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notesSlides/notesSlide3.xml" ContentType="application/vnd.openxmlformats-officedocument.presentationml.notesSlide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0"/>
  </p:notesMasterIdLst>
  <p:sldIdLst>
    <p:sldId id="528" r:id="rId2"/>
    <p:sldId id="704" r:id="rId3"/>
    <p:sldId id="855" r:id="rId4"/>
    <p:sldId id="707" r:id="rId5"/>
    <p:sldId id="854" r:id="rId6"/>
    <p:sldId id="856" r:id="rId7"/>
    <p:sldId id="795" r:id="rId8"/>
    <p:sldId id="710" r:id="rId9"/>
    <p:sldId id="711" r:id="rId10"/>
    <p:sldId id="712" r:id="rId11"/>
    <p:sldId id="713" r:id="rId12"/>
    <p:sldId id="770" r:id="rId13"/>
    <p:sldId id="857" r:id="rId14"/>
    <p:sldId id="796" r:id="rId15"/>
    <p:sldId id="797" r:id="rId16"/>
    <p:sldId id="798" r:id="rId17"/>
    <p:sldId id="799" r:id="rId18"/>
    <p:sldId id="800" r:id="rId19"/>
    <p:sldId id="801" r:id="rId20"/>
    <p:sldId id="802" r:id="rId21"/>
    <p:sldId id="803" r:id="rId22"/>
    <p:sldId id="804" r:id="rId23"/>
    <p:sldId id="805" r:id="rId24"/>
    <p:sldId id="806" r:id="rId25"/>
    <p:sldId id="807" r:id="rId26"/>
    <p:sldId id="808" r:id="rId27"/>
    <p:sldId id="809" r:id="rId28"/>
    <p:sldId id="810" r:id="rId29"/>
    <p:sldId id="811" r:id="rId30"/>
    <p:sldId id="812" r:id="rId31"/>
    <p:sldId id="813" r:id="rId32"/>
    <p:sldId id="814" r:id="rId33"/>
    <p:sldId id="815" r:id="rId34"/>
    <p:sldId id="816" r:id="rId35"/>
    <p:sldId id="817" r:id="rId36"/>
    <p:sldId id="818" r:id="rId37"/>
    <p:sldId id="819" r:id="rId38"/>
    <p:sldId id="820" r:id="rId39"/>
    <p:sldId id="821" r:id="rId40"/>
    <p:sldId id="822" r:id="rId41"/>
    <p:sldId id="823" r:id="rId42"/>
    <p:sldId id="824" r:id="rId43"/>
    <p:sldId id="825" r:id="rId44"/>
    <p:sldId id="826" r:id="rId45"/>
    <p:sldId id="827" r:id="rId46"/>
    <p:sldId id="828" r:id="rId47"/>
    <p:sldId id="829" r:id="rId48"/>
    <p:sldId id="830" r:id="rId49"/>
    <p:sldId id="831" r:id="rId50"/>
    <p:sldId id="832" r:id="rId51"/>
    <p:sldId id="833" r:id="rId52"/>
    <p:sldId id="834" r:id="rId53"/>
    <p:sldId id="835" r:id="rId54"/>
    <p:sldId id="836" r:id="rId55"/>
    <p:sldId id="837" r:id="rId56"/>
    <p:sldId id="838" r:id="rId57"/>
    <p:sldId id="839" r:id="rId58"/>
    <p:sldId id="840" r:id="rId59"/>
    <p:sldId id="841" r:id="rId60"/>
    <p:sldId id="842" r:id="rId61"/>
    <p:sldId id="715" r:id="rId62"/>
    <p:sldId id="843" r:id="rId63"/>
    <p:sldId id="846" r:id="rId64"/>
    <p:sldId id="859" r:id="rId65"/>
    <p:sldId id="860" r:id="rId66"/>
    <p:sldId id="861" r:id="rId67"/>
    <p:sldId id="844" r:id="rId68"/>
    <p:sldId id="717" r:id="rId69"/>
    <p:sldId id="718" r:id="rId70"/>
    <p:sldId id="720" r:id="rId71"/>
    <p:sldId id="721" r:id="rId72"/>
    <p:sldId id="722" r:id="rId73"/>
    <p:sldId id="723" r:id="rId74"/>
    <p:sldId id="724" r:id="rId75"/>
    <p:sldId id="725" r:id="rId76"/>
    <p:sldId id="726" r:id="rId77"/>
    <p:sldId id="785" r:id="rId78"/>
    <p:sldId id="727" r:id="rId79"/>
    <p:sldId id="728" r:id="rId80"/>
    <p:sldId id="729" r:id="rId81"/>
    <p:sldId id="730" r:id="rId82"/>
    <p:sldId id="732" r:id="rId83"/>
    <p:sldId id="733" r:id="rId84"/>
    <p:sldId id="734" r:id="rId85"/>
    <p:sldId id="735" r:id="rId86"/>
    <p:sldId id="736" r:id="rId87"/>
    <p:sldId id="737" r:id="rId88"/>
    <p:sldId id="738" r:id="rId89"/>
    <p:sldId id="739" r:id="rId90"/>
    <p:sldId id="740" r:id="rId91"/>
    <p:sldId id="741" r:id="rId92"/>
    <p:sldId id="742" r:id="rId93"/>
    <p:sldId id="771" r:id="rId94"/>
    <p:sldId id="772" r:id="rId95"/>
    <p:sldId id="777" r:id="rId96"/>
    <p:sldId id="784" r:id="rId97"/>
    <p:sldId id="783" r:id="rId98"/>
    <p:sldId id="773" r:id="rId99"/>
    <p:sldId id="743" r:id="rId100"/>
    <p:sldId id="744" r:id="rId101"/>
    <p:sldId id="745" r:id="rId102"/>
    <p:sldId id="862" r:id="rId103"/>
    <p:sldId id="757" r:id="rId104"/>
    <p:sldId id="759" r:id="rId105"/>
    <p:sldId id="786" r:id="rId106"/>
    <p:sldId id="758" r:id="rId107"/>
    <p:sldId id="788" r:id="rId108"/>
    <p:sldId id="787" r:id="rId109"/>
    <p:sldId id="762" r:id="rId110"/>
    <p:sldId id="791" r:id="rId111"/>
    <p:sldId id="792" r:id="rId112"/>
    <p:sldId id="750" r:id="rId113"/>
    <p:sldId id="751" r:id="rId114"/>
    <p:sldId id="752" r:id="rId115"/>
    <p:sldId id="753" r:id="rId116"/>
    <p:sldId id="754" r:id="rId117"/>
    <p:sldId id="755" r:id="rId118"/>
    <p:sldId id="756" r:id="rId119"/>
    <p:sldId id="764" r:id="rId120"/>
    <p:sldId id="850" r:id="rId121"/>
    <p:sldId id="864" r:id="rId122"/>
    <p:sldId id="865" r:id="rId123"/>
    <p:sldId id="868" r:id="rId124"/>
    <p:sldId id="866" r:id="rId125"/>
    <p:sldId id="867" r:id="rId126"/>
    <p:sldId id="869" r:id="rId127"/>
    <p:sldId id="870" r:id="rId128"/>
    <p:sldId id="769" r:id="rId129"/>
  </p:sldIdLst>
  <p:sldSz cx="9144000" cy="6858000" type="screen4x3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80636"/>
    <a:srgbClr val="5256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885" autoAdjust="0"/>
    <p:restoredTop sz="95907" autoAdjust="0"/>
  </p:normalViewPr>
  <p:slideViewPr>
    <p:cSldViewPr>
      <p:cViewPr varScale="1">
        <p:scale>
          <a:sx n="98" d="100"/>
          <a:sy n="98" d="100"/>
        </p:scale>
        <p:origin x="-948" y="-6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theme" Target="theme/theme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26" Type="http://schemas.openxmlformats.org/officeDocument/2006/relationships/slide" Target="slides/slide125.xml"/><Relationship Id="rId13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presProps" Target="pres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4E300012-02A5-4B9A-BBBE-ECC937BD1D5A}" type="datetimeFigureOut">
              <a:rPr lang="en-IE" smtClean="0"/>
              <a:t>14/08/2023</a:t>
            </a:fld>
            <a:endParaRPr lang="en-I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I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904E58D3-AE56-4AF7-BFDD-CAD04963A4E2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7168693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1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5380966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2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1251985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117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606046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128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6729992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Alegreya Sans SC Medium" panose="00000600000000000000" pitchFamily="2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UI Light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2023-08-14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2023-08-14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2023-08-14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>
            <a:lvl1pPr algn="l">
              <a:defRPr sz="3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906963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2023-08-14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0" cap="none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2023-08-14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2023-08-14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2023-08-14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2023-08-14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2023-08-14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2023-08-14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2023-08-14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8229600" cy="4906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2023-08-14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3200" kern="1200">
          <a:solidFill>
            <a:schemeClr val="tx1">
              <a:lumMod val="65000"/>
              <a:lumOff val="35000"/>
            </a:schemeClr>
          </a:solidFill>
          <a:latin typeface="Alegreya Sans SC Light" panose="00000400000000000000" pitchFamily="2" charset="0"/>
          <a:ea typeface="+mj-ea"/>
          <a:cs typeface="Segoe UI Semilight" panose="020B0402040204020203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•"/>
        <a:defRPr sz="3000" kern="1200">
          <a:solidFill>
            <a:schemeClr val="tx1"/>
          </a:solidFill>
          <a:latin typeface="Segoe UI Semilight" panose="020B0402040204020203" pitchFamily="34" charset="0"/>
          <a:ea typeface="+mn-ea"/>
          <a:cs typeface="Segoe UI Semilight" panose="020B0402040204020203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–"/>
        <a:defRPr sz="2800" kern="1200">
          <a:solidFill>
            <a:schemeClr val="tx1"/>
          </a:solidFill>
          <a:latin typeface="Segoe UI Semilight" panose="020B0402040204020203" pitchFamily="34" charset="0"/>
          <a:ea typeface="+mn-ea"/>
          <a:cs typeface="Segoe UI Semilight" panose="020B0402040204020203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•"/>
        <a:defRPr sz="2400" kern="1200">
          <a:solidFill>
            <a:schemeClr val="tx1"/>
          </a:solidFill>
          <a:latin typeface="Segoe UI Semilight" panose="020B0402040204020203" pitchFamily="34" charset="0"/>
          <a:ea typeface="+mn-ea"/>
          <a:cs typeface="Segoe UI Semilight" panose="020B0402040204020203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–"/>
        <a:defRPr sz="2000" kern="1200">
          <a:solidFill>
            <a:schemeClr val="tx1"/>
          </a:solidFill>
          <a:latin typeface="Segoe UI Semilight" panose="020B0402040204020203" pitchFamily="34" charset="0"/>
          <a:ea typeface="+mn-ea"/>
          <a:cs typeface="Segoe UI Semilight" panose="020B0402040204020203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»"/>
        <a:defRPr sz="2000" kern="1200">
          <a:solidFill>
            <a:schemeClr val="tx1"/>
          </a:solidFill>
          <a:latin typeface="Segoe UI Semilight" panose="020B0402040204020203" pitchFamily="34" charset="0"/>
          <a:ea typeface="+mn-ea"/>
          <a:cs typeface="Segoe UI Semilight" panose="020B0402040204020203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tags" Target="../tags/tag33.xml"/><Relationship Id="rId7" Type="http://schemas.openxmlformats.org/officeDocument/2006/relationships/image" Target="../media/image28.png"/><Relationship Id="rId2" Type="http://schemas.openxmlformats.org/officeDocument/2006/relationships/tags" Target="../tags/tag32.xml"/><Relationship Id="rId1" Type="http://schemas.openxmlformats.org/officeDocument/2006/relationships/tags" Target="../tags/tag31.xml"/><Relationship Id="rId6" Type="http://schemas.openxmlformats.org/officeDocument/2006/relationships/image" Target="../media/image26.png"/><Relationship Id="rId5" Type="http://schemas.openxmlformats.org/officeDocument/2006/relationships/image" Target="../media/image27.png"/><Relationship Id="rId4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9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0.xml"/><Relationship Id="rId5" Type="http://schemas.openxmlformats.org/officeDocument/2006/relationships/image" Target="../media/image123.png"/><Relationship Id="rId4" Type="http://schemas.openxmlformats.org/officeDocument/2006/relationships/image" Target="../media/image122.jpe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72.xml"/><Relationship Id="rId1" Type="http://schemas.openxmlformats.org/officeDocument/2006/relationships/tags" Target="../tags/tag171.xml"/><Relationship Id="rId6" Type="http://schemas.openxmlformats.org/officeDocument/2006/relationships/image" Target="../media/image124.png"/><Relationship Id="rId5" Type="http://schemas.openxmlformats.org/officeDocument/2006/relationships/image" Target="../media/image122.jpeg"/><Relationship Id="rId4" Type="http://schemas.openxmlformats.org/officeDocument/2006/relationships/image" Target="../media/image121.png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png"/><Relationship Id="rId3" Type="http://schemas.openxmlformats.org/officeDocument/2006/relationships/tags" Target="../tags/tag175.xml"/><Relationship Id="rId7" Type="http://schemas.openxmlformats.org/officeDocument/2006/relationships/image" Target="../media/image127.png"/><Relationship Id="rId2" Type="http://schemas.openxmlformats.org/officeDocument/2006/relationships/tags" Target="../tags/tag174.xml"/><Relationship Id="rId1" Type="http://schemas.openxmlformats.org/officeDocument/2006/relationships/tags" Target="../tags/tag173.xml"/><Relationship Id="rId6" Type="http://schemas.openxmlformats.org/officeDocument/2006/relationships/image" Target="../media/image126.png"/><Relationship Id="rId5" Type="http://schemas.openxmlformats.org/officeDocument/2006/relationships/image" Target="../media/image125.png"/><Relationship Id="rId4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png"/><Relationship Id="rId3" Type="http://schemas.openxmlformats.org/officeDocument/2006/relationships/tags" Target="../tags/tag178.xml"/><Relationship Id="rId7" Type="http://schemas.openxmlformats.org/officeDocument/2006/relationships/image" Target="../media/image127.png"/><Relationship Id="rId2" Type="http://schemas.openxmlformats.org/officeDocument/2006/relationships/tags" Target="../tags/tag177.xml"/><Relationship Id="rId1" Type="http://schemas.openxmlformats.org/officeDocument/2006/relationships/tags" Target="../tags/tag176.xml"/><Relationship Id="rId6" Type="http://schemas.openxmlformats.org/officeDocument/2006/relationships/image" Target="../media/image126.png"/><Relationship Id="rId5" Type="http://schemas.openxmlformats.org/officeDocument/2006/relationships/image" Target="../media/image129.png"/><Relationship Id="rId4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80.xml"/><Relationship Id="rId1" Type="http://schemas.openxmlformats.org/officeDocument/2006/relationships/tags" Target="../tags/tag179.xml"/><Relationship Id="rId6" Type="http://schemas.openxmlformats.org/officeDocument/2006/relationships/image" Target="../media/image132.png"/><Relationship Id="rId5" Type="http://schemas.openxmlformats.org/officeDocument/2006/relationships/image" Target="../media/image131.png"/><Relationship Id="rId4" Type="http://schemas.openxmlformats.org/officeDocument/2006/relationships/image" Target="../media/image121.pn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tags" Target="../tags/tag183.xml"/><Relationship Id="rId7" Type="http://schemas.openxmlformats.org/officeDocument/2006/relationships/image" Target="../media/image134.png"/><Relationship Id="rId2" Type="http://schemas.openxmlformats.org/officeDocument/2006/relationships/tags" Target="../tags/tag182.xml"/><Relationship Id="rId1" Type="http://schemas.openxmlformats.org/officeDocument/2006/relationships/tags" Target="../tags/tag181.xml"/><Relationship Id="rId6" Type="http://schemas.openxmlformats.org/officeDocument/2006/relationships/image" Target="../media/image133.png"/><Relationship Id="rId5" Type="http://schemas.openxmlformats.org/officeDocument/2006/relationships/image" Target="../media/image121.png"/><Relationship Id="rId4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85.xml"/><Relationship Id="rId1" Type="http://schemas.openxmlformats.org/officeDocument/2006/relationships/tags" Target="../tags/tag184.xml"/><Relationship Id="rId6" Type="http://schemas.openxmlformats.org/officeDocument/2006/relationships/image" Target="../media/image136.png"/><Relationship Id="rId5" Type="http://schemas.openxmlformats.org/officeDocument/2006/relationships/image" Target="../media/image135.png"/><Relationship Id="rId4" Type="http://schemas.openxmlformats.org/officeDocument/2006/relationships/image" Target="../media/image132.pn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9.png"/><Relationship Id="rId2" Type="http://schemas.openxmlformats.org/officeDocument/2006/relationships/tags" Target="../tags/tag187.xml"/><Relationship Id="rId1" Type="http://schemas.openxmlformats.org/officeDocument/2006/relationships/tags" Target="../tags/tag186.xml"/><Relationship Id="rId6" Type="http://schemas.openxmlformats.org/officeDocument/2006/relationships/image" Target="../media/image138.png"/><Relationship Id="rId5" Type="http://schemas.openxmlformats.org/officeDocument/2006/relationships/image" Target="../media/image132.png"/><Relationship Id="rId4" Type="http://schemas.openxmlformats.org/officeDocument/2006/relationships/image" Target="../media/image13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35.xml"/><Relationship Id="rId1" Type="http://schemas.openxmlformats.org/officeDocument/2006/relationships/tags" Target="../tags/tag34.xml"/><Relationship Id="rId5" Type="http://schemas.openxmlformats.org/officeDocument/2006/relationships/image" Target="../media/image27.png"/><Relationship Id="rId4" Type="http://schemas.openxmlformats.org/officeDocument/2006/relationships/image" Target="../media/image28.png"/></Relationships>
</file>

<file path=ppt/slides/_rels/slide1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8.png"/><Relationship Id="rId3" Type="http://schemas.openxmlformats.org/officeDocument/2006/relationships/tags" Target="../tags/tag190.xml"/><Relationship Id="rId7" Type="http://schemas.openxmlformats.org/officeDocument/2006/relationships/image" Target="../media/image132.png"/><Relationship Id="rId2" Type="http://schemas.openxmlformats.org/officeDocument/2006/relationships/tags" Target="../tags/tag189.xml"/><Relationship Id="rId1" Type="http://schemas.openxmlformats.org/officeDocument/2006/relationships/tags" Target="../tags/tag188.xml"/><Relationship Id="rId6" Type="http://schemas.openxmlformats.org/officeDocument/2006/relationships/image" Target="../media/image137.png"/><Relationship Id="rId11" Type="http://schemas.openxmlformats.org/officeDocument/2006/relationships/image" Target="../media/image141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40.png"/><Relationship Id="rId4" Type="http://schemas.openxmlformats.org/officeDocument/2006/relationships/tags" Target="../tags/tag191.xml"/><Relationship Id="rId9" Type="http://schemas.openxmlformats.org/officeDocument/2006/relationships/image" Target="../media/image139.png"/></Relationships>
</file>

<file path=ppt/slides/_rels/slide1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png"/><Relationship Id="rId13" Type="http://schemas.openxmlformats.org/officeDocument/2006/relationships/image" Target="../media/image142.png"/><Relationship Id="rId3" Type="http://schemas.openxmlformats.org/officeDocument/2006/relationships/tags" Target="../tags/tag194.xml"/><Relationship Id="rId7" Type="http://schemas.openxmlformats.org/officeDocument/2006/relationships/image" Target="../media/image137.png"/><Relationship Id="rId12" Type="http://schemas.openxmlformats.org/officeDocument/2006/relationships/image" Target="../media/image141.png"/><Relationship Id="rId2" Type="http://schemas.openxmlformats.org/officeDocument/2006/relationships/tags" Target="../tags/tag193.xml"/><Relationship Id="rId1" Type="http://schemas.openxmlformats.org/officeDocument/2006/relationships/tags" Target="../tags/tag192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140.png"/><Relationship Id="rId5" Type="http://schemas.openxmlformats.org/officeDocument/2006/relationships/tags" Target="../tags/tag196.xml"/><Relationship Id="rId10" Type="http://schemas.openxmlformats.org/officeDocument/2006/relationships/image" Target="../media/image139.png"/><Relationship Id="rId4" Type="http://schemas.openxmlformats.org/officeDocument/2006/relationships/tags" Target="../tags/tag195.xml"/><Relationship Id="rId9" Type="http://schemas.openxmlformats.org/officeDocument/2006/relationships/image" Target="../media/image138.png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7.xml"/><Relationship Id="rId4" Type="http://schemas.openxmlformats.org/officeDocument/2006/relationships/image" Target="../media/image144.pn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8.xml"/><Relationship Id="rId4" Type="http://schemas.openxmlformats.org/officeDocument/2006/relationships/image" Target="../media/image145.pn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9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0.xml"/></Relationships>
</file>

<file path=ppt/slides/_rels/slide1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openxmlformats.org/officeDocument/2006/relationships/image" Target="../media/image150.png"/><Relationship Id="rId3" Type="http://schemas.openxmlformats.org/officeDocument/2006/relationships/tags" Target="../tags/tag203.xml"/><Relationship Id="rId7" Type="http://schemas.openxmlformats.org/officeDocument/2006/relationships/tags" Target="../tags/tag207.xml"/><Relationship Id="rId12" Type="http://schemas.openxmlformats.org/officeDocument/2006/relationships/image" Target="../media/image149.png"/><Relationship Id="rId17" Type="http://schemas.openxmlformats.org/officeDocument/2006/relationships/image" Target="../media/image154.png"/><Relationship Id="rId2" Type="http://schemas.openxmlformats.org/officeDocument/2006/relationships/tags" Target="../tags/tag202.xml"/><Relationship Id="rId16" Type="http://schemas.openxmlformats.org/officeDocument/2006/relationships/image" Target="../media/image153.png"/><Relationship Id="rId1" Type="http://schemas.openxmlformats.org/officeDocument/2006/relationships/tags" Target="../tags/tag201.xml"/><Relationship Id="rId6" Type="http://schemas.openxmlformats.org/officeDocument/2006/relationships/tags" Target="../tags/tag206.xml"/><Relationship Id="rId11" Type="http://schemas.openxmlformats.org/officeDocument/2006/relationships/image" Target="../media/image148.png"/><Relationship Id="rId5" Type="http://schemas.openxmlformats.org/officeDocument/2006/relationships/tags" Target="../tags/tag205.xml"/><Relationship Id="rId15" Type="http://schemas.openxmlformats.org/officeDocument/2006/relationships/image" Target="../media/image152.png"/><Relationship Id="rId10" Type="http://schemas.openxmlformats.org/officeDocument/2006/relationships/image" Target="../media/image144.png"/><Relationship Id="rId4" Type="http://schemas.openxmlformats.org/officeDocument/2006/relationships/tags" Target="../tags/tag204.xml"/><Relationship Id="rId9" Type="http://schemas.openxmlformats.org/officeDocument/2006/relationships/notesSlide" Target="../notesSlides/notesSlide3.xml"/><Relationship Id="rId14" Type="http://schemas.openxmlformats.org/officeDocument/2006/relationships/image" Target="../media/image151.png"/></Relationships>
</file>

<file path=ppt/slides/_rels/slide1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6.png"/><Relationship Id="rId3" Type="http://schemas.openxmlformats.org/officeDocument/2006/relationships/tags" Target="../tags/tag210.xml"/><Relationship Id="rId7" Type="http://schemas.openxmlformats.org/officeDocument/2006/relationships/image" Target="../media/image155.png"/><Relationship Id="rId12" Type="http://schemas.openxmlformats.org/officeDocument/2006/relationships/image" Target="../media/image159.png"/><Relationship Id="rId2" Type="http://schemas.openxmlformats.org/officeDocument/2006/relationships/tags" Target="../tags/tag209.xml"/><Relationship Id="rId1" Type="http://schemas.openxmlformats.org/officeDocument/2006/relationships/tags" Target="../tags/tag208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122.jpeg"/><Relationship Id="rId5" Type="http://schemas.openxmlformats.org/officeDocument/2006/relationships/tags" Target="../tags/tag212.xml"/><Relationship Id="rId10" Type="http://schemas.openxmlformats.org/officeDocument/2006/relationships/image" Target="../media/image158.png"/><Relationship Id="rId4" Type="http://schemas.openxmlformats.org/officeDocument/2006/relationships/tags" Target="../tags/tag211.xml"/><Relationship Id="rId9" Type="http://schemas.openxmlformats.org/officeDocument/2006/relationships/image" Target="../media/image157.png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tags" Target="../tags/tag38.xml"/><Relationship Id="rId7" Type="http://schemas.openxmlformats.org/officeDocument/2006/relationships/image" Target="../media/image27.png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6" Type="http://schemas.openxmlformats.org/officeDocument/2006/relationships/image" Target="../media/image28.png"/><Relationship Id="rId5" Type="http://schemas.openxmlformats.org/officeDocument/2006/relationships/image" Target="../media/image26.png"/><Relationship Id="rId4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8" Type="http://schemas.openxmlformats.org/officeDocument/2006/relationships/tags" Target="../tags/tag220.xml"/><Relationship Id="rId13" Type="http://schemas.openxmlformats.org/officeDocument/2006/relationships/image" Target="../media/image10.png"/><Relationship Id="rId18" Type="http://schemas.openxmlformats.org/officeDocument/2006/relationships/image" Target="../media/image19.png"/><Relationship Id="rId3" Type="http://schemas.openxmlformats.org/officeDocument/2006/relationships/tags" Target="../tags/tag215.xml"/><Relationship Id="rId21" Type="http://schemas.openxmlformats.org/officeDocument/2006/relationships/image" Target="../media/image24.png"/><Relationship Id="rId7" Type="http://schemas.openxmlformats.org/officeDocument/2006/relationships/tags" Target="../tags/tag219.xml"/><Relationship Id="rId12" Type="http://schemas.openxmlformats.org/officeDocument/2006/relationships/image" Target="../media/image9.png"/><Relationship Id="rId17" Type="http://schemas.openxmlformats.org/officeDocument/2006/relationships/image" Target="../media/image16.png"/><Relationship Id="rId2" Type="http://schemas.openxmlformats.org/officeDocument/2006/relationships/tags" Target="../tags/tag214.xml"/><Relationship Id="rId16" Type="http://schemas.openxmlformats.org/officeDocument/2006/relationships/image" Target="../media/image13.png"/><Relationship Id="rId20" Type="http://schemas.openxmlformats.org/officeDocument/2006/relationships/image" Target="../media/image23.png"/><Relationship Id="rId1" Type="http://schemas.openxmlformats.org/officeDocument/2006/relationships/tags" Target="../tags/tag213.xml"/><Relationship Id="rId6" Type="http://schemas.openxmlformats.org/officeDocument/2006/relationships/tags" Target="../tags/tag218.xml"/><Relationship Id="rId11" Type="http://schemas.openxmlformats.org/officeDocument/2006/relationships/image" Target="../media/image8.png"/><Relationship Id="rId5" Type="http://schemas.openxmlformats.org/officeDocument/2006/relationships/tags" Target="../tags/tag217.xml"/><Relationship Id="rId15" Type="http://schemas.openxmlformats.org/officeDocument/2006/relationships/image" Target="../media/image12.png"/><Relationship Id="rId10" Type="http://schemas.openxmlformats.org/officeDocument/2006/relationships/image" Target="../media/image6.png"/><Relationship Id="rId19" Type="http://schemas.openxmlformats.org/officeDocument/2006/relationships/image" Target="../media/image22.png"/><Relationship Id="rId4" Type="http://schemas.openxmlformats.org/officeDocument/2006/relationships/tags" Target="../tags/tag216.xml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11.png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hyperlink" Target="https://w3techs.com/technologies/overview/structured_data" TargetMode="External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1.xml"/><Relationship Id="rId5" Type="http://schemas.openxmlformats.org/officeDocument/2006/relationships/image" Target="../media/image162.png"/><Relationship Id="rId4" Type="http://schemas.openxmlformats.org/officeDocument/2006/relationships/hyperlink" Target="https://www.triathlon.org/news/article/first_olympic_spots_up_for_grabs_on_the_paris_test_event" TargetMode="Externa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2.xml"/><Relationship Id="rId5" Type="http://schemas.openxmlformats.org/officeDocument/2006/relationships/image" Target="../media/image164.png"/><Relationship Id="rId4" Type="http://schemas.openxmlformats.org/officeDocument/2006/relationships/hyperlink" Target="https://www.triathlon.org/news/article/first_olympic_spots_up_for_grabs_on_the_paris_test_event" TargetMode="Externa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3.xml"/><Relationship Id="rId5" Type="http://schemas.openxmlformats.org/officeDocument/2006/relationships/image" Target="../media/image166.png"/><Relationship Id="rId4" Type="http://schemas.openxmlformats.org/officeDocument/2006/relationships/hyperlink" Target="https://www.imdb.com/title/tt2724064/" TargetMode="External"/></Relationships>
</file>

<file path=ppt/slides/_rels/slide1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67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tags" Target="../tags/tag41.xml"/><Relationship Id="rId7" Type="http://schemas.openxmlformats.org/officeDocument/2006/relationships/image" Target="../media/image27.png"/><Relationship Id="rId2" Type="http://schemas.openxmlformats.org/officeDocument/2006/relationships/tags" Target="../tags/tag40.xml"/><Relationship Id="rId1" Type="http://schemas.openxmlformats.org/officeDocument/2006/relationships/tags" Target="../tags/tag39.xml"/><Relationship Id="rId6" Type="http://schemas.openxmlformats.org/officeDocument/2006/relationships/image" Target="../media/image28.png"/><Relationship Id="rId5" Type="http://schemas.openxmlformats.org/officeDocument/2006/relationships/image" Target="../media/image26.png"/><Relationship Id="rId4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43.xml"/><Relationship Id="rId1" Type="http://schemas.openxmlformats.org/officeDocument/2006/relationships/tags" Target="../tags/tag4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tags" Target="../tags/tag46.xml"/><Relationship Id="rId7" Type="http://schemas.openxmlformats.org/officeDocument/2006/relationships/image" Target="../media/image27.png"/><Relationship Id="rId2" Type="http://schemas.openxmlformats.org/officeDocument/2006/relationships/tags" Target="../tags/tag45.xml"/><Relationship Id="rId1" Type="http://schemas.openxmlformats.org/officeDocument/2006/relationships/tags" Target="../tags/tag44.xml"/><Relationship Id="rId6" Type="http://schemas.openxmlformats.org/officeDocument/2006/relationships/image" Target="../media/image28.png"/><Relationship Id="rId5" Type="http://schemas.openxmlformats.org/officeDocument/2006/relationships/image" Target="../media/image26.png"/><Relationship Id="rId4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tags" Target="../tags/tag49.xml"/><Relationship Id="rId7" Type="http://schemas.openxmlformats.org/officeDocument/2006/relationships/image" Target="../media/image32.jpeg"/><Relationship Id="rId12" Type="http://schemas.openxmlformats.org/officeDocument/2006/relationships/image" Target="../media/image37.png"/><Relationship Id="rId2" Type="http://schemas.openxmlformats.org/officeDocument/2006/relationships/tags" Target="../tags/tag48.xml"/><Relationship Id="rId1" Type="http://schemas.openxmlformats.org/officeDocument/2006/relationships/tags" Target="../tags/tag47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36.png"/><Relationship Id="rId5" Type="http://schemas.openxmlformats.org/officeDocument/2006/relationships/tags" Target="../tags/tag51.xml"/><Relationship Id="rId10" Type="http://schemas.openxmlformats.org/officeDocument/2006/relationships/image" Target="../media/image35.png"/><Relationship Id="rId4" Type="http://schemas.openxmlformats.org/officeDocument/2006/relationships/tags" Target="../tags/tag50.xml"/><Relationship Id="rId9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7.xml"/><Relationship Id="rId5" Type="http://schemas.openxmlformats.org/officeDocument/2006/relationships/image" Target="../media/image45.png"/><Relationship Id="rId4" Type="http://schemas.openxmlformats.org/officeDocument/2006/relationships/image" Target="../media/image4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8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5.png"/><Relationship Id="rId2" Type="http://schemas.openxmlformats.org/officeDocument/2006/relationships/tags" Target="../tags/tag60.xml"/><Relationship Id="rId1" Type="http://schemas.openxmlformats.org/officeDocument/2006/relationships/tags" Target="../tags/tag59.xml"/><Relationship Id="rId6" Type="http://schemas.openxmlformats.org/officeDocument/2006/relationships/image" Target="../media/image44.png"/><Relationship Id="rId5" Type="http://schemas.openxmlformats.org/officeDocument/2006/relationships/image" Target="../media/image47.png"/><Relationship Id="rId4" Type="http://schemas.openxmlformats.org/officeDocument/2006/relationships/image" Target="../media/image4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5.png"/><Relationship Id="rId2" Type="http://schemas.openxmlformats.org/officeDocument/2006/relationships/tags" Target="../tags/tag62.xml"/><Relationship Id="rId1" Type="http://schemas.openxmlformats.org/officeDocument/2006/relationships/tags" Target="../tags/tag61.xml"/><Relationship Id="rId6" Type="http://schemas.openxmlformats.org/officeDocument/2006/relationships/image" Target="../media/image44.png"/><Relationship Id="rId5" Type="http://schemas.openxmlformats.org/officeDocument/2006/relationships/image" Target="../media/image48.png"/><Relationship Id="rId4" Type="http://schemas.openxmlformats.org/officeDocument/2006/relationships/image" Target="../media/image43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tags" Target="../tags/tag65.xml"/><Relationship Id="rId7" Type="http://schemas.openxmlformats.org/officeDocument/2006/relationships/image" Target="../media/image47.png"/><Relationship Id="rId2" Type="http://schemas.openxmlformats.org/officeDocument/2006/relationships/tags" Target="../tags/tag64.xml"/><Relationship Id="rId1" Type="http://schemas.openxmlformats.org/officeDocument/2006/relationships/tags" Target="../tags/tag63.xml"/><Relationship Id="rId6" Type="http://schemas.openxmlformats.org/officeDocument/2006/relationships/image" Target="../media/image43.png"/><Relationship Id="rId11" Type="http://schemas.openxmlformats.org/officeDocument/2006/relationships/image" Target="../media/image45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44.png"/><Relationship Id="rId4" Type="http://schemas.openxmlformats.org/officeDocument/2006/relationships/tags" Target="../tags/tag66.xml"/><Relationship Id="rId9" Type="http://schemas.openxmlformats.org/officeDocument/2006/relationships/image" Target="../media/image5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image" Target="../media/image7.png"/><Relationship Id="rId18" Type="http://schemas.openxmlformats.org/officeDocument/2006/relationships/image" Target="../media/image12.png"/><Relationship Id="rId26" Type="http://schemas.openxmlformats.org/officeDocument/2006/relationships/image" Target="../media/image20.png"/><Relationship Id="rId3" Type="http://schemas.openxmlformats.org/officeDocument/2006/relationships/tags" Target="../tags/tag3.xml"/><Relationship Id="rId21" Type="http://schemas.openxmlformats.org/officeDocument/2006/relationships/image" Target="../media/image15.png"/><Relationship Id="rId7" Type="http://schemas.openxmlformats.org/officeDocument/2006/relationships/tags" Target="../tags/tag7.xml"/><Relationship Id="rId12" Type="http://schemas.openxmlformats.org/officeDocument/2006/relationships/image" Target="../media/image6.png"/><Relationship Id="rId17" Type="http://schemas.openxmlformats.org/officeDocument/2006/relationships/image" Target="../media/image11.png"/><Relationship Id="rId25" Type="http://schemas.openxmlformats.org/officeDocument/2006/relationships/image" Target="../media/image19.png"/><Relationship Id="rId2" Type="http://schemas.openxmlformats.org/officeDocument/2006/relationships/tags" Target="../tags/tag2.xml"/><Relationship Id="rId16" Type="http://schemas.openxmlformats.org/officeDocument/2006/relationships/image" Target="../media/image10.png"/><Relationship Id="rId20" Type="http://schemas.openxmlformats.org/officeDocument/2006/relationships/image" Target="../media/image14.png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slideLayout" Target="../slideLayouts/slideLayout2.xml"/><Relationship Id="rId24" Type="http://schemas.openxmlformats.org/officeDocument/2006/relationships/image" Target="../media/image18.png"/><Relationship Id="rId5" Type="http://schemas.openxmlformats.org/officeDocument/2006/relationships/tags" Target="../tags/tag5.xml"/><Relationship Id="rId15" Type="http://schemas.openxmlformats.org/officeDocument/2006/relationships/image" Target="../media/image9.png"/><Relationship Id="rId23" Type="http://schemas.openxmlformats.org/officeDocument/2006/relationships/image" Target="../media/image17.png"/><Relationship Id="rId10" Type="http://schemas.openxmlformats.org/officeDocument/2006/relationships/tags" Target="../tags/tag10.xml"/><Relationship Id="rId19" Type="http://schemas.openxmlformats.org/officeDocument/2006/relationships/image" Target="../media/image13.png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image" Target="../media/image8.png"/><Relationship Id="rId22" Type="http://schemas.openxmlformats.org/officeDocument/2006/relationships/image" Target="../media/image16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tags" Target="../tags/tag69.xml"/><Relationship Id="rId7" Type="http://schemas.openxmlformats.org/officeDocument/2006/relationships/image" Target="../media/image51.png"/><Relationship Id="rId2" Type="http://schemas.openxmlformats.org/officeDocument/2006/relationships/tags" Target="../tags/tag68.xml"/><Relationship Id="rId1" Type="http://schemas.openxmlformats.org/officeDocument/2006/relationships/tags" Target="../tags/tag67.xml"/><Relationship Id="rId6" Type="http://schemas.openxmlformats.org/officeDocument/2006/relationships/image" Target="../media/image43.png"/><Relationship Id="rId11" Type="http://schemas.openxmlformats.org/officeDocument/2006/relationships/image" Target="../media/image45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44.png"/><Relationship Id="rId4" Type="http://schemas.openxmlformats.org/officeDocument/2006/relationships/tags" Target="../tags/tag70.xml"/><Relationship Id="rId9" Type="http://schemas.openxmlformats.org/officeDocument/2006/relationships/image" Target="../media/image50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tags" Target="../tags/tag73.xml"/><Relationship Id="rId7" Type="http://schemas.openxmlformats.org/officeDocument/2006/relationships/image" Target="../media/image52.png"/><Relationship Id="rId2" Type="http://schemas.openxmlformats.org/officeDocument/2006/relationships/tags" Target="../tags/tag72.xml"/><Relationship Id="rId1" Type="http://schemas.openxmlformats.org/officeDocument/2006/relationships/tags" Target="../tags/tag71.xml"/><Relationship Id="rId6" Type="http://schemas.openxmlformats.org/officeDocument/2006/relationships/image" Target="../media/image43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53.png"/><Relationship Id="rId4" Type="http://schemas.openxmlformats.org/officeDocument/2006/relationships/tags" Target="../tags/tag74.xml"/><Relationship Id="rId9" Type="http://schemas.openxmlformats.org/officeDocument/2006/relationships/image" Target="../media/image50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tags" Target="../tags/tag77.xml"/><Relationship Id="rId7" Type="http://schemas.openxmlformats.org/officeDocument/2006/relationships/image" Target="../media/image52.png"/><Relationship Id="rId12" Type="http://schemas.openxmlformats.org/officeDocument/2006/relationships/image" Target="../media/image45.png"/><Relationship Id="rId2" Type="http://schemas.openxmlformats.org/officeDocument/2006/relationships/tags" Target="../tags/tag76.xml"/><Relationship Id="rId1" Type="http://schemas.openxmlformats.org/officeDocument/2006/relationships/tags" Target="../tags/tag75.xml"/><Relationship Id="rId6" Type="http://schemas.openxmlformats.org/officeDocument/2006/relationships/image" Target="../media/image43.png"/><Relationship Id="rId11" Type="http://schemas.openxmlformats.org/officeDocument/2006/relationships/image" Target="../media/image54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53.png"/><Relationship Id="rId4" Type="http://schemas.openxmlformats.org/officeDocument/2006/relationships/tags" Target="../tags/tag78.xml"/><Relationship Id="rId9" Type="http://schemas.openxmlformats.org/officeDocument/2006/relationships/image" Target="../media/image50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6.png"/><Relationship Id="rId3" Type="http://schemas.openxmlformats.org/officeDocument/2006/relationships/tags" Target="../tags/tag81.xml"/><Relationship Id="rId7" Type="http://schemas.openxmlformats.org/officeDocument/2006/relationships/image" Target="../media/image55.png"/><Relationship Id="rId12" Type="http://schemas.openxmlformats.org/officeDocument/2006/relationships/image" Target="../media/image45.png"/><Relationship Id="rId2" Type="http://schemas.openxmlformats.org/officeDocument/2006/relationships/tags" Target="../tags/tag80.xml"/><Relationship Id="rId1" Type="http://schemas.openxmlformats.org/officeDocument/2006/relationships/tags" Target="../tags/tag79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54.png"/><Relationship Id="rId5" Type="http://schemas.openxmlformats.org/officeDocument/2006/relationships/tags" Target="../tags/tag83.xml"/><Relationship Id="rId10" Type="http://schemas.openxmlformats.org/officeDocument/2006/relationships/image" Target="../media/image50.png"/><Relationship Id="rId4" Type="http://schemas.openxmlformats.org/officeDocument/2006/relationships/tags" Target="../tags/tag82.xml"/><Relationship Id="rId9" Type="http://schemas.openxmlformats.org/officeDocument/2006/relationships/image" Target="../media/image49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45.png"/><Relationship Id="rId3" Type="http://schemas.openxmlformats.org/officeDocument/2006/relationships/tags" Target="../tags/tag86.xml"/><Relationship Id="rId7" Type="http://schemas.openxmlformats.org/officeDocument/2006/relationships/image" Target="../media/image55.png"/><Relationship Id="rId12" Type="http://schemas.openxmlformats.org/officeDocument/2006/relationships/image" Target="../media/image54.png"/><Relationship Id="rId2" Type="http://schemas.openxmlformats.org/officeDocument/2006/relationships/tags" Target="../tags/tag85.xml"/><Relationship Id="rId1" Type="http://schemas.openxmlformats.org/officeDocument/2006/relationships/tags" Target="../tags/tag84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56.png"/><Relationship Id="rId5" Type="http://schemas.openxmlformats.org/officeDocument/2006/relationships/tags" Target="../tags/tag88.xml"/><Relationship Id="rId10" Type="http://schemas.openxmlformats.org/officeDocument/2006/relationships/image" Target="../media/image50.png"/><Relationship Id="rId4" Type="http://schemas.openxmlformats.org/officeDocument/2006/relationships/tags" Target="../tags/tag87.xml"/><Relationship Id="rId9" Type="http://schemas.openxmlformats.org/officeDocument/2006/relationships/image" Target="../media/image49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56.png"/><Relationship Id="rId3" Type="http://schemas.openxmlformats.org/officeDocument/2006/relationships/tags" Target="../tags/tag91.xml"/><Relationship Id="rId7" Type="http://schemas.openxmlformats.org/officeDocument/2006/relationships/image" Target="../media/image55.png"/><Relationship Id="rId12" Type="http://schemas.openxmlformats.org/officeDocument/2006/relationships/image" Target="../media/image45.png"/><Relationship Id="rId2" Type="http://schemas.openxmlformats.org/officeDocument/2006/relationships/tags" Target="../tags/tag90.xml"/><Relationship Id="rId1" Type="http://schemas.openxmlformats.org/officeDocument/2006/relationships/tags" Target="../tags/tag89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54.png"/><Relationship Id="rId5" Type="http://schemas.openxmlformats.org/officeDocument/2006/relationships/tags" Target="../tags/tag93.xml"/><Relationship Id="rId10" Type="http://schemas.openxmlformats.org/officeDocument/2006/relationships/image" Target="../media/image50.png"/><Relationship Id="rId4" Type="http://schemas.openxmlformats.org/officeDocument/2006/relationships/tags" Target="../tags/tag92.xml"/><Relationship Id="rId9" Type="http://schemas.openxmlformats.org/officeDocument/2006/relationships/image" Target="../media/image49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tags" Target="../tags/tag96.xml"/><Relationship Id="rId7" Type="http://schemas.openxmlformats.org/officeDocument/2006/relationships/image" Target="../media/image55.png"/><Relationship Id="rId12" Type="http://schemas.openxmlformats.org/officeDocument/2006/relationships/image" Target="../media/image56.png"/><Relationship Id="rId2" Type="http://schemas.openxmlformats.org/officeDocument/2006/relationships/tags" Target="../tags/tag95.xml"/><Relationship Id="rId1" Type="http://schemas.openxmlformats.org/officeDocument/2006/relationships/tags" Target="../tags/tag94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59.png"/><Relationship Id="rId5" Type="http://schemas.openxmlformats.org/officeDocument/2006/relationships/tags" Target="../tags/tag98.xml"/><Relationship Id="rId10" Type="http://schemas.openxmlformats.org/officeDocument/2006/relationships/image" Target="../media/image50.png"/><Relationship Id="rId4" Type="http://schemas.openxmlformats.org/officeDocument/2006/relationships/tags" Target="../tags/tag97.xml"/><Relationship Id="rId9" Type="http://schemas.openxmlformats.org/officeDocument/2006/relationships/image" Target="../media/image49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tags" Target="../tags/tag101.xml"/><Relationship Id="rId7" Type="http://schemas.openxmlformats.org/officeDocument/2006/relationships/image" Target="../media/image56.png"/><Relationship Id="rId12" Type="http://schemas.openxmlformats.org/officeDocument/2006/relationships/image" Target="../media/image59.png"/><Relationship Id="rId2" Type="http://schemas.openxmlformats.org/officeDocument/2006/relationships/tags" Target="../tags/tag100.xml"/><Relationship Id="rId1" Type="http://schemas.openxmlformats.org/officeDocument/2006/relationships/tags" Target="../tags/tag99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50.png"/><Relationship Id="rId5" Type="http://schemas.openxmlformats.org/officeDocument/2006/relationships/tags" Target="../tags/tag103.xml"/><Relationship Id="rId10" Type="http://schemas.openxmlformats.org/officeDocument/2006/relationships/image" Target="../media/image49.png"/><Relationship Id="rId4" Type="http://schemas.openxmlformats.org/officeDocument/2006/relationships/tags" Target="../tags/tag102.xml"/><Relationship Id="rId9" Type="http://schemas.openxmlformats.org/officeDocument/2006/relationships/image" Target="../media/image58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8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9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0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5.xml"/><Relationship Id="rId4" Type="http://schemas.openxmlformats.org/officeDocument/2006/relationships/image" Target="../media/image54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8.xml"/><Relationship Id="rId4" Type="http://schemas.openxmlformats.org/officeDocument/2006/relationships/image" Target="../media/image59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9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0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1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77.png"/><Relationship Id="rId3" Type="http://schemas.openxmlformats.org/officeDocument/2006/relationships/tags" Target="../tags/tag124.xml"/><Relationship Id="rId7" Type="http://schemas.openxmlformats.org/officeDocument/2006/relationships/image" Target="../media/image56.png"/><Relationship Id="rId12" Type="http://schemas.openxmlformats.org/officeDocument/2006/relationships/image" Target="../media/image76.png"/><Relationship Id="rId2" Type="http://schemas.openxmlformats.org/officeDocument/2006/relationships/tags" Target="../tags/tag123.xml"/><Relationship Id="rId1" Type="http://schemas.openxmlformats.org/officeDocument/2006/relationships/tags" Target="../tags/tag122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50.png"/><Relationship Id="rId5" Type="http://schemas.openxmlformats.org/officeDocument/2006/relationships/tags" Target="../tags/tag126.xml"/><Relationship Id="rId10" Type="http://schemas.openxmlformats.org/officeDocument/2006/relationships/image" Target="../media/image49.png"/><Relationship Id="rId4" Type="http://schemas.openxmlformats.org/officeDocument/2006/relationships/tags" Target="../tags/tag125.xml"/><Relationship Id="rId9" Type="http://schemas.openxmlformats.org/officeDocument/2006/relationships/image" Target="../media/image58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7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tags" Target="../tags/tag18.xml"/><Relationship Id="rId13" Type="http://schemas.openxmlformats.org/officeDocument/2006/relationships/image" Target="../media/image7.png"/><Relationship Id="rId18" Type="http://schemas.openxmlformats.org/officeDocument/2006/relationships/image" Target="../media/image12.png"/><Relationship Id="rId26" Type="http://schemas.openxmlformats.org/officeDocument/2006/relationships/image" Target="../media/image20.png"/><Relationship Id="rId3" Type="http://schemas.openxmlformats.org/officeDocument/2006/relationships/tags" Target="../tags/tag13.xml"/><Relationship Id="rId21" Type="http://schemas.openxmlformats.org/officeDocument/2006/relationships/image" Target="../media/image15.png"/><Relationship Id="rId7" Type="http://schemas.openxmlformats.org/officeDocument/2006/relationships/tags" Target="../tags/tag17.xml"/><Relationship Id="rId12" Type="http://schemas.openxmlformats.org/officeDocument/2006/relationships/image" Target="../media/image6.png"/><Relationship Id="rId17" Type="http://schemas.openxmlformats.org/officeDocument/2006/relationships/image" Target="../media/image11.png"/><Relationship Id="rId25" Type="http://schemas.openxmlformats.org/officeDocument/2006/relationships/image" Target="../media/image19.png"/><Relationship Id="rId2" Type="http://schemas.openxmlformats.org/officeDocument/2006/relationships/tags" Target="../tags/tag12.xml"/><Relationship Id="rId16" Type="http://schemas.openxmlformats.org/officeDocument/2006/relationships/image" Target="../media/image10.png"/><Relationship Id="rId20" Type="http://schemas.openxmlformats.org/officeDocument/2006/relationships/image" Target="../media/image14.png"/><Relationship Id="rId1" Type="http://schemas.openxmlformats.org/officeDocument/2006/relationships/tags" Target="../tags/tag11.xml"/><Relationship Id="rId6" Type="http://schemas.openxmlformats.org/officeDocument/2006/relationships/tags" Target="../tags/tag16.xml"/><Relationship Id="rId11" Type="http://schemas.openxmlformats.org/officeDocument/2006/relationships/slideLayout" Target="../slideLayouts/slideLayout2.xml"/><Relationship Id="rId24" Type="http://schemas.openxmlformats.org/officeDocument/2006/relationships/image" Target="../media/image18.png"/><Relationship Id="rId5" Type="http://schemas.openxmlformats.org/officeDocument/2006/relationships/tags" Target="../tags/tag15.xml"/><Relationship Id="rId15" Type="http://schemas.openxmlformats.org/officeDocument/2006/relationships/image" Target="../media/image9.png"/><Relationship Id="rId23" Type="http://schemas.openxmlformats.org/officeDocument/2006/relationships/image" Target="../media/image17.png"/><Relationship Id="rId10" Type="http://schemas.openxmlformats.org/officeDocument/2006/relationships/tags" Target="../tags/tag20.xml"/><Relationship Id="rId19" Type="http://schemas.openxmlformats.org/officeDocument/2006/relationships/image" Target="../media/image13.png"/><Relationship Id="rId4" Type="http://schemas.openxmlformats.org/officeDocument/2006/relationships/tags" Target="../tags/tag14.xml"/><Relationship Id="rId9" Type="http://schemas.openxmlformats.org/officeDocument/2006/relationships/tags" Target="../tags/tag19.xml"/><Relationship Id="rId14" Type="http://schemas.openxmlformats.org/officeDocument/2006/relationships/image" Target="../media/image8.png"/><Relationship Id="rId22" Type="http://schemas.openxmlformats.org/officeDocument/2006/relationships/image" Target="../media/image16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8.xml"/><Relationship Id="rId5" Type="http://schemas.openxmlformats.org/officeDocument/2006/relationships/image" Target="../media/image82.gif"/><Relationship Id="rId4" Type="http://schemas.openxmlformats.org/officeDocument/2006/relationships/image" Target="../media/image81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4.png"/><Relationship Id="rId2" Type="http://schemas.openxmlformats.org/officeDocument/2006/relationships/tags" Target="../tags/tag130.xml"/><Relationship Id="rId1" Type="http://schemas.openxmlformats.org/officeDocument/2006/relationships/tags" Target="../tags/tag129.xml"/><Relationship Id="rId6" Type="http://schemas.openxmlformats.org/officeDocument/2006/relationships/image" Target="../media/image82.gif"/><Relationship Id="rId5" Type="http://schemas.openxmlformats.org/officeDocument/2006/relationships/image" Target="../media/image83.png"/><Relationship Id="rId4" Type="http://schemas.openxmlformats.org/officeDocument/2006/relationships/image" Target="../media/image80.pn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4.png"/><Relationship Id="rId2" Type="http://schemas.openxmlformats.org/officeDocument/2006/relationships/tags" Target="../tags/tag132.xml"/><Relationship Id="rId1" Type="http://schemas.openxmlformats.org/officeDocument/2006/relationships/tags" Target="../tags/tag131.xml"/><Relationship Id="rId6" Type="http://schemas.openxmlformats.org/officeDocument/2006/relationships/image" Target="../media/image82.gif"/><Relationship Id="rId5" Type="http://schemas.openxmlformats.org/officeDocument/2006/relationships/image" Target="../media/image83.png"/><Relationship Id="rId4" Type="http://schemas.openxmlformats.org/officeDocument/2006/relationships/image" Target="../media/image80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4.png"/><Relationship Id="rId2" Type="http://schemas.openxmlformats.org/officeDocument/2006/relationships/tags" Target="../tags/tag134.xml"/><Relationship Id="rId1" Type="http://schemas.openxmlformats.org/officeDocument/2006/relationships/tags" Target="../tags/tag133.xml"/><Relationship Id="rId6" Type="http://schemas.openxmlformats.org/officeDocument/2006/relationships/image" Target="../media/image82.gif"/><Relationship Id="rId5" Type="http://schemas.openxmlformats.org/officeDocument/2006/relationships/image" Target="../media/image83.png"/><Relationship Id="rId4" Type="http://schemas.openxmlformats.org/officeDocument/2006/relationships/image" Target="../media/image80.pn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4.png"/><Relationship Id="rId2" Type="http://schemas.openxmlformats.org/officeDocument/2006/relationships/tags" Target="../tags/tag136.xml"/><Relationship Id="rId1" Type="http://schemas.openxmlformats.org/officeDocument/2006/relationships/tags" Target="../tags/tag135.xml"/><Relationship Id="rId6" Type="http://schemas.openxmlformats.org/officeDocument/2006/relationships/image" Target="../media/image82.gif"/><Relationship Id="rId5" Type="http://schemas.openxmlformats.org/officeDocument/2006/relationships/image" Target="../media/image83.png"/><Relationship Id="rId4" Type="http://schemas.openxmlformats.org/officeDocument/2006/relationships/image" Target="../media/image80.png"/><Relationship Id="rId9" Type="http://schemas.openxmlformats.org/officeDocument/2006/relationships/image" Target="../media/image87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tags" Target="../tags/tag28.xml"/><Relationship Id="rId13" Type="http://schemas.openxmlformats.org/officeDocument/2006/relationships/image" Target="../media/image10.png"/><Relationship Id="rId18" Type="http://schemas.openxmlformats.org/officeDocument/2006/relationships/image" Target="../media/image19.png"/><Relationship Id="rId3" Type="http://schemas.openxmlformats.org/officeDocument/2006/relationships/tags" Target="../tags/tag23.xml"/><Relationship Id="rId21" Type="http://schemas.openxmlformats.org/officeDocument/2006/relationships/image" Target="../media/image24.png"/><Relationship Id="rId7" Type="http://schemas.openxmlformats.org/officeDocument/2006/relationships/tags" Target="../tags/tag27.xml"/><Relationship Id="rId12" Type="http://schemas.openxmlformats.org/officeDocument/2006/relationships/image" Target="../media/image9.png"/><Relationship Id="rId17" Type="http://schemas.openxmlformats.org/officeDocument/2006/relationships/image" Target="../media/image16.png"/><Relationship Id="rId2" Type="http://schemas.openxmlformats.org/officeDocument/2006/relationships/tags" Target="../tags/tag22.xml"/><Relationship Id="rId16" Type="http://schemas.openxmlformats.org/officeDocument/2006/relationships/image" Target="../media/image13.png"/><Relationship Id="rId20" Type="http://schemas.openxmlformats.org/officeDocument/2006/relationships/image" Target="../media/image23.png"/><Relationship Id="rId1" Type="http://schemas.openxmlformats.org/officeDocument/2006/relationships/tags" Target="../tags/tag21.xml"/><Relationship Id="rId6" Type="http://schemas.openxmlformats.org/officeDocument/2006/relationships/tags" Target="../tags/tag26.xml"/><Relationship Id="rId11" Type="http://schemas.openxmlformats.org/officeDocument/2006/relationships/image" Target="../media/image8.png"/><Relationship Id="rId5" Type="http://schemas.openxmlformats.org/officeDocument/2006/relationships/tags" Target="../tags/tag25.xml"/><Relationship Id="rId15" Type="http://schemas.openxmlformats.org/officeDocument/2006/relationships/image" Target="../media/image12.png"/><Relationship Id="rId10" Type="http://schemas.openxmlformats.org/officeDocument/2006/relationships/image" Target="../media/image6.png"/><Relationship Id="rId19" Type="http://schemas.openxmlformats.org/officeDocument/2006/relationships/image" Target="../media/image22.png"/><Relationship Id="rId4" Type="http://schemas.openxmlformats.org/officeDocument/2006/relationships/tags" Target="../tags/tag24.xml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11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tags" Target="../tags/tag139.xml"/><Relationship Id="rId7" Type="http://schemas.openxmlformats.org/officeDocument/2006/relationships/image" Target="../media/image89.png"/><Relationship Id="rId2" Type="http://schemas.openxmlformats.org/officeDocument/2006/relationships/tags" Target="../tags/tag138.xml"/><Relationship Id="rId1" Type="http://schemas.openxmlformats.org/officeDocument/2006/relationships/tags" Target="../tags/tag137.xml"/><Relationship Id="rId6" Type="http://schemas.openxmlformats.org/officeDocument/2006/relationships/image" Target="../media/image28.png"/><Relationship Id="rId5" Type="http://schemas.openxmlformats.org/officeDocument/2006/relationships/image" Target="../media/image26.png"/><Relationship Id="rId4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tags" Target="../tags/tag142.xml"/><Relationship Id="rId7" Type="http://schemas.openxmlformats.org/officeDocument/2006/relationships/image" Target="../media/image91.png"/><Relationship Id="rId2" Type="http://schemas.openxmlformats.org/officeDocument/2006/relationships/tags" Target="../tags/tag141.xml"/><Relationship Id="rId1" Type="http://schemas.openxmlformats.org/officeDocument/2006/relationships/tags" Target="../tags/tag140.xml"/><Relationship Id="rId6" Type="http://schemas.openxmlformats.org/officeDocument/2006/relationships/image" Target="../media/image28.png"/><Relationship Id="rId5" Type="http://schemas.openxmlformats.org/officeDocument/2006/relationships/image" Target="../media/image90.png"/><Relationship Id="rId4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tags" Target="../tags/tag145.xml"/><Relationship Id="rId7" Type="http://schemas.openxmlformats.org/officeDocument/2006/relationships/image" Target="../media/image91.png"/><Relationship Id="rId2" Type="http://schemas.openxmlformats.org/officeDocument/2006/relationships/tags" Target="../tags/tag144.xml"/><Relationship Id="rId1" Type="http://schemas.openxmlformats.org/officeDocument/2006/relationships/tags" Target="../tags/tag143.xml"/><Relationship Id="rId6" Type="http://schemas.openxmlformats.org/officeDocument/2006/relationships/image" Target="../media/image28.png"/><Relationship Id="rId5" Type="http://schemas.openxmlformats.org/officeDocument/2006/relationships/image" Target="../media/image90.png"/><Relationship Id="rId4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6.xml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gif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49.xml"/><Relationship Id="rId1" Type="http://schemas.openxmlformats.org/officeDocument/2006/relationships/tags" Target="../tags/tag148.xml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51.xml"/><Relationship Id="rId1" Type="http://schemas.openxmlformats.org/officeDocument/2006/relationships/tags" Target="../tags/tag150.xml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9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53.xml"/><Relationship Id="rId1" Type="http://schemas.openxmlformats.org/officeDocument/2006/relationships/tags" Target="../tags/tag152.xml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55.xml"/><Relationship Id="rId1" Type="http://schemas.openxmlformats.org/officeDocument/2006/relationships/tags" Target="../tags/tag154.xml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6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7.xml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8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9.xml"/><Relationship Id="rId4" Type="http://schemas.openxmlformats.org/officeDocument/2006/relationships/image" Target="../media/image1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0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0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1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3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4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5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6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7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8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828800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s-ES" dirty="0" smtClean="0"/>
              <a:t>CC7220-1</a:t>
            </a:r>
            <a:br>
              <a:rPr lang="es-ES" dirty="0" smtClean="0"/>
            </a:br>
            <a:r>
              <a:rPr lang="en-IE" cap="small" dirty="0" smtClean="0"/>
              <a:t>La Web de </a:t>
            </a:r>
            <a:r>
              <a:rPr lang="en-IE" cap="small" dirty="0" err="1" smtClean="0"/>
              <a:t>Datos</a:t>
            </a:r>
            <a:r>
              <a:rPr lang="en-IE" cap="small" dirty="0"/>
              <a:t/>
            </a:r>
            <a:br>
              <a:rPr lang="en-IE" cap="small" dirty="0"/>
            </a:br>
            <a:r>
              <a:rPr lang="en-IE" cap="small" dirty="0" smtClean="0"/>
              <a:t>Primavera </a:t>
            </a:r>
            <a:r>
              <a:rPr lang="es-ES" dirty="0" smtClean="0"/>
              <a:t>2023</a:t>
            </a:r>
            <a:r>
              <a:rPr lang="es-ES" dirty="0" smtClean="0"/>
              <a:t/>
            </a:r>
            <a:br>
              <a:rPr lang="es-ES" dirty="0" smtClean="0"/>
            </a:br>
            <a:r>
              <a:rPr lang="es-ES" dirty="0" smtClean="0"/>
              <a:t/>
            </a:r>
            <a:br>
              <a:rPr lang="es-ES" dirty="0" smtClean="0"/>
            </a:br>
            <a:r>
              <a:rPr lang="es-ES" dirty="0" err="1" smtClean="0"/>
              <a:t>Lecture</a:t>
            </a:r>
            <a:r>
              <a:rPr lang="es-ES" dirty="0" smtClean="0"/>
              <a:t>  2: RDF </a:t>
            </a:r>
            <a:r>
              <a:rPr lang="es-ES" dirty="0" err="1" smtClean="0"/>
              <a:t>Model</a:t>
            </a:r>
            <a:r>
              <a:rPr lang="es-ES" dirty="0" smtClean="0"/>
              <a:t> and </a:t>
            </a:r>
            <a:r>
              <a:rPr lang="es-ES" dirty="0" err="1" smtClean="0"/>
              <a:t>Syntax</a:t>
            </a:r>
            <a:endParaRPr lang="en-IE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800600"/>
            <a:ext cx="6400800" cy="1295400"/>
          </a:xfrm>
        </p:spPr>
        <p:txBody>
          <a:bodyPr>
            <a:normAutofit/>
          </a:bodyPr>
          <a:lstStyle/>
          <a:p>
            <a:r>
              <a:rPr lang="en-IE" sz="2800" dirty="0" smtClean="0"/>
              <a:t>Aidan Hogan</a:t>
            </a:r>
          </a:p>
          <a:p>
            <a:r>
              <a:rPr lang="en-IE" sz="2800" dirty="0" smtClean="0"/>
              <a:t>aidhog@gmail.com</a:t>
            </a:r>
            <a:endParaRPr lang="en-IE" sz="2800" dirty="0"/>
          </a:p>
        </p:txBody>
      </p:sp>
    </p:spTree>
    <p:extLst>
      <p:ext uri="{BB962C8B-B14F-4D97-AF65-F5344CB8AC3E}">
        <p14:creationId xmlns:p14="http://schemas.microsoft.com/office/powerpoint/2010/main" val="3489717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4841" y="4379435"/>
            <a:ext cx="6605935" cy="203975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E" dirty="0" smtClean="0"/>
              <a:t>RDF often drawn as a (directed, labelled) graph</a:t>
            </a:r>
            <a:endParaRPr lang="en-IE" dirty="0"/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1371600"/>
            <a:ext cx="5740718" cy="24917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" y="4144870"/>
            <a:ext cx="3124199" cy="434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392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4038599"/>
            <a:ext cx="8474852" cy="110276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RDF Collections: Model Ordered Lists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E" dirty="0" smtClean="0"/>
              <a:t>Standard way to model (linked) lists in RDF</a:t>
            </a:r>
          </a:p>
          <a:p>
            <a:pPr lvl="1"/>
            <a:r>
              <a:rPr lang="en-IE" dirty="0" smtClean="0"/>
              <a:t>Use </a:t>
            </a:r>
            <a:r>
              <a:rPr lang="en-IE" dirty="0" err="1" smtClean="0">
                <a:solidFill>
                  <a:srgbClr val="00B05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rdf:rest</a:t>
            </a:r>
            <a:r>
              <a:rPr lang="en-IE" dirty="0" smtClean="0"/>
              <a:t> to link to rest of list</a:t>
            </a:r>
          </a:p>
          <a:p>
            <a:pPr lvl="1"/>
            <a:r>
              <a:rPr lang="en-IE" dirty="0" smtClean="0"/>
              <a:t>Use </a:t>
            </a:r>
            <a:r>
              <a:rPr lang="en-IE" dirty="0" err="1" smtClean="0">
                <a:solidFill>
                  <a:srgbClr val="00B05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rdf:first</a:t>
            </a:r>
            <a:r>
              <a:rPr lang="en-IE" dirty="0" smtClean="0"/>
              <a:t> to link to current member</a:t>
            </a:r>
          </a:p>
          <a:p>
            <a:pPr lvl="1"/>
            <a:r>
              <a:rPr lang="en-IE" dirty="0" smtClean="0"/>
              <a:t>Use </a:t>
            </a:r>
            <a:r>
              <a:rPr lang="en-IE" dirty="0" err="1" smtClean="0">
                <a:solidFill>
                  <a:srgbClr val="00B05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rdf:nil</a:t>
            </a:r>
            <a:r>
              <a:rPr lang="en-IE" dirty="0" smtClean="0"/>
              <a:t> to end the list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100624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3962400"/>
            <a:ext cx="7016796" cy="154069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RDF Collections: Generic Modelling</a:t>
            </a:r>
            <a:endParaRPr lang="en-IE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E" dirty="0" smtClean="0"/>
              <a:t>Not just for Sharknado series</a:t>
            </a:r>
            <a:endParaRPr lang="en-IE" dirty="0"/>
          </a:p>
        </p:txBody>
      </p:sp>
      <p:pic>
        <p:nvPicPr>
          <p:cNvPr id="5" name="Picture 6" descr="http://www.gnet.org/wp-content/uploads/glass-lemonade-whit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1143000"/>
            <a:ext cx="1401739" cy="2063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 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594692">
            <a:off x="2983221" y="2844890"/>
            <a:ext cx="1619250" cy="107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594692">
            <a:off x="4167297" y="2865367"/>
            <a:ext cx="1619250" cy="107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4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594692">
            <a:off x="5497821" y="2865367"/>
            <a:ext cx="1619250" cy="107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49867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524000"/>
            <a:ext cx="7016796" cy="154069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RDF Collections: Generic Modelling</a:t>
            </a:r>
            <a:endParaRPr lang="en-IE" dirty="0"/>
          </a:p>
        </p:txBody>
      </p:sp>
      <p:pic>
        <p:nvPicPr>
          <p:cNvPr id="5" name="Picture 6 1" descr="http://www.gnet.org/wp-content/uploads/glass-lemonade-white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1143000"/>
            <a:ext cx="1401739" cy="2063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4929877"/>
            <a:ext cx="7029743" cy="1347604"/>
          </a:xfrm>
          <a:prstGeom prst="rect">
            <a:avLst/>
          </a:prstGeom>
        </p:spPr>
      </p:pic>
      <p:pic>
        <p:nvPicPr>
          <p:cNvPr id="13" name="Picture 6 1" descr="http://www.gnet.org/wp-content/uploads/glass-lemonade-white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2400" y="4571999"/>
            <a:ext cx="1722461" cy="2063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11088" y="3251537"/>
            <a:ext cx="9132911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Which modelling is better?</a:t>
            </a:r>
            <a:endParaRPr lang="en-IE" dirty="0" smtClean="0">
              <a:solidFill>
                <a:srgbClr val="FF0000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7166" y="3620869"/>
            <a:ext cx="9132911" cy="83099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If the </a:t>
            </a:r>
            <a:r>
              <a:rPr lang="en-IE" u="sng" dirty="0" smtClean="0"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order</a:t>
            </a:r>
            <a:r>
              <a:rPr lang="en-IE" dirty="0" smtClean="0"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of ingredients matters, the collection above is needed.*</a:t>
            </a:r>
          </a:p>
          <a:p>
            <a:pPr algn="ctr"/>
            <a:r>
              <a:rPr lang="en-IE" dirty="0" smtClean="0"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Otherwise, the graph below is much simpler (and better).</a:t>
            </a:r>
          </a:p>
          <a:p>
            <a:pPr algn="ctr"/>
            <a:r>
              <a:rPr lang="en-IE" sz="1200" dirty="0" smtClean="0"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* Sometimes collections are used for unordered elements to indicate a closed set, but this is not something recommended in general.</a:t>
            </a:r>
          </a:p>
        </p:txBody>
      </p:sp>
    </p:spTree>
    <p:extLst>
      <p:ext uri="{BB962C8B-B14F-4D97-AF65-F5344CB8AC3E}">
        <p14:creationId xmlns:p14="http://schemas.microsoft.com/office/powerpoint/2010/main" val="3181229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smtClean="0"/>
              <a:t>Blank nodes add complexity</a:t>
            </a:r>
            <a:endParaRPr lang="en-I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556361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2149" y="4446835"/>
            <a:ext cx="4066946" cy="227254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Blank nodes are local identifiers</a:t>
            </a:r>
            <a:endParaRPr lang="en-IE" dirty="0"/>
          </a:p>
        </p:txBody>
      </p:sp>
      <p:sp>
        <p:nvSpPr>
          <p:cNvPr id="8" name="TextBox 7"/>
          <p:cNvSpPr txBox="1"/>
          <p:nvPr/>
        </p:nvSpPr>
        <p:spPr>
          <a:xfrm>
            <a:off x="0" y="3742087"/>
            <a:ext cx="9143999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How should we combine these two RDF graphs?</a:t>
            </a:r>
            <a:endParaRPr lang="en-IE" i="1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235122"/>
            <a:ext cx="2886976" cy="212258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2573" y="1232658"/>
            <a:ext cx="2888427" cy="212751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43200" y="5178293"/>
            <a:ext cx="3524250" cy="809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928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7810" y="4446835"/>
            <a:ext cx="5813590" cy="210636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Blank nodes are local identifiers</a:t>
            </a:r>
            <a:endParaRPr lang="en-IE" dirty="0"/>
          </a:p>
        </p:txBody>
      </p:sp>
      <p:sp>
        <p:nvSpPr>
          <p:cNvPr id="8" name="TextBox 7"/>
          <p:cNvSpPr txBox="1"/>
          <p:nvPr/>
        </p:nvSpPr>
        <p:spPr>
          <a:xfrm>
            <a:off x="0" y="3742087"/>
            <a:ext cx="9143999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How should we combine these two RDF graphs?</a:t>
            </a:r>
            <a:endParaRPr lang="en-IE" i="1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235122"/>
            <a:ext cx="2886976" cy="212258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2573" y="1232658"/>
            <a:ext cx="2888427" cy="212751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48000" y="5178292"/>
            <a:ext cx="3194736" cy="809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000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Blank nodes names aren’t important …</a:t>
            </a:r>
            <a:endParaRPr lang="en-IE" dirty="0"/>
          </a:p>
        </p:txBody>
      </p:sp>
      <p:sp>
        <p:nvSpPr>
          <p:cNvPr id="9" name="TextBox 8"/>
          <p:cNvSpPr txBox="1"/>
          <p:nvPr/>
        </p:nvSpPr>
        <p:spPr>
          <a:xfrm>
            <a:off x="5943600" y="3829461"/>
            <a:ext cx="236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 smtClean="0"/>
              <a:t>(Isomorphic)</a:t>
            </a:r>
            <a:endParaRPr lang="en-IE" dirty="0"/>
          </a:p>
        </p:txBody>
      </p:sp>
      <p:pic>
        <p:nvPicPr>
          <p:cNvPr id="10" name="Picture 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929" y="1291307"/>
            <a:ext cx="7016796" cy="154069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930" y="5029200"/>
            <a:ext cx="7017315" cy="1542304"/>
          </a:xfrm>
          <a:prstGeom prst="rect">
            <a:avLst/>
          </a:prstGeom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1686" y="3321741"/>
            <a:ext cx="1222314" cy="10185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21621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Blank nodes names aren’t important …</a:t>
            </a:r>
            <a:endParaRPr lang="en-IE" dirty="0"/>
          </a:p>
        </p:txBody>
      </p:sp>
      <p:sp>
        <p:nvSpPr>
          <p:cNvPr id="9" name="TextBox 8"/>
          <p:cNvSpPr txBox="1"/>
          <p:nvPr/>
        </p:nvSpPr>
        <p:spPr>
          <a:xfrm>
            <a:off x="5943600" y="3829461"/>
            <a:ext cx="236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mtClean="0"/>
              <a:t>(Not Isomorphic!)</a:t>
            </a:r>
            <a:endParaRPr lang="en-IE" dirty="0"/>
          </a:p>
        </p:txBody>
      </p:sp>
      <p:pic>
        <p:nvPicPr>
          <p:cNvPr id="10" name="Picture 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929" y="1291307"/>
            <a:ext cx="7016796" cy="1540698"/>
          </a:xfrm>
          <a:prstGeom prst="rect">
            <a:avLst/>
          </a:prstGeom>
        </p:spPr>
      </p:pic>
      <p:pic>
        <p:nvPicPr>
          <p:cNvPr id="4" name="Picture 3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930" y="5029200"/>
            <a:ext cx="7017834" cy="154391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1686" y="3200400"/>
            <a:ext cx="1187867" cy="1591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595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Are two RDF graphs the “same”?</a:t>
            </a:r>
            <a:endParaRPr lang="en-IE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1686" y="3321741"/>
            <a:ext cx="1222314" cy="10185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0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057" y="2840141"/>
            <a:ext cx="2841885" cy="198179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1" y="2840141"/>
            <a:ext cx="2886079" cy="1981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967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Are </a:t>
            </a:r>
            <a:r>
              <a:rPr lang="en-IE" dirty="0" smtClean="0"/>
              <a:t>two </a:t>
            </a:r>
            <a:r>
              <a:rPr lang="en-IE" dirty="0"/>
              <a:t>RDF graphs </a:t>
            </a:r>
            <a:r>
              <a:rPr lang="en-IE" dirty="0" smtClean="0"/>
              <a:t>the “same”?</a:t>
            </a:r>
            <a:endParaRPr lang="en-IE" dirty="0"/>
          </a:p>
        </p:txBody>
      </p:sp>
      <p:pic>
        <p:nvPicPr>
          <p:cNvPr id="2458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8189" y="252120"/>
            <a:ext cx="1048776" cy="739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Folded Corner 3"/>
          <p:cNvSpPr/>
          <p:nvPr/>
        </p:nvSpPr>
        <p:spPr>
          <a:xfrm>
            <a:off x="7250577" y="250630"/>
            <a:ext cx="1524000" cy="739970"/>
          </a:xfrm>
          <a:prstGeom prst="foldedCorner">
            <a:avLst>
              <a:gd name="adj" fmla="val 40834"/>
            </a:avLst>
          </a:prstGeom>
          <a:solidFill>
            <a:schemeClr val="accent1">
              <a:alpha val="2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10" name="Picture 3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1286" y="3321741"/>
            <a:ext cx="1222314" cy="10185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1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398" y="1752601"/>
            <a:ext cx="4587307" cy="4191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5152" y="1752601"/>
            <a:ext cx="2189248" cy="419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731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5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Set of triples thus called an “RDF Graph”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" y="4144870"/>
            <a:ext cx="3124199" cy="43488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4841" y="4379435"/>
            <a:ext cx="6605935" cy="2039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306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Are </a:t>
            </a:r>
            <a:r>
              <a:rPr lang="en-IE" dirty="0" smtClean="0"/>
              <a:t>two </a:t>
            </a:r>
            <a:r>
              <a:rPr lang="en-IE" dirty="0"/>
              <a:t>RDF graphs </a:t>
            </a:r>
            <a:r>
              <a:rPr lang="en-IE" dirty="0" smtClean="0"/>
              <a:t>the “same”?</a:t>
            </a:r>
            <a:endParaRPr lang="en-IE" dirty="0"/>
          </a:p>
        </p:txBody>
      </p:sp>
      <p:pic>
        <p:nvPicPr>
          <p:cNvPr id="2458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8189" y="252120"/>
            <a:ext cx="1048776" cy="739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Folded Corner 3"/>
          <p:cNvSpPr/>
          <p:nvPr/>
        </p:nvSpPr>
        <p:spPr>
          <a:xfrm>
            <a:off x="7250577" y="250630"/>
            <a:ext cx="1524000" cy="739970"/>
          </a:xfrm>
          <a:prstGeom prst="foldedCorner">
            <a:avLst>
              <a:gd name="adj" fmla="val 40834"/>
            </a:avLst>
          </a:prstGeom>
          <a:solidFill>
            <a:schemeClr val="accent1">
              <a:alpha val="2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10" name="Picture 3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1286" y="3321741"/>
            <a:ext cx="1222314" cy="10185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1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398" y="1752601"/>
            <a:ext cx="4587307" cy="4191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5152" y="1752601"/>
            <a:ext cx="2189248" cy="4191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398" y="1752601"/>
            <a:ext cx="4587307" cy="4191068"/>
          </a:xfrm>
          <a:prstGeom prst="rect">
            <a:avLst/>
          </a:prstGeom>
        </p:spPr>
      </p:pic>
      <p:pic>
        <p:nvPicPr>
          <p:cNvPr id="11" name="Picture 4 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4850" y="1752602"/>
            <a:ext cx="2189550" cy="419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506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Are </a:t>
            </a:r>
            <a:r>
              <a:rPr lang="en-IE" dirty="0" smtClean="0"/>
              <a:t>two </a:t>
            </a:r>
            <a:r>
              <a:rPr lang="en-IE" dirty="0"/>
              <a:t>RDF graphs </a:t>
            </a:r>
            <a:r>
              <a:rPr lang="en-IE" dirty="0" smtClean="0"/>
              <a:t>the “same”?</a:t>
            </a:r>
            <a:endParaRPr lang="en-IE" dirty="0"/>
          </a:p>
        </p:txBody>
      </p:sp>
      <p:pic>
        <p:nvPicPr>
          <p:cNvPr id="24582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8189" y="252120"/>
            <a:ext cx="1048776" cy="739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Folded Corner 3"/>
          <p:cNvSpPr/>
          <p:nvPr/>
        </p:nvSpPr>
        <p:spPr>
          <a:xfrm>
            <a:off x="7250577" y="250630"/>
            <a:ext cx="1524000" cy="739970"/>
          </a:xfrm>
          <a:prstGeom prst="foldedCorner">
            <a:avLst>
              <a:gd name="adj" fmla="val 40834"/>
            </a:avLst>
          </a:prstGeom>
          <a:solidFill>
            <a:schemeClr val="accent1">
              <a:alpha val="2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10" name="Picture 3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1286" y="3321741"/>
            <a:ext cx="1222314" cy="10185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1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398" y="1752601"/>
            <a:ext cx="4587307" cy="4191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5152" y="1752601"/>
            <a:ext cx="2189248" cy="4191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398" y="1752601"/>
            <a:ext cx="4587307" cy="4191068"/>
          </a:xfrm>
          <a:prstGeom prst="rect">
            <a:avLst/>
          </a:prstGeom>
        </p:spPr>
      </p:pic>
      <p:pic>
        <p:nvPicPr>
          <p:cNvPr id="11" name="Picture 4 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4850" y="1752602"/>
            <a:ext cx="2189550" cy="41910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chemeClr val="accent2">
                  <a:tint val="50000"/>
                  <a:satMod val="300000"/>
                  <a:alpha val="53000"/>
                </a:schemeClr>
              </a:gs>
              <a:gs pos="35000">
                <a:schemeClr val="accent2">
                  <a:tint val="37000"/>
                  <a:satMod val="300000"/>
                  <a:alpha val="51000"/>
                </a:schemeClr>
              </a:gs>
              <a:gs pos="100000">
                <a:schemeClr val="accent2">
                  <a:tint val="15000"/>
                  <a:satMod val="350000"/>
                  <a:alpha val="47000"/>
                </a:schemeClr>
              </a:gs>
            </a:gsLst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3" name="Picture 12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6299344"/>
            <a:ext cx="6044391" cy="442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102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RDF Syntaxes: </a:t>
            </a:r>
            <a:br>
              <a:rPr lang="en-IE" dirty="0" smtClean="0"/>
            </a:br>
            <a:r>
              <a:rPr lang="en-IE" dirty="0" smtClean="0"/>
              <a:t>	Writing RDF down</a:t>
            </a:r>
            <a:endParaRPr lang="en-I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183571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2362200"/>
            <a:ext cx="9144000" cy="44958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N-Triples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4906963"/>
          </a:xfrm>
        </p:spPr>
        <p:txBody>
          <a:bodyPr/>
          <a:lstStyle/>
          <a:p>
            <a:r>
              <a:rPr lang="en-IE" dirty="0" smtClean="0">
                <a:solidFill>
                  <a:srgbClr val="00B050"/>
                </a:solidFill>
              </a:rPr>
              <a:t>Line delimited format</a:t>
            </a:r>
          </a:p>
          <a:p>
            <a:r>
              <a:rPr lang="en-IE" dirty="0" smtClean="0">
                <a:solidFill>
                  <a:srgbClr val="FF0000"/>
                </a:solidFill>
              </a:rPr>
              <a:t>No shortcuts</a:t>
            </a:r>
            <a:endParaRPr lang="en-IE" dirty="0">
              <a:solidFill>
                <a:srgbClr val="FF0000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527" y="2667000"/>
            <a:ext cx="8485673" cy="1221580"/>
          </a:xfrm>
          <a:prstGeom prst="rect">
            <a:avLst/>
          </a:prstGeom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228600"/>
            <a:ext cx="354330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87031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2362200"/>
            <a:ext cx="9144000" cy="44958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RDF/XML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4906963"/>
          </a:xfrm>
        </p:spPr>
        <p:txBody>
          <a:bodyPr/>
          <a:lstStyle/>
          <a:p>
            <a:r>
              <a:rPr lang="en-IE" dirty="0" smtClean="0">
                <a:solidFill>
                  <a:srgbClr val="00B050"/>
                </a:solidFill>
              </a:rPr>
              <a:t>Legacy format</a:t>
            </a:r>
          </a:p>
          <a:p>
            <a:r>
              <a:rPr lang="en-IE" dirty="0" smtClean="0">
                <a:solidFill>
                  <a:srgbClr val="FF0000"/>
                </a:solidFill>
              </a:rPr>
              <a:t>Difficult to read</a:t>
            </a:r>
            <a:endParaRPr lang="en-IE" dirty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228600"/>
            <a:ext cx="354330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1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292" y="2667000"/>
            <a:ext cx="5807708" cy="3180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754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2362200"/>
            <a:ext cx="9144000" cy="44958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err="1" smtClean="0"/>
              <a:t>RDFa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4906963"/>
          </a:xfrm>
        </p:spPr>
        <p:txBody>
          <a:bodyPr/>
          <a:lstStyle/>
          <a:p>
            <a:r>
              <a:rPr lang="en-IE" dirty="0" smtClean="0">
                <a:solidFill>
                  <a:srgbClr val="00B050"/>
                </a:solidFill>
              </a:rPr>
              <a:t>Embed RDF into HTML</a:t>
            </a:r>
          </a:p>
          <a:p>
            <a:r>
              <a:rPr lang="en-IE" dirty="0" smtClean="0">
                <a:solidFill>
                  <a:srgbClr val="FF0000"/>
                </a:solidFill>
              </a:rPr>
              <a:t>Not so intuitive</a:t>
            </a:r>
          </a:p>
          <a:p>
            <a:endParaRPr lang="en-IE" dirty="0"/>
          </a:p>
        </p:txBody>
      </p:sp>
      <p:pic>
        <p:nvPicPr>
          <p:cNvPr id="9" name="Picture 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293" y="2667000"/>
            <a:ext cx="7897287" cy="3904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331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362200"/>
            <a:ext cx="9144000" cy="44958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JSON-LD</a:t>
            </a:r>
            <a:endParaRPr lang="en-IE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457200" y="1066800"/>
            <a:ext cx="8229600" cy="4906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0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E" smtClean="0">
                <a:solidFill>
                  <a:srgbClr val="00B050"/>
                </a:solidFill>
              </a:rPr>
              <a:t>Embed RDF into HTML</a:t>
            </a:r>
          </a:p>
          <a:p>
            <a:r>
              <a:rPr lang="en-IE" smtClean="0">
                <a:solidFill>
                  <a:srgbClr val="FF0000"/>
                </a:solidFill>
              </a:rPr>
              <a:t>Not completely RDF</a:t>
            </a:r>
          </a:p>
          <a:p>
            <a:endParaRPr lang="en-IE" dirty="0"/>
          </a:p>
        </p:txBody>
      </p:sp>
      <p:pic>
        <p:nvPicPr>
          <p:cNvPr id="10" name="Picture 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293" y="2667000"/>
            <a:ext cx="4828858" cy="4128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11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4906963"/>
          </a:xfrm>
        </p:spPr>
        <p:txBody>
          <a:bodyPr/>
          <a:lstStyle/>
          <a:p>
            <a:r>
              <a:rPr lang="en-IE" dirty="0" smtClean="0">
                <a:solidFill>
                  <a:srgbClr val="00B050"/>
                </a:solidFill>
              </a:rPr>
              <a:t>Readable format</a:t>
            </a:r>
          </a:p>
          <a:p>
            <a:endParaRPr lang="en-IE" dirty="0">
              <a:solidFill>
                <a:srgbClr val="00B050"/>
              </a:solidFill>
            </a:endParaRPr>
          </a:p>
          <a:p>
            <a:endParaRPr lang="en-IE" dirty="0" smtClean="0">
              <a:solidFill>
                <a:srgbClr val="00B050"/>
              </a:solidFill>
            </a:endParaRPr>
          </a:p>
          <a:p>
            <a:endParaRPr lang="en-IE" dirty="0">
              <a:solidFill>
                <a:srgbClr val="00B050"/>
              </a:solidFill>
            </a:endParaRPr>
          </a:p>
          <a:p>
            <a:endParaRPr lang="en-IE" dirty="0" smtClean="0">
              <a:solidFill>
                <a:srgbClr val="00B050"/>
              </a:solidFill>
            </a:endParaRPr>
          </a:p>
          <a:p>
            <a:endParaRPr lang="en-IE" dirty="0">
              <a:solidFill>
                <a:srgbClr val="00B050"/>
              </a:solidFill>
            </a:endParaRPr>
          </a:p>
          <a:p>
            <a:pPr marL="0" indent="0">
              <a:buNone/>
            </a:pPr>
            <a:endParaRPr lang="en-IE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Turtle</a:t>
            </a:r>
            <a:endParaRPr lang="en-IE" dirty="0"/>
          </a:p>
        </p:txBody>
      </p:sp>
      <p:sp>
        <p:nvSpPr>
          <p:cNvPr id="34" name="Rectangle 33"/>
          <p:cNvSpPr/>
          <p:nvPr/>
        </p:nvSpPr>
        <p:spPr>
          <a:xfrm>
            <a:off x="0" y="2362200"/>
            <a:ext cx="9144000" cy="44958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228600"/>
            <a:ext cx="354330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4631779"/>
            <a:ext cx="1400175" cy="180975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972402" y="2566035"/>
            <a:ext cx="3276600" cy="228600"/>
          </a:xfrm>
          <a:prstGeom prst="rect">
            <a:avLst/>
          </a:prstGeom>
          <a:solidFill>
            <a:schemeClr val="accent1">
              <a:alpha val="4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2" name="Rectangle 11"/>
          <p:cNvSpPr/>
          <p:nvPr/>
        </p:nvSpPr>
        <p:spPr>
          <a:xfrm>
            <a:off x="972402" y="3438950"/>
            <a:ext cx="842749" cy="295673"/>
          </a:xfrm>
          <a:prstGeom prst="rect">
            <a:avLst/>
          </a:prstGeom>
          <a:solidFill>
            <a:schemeClr val="accent1">
              <a:alpha val="4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4" name="Rectangle 13"/>
          <p:cNvSpPr/>
          <p:nvPr/>
        </p:nvSpPr>
        <p:spPr>
          <a:xfrm>
            <a:off x="5548126" y="3734623"/>
            <a:ext cx="1309874" cy="279212"/>
          </a:xfrm>
          <a:prstGeom prst="rect">
            <a:avLst/>
          </a:prstGeom>
          <a:solidFill>
            <a:schemeClr val="accent1">
              <a:alpha val="4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5" name="Rectangle 14"/>
          <p:cNvSpPr/>
          <p:nvPr/>
        </p:nvSpPr>
        <p:spPr>
          <a:xfrm>
            <a:off x="972402" y="2794635"/>
            <a:ext cx="7219151" cy="342900"/>
          </a:xfrm>
          <a:prstGeom prst="rect">
            <a:avLst/>
          </a:prstGeom>
          <a:solidFill>
            <a:schemeClr val="accent6">
              <a:lumMod val="75000"/>
              <a:alpha val="42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6" name="Rectangle 15"/>
          <p:cNvSpPr/>
          <p:nvPr/>
        </p:nvSpPr>
        <p:spPr>
          <a:xfrm>
            <a:off x="972402" y="3137535"/>
            <a:ext cx="7214601" cy="301417"/>
          </a:xfrm>
          <a:prstGeom prst="rect">
            <a:avLst/>
          </a:prstGeom>
          <a:solidFill>
            <a:schemeClr val="accent6">
              <a:lumMod val="75000"/>
              <a:alpha val="42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7" name="Rectangle 16"/>
          <p:cNvSpPr/>
          <p:nvPr/>
        </p:nvSpPr>
        <p:spPr>
          <a:xfrm>
            <a:off x="5715000" y="3438950"/>
            <a:ext cx="1421130" cy="295673"/>
          </a:xfrm>
          <a:prstGeom prst="rect">
            <a:avLst/>
          </a:prstGeom>
          <a:solidFill>
            <a:schemeClr val="accent6">
              <a:lumMod val="75000"/>
              <a:alpha val="42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8" name="Rectangle 17"/>
          <p:cNvSpPr/>
          <p:nvPr/>
        </p:nvSpPr>
        <p:spPr>
          <a:xfrm>
            <a:off x="1204607" y="3734624"/>
            <a:ext cx="1406095" cy="279211"/>
          </a:xfrm>
          <a:prstGeom prst="rect">
            <a:avLst/>
          </a:prstGeom>
          <a:solidFill>
            <a:schemeClr val="accent6">
              <a:lumMod val="75000"/>
              <a:alpha val="42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9" name="Rectangle 18"/>
          <p:cNvSpPr/>
          <p:nvPr/>
        </p:nvSpPr>
        <p:spPr>
          <a:xfrm>
            <a:off x="1204607" y="4013835"/>
            <a:ext cx="1619707" cy="298035"/>
          </a:xfrm>
          <a:prstGeom prst="rect">
            <a:avLst/>
          </a:prstGeom>
          <a:solidFill>
            <a:schemeClr val="accent6">
              <a:lumMod val="75000"/>
              <a:alpha val="42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0" name="Rectangle 19"/>
          <p:cNvSpPr/>
          <p:nvPr/>
        </p:nvSpPr>
        <p:spPr>
          <a:xfrm>
            <a:off x="4176526" y="3734622"/>
            <a:ext cx="1309874" cy="279213"/>
          </a:xfrm>
          <a:prstGeom prst="rect">
            <a:avLst/>
          </a:prstGeom>
          <a:solidFill>
            <a:schemeClr val="accent1">
              <a:alpha val="4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1" name="Rectangle 20"/>
          <p:cNvSpPr/>
          <p:nvPr/>
        </p:nvSpPr>
        <p:spPr>
          <a:xfrm>
            <a:off x="3135557" y="4013834"/>
            <a:ext cx="1113446" cy="298035"/>
          </a:xfrm>
          <a:prstGeom prst="rect">
            <a:avLst/>
          </a:prstGeom>
          <a:solidFill>
            <a:schemeClr val="accent6">
              <a:lumMod val="75000"/>
              <a:alpha val="42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2" name="Rectangle 21"/>
          <p:cNvSpPr/>
          <p:nvPr/>
        </p:nvSpPr>
        <p:spPr>
          <a:xfrm>
            <a:off x="5158276" y="4018381"/>
            <a:ext cx="1113446" cy="298035"/>
          </a:xfrm>
          <a:prstGeom prst="rect">
            <a:avLst/>
          </a:prstGeom>
          <a:solidFill>
            <a:schemeClr val="accent6">
              <a:lumMod val="75000"/>
              <a:alpha val="42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24" name="Picture 2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5001434"/>
            <a:ext cx="792480" cy="18097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5766435"/>
            <a:ext cx="1042035" cy="217170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1815151" y="3438952"/>
            <a:ext cx="318449" cy="295670"/>
          </a:xfrm>
          <a:prstGeom prst="rect">
            <a:avLst/>
          </a:prstGeom>
          <a:solidFill>
            <a:srgbClr val="00B050">
              <a:alpha val="42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8" name="Rectangle 27"/>
          <p:cNvSpPr/>
          <p:nvPr/>
        </p:nvSpPr>
        <p:spPr>
          <a:xfrm>
            <a:off x="4249002" y="4013833"/>
            <a:ext cx="627798" cy="298035"/>
          </a:xfrm>
          <a:prstGeom prst="rect">
            <a:avLst/>
          </a:prstGeom>
          <a:solidFill>
            <a:srgbClr val="7030A0">
              <a:alpha val="42000"/>
            </a:srgb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9" name="Rectangle 28"/>
          <p:cNvSpPr/>
          <p:nvPr/>
        </p:nvSpPr>
        <p:spPr>
          <a:xfrm>
            <a:off x="6303566" y="4017215"/>
            <a:ext cx="707785" cy="299201"/>
          </a:xfrm>
          <a:prstGeom prst="rect">
            <a:avLst/>
          </a:prstGeom>
          <a:solidFill>
            <a:srgbClr val="7030A0">
              <a:alpha val="42000"/>
            </a:srgb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31" name="Picture 30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6149340"/>
            <a:ext cx="1981200" cy="226695"/>
          </a:xfrm>
          <a:prstGeom prst="rect">
            <a:avLst/>
          </a:prstGeom>
        </p:spPr>
      </p:pic>
      <p:sp>
        <p:nvSpPr>
          <p:cNvPr id="32" name="Rectangle 31"/>
          <p:cNvSpPr/>
          <p:nvPr/>
        </p:nvSpPr>
        <p:spPr>
          <a:xfrm>
            <a:off x="2824314" y="4013833"/>
            <a:ext cx="318449" cy="295670"/>
          </a:xfrm>
          <a:prstGeom prst="rect">
            <a:avLst/>
          </a:prstGeom>
          <a:solidFill>
            <a:schemeClr val="bg1">
              <a:lumMod val="50000"/>
              <a:alpha val="42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3" name="Rectangle 32"/>
          <p:cNvSpPr/>
          <p:nvPr/>
        </p:nvSpPr>
        <p:spPr>
          <a:xfrm>
            <a:off x="7010400" y="4013833"/>
            <a:ext cx="304800" cy="302583"/>
          </a:xfrm>
          <a:prstGeom prst="rect">
            <a:avLst/>
          </a:prstGeom>
          <a:solidFill>
            <a:schemeClr val="bg1">
              <a:lumMod val="50000"/>
              <a:alpha val="42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36" name="Picture 3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6528435"/>
            <a:ext cx="2209800" cy="177165"/>
          </a:xfrm>
          <a:prstGeom prst="rect">
            <a:avLst/>
          </a:prstGeom>
        </p:spPr>
      </p:pic>
      <p:sp>
        <p:nvSpPr>
          <p:cNvPr id="37" name="Rectangle 36"/>
          <p:cNvSpPr/>
          <p:nvPr/>
        </p:nvSpPr>
        <p:spPr>
          <a:xfrm>
            <a:off x="5334001" y="3455411"/>
            <a:ext cx="380998" cy="279213"/>
          </a:xfrm>
          <a:prstGeom prst="rect">
            <a:avLst/>
          </a:prstGeom>
          <a:solidFill>
            <a:schemeClr val="accent2">
              <a:lumMod val="75000"/>
              <a:alpha val="42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8" name="Rectangle 37"/>
          <p:cNvSpPr/>
          <p:nvPr/>
        </p:nvSpPr>
        <p:spPr>
          <a:xfrm>
            <a:off x="7140891" y="3450858"/>
            <a:ext cx="266701" cy="279213"/>
          </a:xfrm>
          <a:prstGeom prst="rect">
            <a:avLst/>
          </a:prstGeom>
          <a:solidFill>
            <a:schemeClr val="accent2">
              <a:lumMod val="75000"/>
              <a:alpha val="42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9" name="Rectangle 38"/>
          <p:cNvSpPr/>
          <p:nvPr/>
        </p:nvSpPr>
        <p:spPr>
          <a:xfrm>
            <a:off x="6858000" y="3734620"/>
            <a:ext cx="266701" cy="279213"/>
          </a:xfrm>
          <a:prstGeom prst="rect">
            <a:avLst/>
          </a:prstGeom>
          <a:solidFill>
            <a:schemeClr val="accent2">
              <a:lumMod val="75000"/>
              <a:alpha val="42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40" name="Rectangle 39"/>
          <p:cNvSpPr/>
          <p:nvPr/>
        </p:nvSpPr>
        <p:spPr>
          <a:xfrm>
            <a:off x="4876800" y="4018381"/>
            <a:ext cx="266701" cy="298035"/>
          </a:xfrm>
          <a:prstGeom prst="rect">
            <a:avLst/>
          </a:prstGeom>
          <a:solidFill>
            <a:schemeClr val="accent2">
              <a:lumMod val="75000"/>
              <a:alpha val="42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41" name="Rectangle 40"/>
          <p:cNvSpPr/>
          <p:nvPr/>
        </p:nvSpPr>
        <p:spPr>
          <a:xfrm>
            <a:off x="3810000" y="3734624"/>
            <a:ext cx="266701" cy="279211"/>
          </a:xfrm>
          <a:prstGeom prst="rect">
            <a:avLst/>
          </a:prstGeom>
          <a:solidFill>
            <a:schemeClr val="accent2">
              <a:lumMod val="75000"/>
              <a:alpha val="42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44" name="Picture 43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5385435"/>
            <a:ext cx="2670810" cy="253365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2579954"/>
            <a:ext cx="7201921" cy="1717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080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500"/>
                            </p:stCondLst>
                            <p:childTnLst>
                              <p:par>
                                <p:cTn id="1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500"/>
                            </p:stCondLst>
                            <p:childTnLst>
                              <p:par>
                                <p:cTn id="1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animBg="1"/>
      <p:bldP spid="12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2" grpId="0" animBg="1"/>
      <p:bldP spid="33" grpId="0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</p:bld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Turtle: Collections Shortcut</a:t>
            </a:r>
            <a:endParaRPr lang="en-IE" dirty="0"/>
          </a:p>
        </p:txBody>
      </p:sp>
      <p:pic>
        <p:nvPicPr>
          <p:cNvPr id="16" name="Picture 1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3158401"/>
            <a:ext cx="3322320" cy="23241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28600" y="6147433"/>
            <a:ext cx="6172200" cy="55816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5" name="Rectangle 4"/>
          <p:cNvSpPr/>
          <p:nvPr/>
        </p:nvSpPr>
        <p:spPr>
          <a:xfrm>
            <a:off x="228600" y="4004748"/>
            <a:ext cx="6172200" cy="183788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6" name="Rectangle 5"/>
          <p:cNvSpPr/>
          <p:nvPr/>
        </p:nvSpPr>
        <p:spPr>
          <a:xfrm>
            <a:off x="228600" y="2032634"/>
            <a:ext cx="4191000" cy="16764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7" name="Picture 6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042" y="2117178"/>
            <a:ext cx="3677603" cy="148875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217" y="4052152"/>
            <a:ext cx="5936456" cy="174307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217" y="6198867"/>
            <a:ext cx="5537835" cy="405765"/>
          </a:xfrm>
          <a:prstGeom prst="rect">
            <a:avLst/>
          </a:prstGeom>
        </p:spPr>
      </p:pic>
      <p:pic>
        <p:nvPicPr>
          <p:cNvPr id="10" name="Picture 6 2" descr="http://www.gnet.org/wp-content/uploads/glass-lemonade-white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799" y="4529114"/>
            <a:ext cx="1477939" cy="2175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2098" y="1125240"/>
            <a:ext cx="5571540" cy="1223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805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RDF …</a:t>
            </a:r>
            <a:endParaRPr lang="en-I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982811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 smtClean="0"/>
              <a:t>But why triples?</a:t>
            </a:r>
            <a:endParaRPr lang="en-IE" dirty="0"/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1371600"/>
            <a:ext cx="5740718" cy="24917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" y="4144870"/>
            <a:ext cx="3124199" cy="43488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4841" y="4379435"/>
            <a:ext cx="6605935" cy="2039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941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0" y="1062180"/>
            <a:ext cx="9144000" cy="3029947"/>
          </a:xfrm>
          <a:prstGeom prst="rect">
            <a:avLst/>
          </a:prstGeom>
          <a:solidFill>
            <a:srgbClr val="FAC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55" name="Picture 5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66127" y="1582359"/>
            <a:ext cx="2928257" cy="2458516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24542" y="1585393"/>
            <a:ext cx="2928257" cy="245851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Semantic Web: </a:t>
            </a:r>
            <a:r>
              <a:rPr lang="en-IE" dirty="0" smtClean="0">
                <a:solidFill>
                  <a:schemeClr val="accent6">
                    <a:lumMod val="75000"/>
                  </a:schemeClr>
                </a:solidFill>
              </a:rPr>
              <a:t>Data</a:t>
            </a:r>
            <a:endParaRPr lang="en-IE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57200" y="1219200"/>
            <a:ext cx="8229600" cy="4906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IE" smtClean="0"/>
          </a:p>
          <a:p>
            <a:endParaRPr lang="en-IE" smtClean="0"/>
          </a:p>
          <a:p>
            <a:endParaRPr lang="en-IE" smtClean="0"/>
          </a:p>
          <a:p>
            <a:endParaRPr lang="en-IE" smtClean="0"/>
          </a:p>
          <a:p>
            <a:pPr marL="0" indent="0">
              <a:buFont typeface="Arial" pitchFamily="34" charset="0"/>
              <a:buNone/>
            </a:pPr>
            <a:endParaRPr lang="en-IE" dirty="0"/>
          </a:p>
        </p:txBody>
      </p:sp>
      <p:pic>
        <p:nvPicPr>
          <p:cNvPr id="23" name="Picture 2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855514"/>
            <a:ext cx="593480" cy="385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" name="Picture 4 2" descr="http://assets.dublingaa.ie/assets/images/design/logo-20140709-1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8022" y="1835178"/>
            <a:ext cx="634378" cy="527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3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8564" y="1855514"/>
            <a:ext cx="587508" cy="413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Picture 3 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6954" y="1786967"/>
            <a:ext cx="638104" cy="6036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921" y="1958382"/>
            <a:ext cx="670654" cy="178333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128" y="2340432"/>
            <a:ext cx="1713080" cy="60201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1568" y="1962767"/>
            <a:ext cx="650839" cy="178333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4553" y="2522439"/>
            <a:ext cx="2101834" cy="391744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190650"/>
            <a:ext cx="645909" cy="178592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3962400" y="23830"/>
            <a:ext cx="5181600" cy="1057274"/>
          </a:xfrm>
          <a:prstGeom prst="rect">
            <a:avLst/>
          </a:prstGeom>
          <a:solidFill>
            <a:schemeClr val="bg1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47" name="Picture 46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9267" y="4750429"/>
            <a:ext cx="3611880" cy="380048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709" y="4440605"/>
            <a:ext cx="2247710" cy="202311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6387" y="5618090"/>
            <a:ext cx="3977640" cy="380048"/>
          </a:xfrm>
          <a:prstGeom prst="rect">
            <a:avLst/>
          </a:prstGeom>
        </p:spPr>
      </p:pic>
      <p:grpSp>
        <p:nvGrpSpPr>
          <p:cNvPr id="50" name="Group 49"/>
          <p:cNvGrpSpPr/>
          <p:nvPr/>
        </p:nvGrpSpPr>
        <p:grpSpPr>
          <a:xfrm>
            <a:off x="824922" y="2674040"/>
            <a:ext cx="5977485" cy="2721976"/>
            <a:chOff x="824922" y="2674040"/>
            <a:chExt cx="5977485" cy="2721976"/>
          </a:xfrm>
        </p:grpSpPr>
        <p:sp>
          <p:nvSpPr>
            <p:cNvPr id="51" name="Freeform 50"/>
            <p:cNvSpPr/>
            <p:nvPr/>
          </p:nvSpPr>
          <p:spPr>
            <a:xfrm>
              <a:off x="824922" y="2674040"/>
              <a:ext cx="1992574" cy="367559"/>
            </a:xfrm>
            <a:custGeom>
              <a:avLst/>
              <a:gdLst>
                <a:gd name="connsiteX0" fmla="*/ 1103086 w 2380343"/>
                <a:gd name="connsiteY0" fmla="*/ 362857 h 435428"/>
                <a:gd name="connsiteX1" fmla="*/ 1175657 w 2380343"/>
                <a:gd name="connsiteY1" fmla="*/ 377371 h 435428"/>
                <a:gd name="connsiteX2" fmla="*/ 1219200 w 2380343"/>
                <a:gd name="connsiteY2" fmla="*/ 391885 h 435428"/>
                <a:gd name="connsiteX3" fmla="*/ 1364343 w 2380343"/>
                <a:gd name="connsiteY3" fmla="*/ 420914 h 435428"/>
                <a:gd name="connsiteX4" fmla="*/ 1436914 w 2380343"/>
                <a:gd name="connsiteY4" fmla="*/ 435428 h 435428"/>
                <a:gd name="connsiteX5" fmla="*/ 2264228 w 2380343"/>
                <a:gd name="connsiteY5" fmla="*/ 420914 h 435428"/>
                <a:gd name="connsiteX6" fmla="*/ 2307771 w 2380343"/>
                <a:gd name="connsiteY6" fmla="*/ 391885 h 435428"/>
                <a:gd name="connsiteX7" fmla="*/ 2336800 w 2380343"/>
                <a:gd name="connsiteY7" fmla="*/ 348342 h 435428"/>
                <a:gd name="connsiteX8" fmla="*/ 2365828 w 2380343"/>
                <a:gd name="connsiteY8" fmla="*/ 261257 h 435428"/>
                <a:gd name="connsiteX9" fmla="*/ 2380343 w 2380343"/>
                <a:gd name="connsiteY9" fmla="*/ 217714 h 435428"/>
                <a:gd name="connsiteX10" fmla="*/ 2322286 w 2380343"/>
                <a:gd name="connsiteY10" fmla="*/ 72571 h 435428"/>
                <a:gd name="connsiteX11" fmla="*/ 2235200 w 2380343"/>
                <a:gd name="connsiteY11" fmla="*/ 14514 h 435428"/>
                <a:gd name="connsiteX12" fmla="*/ 2002971 w 2380343"/>
                <a:gd name="connsiteY12" fmla="*/ 0 h 435428"/>
                <a:gd name="connsiteX13" fmla="*/ 1248228 w 2380343"/>
                <a:gd name="connsiteY13" fmla="*/ 29028 h 435428"/>
                <a:gd name="connsiteX14" fmla="*/ 754743 w 2380343"/>
                <a:gd name="connsiteY14" fmla="*/ 58057 h 435428"/>
                <a:gd name="connsiteX15" fmla="*/ 435428 w 2380343"/>
                <a:gd name="connsiteY15" fmla="*/ 43542 h 435428"/>
                <a:gd name="connsiteX16" fmla="*/ 0 w 2380343"/>
                <a:gd name="connsiteY16" fmla="*/ 43542 h 435428"/>
                <a:gd name="connsiteX17" fmla="*/ 14514 w 2380343"/>
                <a:gd name="connsiteY17" fmla="*/ 304800 h 435428"/>
                <a:gd name="connsiteX18" fmla="*/ 58057 w 2380343"/>
                <a:gd name="connsiteY18" fmla="*/ 333828 h 435428"/>
                <a:gd name="connsiteX19" fmla="*/ 406400 w 2380343"/>
                <a:gd name="connsiteY19" fmla="*/ 348342 h 435428"/>
                <a:gd name="connsiteX20" fmla="*/ 986971 w 2380343"/>
                <a:gd name="connsiteY20" fmla="*/ 377371 h 435428"/>
                <a:gd name="connsiteX21" fmla="*/ 1074057 w 2380343"/>
                <a:gd name="connsiteY21" fmla="*/ 406400 h 435428"/>
                <a:gd name="connsiteX22" fmla="*/ 1204686 w 2380343"/>
                <a:gd name="connsiteY22" fmla="*/ 377371 h 435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2380343" h="435428">
                  <a:moveTo>
                    <a:pt x="1103086" y="362857"/>
                  </a:moveTo>
                  <a:cubicBezTo>
                    <a:pt x="1127276" y="367695"/>
                    <a:pt x="1151724" y="371388"/>
                    <a:pt x="1175657" y="377371"/>
                  </a:cubicBezTo>
                  <a:cubicBezTo>
                    <a:pt x="1190500" y="381082"/>
                    <a:pt x="1204292" y="388445"/>
                    <a:pt x="1219200" y="391885"/>
                  </a:cubicBezTo>
                  <a:cubicBezTo>
                    <a:pt x="1267276" y="402979"/>
                    <a:pt x="1315962" y="411238"/>
                    <a:pt x="1364343" y="420914"/>
                  </a:cubicBezTo>
                  <a:lnTo>
                    <a:pt x="1436914" y="435428"/>
                  </a:lnTo>
                  <a:cubicBezTo>
                    <a:pt x="1712685" y="430590"/>
                    <a:pt x="1988758" y="434688"/>
                    <a:pt x="2264228" y="420914"/>
                  </a:cubicBezTo>
                  <a:cubicBezTo>
                    <a:pt x="2281650" y="420043"/>
                    <a:pt x="2295436" y="404220"/>
                    <a:pt x="2307771" y="391885"/>
                  </a:cubicBezTo>
                  <a:cubicBezTo>
                    <a:pt x="2320106" y="379550"/>
                    <a:pt x="2327124" y="362856"/>
                    <a:pt x="2336800" y="348342"/>
                  </a:cubicBezTo>
                  <a:lnTo>
                    <a:pt x="2365828" y="261257"/>
                  </a:lnTo>
                  <a:lnTo>
                    <a:pt x="2380343" y="217714"/>
                  </a:lnTo>
                  <a:cubicBezTo>
                    <a:pt x="2374676" y="200712"/>
                    <a:pt x="2343641" y="93926"/>
                    <a:pt x="2322286" y="72571"/>
                  </a:cubicBezTo>
                  <a:cubicBezTo>
                    <a:pt x="2297616" y="47901"/>
                    <a:pt x="2270020" y="16690"/>
                    <a:pt x="2235200" y="14514"/>
                  </a:cubicBezTo>
                  <a:lnTo>
                    <a:pt x="2002971" y="0"/>
                  </a:lnTo>
                  <a:cubicBezTo>
                    <a:pt x="1751390" y="9676"/>
                    <a:pt x="1496570" y="-12362"/>
                    <a:pt x="1248228" y="29028"/>
                  </a:cubicBezTo>
                  <a:cubicBezTo>
                    <a:pt x="1027434" y="65827"/>
                    <a:pt x="1190553" y="42492"/>
                    <a:pt x="754743" y="58057"/>
                  </a:cubicBezTo>
                  <a:lnTo>
                    <a:pt x="435428" y="43542"/>
                  </a:lnTo>
                  <a:cubicBezTo>
                    <a:pt x="32368" y="27090"/>
                    <a:pt x="167072" y="-12147"/>
                    <a:pt x="0" y="43542"/>
                  </a:cubicBezTo>
                  <a:cubicBezTo>
                    <a:pt x="4838" y="130628"/>
                    <a:pt x="-2591" y="219273"/>
                    <a:pt x="14514" y="304800"/>
                  </a:cubicBezTo>
                  <a:cubicBezTo>
                    <a:pt x="17935" y="321905"/>
                    <a:pt x="40720" y="331902"/>
                    <a:pt x="58057" y="333828"/>
                  </a:cubicBezTo>
                  <a:cubicBezTo>
                    <a:pt x="173561" y="346662"/>
                    <a:pt x="290286" y="343504"/>
                    <a:pt x="406400" y="348342"/>
                  </a:cubicBezTo>
                  <a:cubicBezTo>
                    <a:pt x="672359" y="401537"/>
                    <a:pt x="267016" y="324691"/>
                    <a:pt x="986971" y="377371"/>
                  </a:cubicBezTo>
                  <a:cubicBezTo>
                    <a:pt x="1017488" y="379604"/>
                    <a:pt x="1074057" y="406400"/>
                    <a:pt x="1074057" y="406400"/>
                  </a:cubicBezTo>
                  <a:cubicBezTo>
                    <a:pt x="1196960" y="391036"/>
                    <a:pt x="1162589" y="419465"/>
                    <a:pt x="1204686" y="377371"/>
                  </a:cubicBezTo>
                </a:path>
              </a:pathLst>
            </a:custGeom>
            <a:noFill/>
            <a:ln>
              <a:solidFill>
                <a:schemeClr val="accent6">
                  <a:lumMod val="75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2361036" y="3052279"/>
              <a:ext cx="4441371" cy="2343737"/>
            </a:xfrm>
            <a:custGeom>
              <a:avLst/>
              <a:gdLst>
                <a:gd name="connsiteX0" fmla="*/ 0 w 4441371"/>
                <a:gd name="connsiteY0" fmla="*/ 0 h 1553028"/>
                <a:gd name="connsiteX1" fmla="*/ 275771 w 4441371"/>
                <a:gd name="connsiteY1" fmla="*/ 188686 h 1553028"/>
                <a:gd name="connsiteX2" fmla="*/ 391885 w 4441371"/>
                <a:gd name="connsiteY2" fmla="*/ 246743 h 1553028"/>
                <a:gd name="connsiteX3" fmla="*/ 638628 w 4441371"/>
                <a:gd name="connsiteY3" fmla="*/ 391886 h 1553028"/>
                <a:gd name="connsiteX4" fmla="*/ 812800 w 4441371"/>
                <a:gd name="connsiteY4" fmla="*/ 449943 h 1553028"/>
                <a:gd name="connsiteX5" fmla="*/ 957943 w 4441371"/>
                <a:gd name="connsiteY5" fmla="*/ 493486 h 1553028"/>
                <a:gd name="connsiteX6" fmla="*/ 1088571 w 4441371"/>
                <a:gd name="connsiteY6" fmla="*/ 566057 h 1553028"/>
                <a:gd name="connsiteX7" fmla="*/ 1204685 w 4441371"/>
                <a:gd name="connsiteY7" fmla="*/ 638628 h 1553028"/>
                <a:gd name="connsiteX8" fmla="*/ 1291771 w 4441371"/>
                <a:gd name="connsiteY8" fmla="*/ 682171 h 1553028"/>
                <a:gd name="connsiteX9" fmla="*/ 1320800 w 4441371"/>
                <a:gd name="connsiteY9" fmla="*/ 725714 h 1553028"/>
                <a:gd name="connsiteX10" fmla="*/ 1407885 w 4441371"/>
                <a:gd name="connsiteY10" fmla="*/ 798286 h 1553028"/>
                <a:gd name="connsiteX11" fmla="*/ 1422400 w 4441371"/>
                <a:gd name="connsiteY11" fmla="*/ 841828 h 1553028"/>
                <a:gd name="connsiteX12" fmla="*/ 1465943 w 4441371"/>
                <a:gd name="connsiteY12" fmla="*/ 856343 h 1553028"/>
                <a:gd name="connsiteX13" fmla="*/ 1509485 w 4441371"/>
                <a:gd name="connsiteY13" fmla="*/ 885371 h 1553028"/>
                <a:gd name="connsiteX14" fmla="*/ 1596571 w 4441371"/>
                <a:gd name="connsiteY14" fmla="*/ 914400 h 1553028"/>
                <a:gd name="connsiteX15" fmla="*/ 2220685 w 4441371"/>
                <a:gd name="connsiteY15" fmla="*/ 899886 h 1553028"/>
                <a:gd name="connsiteX16" fmla="*/ 2656114 w 4441371"/>
                <a:gd name="connsiteY16" fmla="*/ 870857 h 1553028"/>
                <a:gd name="connsiteX17" fmla="*/ 2975428 w 4441371"/>
                <a:gd name="connsiteY17" fmla="*/ 870857 h 1553028"/>
                <a:gd name="connsiteX18" fmla="*/ 3294743 w 4441371"/>
                <a:gd name="connsiteY18" fmla="*/ 885371 h 1553028"/>
                <a:gd name="connsiteX19" fmla="*/ 3468914 w 4441371"/>
                <a:gd name="connsiteY19" fmla="*/ 899886 h 1553028"/>
                <a:gd name="connsiteX20" fmla="*/ 3614057 w 4441371"/>
                <a:gd name="connsiteY20" fmla="*/ 914400 h 1553028"/>
                <a:gd name="connsiteX21" fmla="*/ 4354285 w 4441371"/>
                <a:gd name="connsiteY21" fmla="*/ 928914 h 1553028"/>
                <a:gd name="connsiteX22" fmla="*/ 4397828 w 4441371"/>
                <a:gd name="connsiteY22" fmla="*/ 972457 h 1553028"/>
                <a:gd name="connsiteX23" fmla="*/ 4441371 w 4441371"/>
                <a:gd name="connsiteY23" fmla="*/ 1117600 h 1553028"/>
                <a:gd name="connsiteX24" fmla="*/ 4426857 w 4441371"/>
                <a:gd name="connsiteY24" fmla="*/ 1364343 h 1553028"/>
                <a:gd name="connsiteX25" fmla="*/ 4397828 w 4441371"/>
                <a:gd name="connsiteY25" fmla="*/ 1407886 h 1553028"/>
                <a:gd name="connsiteX26" fmla="*/ 4354285 w 4441371"/>
                <a:gd name="connsiteY26" fmla="*/ 1451428 h 1553028"/>
                <a:gd name="connsiteX27" fmla="*/ 4252685 w 4441371"/>
                <a:gd name="connsiteY27" fmla="*/ 1480457 h 1553028"/>
                <a:gd name="connsiteX28" fmla="*/ 4165600 w 4441371"/>
                <a:gd name="connsiteY28" fmla="*/ 1509486 h 1553028"/>
                <a:gd name="connsiteX29" fmla="*/ 4020457 w 4441371"/>
                <a:gd name="connsiteY29" fmla="*/ 1524000 h 1553028"/>
                <a:gd name="connsiteX30" fmla="*/ 3947885 w 4441371"/>
                <a:gd name="connsiteY30" fmla="*/ 1538514 h 1553028"/>
                <a:gd name="connsiteX31" fmla="*/ 3759200 w 4441371"/>
                <a:gd name="connsiteY31" fmla="*/ 1553028 h 1553028"/>
                <a:gd name="connsiteX32" fmla="*/ 2830285 w 4441371"/>
                <a:gd name="connsiteY32" fmla="*/ 1538514 h 1553028"/>
                <a:gd name="connsiteX33" fmla="*/ 2714171 w 4441371"/>
                <a:gd name="connsiteY33" fmla="*/ 1524000 h 1553028"/>
                <a:gd name="connsiteX34" fmla="*/ 2656114 w 4441371"/>
                <a:gd name="connsiteY34" fmla="*/ 1509486 h 1553028"/>
                <a:gd name="connsiteX35" fmla="*/ 1582057 w 4441371"/>
                <a:gd name="connsiteY35" fmla="*/ 1494971 h 1553028"/>
                <a:gd name="connsiteX36" fmla="*/ 827314 w 4441371"/>
                <a:gd name="connsiteY36" fmla="*/ 1494971 h 1553028"/>
                <a:gd name="connsiteX37" fmla="*/ 624114 w 4441371"/>
                <a:gd name="connsiteY37" fmla="*/ 1524000 h 1553028"/>
                <a:gd name="connsiteX38" fmla="*/ 261257 w 4441371"/>
                <a:gd name="connsiteY38" fmla="*/ 1509486 h 1553028"/>
                <a:gd name="connsiteX39" fmla="*/ 188685 w 4441371"/>
                <a:gd name="connsiteY39" fmla="*/ 1451428 h 1553028"/>
                <a:gd name="connsiteX40" fmla="*/ 130628 w 4441371"/>
                <a:gd name="connsiteY40" fmla="*/ 1436914 h 1553028"/>
                <a:gd name="connsiteX41" fmla="*/ 116114 w 4441371"/>
                <a:gd name="connsiteY41" fmla="*/ 1393371 h 1553028"/>
                <a:gd name="connsiteX42" fmla="*/ 145143 w 4441371"/>
                <a:gd name="connsiteY42" fmla="*/ 1219200 h 1553028"/>
                <a:gd name="connsiteX43" fmla="*/ 174171 w 4441371"/>
                <a:gd name="connsiteY43" fmla="*/ 1175657 h 1553028"/>
                <a:gd name="connsiteX44" fmla="*/ 188685 w 4441371"/>
                <a:gd name="connsiteY44" fmla="*/ 1132114 h 1553028"/>
                <a:gd name="connsiteX45" fmla="*/ 246743 w 4441371"/>
                <a:gd name="connsiteY45" fmla="*/ 1117600 h 1553028"/>
                <a:gd name="connsiteX46" fmla="*/ 333828 w 4441371"/>
                <a:gd name="connsiteY46" fmla="*/ 1088571 h 1553028"/>
                <a:gd name="connsiteX47" fmla="*/ 377371 w 4441371"/>
                <a:gd name="connsiteY47" fmla="*/ 1059543 h 1553028"/>
                <a:gd name="connsiteX48" fmla="*/ 420914 w 4441371"/>
                <a:gd name="connsiteY48" fmla="*/ 1045028 h 1553028"/>
                <a:gd name="connsiteX49" fmla="*/ 551543 w 4441371"/>
                <a:gd name="connsiteY49" fmla="*/ 972457 h 1553028"/>
                <a:gd name="connsiteX50" fmla="*/ 595085 w 4441371"/>
                <a:gd name="connsiteY50" fmla="*/ 943428 h 1553028"/>
                <a:gd name="connsiteX51" fmla="*/ 740228 w 4441371"/>
                <a:gd name="connsiteY51" fmla="*/ 928914 h 1553028"/>
                <a:gd name="connsiteX52" fmla="*/ 812800 w 4441371"/>
                <a:gd name="connsiteY52" fmla="*/ 914400 h 1553028"/>
                <a:gd name="connsiteX53" fmla="*/ 1190171 w 4441371"/>
                <a:gd name="connsiteY53" fmla="*/ 943428 h 1553028"/>
                <a:gd name="connsiteX54" fmla="*/ 1248228 w 4441371"/>
                <a:gd name="connsiteY54" fmla="*/ 957943 h 1553028"/>
                <a:gd name="connsiteX55" fmla="*/ 1567543 w 4441371"/>
                <a:gd name="connsiteY55" fmla="*/ 943428 h 1553028"/>
                <a:gd name="connsiteX56" fmla="*/ 1654628 w 4441371"/>
                <a:gd name="connsiteY56" fmla="*/ 914400 h 15530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</a:cxnLst>
              <a:rect l="l" t="t" r="r" b="b"/>
              <a:pathLst>
                <a:path w="4441371" h="1553028">
                  <a:moveTo>
                    <a:pt x="0" y="0"/>
                  </a:moveTo>
                  <a:cubicBezTo>
                    <a:pt x="102546" y="74579"/>
                    <a:pt x="169069" y="128666"/>
                    <a:pt x="275771" y="188686"/>
                  </a:cubicBezTo>
                  <a:cubicBezTo>
                    <a:pt x="313487" y="209901"/>
                    <a:pt x="354435" y="225062"/>
                    <a:pt x="391885" y="246743"/>
                  </a:cubicBezTo>
                  <a:cubicBezTo>
                    <a:pt x="563313" y="345990"/>
                    <a:pt x="503153" y="330307"/>
                    <a:pt x="638628" y="391886"/>
                  </a:cubicBezTo>
                  <a:cubicBezTo>
                    <a:pt x="718813" y="428333"/>
                    <a:pt x="720067" y="421410"/>
                    <a:pt x="812800" y="449943"/>
                  </a:cubicBezTo>
                  <a:cubicBezTo>
                    <a:pt x="965924" y="497058"/>
                    <a:pt x="839485" y="463870"/>
                    <a:pt x="957943" y="493486"/>
                  </a:cubicBezTo>
                  <a:cubicBezTo>
                    <a:pt x="1057758" y="560030"/>
                    <a:pt x="1011930" y="540511"/>
                    <a:pt x="1088571" y="566057"/>
                  </a:cubicBezTo>
                  <a:cubicBezTo>
                    <a:pt x="1199580" y="649314"/>
                    <a:pt x="1093112" y="574872"/>
                    <a:pt x="1204685" y="638628"/>
                  </a:cubicBezTo>
                  <a:cubicBezTo>
                    <a:pt x="1283469" y="683647"/>
                    <a:pt x="1211936" y="655560"/>
                    <a:pt x="1291771" y="682171"/>
                  </a:cubicBezTo>
                  <a:cubicBezTo>
                    <a:pt x="1301447" y="696685"/>
                    <a:pt x="1309633" y="712313"/>
                    <a:pt x="1320800" y="725714"/>
                  </a:cubicBezTo>
                  <a:cubicBezTo>
                    <a:pt x="1355723" y="767621"/>
                    <a:pt x="1365072" y="769743"/>
                    <a:pt x="1407885" y="798286"/>
                  </a:cubicBezTo>
                  <a:cubicBezTo>
                    <a:pt x="1412723" y="812800"/>
                    <a:pt x="1411582" y="831010"/>
                    <a:pt x="1422400" y="841828"/>
                  </a:cubicBezTo>
                  <a:cubicBezTo>
                    <a:pt x="1433218" y="852646"/>
                    <a:pt x="1452259" y="849501"/>
                    <a:pt x="1465943" y="856343"/>
                  </a:cubicBezTo>
                  <a:cubicBezTo>
                    <a:pt x="1481545" y="864144"/>
                    <a:pt x="1493545" y="878286"/>
                    <a:pt x="1509485" y="885371"/>
                  </a:cubicBezTo>
                  <a:cubicBezTo>
                    <a:pt x="1537447" y="897798"/>
                    <a:pt x="1596571" y="914400"/>
                    <a:pt x="1596571" y="914400"/>
                  </a:cubicBezTo>
                  <a:lnTo>
                    <a:pt x="2220685" y="899886"/>
                  </a:lnTo>
                  <a:cubicBezTo>
                    <a:pt x="2349261" y="895600"/>
                    <a:pt x="2523969" y="881022"/>
                    <a:pt x="2656114" y="870857"/>
                  </a:cubicBezTo>
                  <a:cubicBezTo>
                    <a:pt x="2799978" y="834892"/>
                    <a:pt x="2689047" y="856538"/>
                    <a:pt x="2975428" y="870857"/>
                  </a:cubicBezTo>
                  <a:lnTo>
                    <a:pt x="3294743" y="885371"/>
                  </a:lnTo>
                  <a:cubicBezTo>
                    <a:pt x="3352901" y="888792"/>
                    <a:pt x="3410895" y="894611"/>
                    <a:pt x="3468914" y="899886"/>
                  </a:cubicBezTo>
                  <a:cubicBezTo>
                    <a:pt x="3517337" y="904288"/>
                    <a:pt x="3565461" y="912807"/>
                    <a:pt x="3614057" y="914400"/>
                  </a:cubicBezTo>
                  <a:cubicBezTo>
                    <a:pt x="3860715" y="922487"/>
                    <a:pt x="4107542" y="924076"/>
                    <a:pt x="4354285" y="928914"/>
                  </a:cubicBezTo>
                  <a:cubicBezTo>
                    <a:pt x="4368799" y="943428"/>
                    <a:pt x="4387859" y="954514"/>
                    <a:pt x="4397828" y="972457"/>
                  </a:cubicBezTo>
                  <a:cubicBezTo>
                    <a:pt x="4413891" y="1001371"/>
                    <a:pt x="4432001" y="1080118"/>
                    <a:pt x="4441371" y="1117600"/>
                  </a:cubicBezTo>
                  <a:cubicBezTo>
                    <a:pt x="4436533" y="1199848"/>
                    <a:pt x="4439079" y="1282865"/>
                    <a:pt x="4426857" y="1364343"/>
                  </a:cubicBezTo>
                  <a:cubicBezTo>
                    <a:pt x="4424269" y="1381594"/>
                    <a:pt x="4408996" y="1394485"/>
                    <a:pt x="4397828" y="1407886"/>
                  </a:cubicBezTo>
                  <a:cubicBezTo>
                    <a:pt x="4384687" y="1423655"/>
                    <a:pt x="4371364" y="1440042"/>
                    <a:pt x="4354285" y="1451428"/>
                  </a:cubicBezTo>
                  <a:cubicBezTo>
                    <a:pt x="4340977" y="1460300"/>
                    <a:pt x="4261489" y="1477816"/>
                    <a:pt x="4252685" y="1480457"/>
                  </a:cubicBezTo>
                  <a:cubicBezTo>
                    <a:pt x="4223377" y="1489249"/>
                    <a:pt x="4196047" y="1506441"/>
                    <a:pt x="4165600" y="1509486"/>
                  </a:cubicBezTo>
                  <a:cubicBezTo>
                    <a:pt x="4117219" y="1514324"/>
                    <a:pt x="4068653" y="1517574"/>
                    <a:pt x="4020457" y="1524000"/>
                  </a:cubicBezTo>
                  <a:cubicBezTo>
                    <a:pt x="3996004" y="1527260"/>
                    <a:pt x="3972404" y="1535790"/>
                    <a:pt x="3947885" y="1538514"/>
                  </a:cubicBezTo>
                  <a:cubicBezTo>
                    <a:pt x="3885190" y="1545480"/>
                    <a:pt x="3822095" y="1548190"/>
                    <a:pt x="3759200" y="1553028"/>
                  </a:cubicBezTo>
                  <a:lnTo>
                    <a:pt x="2830285" y="1538514"/>
                  </a:lnTo>
                  <a:cubicBezTo>
                    <a:pt x="2791294" y="1537431"/>
                    <a:pt x="2752646" y="1530412"/>
                    <a:pt x="2714171" y="1524000"/>
                  </a:cubicBezTo>
                  <a:cubicBezTo>
                    <a:pt x="2694494" y="1520721"/>
                    <a:pt x="2676055" y="1509997"/>
                    <a:pt x="2656114" y="1509486"/>
                  </a:cubicBezTo>
                  <a:cubicBezTo>
                    <a:pt x="2298180" y="1500308"/>
                    <a:pt x="1940076" y="1499809"/>
                    <a:pt x="1582057" y="1494971"/>
                  </a:cubicBezTo>
                  <a:cubicBezTo>
                    <a:pt x="1287416" y="1445865"/>
                    <a:pt x="1433466" y="1464663"/>
                    <a:pt x="827314" y="1494971"/>
                  </a:cubicBezTo>
                  <a:cubicBezTo>
                    <a:pt x="758978" y="1498388"/>
                    <a:pt x="624114" y="1524000"/>
                    <a:pt x="624114" y="1524000"/>
                  </a:cubicBezTo>
                  <a:cubicBezTo>
                    <a:pt x="503162" y="1519162"/>
                    <a:pt x="381998" y="1518111"/>
                    <a:pt x="261257" y="1509486"/>
                  </a:cubicBezTo>
                  <a:cubicBezTo>
                    <a:pt x="181543" y="1503792"/>
                    <a:pt x="248574" y="1491354"/>
                    <a:pt x="188685" y="1451428"/>
                  </a:cubicBezTo>
                  <a:cubicBezTo>
                    <a:pt x="172087" y="1440363"/>
                    <a:pt x="149980" y="1441752"/>
                    <a:pt x="130628" y="1436914"/>
                  </a:cubicBezTo>
                  <a:cubicBezTo>
                    <a:pt x="125790" y="1422400"/>
                    <a:pt x="116114" y="1408670"/>
                    <a:pt x="116114" y="1393371"/>
                  </a:cubicBezTo>
                  <a:cubicBezTo>
                    <a:pt x="116114" y="1361170"/>
                    <a:pt x="122432" y="1264622"/>
                    <a:pt x="145143" y="1219200"/>
                  </a:cubicBezTo>
                  <a:cubicBezTo>
                    <a:pt x="152944" y="1203598"/>
                    <a:pt x="166370" y="1191259"/>
                    <a:pt x="174171" y="1175657"/>
                  </a:cubicBezTo>
                  <a:cubicBezTo>
                    <a:pt x="181013" y="1161973"/>
                    <a:pt x="176738" y="1141671"/>
                    <a:pt x="188685" y="1132114"/>
                  </a:cubicBezTo>
                  <a:cubicBezTo>
                    <a:pt x="204262" y="1119653"/>
                    <a:pt x="227636" y="1123332"/>
                    <a:pt x="246743" y="1117600"/>
                  </a:cubicBezTo>
                  <a:cubicBezTo>
                    <a:pt x="276051" y="1108808"/>
                    <a:pt x="308368" y="1105544"/>
                    <a:pt x="333828" y="1088571"/>
                  </a:cubicBezTo>
                  <a:cubicBezTo>
                    <a:pt x="348342" y="1078895"/>
                    <a:pt x="361769" y="1067344"/>
                    <a:pt x="377371" y="1059543"/>
                  </a:cubicBezTo>
                  <a:cubicBezTo>
                    <a:pt x="391055" y="1052701"/>
                    <a:pt x="407540" y="1052458"/>
                    <a:pt x="420914" y="1045028"/>
                  </a:cubicBezTo>
                  <a:cubicBezTo>
                    <a:pt x="570633" y="961851"/>
                    <a:pt x="453018" y="1005298"/>
                    <a:pt x="551543" y="972457"/>
                  </a:cubicBezTo>
                  <a:cubicBezTo>
                    <a:pt x="566057" y="962781"/>
                    <a:pt x="578088" y="947350"/>
                    <a:pt x="595085" y="943428"/>
                  </a:cubicBezTo>
                  <a:cubicBezTo>
                    <a:pt x="642462" y="932495"/>
                    <a:pt x="692032" y="935340"/>
                    <a:pt x="740228" y="928914"/>
                  </a:cubicBezTo>
                  <a:cubicBezTo>
                    <a:pt x="764681" y="925654"/>
                    <a:pt x="788609" y="919238"/>
                    <a:pt x="812800" y="914400"/>
                  </a:cubicBezTo>
                  <a:cubicBezTo>
                    <a:pt x="904407" y="920125"/>
                    <a:pt x="1086429" y="928608"/>
                    <a:pt x="1190171" y="943428"/>
                  </a:cubicBezTo>
                  <a:cubicBezTo>
                    <a:pt x="1209918" y="946249"/>
                    <a:pt x="1228876" y="953105"/>
                    <a:pt x="1248228" y="957943"/>
                  </a:cubicBezTo>
                  <a:cubicBezTo>
                    <a:pt x="1354666" y="953105"/>
                    <a:pt x="1461601" y="954779"/>
                    <a:pt x="1567543" y="943428"/>
                  </a:cubicBezTo>
                  <a:cubicBezTo>
                    <a:pt x="1597967" y="940168"/>
                    <a:pt x="1654628" y="914400"/>
                    <a:pt x="1654628" y="914400"/>
                  </a:cubicBezTo>
                </a:path>
              </a:pathLst>
            </a:custGeom>
            <a:noFill/>
            <a:ln>
              <a:solidFill>
                <a:schemeClr val="accent6">
                  <a:lumMod val="75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</p:grpSp>
    </p:spTree>
    <p:extLst>
      <p:ext uri="{BB962C8B-B14F-4D97-AF65-F5344CB8AC3E}">
        <p14:creationId xmlns:p14="http://schemas.microsoft.com/office/powerpoint/2010/main" val="3891836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Broadly adopted</a:t>
            </a:r>
            <a:endParaRPr lang="en-GB" dirty="0"/>
          </a:p>
        </p:txBody>
      </p:sp>
      <p:sp>
        <p:nvSpPr>
          <p:cNvPr id="4" name="Rectangle 3"/>
          <p:cNvSpPr/>
          <p:nvPr/>
        </p:nvSpPr>
        <p:spPr>
          <a:xfrm>
            <a:off x="3048000" y="6400800"/>
            <a:ext cx="5943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dirty="0">
                <a:hlinkClick r:id="rId2"/>
              </a:rPr>
              <a:t>https://</a:t>
            </a:r>
            <a:r>
              <a:rPr lang="es-CL" dirty="0" smtClean="0">
                <a:hlinkClick r:id="rId2"/>
              </a:rPr>
              <a:t>w3techs.com/technologies/overview/structured_data</a:t>
            </a:r>
            <a:endParaRPr lang="es-CL" dirty="0" smtClean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447800"/>
            <a:ext cx="6629400" cy="43628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152400" y="2057400"/>
            <a:ext cx="3352800" cy="1676400"/>
          </a:xfrm>
          <a:prstGeom prst="rect">
            <a:avLst/>
          </a:prstGeom>
          <a:solidFill>
            <a:schemeClr val="accent5">
              <a:lumMod val="20000"/>
              <a:lumOff val="80000"/>
              <a:alpha val="28000"/>
            </a:schemeClr>
          </a:solidFill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L" sz="2800" dirty="0" smtClean="0">
                <a:solidFill>
                  <a:schemeClr val="tx2">
                    <a:lumMod val="75000"/>
                  </a:schemeClr>
                </a:solidFill>
                <a:latin typeface="Calibri Light" pitchFamily="34" charset="0"/>
                <a:cs typeface="Calibri Light" pitchFamily="34" charset="0"/>
              </a:rPr>
              <a:t>RDF(</a:t>
            </a:r>
            <a:r>
              <a:rPr lang="es-CL" sz="2800" dirty="0" err="1" smtClean="0">
                <a:solidFill>
                  <a:schemeClr val="tx2">
                    <a:lumMod val="75000"/>
                  </a:schemeClr>
                </a:solidFill>
                <a:latin typeface="Calibri Light" pitchFamily="34" charset="0"/>
                <a:cs typeface="Calibri Light" pitchFamily="34" charset="0"/>
              </a:rPr>
              <a:t>ish</a:t>
            </a:r>
            <a:r>
              <a:rPr lang="es-CL" sz="2800" dirty="0" smtClean="0">
                <a:solidFill>
                  <a:schemeClr val="tx2">
                    <a:lumMod val="75000"/>
                  </a:schemeClr>
                </a:solidFill>
                <a:latin typeface="Calibri Light" pitchFamily="34" charset="0"/>
                <a:cs typeface="Calibri Light" pitchFamily="34" charset="0"/>
              </a:rPr>
              <a:t>)</a:t>
            </a:r>
            <a:endParaRPr lang="es-CL" sz="2800" dirty="0">
              <a:solidFill>
                <a:schemeClr val="tx2">
                  <a:lumMod val="75000"/>
                </a:schemeClr>
              </a:solidFill>
              <a:latin typeface="Calibri Light" pitchFamily="34" charset="0"/>
              <a:cs typeface="Calibri Ligh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7777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Open </a:t>
            </a:r>
            <a:r>
              <a:rPr lang="es-CL" dirty="0" err="1" smtClean="0"/>
              <a:t>Graph</a:t>
            </a:r>
            <a:r>
              <a:rPr lang="es-CL" dirty="0" smtClean="0"/>
              <a:t> (</a:t>
            </a:r>
            <a:r>
              <a:rPr lang="es-CL" dirty="0" err="1" smtClean="0"/>
              <a:t>RDFa</a:t>
            </a:r>
            <a:r>
              <a:rPr lang="es-CL" dirty="0" smtClean="0"/>
              <a:t>)</a:t>
            </a:r>
            <a:endParaRPr lang="es-C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377886"/>
            <a:ext cx="6167437" cy="48057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78513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Open </a:t>
            </a:r>
            <a:r>
              <a:rPr lang="es-CL" dirty="0" err="1" smtClean="0"/>
              <a:t>Graph</a:t>
            </a:r>
            <a:r>
              <a:rPr lang="es-CL" dirty="0" smtClean="0"/>
              <a:t> (</a:t>
            </a:r>
            <a:r>
              <a:rPr lang="es-CL" dirty="0" err="1" smtClean="0"/>
              <a:t>RDFa</a:t>
            </a:r>
            <a:r>
              <a:rPr lang="es-CL" dirty="0" smtClean="0"/>
              <a:t>)</a:t>
            </a:r>
            <a:endParaRPr lang="es-C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377886"/>
            <a:ext cx="6167437" cy="48057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990600" y="2231410"/>
            <a:ext cx="7620000" cy="2862322"/>
          </a:xfrm>
          <a:prstGeom prst="rect">
            <a:avLst/>
          </a:prstGeom>
          <a:solidFill>
            <a:schemeClr val="bg1">
              <a:alpha val="89000"/>
            </a:schemeClr>
          </a:solidFill>
        </p:spPr>
        <p:txBody>
          <a:bodyPr wrap="square" rtlCol="0">
            <a:spAutoFit/>
          </a:bodyPr>
          <a:lstStyle/>
          <a:p>
            <a:endParaRPr lang="es-CL" sz="1200" dirty="0" smtClean="0">
              <a:latin typeface="Inconsolata" pitchFamily="49" charset="0"/>
              <a:ea typeface="Inconsolata" pitchFamily="49" charset="0"/>
              <a:hlinkClick r:id="rId4"/>
            </a:endParaRPr>
          </a:p>
          <a:p>
            <a:endParaRPr lang="es-CL" sz="1200" dirty="0">
              <a:latin typeface="Inconsolata" pitchFamily="49" charset="0"/>
              <a:ea typeface="Inconsolata" pitchFamily="49" charset="0"/>
              <a:hlinkClick r:id="rId4"/>
            </a:endParaRPr>
          </a:p>
          <a:p>
            <a:endParaRPr lang="es-CL" sz="1200" dirty="0" smtClean="0">
              <a:latin typeface="Inconsolata" pitchFamily="49" charset="0"/>
              <a:ea typeface="Inconsolata" pitchFamily="49" charset="0"/>
              <a:hlinkClick r:id="rId4"/>
            </a:endParaRPr>
          </a:p>
          <a:p>
            <a:endParaRPr lang="es-CL" sz="1200" dirty="0">
              <a:latin typeface="Inconsolata" pitchFamily="49" charset="0"/>
              <a:ea typeface="Inconsolata" pitchFamily="49" charset="0"/>
              <a:hlinkClick r:id="rId4"/>
            </a:endParaRPr>
          </a:p>
          <a:p>
            <a:endParaRPr lang="es-CL" sz="1200" dirty="0" smtClean="0">
              <a:latin typeface="Inconsolata" pitchFamily="49" charset="0"/>
              <a:ea typeface="Inconsolata" pitchFamily="49" charset="0"/>
              <a:hlinkClick r:id="rId4"/>
            </a:endParaRPr>
          </a:p>
          <a:p>
            <a:endParaRPr lang="es-CL" sz="1200" dirty="0">
              <a:latin typeface="Inconsolata" pitchFamily="49" charset="0"/>
              <a:ea typeface="Inconsolata" pitchFamily="49" charset="0"/>
              <a:hlinkClick r:id="rId4"/>
            </a:endParaRPr>
          </a:p>
          <a:p>
            <a:endParaRPr lang="es-CL" sz="1200" dirty="0" smtClean="0">
              <a:latin typeface="Inconsolata" pitchFamily="49" charset="0"/>
              <a:ea typeface="Inconsolata" pitchFamily="49" charset="0"/>
              <a:hlinkClick r:id="rId4"/>
            </a:endParaRPr>
          </a:p>
          <a:p>
            <a:endParaRPr lang="es-CL" sz="1200" dirty="0">
              <a:latin typeface="Inconsolata" pitchFamily="49" charset="0"/>
              <a:ea typeface="Inconsolata" pitchFamily="49" charset="0"/>
              <a:hlinkClick r:id="rId4"/>
            </a:endParaRPr>
          </a:p>
          <a:p>
            <a:endParaRPr lang="es-CL" sz="1200" dirty="0" smtClean="0">
              <a:latin typeface="Inconsolata" pitchFamily="49" charset="0"/>
              <a:ea typeface="Inconsolata" pitchFamily="49" charset="0"/>
              <a:hlinkClick r:id="rId4"/>
            </a:endParaRPr>
          </a:p>
          <a:p>
            <a:endParaRPr lang="es-CL" sz="1200" dirty="0">
              <a:latin typeface="Inconsolata" pitchFamily="49" charset="0"/>
              <a:ea typeface="Inconsolata" pitchFamily="49" charset="0"/>
              <a:hlinkClick r:id="rId4"/>
            </a:endParaRPr>
          </a:p>
          <a:p>
            <a:endParaRPr lang="es-CL" sz="1200" dirty="0" smtClean="0">
              <a:latin typeface="Inconsolata" pitchFamily="49" charset="0"/>
              <a:ea typeface="Inconsolata" pitchFamily="49" charset="0"/>
              <a:hlinkClick r:id="rId4"/>
            </a:endParaRPr>
          </a:p>
          <a:p>
            <a:endParaRPr lang="es-CL" sz="1200" dirty="0">
              <a:latin typeface="Inconsolata" pitchFamily="49" charset="0"/>
              <a:ea typeface="Inconsolata" pitchFamily="49" charset="0"/>
              <a:hlinkClick r:id="rId4"/>
            </a:endParaRPr>
          </a:p>
          <a:p>
            <a:endParaRPr lang="es-CL" sz="1200" dirty="0" smtClean="0">
              <a:latin typeface="Inconsolata" pitchFamily="49" charset="0"/>
              <a:ea typeface="Inconsolata" pitchFamily="49" charset="0"/>
              <a:hlinkClick r:id="rId4"/>
            </a:endParaRPr>
          </a:p>
          <a:p>
            <a:endParaRPr lang="es-CL" sz="1200" dirty="0" smtClean="0">
              <a:latin typeface="Inconsolata" pitchFamily="49" charset="0"/>
              <a:ea typeface="Inconsolata" pitchFamily="49" charset="0"/>
              <a:hlinkClick r:id="rId4"/>
            </a:endParaRPr>
          </a:p>
          <a:p>
            <a:r>
              <a:rPr lang="es-CL" sz="1200" dirty="0" smtClean="0">
                <a:latin typeface="Inconsolata" pitchFamily="49" charset="0"/>
                <a:ea typeface="Inconsolata" pitchFamily="49" charset="0"/>
                <a:hlinkClick r:id="rId4"/>
              </a:rPr>
              <a:t>https</a:t>
            </a:r>
            <a:r>
              <a:rPr lang="es-CL" sz="1200" dirty="0">
                <a:latin typeface="Inconsolata" pitchFamily="49" charset="0"/>
                <a:ea typeface="Inconsolata" pitchFamily="49" charset="0"/>
                <a:hlinkClick r:id="rId4"/>
              </a:rPr>
              <a:t>://www.ted.com/talks/gary_marcus_the_urgent_risks_of_runaway_ai_and_what_to_do_about_them</a:t>
            </a:r>
            <a:endParaRPr lang="es-CL" sz="1200" dirty="0" smtClean="0">
              <a:latin typeface="Inconsolata" pitchFamily="49" charset="0"/>
              <a:ea typeface="Inconsolata" pitchFamily="49" charset="0"/>
              <a:hlinkClick r:id="rId4"/>
            </a:endParaRPr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999" y="2423895"/>
            <a:ext cx="5806882" cy="2275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122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err="1" smtClean="0"/>
              <a:t>Twitter</a:t>
            </a:r>
            <a:r>
              <a:rPr lang="es-CL" dirty="0" smtClean="0"/>
              <a:t> </a:t>
            </a:r>
            <a:r>
              <a:rPr lang="es-CL" dirty="0" err="1" smtClean="0"/>
              <a:t>Cards</a:t>
            </a:r>
            <a:r>
              <a:rPr lang="es-CL" dirty="0" smtClean="0"/>
              <a:t> (</a:t>
            </a:r>
            <a:r>
              <a:rPr lang="es-CL" dirty="0" err="1" smtClean="0"/>
              <a:t>RDFa-ish</a:t>
            </a:r>
            <a:r>
              <a:rPr lang="es-CL" dirty="0" smtClean="0"/>
              <a:t>)</a:t>
            </a:r>
            <a:endParaRPr lang="es-C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5064" y="990598"/>
            <a:ext cx="6014936" cy="5581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66223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5064" y="990598"/>
            <a:ext cx="6014936" cy="5581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err="1" smtClean="0"/>
              <a:t>Twitter</a:t>
            </a:r>
            <a:r>
              <a:rPr lang="es-CL" dirty="0" smtClean="0"/>
              <a:t> </a:t>
            </a:r>
            <a:r>
              <a:rPr lang="es-CL" dirty="0" err="1" smtClean="0"/>
              <a:t>Cards</a:t>
            </a:r>
            <a:r>
              <a:rPr lang="es-CL" dirty="0" smtClean="0"/>
              <a:t> (</a:t>
            </a:r>
            <a:r>
              <a:rPr lang="es-CL" dirty="0" err="1" smtClean="0"/>
              <a:t>RDFa-ish</a:t>
            </a:r>
            <a:r>
              <a:rPr lang="es-CL" dirty="0" smtClean="0"/>
              <a:t>)</a:t>
            </a:r>
            <a:endParaRPr lang="es-CL" dirty="0"/>
          </a:p>
        </p:txBody>
      </p:sp>
      <p:sp>
        <p:nvSpPr>
          <p:cNvPr id="5" name="TextBox 4"/>
          <p:cNvSpPr txBox="1"/>
          <p:nvPr/>
        </p:nvSpPr>
        <p:spPr>
          <a:xfrm>
            <a:off x="990600" y="2231410"/>
            <a:ext cx="7620000" cy="2492990"/>
          </a:xfrm>
          <a:prstGeom prst="rect">
            <a:avLst/>
          </a:prstGeom>
          <a:solidFill>
            <a:schemeClr val="bg1">
              <a:alpha val="89000"/>
            </a:schemeClr>
          </a:solidFill>
        </p:spPr>
        <p:txBody>
          <a:bodyPr wrap="square" rtlCol="0">
            <a:spAutoFit/>
          </a:bodyPr>
          <a:lstStyle/>
          <a:p>
            <a:endParaRPr lang="es-CL" sz="1200" dirty="0" smtClean="0">
              <a:latin typeface="Inconsolata" pitchFamily="49" charset="0"/>
              <a:ea typeface="Inconsolata" pitchFamily="49" charset="0"/>
              <a:hlinkClick r:id="rId4"/>
            </a:endParaRPr>
          </a:p>
          <a:p>
            <a:endParaRPr lang="es-CL" sz="1200" dirty="0">
              <a:latin typeface="Inconsolata" pitchFamily="49" charset="0"/>
              <a:ea typeface="Inconsolata" pitchFamily="49" charset="0"/>
              <a:hlinkClick r:id="rId4"/>
            </a:endParaRPr>
          </a:p>
          <a:p>
            <a:endParaRPr lang="es-CL" sz="1200" dirty="0" smtClean="0">
              <a:latin typeface="Inconsolata" pitchFamily="49" charset="0"/>
              <a:ea typeface="Inconsolata" pitchFamily="49" charset="0"/>
              <a:hlinkClick r:id="rId4"/>
            </a:endParaRPr>
          </a:p>
          <a:p>
            <a:endParaRPr lang="es-CL" sz="1200" dirty="0">
              <a:latin typeface="Inconsolata" pitchFamily="49" charset="0"/>
              <a:ea typeface="Inconsolata" pitchFamily="49" charset="0"/>
              <a:hlinkClick r:id="rId4"/>
            </a:endParaRPr>
          </a:p>
          <a:p>
            <a:endParaRPr lang="es-CL" sz="1200" dirty="0" smtClean="0">
              <a:latin typeface="Inconsolata" pitchFamily="49" charset="0"/>
              <a:ea typeface="Inconsolata" pitchFamily="49" charset="0"/>
              <a:hlinkClick r:id="rId4"/>
            </a:endParaRPr>
          </a:p>
          <a:p>
            <a:endParaRPr lang="es-CL" sz="1200" dirty="0">
              <a:latin typeface="Inconsolata" pitchFamily="49" charset="0"/>
              <a:ea typeface="Inconsolata" pitchFamily="49" charset="0"/>
              <a:hlinkClick r:id="rId4"/>
            </a:endParaRPr>
          </a:p>
          <a:p>
            <a:endParaRPr lang="es-CL" sz="1200" dirty="0" smtClean="0">
              <a:latin typeface="Inconsolata" pitchFamily="49" charset="0"/>
              <a:ea typeface="Inconsolata" pitchFamily="49" charset="0"/>
              <a:hlinkClick r:id="rId4"/>
            </a:endParaRPr>
          </a:p>
          <a:p>
            <a:endParaRPr lang="es-CL" sz="1200" dirty="0">
              <a:latin typeface="Inconsolata" pitchFamily="49" charset="0"/>
              <a:ea typeface="Inconsolata" pitchFamily="49" charset="0"/>
              <a:hlinkClick r:id="rId4"/>
            </a:endParaRPr>
          </a:p>
          <a:p>
            <a:endParaRPr lang="es-CL" sz="1200" dirty="0" smtClean="0">
              <a:latin typeface="Inconsolata" pitchFamily="49" charset="0"/>
              <a:ea typeface="Inconsolata" pitchFamily="49" charset="0"/>
              <a:hlinkClick r:id="rId4"/>
            </a:endParaRPr>
          </a:p>
          <a:p>
            <a:endParaRPr lang="es-CL" sz="1200" dirty="0">
              <a:latin typeface="Inconsolata" pitchFamily="49" charset="0"/>
              <a:ea typeface="Inconsolata" pitchFamily="49" charset="0"/>
              <a:hlinkClick r:id="rId4"/>
            </a:endParaRPr>
          </a:p>
          <a:p>
            <a:endParaRPr lang="es-CL" sz="1200" dirty="0" smtClean="0">
              <a:latin typeface="Inconsolata" pitchFamily="49" charset="0"/>
              <a:ea typeface="Inconsolata" pitchFamily="49" charset="0"/>
              <a:hlinkClick r:id="rId4"/>
            </a:endParaRPr>
          </a:p>
          <a:p>
            <a:endParaRPr lang="es-CL" sz="1200" dirty="0" smtClean="0">
              <a:latin typeface="Inconsolata" pitchFamily="49" charset="0"/>
              <a:ea typeface="Inconsolata" pitchFamily="49" charset="0"/>
              <a:hlinkClick r:id="rId4"/>
            </a:endParaRPr>
          </a:p>
          <a:p>
            <a:r>
              <a:rPr lang="es-CL" sz="1200" dirty="0" smtClean="0">
                <a:latin typeface="Inconsolata" pitchFamily="49" charset="0"/>
                <a:ea typeface="Inconsolata" pitchFamily="49" charset="0"/>
                <a:hlinkClick r:id="rId4"/>
              </a:rPr>
              <a:t>https</a:t>
            </a:r>
            <a:r>
              <a:rPr lang="es-CL" sz="1200" dirty="0">
                <a:latin typeface="Inconsolata" pitchFamily="49" charset="0"/>
                <a:ea typeface="Inconsolata" pitchFamily="49" charset="0"/>
                <a:hlinkClick r:id="rId4"/>
              </a:rPr>
              <a:t>://</a:t>
            </a:r>
            <a:r>
              <a:rPr lang="es-CL" sz="1200" dirty="0" smtClean="0">
                <a:latin typeface="Inconsolata" pitchFamily="49" charset="0"/>
                <a:ea typeface="Inconsolata" pitchFamily="49" charset="0"/>
                <a:hlinkClick r:id="rId4"/>
              </a:rPr>
              <a:t>www.triathlon.org/news/article/first_olympic_spots_up_for_grabs_on_the_paris_test_event</a:t>
            </a:r>
            <a:endParaRPr lang="es-CL" sz="1200" dirty="0" smtClean="0">
              <a:latin typeface="Inconsolata" pitchFamily="49" charset="0"/>
              <a:ea typeface="Inconsolata" pitchFamily="49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999" y="2423895"/>
            <a:ext cx="6329015" cy="1912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242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JSON-LD (Schema.org)</a:t>
            </a:r>
            <a:endParaRPr lang="es-CL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981200"/>
            <a:ext cx="8193023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84788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JSON-LD (Schema.org)</a:t>
            </a:r>
            <a:endParaRPr lang="es-CL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981200"/>
            <a:ext cx="8193023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133600" y="1143000"/>
            <a:ext cx="4837177" cy="5078313"/>
          </a:xfrm>
          <a:prstGeom prst="rect">
            <a:avLst/>
          </a:prstGeom>
          <a:solidFill>
            <a:schemeClr val="bg1">
              <a:alpha val="89000"/>
            </a:schemeClr>
          </a:solidFill>
        </p:spPr>
        <p:txBody>
          <a:bodyPr wrap="square" rtlCol="0">
            <a:spAutoFit/>
          </a:bodyPr>
          <a:lstStyle/>
          <a:p>
            <a:endParaRPr lang="es-CL" sz="1200" dirty="0" smtClean="0">
              <a:latin typeface="Inconsolata" pitchFamily="49" charset="0"/>
              <a:ea typeface="Inconsolata" pitchFamily="49" charset="0"/>
            </a:endParaRPr>
          </a:p>
          <a:p>
            <a:endParaRPr lang="es-CL" sz="1200" dirty="0">
              <a:latin typeface="Inconsolata" pitchFamily="49" charset="0"/>
              <a:ea typeface="Inconsolata" pitchFamily="49" charset="0"/>
            </a:endParaRPr>
          </a:p>
          <a:p>
            <a:endParaRPr lang="es-CL" sz="1200" dirty="0" smtClean="0">
              <a:latin typeface="Inconsolata" pitchFamily="49" charset="0"/>
              <a:ea typeface="Inconsolata" pitchFamily="49" charset="0"/>
            </a:endParaRPr>
          </a:p>
          <a:p>
            <a:endParaRPr lang="es-CL" sz="1200" dirty="0">
              <a:latin typeface="Inconsolata" pitchFamily="49" charset="0"/>
              <a:ea typeface="Inconsolata" pitchFamily="49" charset="0"/>
            </a:endParaRPr>
          </a:p>
          <a:p>
            <a:endParaRPr lang="es-CL" sz="1200" dirty="0" smtClean="0">
              <a:latin typeface="Inconsolata" pitchFamily="49" charset="0"/>
              <a:ea typeface="Inconsolata" pitchFamily="49" charset="0"/>
            </a:endParaRPr>
          </a:p>
          <a:p>
            <a:endParaRPr lang="es-CL" sz="1200" dirty="0">
              <a:latin typeface="Inconsolata" pitchFamily="49" charset="0"/>
              <a:ea typeface="Inconsolata" pitchFamily="49" charset="0"/>
            </a:endParaRPr>
          </a:p>
          <a:p>
            <a:endParaRPr lang="es-CL" sz="1200" dirty="0" smtClean="0">
              <a:latin typeface="Inconsolata" pitchFamily="49" charset="0"/>
              <a:ea typeface="Inconsolata" pitchFamily="49" charset="0"/>
            </a:endParaRPr>
          </a:p>
          <a:p>
            <a:endParaRPr lang="es-CL" sz="1200" dirty="0">
              <a:latin typeface="Inconsolata" pitchFamily="49" charset="0"/>
              <a:ea typeface="Inconsolata" pitchFamily="49" charset="0"/>
            </a:endParaRPr>
          </a:p>
          <a:p>
            <a:endParaRPr lang="es-CL" sz="1200" dirty="0" smtClean="0">
              <a:latin typeface="Inconsolata" pitchFamily="49" charset="0"/>
              <a:ea typeface="Inconsolata" pitchFamily="49" charset="0"/>
            </a:endParaRPr>
          </a:p>
          <a:p>
            <a:endParaRPr lang="es-CL" sz="1200" dirty="0">
              <a:latin typeface="Inconsolata" pitchFamily="49" charset="0"/>
              <a:ea typeface="Inconsolata" pitchFamily="49" charset="0"/>
            </a:endParaRPr>
          </a:p>
          <a:p>
            <a:endParaRPr lang="es-CL" sz="1200" dirty="0" smtClean="0">
              <a:latin typeface="Inconsolata" pitchFamily="49" charset="0"/>
              <a:ea typeface="Inconsolata" pitchFamily="49" charset="0"/>
            </a:endParaRPr>
          </a:p>
          <a:p>
            <a:endParaRPr lang="es-CL" sz="1200" dirty="0">
              <a:latin typeface="Inconsolata" pitchFamily="49" charset="0"/>
              <a:ea typeface="Inconsolata" pitchFamily="49" charset="0"/>
            </a:endParaRPr>
          </a:p>
          <a:p>
            <a:endParaRPr lang="es-CL" sz="1200" dirty="0" smtClean="0">
              <a:latin typeface="Inconsolata" pitchFamily="49" charset="0"/>
              <a:ea typeface="Inconsolata" pitchFamily="49" charset="0"/>
            </a:endParaRPr>
          </a:p>
          <a:p>
            <a:endParaRPr lang="es-CL" sz="1200" dirty="0">
              <a:latin typeface="Inconsolata" pitchFamily="49" charset="0"/>
              <a:ea typeface="Inconsolata" pitchFamily="49" charset="0"/>
            </a:endParaRPr>
          </a:p>
          <a:p>
            <a:endParaRPr lang="es-CL" sz="1200" dirty="0" smtClean="0">
              <a:latin typeface="Inconsolata" pitchFamily="49" charset="0"/>
              <a:ea typeface="Inconsolata" pitchFamily="49" charset="0"/>
            </a:endParaRPr>
          </a:p>
          <a:p>
            <a:endParaRPr lang="es-CL" sz="1200" dirty="0">
              <a:latin typeface="Inconsolata" pitchFamily="49" charset="0"/>
              <a:ea typeface="Inconsolata" pitchFamily="49" charset="0"/>
            </a:endParaRPr>
          </a:p>
          <a:p>
            <a:endParaRPr lang="es-CL" sz="1200" dirty="0" smtClean="0">
              <a:latin typeface="Inconsolata" pitchFamily="49" charset="0"/>
              <a:ea typeface="Inconsolata" pitchFamily="49" charset="0"/>
            </a:endParaRPr>
          </a:p>
          <a:p>
            <a:endParaRPr lang="es-CL" sz="1200" dirty="0">
              <a:latin typeface="Inconsolata" pitchFamily="49" charset="0"/>
              <a:ea typeface="Inconsolata" pitchFamily="49" charset="0"/>
            </a:endParaRPr>
          </a:p>
          <a:p>
            <a:endParaRPr lang="es-CL" sz="1200" dirty="0" smtClean="0">
              <a:latin typeface="Inconsolata" pitchFamily="49" charset="0"/>
              <a:ea typeface="Inconsolata" pitchFamily="49" charset="0"/>
            </a:endParaRPr>
          </a:p>
          <a:p>
            <a:endParaRPr lang="es-CL" sz="1200" dirty="0">
              <a:latin typeface="Inconsolata" pitchFamily="49" charset="0"/>
              <a:ea typeface="Inconsolata" pitchFamily="49" charset="0"/>
            </a:endParaRPr>
          </a:p>
          <a:p>
            <a:endParaRPr lang="es-CL" sz="1200" dirty="0" smtClean="0">
              <a:latin typeface="Inconsolata" pitchFamily="49" charset="0"/>
              <a:ea typeface="Inconsolata" pitchFamily="49" charset="0"/>
            </a:endParaRPr>
          </a:p>
          <a:p>
            <a:endParaRPr lang="es-CL" sz="1200" dirty="0" smtClean="0">
              <a:latin typeface="Inconsolata" pitchFamily="49" charset="0"/>
              <a:ea typeface="Inconsolata" pitchFamily="49" charset="0"/>
            </a:endParaRPr>
          </a:p>
          <a:p>
            <a:endParaRPr lang="es-CL" sz="1200" dirty="0">
              <a:latin typeface="Inconsolata" pitchFamily="49" charset="0"/>
              <a:ea typeface="Inconsolata" pitchFamily="49" charset="0"/>
            </a:endParaRPr>
          </a:p>
          <a:p>
            <a:endParaRPr lang="es-CL" sz="1200" dirty="0" smtClean="0">
              <a:latin typeface="Inconsolata" pitchFamily="49" charset="0"/>
              <a:ea typeface="Inconsolata" pitchFamily="49" charset="0"/>
            </a:endParaRPr>
          </a:p>
          <a:p>
            <a:endParaRPr lang="es-CL" sz="1200" dirty="0" smtClean="0">
              <a:latin typeface="Inconsolata" pitchFamily="49" charset="0"/>
              <a:ea typeface="Inconsolata" pitchFamily="49" charset="0"/>
            </a:endParaRPr>
          </a:p>
          <a:p>
            <a:r>
              <a:rPr lang="es-CL" sz="1200" dirty="0">
                <a:latin typeface="Inconsolata" pitchFamily="49" charset="0"/>
                <a:ea typeface="Inconsolata" pitchFamily="49" charset="0"/>
                <a:hlinkClick r:id="rId4"/>
              </a:rPr>
              <a:t>https://www.imdb.com/title/tt2724064</a:t>
            </a:r>
            <a:r>
              <a:rPr lang="es-CL" sz="1200" dirty="0" smtClean="0">
                <a:latin typeface="Inconsolata" pitchFamily="49" charset="0"/>
                <a:ea typeface="Inconsolata" pitchFamily="49" charset="0"/>
                <a:hlinkClick r:id="rId4"/>
              </a:rPr>
              <a:t>/</a:t>
            </a:r>
            <a:endParaRPr lang="es-CL" sz="1200" dirty="0" smtClean="0">
              <a:latin typeface="Inconsolata" pitchFamily="49" charset="0"/>
              <a:ea typeface="Inconsolata" pitchFamily="49" charset="0"/>
            </a:endParaRPr>
          </a:p>
          <a:p>
            <a:endParaRPr lang="es-CL" sz="1200" dirty="0" smtClean="0">
              <a:latin typeface="Inconsolata" pitchFamily="49" charset="0"/>
              <a:ea typeface="Inconsolata" pitchFamily="49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3134" y="1371600"/>
            <a:ext cx="4218575" cy="4311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857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http://images.clipartpanda.com/question-701-question-mark-desig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447800"/>
            <a:ext cx="4419600" cy="441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Questions?</a:t>
            </a:r>
            <a:endParaRPr lang="en-IE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505783">
            <a:off x="1971583" y="4078091"/>
            <a:ext cx="1076325" cy="283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217019">
            <a:off x="1667658" y="1030770"/>
            <a:ext cx="809771" cy="2971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8039" y="-685800"/>
            <a:ext cx="758761" cy="2971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004639">
            <a:off x="6262144" y="3799028"/>
            <a:ext cx="1039312" cy="2971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769219">
            <a:off x="6527800" y="799843"/>
            <a:ext cx="981926" cy="2971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7962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 smtClean="0"/>
              <a:t>But why triples?</a:t>
            </a:r>
            <a:endParaRPr lang="en-IE" dirty="0"/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1371600"/>
            <a:ext cx="5740718" cy="24917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" y="4144870"/>
            <a:ext cx="3124199" cy="43488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791200" y="4612416"/>
            <a:ext cx="3238500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Why not pairs?</a:t>
            </a:r>
            <a:endParaRPr lang="en-IE" dirty="0" smtClean="0">
              <a:solidFill>
                <a:srgbClr val="FF0000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4841" y="4379435"/>
            <a:ext cx="6605935" cy="2039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490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E" dirty="0" smtClean="0"/>
              <a:t>Modelling with pairs (directed unlabelled graph)?</a:t>
            </a:r>
            <a:endParaRPr lang="en-IE" dirty="0"/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1371601"/>
            <a:ext cx="5242530" cy="148839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3657600"/>
            <a:ext cx="6652356" cy="282904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57713" y="3997949"/>
            <a:ext cx="3890043" cy="2193482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5715000" y="3118094"/>
            <a:ext cx="3238500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Modelled as pairs?</a:t>
            </a:r>
            <a:endParaRPr lang="en-IE" dirty="0" smtClean="0">
              <a:solidFill>
                <a:srgbClr val="FF0000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651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 smtClean="0"/>
              <a:t>But why graphs?</a:t>
            </a:r>
            <a:endParaRPr lang="en-IE" dirty="0"/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1371600"/>
            <a:ext cx="5740718" cy="24917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" y="4144870"/>
            <a:ext cx="3124199" cy="43488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791200" y="4612416"/>
            <a:ext cx="3238500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Why not (e.g.) tables?</a:t>
            </a:r>
            <a:endParaRPr lang="en-IE" dirty="0" smtClean="0">
              <a:solidFill>
                <a:srgbClr val="FF0000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4841" y="4379435"/>
            <a:ext cx="6605935" cy="2039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779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Graphs are flexible</a:t>
            </a:r>
            <a:endParaRPr lang="en-I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070388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Relational Databases</a:t>
            </a:r>
            <a:r>
              <a:rPr lang="en-IE" noProof="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…</a:t>
            </a:r>
            <a:endParaRPr lang="en-IE" noProof="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1026" name="Picture 2" descr="http://cdn2.hubspot.net/hubfs/219347/Filing_cabinet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194955"/>
            <a:ext cx="6400800" cy="5114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1141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Relational Databases</a:t>
            </a:r>
            <a:r>
              <a:rPr lang="en-IE" noProof="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…</a:t>
            </a:r>
            <a:endParaRPr lang="en-IE" noProof="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1026" name="Picture 2 1" descr="http://cdn2.hubspot.net/hubfs/219347/Filing_cabinets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194955"/>
            <a:ext cx="6400800" cy="5114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0" y="990600"/>
            <a:ext cx="9144000" cy="5867400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14" name="Picture 1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983" y="4708964"/>
            <a:ext cx="4674487" cy="62998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7383" y="5001447"/>
            <a:ext cx="2201242" cy="81636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984" y="5594939"/>
            <a:ext cx="5625303" cy="62789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090" y="1443645"/>
            <a:ext cx="7271697" cy="84296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2764286"/>
            <a:ext cx="7265486" cy="1217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341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Planets / Relational </a:t>
            </a:r>
            <a:r>
              <a:rPr lang="en-IE" dirty="0"/>
              <a:t>Data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7670" y="1524000"/>
            <a:ext cx="2868659" cy="464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430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The “Semantic Web”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1790031"/>
            <a:ext cx="1076325" cy="283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723614"/>
            <a:ext cx="809771" cy="2971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5123" y="1723614"/>
            <a:ext cx="758761" cy="2971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5288" y="1723614"/>
            <a:ext cx="1039312" cy="2971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4874" y="1723614"/>
            <a:ext cx="981926" cy="2971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34505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Planets / Relational </a:t>
            </a:r>
            <a:r>
              <a:rPr lang="en-IE" dirty="0"/>
              <a:t>Data</a:t>
            </a:r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752600"/>
            <a:ext cx="761740" cy="2050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301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Planets / Relational </a:t>
            </a:r>
            <a:r>
              <a:rPr lang="en-IE" dirty="0"/>
              <a:t>Data</a:t>
            </a:r>
          </a:p>
        </p:txBody>
      </p:sp>
      <p:pic>
        <p:nvPicPr>
          <p:cNvPr id="6" name="Picture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752601"/>
            <a:ext cx="1324968" cy="2052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574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Planets / Relational </a:t>
            </a:r>
            <a:r>
              <a:rPr lang="en-IE" dirty="0"/>
              <a:t>Data</a:t>
            </a:r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752600"/>
            <a:ext cx="1322961" cy="2050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713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Planets / Relational </a:t>
            </a:r>
            <a:r>
              <a:rPr lang="en-IE" dirty="0"/>
              <a:t>Data</a:t>
            </a:r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752600"/>
            <a:ext cx="1926821" cy="2050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937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Planets / Relational </a:t>
            </a:r>
            <a:r>
              <a:rPr lang="en-IE" dirty="0"/>
              <a:t>Data</a:t>
            </a:r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752600"/>
            <a:ext cx="5034538" cy="2049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247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6174" y="267018"/>
            <a:ext cx="1707826" cy="1752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Planets / Relational </a:t>
            </a:r>
            <a:r>
              <a:rPr lang="en-IE" dirty="0"/>
              <a:t>Data</a:t>
            </a:r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752600"/>
            <a:ext cx="5034538" cy="204908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50845" y="661819"/>
            <a:ext cx="671909" cy="1090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379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Planets / Relational </a:t>
            </a:r>
            <a:r>
              <a:rPr lang="en-IE" dirty="0"/>
              <a:t>Data</a:t>
            </a:r>
          </a:p>
        </p:txBody>
      </p:sp>
      <p:pic>
        <p:nvPicPr>
          <p:cNvPr id="7" name="Picture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752598"/>
            <a:ext cx="6764968" cy="205226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36174" y="267018"/>
            <a:ext cx="1707826" cy="17526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50845" y="661819"/>
            <a:ext cx="671909" cy="1090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206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Planets / Relational </a:t>
            </a:r>
            <a:r>
              <a:rPr lang="en-IE" dirty="0"/>
              <a:t>Data</a:t>
            </a:r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752600"/>
            <a:ext cx="5034538" cy="204908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512" y="4419599"/>
            <a:ext cx="1684542" cy="225021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36174" y="267018"/>
            <a:ext cx="1707826" cy="17526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50845" y="661819"/>
            <a:ext cx="671909" cy="1090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2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Planets / Relational </a:t>
            </a:r>
            <a:r>
              <a:rPr lang="en-IE" dirty="0"/>
              <a:t>Data</a:t>
            </a:r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752600"/>
            <a:ext cx="5034538" cy="204908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512" y="4419600"/>
            <a:ext cx="3704791" cy="224990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36174" y="267018"/>
            <a:ext cx="1707826" cy="17526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50845" y="661819"/>
            <a:ext cx="671909" cy="1090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024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Planets / Relational </a:t>
            </a:r>
            <a:r>
              <a:rPr lang="en-IE" dirty="0"/>
              <a:t>Data</a:t>
            </a:r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752600"/>
            <a:ext cx="5034538" cy="204908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700" y="4419601"/>
            <a:ext cx="1684155" cy="225106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8734" y="4419601"/>
            <a:ext cx="2425765" cy="188080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4421080"/>
            <a:ext cx="1439701" cy="206649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436174" y="267018"/>
            <a:ext cx="1707826" cy="17526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350845" y="661819"/>
            <a:ext cx="671909" cy="1090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353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/>
          <p:cNvSpPr/>
          <p:nvPr/>
        </p:nvSpPr>
        <p:spPr>
          <a:xfrm>
            <a:off x="0" y="4794950"/>
            <a:ext cx="9144000" cy="75407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2" name="Rectangle 31"/>
          <p:cNvSpPr/>
          <p:nvPr/>
        </p:nvSpPr>
        <p:spPr>
          <a:xfrm>
            <a:off x="0" y="4040875"/>
            <a:ext cx="9144000" cy="7540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4" name="Rectangle 23"/>
          <p:cNvSpPr/>
          <p:nvPr/>
        </p:nvSpPr>
        <p:spPr>
          <a:xfrm>
            <a:off x="0" y="1062180"/>
            <a:ext cx="9144000" cy="3029947"/>
          </a:xfrm>
          <a:prstGeom prst="rect">
            <a:avLst/>
          </a:prstGeom>
          <a:solidFill>
            <a:srgbClr val="FAC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55" name="Picture 5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766127" y="1582359"/>
            <a:ext cx="2928257" cy="2458516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4542" y="1585393"/>
            <a:ext cx="2928257" cy="245851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5710047"/>
            <a:ext cx="4048800" cy="252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Semantic Web: </a:t>
            </a:r>
            <a:r>
              <a:rPr lang="en-IE" dirty="0">
                <a:solidFill>
                  <a:schemeClr val="accent6">
                    <a:lumMod val="75000"/>
                  </a:schemeClr>
                </a:solidFill>
              </a:rPr>
              <a:t>Data</a:t>
            </a:r>
            <a:r>
              <a:rPr lang="es-CL" dirty="0"/>
              <a:t>, </a:t>
            </a:r>
            <a:r>
              <a:rPr lang="en-IE" dirty="0">
                <a:solidFill>
                  <a:srgbClr val="7030A0"/>
                </a:solidFill>
              </a:rPr>
              <a:t>Logic</a:t>
            </a:r>
            <a:r>
              <a:rPr lang="es-CL" dirty="0"/>
              <a:t>,</a:t>
            </a:r>
            <a:r>
              <a:rPr lang="en-IE" dirty="0"/>
              <a:t> </a:t>
            </a:r>
            <a:r>
              <a:rPr lang="en-IE" dirty="0">
                <a:solidFill>
                  <a:srgbClr val="00B050"/>
                </a:solidFill>
              </a:rPr>
              <a:t>Query</a:t>
            </a:r>
            <a:r>
              <a:rPr lang="en-IE" dirty="0" smtClean="0"/>
              <a:t> </a:t>
            </a:r>
            <a:endParaRPr lang="en-IE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57200" y="1219200"/>
            <a:ext cx="8229600" cy="4906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IE" smtClean="0"/>
          </a:p>
          <a:p>
            <a:endParaRPr lang="en-IE" smtClean="0"/>
          </a:p>
          <a:p>
            <a:endParaRPr lang="en-IE" smtClean="0"/>
          </a:p>
          <a:p>
            <a:endParaRPr lang="en-IE" smtClean="0"/>
          </a:p>
          <a:p>
            <a:pPr marL="0" indent="0">
              <a:buFont typeface="Arial" pitchFamily="34" charset="0"/>
              <a:buNone/>
            </a:pPr>
            <a:endParaRPr lang="en-IE" dirty="0"/>
          </a:p>
        </p:txBody>
      </p:sp>
      <p:pic>
        <p:nvPicPr>
          <p:cNvPr id="23" name="Picture 2 2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855514"/>
            <a:ext cx="593480" cy="385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" name="Picture 4 2" descr="http://assets.dublingaa.ie/assets/images/design/logo-20140709-1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8022" y="1835178"/>
            <a:ext cx="634378" cy="527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3 2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8564" y="1855514"/>
            <a:ext cx="587508" cy="413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Picture 3 3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6954" y="1786967"/>
            <a:ext cx="638104" cy="6036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921" y="1958382"/>
            <a:ext cx="670654" cy="178333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128" y="2340432"/>
            <a:ext cx="1713080" cy="60201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1568" y="1962767"/>
            <a:ext cx="650839" cy="17833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5029200"/>
            <a:ext cx="2521383" cy="254107"/>
          </a:xfrm>
          <a:prstGeom prst="rect">
            <a:avLst/>
          </a:prstGeom>
        </p:spPr>
      </p:pic>
      <p:pic>
        <p:nvPicPr>
          <p:cNvPr id="58" name="Picture 4 3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3346" y="5358112"/>
            <a:ext cx="1397289" cy="149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" name="Picture 36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4553" y="2522439"/>
            <a:ext cx="2101834" cy="39174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140" y="6059517"/>
            <a:ext cx="2733516" cy="25146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141" y="6393465"/>
            <a:ext cx="2837059" cy="255041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190650"/>
            <a:ext cx="645909" cy="178592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7455211" y="10886"/>
            <a:ext cx="16766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Alegreya Sans SC Light" panose="00000400000000000000" pitchFamily="2" charset="0"/>
              </a:rPr>
              <a:t>* More or less</a:t>
            </a:r>
            <a:endParaRPr lang="en-IE" dirty="0">
              <a:latin typeface="Alegreya Sans SC Light" panose="00000400000000000000" pitchFamily="2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4175091"/>
            <a:ext cx="5260077" cy="549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241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Planets / Relational </a:t>
            </a:r>
            <a:r>
              <a:rPr lang="en-IE" dirty="0"/>
              <a:t>Data</a:t>
            </a:r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752600"/>
            <a:ext cx="5034538" cy="204908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700" y="4419602"/>
            <a:ext cx="1684390" cy="225137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8734" y="4419601"/>
            <a:ext cx="2425765" cy="188080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4421080"/>
            <a:ext cx="1439701" cy="20664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436174" y="267018"/>
            <a:ext cx="1707826" cy="17526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350845" y="661819"/>
            <a:ext cx="671909" cy="1090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282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Planets / Relational </a:t>
            </a:r>
            <a:r>
              <a:rPr lang="en-IE" dirty="0"/>
              <a:t>Data</a:t>
            </a:r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752600"/>
            <a:ext cx="5034538" cy="204908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700" y="4419603"/>
            <a:ext cx="1684625" cy="225169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8734" y="4419601"/>
            <a:ext cx="2425765" cy="188080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9299" y="4421080"/>
            <a:ext cx="1439701" cy="20664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971800" y="1271587"/>
            <a:ext cx="3200400" cy="431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193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Planets / Relational </a:t>
            </a:r>
            <a:r>
              <a:rPr lang="en-IE" dirty="0"/>
              <a:t>Data</a:t>
            </a:r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752600"/>
            <a:ext cx="5034538" cy="204908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700" y="4419603"/>
            <a:ext cx="1684625" cy="225169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8734" y="4419601"/>
            <a:ext cx="2425765" cy="188080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9299" y="4421080"/>
            <a:ext cx="1439701" cy="20664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971800" y="1271587"/>
            <a:ext cx="3200400" cy="43148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317112" y="152401"/>
            <a:ext cx="1639057" cy="22098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350845" y="661819"/>
            <a:ext cx="671909" cy="1090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648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Planets / Relational </a:t>
            </a:r>
            <a:r>
              <a:rPr lang="en-IE" dirty="0"/>
              <a:t>Data</a:t>
            </a:r>
          </a:p>
        </p:txBody>
      </p:sp>
      <p:pic>
        <p:nvPicPr>
          <p:cNvPr id="8" name="Picture 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371600"/>
            <a:ext cx="4962255" cy="186672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700" y="4419603"/>
            <a:ext cx="1684625" cy="225169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8734" y="4419601"/>
            <a:ext cx="2425765" cy="188080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9299" y="4421080"/>
            <a:ext cx="1439701" cy="206649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317112" y="152401"/>
            <a:ext cx="1639057" cy="22098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350845" y="661819"/>
            <a:ext cx="671909" cy="109078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3499889"/>
            <a:ext cx="4914780" cy="589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698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Planets / Relational </a:t>
            </a:r>
            <a:r>
              <a:rPr lang="en-IE" dirty="0"/>
              <a:t>Data</a:t>
            </a:r>
          </a:p>
        </p:txBody>
      </p:sp>
      <p:pic>
        <p:nvPicPr>
          <p:cNvPr id="8" name="Picture 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371600"/>
            <a:ext cx="4962255" cy="186672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700" y="4419604"/>
            <a:ext cx="1684860" cy="22520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8734" y="4419601"/>
            <a:ext cx="2425765" cy="188080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9299" y="4421080"/>
            <a:ext cx="1439701" cy="206649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3499889"/>
            <a:ext cx="4914780" cy="58998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317112" y="152401"/>
            <a:ext cx="1639057" cy="22098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350845" y="661819"/>
            <a:ext cx="671909" cy="1090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43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Planets / Relational </a:t>
            </a:r>
            <a:r>
              <a:rPr lang="en-IE" dirty="0"/>
              <a:t>Data</a:t>
            </a:r>
          </a:p>
        </p:txBody>
      </p:sp>
      <p:pic>
        <p:nvPicPr>
          <p:cNvPr id="8" name="Picture 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371600"/>
            <a:ext cx="4962255" cy="18667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700" y="4419606"/>
            <a:ext cx="1685330" cy="225263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8734" y="4419601"/>
            <a:ext cx="2425765" cy="188080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9299" y="4421080"/>
            <a:ext cx="1439701" cy="206649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317112" y="152401"/>
            <a:ext cx="1639057" cy="22098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350845" y="661819"/>
            <a:ext cx="671909" cy="109078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3499889"/>
            <a:ext cx="4914780" cy="589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619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Planets / Relational </a:t>
            </a:r>
            <a:r>
              <a:rPr lang="en-IE" dirty="0"/>
              <a:t>Data</a:t>
            </a:r>
          </a:p>
        </p:txBody>
      </p:sp>
      <p:pic>
        <p:nvPicPr>
          <p:cNvPr id="8" name="Picture 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371600"/>
            <a:ext cx="4962255" cy="18667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700" y="4419606"/>
            <a:ext cx="1685330" cy="225263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8734" y="4419601"/>
            <a:ext cx="2425765" cy="188080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9299" y="4421080"/>
            <a:ext cx="1439701" cy="206649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162800" y="324554"/>
            <a:ext cx="1714500" cy="172071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3499889"/>
            <a:ext cx="4914780" cy="589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129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3499889"/>
            <a:ext cx="4914780" cy="58998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371600"/>
            <a:ext cx="4962255" cy="186672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700" y="4419606"/>
            <a:ext cx="1685330" cy="225263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8734" y="4419601"/>
            <a:ext cx="2425765" cy="188080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9299" y="4421080"/>
            <a:ext cx="1439701" cy="206649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Planets / Relational </a:t>
            </a:r>
            <a:r>
              <a:rPr lang="en-IE" dirty="0"/>
              <a:t>Data</a:t>
            </a:r>
          </a:p>
        </p:txBody>
      </p:sp>
      <p:sp>
        <p:nvSpPr>
          <p:cNvPr id="21" name="Rectangle 2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162800" y="324554"/>
            <a:ext cx="1714500" cy="1720712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066800" y="3200400"/>
            <a:ext cx="6753772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E" sz="7200" dirty="0" smtClean="0">
                <a:solidFill>
                  <a:srgbClr val="FF0000"/>
                </a:solidFill>
              </a:rPr>
              <a:t>(╯°□°)╯︵ ┻━┻</a:t>
            </a:r>
            <a:endParaRPr lang="en-IE" sz="7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1019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Planets / </a:t>
            </a:r>
            <a:r>
              <a:rPr lang="en-IE" dirty="0" smtClean="0">
                <a:solidFill>
                  <a:srgbClr val="00B0F0"/>
                </a:solidFill>
              </a:rPr>
              <a:t>Graph</a:t>
            </a:r>
            <a:r>
              <a:rPr lang="en-IE" dirty="0" smtClean="0"/>
              <a:t> </a:t>
            </a:r>
            <a:r>
              <a:rPr lang="en-IE" dirty="0"/>
              <a:t>Data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7670" y="1524000"/>
            <a:ext cx="2868659" cy="464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967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Planets / Graph Data</a:t>
            </a:r>
            <a:endParaRPr lang="en-IE" dirty="0"/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1" y="1524002"/>
            <a:ext cx="6984000" cy="4199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69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 smtClean="0"/>
              <a:t>RDF: </a:t>
            </a:r>
            <a:br>
              <a:rPr lang="en-IE" dirty="0" smtClean="0"/>
            </a:br>
            <a:r>
              <a:rPr lang="en-IE" dirty="0" smtClean="0"/>
              <a:t>Resource Description Framework</a:t>
            </a:r>
            <a:endParaRPr lang="en-I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102877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Planets / Graph Data</a:t>
            </a:r>
            <a:endParaRPr lang="en-IE" dirty="0"/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2" y="1524002"/>
            <a:ext cx="6984000" cy="4195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204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Planets / Graph Data</a:t>
            </a:r>
            <a:endParaRPr lang="en-IE" dirty="0"/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3" y="1524003"/>
            <a:ext cx="6984000" cy="4191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910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Planets / Graph </a:t>
            </a:r>
            <a:r>
              <a:rPr lang="en-IE" dirty="0"/>
              <a:t>Data</a:t>
            </a:r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3" y="1524003"/>
            <a:ext cx="6984000" cy="4187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224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Planets / Graph </a:t>
            </a:r>
            <a:r>
              <a:rPr lang="en-IE" dirty="0"/>
              <a:t>Data</a:t>
            </a:r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4" y="1524003"/>
            <a:ext cx="6984975" cy="418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263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Planets / Graph </a:t>
            </a:r>
            <a:r>
              <a:rPr lang="en-IE" dirty="0"/>
              <a:t>Data</a:t>
            </a:r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4" y="1524003"/>
            <a:ext cx="6985950" cy="4189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435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Planets / Graph </a:t>
            </a:r>
            <a:r>
              <a:rPr lang="en-IE" dirty="0"/>
              <a:t>Data</a:t>
            </a:r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5" y="1524004"/>
            <a:ext cx="6984000" cy="4189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87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Planets / Graph </a:t>
            </a:r>
            <a:r>
              <a:rPr lang="en-IE" dirty="0"/>
              <a:t>Data</a:t>
            </a:r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5" y="1524004"/>
            <a:ext cx="6997378" cy="4205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159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Planets / Graph </a:t>
            </a:r>
            <a:r>
              <a:rPr lang="en-IE" dirty="0"/>
              <a:t>Data</a:t>
            </a:r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6" y="1524004"/>
            <a:ext cx="7004077" cy="4212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858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Planets / Graph </a:t>
            </a:r>
            <a:r>
              <a:rPr lang="en-IE" dirty="0"/>
              <a:t>Data</a:t>
            </a:r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6" y="1524004"/>
            <a:ext cx="7010782" cy="4218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67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Planets / Graph </a:t>
            </a:r>
            <a:r>
              <a:rPr lang="en-IE" dirty="0"/>
              <a:t>Data</a:t>
            </a:r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6" y="1524004"/>
            <a:ext cx="7011120" cy="4212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629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RDF (1.1): A Web Standard</a:t>
            </a:r>
            <a:endParaRPr lang="en-IE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315811"/>
            <a:ext cx="7724775" cy="5553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101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Planets / Graph </a:t>
            </a:r>
            <a:r>
              <a:rPr lang="en-IE" dirty="0"/>
              <a:t>Data</a:t>
            </a:r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6" y="1524004"/>
            <a:ext cx="7011120" cy="421210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5600" y="1143000"/>
            <a:ext cx="838200" cy="1130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387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Planets / Graph </a:t>
            </a:r>
            <a:r>
              <a:rPr lang="en-IE" dirty="0"/>
              <a:t>Data</a:t>
            </a:r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6" y="1524004"/>
            <a:ext cx="7011797" cy="4218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438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Planets / Graph </a:t>
            </a:r>
            <a:r>
              <a:rPr lang="en-IE" dirty="0"/>
              <a:t>Data</a:t>
            </a:r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6" y="1524004"/>
            <a:ext cx="7012811" cy="4229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897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Planets / Graph </a:t>
            </a:r>
            <a:r>
              <a:rPr lang="en-IE" dirty="0"/>
              <a:t>Data</a:t>
            </a:r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6" y="1524004"/>
            <a:ext cx="7012811" cy="422910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29973" y="2667000"/>
            <a:ext cx="838200" cy="841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154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Planets / Graph </a:t>
            </a:r>
            <a:r>
              <a:rPr lang="en-IE" dirty="0"/>
              <a:t>Data</a:t>
            </a:r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6" y="1524004"/>
            <a:ext cx="7013487" cy="4235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931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Planets / Graph </a:t>
            </a:r>
            <a:r>
              <a:rPr lang="en-IE" dirty="0"/>
              <a:t>Data</a:t>
            </a:r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6" y="1524004"/>
            <a:ext cx="7014164" cy="4242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574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Planets / Graph </a:t>
            </a:r>
            <a:r>
              <a:rPr lang="en-IE" dirty="0"/>
              <a:t>Data</a:t>
            </a:r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6" y="1524004"/>
            <a:ext cx="7014841" cy="4249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595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3499889"/>
            <a:ext cx="4914780" cy="58998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Relational data: </a:t>
            </a:r>
            <a:r>
              <a:rPr lang="en-IE" dirty="0" smtClean="0">
                <a:solidFill>
                  <a:srgbClr val="00B050"/>
                </a:solidFill>
              </a:rPr>
              <a:t>Pros</a:t>
            </a:r>
            <a:r>
              <a:rPr lang="en-IE" dirty="0" smtClean="0"/>
              <a:t> and </a:t>
            </a:r>
            <a:r>
              <a:rPr lang="en-IE" dirty="0" smtClean="0">
                <a:solidFill>
                  <a:srgbClr val="FF0000"/>
                </a:solidFill>
              </a:rPr>
              <a:t>Cons</a:t>
            </a:r>
            <a:endParaRPr lang="en-IE" dirty="0">
              <a:solidFill>
                <a:srgbClr val="FF000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371600"/>
            <a:ext cx="4962255" cy="186672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700" y="4419606"/>
            <a:ext cx="1685330" cy="225263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8734" y="4419601"/>
            <a:ext cx="2425765" cy="188080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9299" y="4421080"/>
            <a:ext cx="1439701" cy="206649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512839" y="2133600"/>
            <a:ext cx="4631161" cy="30480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sp>
        <p:nvSpPr>
          <p:cNvPr id="5" name="Rectangle 4"/>
          <p:cNvSpPr/>
          <p:nvPr/>
        </p:nvSpPr>
        <p:spPr>
          <a:xfrm>
            <a:off x="0" y="2133600"/>
            <a:ext cx="4512839" cy="30480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sp>
        <p:nvSpPr>
          <p:cNvPr id="15" name="TextBox 14"/>
          <p:cNvSpPr txBox="1"/>
          <p:nvPr/>
        </p:nvSpPr>
        <p:spPr>
          <a:xfrm>
            <a:off x="2" y="3031271"/>
            <a:ext cx="312419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2000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We have to impose a </a:t>
            </a:r>
          </a:p>
          <a:p>
            <a:pPr algn="ctr"/>
            <a:r>
              <a:rPr lang="en-IE" sz="2400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structure (schema) </a:t>
            </a:r>
          </a:p>
          <a:p>
            <a:pPr algn="ctr"/>
            <a:r>
              <a:rPr lang="en-IE" sz="2000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from the start</a:t>
            </a:r>
            <a:endParaRPr lang="en-IE" sz="2000" dirty="0">
              <a:solidFill>
                <a:srgbClr val="FF0000"/>
              </a:solidFill>
              <a:latin typeface="Calibri Light" panose="020F030202020403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146290" y="3031270"/>
            <a:ext cx="3048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2000" dirty="0" smtClean="0">
                <a:solidFill>
                  <a:srgbClr val="00B050"/>
                </a:solidFill>
                <a:latin typeface="Calibri Light" panose="020F0302020204030204" pitchFamily="34" charset="0"/>
              </a:rPr>
              <a:t>We have a </a:t>
            </a:r>
          </a:p>
          <a:p>
            <a:pPr algn="ctr"/>
            <a:r>
              <a:rPr lang="en-IE" sz="2400" dirty="0" smtClean="0">
                <a:solidFill>
                  <a:srgbClr val="00B050"/>
                </a:solidFill>
                <a:latin typeface="Calibri Light" panose="020F0302020204030204" pitchFamily="34" charset="0"/>
              </a:rPr>
              <a:t>structure (schema) </a:t>
            </a:r>
            <a:r>
              <a:rPr lang="en-IE" sz="2000" dirty="0" smtClean="0">
                <a:solidFill>
                  <a:srgbClr val="00B050"/>
                </a:solidFill>
                <a:latin typeface="Calibri Light" panose="020F0302020204030204" pitchFamily="34" charset="0"/>
              </a:rPr>
              <a:t>imposed from the start</a:t>
            </a:r>
            <a:endParaRPr lang="en-IE" sz="2000" dirty="0">
              <a:solidFill>
                <a:srgbClr val="00B050"/>
              </a:solidFill>
              <a:latin typeface="Calibri Light" panose="020F0302020204030204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124201" y="2133599"/>
            <a:ext cx="1388638" cy="302336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497747" y="2108962"/>
            <a:ext cx="1587386" cy="3044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720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15" grpId="0"/>
      <p:bldP spid="16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4638"/>
            <a:ext cx="9144000" cy="6084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018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Graph Data: </a:t>
            </a:r>
            <a:r>
              <a:rPr lang="en-IE" dirty="0" smtClean="0">
                <a:solidFill>
                  <a:srgbClr val="00B050"/>
                </a:solidFill>
              </a:rPr>
              <a:t>Pros</a:t>
            </a:r>
            <a:r>
              <a:rPr lang="en-IE" dirty="0" smtClean="0"/>
              <a:t> and </a:t>
            </a:r>
            <a:r>
              <a:rPr lang="en-IE" dirty="0" smtClean="0">
                <a:solidFill>
                  <a:srgbClr val="FF0000"/>
                </a:solidFill>
              </a:rPr>
              <a:t>Cons</a:t>
            </a:r>
            <a:endParaRPr lang="en-IE" dirty="0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6" y="1524004"/>
            <a:ext cx="7014503" cy="424617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-2" y="2133600"/>
            <a:ext cx="4572001" cy="30480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sp>
        <p:nvSpPr>
          <p:cNvPr id="5" name="Rectangle 4"/>
          <p:cNvSpPr/>
          <p:nvPr/>
        </p:nvSpPr>
        <p:spPr>
          <a:xfrm>
            <a:off x="4572000" y="2133600"/>
            <a:ext cx="4572000" cy="30480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sp>
        <p:nvSpPr>
          <p:cNvPr id="6" name="TextBox 5"/>
          <p:cNvSpPr txBox="1"/>
          <p:nvPr/>
        </p:nvSpPr>
        <p:spPr>
          <a:xfrm>
            <a:off x="2" y="3031271"/>
            <a:ext cx="312419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2000" dirty="0" smtClean="0">
                <a:solidFill>
                  <a:srgbClr val="00B050"/>
                </a:solidFill>
                <a:latin typeface="Calibri Light" panose="020F0302020204030204" pitchFamily="34" charset="0"/>
              </a:rPr>
              <a:t>We don't have to impose a </a:t>
            </a:r>
          </a:p>
          <a:p>
            <a:pPr algn="ctr"/>
            <a:r>
              <a:rPr lang="en-IE" sz="2400" dirty="0" smtClean="0">
                <a:solidFill>
                  <a:srgbClr val="00B050"/>
                </a:solidFill>
                <a:latin typeface="Calibri Light" panose="020F0302020204030204" pitchFamily="34" charset="0"/>
              </a:rPr>
              <a:t>structure (schema) </a:t>
            </a:r>
          </a:p>
          <a:p>
            <a:pPr algn="ctr"/>
            <a:r>
              <a:rPr lang="en-IE" sz="2000" dirty="0" smtClean="0">
                <a:solidFill>
                  <a:srgbClr val="00B050"/>
                </a:solidFill>
                <a:latin typeface="Calibri Light" panose="020F0302020204030204" pitchFamily="34" charset="0"/>
              </a:rPr>
              <a:t>from the start</a:t>
            </a:r>
            <a:endParaRPr lang="en-IE" sz="2000" dirty="0">
              <a:solidFill>
                <a:srgbClr val="00B050"/>
              </a:solidFill>
              <a:latin typeface="Calibri Light" panose="020F030202020403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146290" y="3031270"/>
            <a:ext cx="3048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2000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We don't have a </a:t>
            </a:r>
          </a:p>
          <a:p>
            <a:pPr algn="ctr"/>
            <a:r>
              <a:rPr lang="en-IE" sz="2400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structure (schema) </a:t>
            </a:r>
            <a:r>
              <a:rPr lang="en-IE" sz="2000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imposed from the start</a:t>
            </a:r>
            <a:endParaRPr lang="en-IE" sz="2000" dirty="0">
              <a:solidFill>
                <a:srgbClr val="FF0000"/>
              </a:solidFill>
              <a:latin typeface="Calibri Light" panose="020F0302020204030204" pitchFamily="34" charset="0"/>
            </a:endParaRPr>
          </a:p>
        </p:txBody>
      </p:sp>
      <p:pic>
        <p:nvPicPr>
          <p:cNvPr id="10" name="Picture 9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4554000" y="2133599"/>
            <a:ext cx="1389600" cy="302001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2970000" y="2108962"/>
            <a:ext cx="1587600" cy="3005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210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/>
          <p:cNvSpPr/>
          <p:nvPr/>
        </p:nvSpPr>
        <p:spPr>
          <a:xfrm>
            <a:off x="0" y="4794950"/>
            <a:ext cx="9144000" cy="75407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2" name="Rectangle 31"/>
          <p:cNvSpPr/>
          <p:nvPr/>
        </p:nvSpPr>
        <p:spPr>
          <a:xfrm>
            <a:off x="0" y="4040875"/>
            <a:ext cx="9144000" cy="7540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4" name="Rectangle 23"/>
          <p:cNvSpPr/>
          <p:nvPr/>
        </p:nvSpPr>
        <p:spPr>
          <a:xfrm>
            <a:off x="0" y="1062180"/>
            <a:ext cx="9144000" cy="3029947"/>
          </a:xfrm>
          <a:prstGeom prst="rect">
            <a:avLst/>
          </a:prstGeom>
          <a:solidFill>
            <a:srgbClr val="FAC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55" name="Picture 5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766127" y="1582359"/>
            <a:ext cx="2928257" cy="2458516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4542" y="1585393"/>
            <a:ext cx="2928257" cy="245851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5710047"/>
            <a:ext cx="4048800" cy="252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Semantic Web</a:t>
            </a:r>
            <a:r>
              <a:rPr lang="en-IE"/>
              <a:t>: </a:t>
            </a:r>
            <a:r>
              <a:rPr lang="en-IE" smtClean="0">
                <a:solidFill>
                  <a:schemeClr val="accent6">
                    <a:lumMod val="75000"/>
                  </a:schemeClr>
                </a:solidFill>
              </a:rPr>
              <a:t>Data</a:t>
            </a:r>
            <a:endParaRPr lang="en-IE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57200" y="1219200"/>
            <a:ext cx="8229600" cy="4906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IE" smtClean="0"/>
          </a:p>
          <a:p>
            <a:endParaRPr lang="en-IE" smtClean="0"/>
          </a:p>
          <a:p>
            <a:endParaRPr lang="en-IE" smtClean="0"/>
          </a:p>
          <a:p>
            <a:endParaRPr lang="en-IE" smtClean="0"/>
          </a:p>
          <a:p>
            <a:pPr marL="0" indent="0">
              <a:buFont typeface="Arial" pitchFamily="34" charset="0"/>
              <a:buNone/>
            </a:pPr>
            <a:endParaRPr lang="en-IE" dirty="0"/>
          </a:p>
        </p:txBody>
      </p:sp>
      <p:pic>
        <p:nvPicPr>
          <p:cNvPr id="23" name="Picture 2 2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855514"/>
            <a:ext cx="593480" cy="385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" name="Picture 4 2" descr="http://assets.dublingaa.ie/assets/images/design/logo-20140709-1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8022" y="1835178"/>
            <a:ext cx="634378" cy="527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3 2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8564" y="1855514"/>
            <a:ext cx="587508" cy="413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Picture 3 3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6954" y="1786967"/>
            <a:ext cx="638104" cy="6036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921" y="1958382"/>
            <a:ext cx="670654" cy="178333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128" y="2340432"/>
            <a:ext cx="1713080" cy="60201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1568" y="1962767"/>
            <a:ext cx="650839" cy="17833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5029200"/>
            <a:ext cx="2521383" cy="254107"/>
          </a:xfrm>
          <a:prstGeom prst="rect">
            <a:avLst/>
          </a:prstGeom>
        </p:spPr>
      </p:pic>
      <p:pic>
        <p:nvPicPr>
          <p:cNvPr id="58" name="Picture 4 3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3346" y="5358112"/>
            <a:ext cx="1397289" cy="149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" name="Picture 36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4553" y="2522439"/>
            <a:ext cx="2101834" cy="39174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140" y="6059517"/>
            <a:ext cx="2733516" cy="25146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141" y="6393465"/>
            <a:ext cx="2837059" cy="255041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190650"/>
            <a:ext cx="645909" cy="178592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7455211" y="10886"/>
            <a:ext cx="16766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Alegreya Sans SC Light" panose="00000400000000000000" pitchFamily="2" charset="0"/>
              </a:rPr>
              <a:t>* More or less</a:t>
            </a:r>
            <a:endParaRPr lang="en-IE" dirty="0">
              <a:latin typeface="Alegreya Sans SC Light" panose="00000400000000000000" pitchFamily="2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4175091"/>
            <a:ext cx="5260077" cy="549863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0" y="4092127"/>
            <a:ext cx="9144000" cy="2765873"/>
          </a:xfrm>
          <a:prstGeom prst="rect">
            <a:avLst/>
          </a:prstGeom>
          <a:solidFill>
            <a:schemeClr val="bg1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469152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 dirty="0"/>
          </a:p>
        </p:txBody>
      </p:sp>
      <p:pic>
        <p:nvPicPr>
          <p:cNvPr id="5" name="Picture 4" descr="Image result for self organiza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74638"/>
            <a:ext cx="9135777" cy="6080126"/>
          </a:xfrm>
          <a:prstGeom prst="rect">
            <a:avLst/>
          </a:prstGeom>
          <a:solidFill>
            <a:schemeClr val="tx1"/>
          </a:solidFill>
        </p:spPr>
      </p:pic>
    </p:spTree>
    <p:extLst>
      <p:ext uri="{BB962C8B-B14F-4D97-AF65-F5344CB8AC3E}">
        <p14:creationId xmlns:p14="http://schemas.microsoft.com/office/powerpoint/2010/main" val="4080510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Naming things</a:t>
            </a:r>
            <a:endParaRPr lang="en-I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968654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Naming things: Strings not enough</a:t>
            </a:r>
            <a:endParaRPr lang="en-IE" dirty="0"/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040" y="1447800"/>
            <a:ext cx="5547620" cy="335820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2638" y="2057400"/>
            <a:ext cx="1385888" cy="461118"/>
          </a:xfrm>
          <a:prstGeom prst="rect">
            <a:avLst/>
          </a:prstGeom>
        </p:spPr>
      </p:pic>
      <p:pic>
        <p:nvPicPr>
          <p:cNvPr id="1026" name="Picture 2 2" descr="Image result for pluto character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981200"/>
            <a:ext cx="577273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1409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040" y="1447800"/>
            <a:ext cx="5547620" cy="33582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Naming things: Strings not enough</a:t>
            </a:r>
            <a:endParaRPr lang="en-IE" dirty="0"/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4489" y="5359688"/>
            <a:ext cx="3393786" cy="1269712"/>
          </a:xfrm>
          <a:prstGeom prst="rect">
            <a:avLst/>
          </a:prstGeom>
        </p:spPr>
      </p:pic>
      <p:pic>
        <p:nvPicPr>
          <p:cNvPr id="9" name="Picture 2 2" descr="Image result for pluto character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2367" y="5114968"/>
            <a:ext cx="640747" cy="1057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8200" y="2057400"/>
            <a:ext cx="599305" cy="596294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762000" y="1397289"/>
            <a:ext cx="5943600" cy="3555711"/>
          </a:xfrm>
          <a:prstGeom prst="rect">
            <a:avLst/>
          </a:prstGeom>
          <a:solidFill>
            <a:schemeClr val="accent5">
              <a:alpha val="5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2" name="Rectangle 11"/>
          <p:cNvSpPr/>
          <p:nvPr/>
        </p:nvSpPr>
        <p:spPr>
          <a:xfrm>
            <a:off x="4800600" y="5114967"/>
            <a:ext cx="4191000" cy="1677719"/>
          </a:xfrm>
          <a:prstGeom prst="rect">
            <a:avLst/>
          </a:prstGeom>
          <a:solidFill>
            <a:schemeClr val="accent5">
              <a:alpha val="5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229785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040" y="1447800"/>
            <a:ext cx="5547620" cy="33582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Naming things: Strings not enough</a:t>
            </a:r>
            <a:endParaRPr lang="en-IE" dirty="0"/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4489" y="5359688"/>
            <a:ext cx="3393786" cy="1269712"/>
          </a:xfrm>
          <a:prstGeom prst="rect">
            <a:avLst/>
          </a:prstGeom>
        </p:spPr>
      </p:pic>
      <p:pic>
        <p:nvPicPr>
          <p:cNvPr id="9" name="Picture 2 2" descr="Image result for pluto character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2367" y="5114968"/>
            <a:ext cx="640747" cy="1057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8200" y="2057400"/>
            <a:ext cx="599305" cy="596294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762000" y="1397289"/>
            <a:ext cx="5943600" cy="3555711"/>
          </a:xfrm>
          <a:prstGeom prst="rect">
            <a:avLst/>
          </a:prstGeom>
          <a:solidFill>
            <a:schemeClr val="accent5">
              <a:alpha val="5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2" name="Rectangle 11"/>
          <p:cNvSpPr/>
          <p:nvPr/>
        </p:nvSpPr>
        <p:spPr>
          <a:xfrm>
            <a:off x="4800600" y="5114967"/>
            <a:ext cx="4191000" cy="1677719"/>
          </a:xfrm>
          <a:prstGeom prst="rect">
            <a:avLst/>
          </a:prstGeom>
          <a:solidFill>
            <a:schemeClr val="accent5">
              <a:alpha val="5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3" name="Rectangle 12"/>
          <p:cNvSpPr/>
          <p:nvPr/>
        </p:nvSpPr>
        <p:spPr>
          <a:xfrm>
            <a:off x="0" y="990600"/>
            <a:ext cx="9144000" cy="5867399"/>
          </a:xfrm>
          <a:prstGeom prst="rect">
            <a:avLst/>
          </a:prstGeom>
          <a:solidFill>
            <a:schemeClr val="tx1">
              <a:alpha val="84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2046981"/>
            <a:ext cx="9144000" cy="3859413"/>
          </a:xfrm>
          <a:prstGeom prst="rect">
            <a:avLst/>
          </a:prstGeom>
        </p:spPr>
      </p:pic>
      <p:pic>
        <p:nvPicPr>
          <p:cNvPr id="15" name="Picture 2 2" descr="Image result for pluto character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2133600"/>
            <a:ext cx="457200" cy="754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4902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040" y="1447800"/>
            <a:ext cx="5547620" cy="33582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Naming things: Strings not enough</a:t>
            </a:r>
            <a:endParaRPr lang="en-IE" dirty="0"/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4489" y="5359688"/>
            <a:ext cx="3393786" cy="1269712"/>
          </a:xfrm>
          <a:prstGeom prst="rect">
            <a:avLst/>
          </a:prstGeom>
        </p:spPr>
      </p:pic>
      <p:pic>
        <p:nvPicPr>
          <p:cNvPr id="9" name="Picture 2 2" descr="Image result for pluto character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2367" y="5114968"/>
            <a:ext cx="640747" cy="1057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8200" y="2057400"/>
            <a:ext cx="599305" cy="596294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762000" y="1397289"/>
            <a:ext cx="5943600" cy="3555711"/>
          </a:xfrm>
          <a:prstGeom prst="rect">
            <a:avLst/>
          </a:prstGeom>
          <a:solidFill>
            <a:schemeClr val="accent5">
              <a:alpha val="5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2" name="Rectangle 11"/>
          <p:cNvSpPr/>
          <p:nvPr/>
        </p:nvSpPr>
        <p:spPr>
          <a:xfrm>
            <a:off x="4800600" y="5114967"/>
            <a:ext cx="4191000" cy="1677719"/>
          </a:xfrm>
          <a:prstGeom prst="rect">
            <a:avLst/>
          </a:prstGeom>
          <a:solidFill>
            <a:schemeClr val="accent5">
              <a:alpha val="5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772485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040" y="1447800"/>
            <a:ext cx="5547620" cy="33582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Naming things: Strings not enough</a:t>
            </a:r>
            <a:endParaRPr lang="en-IE" dirty="0"/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4489" y="5359688"/>
            <a:ext cx="3393786" cy="1269712"/>
          </a:xfrm>
          <a:prstGeom prst="rect">
            <a:avLst/>
          </a:prstGeom>
        </p:spPr>
      </p:pic>
      <p:pic>
        <p:nvPicPr>
          <p:cNvPr id="9" name="Picture 2 2" descr="Image result for pluto character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2367" y="5114968"/>
            <a:ext cx="640747" cy="1057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8200" y="2057400"/>
            <a:ext cx="599305" cy="596294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762000" y="1397289"/>
            <a:ext cx="5943600" cy="3555711"/>
          </a:xfrm>
          <a:prstGeom prst="rect">
            <a:avLst/>
          </a:prstGeom>
          <a:solidFill>
            <a:schemeClr val="accent5">
              <a:alpha val="5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2" name="Rectangle 11"/>
          <p:cNvSpPr/>
          <p:nvPr/>
        </p:nvSpPr>
        <p:spPr>
          <a:xfrm>
            <a:off x="4800600" y="5114967"/>
            <a:ext cx="4191000" cy="1677719"/>
          </a:xfrm>
          <a:prstGeom prst="rect">
            <a:avLst/>
          </a:prstGeom>
          <a:solidFill>
            <a:schemeClr val="accent5">
              <a:alpha val="5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3" name="Rectangle 12"/>
          <p:cNvSpPr/>
          <p:nvPr/>
        </p:nvSpPr>
        <p:spPr>
          <a:xfrm>
            <a:off x="0" y="990600"/>
            <a:ext cx="9144000" cy="5867399"/>
          </a:xfrm>
          <a:prstGeom prst="rect">
            <a:avLst/>
          </a:prstGeom>
          <a:solidFill>
            <a:schemeClr val="tx1">
              <a:alpha val="84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14" name="Picture 2" descr="Pluto is a beautiful world, with ice mountains, nitrogen glaciers, and methane dunes. But that doesn't make it a planet. (Credit: NASA/JHUAPL/SwRI)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08" y="1983672"/>
            <a:ext cx="9131991" cy="3897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71461" y="2209800"/>
            <a:ext cx="968868" cy="687896"/>
          </a:xfrm>
          <a:prstGeom prst="rect">
            <a:avLst/>
          </a:prstGeom>
        </p:spPr>
      </p:pic>
      <p:cxnSp>
        <p:nvCxnSpPr>
          <p:cNvPr id="16" name="Straight Connector 15"/>
          <p:cNvCxnSpPr/>
          <p:nvPr/>
        </p:nvCxnSpPr>
        <p:spPr>
          <a:xfrm>
            <a:off x="6770886" y="2209800"/>
            <a:ext cx="0" cy="12954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96055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Naming things in RDF: IRIs</a:t>
            </a:r>
            <a:endParaRPr lang="en-I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105365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Need unambiguous symbols/identifiers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IE" dirty="0" smtClean="0"/>
              <a:t>Since we’re on the Web … use Web identifiers</a:t>
            </a:r>
          </a:p>
          <a:p>
            <a:endParaRPr lang="en-IE" sz="3000" dirty="0" smtClean="0"/>
          </a:p>
          <a:p>
            <a:r>
              <a:rPr lang="en-IE" sz="3000" dirty="0" smtClean="0">
                <a:solidFill>
                  <a:schemeClr val="accent6">
                    <a:lumMod val="75000"/>
                  </a:schemeClr>
                </a:solidFill>
              </a:rPr>
              <a:t>URL: Uniform Resource Location</a:t>
            </a:r>
          </a:p>
          <a:p>
            <a:pPr lvl="1"/>
            <a:r>
              <a:rPr lang="en-IE" sz="2600" dirty="0" smtClean="0"/>
              <a:t>The </a:t>
            </a:r>
            <a:r>
              <a:rPr lang="en-IE" sz="2600" dirty="0" smtClean="0">
                <a:solidFill>
                  <a:schemeClr val="accent6">
                    <a:lumMod val="75000"/>
                  </a:schemeClr>
                </a:solidFill>
              </a:rPr>
              <a:t>location</a:t>
            </a:r>
            <a:r>
              <a:rPr lang="en-IE" sz="2600" dirty="0" smtClean="0"/>
              <a:t> of a resource on the Web</a:t>
            </a:r>
          </a:p>
          <a:p>
            <a:pPr lvl="1"/>
            <a:r>
              <a:rPr lang="en-IE" sz="2600" dirty="0">
                <a:latin typeface="Courier New" panose="02070309020205020404" pitchFamily="49" charset="0"/>
                <a:cs typeface="Courier New" panose="02070309020205020404" pitchFamily="49" charset="0"/>
              </a:rPr>
              <a:t>http://</a:t>
            </a:r>
            <a:r>
              <a:rPr lang="en-IE" sz="26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ex.org/Dubl</a:t>
            </a:r>
            <a:r>
              <a:rPr lang="en-IE" sz="2600" dirty="0">
                <a:latin typeface="Courier New" panose="02070309020205020404" pitchFamily="49" charset="0"/>
                <a:cs typeface="Courier New" panose="02070309020205020404" pitchFamily="49" charset="0"/>
              </a:rPr>
              <a:t>%C3%AD</a:t>
            </a:r>
            <a:r>
              <a:rPr lang="en-IE" sz="26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n.html</a:t>
            </a:r>
          </a:p>
          <a:p>
            <a:endParaRPr lang="en-IE" sz="3000" dirty="0" smtClean="0"/>
          </a:p>
          <a:p>
            <a:r>
              <a:rPr lang="en-IE" sz="3000" dirty="0" smtClean="0">
                <a:solidFill>
                  <a:srgbClr val="7030A0"/>
                </a:solidFill>
              </a:rPr>
              <a:t>URI: Uniform Resource Identifier </a:t>
            </a:r>
            <a:r>
              <a:rPr lang="en-IE" sz="3000" dirty="0" smtClean="0"/>
              <a:t>(RDF 1.0)</a:t>
            </a:r>
          </a:p>
          <a:p>
            <a:pPr lvl="1"/>
            <a:r>
              <a:rPr lang="en-IE" sz="2600" dirty="0" smtClean="0"/>
              <a:t>Need not be a location, can also be a </a:t>
            </a:r>
            <a:r>
              <a:rPr lang="en-IE" sz="2600" dirty="0" smtClean="0">
                <a:solidFill>
                  <a:srgbClr val="7030A0"/>
                </a:solidFill>
              </a:rPr>
              <a:t>name</a:t>
            </a:r>
          </a:p>
          <a:p>
            <a:pPr lvl="1"/>
            <a:r>
              <a:rPr lang="en-IE" sz="2600" dirty="0">
                <a:latin typeface="Courier New" panose="02070309020205020404" pitchFamily="49" charset="0"/>
                <a:cs typeface="Courier New" panose="02070309020205020404" pitchFamily="49" charset="0"/>
              </a:rPr>
              <a:t>http://</a:t>
            </a:r>
            <a:r>
              <a:rPr lang="en-IE" sz="26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ex.org/Dubl</a:t>
            </a:r>
            <a:r>
              <a:rPr lang="en-IE" sz="2600" dirty="0">
                <a:latin typeface="Courier New" panose="02070309020205020404" pitchFamily="49" charset="0"/>
                <a:cs typeface="Courier New" panose="02070309020205020404" pitchFamily="49" charset="0"/>
              </a:rPr>
              <a:t>%C3%AD</a:t>
            </a:r>
            <a:r>
              <a:rPr lang="en-IE" sz="26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n</a:t>
            </a:r>
          </a:p>
          <a:p>
            <a:endParaRPr lang="en-IE" sz="3000" dirty="0" smtClean="0"/>
          </a:p>
          <a:p>
            <a:r>
              <a:rPr lang="en-IE" sz="3000" dirty="0" smtClean="0">
                <a:solidFill>
                  <a:srgbClr val="00B050"/>
                </a:solidFill>
              </a:rPr>
              <a:t>IRI: Internationalised Resource Identifier </a:t>
            </a:r>
            <a:r>
              <a:rPr lang="en-IE" sz="3000" dirty="0" smtClean="0"/>
              <a:t>(RDF 1.1)</a:t>
            </a:r>
          </a:p>
          <a:p>
            <a:pPr lvl="1"/>
            <a:r>
              <a:rPr lang="en-IE" sz="2600" dirty="0" smtClean="0"/>
              <a:t>A URI that allows </a:t>
            </a:r>
            <a:r>
              <a:rPr lang="en-IE" sz="2600" dirty="0" smtClean="0">
                <a:solidFill>
                  <a:srgbClr val="00B050"/>
                </a:solidFill>
              </a:rPr>
              <a:t>Unicode</a:t>
            </a:r>
            <a:r>
              <a:rPr lang="en-IE" sz="2600" dirty="0" smtClean="0"/>
              <a:t> characters</a:t>
            </a:r>
          </a:p>
          <a:p>
            <a:pPr lvl="1"/>
            <a:r>
              <a:rPr lang="en-IE" sz="26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http</a:t>
            </a:r>
            <a:r>
              <a:rPr lang="en-IE" sz="2600" dirty="0">
                <a:latin typeface="Courier New" panose="02070309020205020404" pitchFamily="49" charset="0"/>
                <a:cs typeface="Courier New" panose="02070309020205020404" pitchFamily="49" charset="0"/>
              </a:rPr>
              <a:t>://</a:t>
            </a:r>
            <a:r>
              <a:rPr lang="en-IE" sz="26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ex.org/</a:t>
            </a:r>
            <a:r>
              <a:rPr lang="en-IE" sz="2600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Dublín</a:t>
            </a:r>
            <a:endParaRPr lang="en-IE" sz="2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2433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We will use IRIs with prefixes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lvl="1" indent="-342900">
              <a:buFont typeface="Arial" pitchFamily="34" charset="0"/>
              <a:buChar char="•"/>
            </a:pPr>
            <a:r>
              <a:rPr lang="en-IE" dirty="0" smtClean="0">
                <a:solidFill>
                  <a:srgbClr val="0070C0"/>
                </a:solidFill>
                <a:latin typeface="Inconsolata" panose="020B0609030003000000" pitchFamily="49" charset="0"/>
                <a:cs typeface="Courier New" panose="02070309020205020404" pitchFamily="49" charset="0"/>
              </a:rPr>
              <a:t>http</a:t>
            </a:r>
            <a:r>
              <a:rPr lang="en-IE" dirty="0">
                <a:solidFill>
                  <a:srgbClr val="0070C0"/>
                </a:solidFill>
                <a:latin typeface="Inconsolata" panose="020B0609030003000000" pitchFamily="49" charset="0"/>
                <a:cs typeface="Courier New" panose="02070309020205020404" pitchFamily="49" charset="0"/>
              </a:rPr>
              <a:t>://</a:t>
            </a:r>
            <a:r>
              <a:rPr lang="en-IE" dirty="0" smtClean="0">
                <a:solidFill>
                  <a:srgbClr val="0070C0"/>
                </a:solidFill>
                <a:latin typeface="Inconsolata" panose="020B0609030003000000" pitchFamily="49" charset="0"/>
                <a:cs typeface="Courier New" panose="02070309020205020404" pitchFamily="49" charset="0"/>
              </a:rPr>
              <a:t>ex.org/</a:t>
            </a:r>
            <a:r>
              <a:rPr lang="en-IE" dirty="0" err="1" smtClean="0">
                <a:solidFill>
                  <a:srgbClr val="0070C0"/>
                </a:solidFill>
                <a:latin typeface="Inconsolata" panose="020B0609030003000000" pitchFamily="49" charset="0"/>
                <a:cs typeface="Courier New" panose="02070309020205020404" pitchFamily="49" charset="0"/>
              </a:rPr>
              <a:t>Dublín</a:t>
            </a:r>
            <a:r>
              <a:rPr lang="en-IE" dirty="0" smtClean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IE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↔ </a:t>
            </a:r>
            <a:r>
              <a:rPr lang="en-IE" dirty="0" err="1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cs typeface="Courier New" panose="02070309020205020404" pitchFamily="49" charset="0"/>
              </a:rPr>
              <a:t>ex</a:t>
            </a:r>
            <a:r>
              <a:rPr lang="en-IE" dirty="0" err="1" smtClean="0">
                <a:latin typeface="Inconsolata" panose="020B0609030003000000" pitchFamily="49" charset="0"/>
                <a:cs typeface="Courier New" panose="02070309020205020404" pitchFamily="49" charset="0"/>
              </a:rPr>
              <a:t>:</a:t>
            </a:r>
            <a:r>
              <a:rPr lang="en-IE" dirty="0" err="1" smtClean="0">
                <a:solidFill>
                  <a:srgbClr val="00B050"/>
                </a:solidFill>
                <a:latin typeface="Inconsolata" panose="020B0609030003000000" pitchFamily="49" charset="0"/>
                <a:cs typeface="Courier New" panose="02070309020205020404" pitchFamily="49" charset="0"/>
              </a:rPr>
              <a:t>Dublín</a:t>
            </a:r>
            <a:endParaRPr lang="en-IE" dirty="0">
              <a:solidFill>
                <a:srgbClr val="00B050"/>
              </a:solidFill>
            </a:endParaRPr>
          </a:p>
          <a:p>
            <a:pPr marL="742950" lvl="2" indent="-342900"/>
            <a:r>
              <a:rPr lang="en-IE" dirty="0" smtClean="0">
                <a:solidFill>
                  <a:schemeClr val="bg1">
                    <a:lumMod val="50000"/>
                  </a:schemeClr>
                </a:solidFill>
                <a:latin typeface="Inconsolata" panose="020B0609030003000000" pitchFamily="49" charset="0"/>
              </a:rPr>
              <a:t>“</a:t>
            </a:r>
            <a:r>
              <a:rPr lang="en-IE" dirty="0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cs typeface="Courier New" panose="02070309020205020404" pitchFamily="49" charset="0"/>
              </a:rPr>
              <a:t>ex</a:t>
            </a:r>
            <a:r>
              <a:rPr lang="en-IE" dirty="0" smtClean="0">
                <a:latin typeface="Inconsolata" panose="020B0609030003000000" pitchFamily="49" charset="0"/>
                <a:cs typeface="Courier New" panose="02070309020205020404" pitchFamily="49" charset="0"/>
              </a:rPr>
              <a:t>:</a:t>
            </a:r>
            <a:r>
              <a:rPr lang="en-IE" dirty="0" smtClean="0">
                <a:solidFill>
                  <a:schemeClr val="bg1">
                    <a:lumMod val="50000"/>
                  </a:schemeClr>
                </a:solidFill>
                <a:latin typeface="Inconsolata" panose="020B0609030003000000" pitchFamily="49" charset="0"/>
              </a:rPr>
              <a:t>”</a:t>
            </a:r>
            <a:r>
              <a:rPr lang="en-IE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IE" dirty="0" smtClean="0">
                <a:solidFill>
                  <a:schemeClr val="bg1">
                    <a:lumMod val="50000"/>
                  </a:schemeClr>
                </a:solidFill>
              </a:rPr>
              <a:t>denotes a </a:t>
            </a:r>
            <a:r>
              <a:rPr lang="en-IE" u="sng" dirty="0" smtClean="0">
                <a:solidFill>
                  <a:schemeClr val="accent6">
                    <a:lumMod val="75000"/>
                  </a:schemeClr>
                </a:solidFill>
              </a:rPr>
              <a:t>prefix</a:t>
            </a:r>
            <a:r>
              <a:rPr lang="en-IE" dirty="0" smtClean="0">
                <a:solidFill>
                  <a:schemeClr val="bg1">
                    <a:lumMod val="50000"/>
                  </a:schemeClr>
                </a:solidFill>
              </a:rPr>
              <a:t> for</a:t>
            </a:r>
            <a:r>
              <a:rPr lang="en-IE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IE" dirty="0">
                <a:solidFill>
                  <a:srgbClr val="0070C0"/>
                </a:solidFill>
                <a:latin typeface="Inconsolata" panose="020B0609030003000000" pitchFamily="49" charset="0"/>
                <a:cs typeface="Courier New" panose="02070309020205020404" pitchFamily="49" charset="0"/>
              </a:rPr>
              <a:t>http://ex.org</a:t>
            </a:r>
            <a:r>
              <a:rPr lang="en-IE" dirty="0" smtClean="0">
                <a:solidFill>
                  <a:srgbClr val="0070C0"/>
                </a:solidFill>
                <a:latin typeface="Inconsolata" panose="020B0609030003000000" pitchFamily="49" charset="0"/>
                <a:cs typeface="Courier New" panose="02070309020205020404" pitchFamily="49" charset="0"/>
              </a:rPr>
              <a:t>/</a:t>
            </a:r>
          </a:p>
          <a:p>
            <a:pPr marL="742950" lvl="2" indent="-342900"/>
            <a:r>
              <a:rPr lang="en-IE" dirty="0" smtClean="0">
                <a:solidFill>
                  <a:schemeClr val="bg1">
                    <a:lumMod val="50000"/>
                  </a:schemeClr>
                </a:solidFill>
                <a:latin typeface="Inconsolata" panose="020B0609030003000000" pitchFamily="49" charset="0"/>
                <a:cs typeface="Courier New" panose="02070309020205020404" pitchFamily="49" charset="0"/>
              </a:rPr>
              <a:t>“</a:t>
            </a:r>
            <a:r>
              <a:rPr lang="en-IE" dirty="0" err="1" smtClean="0">
                <a:solidFill>
                  <a:srgbClr val="00B050"/>
                </a:solidFill>
                <a:latin typeface="Inconsolata" panose="020B0609030003000000" pitchFamily="49" charset="0"/>
                <a:cs typeface="Courier New" panose="02070309020205020404" pitchFamily="49" charset="0"/>
              </a:rPr>
              <a:t>Dublín</a:t>
            </a:r>
            <a:r>
              <a:rPr lang="en-IE" dirty="0" smtClean="0">
                <a:solidFill>
                  <a:schemeClr val="bg1">
                    <a:lumMod val="50000"/>
                  </a:schemeClr>
                </a:solidFill>
                <a:latin typeface="Inconsolata" panose="020B0609030003000000" pitchFamily="49" charset="0"/>
                <a:cs typeface="Courier New" panose="02070309020205020404" pitchFamily="49" charset="0"/>
              </a:rPr>
              <a:t>”</a:t>
            </a:r>
            <a:r>
              <a:rPr lang="en-IE" dirty="0" smtClean="0">
                <a:solidFill>
                  <a:schemeClr val="bg1">
                    <a:lumMod val="50000"/>
                  </a:schemeClr>
                </a:solidFill>
                <a:cs typeface="Courier New" panose="02070309020205020404" pitchFamily="49" charset="0"/>
              </a:rPr>
              <a:t> is the</a:t>
            </a:r>
            <a:r>
              <a:rPr lang="en-IE" dirty="0" smtClean="0">
                <a:solidFill>
                  <a:srgbClr val="00B050"/>
                </a:solidFill>
                <a:cs typeface="Courier New" panose="02070309020205020404" pitchFamily="49" charset="0"/>
              </a:rPr>
              <a:t> </a:t>
            </a:r>
            <a:r>
              <a:rPr lang="en-IE" u="sng" dirty="0" smtClean="0">
                <a:solidFill>
                  <a:srgbClr val="00B050"/>
                </a:solidFill>
                <a:cs typeface="Courier New" panose="02070309020205020404" pitchFamily="49" charset="0"/>
              </a:rPr>
              <a:t>local name</a:t>
            </a:r>
          </a:p>
          <a:p>
            <a:pPr marL="742950" lvl="2" indent="-342900"/>
            <a:endParaRPr lang="en-IE" u="sng" dirty="0">
              <a:solidFill>
                <a:srgbClr val="00B050"/>
              </a:solidFill>
              <a:cs typeface="Courier New" panose="02070309020205020404" pitchFamily="49" charset="0"/>
            </a:endParaRPr>
          </a:p>
          <a:p>
            <a:pPr marL="0" indent="-400050"/>
            <a:r>
              <a:rPr lang="en-IE" dirty="0" smtClean="0"/>
              <a:t>Frequently used prefixes:</a:t>
            </a:r>
          </a:p>
          <a:p>
            <a:pPr marL="342900" lvl="1" indent="-342900">
              <a:buFont typeface="Arial" pitchFamily="34" charset="0"/>
              <a:buChar char="•"/>
            </a:pPr>
            <a:endParaRPr lang="en-IE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198" y="3733800"/>
            <a:ext cx="7496175" cy="2166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1521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0" y="1062180"/>
            <a:ext cx="9144000" cy="3029947"/>
          </a:xfrm>
          <a:prstGeom prst="rect">
            <a:avLst/>
          </a:prstGeom>
          <a:solidFill>
            <a:srgbClr val="FAC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55" name="Picture 5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66127" y="1582359"/>
            <a:ext cx="2928257" cy="2458516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24542" y="1585393"/>
            <a:ext cx="2928257" cy="245851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Semantic Web: </a:t>
            </a:r>
            <a:r>
              <a:rPr lang="en-IE" dirty="0" smtClean="0">
                <a:solidFill>
                  <a:schemeClr val="accent6">
                    <a:lumMod val="75000"/>
                  </a:schemeClr>
                </a:solidFill>
              </a:rPr>
              <a:t>Data</a:t>
            </a:r>
            <a:endParaRPr lang="en-IE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57200" y="1219200"/>
            <a:ext cx="8229600" cy="4906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IE" smtClean="0"/>
          </a:p>
          <a:p>
            <a:endParaRPr lang="en-IE" smtClean="0"/>
          </a:p>
          <a:p>
            <a:endParaRPr lang="en-IE" smtClean="0"/>
          </a:p>
          <a:p>
            <a:endParaRPr lang="en-IE" smtClean="0"/>
          </a:p>
          <a:p>
            <a:pPr marL="0" indent="0">
              <a:buFont typeface="Arial" pitchFamily="34" charset="0"/>
              <a:buNone/>
            </a:pPr>
            <a:endParaRPr lang="en-IE" dirty="0"/>
          </a:p>
        </p:txBody>
      </p:sp>
      <p:pic>
        <p:nvPicPr>
          <p:cNvPr id="23" name="Picture 2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855514"/>
            <a:ext cx="593480" cy="385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" name="Picture 4 2" descr="http://assets.dublingaa.ie/assets/images/design/logo-20140709-1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8022" y="1835178"/>
            <a:ext cx="634378" cy="527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3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8564" y="1855514"/>
            <a:ext cx="587508" cy="413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Picture 3 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6954" y="1786967"/>
            <a:ext cx="638104" cy="6036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921" y="1958382"/>
            <a:ext cx="670654" cy="178333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128" y="2340432"/>
            <a:ext cx="1713080" cy="60201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1568" y="1962767"/>
            <a:ext cx="650839" cy="178333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4553" y="2522439"/>
            <a:ext cx="2101834" cy="391744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190650"/>
            <a:ext cx="645909" cy="178592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9267" y="4750429"/>
            <a:ext cx="3611880" cy="380048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709" y="4440605"/>
            <a:ext cx="2247710" cy="202311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6387" y="5618090"/>
            <a:ext cx="3977640" cy="380048"/>
          </a:xfrm>
          <a:prstGeom prst="rect">
            <a:avLst/>
          </a:prstGeom>
        </p:spPr>
      </p:pic>
      <p:grpSp>
        <p:nvGrpSpPr>
          <p:cNvPr id="50" name="Group 49"/>
          <p:cNvGrpSpPr/>
          <p:nvPr/>
        </p:nvGrpSpPr>
        <p:grpSpPr>
          <a:xfrm>
            <a:off x="824922" y="2674040"/>
            <a:ext cx="5977485" cy="2721976"/>
            <a:chOff x="824922" y="2674040"/>
            <a:chExt cx="5977485" cy="2721976"/>
          </a:xfrm>
        </p:grpSpPr>
        <p:sp>
          <p:nvSpPr>
            <p:cNvPr id="51" name="Freeform 50"/>
            <p:cNvSpPr/>
            <p:nvPr/>
          </p:nvSpPr>
          <p:spPr>
            <a:xfrm>
              <a:off x="824922" y="2674040"/>
              <a:ext cx="1992574" cy="367559"/>
            </a:xfrm>
            <a:custGeom>
              <a:avLst/>
              <a:gdLst>
                <a:gd name="connsiteX0" fmla="*/ 1103086 w 2380343"/>
                <a:gd name="connsiteY0" fmla="*/ 362857 h 435428"/>
                <a:gd name="connsiteX1" fmla="*/ 1175657 w 2380343"/>
                <a:gd name="connsiteY1" fmla="*/ 377371 h 435428"/>
                <a:gd name="connsiteX2" fmla="*/ 1219200 w 2380343"/>
                <a:gd name="connsiteY2" fmla="*/ 391885 h 435428"/>
                <a:gd name="connsiteX3" fmla="*/ 1364343 w 2380343"/>
                <a:gd name="connsiteY3" fmla="*/ 420914 h 435428"/>
                <a:gd name="connsiteX4" fmla="*/ 1436914 w 2380343"/>
                <a:gd name="connsiteY4" fmla="*/ 435428 h 435428"/>
                <a:gd name="connsiteX5" fmla="*/ 2264228 w 2380343"/>
                <a:gd name="connsiteY5" fmla="*/ 420914 h 435428"/>
                <a:gd name="connsiteX6" fmla="*/ 2307771 w 2380343"/>
                <a:gd name="connsiteY6" fmla="*/ 391885 h 435428"/>
                <a:gd name="connsiteX7" fmla="*/ 2336800 w 2380343"/>
                <a:gd name="connsiteY7" fmla="*/ 348342 h 435428"/>
                <a:gd name="connsiteX8" fmla="*/ 2365828 w 2380343"/>
                <a:gd name="connsiteY8" fmla="*/ 261257 h 435428"/>
                <a:gd name="connsiteX9" fmla="*/ 2380343 w 2380343"/>
                <a:gd name="connsiteY9" fmla="*/ 217714 h 435428"/>
                <a:gd name="connsiteX10" fmla="*/ 2322286 w 2380343"/>
                <a:gd name="connsiteY10" fmla="*/ 72571 h 435428"/>
                <a:gd name="connsiteX11" fmla="*/ 2235200 w 2380343"/>
                <a:gd name="connsiteY11" fmla="*/ 14514 h 435428"/>
                <a:gd name="connsiteX12" fmla="*/ 2002971 w 2380343"/>
                <a:gd name="connsiteY12" fmla="*/ 0 h 435428"/>
                <a:gd name="connsiteX13" fmla="*/ 1248228 w 2380343"/>
                <a:gd name="connsiteY13" fmla="*/ 29028 h 435428"/>
                <a:gd name="connsiteX14" fmla="*/ 754743 w 2380343"/>
                <a:gd name="connsiteY14" fmla="*/ 58057 h 435428"/>
                <a:gd name="connsiteX15" fmla="*/ 435428 w 2380343"/>
                <a:gd name="connsiteY15" fmla="*/ 43542 h 435428"/>
                <a:gd name="connsiteX16" fmla="*/ 0 w 2380343"/>
                <a:gd name="connsiteY16" fmla="*/ 43542 h 435428"/>
                <a:gd name="connsiteX17" fmla="*/ 14514 w 2380343"/>
                <a:gd name="connsiteY17" fmla="*/ 304800 h 435428"/>
                <a:gd name="connsiteX18" fmla="*/ 58057 w 2380343"/>
                <a:gd name="connsiteY18" fmla="*/ 333828 h 435428"/>
                <a:gd name="connsiteX19" fmla="*/ 406400 w 2380343"/>
                <a:gd name="connsiteY19" fmla="*/ 348342 h 435428"/>
                <a:gd name="connsiteX20" fmla="*/ 986971 w 2380343"/>
                <a:gd name="connsiteY20" fmla="*/ 377371 h 435428"/>
                <a:gd name="connsiteX21" fmla="*/ 1074057 w 2380343"/>
                <a:gd name="connsiteY21" fmla="*/ 406400 h 435428"/>
                <a:gd name="connsiteX22" fmla="*/ 1204686 w 2380343"/>
                <a:gd name="connsiteY22" fmla="*/ 377371 h 435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2380343" h="435428">
                  <a:moveTo>
                    <a:pt x="1103086" y="362857"/>
                  </a:moveTo>
                  <a:cubicBezTo>
                    <a:pt x="1127276" y="367695"/>
                    <a:pt x="1151724" y="371388"/>
                    <a:pt x="1175657" y="377371"/>
                  </a:cubicBezTo>
                  <a:cubicBezTo>
                    <a:pt x="1190500" y="381082"/>
                    <a:pt x="1204292" y="388445"/>
                    <a:pt x="1219200" y="391885"/>
                  </a:cubicBezTo>
                  <a:cubicBezTo>
                    <a:pt x="1267276" y="402979"/>
                    <a:pt x="1315962" y="411238"/>
                    <a:pt x="1364343" y="420914"/>
                  </a:cubicBezTo>
                  <a:lnTo>
                    <a:pt x="1436914" y="435428"/>
                  </a:lnTo>
                  <a:cubicBezTo>
                    <a:pt x="1712685" y="430590"/>
                    <a:pt x="1988758" y="434688"/>
                    <a:pt x="2264228" y="420914"/>
                  </a:cubicBezTo>
                  <a:cubicBezTo>
                    <a:pt x="2281650" y="420043"/>
                    <a:pt x="2295436" y="404220"/>
                    <a:pt x="2307771" y="391885"/>
                  </a:cubicBezTo>
                  <a:cubicBezTo>
                    <a:pt x="2320106" y="379550"/>
                    <a:pt x="2327124" y="362856"/>
                    <a:pt x="2336800" y="348342"/>
                  </a:cubicBezTo>
                  <a:lnTo>
                    <a:pt x="2365828" y="261257"/>
                  </a:lnTo>
                  <a:lnTo>
                    <a:pt x="2380343" y="217714"/>
                  </a:lnTo>
                  <a:cubicBezTo>
                    <a:pt x="2374676" y="200712"/>
                    <a:pt x="2343641" y="93926"/>
                    <a:pt x="2322286" y="72571"/>
                  </a:cubicBezTo>
                  <a:cubicBezTo>
                    <a:pt x="2297616" y="47901"/>
                    <a:pt x="2270020" y="16690"/>
                    <a:pt x="2235200" y="14514"/>
                  </a:cubicBezTo>
                  <a:lnTo>
                    <a:pt x="2002971" y="0"/>
                  </a:lnTo>
                  <a:cubicBezTo>
                    <a:pt x="1751390" y="9676"/>
                    <a:pt x="1496570" y="-12362"/>
                    <a:pt x="1248228" y="29028"/>
                  </a:cubicBezTo>
                  <a:cubicBezTo>
                    <a:pt x="1027434" y="65827"/>
                    <a:pt x="1190553" y="42492"/>
                    <a:pt x="754743" y="58057"/>
                  </a:cubicBezTo>
                  <a:lnTo>
                    <a:pt x="435428" y="43542"/>
                  </a:lnTo>
                  <a:cubicBezTo>
                    <a:pt x="32368" y="27090"/>
                    <a:pt x="167072" y="-12147"/>
                    <a:pt x="0" y="43542"/>
                  </a:cubicBezTo>
                  <a:cubicBezTo>
                    <a:pt x="4838" y="130628"/>
                    <a:pt x="-2591" y="219273"/>
                    <a:pt x="14514" y="304800"/>
                  </a:cubicBezTo>
                  <a:cubicBezTo>
                    <a:pt x="17935" y="321905"/>
                    <a:pt x="40720" y="331902"/>
                    <a:pt x="58057" y="333828"/>
                  </a:cubicBezTo>
                  <a:cubicBezTo>
                    <a:pt x="173561" y="346662"/>
                    <a:pt x="290286" y="343504"/>
                    <a:pt x="406400" y="348342"/>
                  </a:cubicBezTo>
                  <a:cubicBezTo>
                    <a:pt x="672359" y="401537"/>
                    <a:pt x="267016" y="324691"/>
                    <a:pt x="986971" y="377371"/>
                  </a:cubicBezTo>
                  <a:cubicBezTo>
                    <a:pt x="1017488" y="379604"/>
                    <a:pt x="1074057" y="406400"/>
                    <a:pt x="1074057" y="406400"/>
                  </a:cubicBezTo>
                  <a:cubicBezTo>
                    <a:pt x="1196960" y="391036"/>
                    <a:pt x="1162589" y="419465"/>
                    <a:pt x="1204686" y="377371"/>
                  </a:cubicBezTo>
                </a:path>
              </a:pathLst>
            </a:custGeom>
            <a:noFill/>
            <a:ln>
              <a:solidFill>
                <a:schemeClr val="accent6">
                  <a:lumMod val="75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2361036" y="3052279"/>
              <a:ext cx="4441371" cy="2343737"/>
            </a:xfrm>
            <a:custGeom>
              <a:avLst/>
              <a:gdLst>
                <a:gd name="connsiteX0" fmla="*/ 0 w 4441371"/>
                <a:gd name="connsiteY0" fmla="*/ 0 h 1553028"/>
                <a:gd name="connsiteX1" fmla="*/ 275771 w 4441371"/>
                <a:gd name="connsiteY1" fmla="*/ 188686 h 1553028"/>
                <a:gd name="connsiteX2" fmla="*/ 391885 w 4441371"/>
                <a:gd name="connsiteY2" fmla="*/ 246743 h 1553028"/>
                <a:gd name="connsiteX3" fmla="*/ 638628 w 4441371"/>
                <a:gd name="connsiteY3" fmla="*/ 391886 h 1553028"/>
                <a:gd name="connsiteX4" fmla="*/ 812800 w 4441371"/>
                <a:gd name="connsiteY4" fmla="*/ 449943 h 1553028"/>
                <a:gd name="connsiteX5" fmla="*/ 957943 w 4441371"/>
                <a:gd name="connsiteY5" fmla="*/ 493486 h 1553028"/>
                <a:gd name="connsiteX6" fmla="*/ 1088571 w 4441371"/>
                <a:gd name="connsiteY6" fmla="*/ 566057 h 1553028"/>
                <a:gd name="connsiteX7" fmla="*/ 1204685 w 4441371"/>
                <a:gd name="connsiteY7" fmla="*/ 638628 h 1553028"/>
                <a:gd name="connsiteX8" fmla="*/ 1291771 w 4441371"/>
                <a:gd name="connsiteY8" fmla="*/ 682171 h 1553028"/>
                <a:gd name="connsiteX9" fmla="*/ 1320800 w 4441371"/>
                <a:gd name="connsiteY9" fmla="*/ 725714 h 1553028"/>
                <a:gd name="connsiteX10" fmla="*/ 1407885 w 4441371"/>
                <a:gd name="connsiteY10" fmla="*/ 798286 h 1553028"/>
                <a:gd name="connsiteX11" fmla="*/ 1422400 w 4441371"/>
                <a:gd name="connsiteY11" fmla="*/ 841828 h 1553028"/>
                <a:gd name="connsiteX12" fmla="*/ 1465943 w 4441371"/>
                <a:gd name="connsiteY12" fmla="*/ 856343 h 1553028"/>
                <a:gd name="connsiteX13" fmla="*/ 1509485 w 4441371"/>
                <a:gd name="connsiteY13" fmla="*/ 885371 h 1553028"/>
                <a:gd name="connsiteX14" fmla="*/ 1596571 w 4441371"/>
                <a:gd name="connsiteY14" fmla="*/ 914400 h 1553028"/>
                <a:gd name="connsiteX15" fmla="*/ 2220685 w 4441371"/>
                <a:gd name="connsiteY15" fmla="*/ 899886 h 1553028"/>
                <a:gd name="connsiteX16" fmla="*/ 2656114 w 4441371"/>
                <a:gd name="connsiteY16" fmla="*/ 870857 h 1553028"/>
                <a:gd name="connsiteX17" fmla="*/ 2975428 w 4441371"/>
                <a:gd name="connsiteY17" fmla="*/ 870857 h 1553028"/>
                <a:gd name="connsiteX18" fmla="*/ 3294743 w 4441371"/>
                <a:gd name="connsiteY18" fmla="*/ 885371 h 1553028"/>
                <a:gd name="connsiteX19" fmla="*/ 3468914 w 4441371"/>
                <a:gd name="connsiteY19" fmla="*/ 899886 h 1553028"/>
                <a:gd name="connsiteX20" fmla="*/ 3614057 w 4441371"/>
                <a:gd name="connsiteY20" fmla="*/ 914400 h 1553028"/>
                <a:gd name="connsiteX21" fmla="*/ 4354285 w 4441371"/>
                <a:gd name="connsiteY21" fmla="*/ 928914 h 1553028"/>
                <a:gd name="connsiteX22" fmla="*/ 4397828 w 4441371"/>
                <a:gd name="connsiteY22" fmla="*/ 972457 h 1553028"/>
                <a:gd name="connsiteX23" fmla="*/ 4441371 w 4441371"/>
                <a:gd name="connsiteY23" fmla="*/ 1117600 h 1553028"/>
                <a:gd name="connsiteX24" fmla="*/ 4426857 w 4441371"/>
                <a:gd name="connsiteY24" fmla="*/ 1364343 h 1553028"/>
                <a:gd name="connsiteX25" fmla="*/ 4397828 w 4441371"/>
                <a:gd name="connsiteY25" fmla="*/ 1407886 h 1553028"/>
                <a:gd name="connsiteX26" fmla="*/ 4354285 w 4441371"/>
                <a:gd name="connsiteY26" fmla="*/ 1451428 h 1553028"/>
                <a:gd name="connsiteX27" fmla="*/ 4252685 w 4441371"/>
                <a:gd name="connsiteY27" fmla="*/ 1480457 h 1553028"/>
                <a:gd name="connsiteX28" fmla="*/ 4165600 w 4441371"/>
                <a:gd name="connsiteY28" fmla="*/ 1509486 h 1553028"/>
                <a:gd name="connsiteX29" fmla="*/ 4020457 w 4441371"/>
                <a:gd name="connsiteY29" fmla="*/ 1524000 h 1553028"/>
                <a:gd name="connsiteX30" fmla="*/ 3947885 w 4441371"/>
                <a:gd name="connsiteY30" fmla="*/ 1538514 h 1553028"/>
                <a:gd name="connsiteX31" fmla="*/ 3759200 w 4441371"/>
                <a:gd name="connsiteY31" fmla="*/ 1553028 h 1553028"/>
                <a:gd name="connsiteX32" fmla="*/ 2830285 w 4441371"/>
                <a:gd name="connsiteY32" fmla="*/ 1538514 h 1553028"/>
                <a:gd name="connsiteX33" fmla="*/ 2714171 w 4441371"/>
                <a:gd name="connsiteY33" fmla="*/ 1524000 h 1553028"/>
                <a:gd name="connsiteX34" fmla="*/ 2656114 w 4441371"/>
                <a:gd name="connsiteY34" fmla="*/ 1509486 h 1553028"/>
                <a:gd name="connsiteX35" fmla="*/ 1582057 w 4441371"/>
                <a:gd name="connsiteY35" fmla="*/ 1494971 h 1553028"/>
                <a:gd name="connsiteX36" fmla="*/ 827314 w 4441371"/>
                <a:gd name="connsiteY36" fmla="*/ 1494971 h 1553028"/>
                <a:gd name="connsiteX37" fmla="*/ 624114 w 4441371"/>
                <a:gd name="connsiteY37" fmla="*/ 1524000 h 1553028"/>
                <a:gd name="connsiteX38" fmla="*/ 261257 w 4441371"/>
                <a:gd name="connsiteY38" fmla="*/ 1509486 h 1553028"/>
                <a:gd name="connsiteX39" fmla="*/ 188685 w 4441371"/>
                <a:gd name="connsiteY39" fmla="*/ 1451428 h 1553028"/>
                <a:gd name="connsiteX40" fmla="*/ 130628 w 4441371"/>
                <a:gd name="connsiteY40" fmla="*/ 1436914 h 1553028"/>
                <a:gd name="connsiteX41" fmla="*/ 116114 w 4441371"/>
                <a:gd name="connsiteY41" fmla="*/ 1393371 h 1553028"/>
                <a:gd name="connsiteX42" fmla="*/ 145143 w 4441371"/>
                <a:gd name="connsiteY42" fmla="*/ 1219200 h 1553028"/>
                <a:gd name="connsiteX43" fmla="*/ 174171 w 4441371"/>
                <a:gd name="connsiteY43" fmla="*/ 1175657 h 1553028"/>
                <a:gd name="connsiteX44" fmla="*/ 188685 w 4441371"/>
                <a:gd name="connsiteY44" fmla="*/ 1132114 h 1553028"/>
                <a:gd name="connsiteX45" fmla="*/ 246743 w 4441371"/>
                <a:gd name="connsiteY45" fmla="*/ 1117600 h 1553028"/>
                <a:gd name="connsiteX46" fmla="*/ 333828 w 4441371"/>
                <a:gd name="connsiteY46" fmla="*/ 1088571 h 1553028"/>
                <a:gd name="connsiteX47" fmla="*/ 377371 w 4441371"/>
                <a:gd name="connsiteY47" fmla="*/ 1059543 h 1553028"/>
                <a:gd name="connsiteX48" fmla="*/ 420914 w 4441371"/>
                <a:gd name="connsiteY48" fmla="*/ 1045028 h 1553028"/>
                <a:gd name="connsiteX49" fmla="*/ 551543 w 4441371"/>
                <a:gd name="connsiteY49" fmla="*/ 972457 h 1553028"/>
                <a:gd name="connsiteX50" fmla="*/ 595085 w 4441371"/>
                <a:gd name="connsiteY50" fmla="*/ 943428 h 1553028"/>
                <a:gd name="connsiteX51" fmla="*/ 740228 w 4441371"/>
                <a:gd name="connsiteY51" fmla="*/ 928914 h 1553028"/>
                <a:gd name="connsiteX52" fmla="*/ 812800 w 4441371"/>
                <a:gd name="connsiteY52" fmla="*/ 914400 h 1553028"/>
                <a:gd name="connsiteX53" fmla="*/ 1190171 w 4441371"/>
                <a:gd name="connsiteY53" fmla="*/ 943428 h 1553028"/>
                <a:gd name="connsiteX54" fmla="*/ 1248228 w 4441371"/>
                <a:gd name="connsiteY54" fmla="*/ 957943 h 1553028"/>
                <a:gd name="connsiteX55" fmla="*/ 1567543 w 4441371"/>
                <a:gd name="connsiteY55" fmla="*/ 943428 h 1553028"/>
                <a:gd name="connsiteX56" fmla="*/ 1654628 w 4441371"/>
                <a:gd name="connsiteY56" fmla="*/ 914400 h 15530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</a:cxnLst>
              <a:rect l="l" t="t" r="r" b="b"/>
              <a:pathLst>
                <a:path w="4441371" h="1553028">
                  <a:moveTo>
                    <a:pt x="0" y="0"/>
                  </a:moveTo>
                  <a:cubicBezTo>
                    <a:pt x="102546" y="74579"/>
                    <a:pt x="169069" y="128666"/>
                    <a:pt x="275771" y="188686"/>
                  </a:cubicBezTo>
                  <a:cubicBezTo>
                    <a:pt x="313487" y="209901"/>
                    <a:pt x="354435" y="225062"/>
                    <a:pt x="391885" y="246743"/>
                  </a:cubicBezTo>
                  <a:cubicBezTo>
                    <a:pt x="563313" y="345990"/>
                    <a:pt x="503153" y="330307"/>
                    <a:pt x="638628" y="391886"/>
                  </a:cubicBezTo>
                  <a:cubicBezTo>
                    <a:pt x="718813" y="428333"/>
                    <a:pt x="720067" y="421410"/>
                    <a:pt x="812800" y="449943"/>
                  </a:cubicBezTo>
                  <a:cubicBezTo>
                    <a:pt x="965924" y="497058"/>
                    <a:pt x="839485" y="463870"/>
                    <a:pt x="957943" y="493486"/>
                  </a:cubicBezTo>
                  <a:cubicBezTo>
                    <a:pt x="1057758" y="560030"/>
                    <a:pt x="1011930" y="540511"/>
                    <a:pt x="1088571" y="566057"/>
                  </a:cubicBezTo>
                  <a:cubicBezTo>
                    <a:pt x="1199580" y="649314"/>
                    <a:pt x="1093112" y="574872"/>
                    <a:pt x="1204685" y="638628"/>
                  </a:cubicBezTo>
                  <a:cubicBezTo>
                    <a:pt x="1283469" y="683647"/>
                    <a:pt x="1211936" y="655560"/>
                    <a:pt x="1291771" y="682171"/>
                  </a:cubicBezTo>
                  <a:cubicBezTo>
                    <a:pt x="1301447" y="696685"/>
                    <a:pt x="1309633" y="712313"/>
                    <a:pt x="1320800" y="725714"/>
                  </a:cubicBezTo>
                  <a:cubicBezTo>
                    <a:pt x="1355723" y="767621"/>
                    <a:pt x="1365072" y="769743"/>
                    <a:pt x="1407885" y="798286"/>
                  </a:cubicBezTo>
                  <a:cubicBezTo>
                    <a:pt x="1412723" y="812800"/>
                    <a:pt x="1411582" y="831010"/>
                    <a:pt x="1422400" y="841828"/>
                  </a:cubicBezTo>
                  <a:cubicBezTo>
                    <a:pt x="1433218" y="852646"/>
                    <a:pt x="1452259" y="849501"/>
                    <a:pt x="1465943" y="856343"/>
                  </a:cubicBezTo>
                  <a:cubicBezTo>
                    <a:pt x="1481545" y="864144"/>
                    <a:pt x="1493545" y="878286"/>
                    <a:pt x="1509485" y="885371"/>
                  </a:cubicBezTo>
                  <a:cubicBezTo>
                    <a:pt x="1537447" y="897798"/>
                    <a:pt x="1596571" y="914400"/>
                    <a:pt x="1596571" y="914400"/>
                  </a:cubicBezTo>
                  <a:lnTo>
                    <a:pt x="2220685" y="899886"/>
                  </a:lnTo>
                  <a:cubicBezTo>
                    <a:pt x="2349261" y="895600"/>
                    <a:pt x="2523969" y="881022"/>
                    <a:pt x="2656114" y="870857"/>
                  </a:cubicBezTo>
                  <a:cubicBezTo>
                    <a:pt x="2799978" y="834892"/>
                    <a:pt x="2689047" y="856538"/>
                    <a:pt x="2975428" y="870857"/>
                  </a:cubicBezTo>
                  <a:lnTo>
                    <a:pt x="3294743" y="885371"/>
                  </a:lnTo>
                  <a:cubicBezTo>
                    <a:pt x="3352901" y="888792"/>
                    <a:pt x="3410895" y="894611"/>
                    <a:pt x="3468914" y="899886"/>
                  </a:cubicBezTo>
                  <a:cubicBezTo>
                    <a:pt x="3517337" y="904288"/>
                    <a:pt x="3565461" y="912807"/>
                    <a:pt x="3614057" y="914400"/>
                  </a:cubicBezTo>
                  <a:cubicBezTo>
                    <a:pt x="3860715" y="922487"/>
                    <a:pt x="4107542" y="924076"/>
                    <a:pt x="4354285" y="928914"/>
                  </a:cubicBezTo>
                  <a:cubicBezTo>
                    <a:pt x="4368799" y="943428"/>
                    <a:pt x="4387859" y="954514"/>
                    <a:pt x="4397828" y="972457"/>
                  </a:cubicBezTo>
                  <a:cubicBezTo>
                    <a:pt x="4413891" y="1001371"/>
                    <a:pt x="4432001" y="1080118"/>
                    <a:pt x="4441371" y="1117600"/>
                  </a:cubicBezTo>
                  <a:cubicBezTo>
                    <a:pt x="4436533" y="1199848"/>
                    <a:pt x="4439079" y="1282865"/>
                    <a:pt x="4426857" y="1364343"/>
                  </a:cubicBezTo>
                  <a:cubicBezTo>
                    <a:pt x="4424269" y="1381594"/>
                    <a:pt x="4408996" y="1394485"/>
                    <a:pt x="4397828" y="1407886"/>
                  </a:cubicBezTo>
                  <a:cubicBezTo>
                    <a:pt x="4384687" y="1423655"/>
                    <a:pt x="4371364" y="1440042"/>
                    <a:pt x="4354285" y="1451428"/>
                  </a:cubicBezTo>
                  <a:cubicBezTo>
                    <a:pt x="4340977" y="1460300"/>
                    <a:pt x="4261489" y="1477816"/>
                    <a:pt x="4252685" y="1480457"/>
                  </a:cubicBezTo>
                  <a:cubicBezTo>
                    <a:pt x="4223377" y="1489249"/>
                    <a:pt x="4196047" y="1506441"/>
                    <a:pt x="4165600" y="1509486"/>
                  </a:cubicBezTo>
                  <a:cubicBezTo>
                    <a:pt x="4117219" y="1514324"/>
                    <a:pt x="4068653" y="1517574"/>
                    <a:pt x="4020457" y="1524000"/>
                  </a:cubicBezTo>
                  <a:cubicBezTo>
                    <a:pt x="3996004" y="1527260"/>
                    <a:pt x="3972404" y="1535790"/>
                    <a:pt x="3947885" y="1538514"/>
                  </a:cubicBezTo>
                  <a:cubicBezTo>
                    <a:pt x="3885190" y="1545480"/>
                    <a:pt x="3822095" y="1548190"/>
                    <a:pt x="3759200" y="1553028"/>
                  </a:cubicBezTo>
                  <a:lnTo>
                    <a:pt x="2830285" y="1538514"/>
                  </a:lnTo>
                  <a:cubicBezTo>
                    <a:pt x="2791294" y="1537431"/>
                    <a:pt x="2752646" y="1530412"/>
                    <a:pt x="2714171" y="1524000"/>
                  </a:cubicBezTo>
                  <a:cubicBezTo>
                    <a:pt x="2694494" y="1520721"/>
                    <a:pt x="2676055" y="1509997"/>
                    <a:pt x="2656114" y="1509486"/>
                  </a:cubicBezTo>
                  <a:cubicBezTo>
                    <a:pt x="2298180" y="1500308"/>
                    <a:pt x="1940076" y="1499809"/>
                    <a:pt x="1582057" y="1494971"/>
                  </a:cubicBezTo>
                  <a:cubicBezTo>
                    <a:pt x="1287416" y="1445865"/>
                    <a:pt x="1433466" y="1464663"/>
                    <a:pt x="827314" y="1494971"/>
                  </a:cubicBezTo>
                  <a:cubicBezTo>
                    <a:pt x="758978" y="1498388"/>
                    <a:pt x="624114" y="1524000"/>
                    <a:pt x="624114" y="1524000"/>
                  </a:cubicBezTo>
                  <a:cubicBezTo>
                    <a:pt x="503162" y="1519162"/>
                    <a:pt x="381998" y="1518111"/>
                    <a:pt x="261257" y="1509486"/>
                  </a:cubicBezTo>
                  <a:cubicBezTo>
                    <a:pt x="181543" y="1503792"/>
                    <a:pt x="248574" y="1491354"/>
                    <a:pt x="188685" y="1451428"/>
                  </a:cubicBezTo>
                  <a:cubicBezTo>
                    <a:pt x="172087" y="1440363"/>
                    <a:pt x="149980" y="1441752"/>
                    <a:pt x="130628" y="1436914"/>
                  </a:cubicBezTo>
                  <a:cubicBezTo>
                    <a:pt x="125790" y="1422400"/>
                    <a:pt x="116114" y="1408670"/>
                    <a:pt x="116114" y="1393371"/>
                  </a:cubicBezTo>
                  <a:cubicBezTo>
                    <a:pt x="116114" y="1361170"/>
                    <a:pt x="122432" y="1264622"/>
                    <a:pt x="145143" y="1219200"/>
                  </a:cubicBezTo>
                  <a:cubicBezTo>
                    <a:pt x="152944" y="1203598"/>
                    <a:pt x="166370" y="1191259"/>
                    <a:pt x="174171" y="1175657"/>
                  </a:cubicBezTo>
                  <a:cubicBezTo>
                    <a:pt x="181013" y="1161973"/>
                    <a:pt x="176738" y="1141671"/>
                    <a:pt x="188685" y="1132114"/>
                  </a:cubicBezTo>
                  <a:cubicBezTo>
                    <a:pt x="204262" y="1119653"/>
                    <a:pt x="227636" y="1123332"/>
                    <a:pt x="246743" y="1117600"/>
                  </a:cubicBezTo>
                  <a:cubicBezTo>
                    <a:pt x="276051" y="1108808"/>
                    <a:pt x="308368" y="1105544"/>
                    <a:pt x="333828" y="1088571"/>
                  </a:cubicBezTo>
                  <a:cubicBezTo>
                    <a:pt x="348342" y="1078895"/>
                    <a:pt x="361769" y="1067344"/>
                    <a:pt x="377371" y="1059543"/>
                  </a:cubicBezTo>
                  <a:cubicBezTo>
                    <a:pt x="391055" y="1052701"/>
                    <a:pt x="407540" y="1052458"/>
                    <a:pt x="420914" y="1045028"/>
                  </a:cubicBezTo>
                  <a:cubicBezTo>
                    <a:pt x="570633" y="961851"/>
                    <a:pt x="453018" y="1005298"/>
                    <a:pt x="551543" y="972457"/>
                  </a:cubicBezTo>
                  <a:cubicBezTo>
                    <a:pt x="566057" y="962781"/>
                    <a:pt x="578088" y="947350"/>
                    <a:pt x="595085" y="943428"/>
                  </a:cubicBezTo>
                  <a:cubicBezTo>
                    <a:pt x="642462" y="932495"/>
                    <a:pt x="692032" y="935340"/>
                    <a:pt x="740228" y="928914"/>
                  </a:cubicBezTo>
                  <a:cubicBezTo>
                    <a:pt x="764681" y="925654"/>
                    <a:pt x="788609" y="919238"/>
                    <a:pt x="812800" y="914400"/>
                  </a:cubicBezTo>
                  <a:cubicBezTo>
                    <a:pt x="904407" y="920125"/>
                    <a:pt x="1086429" y="928608"/>
                    <a:pt x="1190171" y="943428"/>
                  </a:cubicBezTo>
                  <a:cubicBezTo>
                    <a:pt x="1209918" y="946249"/>
                    <a:pt x="1228876" y="953105"/>
                    <a:pt x="1248228" y="957943"/>
                  </a:cubicBezTo>
                  <a:cubicBezTo>
                    <a:pt x="1354666" y="953105"/>
                    <a:pt x="1461601" y="954779"/>
                    <a:pt x="1567543" y="943428"/>
                  </a:cubicBezTo>
                  <a:cubicBezTo>
                    <a:pt x="1597967" y="940168"/>
                    <a:pt x="1654628" y="914400"/>
                    <a:pt x="1654628" y="914400"/>
                  </a:cubicBezTo>
                </a:path>
              </a:pathLst>
            </a:custGeom>
            <a:noFill/>
            <a:ln>
              <a:solidFill>
                <a:schemeClr val="accent6">
                  <a:lumMod val="75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</p:grpSp>
      <p:sp>
        <p:nvSpPr>
          <p:cNvPr id="53" name="Rectangle 52"/>
          <p:cNvSpPr/>
          <p:nvPr/>
        </p:nvSpPr>
        <p:spPr>
          <a:xfrm>
            <a:off x="3962400" y="23831"/>
            <a:ext cx="5181600" cy="1009062"/>
          </a:xfrm>
          <a:prstGeom prst="rect">
            <a:avLst/>
          </a:prstGeom>
          <a:solidFill>
            <a:schemeClr val="bg1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966429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 smtClean="0"/>
              <a:t>From strings …</a:t>
            </a:r>
            <a:endParaRPr lang="en-IE" dirty="0"/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1371600"/>
            <a:ext cx="5740718" cy="24917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" y="4144870"/>
            <a:ext cx="3124199" cy="43488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4841" y="4438514"/>
            <a:ext cx="6355032" cy="1962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0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 smtClean="0"/>
              <a:t>… to IRIs …</a:t>
            </a:r>
            <a:endParaRPr lang="en-IE" dirty="0"/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1371600"/>
            <a:ext cx="6743700" cy="24917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" y="4144870"/>
            <a:ext cx="3124199" cy="43488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4841" y="4438515"/>
            <a:ext cx="6358392" cy="1920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416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smtClean="0"/>
              <a:t>Naming things in </a:t>
            </a:r>
            <a:r>
              <a:rPr lang="en-IE" dirty="0" smtClean="0"/>
              <a:t>RDF</a:t>
            </a:r>
            <a:r>
              <a:rPr lang="en-IE" smtClean="0"/>
              <a:t>: Literals</a:t>
            </a:r>
            <a:endParaRPr lang="en-I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975606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 smtClean="0"/>
              <a:t>What about numbers?</a:t>
            </a:r>
            <a:endParaRPr lang="en-IE" dirty="0"/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1371600"/>
            <a:ext cx="6743700" cy="24917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" y="4144870"/>
            <a:ext cx="3124199" cy="434889"/>
          </a:xfrm>
          <a:prstGeom prst="rect">
            <a:avLst/>
          </a:prstGeom>
        </p:spPr>
      </p:pic>
      <p:sp>
        <p:nvSpPr>
          <p:cNvPr id="5" name="Freeform 4"/>
          <p:cNvSpPr/>
          <p:nvPr/>
        </p:nvSpPr>
        <p:spPr>
          <a:xfrm>
            <a:off x="6553200" y="3236686"/>
            <a:ext cx="2017486" cy="725714"/>
          </a:xfrm>
          <a:custGeom>
            <a:avLst/>
            <a:gdLst>
              <a:gd name="connsiteX0" fmla="*/ 2017486 w 2017486"/>
              <a:gd name="connsiteY0" fmla="*/ 304800 h 725714"/>
              <a:gd name="connsiteX1" fmla="*/ 2017486 w 2017486"/>
              <a:gd name="connsiteY1" fmla="*/ 304800 h 725714"/>
              <a:gd name="connsiteX2" fmla="*/ 1872343 w 2017486"/>
              <a:gd name="connsiteY2" fmla="*/ 188685 h 725714"/>
              <a:gd name="connsiteX3" fmla="*/ 1828800 w 2017486"/>
              <a:gd name="connsiteY3" fmla="*/ 174171 h 725714"/>
              <a:gd name="connsiteX4" fmla="*/ 1785257 w 2017486"/>
              <a:gd name="connsiteY4" fmla="*/ 145143 h 725714"/>
              <a:gd name="connsiteX5" fmla="*/ 1741714 w 2017486"/>
              <a:gd name="connsiteY5" fmla="*/ 130628 h 725714"/>
              <a:gd name="connsiteX6" fmla="*/ 1654629 w 2017486"/>
              <a:gd name="connsiteY6" fmla="*/ 72571 h 725714"/>
              <a:gd name="connsiteX7" fmla="*/ 1524000 w 2017486"/>
              <a:gd name="connsiteY7" fmla="*/ 29028 h 725714"/>
              <a:gd name="connsiteX8" fmla="*/ 1480457 w 2017486"/>
              <a:gd name="connsiteY8" fmla="*/ 14514 h 725714"/>
              <a:gd name="connsiteX9" fmla="*/ 1422400 w 2017486"/>
              <a:gd name="connsiteY9" fmla="*/ 0 h 725714"/>
              <a:gd name="connsiteX10" fmla="*/ 798286 w 2017486"/>
              <a:gd name="connsiteY10" fmla="*/ 14514 h 725714"/>
              <a:gd name="connsiteX11" fmla="*/ 551543 w 2017486"/>
              <a:gd name="connsiteY11" fmla="*/ 43543 h 725714"/>
              <a:gd name="connsiteX12" fmla="*/ 246743 w 2017486"/>
              <a:gd name="connsiteY12" fmla="*/ 58057 h 725714"/>
              <a:gd name="connsiteX13" fmla="*/ 203200 w 2017486"/>
              <a:gd name="connsiteY13" fmla="*/ 72571 h 725714"/>
              <a:gd name="connsiteX14" fmla="*/ 145143 w 2017486"/>
              <a:gd name="connsiteY14" fmla="*/ 87085 h 725714"/>
              <a:gd name="connsiteX15" fmla="*/ 87086 w 2017486"/>
              <a:gd name="connsiteY15" fmla="*/ 145143 h 725714"/>
              <a:gd name="connsiteX16" fmla="*/ 43543 w 2017486"/>
              <a:gd name="connsiteY16" fmla="*/ 174171 h 725714"/>
              <a:gd name="connsiteX17" fmla="*/ 0 w 2017486"/>
              <a:gd name="connsiteY17" fmla="*/ 348343 h 725714"/>
              <a:gd name="connsiteX18" fmla="*/ 29029 w 2017486"/>
              <a:gd name="connsiteY18" fmla="*/ 508000 h 725714"/>
              <a:gd name="connsiteX19" fmla="*/ 116114 w 2017486"/>
              <a:gd name="connsiteY19" fmla="*/ 566057 h 725714"/>
              <a:gd name="connsiteX20" fmla="*/ 159657 w 2017486"/>
              <a:gd name="connsiteY20" fmla="*/ 595085 h 725714"/>
              <a:gd name="connsiteX21" fmla="*/ 217714 w 2017486"/>
              <a:gd name="connsiteY21" fmla="*/ 609600 h 725714"/>
              <a:gd name="connsiteX22" fmla="*/ 319314 w 2017486"/>
              <a:gd name="connsiteY22" fmla="*/ 638628 h 725714"/>
              <a:gd name="connsiteX23" fmla="*/ 377372 w 2017486"/>
              <a:gd name="connsiteY23" fmla="*/ 667657 h 725714"/>
              <a:gd name="connsiteX24" fmla="*/ 856343 w 2017486"/>
              <a:gd name="connsiteY24" fmla="*/ 667657 h 725714"/>
              <a:gd name="connsiteX25" fmla="*/ 986972 w 2017486"/>
              <a:gd name="connsiteY25" fmla="*/ 653143 h 725714"/>
              <a:gd name="connsiteX26" fmla="*/ 1074057 w 2017486"/>
              <a:gd name="connsiteY26" fmla="*/ 638628 h 725714"/>
              <a:gd name="connsiteX27" fmla="*/ 1132114 w 2017486"/>
              <a:gd name="connsiteY27" fmla="*/ 653143 h 725714"/>
              <a:gd name="connsiteX28" fmla="*/ 1248229 w 2017486"/>
              <a:gd name="connsiteY28" fmla="*/ 667657 h 725714"/>
              <a:gd name="connsiteX29" fmla="*/ 1291772 w 2017486"/>
              <a:gd name="connsiteY29" fmla="*/ 682171 h 725714"/>
              <a:gd name="connsiteX30" fmla="*/ 1669143 w 2017486"/>
              <a:gd name="connsiteY30" fmla="*/ 711200 h 725714"/>
              <a:gd name="connsiteX31" fmla="*/ 1727200 w 2017486"/>
              <a:gd name="connsiteY31" fmla="*/ 725714 h 725714"/>
              <a:gd name="connsiteX32" fmla="*/ 1930400 w 2017486"/>
              <a:gd name="connsiteY32" fmla="*/ 696685 h 725714"/>
              <a:gd name="connsiteX33" fmla="*/ 1988457 w 2017486"/>
              <a:gd name="connsiteY33" fmla="*/ 595085 h 725714"/>
              <a:gd name="connsiteX34" fmla="*/ 1959429 w 2017486"/>
              <a:gd name="connsiteY34" fmla="*/ 406400 h 725714"/>
              <a:gd name="connsiteX35" fmla="*/ 1930400 w 2017486"/>
              <a:gd name="connsiteY35" fmla="*/ 362857 h 725714"/>
              <a:gd name="connsiteX36" fmla="*/ 1915886 w 2017486"/>
              <a:gd name="connsiteY36" fmla="*/ 319314 h 725714"/>
              <a:gd name="connsiteX37" fmla="*/ 1886857 w 2017486"/>
              <a:gd name="connsiteY37" fmla="*/ 275771 h 725714"/>
              <a:gd name="connsiteX38" fmla="*/ 1872343 w 2017486"/>
              <a:gd name="connsiteY38" fmla="*/ 188685 h 725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2017486" h="725714">
                <a:moveTo>
                  <a:pt x="2017486" y="304800"/>
                </a:moveTo>
                <a:lnTo>
                  <a:pt x="2017486" y="304800"/>
                </a:lnTo>
                <a:cubicBezTo>
                  <a:pt x="1998891" y="288861"/>
                  <a:pt x="1915358" y="210193"/>
                  <a:pt x="1872343" y="188685"/>
                </a:cubicBezTo>
                <a:cubicBezTo>
                  <a:pt x="1858659" y="181843"/>
                  <a:pt x="1842484" y="181013"/>
                  <a:pt x="1828800" y="174171"/>
                </a:cubicBezTo>
                <a:cubicBezTo>
                  <a:pt x="1813198" y="166370"/>
                  <a:pt x="1800859" y="152944"/>
                  <a:pt x="1785257" y="145143"/>
                </a:cubicBezTo>
                <a:cubicBezTo>
                  <a:pt x="1771573" y="138301"/>
                  <a:pt x="1755088" y="138058"/>
                  <a:pt x="1741714" y="130628"/>
                </a:cubicBezTo>
                <a:cubicBezTo>
                  <a:pt x="1711217" y="113685"/>
                  <a:pt x="1687727" y="83603"/>
                  <a:pt x="1654629" y="72571"/>
                </a:cubicBezTo>
                <a:lnTo>
                  <a:pt x="1524000" y="29028"/>
                </a:lnTo>
                <a:cubicBezTo>
                  <a:pt x="1509486" y="24190"/>
                  <a:pt x="1495300" y="18225"/>
                  <a:pt x="1480457" y="14514"/>
                </a:cubicBezTo>
                <a:lnTo>
                  <a:pt x="1422400" y="0"/>
                </a:lnTo>
                <a:lnTo>
                  <a:pt x="798286" y="14514"/>
                </a:lnTo>
                <a:cubicBezTo>
                  <a:pt x="249523" y="34838"/>
                  <a:pt x="889484" y="18510"/>
                  <a:pt x="551543" y="43543"/>
                </a:cubicBezTo>
                <a:cubicBezTo>
                  <a:pt x="450106" y="51057"/>
                  <a:pt x="348343" y="53219"/>
                  <a:pt x="246743" y="58057"/>
                </a:cubicBezTo>
                <a:cubicBezTo>
                  <a:pt x="232229" y="62895"/>
                  <a:pt x="217911" y="68368"/>
                  <a:pt x="203200" y="72571"/>
                </a:cubicBezTo>
                <a:cubicBezTo>
                  <a:pt x="184020" y="78051"/>
                  <a:pt x="162059" y="76513"/>
                  <a:pt x="145143" y="87085"/>
                </a:cubicBezTo>
                <a:cubicBezTo>
                  <a:pt x="121935" y="101590"/>
                  <a:pt x="107866" y="127332"/>
                  <a:pt x="87086" y="145143"/>
                </a:cubicBezTo>
                <a:cubicBezTo>
                  <a:pt x="73842" y="156495"/>
                  <a:pt x="58057" y="164495"/>
                  <a:pt x="43543" y="174171"/>
                </a:cubicBezTo>
                <a:cubicBezTo>
                  <a:pt x="5208" y="289176"/>
                  <a:pt x="19544" y="231074"/>
                  <a:pt x="0" y="348343"/>
                </a:cubicBezTo>
                <a:cubicBezTo>
                  <a:pt x="616" y="353272"/>
                  <a:pt x="8374" y="477018"/>
                  <a:pt x="29029" y="508000"/>
                </a:cubicBezTo>
                <a:cubicBezTo>
                  <a:pt x="70301" y="569907"/>
                  <a:pt x="62855" y="539428"/>
                  <a:pt x="116114" y="566057"/>
                </a:cubicBezTo>
                <a:cubicBezTo>
                  <a:pt x="131716" y="573858"/>
                  <a:pt x="143624" y="588213"/>
                  <a:pt x="159657" y="595085"/>
                </a:cubicBezTo>
                <a:cubicBezTo>
                  <a:pt x="177992" y="602943"/>
                  <a:pt x="198534" y="604120"/>
                  <a:pt x="217714" y="609600"/>
                </a:cubicBezTo>
                <a:cubicBezTo>
                  <a:pt x="363430" y="651234"/>
                  <a:pt x="137871" y="593268"/>
                  <a:pt x="319314" y="638628"/>
                </a:cubicBezTo>
                <a:cubicBezTo>
                  <a:pt x="338667" y="648304"/>
                  <a:pt x="357113" y="660060"/>
                  <a:pt x="377372" y="667657"/>
                </a:cubicBezTo>
                <a:cubicBezTo>
                  <a:pt x="512325" y="718264"/>
                  <a:pt x="832832" y="668468"/>
                  <a:pt x="856343" y="667657"/>
                </a:cubicBezTo>
                <a:cubicBezTo>
                  <a:pt x="899886" y="662819"/>
                  <a:pt x="943545" y="658933"/>
                  <a:pt x="986972" y="653143"/>
                </a:cubicBezTo>
                <a:cubicBezTo>
                  <a:pt x="1016143" y="649254"/>
                  <a:pt x="1044628" y="638628"/>
                  <a:pt x="1074057" y="638628"/>
                </a:cubicBezTo>
                <a:cubicBezTo>
                  <a:pt x="1094005" y="638628"/>
                  <a:pt x="1112437" y="649864"/>
                  <a:pt x="1132114" y="653143"/>
                </a:cubicBezTo>
                <a:cubicBezTo>
                  <a:pt x="1170589" y="659556"/>
                  <a:pt x="1209524" y="662819"/>
                  <a:pt x="1248229" y="667657"/>
                </a:cubicBezTo>
                <a:cubicBezTo>
                  <a:pt x="1262743" y="672495"/>
                  <a:pt x="1276770" y="679171"/>
                  <a:pt x="1291772" y="682171"/>
                </a:cubicBezTo>
                <a:cubicBezTo>
                  <a:pt x="1409766" y="705769"/>
                  <a:pt x="1560292" y="705471"/>
                  <a:pt x="1669143" y="711200"/>
                </a:cubicBezTo>
                <a:cubicBezTo>
                  <a:pt x="1688495" y="716038"/>
                  <a:pt x="1707252" y="725714"/>
                  <a:pt x="1727200" y="725714"/>
                </a:cubicBezTo>
                <a:cubicBezTo>
                  <a:pt x="1854398" y="725714"/>
                  <a:pt x="1849816" y="723547"/>
                  <a:pt x="1930400" y="696685"/>
                </a:cubicBezTo>
                <a:cubicBezTo>
                  <a:pt x="1942927" y="677895"/>
                  <a:pt x="1986984" y="615714"/>
                  <a:pt x="1988457" y="595085"/>
                </a:cubicBezTo>
                <a:cubicBezTo>
                  <a:pt x="1990538" y="565950"/>
                  <a:pt x="1983617" y="454777"/>
                  <a:pt x="1959429" y="406400"/>
                </a:cubicBezTo>
                <a:cubicBezTo>
                  <a:pt x="1951628" y="390798"/>
                  <a:pt x="1940076" y="377371"/>
                  <a:pt x="1930400" y="362857"/>
                </a:cubicBezTo>
                <a:cubicBezTo>
                  <a:pt x="1925562" y="348343"/>
                  <a:pt x="1922728" y="332998"/>
                  <a:pt x="1915886" y="319314"/>
                </a:cubicBezTo>
                <a:cubicBezTo>
                  <a:pt x="1908085" y="303712"/>
                  <a:pt x="1892982" y="292104"/>
                  <a:pt x="1886857" y="275771"/>
                </a:cubicBezTo>
                <a:cubicBezTo>
                  <a:pt x="1871394" y="234537"/>
                  <a:pt x="1872343" y="220793"/>
                  <a:pt x="1872343" y="188685"/>
                </a:cubicBezTo>
              </a:path>
            </a:pathLst>
          </a:custGeom>
          <a:solidFill>
            <a:schemeClr val="accent6">
              <a:lumMod val="75000"/>
              <a:alpha val="38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0" name="TextBox 9"/>
          <p:cNvSpPr txBox="1"/>
          <p:nvPr/>
        </p:nvSpPr>
        <p:spPr>
          <a:xfrm>
            <a:off x="5791200" y="4612416"/>
            <a:ext cx="3238500" cy="646331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Should we assign IRIs to numbers, </a:t>
            </a:r>
            <a:r>
              <a:rPr lang="en-IE" dirty="0" err="1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booleans</a:t>
            </a:r>
            <a:r>
              <a:rPr lang="en-IE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, etc.?</a:t>
            </a:r>
            <a:endParaRPr lang="en-IE" dirty="0" smtClean="0">
              <a:solidFill>
                <a:srgbClr val="FF0000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4841" y="4438515"/>
            <a:ext cx="6358392" cy="1920915"/>
          </a:xfrm>
          <a:prstGeom prst="rect">
            <a:avLst/>
          </a:prstGeom>
        </p:spPr>
      </p:pic>
      <p:sp>
        <p:nvSpPr>
          <p:cNvPr id="8" name="Freeform 7"/>
          <p:cNvSpPr/>
          <p:nvPr/>
        </p:nvSpPr>
        <p:spPr>
          <a:xfrm>
            <a:off x="6940908" y="5883817"/>
            <a:ext cx="1242070" cy="649514"/>
          </a:xfrm>
          <a:custGeom>
            <a:avLst/>
            <a:gdLst>
              <a:gd name="connsiteX0" fmla="*/ 2017486 w 2017486"/>
              <a:gd name="connsiteY0" fmla="*/ 304800 h 725714"/>
              <a:gd name="connsiteX1" fmla="*/ 2017486 w 2017486"/>
              <a:gd name="connsiteY1" fmla="*/ 304800 h 725714"/>
              <a:gd name="connsiteX2" fmla="*/ 1872343 w 2017486"/>
              <a:gd name="connsiteY2" fmla="*/ 188685 h 725714"/>
              <a:gd name="connsiteX3" fmla="*/ 1828800 w 2017486"/>
              <a:gd name="connsiteY3" fmla="*/ 174171 h 725714"/>
              <a:gd name="connsiteX4" fmla="*/ 1785257 w 2017486"/>
              <a:gd name="connsiteY4" fmla="*/ 145143 h 725714"/>
              <a:gd name="connsiteX5" fmla="*/ 1741714 w 2017486"/>
              <a:gd name="connsiteY5" fmla="*/ 130628 h 725714"/>
              <a:gd name="connsiteX6" fmla="*/ 1654629 w 2017486"/>
              <a:gd name="connsiteY6" fmla="*/ 72571 h 725714"/>
              <a:gd name="connsiteX7" fmla="*/ 1524000 w 2017486"/>
              <a:gd name="connsiteY7" fmla="*/ 29028 h 725714"/>
              <a:gd name="connsiteX8" fmla="*/ 1480457 w 2017486"/>
              <a:gd name="connsiteY8" fmla="*/ 14514 h 725714"/>
              <a:gd name="connsiteX9" fmla="*/ 1422400 w 2017486"/>
              <a:gd name="connsiteY9" fmla="*/ 0 h 725714"/>
              <a:gd name="connsiteX10" fmla="*/ 798286 w 2017486"/>
              <a:gd name="connsiteY10" fmla="*/ 14514 h 725714"/>
              <a:gd name="connsiteX11" fmla="*/ 551543 w 2017486"/>
              <a:gd name="connsiteY11" fmla="*/ 43543 h 725714"/>
              <a:gd name="connsiteX12" fmla="*/ 246743 w 2017486"/>
              <a:gd name="connsiteY12" fmla="*/ 58057 h 725714"/>
              <a:gd name="connsiteX13" fmla="*/ 203200 w 2017486"/>
              <a:gd name="connsiteY13" fmla="*/ 72571 h 725714"/>
              <a:gd name="connsiteX14" fmla="*/ 145143 w 2017486"/>
              <a:gd name="connsiteY14" fmla="*/ 87085 h 725714"/>
              <a:gd name="connsiteX15" fmla="*/ 87086 w 2017486"/>
              <a:gd name="connsiteY15" fmla="*/ 145143 h 725714"/>
              <a:gd name="connsiteX16" fmla="*/ 43543 w 2017486"/>
              <a:gd name="connsiteY16" fmla="*/ 174171 h 725714"/>
              <a:gd name="connsiteX17" fmla="*/ 0 w 2017486"/>
              <a:gd name="connsiteY17" fmla="*/ 348343 h 725714"/>
              <a:gd name="connsiteX18" fmla="*/ 29029 w 2017486"/>
              <a:gd name="connsiteY18" fmla="*/ 508000 h 725714"/>
              <a:gd name="connsiteX19" fmla="*/ 116114 w 2017486"/>
              <a:gd name="connsiteY19" fmla="*/ 566057 h 725714"/>
              <a:gd name="connsiteX20" fmla="*/ 159657 w 2017486"/>
              <a:gd name="connsiteY20" fmla="*/ 595085 h 725714"/>
              <a:gd name="connsiteX21" fmla="*/ 217714 w 2017486"/>
              <a:gd name="connsiteY21" fmla="*/ 609600 h 725714"/>
              <a:gd name="connsiteX22" fmla="*/ 319314 w 2017486"/>
              <a:gd name="connsiteY22" fmla="*/ 638628 h 725714"/>
              <a:gd name="connsiteX23" fmla="*/ 377372 w 2017486"/>
              <a:gd name="connsiteY23" fmla="*/ 667657 h 725714"/>
              <a:gd name="connsiteX24" fmla="*/ 856343 w 2017486"/>
              <a:gd name="connsiteY24" fmla="*/ 667657 h 725714"/>
              <a:gd name="connsiteX25" fmla="*/ 986972 w 2017486"/>
              <a:gd name="connsiteY25" fmla="*/ 653143 h 725714"/>
              <a:gd name="connsiteX26" fmla="*/ 1074057 w 2017486"/>
              <a:gd name="connsiteY26" fmla="*/ 638628 h 725714"/>
              <a:gd name="connsiteX27" fmla="*/ 1132114 w 2017486"/>
              <a:gd name="connsiteY27" fmla="*/ 653143 h 725714"/>
              <a:gd name="connsiteX28" fmla="*/ 1248229 w 2017486"/>
              <a:gd name="connsiteY28" fmla="*/ 667657 h 725714"/>
              <a:gd name="connsiteX29" fmla="*/ 1291772 w 2017486"/>
              <a:gd name="connsiteY29" fmla="*/ 682171 h 725714"/>
              <a:gd name="connsiteX30" fmla="*/ 1669143 w 2017486"/>
              <a:gd name="connsiteY30" fmla="*/ 711200 h 725714"/>
              <a:gd name="connsiteX31" fmla="*/ 1727200 w 2017486"/>
              <a:gd name="connsiteY31" fmla="*/ 725714 h 725714"/>
              <a:gd name="connsiteX32" fmla="*/ 1930400 w 2017486"/>
              <a:gd name="connsiteY32" fmla="*/ 696685 h 725714"/>
              <a:gd name="connsiteX33" fmla="*/ 1988457 w 2017486"/>
              <a:gd name="connsiteY33" fmla="*/ 595085 h 725714"/>
              <a:gd name="connsiteX34" fmla="*/ 1959429 w 2017486"/>
              <a:gd name="connsiteY34" fmla="*/ 406400 h 725714"/>
              <a:gd name="connsiteX35" fmla="*/ 1930400 w 2017486"/>
              <a:gd name="connsiteY35" fmla="*/ 362857 h 725714"/>
              <a:gd name="connsiteX36" fmla="*/ 1915886 w 2017486"/>
              <a:gd name="connsiteY36" fmla="*/ 319314 h 725714"/>
              <a:gd name="connsiteX37" fmla="*/ 1886857 w 2017486"/>
              <a:gd name="connsiteY37" fmla="*/ 275771 h 725714"/>
              <a:gd name="connsiteX38" fmla="*/ 1872343 w 2017486"/>
              <a:gd name="connsiteY38" fmla="*/ 188685 h 725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2017486" h="725714">
                <a:moveTo>
                  <a:pt x="2017486" y="304800"/>
                </a:moveTo>
                <a:lnTo>
                  <a:pt x="2017486" y="304800"/>
                </a:lnTo>
                <a:cubicBezTo>
                  <a:pt x="1998891" y="288861"/>
                  <a:pt x="1915358" y="210193"/>
                  <a:pt x="1872343" y="188685"/>
                </a:cubicBezTo>
                <a:cubicBezTo>
                  <a:pt x="1858659" y="181843"/>
                  <a:pt x="1842484" y="181013"/>
                  <a:pt x="1828800" y="174171"/>
                </a:cubicBezTo>
                <a:cubicBezTo>
                  <a:pt x="1813198" y="166370"/>
                  <a:pt x="1800859" y="152944"/>
                  <a:pt x="1785257" y="145143"/>
                </a:cubicBezTo>
                <a:cubicBezTo>
                  <a:pt x="1771573" y="138301"/>
                  <a:pt x="1755088" y="138058"/>
                  <a:pt x="1741714" y="130628"/>
                </a:cubicBezTo>
                <a:cubicBezTo>
                  <a:pt x="1711217" y="113685"/>
                  <a:pt x="1687727" y="83603"/>
                  <a:pt x="1654629" y="72571"/>
                </a:cubicBezTo>
                <a:lnTo>
                  <a:pt x="1524000" y="29028"/>
                </a:lnTo>
                <a:cubicBezTo>
                  <a:pt x="1509486" y="24190"/>
                  <a:pt x="1495300" y="18225"/>
                  <a:pt x="1480457" y="14514"/>
                </a:cubicBezTo>
                <a:lnTo>
                  <a:pt x="1422400" y="0"/>
                </a:lnTo>
                <a:lnTo>
                  <a:pt x="798286" y="14514"/>
                </a:lnTo>
                <a:cubicBezTo>
                  <a:pt x="249523" y="34838"/>
                  <a:pt x="889484" y="18510"/>
                  <a:pt x="551543" y="43543"/>
                </a:cubicBezTo>
                <a:cubicBezTo>
                  <a:pt x="450106" y="51057"/>
                  <a:pt x="348343" y="53219"/>
                  <a:pt x="246743" y="58057"/>
                </a:cubicBezTo>
                <a:cubicBezTo>
                  <a:pt x="232229" y="62895"/>
                  <a:pt x="217911" y="68368"/>
                  <a:pt x="203200" y="72571"/>
                </a:cubicBezTo>
                <a:cubicBezTo>
                  <a:pt x="184020" y="78051"/>
                  <a:pt x="162059" y="76513"/>
                  <a:pt x="145143" y="87085"/>
                </a:cubicBezTo>
                <a:cubicBezTo>
                  <a:pt x="121935" y="101590"/>
                  <a:pt x="107866" y="127332"/>
                  <a:pt x="87086" y="145143"/>
                </a:cubicBezTo>
                <a:cubicBezTo>
                  <a:pt x="73842" y="156495"/>
                  <a:pt x="58057" y="164495"/>
                  <a:pt x="43543" y="174171"/>
                </a:cubicBezTo>
                <a:cubicBezTo>
                  <a:pt x="5208" y="289176"/>
                  <a:pt x="19544" y="231074"/>
                  <a:pt x="0" y="348343"/>
                </a:cubicBezTo>
                <a:cubicBezTo>
                  <a:pt x="616" y="353272"/>
                  <a:pt x="8374" y="477018"/>
                  <a:pt x="29029" y="508000"/>
                </a:cubicBezTo>
                <a:cubicBezTo>
                  <a:pt x="70301" y="569907"/>
                  <a:pt x="62855" y="539428"/>
                  <a:pt x="116114" y="566057"/>
                </a:cubicBezTo>
                <a:cubicBezTo>
                  <a:pt x="131716" y="573858"/>
                  <a:pt x="143624" y="588213"/>
                  <a:pt x="159657" y="595085"/>
                </a:cubicBezTo>
                <a:cubicBezTo>
                  <a:pt x="177992" y="602943"/>
                  <a:pt x="198534" y="604120"/>
                  <a:pt x="217714" y="609600"/>
                </a:cubicBezTo>
                <a:cubicBezTo>
                  <a:pt x="363430" y="651234"/>
                  <a:pt x="137871" y="593268"/>
                  <a:pt x="319314" y="638628"/>
                </a:cubicBezTo>
                <a:cubicBezTo>
                  <a:pt x="338667" y="648304"/>
                  <a:pt x="357113" y="660060"/>
                  <a:pt x="377372" y="667657"/>
                </a:cubicBezTo>
                <a:cubicBezTo>
                  <a:pt x="512325" y="718264"/>
                  <a:pt x="832832" y="668468"/>
                  <a:pt x="856343" y="667657"/>
                </a:cubicBezTo>
                <a:cubicBezTo>
                  <a:pt x="899886" y="662819"/>
                  <a:pt x="943545" y="658933"/>
                  <a:pt x="986972" y="653143"/>
                </a:cubicBezTo>
                <a:cubicBezTo>
                  <a:pt x="1016143" y="649254"/>
                  <a:pt x="1044628" y="638628"/>
                  <a:pt x="1074057" y="638628"/>
                </a:cubicBezTo>
                <a:cubicBezTo>
                  <a:pt x="1094005" y="638628"/>
                  <a:pt x="1112437" y="649864"/>
                  <a:pt x="1132114" y="653143"/>
                </a:cubicBezTo>
                <a:cubicBezTo>
                  <a:pt x="1170589" y="659556"/>
                  <a:pt x="1209524" y="662819"/>
                  <a:pt x="1248229" y="667657"/>
                </a:cubicBezTo>
                <a:cubicBezTo>
                  <a:pt x="1262743" y="672495"/>
                  <a:pt x="1276770" y="679171"/>
                  <a:pt x="1291772" y="682171"/>
                </a:cubicBezTo>
                <a:cubicBezTo>
                  <a:pt x="1409766" y="705769"/>
                  <a:pt x="1560292" y="705471"/>
                  <a:pt x="1669143" y="711200"/>
                </a:cubicBezTo>
                <a:cubicBezTo>
                  <a:pt x="1688495" y="716038"/>
                  <a:pt x="1707252" y="725714"/>
                  <a:pt x="1727200" y="725714"/>
                </a:cubicBezTo>
                <a:cubicBezTo>
                  <a:pt x="1854398" y="725714"/>
                  <a:pt x="1849816" y="723547"/>
                  <a:pt x="1930400" y="696685"/>
                </a:cubicBezTo>
                <a:cubicBezTo>
                  <a:pt x="1942927" y="677895"/>
                  <a:pt x="1986984" y="615714"/>
                  <a:pt x="1988457" y="595085"/>
                </a:cubicBezTo>
                <a:cubicBezTo>
                  <a:pt x="1990538" y="565950"/>
                  <a:pt x="1983617" y="454777"/>
                  <a:pt x="1959429" y="406400"/>
                </a:cubicBezTo>
                <a:cubicBezTo>
                  <a:pt x="1951628" y="390798"/>
                  <a:pt x="1940076" y="377371"/>
                  <a:pt x="1930400" y="362857"/>
                </a:cubicBezTo>
                <a:cubicBezTo>
                  <a:pt x="1925562" y="348343"/>
                  <a:pt x="1922728" y="332998"/>
                  <a:pt x="1915886" y="319314"/>
                </a:cubicBezTo>
                <a:cubicBezTo>
                  <a:pt x="1908085" y="303712"/>
                  <a:pt x="1892982" y="292104"/>
                  <a:pt x="1886857" y="275771"/>
                </a:cubicBezTo>
                <a:cubicBezTo>
                  <a:pt x="1871394" y="234537"/>
                  <a:pt x="1872343" y="220793"/>
                  <a:pt x="1872343" y="188685"/>
                </a:cubicBezTo>
              </a:path>
            </a:pathLst>
          </a:custGeom>
          <a:solidFill>
            <a:schemeClr val="accent6">
              <a:lumMod val="75000"/>
              <a:alpha val="38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857634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  <p:bldP spid="8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RDF allows “literals” in object position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E" dirty="0" smtClean="0"/>
              <a:t>Literals are for datatype values, like strings, numbers, </a:t>
            </a:r>
            <a:r>
              <a:rPr lang="en-IE" dirty="0" err="1" smtClean="0"/>
              <a:t>booleans</a:t>
            </a:r>
            <a:r>
              <a:rPr lang="en-IE" dirty="0" smtClean="0"/>
              <a:t>, dates, times</a:t>
            </a:r>
            <a:endParaRPr lang="en-IE" dirty="0"/>
          </a:p>
          <a:p>
            <a:r>
              <a:rPr lang="en-IE" dirty="0" smtClean="0"/>
              <a:t>Only allowed in </a:t>
            </a:r>
            <a:r>
              <a:rPr lang="en-IE" dirty="0"/>
              <a:t>o</a:t>
            </a:r>
            <a:r>
              <a:rPr lang="en-IE" dirty="0" smtClean="0"/>
              <a:t>bject position</a:t>
            </a:r>
          </a:p>
        </p:txBody>
      </p:sp>
      <p:pic>
        <p:nvPicPr>
          <p:cNvPr id="9" name="Picture 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3665220"/>
            <a:ext cx="7569518" cy="2125980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4351020"/>
            <a:ext cx="914400" cy="2312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1" y="4881752"/>
            <a:ext cx="1011366" cy="2312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5417820"/>
            <a:ext cx="1011366" cy="2312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34421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Datatype literals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IE" dirty="0" smtClean="0">
                <a:solidFill>
                  <a:srgbClr val="00B05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"</a:t>
            </a:r>
            <a:r>
              <a:rPr lang="en-IE" dirty="0" smtClean="0">
                <a:solidFill>
                  <a:schemeClr val="bg1">
                    <a:lumMod val="50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[</a:t>
            </a:r>
            <a:r>
              <a:rPr lang="en-IE" dirty="0" smtClean="0">
                <a:solidFill>
                  <a:srgbClr val="00B050"/>
                </a:solidFill>
                <a:ea typeface="CMU Typewriter Text" panose="02000609000000000000" pitchFamily="49" charset="0"/>
              </a:rPr>
              <a:t>lexical-string</a:t>
            </a:r>
            <a:r>
              <a:rPr lang="en-IE" dirty="0" smtClean="0">
                <a:solidFill>
                  <a:schemeClr val="bg1">
                    <a:lumMod val="50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]</a:t>
            </a:r>
            <a:r>
              <a:rPr lang="en-IE" dirty="0" smtClean="0">
                <a:solidFill>
                  <a:srgbClr val="00B05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"</a:t>
            </a: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^^</a:t>
            </a:r>
            <a:r>
              <a:rPr lang="en-IE" dirty="0" smtClean="0">
                <a:solidFill>
                  <a:schemeClr val="bg1">
                    <a:lumMod val="50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[</a:t>
            </a:r>
            <a:r>
              <a:rPr lang="en-IE" dirty="0" smtClean="0">
                <a:solidFill>
                  <a:srgbClr val="0070C0"/>
                </a:solidFill>
                <a:ea typeface="CMU Typewriter Text" panose="02000609000000000000" pitchFamily="49" charset="0"/>
              </a:rPr>
              <a:t>datatype-IRI</a:t>
            </a:r>
            <a:r>
              <a:rPr lang="en-IE" dirty="0" smtClean="0">
                <a:solidFill>
                  <a:schemeClr val="bg1">
                    <a:lumMod val="50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]</a:t>
            </a:r>
            <a:endParaRPr lang="en-IE" dirty="0">
              <a:solidFill>
                <a:schemeClr val="bg1">
                  <a:lumMod val="50000"/>
                </a:schemeClr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lvl="1"/>
            <a:r>
              <a:rPr lang="en-IE" dirty="0" smtClean="0">
                <a:solidFill>
                  <a:srgbClr val="00B05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"200"</a:t>
            </a: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^^</a:t>
            </a:r>
            <a:r>
              <a:rPr lang="en-IE" dirty="0" err="1" smtClean="0">
                <a:solidFill>
                  <a:srgbClr val="0070C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xsd:int</a:t>
            </a:r>
            <a:endParaRPr lang="en-IE" dirty="0" smtClean="0">
              <a:solidFill>
                <a:srgbClr val="0070C0"/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lvl="1"/>
            <a:r>
              <a:rPr lang="en-IE" dirty="0" smtClean="0">
                <a:solidFill>
                  <a:srgbClr val="00B05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"2014-12-13"</a:t>
            </a: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^^</a:t>
            </a:r>
            <a:r>
              <a:rPr lang="en-IE" dirty="0" err="1" smtClean="0">
                <a:solidFill>
                  <a:srgbClr val="0070C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xsd:date</a:t>
            </a:r>
            <a:endParaRPr lang="en-IE" dirty="0" smtClean="0">
              <a:solidFill>
                <a:srgbClr val="0070C0"/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lvl="1"/>
            <a:r>
              <a:rPr lang="en-IE" dirty="0" smtClean="0">
                <a:solidFill>
                  <a:srgbClr val="00B05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"true"</a:t>
            </a: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^^</a:t>
            </a:r>
            <a:r>
              <a:rPr lang="en-IE" dirty="0" err="1" smtClean="0">
                <a:solidFill>
                  <a:srgbClr val="0070C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xsd:boolean</a:t>
            </a:r>
            <a:endParaRPr lang="en-IE" dirty="0" smtClean="0">
              <a:solidFill>
                <a:srgbClr val="0070C0"/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lvl="1"/>
            <a:r>
              <a:rPr lang="en-IE" dirty="0" smtClean="0">
                <a:solidFill>
                  <a:srgbClr val="00B05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"this is a string"</a:t>
            </a: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^^</a:t>
            </a:r>
            <a:r>
              <a:rPr lang="en-IE" dirty="0" err="1" smtClean="0">
                <a:solidFill>
                  <a:srgbClr val="0070C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xsd:string</a:t>
            </a:r>
            <a:endParaRPr lang="en-IE" dirty="0" smtClean="0">
              <a:solidFill>
                <a:srgbClr val="0070C0"/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endParaRPr lang="en-IE" dirty="0" smtClean="0"/>
          </a:p>
          <a:p>
            <a:r>
              <a:rPr lang="en-IE" dirty="0" smtClean="0"/>
              <a:t>If the datatype is omitted, it’s a string</a:t>
            </a:r>
          </a:p>
          <a:p>
            <a:pPr lvl="1"/>
            <a:r>
              <a:rPr lang="en-IE" dirty="0" smtClean="0">
                <a:solidFill>
                  <a:srgbClr val="00B05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"this is a string"</a:t>
            </a:r>
          </a:p>
          <a:p>
            <a:pPr lvl="1"/>
            <a:r>
              <a:rPr lang="en-IE" dirty="0" smtClean="0">
                <a:solidFill>
                  <a:srgbClr val="00B05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"200"</a:t>
            </a:r>
            <a:r>
              <a:rPr lang="en-IE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IE" dirty="0" smtClean="0"/>
              <a:t>is a string, not a number!</a:t>
            </a:r>
          </a:p>
          <a:p>
            <a:pPr lvl="1"/>
            <a:endParaRPr lang="en-IE" dirty="0"/>
          </a:p>
          <a:p>
            <a:endParaRPr lang="en-IE" dirty="0" smtClean="0"/>
          </a:p>
          <a:p>
            <a:pPr lvl="1"/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420566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 smtClean="0"/>
              <a:t>Many datatypes borrowed from XML Schema</a:t>
            </a:r>
            <a:endParaRPr lang="en-IE" dirty="0"/>
          </a:p>
        </p:txBody>
      </p:sp>
      <p:pic>
        <p:nvPicPr>
          <p:cNvPr id="15362" name="Picture 2" descr="Diagram of built-in type hierarch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447800"/>
            <a:ext cx="5791200" cy="6601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2536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1" y="398314"/>
            <a:ext cx="5412849" cy="6154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24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Boolean datatype</a:t>
            </a:r>
            <a:endParaRPr lang="en-IE" dirty="0"/>
          </a:p>
        </p:txBody>
      </p:sp>
      <p:sp>
        <p:nvSpPr>
          <p:cNvPr id="13" name="Freeform 12"/>
          <p:cNvSpPr/>
          <p:nvPr/>
        </p:nvSpPr>
        <p:spPr>
          <a:xfrm>
            <a:off x="4954137" y="5336275"/>
            <a:ext cx="4067033" cy="777922"/>
          </a:xfrm>
          <a:custGeom>
            <a:avLst/>
            <a:gdLst>
              <a:gd name="connsiteX0" fmla="*/ 614150 w 4067033"/>
              <a:gd name="connsiteY0" fmla="*/ 0 h 777922"/>
              <a:gd name="connsiteX1" fmla="*/ 0 w 4067033"/>
              <a:gd name="connsiteY1" fmla="*/ 0 h 777922"/>
              <a:gd name="connsiteX2" fmla="*/ 914400 w 4067033"/>
              <a:gd name="connsiteY2" fmla="*/ 354841 h 777922"/>
              <a:gd name="connsiteX3" fmla="*/ 4067033 w 4067033"/>
              <a:gd name="connsiteY3" fmla="*/ 777922 h 777922"/>
              <a:gd name="connsiteX4" fmla="*/ 3835021 w 4067033"/>
              <a:gd name="connsiteY4" fmla="*/ 232012 h 777922"/>
              <a:gd name="connsiteX5" fmla="*/ 1801505 w 4067033"/>
              <a:gd name="connsiteY5" fmla="*/ 122829 h 777922"/>
              <a:gd name="connsiteX6" fmla="*/ 614150 w 4067033"/>
              <a:gd name="connsiteY6" fmla="*/ 0 h 777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67033" h="777922">
                <a:moveTo>
                  <a:pt x="614150" y="0"/>
                </a:moveTo>
                <a:lnTo>
                  <a:pt x="0" y="0"/>
                </a:lnTo>
                <a:lnTo>
                  <a:pt x="914400" y="354841"/>
                </a:lnTo>
                <a:lnTo>
                  <a:pt x="4067033" y="777922"/>
                </a:lnTo>
                <a:lnTo>
                  <a:pt x="3835021" y="232012"/>
                </a:lnTo>
                <a:lnTo>
                  <a:pt x="1801505" y="122829"/>
                </a:lnTo>
                <a:lnTo>
                  <a:pt x="61415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18" name="Picture 1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1" y="5023173"/>
            <a:ext cx="7127534" cy="171217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1052010"/>
            <a:ext cx="4953000" cy="610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855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Numeric datatypes</a:t>
            </a:r>
            <a:endParaRPr lang="en-IE" dirty="0"/>
          </a:p>
        </p:txBody>
      </p:sp>
      <p:sp>
        <p:nvSpPr>
          <p:cNvPr id="9" name="Freeform 8"/>
          <p:cNvSpPr/>
          <p:nvPr/>
        </p:nvSpPr>
        <p:spPr>
          <a:xfrm>
            <a:off x="4954137" y="5336275"/>
            <a:ext cx="4067033" cy="777922"/>
          </a:xfrm>
          <a:custGeom>
            <a:avLst/>
            <a:gdLst>
              <a:gd name="connsiteX0" fmla="*/ 614150 w 4067033"/>
              <a:gd name="connsiteY0" fmla="*/ 0 h 777922"/>
              <a:gd name="connsiteX1" fmla="*/ 0 w 4067033"/>
              <a:gd name="connsiteY1" fmla="*/ 0 h 777922"/>
              <a:gd name="connsiteX2" fmla="*/ 914400 w 4067033"/>
              <a:gd name="connsiteY2" fmla="*/ 354841 h 777922"/>
              <a:gd name="connsiteX3" fmla="*/ 4067033 w 4067033"/>
              <a:gd name="connsiteY3" fmla="*/ 777922 h 777922"/>
              <a:gd name="connsiteX4" fmla="*/ 3835021 w 4067033"/>
              <a:gd name="connsiteY4" fmla="*/ 232012 h 777922"/>
              <a:gd name="connsiteX5" fmla="*/ 1801505 w 4067033"/>
              <a:gd name="connsiteY5" fmla="*/ 122829 h 777922"/>
              <a:gd name="connsiteX6" fmla="*/ 614150 w 4067033"/>
              <a:gd name="connsiteY6" fmla="*/ 0 h 777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67033" h="777922">
                <a:moveTo>
                  <a:pt x="614150" y="0"/>
                </a:moveTo>
                <a:lnTo>
                  <a:pt x="0" y="0"/>
                </a:lnTo>
                <a:lnTo>
                  <a:pt x="914400" y="354841"/>
                </a:lnTo>
                <a:lnTo>
                  <a:pt x="4067033" y="777922"/>
                </a:lnTo>
                <a:lnTo>
                  <a:pt x="3835021" y="232012"/>
                </a:lnTo>
                <a:lnTo>
                  <a:pt x="1801505" y="122829"/>
                </a:lnTo>
                <a:lnTo>
                  <a:pt x="61415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0" name="Freeform 9"/>
          <p:cNvSpPr/>
          <p:nvPr/>
        </p:nvSpPr>
        <p:spPr>
          <a:xfrm>
            <a:off x="4967785" y="4735773"/>
            <a:ext cx="3998794" cy="791570"/>
          </a:xfrm>
          <a:custGeom>
            <a:avLst/>
            <a:gdLst>
              <a:gd name="connsiteX0" fmla="*/ 0 w 3998794"/>
              <a:gd name="connsiteY0" fmla="*/ 627797 h 791570"/>
              <a:gd name="connsiteX1" fmla="*/ 13648 w 3998794"/>
              <a:gd name="connsiteY1" fmla="*/ 0 h 791570"/>
              <a:gd name="connsiteX2" fmla="*/ 3998794 w 3998794"/>
              <a:gd name="connsiteY2" fmla="*/ 109182 h 791570"/>
              <a:gd name="connsiteX3" fmla="*/ 3903260 w 3998794"/>
              <a:gd name="connsiteY3" fmla="*/ 791570 h 791570"/>
              <a:gd name="connsiteX4" fmla="*/ 27296 w 3998794"/>
              <a:gd name="connsiteY4" fmla="*/ 750627 h 791570"/>
              <a:gd name="connsiteX5" fmla="*/ 0 w 3998794"/>
              <a:gd name="connsiteY5" fmla="*/ 627797 h 791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98794" h="791570">
                <a:moveTo>
                  <a:pt x="0" y="627797"/>
                </a:moveTo>
                <a:lnTo>
                  <a:pt x="13648" y="0"/>
                </a:lnTo>
                <a:lnTo>
                  <a:pt x="3998794" y="109182"/>
                </a:lnTo>
                <a:lnTo>
                  <a:pt x="3903260" y="791570"/>
                </a:lnTo>
                <a:lnTo>
                  <a:pt x="27296" y="750627"/>
                </a:lnTo>
                <a:lnTo>
                  <a:pt x="0" y="62779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1" y="5023174"/>
            <a:ext cx="7127190" cy="170654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1" y="1050761"/>
            <a:ext cx="8229600" cy="3625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644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Modelling the world with triples</a:t>
            </a:r>
            <a:endParaRPr lang="en-IE" dirty="0"/>
          </a:p>
        </p:txBody>
      </p:sp>
      <p:pic>
        <p:nvPicPr>
          <p:cNvPr id="10" name="Picture 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1" y="1371600"/>
            <a:ext cx="5246370" cy="1945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945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Temporal datatypes</a:t>
            </a:r>
            <a:endParaRPr lang="en-IE" dirty="0"/>
          </a:p>
        </p:txBody>
      </p:sp>
      <p:sp>
        <p:nvSpPr>
          <p:cNvPr id="6" name="Freeform 5"/>
          <p:cNvSpPr/>
          <p:nvPr/>
        </p:nvSpPr>
        <p:spPr>
          <a:xfrm>
            <a:off x="1700213" y="5748338"/>
            <a:ext cx="2007393" cy="514350"/>
          </a:xfrm>
          <a:custGeom>
            <a:avLst/>
            <a:gdLst>
              <a:gd name="connsiteX0" fmla="*/ 114300 w 2007393"/>
              <a:gd name="connsiteY0" fmla="*/ 0 h 514350"/>
              <a:gd name="connsiteX1" fmla="*/ 0 w 2007393"/>
              <a:gd name="connsiteY1" fmla="*/ 19050 h 514350"/>
              <a:gd name="connsiteX2" fmla="*/ 790575 w 2007393"/>
              <a:gd name="connsiteY2" fmla="*/ 464343 h 514350"/>
              <a:gd name="connsiteX3" fmla="*/ 2007393 w 2007393"/>
              <a:gd name="connsiteY3" fmla="*/ 514350 h 514350"/>
              <a:gd name="connsiteX4" fmla="*/ 1931193 w 2007393"/>
              <a:gd name="connsiteY4" fmla="*/ 97631 h 514350"/>
              <a:gd name="connsiteX5" fmla="*/ 792956 w 2007393"/>
              <a:gd name="connsiteY5" fmla="*/ 66675 h 514350"/>
              <a:gd name="connsiteX6" fmla="*/ 114300 w 2007393"/>
              <a:gd name="connsiteY6" fmla="*/ 0 h 514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07393" h="514350">
                <a:moveTo>
                  <a:pt x="114300" y="0"/>
                </a:moveTo>
                <a:lnTo>
                  <a:pt x="0" y="19050"/>
                </a:lnTo>
                <a:lnTo>
                  <a:pt x="790575" y="464343"/>
                </a:lnTo>
                <a:lnTo>
                  <a:pt x="2007393" y="514350"/>
                </a:lnTo>
                <a:lnTo>
                  <a:pt x="1931193" y="97631"/>
                </a:lnTo>
                <a:lnTo>
                  <a:pt x="792956" y="66675"/>
                </a:lnTo>
                <a:lnTo>
                  <a:pt x="114300" y="0"/>
                </a:lnTo>
                <a:close/>
              </a:path>
            </a:pathLst>
          </a:custGeom>
          <a:solidFill>
            <a:schemeClr val="bg1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8" name="Freeform 7"/>
          <p:cNvSpPr/>
          <p:nvPr/>
        </p:nvSpPr>
        <p:spPr>
          <a:xfrm>
            <a:off x="4954137" y="5336275"/>
            <a:ext cx="4067033" cy="777922"/>
          </a:xfrm>
          <a:custGeom>
            <a:avLst/>
            <a:gdLst>
              <a:gd name="connsiteX0" fmla="*/ 614150 w 4067033"/>
              <a:gd name="connsiteY0" fmla="*/ 0 h 777922"/>
              <a:gd name="connsiteX1" fmla="*/ 0 w 4067033"/>
              <a:gd name="connsiteY1" fmla="*/ 0 h 777922"/>
              <a:gd name="connsiteX2" fmla="*/ 914400 w 4067033"/>
              <a:gd name="connsiteY2" fmla="*/ 354841 h 777922"/>
              <a:gd name="connsiteX3" fmla="*/ 4067033 w 4067033"/>
              <a:gd name="connsiteY3" fmla="*/ 777922 h 777922"/>
              <a:gd name="connsiteX4" fmla="*/ 3835021 w 4067033"/>
              <a:gd name="connsiteY4" fmla="*/ 232012 h 777922"/>
              <a:gd name="connsiteX5" fmla="*/ 1801505 w 4067033"/>
              <a:gd name="connsiteY5" fmla="*/ 122829 h 777922"/>
              <a:gd name="connsiteX6" fmla="*/ 614150 w 4067033"/>
              <a:gd name="connsiteY6" fmla="*/ 0 h 777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67033" h="777922">
                <a:moveTo>
                  <a:pt x="614150" y="0"/>
                </a:moveTo>
                <a:lnTo>
                  <a:pt x="0" y="0"/>
                </a:lnTo>
                <a:lnTo>
                  <a:pt x="914400" y="354841"/>
                </a:lnTo>
                <a:lnTo>
                  <a:pt x="4067033" y="777922"/>
                </a:lnTo>
                <a:lnTo>
                  <a:pt x="3835021" y="232012"/>
                </a:lnTo>
                <a:lnTo>
                  <a:pt x="1801505" y="122829"/>
                </a:lnTo>
                <a:lnTo>
                  <a:pt x="61415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1" y="5023174"/>
            <a:ext cx="7126846" cy="170094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050760"/>
            <a:ext cx="8688233" cy="2835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432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Text/string datatypes</a:t>
            </a:r>
            <a:endParaRPr lang="en-IE" dirty="0"/>
          </a:p>
        </p:txBody>
      </p:sp>
      <p:sp>
        <p:nvSpPr>
          <p:cNvPr id="8" name="Freeform 7"/>
          <p:cNvSpPr/>
          <p:nvPr/>
        </p:nvSpPr>
        <p:spPr>
          <a:xfrm>
            <a:off x="4954137" y="5336275"/>
            <a:ext cx="4067033" cy="777922"/>
          </a:xfrm>
          <a:custGeom>
            <a:avLst/>
            <a:gdLst>
              <a:gd name="connsiteX0" fmla="*/ 614150 w 4067033"/>
              <a:gd name="connsiteY0" fmla="*/ 0 h 777922"/>
              <a:gd name="connsiteX1" fmla="*/ 0 w 4067033"/>
              <a:gd name="connsiteY1" fmla="*/ 0 h 777922"/>
              <a:gd name="connsiteX2" fmla="*/ 914400 w 4067033"/>
              <a:gd name="connsiteY2" fmla="*/ 354841 h 777922"/>
              <a:gd name="connsiteX3" fmla="*/ 4067033 w 4067033"/>
              <a:gd name="connsiteY3" fmla="*/ 777922 h 777922"/>
              <a:gd name="connsiteX4" fmla="*/ 3835021 w 4067033"/>
              <a:gd name="connsiteY4" fmla="*/ 232012 h 777922"/>
              <a:gd name="connsiteX5" fmla="*/ 1801505 w 4067033"/>
              <a:gd name="connsiteY5" fmla="*/ 122829 h 777922"/>
              <a:gd name="connsiteX6" fmla="*/ 614150 w 4067033"/>
              <a:gd name="connsiteY6" fmla="*/ 0 h 777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67033" h="777922">
                <a:moveTo>
                  <a:pt x="614150" y="0"/>
                </a:moveTo>
                <a:lnTo>
                  <a:pt x="0" y="0"/>
                </a:lnTo>
                <a:lnTo>
                  <a:pt x="914400" y="354841"/>
                </a:lnTo>
                <a:lnTo>
                  <a:pt x="4067033" y="777922"/>
                </a:lnTo>
                <a:lnTo>
                  <a:pt x="3835021" y="232012"/>
                </a:lnTo>
                <a:lnTo>
                  <a:pt x="1801505" y="122829"/>
                </a:lnTo>
                <a:lnTo>
                  <a:pt x="61415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16" name="Picture 1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1" y="5023174"/>
            <a:ext cx="7126502" cy="169535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050759"/>
            <a:ext cx="8686800" cy="2762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091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Language-Tagged Strings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E" dirty="0" smtClean="0"/>
              <a:t>Specify that a string is in a given language</a:t>
            </a:r>
          </a:p>
          <a:p>
            <a:pPr lvl="1"/>
            <a:r>
              <a:rPr lang="en-IE" dirty="0" smtClean="0">
                <a:solidFill>
                  <a:srgbClr val="00B05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"string"</a:t>
            </a:r>
            <a:r>
              <a:rPr lang="en-IE" dirty="0" smtClean="0">
                <a:solidFill>
                  <a:schemeClr val="accent2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@</a:t>
            </a:r>
            <a:r>
              <a:rPr lang="en-IE" dirty="0" err="1" smtClean="0">
                <a:solidFill>
                  <a:schemeClr val="accent2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lang</a:t>
            </a:r>
            <a:r>
              <a:rPr lang="en-IE" dirty="0" smtClean="0">
                <a:solidFill>
                  <a:schemeClr val="accent2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-tag</a:t>
            </a:r>
          </a:p>
          <a:p>
            <a:r>
              <a:rPr lang="en-IE" dirty="0" smtClean="0"/>
              <a:t>No datatype!</a:t>
            </a:r>
            <a:endParaRPr lang="en-IE" dirty="0"/>
          </a:p>
        </p:txBody>
      </p:sp>
      <p:pic>
        <p:nvPicPr>
          <p:cNvPr id="6" name="Picture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3" y="5023175"/>
            <a:ext cx="7129583" cy="1683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507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(Not) Naming Things in RDF:</a:t>
            </a:r>
            <a:br>
              <a:rPr lang="en-IE" dirty="0" smtClean="0"/>
            </a:br>
            <a:r>
              <a:rPr lang="en-IE" dirty="0" smtClean="0"/>
              <a:t>	Blank Nodes</a:t>
            </a:r>
            <a:endParaRPr lang="en-I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043588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Having to name everything is hard work</a:t>
            </a:r>
            <a:endParaRPr lang="en-IE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6" name="Picture 2" descr="http://2.bp.blogspot.com/_3xEmG3Sn1lw/S-leizYHJoI/AAAAAAAAAMU/0wjZ0D3hH8c/s1600/semanticwe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1185081"/>
            <a:ext cx="4149289" cy="518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2319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For this reason, RDF gives blank nodes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5410200"/>
          </a:xfrm>
        </p:spPr>
        <p:txBody>
          <a:bodyPr>
            <a:normAutofit lnSpcReduction="10000"/>
          </a:bodyPr>
          <a:lstStyle/>
          <a:p>
            <a:r>
              <a:rPr lang="en-IE" sz="2800" dirty="0" smtClean="0"/>
              <a:t>Syntax: </a:t>
            </a:r>
            <a:r>
              <a:rPr lang="en-IE" sz="2800" dirty="0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_:</a:t>
            </a:r>
            <a:r>
              <a:rPr lang="en-IE" sz="2800" dirty="0" err="1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blankNode</a:t>
            </a:r>
            <a:endParaRPr lang="en-IE" sz="2800" dirty="0" smtClean="0">
              <a:solidFill>
                <a:schemeClr val="accent6">
                  <a:lumMod val="75000"/>
                </a:schemeClr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r>
              <a:rPr lang="en-IE" sz="2800" dirty="0" smtClean="0"/>
              <a:t>Represents </a:t>
            </a:r>
            <a:r>
              <a:rPr lang="en-IE" sz="2800" dirty="0" smtClean="0">
                <a:solidFill>
                  <a:schemeClr val="accent6">
                    <a:lumMod val="75000"/>
                  </a:schemeClr>
                </a:solidFill>
              </a:rPr>
              <a:t>existence</a:t>
            </a:r>
            <a:r>
              <a:rPr lang="en-IE" sz="2800" dirty="0" smtClean="0"/>
              <a:t> of something</a:t>
            </a:r>
          </a:p>
          <a:p>
            <a:pPr lvl="1"/>
            <a:r>
              <a:rPr lang="en-IE" sz="2400" dirty="0" smtClean="0"/>
              <a:t>Often used to avoid giving an IRI (e.g., shortcuts)</a:t>
            </a:r>
          </a:p>
          <a:p>
            <a:r>
              <a:rPr lang="en-IE" sz="2800" dirty="0" smtClean="0"/>
              <a:t>Can only appear in subject or object position</a:t>
            </a:r>
          </a:p>
          <a:p>
            <a:endParaRPr lang="en-IE" sz="2800" dirty="0"/>
          </a:p>
          <a:p>
            <a:endParaRPr lang="en-IE" sz="2800" dirty="0" smtClean="0"/>
          </a:p>
          <a:p>
            <a:endParaRPr lang="en-IE" sz="2800" dirty="0"/>
          </a:p>
          <a:p>
            <a:endParaRPr lang="en-IE" sz="2800" dirty="0" smtClean="0"/>
          </a:p>
          <a:p>
            <a:endParaRPr lang="en-IE" sz="2800" dirty="0" smtClean="0">
              <a:solidFill>
                <a:schemeClr val="bg1">
                  <a:lumMod val="65000"/>
                </a:schemeClr>
              </a:solidFill>
            </a:endParaRPr>
          </a:p>
          <a:p>
            <a:endParaRPr lang="en-IE" sz="2800" dirty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en-IE" sz="2800" dirty="0" smtClean="0">
                <a:solidFill>
                  <a:schemeClr val="bg1">
                    <a:lumMod val="65000"/>
                  </a:schemeClr>
                </a:solidFill>
              </a:rPr>
              <a:t>(More later)</a:t>
            </a:r>
            <a:endParaRPr lang="en-IE" sz="28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233" y="3276600"/>
            <a:ext cx="5895023" cy="2125980"/>
          </a:xfrm>
          <a:prstGeom prst="rect">
            <a:avLst/>
          </a:prstGeom>
        </p:spPr>
      </p:pic>
      <p:pic>
        <p:nvPicPr>
          <p:cNvPr id="5" name="Picture 2 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8233" y="3962400"/>
            <a:ext cx="914400" cy="2312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8233" y="5029200"/>
            <a:ext cx="1011366" cy="2312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8234" y="4493132"/>
            <a:ext cx="914400" cy="2312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2474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smtClean="0"/>
              <a:t>RDF </a:t>
            </a:r>
            <a:r>
              <a:rPr lang="en-IE"/>
              <a:t>T</a:t>
            </a:r>
            <a:r>
              <a:rPr lang="en-IE" smtClean="0"/>
              <a:t>erms: summary</a:t>
            </a:r>
            <a:endParaRPr lang="en-I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3012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A Summary of RDF Terms</a:t>
            </a:r>
            <a:endParaRPr lang="en-IE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IE" dirty="0" smtClean="0"/>
              <a:t>IRIs (Internationalised Resource Identifiers)</a:t>
            </a:r>
          </a:p>
          <a:p>
            <a:pPr lvl="1"/>
            <a:r>
              <a:rPr lang="en-IE" dirty="0" smtClean="0"/>
              <a:t>Used to name generic things</a:t>
            </a:r>
          </a:p>
          <a:p>
            <a:pPr marL="514350" indent="-514350">
              <a:buFont typeface="+mj-lt"/>
              <a:buAutoNum type="arabicPeriod"/>
            </a:pPr>
            <a:r>
              <a:rPr lang="en-IE" dirty="0" smtClean="0"/>
              <a:t>Literals</a:t>
            </a:r>
          </a:p>
          <a:p>
            <a:pPr lvl="1"/>
            <a:r>
              <a:rPr lang="en-IE" dirty="0" smtClean="0"/>
              <a:t>Used to refer to datatype values</a:t>
            </a:r>
          </a:p>
          <a:p>
            <a:pPr lvl="1"/>
            <a:r>
              <a:rPr lang="en-IE" dirty="0" smtClean="0"/>
              <a:t>Strings may have a language tag</a:t>
            </a:r>
          </a:p>
          <a:p>
            <a:pPr marL="514350" indent="-514350">
              <a:buFont typeface="+mj-lt"/>
              <a:buAutoNum type="arabicPeriod"/>
            </a:pPr>
            <a:r>
              <a:rPr lang="en-IE" dirty="0" smtClean="0"/>
              <a:t>Blank Nodes</a:t>
            </a:r>
          </a:p>
          <a:p>
            <a:pPr lvl="1"/>
            <a:r>
              <a:rPr lang="en-IE" dirty="0" smtClean="0"/>
              <a:t>Used to avoid naming things</a:t>
            </a:r>
          </a:p>
          <a:p>
            <a:pPr lvl="1"/>
            <a:r>
              <a:rPr lang="en-IE" dirty="0" smtClean="0"/>
              <a:t>A little mysterious right now</a:t>
            </a:r>
          </a:p>
          <a:p>
            <a:endParaRPr lang="en-IE" dirty="0"/>
          </a:p>
        </p:txBody>
      </p:sp>
      <p:pic>
        <p:nvPicPr>
          <p:cNvPr id="9" name="Picture 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5765841"/>
            <a:ext cx="7620000" cy="818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048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smtClean="0"/>
              <a:t>Modelling data in RDF</a:t>
            </a:r>
            <a:endParaRPr lang="en-I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361465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Let’s model something in RDF …</a:t>
            </a:r>
            <a:endParaRPr lang="en-IE" dirty="0"/>
          </a:p>
        </p:txBody>
      </p:sp>
      <p:pic>
        <p:nvPicPr>
          <p:cNvPr id="18434" name="Picture 2" descr="File:Sharknado poste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6691" y="1346648"/>
            <a:ext cx="1062509" cy="1573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27797" y="1258559"/>
            <a:ext cx="6902430" cy="1661993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4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Model the following in RDF</a:t>
            </a:r>
            <a:r>
              <a:rPr lang="en-IE" sz="24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:</a:t>
            </a:r>
          </a:p>
          <a:p>
            <a:pPr algn="ctr"/>
            <a:endParaRPr lang="en-IE" sz="24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 algn="ctr"/>
            <a:r>
              <a:rPr lang="en-IE" dirty="0">
                <a:solidFill>
                  <a:schemeClr val="accent6">
                    <a:lumMod val="7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“Sharknado is the first movie of the Sharknado series. It first aired on July 11, 2013. The movie stars Tara Reid and Ian </a:t>
            </a:r>
            <a:r>
              <a:rPr lang="en-IE" dirty="0" err="1">
                <a:solidFill>
                  <a:schemeClr val="accent6">
                    <a:lumMod val="7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Ziering</a:t>
            </a:r>
            <a:r>
              <a:rPr lang="en-IE" dirty="0">
                <a:solidFill>
                  <a:schemeClr val="accent6">
                    <a:lumMod val="7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. The movie was followed </a:t>
            </a:r>
            <a:r>
              <a:rPr lang="en-IE" dirty="0" smtClean="0">
                <a:solidFill>
                  <a:schemeClr val="accent6">
                    <a:lumMod val="7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by another called </a:t>
            </a:r>
            <a:r>
              <a:rPr lang="en-IE" dirty="0">
                <a:solidFill>
                  <a:schemeClr val="accent6">
                    <a:lumMod val="7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‘Sharknado 2: The Second One’.”</a:t>
            </a:r>
          </a:p>
        </p:txBody>
      </p:sp>
      <p:pic>
        <p:nvPicPr>
          <p:cNvPr id="6" name="Picture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798" y="3276600"/>
            <a:ext cx="7943850" cy="3520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150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Concatenate to “integrate” new data</a:t>
            </a:r>
            <a:endParaRPr lang="en-IE" dirty="0"/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1371600"/>
            <a:ext cx="5740718" cy="2491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29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RDF Properties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E" dirty="0" smtClean="0"/>
              <a:t>RDF Terms used as predicate</a:t>
            </a:r>
          </a:p>
          <a:p>
            <a:pPr lvl="1"/>
            <a:r>
              <a:rPr lang="en-IE" dirty="0" err="1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dirty="0" smtClean="0"/>
              <a:t>, </a:t>
            </a:r>
            <a:r>
              <a:rPr lang="en-IE" dirty="0" err="1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</a:rPr>
              <a:t>ex:firstMovie</a:t>
            </a:r>
            <a:r>
              <a:rPr lang="en-IE" dirty="0" smtClean="0"/>
              <a:t>, </a:t>
            </a:r>
            <a:r>
              <a:rPr lang="en-IE" dirty="0" err="1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ex:stars</a:t>
            </a:r>
            <a:r>
              <a:rPr lang="en-IE" dirty="0" smtClean="0"/>
              <a:t>, …</a:t>
            </a:r>
            <a:endParaRPr lang="en-IE" dirty="0"/>
          </a:p>
        </p:txBody>
      </p:sp>
      <p:pic>
        <p:nvPicPr>
          <p:cNvPr id="9" name="Picture 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798" y="3276605"/>
            <a:ext cx="7945765" cy="3520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249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RDF Classes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E" dirty="0" smtClean="0"/>
              <a:t>Used to conceptually group resources</a:t>
            </a:r>
          </a:p>
          <a:p>
            <a:pPr lvl="1"/>
            <a:r>
              <a:rPr lang="en-IE" dirty="0" err="1" smtClean="0">
                <a:solidFill>
                  <a:srgbClr val="E80636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ex:Movie</a:t>
            </a:r>
            <a:r>
              <a:rPr lang="en-IE" dirty="0" smtClean="0"/>
              <a:t>, </a:t>
            </a:r>
            <a:r>
              <a:rPr lang="en-IE" dirty="0" err="1" smtClean="0">
                <a:solidFill>
                  <a:srgbClr val="E80636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ex:Actor</a:t>
            </a:r>
            <a:r>
              <a:rPr lang="en-IE" dirty="0" smtClean="0"/>
              <a:t>, </a:t>
            </a:r>
            <a:r>
              <a:rPr lang="en-IE" dirty="0" err="1" smtClean="0">
                <a:solidFill>
                  <a:srgbClr val="E80636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ex:Series</a:t>
            </a:r>
            <a:r>
              <a:rPr lang="en-IE" dirty="0" smtClean="0"/>
              <a:t>, etc. </a:t>
            </a:r>
            <a:endParaRPr lang="en-IE" dirty="0"/>
          </a:p>
          <a:p>
            <a:pPr lvl="1"/>
            <a:r>
              <a:rPr lang="en-IE" dirty="0" smtClean="0"/>
              <a:t>Uses property </a:t>
            </a:r>
            <a:r>
              <a:rPr lang="en-IE" dirty="0" err="1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dirty="0" smtClean="0"/>
              <a:t> to type a resource</a:t>
            </a:r>
            <a:endParaRPr lang="en-IE" dirty="0"/>
          </a:p>
        </p:txBody>
      </p:sp>
      <p:pic>
        <p:nvPicPr>
          <p:cNvPr id="12" name="Picture 1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798" y="3276608"/>
            <a:ext cx="7946915" cy="3520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463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Modelling in RDF not always so simple</a:t>
            </a:r>
            <a:endParaRPr lang="en-IE" dirty="0"/>
          </a:p>
        </p:txBody>
      </p:sp>
      <p:sp>
        <p:nvSpPr>
          <p:cNvPr id="6" name="TextBox 5"/>
          <p:cNvSpPr txBox="1"/>
          <p:nvPr/>
        </p:nvSpPr>
        <p:spPr>
          <a:xfrm>
            <a:off x="1120785" y="2057400"/>
            <a:ext cx="6902430" cy="984885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4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Model the following in RDF</a:t>
            </a:r>
            <a:r>
              <a:rPr lang="en-IE" sz="24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:</a:t>
            </a:r>
          </a:p>
          <a:p>
            <a:pPr algn="ctr"/>
            <a:endParaRPr lang="en-IE" sz="16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 algn="ctr"/>
            <a:r>
              <a:rPr lang="en-IE" dirty="0">
                <a:solidFill>
                  <a:schemeClr val="accent6">
                    <a:lumMod val="7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“Sharknado stars Tara Reid in the role of ‘April Wexler</a:t>
            </a:r>
            <a:r>
              <a:rPr lang="en-IE" dirty="0" smtClean="0">
                <a:solidFill>
                  <a:schemeClr val="accent6">
                    <a:lumMod val="7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’."</a:t>
            </a:r>
            <a:endParaRPr lang="en-IE" dirty="0">
              <a:solidFill>
                <a:schemeClr val="accent6">
                  <a:lumMod val="75000"/>
                </a:schemeClr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4523556"/>
            <a:ext cx="8305801" cy="309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382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Modelling in RDF not always so simple</a:t>
            </a:r>
            <a:endParaRPr lang="en-IE" dirty="0"/>
          </a:p>
        </p:txBody>
      </p:sp>
      <p:sp>
        <p:nvSpPr>
          <p:cNvPr id="6" name="TextBox 5"/>
          <p:cNvSpPr txBox="1"/>
          <p:nvPr/>
        </p:nvSpPr>
        <p:spPr>
          <a:xfrm>
            <a:off x="1120785" y="2057400"/>
            <a:ext cx="6902430" cy="984885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4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Model the following in RDF</a:t>
            </a:r>
            <a:r>
              <a:rPr lang="en-IE" sz="24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:</a:t>
            </a:r>
          </a:p>
          <a:p>
            <a:pPr algn="ctr"/>
            <a:endParaRPr lang="en-IE" sz="16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 algn="ctr"/>
            <a:r>
              <a:rPr lang="en-IE" dirty="0" smtClean="0">
                <a:solidFill>
                  <a:schemeClr val="accent6">
                    <a:lumMod val="7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“'Batman Returns' stars Michael Keaton in </a:t>
            </a:r>
            <a:r>
              <a:rPr lang="en-IE" dirty="0">
                <a:solidFill>
                  <a:schemeClr val="accent6">
                    <a:lumMod val="7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the role of '</a:t>
            </a:r>
            <a:r>
              <a:rPr lang="en-IE" dirty="0" smtClean="0">
                <a:solidFill>
                  <a:schemeClr val="accent6">
                    <a:lumMod val="7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Batman'."</a:t>
            </a:r>
            <a:endParaRPr lang="en-IE" dirty="0">
              <a:solidFill>
                <a:schemeClr val="accent6">
                  <a:lumMod val="75000"/>
                </a:schemeClr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4523557"/>
            <a:ext cx="8335335" cy="1202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251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1" y="4523557"/>
            <a:ext cx="8367380" cy="120504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Modelling in RDF not always so simple</a:t>
            </a:r>
            <a:endParaRPr lang="en-IE" dirty="0"/>
          </a:p>
        </p:txBody>
      </p:sp>
      <p:sp>
        <p:nvSpPr>
          <p:cNvPr id="6" name="TextBox 5"/>
          <p:cNvSpPr txBox="1"/>
          <p:nvPr/>
        </p:nvSpPr>
        <p:spPr>
          <a:xfrm>
            <a:off x="1120785" y="2057400"/>
            <a:ext cx="6902430" cy="1261884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4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Model the following in RDF</a:t>
            </a:r>
            <a:r>
              <a:rPr lang="en-IE" sz="24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:</a:t>
            </a:r>
          </a:p>
          <a:p>
            <a:pPr algn="ctr"/>
            <a:endParaRPr lang="en-IE" sz="16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 algn="ctr"/>
            <a:r>
              <a:rPr lang="en-IE" dirty="0" smtClean="0">
                <a:solidFill>
                  <a:schemeClr val="accent6">
                    <a:lumMod val="7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"'Batman Returns' stars Michael Keaton in </a:t>
            </a:r>
            <a:r>
              <a:rPr lang="en-IE" dirty="0">
                <a:solidFill>
                  <a:schemeClr val="accent6">
                    <a:lumMod val="7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the role of '</a:t>
            </a:r>
            <a:r>
              <a:rPr lang="en-IE" dirty="0" smtClean="0">
                <a:solidFill>
                  <a:schemeClr val="accent6">
                    <a:lumMod val="7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Batman'."</a:t>
            </a:r>
          </a:p>
          <a:p>
            <a:pPr algn="ctr"/>
            <a:r>
              <a:rPr lang="en-IE" dirty="0" smtClean="0">
                <a:solidFill>
                  <a:schemeClr val="accent6">
                    <a:lumMod val="7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"'Batman Begins' stars Christian Bale in the role of 'Batman'."</a:t>
            </a:r>
            <a:endParaRPr lang="en-IE" dirty="0">
              <a:solidFill>
                <a:schemeClr val="accent6">
                  <a:lumMod val="75000"/>
                </a:schemeClr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298971" y="5943600"/>
            <a:ext cx="2383971" cy="46166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40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Problem?</a:t>
            </a:r>
            <a:endParaRPr lang="en-IE" i="1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4666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Modelling in RDF not always so simple</a:t>
            </a:r>
            <a:endParaRPr lang="en-IE" dirty="0"/>
          </a:p>
        </p:txBody>
      </p:sp>
      <p:sp>
        <p:nvSpPr>
          <p:cNvPr id="6" name="TextBox 5"/>
          <p:cNvSpPr txBox="1"/>
          <p:nvPr/>
        </p:nvSpPr>
        <p:spPr>
          <a:xfrm>
            <a:off x="1120785" y="2057400"/>
            <a:ext cx="6902430" cy="1261884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4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Model the following in RDF</a:t>
            </a:r>
            <a:r>
              <a:rPr lang="en-IE" sz="24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:</a:t>
            </a:r>
          </a:p>
          <a:p>
            <a:pPr algn="ctr"/>
            <a:endParaRPr lang="en-IE" sz="16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 algn="ctr"/>
            <a:r>
              <a:rPr lang="en-IE" dirty="0">
                <a:solidFill>
                  <a:schemeClr val="accent6">
                    <a:lumMod val="7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"'Batman Returns' stars Michael Keaton in the role of </a:t>
            </a:r>
            <a:r>
              <a:rPr lang="en-IE" dirty="0" smtClean="0">
                <a:solidFill>
                  <a:schemeClr val="accent6">
                    <a:lumMod val="7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'Batman</a:t>
            </a:r>
            <a:r>
              <a:rPr lang="en-IE" dirty="0">
                <a:solidFill>
                  <a:schemeClr val="accent6">
                    <a:lumMod val="7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'."</a:t>
            </a:r>
          </a:p>
          <a:p>
            <a:pPr algn="ctr"/>
            <a:r>
              <a:rPr lang="en-IE" dirty="0">
                <a:solidFill>
                  <a:schemeClr val="accent6">
                    <a:lumMod val="7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"'Batman Begins' stars Christian Bale in the role of 'Batman'."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298971" y="5943600"/>
            <a:ext cx="2383971" cy="46166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40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Problem?</a:t>
            </a:r>
            <a:endParaRPr lang="en-IE" i="1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1" y="4523556"/>
            <a:ext cx="8367380" cy="1200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359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Modelling in RDF not always so simple</a:t>
            </a:r>
            <a:endParaRPr lang="en-IE" dirty="0"/>
          </a:p>
        </p:txBody>
      </p:sp>
      <p:sp>
        <p:nvSpPr>
          <p:cNvPr id="6" name="TextBox 5"/>
          <p:cNvSpPr txBox="1"/>
          <p:nvPr/>
        </p:nvSpPr>
        <p:spPr>
          <a:xfrm>
            <a:off x="1120785" y="2057400"/>
            <a:ext cx="6902430" cy="1261884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4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Model the following in RDF</a:t>
            </a:r>
            <a:r>
              <a:rPr lang="en-IE" sz="24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:</a:t>
            </a:r>
          </a:p>
          <a:p>
            <a:pPr algn="ctr"/>
            <a:endParaRPr lang="en-IE" sz="16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 algn="ctr"/>
            <a:r>
              <a:rPr lang="en-IE" dirty="0">
                <a:solidFill>
                  <a:schemeClr val="accent6">
                    <a:lumMod val="7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"'Batman Returns' stars Michael Keaton in the role of </a:t>
            </a:r>
            <a:r>
              <a:rPr lang="en-IE" dirty="0" smtClean="0">
                <a:solidFill>
                  <a:schemeClr val="accent6">
                    <a:lumMod val="7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'Batman</a:t>
            </a:r>
            <a:r>
              <a:rPr lang="en-IE" dirty="0">
                <a:solidFill>
                  <a:schemeClr val="accent6">
                    <a:lumMod val="7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'."</a:t>
            </a:r>
          </a:p>
          <a:p>
            <a:pPr algn="ctr"/>
            <a:r>
              <a:rPr lang="en-IE" dirty="0">
                <a:solidFill>
                  <a:schemeClr val="accent6">
                    <a:lumMod val="7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"'Batman Begins' stars Christian Bale in the role of 'Batman'."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298971" y="5943600"/>
            <a:ext cx="2383971" cy="46166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40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Problem?</a:t>
            </a:r>
            <a:endParaRPr lang="en-IE" i="1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1" y="4523556"/>
            <a:ext cx="8367380" cy="1200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958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Modelling in RDF not always so simple</a:t>
            </a:r>
            <a:endParaRPr lang="en-IE" dirty="0"/>
          </a:p>
        </p:txBody>
      </p:sp>
      <p:sp>
        <p:nvSpPr>
          <p:cNvPr id="6" name="TextBox 5"/>
          <p:cNvSpPr txBox="1"/>
          <p:nvPr/>
        </p:nvSpPr>
        <p:spPr>
          <a:xfrm>
            <a:off x="1120785" y="2057400"/>
            <a:ext cx="6902430" cy="181588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4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Model the following in RDF</a:t>
            </a:r>
            <a:r>
              <a:rPr lang="en-IE" sz="24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:</a:t>
            </a:r>
          </a:p>
          <a:p>
            <a:pPr algn="ctr"/>
            <a:endParaRPr lang="en-IE" sz="16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 algn="ctr"/>
            <a:r>
              <a:rPr lang="en-IE" dirty="0" smtClean="0">
                <a:solidFill>
                  <a:schemeClr val="accent6">
                    <a:lumMod val="7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"</a:t>
            </a:r>
            <a:r>
              <a:rPr lang="en-IE" dirty="0">
                <a:solidFill>
                  <a:schemeClr val="accent6">
                    <a:lumMod val="7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'Batman Returns' stars Michael Keaton in the role of </a:t>
            </a:r>
            <a:r>
              <a:rPr lang="en-IE" dirty="0" smtClean="0">
                <a:solidFill>
                  <a:schemeClr val="accent6">
                    <a:lumMod val="7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'Batman</a:t>
            </a:r>
            <a:r>
              <a:rPr lang="en-IE" dirty="0">
                <a:solidFill>
                  <a:schemeClr val="accent6">
                    <a:lumMod val="7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'."</a:t>
            </a:r>
          </a:p>
          <a:p>
            <a:pPr algn="ctr"/>
            <a:r>
              <a:rPr lang="en-IE" dirty="0">
                <a:solidFill>
                  <a:schemeClr val="accent6">
                    <a:lumMod val="7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"'Batman Begins' stars Christian Bale in the role of 'Batman'."</a:t>
            </a:r>
          </a:p>
          <a:p>
            <a:pPr algn="ctr"/>
            <a:r>
              <a:rPr lang="en-IE" dirty="0">
                <a:solidFill>
                  <a:srgbClr val="C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"'Batman </a:t>
            </a:r>
            <a:r>
              <a:rPr lang="en-IE" dirty="0" smtClean="0">
                <a:solidFill>
                  <a:srgbClr val="C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Returns' stars Christian Bale in the role of 'Robin'."*</a:t>
            </a:r>
          </a:p>
          <a:p>
            <a:pPr algn="ctr"/>
            <a:r>
              <a:rPr lang="en-IE" dirty="0" smtClean="0">
                <a:solidFill>
                  <a:srgbClr val="C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"'Batman Begins' </a:t>
            </a:r>
            <a:r>
              <a:rPr lang="en-IE" dirty="0">
                <a:solidFill>
                  <a:srgbClr val="C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stars </a:t>
            </a:r>
            <a:r>
              <a:rPr lang="en-IE" dirty="0" smtClean="0">
                <a:solidFill>
                  <a:srgbClr val="C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Michael Keaton in </a:t>
            </a:r>
            <a:r>
              <a:rPr lang="en-IE" dirty="0">
                <a:solidFill>
                  <a:srgbClr val="C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the role of 'Robin</a:t>
            </a:r>
            <a:r>
              <a:rPr lang="en-IE" dirty="0" smtClean="0">
                <a:solidFill>
                  <a:srgbClr val="C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'."*</a:t>
            </a:r>
            <a:endParaRPr lang="en-IE" dirty="0">
              <a:solidFill>
                <a:srgbClr val="C00000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239000" y="3898464"/>
            <a:ext cx="20415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mtClean="0">
                <a:solidFill>
                  <a:srgbClr val="C00000"/>
                </a:solidFill>
              </a:rPr>
              <a:t>* hypothetical </a:t>
            </a:r>
            <a:r>
              <a:rPr lang="es-CL" smtClean="0">
                <a:solidFill>
                  <a:srgbClr val="C00000"/>
                </a:solidFill>
                <a:sym typeface="Wingdings" panose="05000000000000000000" pitchFamily="2" charset="2"/>
              </a:rPr>
              <a:t></a:t>
            </a:r>
            <a:endParaRPr lang="en-GB">
              <a:solidFill>
                <a:srgbClr val="C0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286000" y="5984652"/>
            <a:ext cx="6549342" cy="46166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40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Who played which character in which movie?</a:t>
            </a:r>
            <a:endParaRPr lang="en-IE" i="1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3" y="4523558"/>
            <a:ext cx="8367377" cy="1216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962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0" grpId="0" animBg="1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smtClean="0"/>
              <a:t>Modelling n-Ary Relations</a:t>
            </a:r>
            <a:endParaRPr lang="en-IE" dirty="0"/>
          </a:p>
        </p:txBody>
      </p:sp>
      <p:sp>
        <p:nvSpPr>
          <p:cNvPr id="12" name="TextBox 11"/>
          <p:cNvSpPr txBox="1"/>
          <p:nvPr/>
        </p:nvSpPr>
        <p:spPr>
          <a:xfrm>
            <a:off x="1120785" y="2057400"/>
            <a:ext cx="6902430" cy="1261884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4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Model the following in RDF</a:t>
            </a:r>
            <a:r>
              <a:rPr lang="en-IE" sz="24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:</a:t>
            </a:r>
          </a:p>
          <a:p>
            <a:pPr algn="ctr"/>
            <a:endParaRPr lang="en-IE" sz="16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 algn="ctr"/>
            <a:r>
              <a:rPr lang="en-IE" dirty="0">
                <a:solidFill>
                  <a:schemeClr val="accent6">
                    <a:lumMod val="7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"'Batman </a:t>
            </a:r>
            <a:r>
              <a:rPr lang="en-IE" dirty="0" smtClean="0">
                <a:solidFill>
                  <a:schemeClr val="accent6">
                    <a:lumMod val="7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Returns' stars Michael Keaton in </a:t>
            </a:r>
            <a:r>
              <a:rPr lang="en-IE" dirty="0">
                <a:solidFill>
                  <a:schemeClr val="accent6">
                    <a:lumMod val="7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the role of '</a:t>
            </a:r>
            <a:r>
              <a:rPr lang="en-IE" dirty="0" smtClean="0">
                <a:solidFill>
                  <a:schemeClr val="accent6">
                    <a:lumMod val="7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Batman'."</a:t>
            </a:r>
          </a:p>
          <a:p>
            <a:pPr algn="ctr"/>
            <a:r>
              <a:rPr lang="en-IE" dirty="0" smtClean="0">
                <a:solidFill>
                  <a:schemeClr val="accent6">
                    <a:lumMod val="7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"'Batman Begins' stars Christian Bale in the role of 'Batman'."</a:t>
            </a:r>
            <a:endParaRPr lang="en-IE" dirty="0">
              <a:solidFill>
                <a:schemeClr val="accent6">
                  <a:lumMod val="75000"/>
                </a:schemeClr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2" y="4523556"/>
            <a:ext cx="8211242" cy="2055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390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Modelling in RDF not always so simple</a:t>
            </a:r>
            <a:endParaRPr lang="en-IE" dirty="0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1337" y="3904925"/>
            <a:ext cx="5867400" cy="234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120785" y="2057400"/>
            <a:ext cx="6902430" cy="1538883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4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Model the following in RDF</a:t>
            </a:r>
            <a:r>
              <a:rPr lang="en-IE" sz="24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:</a:t>
            </a:r>
          </a:p>
          <a:p>
            <a:pPr algn="ctr"/>
            <a:endParaRPr lang="en-IE" sz="1600" i="1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 algn="ctr"/>
            <a:r>
              <a:rPr lang="en-IE" dirty="0" smtClean="0">
                <a:solidFill>
                  <a:schemeClr val="accent6">
                    <a:lumMod val="7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"The </a:t>
            </a:r>
            <a:r>
              <a:rPr lang="en-IE" dirty="0">
                <a:solidFill>
                  <a:schemeClr val="accent6">
                    <a:lumMod val="7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first movie in the Sharknado series is ‘Sharknado’.</a:t>
            </a:r>
          </a:p>
          <a:p>
            <a:pPr algn="ctr"/>
            <a:r>
              <a:rPr lang="en-IE" dirty="0">
                <a:solidFill>
                  <a:schemeClr val="accent6">
                    <a:lumMod val="7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The second movie is ‘Sharknado 2: The Second One’.</a:t>
            </a:r>
          </a:p>
          <a:p>
            <a:pPr algn="ctr"/>
            <a:r>
              <a:rPr lang="en-IE" dirty="0">
                <a:solidFill>
                  <a:schemeClr val="accent6">
                    <a:lumMod val="7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The third movie is ‘Sharknado 3: Oh Hell No</a:t>
            </a:r>
            <a:r>
              <a:rPr lang="en-IE" dirty="0" smtClean="0">
                <a:solidFill>
                  <a:schemeClr val="accent6">
                    <a:lumMod val="7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!’."</a:t>
            </a:r>
            <a:endParaRPr lang="en-IE" dirty="0">
              <a:solidFill>
                <a:schemeClr val="accent6">
                  <a:lumMod val="75000"/>
                </a:schemeClr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20785" y="5925234"/>
            <a:ext cx="3238500" cy="646331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More general way to represent lists as a graph?</a:t>
            </a:r>
            <a:endParaRPr lang="en-IE" dirty="0" smtClean="0">
              <a:solidFill>
                <a:srgbClr val="FF0000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1949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4844"/>
  <p:tag name="ORIGINALWIDTH" val="2037,495"/>
  <p:tag name="OUTPUTDPI" val="1200"/>
  <p:tag name="LATEXADDIN" val="\documentclass{article}&#10;\usepackage{amsmath}&#10;\usepackage{xcolor}&#10;\usepackage{wasysym}&#10;&#10;\pagestyle{empty}&#10;\begin{document}&#10;\textsc{Output}: $\{ ({\color{blue}x} \mapsto \textsf{Ireland}, {\color{blue}y} \mapsto \textsf{Europe}),$&#10;\end{document}"/>
  <p:tag name="IGUANATEXSIZE" val="24"/>
  <p:tag name="IGUANATEXCURSOR" val="227"/>
  <p:tag name="TRANSPARENCY" val="True"/>
  <p:tag name="FILENAME" val=""/>
  <p:tag name="INPUTTYPE" val="0"/>
  <p:tag name="LATEXENGINEID" val="0"/>
  <p:tag name="TEMPFOLDER" val="C:\Users\ahogan\Application Data\IguanaTex\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73,7882"/>
  <p:tag name="ORIGINALWIDTH" val="2780,638"/>
  <p:tag name="OUTPUTDPI" val="1200"/>
  <p:tag name="LATEXADDIN" val="\documentclass{standalone}&#10;\usepackage{amsmath}&#10;\usepackage{xcolor}&#10;\usepackage{wasysym}&#10;\usepackage{C:/Users/ahogan/Documents/Teaching/WdD/macros/wdd}&#10;&#10;&#10;\pagestyle{empty}&#10;\begin{document}&#10;\color{violet!80!black}&#10;\begin{tabular}{lr@{~}l}&#10;\textsc{Logic}: &amp; ``({\color{blue}$b$},\textsf{capital},{\color{blue}$a$}) &amp;$\rightarrow$ ({\color{blue}$a$},\textsf{partOf},{\color{blue}$b$})''\\&#10;  &amp; ``({\color{blue}$a$},\textsf{partOf},{\color{blue}$b$}), ({\color{blue}$b$},\textsf{partOf},{\color{blue}$c$}) &amp;$\rightarrow$ ({\color{blue}$a$},\textsf{partOf},{\color{blue}$c$})''&#10;\end{tabular}&#10;\end{document}"/>
  <p:tag name="IGUANATEXSIZE" val="20"/>
  <p:tag name="IGUANATEXCURSOR" val="25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06,168"/>
  <p:tag name="ORIGINALWIDTH" val="3229,95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rlt{Planet}\\&#10;\hline&#10;\schk{name} &amp; \sch{dist} &amp; \sch{radius} &amp; \sch{grav} &amp; \sch{days} &amp; \sch{years} &amp; \sch{temp}  &amp; \sch{ring} \\[0.5ex]&#10;\hline &#10;Mercury &amp; 0.39 &amp; 0.38 &amp; 2.8 &amp; 58.646 &amp; 0.241 &amp; 440 &amp; false \\&#10;Venus &amp; 0.72 &amp; 0.95 &amp; 8.9 &amp; -243.019 &amp; 0.615  &amp; 730 &amp; false\\&#10;Earth &amp; 1.00  &amp; 1.00   &amp; 9.8 &amp; 0.997  &amp; 1.000  &amp; 288 &amp; false \\&#10;Mars &amp; 1.52 &amp; 0.53  &amp; 3.7 &amp; 1.026  &amp; 1.880  &amp; 186 &amp; false \\&#10;Jupiter &amp; 5.20 &amp; 10.97  &amp; 22.9 &amp; 0.414  &amp; 11.862 &amp; 152 &amp; true \\&#10;Saturn &amp; 9.54 &amp; 9.14  &amp; 9.1 &amp; 0.444  &amp; 29.447 &amp; 134 &amp; true\\&#10;Uranus &amp; 19.19 &amp; 3.98  &amp; 7.8 &amp; -0.719 &amp; 84.017 &amp; 76 &amp; true\\&#10;Neptune &amp; 30.07 &amp; 3.86  &amp; 11.0 &amp; 0.671  &amp; 164.791 &amp; 53 &amp; true\\\hline&#10;\end{tabular}&#10;&#10;&#10;&#10;&#10;&#10;\end{document}"/>
  <p:tag name="IGUANATEXSIZE" val="15"/>
  <p:tag name="IGUANATEXCURSOR" val="91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443,201"/>
  <p:tag name="ORIGINALWIDTH" val="1095,15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Moon}\\&#10;\hline&#10;\schk{name} &amp; \sch{\color{red}parent}\\[0.5ex]&#10;\hline &#10;Ganimedes &amp; Jupiter \\&#10;Calisto &amp; Jupiter \\&#10;Europa &amp; Jupiter \\&#10;Io &amp; Jupiter \\&#10;Titan &amp; Saturn \\&#10;Triton &amp; Neptune \\&#10;Luna &amp; Earth\\&#10;Oberon &amp; Uranus \\&#10;Charon &amp; Pluto \\ &#10;... &amp; ... \\\hline&#10;\end{tabular}&#10;&#10;&#10;&#10;&#10;&#10;\end{document}"/>
  <p:tag name="IGUANATEXSIZE" val="15"/>
  <p:tag name="IGUANATEXCURSOR" val="49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06,168"/>
  <p:tag name="ORIGINALWIDTH" val="1576,7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multicolumn{2}{l}{\rlt{MoonDiscoverer}}\\&#10;\hline&#10;\schk{name} &amp; \sch{discoverer}\\[0.5ex]&#10;\hline &#10;Ganimedes &amp; Galileo Galilei \\&#10;Calisto &amp; Galileo Galilei \\&#10;Europa &amp; Galileo Galilei \\&#10;Io &amp; Galileo Galilei \\&#10;Titan &amp; Christiaan Huygens \\&#10;Triton &amp; William Lassell \\&#10;Oberon &amp; William Herschel \\&#10;... &amp; ...\\ \hline&#10;\end{tabular}&#10;&#10;&#10;&#10;&#10;&#10;\end{document}"/>
  <p:tag name="IGUANATEXSIZE" val="15"/>
  <p:tag name="IGUANATEXCURSOR" val="56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324,685"/>
  <p:tag name="ORIGINALWIDTH" val="935,380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}&#10;\multicolumn{2}{l}{\rlt{MoonDiscYear}}\\&#10;\hline&#10;\schk{name} &amp; \sch{year}\\[0.5ex]&#10;\hline &#10;Ganimedes &amp; 1610\\&#10;Calisto &amp; 1610\\&#10;Europa &amp; 1610\\&#10;Io &amp; 1610\\&#10;Titan &amp; 1655\\&#10;Triton &amp; 1846\\&#10;Oberon &amp; 1787\\&#10;Charon &amp; 1978\\ &#10;... &amp; ... \\\hline&#10;\end{tabular}&#10;&#10;&#10;&#10;&#10;&#10;\end{document}"/>
  <p:tag name="IGUANATEXSIZE" val="15"/>
  <p:tag name="IGUANATEXCURSOR" val="24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32,0208"/>
  <p:tag name="ORIGINALWIDTH" val="720,6893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tikzset{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   invisible/.style={opacity=0,text opacity=0,text=white,draw=white,bottom color=white,top color=white}&#10;}&#10;&#10;\begin{document}&#10;\newcommand{\vgap}{1.3cm}&#10;\newcommand{\hgap}{2.7cm}&#10; &#10;\resizebox{\textwidth}{!}{&#10;\begin{tikzpicture}&#10;&#10;\node[iri,invisible] (t1) {Sun};&#10;&#10;\node[lit,below=\vgap of t1,invisible] (more) {...}&#10;   edge[arrin,invisible] node[lab,invisible] {...} (t1);&#10;&#10;&#10;\node[iri,left=\hgap of more,invisible] (ucd) {G-type Star}&#10;   edge[arrin,invisible] node[lab,invisible] {instance} (t1);&#10;&#10;\node[lit,right=\hgap of t1,invisible] (k) {5,778 K}&#10;   edge[arrin,invisible] node[lab,invisible] {temp} (t1);&#10;&#10;\node[lit,below=\vgap of k,invisible] (t1m) {1 M$_{\odot}$}&#10;   edge[arrin,invisible] node[lab,invisible] {mass} (t1);&#10;&#10;\node[iri,above=\vgap of t1,invisible] (aq) {Milky Way}&#10;   edge[arrin,invisible] node[lab,invisible] {galaxy} (t1);&#10;&#10;\node[iri,right=\hgap of aq,invisible] (t1c) {Earth}&#10;   edge[arrout,bend right=10,invisible] node[lab,invisible] {parent} (t1)&#10;   edge[arrin,bend left=10,invisible] node[lab,invisible] {child} (t1)&#10;   edge[arrout,dotted,gray,invisible] node[lab,invisible] {\color{white}galaxy} (aq);&#10;&#10;\node[lit,above=\vgap of t1c,invisible] (t1cm) {0.00314 M$_\text{J}$}&#10;   edge[arrin,invisible] node[lab,invisible] {mass} (t1c);&#10;&#10;&#10;\node[iri,left=\hgap of aq,invisible] (t1b) {Pluto}&#10;   edge[arrout,bend left=10,invisible] node[lab,invisible] {parent} (t1)&#10;   edge[arrin,bend right=10,invisible] node[lab,invisible] {child} (t1)&#10;   edge[arrout,dotted,gray,invisible] node[lab,invisible] {\color{white}galaxy} (aq);&#10;   &#10;\node[lit,below=\vgap of t1b,invisible] (dw) {DwarfPlanet}&#10;   edge[arrin,invisible] node[lab,invisible] {instance} (t1b);&#10;&#10;\node[lit,above=\vgap of t1b,invisible] (t1bm) {0.0000079 M$_\text{J}$}&#10;   edge[arrin,invisible] node[lab,invisible] {mass} (t1b);&#10;&#10;\node[iri,above=\vgap of aq,invisible] (esp) {Planet}&#10;   edge[arrin,invisible] node[lab,invisible] {instance} (t1b)&#10;   edge[arrin,invisible] node[lab,invisible] {instance} (t1c);&#10;&#10;&#10;\end{tikzpicture}&#10;&#10;&#10;}&#10;\end{document}"/>
  <p:tag name="IGUANATEXSIZE" val="20"/>
  <p:tag name="IGUANATEXCURSOR" val="364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32,0208"/>
  <p:tag name="ORIGINALWIDTH" val="720,6893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tikzset{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   invisible/.style={opacity=0,text opacity=0,text=white,draw=white,bottom color=white,top color=white}&#10;}&#10;&#10;\begin{document}&#10;\newcommand{\vgap}{1.3cm}&#10;\newcommand{\hgap}{2.7cm}&#10; &#10;\resizebox{\textwidth}{!}{&#10;\begin{tikzpicture}&#10;&#10;\node[iri,invisible] (t1) {Sun};&#10;&#10;\node[lit,below=\vgap of t1,invisible] (more) {...}&#10;   edge[arrin,invisible] node[lab,invisible] {...} (t1);&#10;&#10;&#10;\node[iri,left=\hgap of more,invisible] (ucd) {G-type Star}&#10;   edge[arrin,invisible] node[lab,invisible] {instance} (t1);&#10;&#10;\node[lit,right=\hgap of t1,invisible] (k) {5,778 K}&#10;   edge[arrin,invisible] node[lab,invisible] {temp} (t1);&#10;&#10;\node[lit,below=\vgap of k,invisible] (t1m) {1 M$_{\odot}$}&#10;   edge[arrin,invisible] node[lab,invisible] {mass} (t1);&#10;&#10;\node[iri,above=\vgap of t1,invisible] (aq) {Milky Way}&#10;   edge[arrin,invisible] node[lab,invisible] {galaxy} (t1);&#10;&#10;\node[iri,right=\hgap of aq] (t1c) {Earth}&#10;   edge[arrout,bend right=10,invisible] node[lab,invisible] {parent} (t1)&#10;   edge[arrin,bend left=10,invisible] node[lab,invisible] {child} (t1)&#10;   edge[arrout,dotted,gray,invisible] node[lab,invisible] {\color{white}galaxy} (aq);&#10;&#10;\node[lit,above=\vgap of t1c,invisible] (t1cm) {0.00314 M$_\text{J}$}&#10;   edge[arrin,invisible] node[lab,invisible] {mass} (t1c);&#10;&#10;&#10;\node[iri,left=\hgap of aq,invisible] (t1b) {Pluto}&#10;   edge[arrout,bend left=10,invisible] node[lab,invisible] {parent} (t1)&#10;   edge[arrin,bend right=10,invisible] node[lab,invisible] {child} (t1)&#10;   edge[arrout,dotted,gray,invisible] node[lab,invisible] {\color{white}galaxy} (aq);&#10;   &#10;\node[lit,below=\vgap of t1b,invisible] (dw) {DwarfPlanet}&#10;   edge[arrin,invisible] node[lab,invisible] {instance} (t1b);&#10;&#10;\node[lit,above=\vgap of t1b,invisible] (t1bm) {0.0000079 M$_\text{J}$}&#10;   edge[arrin,invisible] node[lab,invisible] {mass} (t1b);&#10;&#10;\node[iri,above=\vgap of aq,invisible] (esp) {Planet}&#10;   edge[arrin,invisible] node[lab,invisible] {instance} (t1b)&#10;   edge[arrin,invisible] node[lab,invisible] {instance} (t1c);&#10;&#10;&#10;\end{tikzpicture}&#10;&#10;&#10;}&#10;\end{document}"/>
  <p:tag name="IGUANATEXSIZE" val="20"/>
  <p:tag name="IGUANATEXCURSOR" val="249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32,0208"/>
  <p:tag name="ORIGINALWIDTH" val="720,6893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tikzset{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   invisible/.style={opacity=0,text opacity=0,text=white,draw=white,bottom color=white,top color=white}&#10;}&#10;&#10;\begin{document}&#10;\newcommand{\vgap}{1.3cm}&#10;\newcommand{\hgap}{2.7cm}&#10; &#10;\resizebox{\textwidth}{!}{&#10;\begin{tikzpicture}&#10;&#10;\node[iri] (t1) {Sun};&#10;&#10;\node[lit,below=\vgap of t1,invisible] (more) {...}&#10;   edge[arrin,invisible] node[lab,invisible] {...} (t1);&#10;&#10;&#10;\node[iri,left=\hgap of more,invisible] (ucd) {G-type Star}&#10;   edge[arrin,invisible] node[lab,invisible] {instance} (t1);&#10;&#10;\node[lit,right=\hgap of t1,invisible] (k) {5,778 K}&#10;   edge[arrin,invisible] node[lab,invisible] {temp} (t1);&#10;&#10;\node[lit,below=\vgap of k,invisible] (t1m) {1 M$_{\odot}$}&#10;   edge[arrin,invisible] node[lab,invisible] {mass} (t1);&#10;&#10;\node[iri,above=\vgap of t1,invisible] (aq) {Milky Way}&#10;   edge[arrin,invisible] node[lab,invisible] {galaxy} (t1);&#10;&#10;\node[iri,right=\hgap of aq] (t1c) {Earth}&#10;   edge[arrout,bend right=10,invisible] node[lab,invisible] {parent} (t1)&#10;   edge[arrin,bend left=10,invisible] node[lab,invisible] {child} (t1)&#10;   edge[arrout,dotted,gray,invisible] node[lab,invisible] {\color{white}galaxy} (aq);&#10;&#10;\node[lit,above=\vgap of t1c,invisible] (t1cm) {0.00314 M$_\text{J}$}&#10;   edge[arrin,invisible] node[lab,invisible] {mass} (t1c);&#10;&#10;&#10;\node[iri,left=\hgap of aq,invisible] (t1b) {Pluto}&#10;   edge[arrout,bend left=10,invisible] node[lab,invisible] {parent} (t1)&#10;   edge[arrin,bend right=10,invisible] node[lab,invisible] {child} (t1)&#10;   edge[arrout,dotted,gray,invisible] node[lab,invisible] {\color{white}galaxy} (aq);&#10;   &#10;\node[lit,below=\vgap of t1b,invisible] (dw) {DwarfPlanet}&#10;   edge[arrin,invisible] node[lab,invisible] {instance} (t1b);&#10;&#10;\node[lit,above=\vgap of t1b,invisible] (t1bm) {0.0000079 M$_\text{J}$}&#10;   edge[arrin,invisible] node[lab,invisible] {mass} (t1b);&#10;&#10;\node[iri,above=\vgap of aq,invisible] (esp) {Planet}&#10;   edge[arrin,invisible] node[lab,invisible] {instance} (t1b)&#10;   edge[arrin,invisible] node[lab,invisible] {instance} (t1c);&#10;&#10;&#10;\end{tikzpicture}&#10;&#10;&#10;}&#10;\end{document}"/>
  <p:tag name="IGUANATEXSIZE" val="20"/>
  <p:tag name="IGUANATEXCURSOR" val="186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510,6"/>
  <p:tag name="ORIGINALWIDTH" val="4188,584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tikzset{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   invisible/.style={opacity=0,text opacity=0,text=white,draw=white,bottom color=white,top color=white}&#10;}&#10;&#10;\begin{document}&#10;\newcommand{\vgap}{1.3cm}&#10;\newcommand{\hgap}{2.7cm}&#10; &#10;\resizebox{\textwidth}{!}{&#10;\begin{tikzpicture}&#10;&#10;\node[iri] (t1) {Sun};&#10;&#10;\node[lit,below=\vgap of t1,invisible] (more) {...}&#10;   edge[arrin,invisible] node[lab,invisible] {...} (t1);&#10;&#10;&#10;\node[iri,left=\hgap of more,invisible] (ucd) {G-type Star}&#10;   edge[arrin,invisible] node[lab,invisible] {instance} (t1);&#10;&#10;\node[lit,right=\hgap of t1,invisible] (k) {5,778 K}&#10;   edge[arrin,invisible] node[lab,invisible] {temp} (t1);&#10;&#10;\node[lit,below=\vgap of k,invisible] (t1m) {1 M$_{\odot}$}&#10;   edge[arrin,invisible] node[lab,invisible] {mass} (t1);&#10;&#10;\node[iri,above=\vgap of t1,invisible] (aq) {Milky Way}&#10;   edge[arrin,invisible] node[lab,invisible] {galaxy} (t1);&#10;&#10;\node[iri,right=\hgap of aq] (t1c) {Earth}&#10;   edge[arrout,bend right=10] node[lab,invisible] {parent} (t1)&#10;   edge[arrin,bend left=10,invisible] node[lab,invisible] {child} (t1)&#10;   edge[arrout,dotted,gray,invisible] node[lab,invisible] {\color{white}galaxy} (aq);&#10;&#10;\node[lit,above=\vgap of t1c,invisible] (t1cm) {0.00314 M$_\text{J}$}&#10;   edge[arrin,invisible] node[lab,invisible] {mass} (t1c);&#10;&#10;&#10;\node[iri,left=\hgap of aq,invisible] (t1b) {Pluto}&#10;   edge[arrout,bend left=10,invisible] node[lab,invisible] {parent} (t1)&#10;   edge[arrin,bend right=10,invisible] node[lab,invisible] {child} (t1)&#10;   edge[arrout,dotted,gray,invisible] node[lab,invisible] {\color{white}galaxy} (aq);&#10;   &#10;\node[lit,below=\vgap of t1b,invisible] (dw) {DwarfPlanet}&#10;   edge[arrin,invisible] node[lab,invisible] {instance} (t1b);&#10;&#10;\node[lit,above=\vgap of t1b,invisible] (t1bm) {0.0000079 M$_\text{J}$}&#10;   edge[arrin,invisible] node[lab,invisible] {mass} (t1b);&#10;&#10;\node[iri,above=\vgap of aq,invisible] (esp) {Planet}&#10;   edge[arrin,invisible] node[lab,invisible] {instance} (t1b)&#10;   edge[arrin,invisible] node[lab,invisible] {instance} (t1c);&#10;&#10;&#10;\end{tikzpicture}&#10;&#10;&#10;}&#10;\end{document}"/>
  <p:tag name="IGUANATEXSIZE" val="20"/>
  <p:tag name="IGUANATEXCURSOR" val="253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510,6"/>
  <p:tag name="ORIGINALWIDTH" val="4188,584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tikzset{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   invisible/.style={opacity=0,text opacity=0,text=white,draw=white,bottom color=white,top color=white}&#10;}&#10;&#10;\begin{document}&#10;\newcommand{\vgap}{1.3cm}&#10;\newcommand{\hgap}{2.7cm}&#10; &#10;\resizebox{\textwidth}{!}{&#10;\begin{tikzpicture}&#10;&#10;\node[iri] (t1) {Sun};&#10;&#10;\node[lit,below=\vgap of t1,invisible] (more) {...}&#10;   edge[arrin,invisible] node[lab,invisible] {...} (t1);&#10;&#10;&#10;\node[iri,left=\hgap of more,invisible] (ucd) {G-type Star}&#10;   edge[arrin,invisible] node[lab,invisible] {instance} (t1);&#10;&#10;\node[lit,right=\hgap of t1,invisible] (k) {5,778 K}&#10;   edge[arrin,invisible] node[lab,invisible] {temp} (t1);&#10;&#10;\node[lit,below=\vgap of k,invisible] (t1m) {1 M$_{\odot}$}&#10;   edge[arrin,invisible] node[lab,invisible] {mass} (t1);&#10;&#10;\node[iri,above=\vgap of t1,invisible] (aq) {Milky Way}&#10;   edge[arrin,invisible] node[lab,invisible] {galaxy} (t1);&#10;&#10;\node[iri,right=\hgap of aq] (t1c) {Earth}&#10;   edge[arrout,bend right=10] node[lab] {parent} (t1)&#10;   edge[arrin,bend left=10,invisible] node[lab,invisible] {child} (t1)&#10;   edge[arrout,dotted,gray,invisible] node[lab,invisible] {\color{white}galaxy} (aq);&#10;&#10;\node[lit,above=\vgap of t1c,invisible] (t1cm) {0.00314 M$_\text{J}$}&#10;   edge[arrin,invisible] node[lab,invisible] {mass} (t1c);&#10;&#10;&#10;\node[iri,left=\hgap of aq,invisible] (t1b) {Pluto}&#10;   edge[arrout,bend left=10,invisible] node[lab,invisible] {parent} (t1)&#10;   edge[arrin,bend right=10,invisible] node[lab,invisible] {child} (t1)&#10;   edge[arrout,dotted,gray,invisible] node[lab,invisible] {\color{white}galaxy} (aq);&#10;   &#10;\node[lit,below=\vgap of t1b,invisible] (dw) {DwarfPlanet}&#10;   edge[arrin,invisible] node[lab,invisible] {instance} (t1b);&#10;&#10;\node[lit,above=\vgap of t1b,invisible] (t1bm) {0.0000079 M$_\text{J}$}&#10;   edge[arrin,invisible] node[lab,invisible] {mass} (t1b);&#10;&#10;\node[iri,above=\vgap of aq,invisible] (esp) {Planet}&#10;   edge[arrin,invisible] node[lab,invisible] {instance} (t1b)&#10;   edge[arrin,invisible] node[lab,invisible] {instance} (t1c);&#10;&#10;&#10;\end{tikzpicture}&#10;&#10;&#10;}&#10;\end{document}"/>
  <p:tag name="IGUANATEXSIZE" val="20"/>
  <p:tag name="IGUANATEXCURSOR" val="254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510,6"/>
  <p:tag name="ORIGINALWIDTH" val="4188,584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tikzset{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   invisible/.style={opacity=0,text opacity=0,text=white,draw=white,bottom color=white,top color=white}&#10;}&#10;&#10;\begin{document}&#10;\newcommand{\vgap}{1.3cm}&#10;\newcommand{\hgap}{2.7cm}&#10; &#10;\resizebox{\textwidth}{!}{&#10;\begin{tikzpicture}&#10;&#10;\node[iri] (t1) {Sun};&#10;&#10;\node[lit,below=\vgap of t1,invisible] (more) {...}&#10;   edge[arrin,invisible] node[lab,invisible] {...} (t1);&#10;&#10;&#10;\node[iri,left=\hgap of more,invisible] (ucd) {G-type Star}&#10;   edge[arrin,invisible] node[lab,invisible] {instance} (t1);&#10;&#10;\node[lit,right=\hgap of t1,invisible] (k) {5,778 K}&#10;   edge[arrin,invisible] node[lab,invisible] {temp} (t1);&#10;&#10;\node[lit,below=\vgap of k,invisible] (t1m) {1 M$_{\odot}$}&#10;   edge[arrin,invisible] node[lab,invisible] {mass} (t1);&#10;&#10;\node[iri,above=\vgap of t1,invisible] (aq) {Milky Way}&#10;   edge[arrin,invisible] node[lab,invisible] {galaxy} (t1);&#10;&#10;\node[iri,right=\hgap of aq] (t1c) {Earth}&#10;   edge[arrout,bend right=10] node[lab] {parent} (t1)&#10;   edge[arrin,bend left=10] node[lab] {child} (t1)&#10;   edge[arrout,dotted,gray,invisible] node[lab,invisible] {\color{white}galaxy} (aq);&#10;&#10;\node[lit,above=\vgap of t1c,invisible] (t1cm) {0.00314 M$_\text{J}$}&#10;   edge[arrin,invisible] node[lab,invisible] {mass} (t1c);&#10;&#10;&#10;\node[iri,left=\hgap of aq,invisible] (t1b) {Pluto}&#10;   edge[arrout,bend left=10,invisible] node[lab,invisible] {parent} (t1)&#10;   edge[arrin,bend right=10,invisible] node[lab,invisible] {child} (t1)&#10;   edge[arrout,dotted,gray,invisible] node[lab,invisible] {\color{white}galaxy} (aq);&#10;   &#10;\node[lit,below=\vgap of t1b,invisible] (dw) {DwarfPlanet}&#10;   edge[arrin,invisible] node[lab,invisible] {instance} (t1b);&#10;&#10;\node[lit,above=\vgap of t1b,invisible] (t1bm) {0.0000079 M$_\text{J}$}&#10;   edge[arrin,invisible] node[lab,invisible] {mass} (t1b);&#10;&#10;\node[iri,above=\vgap of aq,invisible] (esp) {Planet}&#10;   edge[arrin,invisible] node[lab,invisible] {instance} (t1b)&#10;   edge[arrin,invisible] node[lab,invisible] {instance} (t1c);&#10;&#10;&#10;\end{tikzpicture}&#10;&#10;&#10;}&#10;\end{document}"/>
  <p:tag name="IGUANATEXSIZE" val="20"/>
  <p:tag name="IGUANATEXCURSOR" val="258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4844"/>
  <p:tag name="ORIGINALWIDTH" val="2037,495"/>
  <p:tag name="OUTPUTDPI" val="1200"/>
  <p:tag name="LATEXADDIN" val="\documentclass{article}&#10;\usepackage{amsmath}&#10;\usepackage{xcolor}&#10;\usepackage{wasysym}&#10;&#10;\pagestyle{empty}&#10;\begin{document}&#10;\textsc{Output}: $\{ ({\color{blue}x} \mapsto \textsf{Ireland}, {\color{blue}y} \mapsto \textsf{Europe}),$&#10;\end{document}"/>
  <p:tag name="IGUANATEXSIZE" val="24"/>
  <p:tag name="IGUANATEXCURSOR" val="227"/>
  <p:tag name="TRANSPARENCY" val="True"/>
  <p:tag name="FILENAME" val=""/>
  <p:tag name="INPUTTYPE" val="0"/>
  <p:tag name="LATEXENGINEID" val="0"/>
  <p:tag name="TEMPFOLDER" val="C:\Users\ahogan\Application Data\IguanaTex\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32,0208"/>
  <p:tag name="ORIGINALWIDTH" val="720,6893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tikzset{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   invisible/.style={opacity=0,text opacity=0,text=white,draw=white,bottom color=white,top color=white}&#10;}&#10;&#10;\begin{document}&#10;\newcommand{\vgap}{1.3cm}&#10;\newcommand{\hgap}{2.7cm}&#10; &#10;\resizebox{\textwidth}{!}{&#10;\begin{tikzpicture}&#10;&#10;\node[iri] (t1) {Sun};&#10;&#10;\node[lit,below=\vgap of t1,invisible] (more) {...}&#10;   edge[arrin,invisible] node[lab,invisible] {...} (t1);&#10;&#10;&#10;\node[iri,left=\hgap of more,invisible] (ucd) {G-type Star}&#10;   edge[arrin,invisible] node[lab,invisible] {instance} (t1);&#10;&#10;\node[lit,right=\hgap of t1,invisible] (k) {5,778 K}&#10;   edge[arrin,invisible] node[lab,invisible] {temp} (t1);&#10;&#10;\node[lit,below=\vgap of k,invisible] (t1m) {1 M$_{\odot}$}&#10;   edge[arrin,invisible] node[lab,invisible] {mass} (t1);&#10;&#10;\node[iri,above=\vgap of t1,invisible] (aq) {Milky Way}&#10;   edge[arrin,invisible] node[lab,invisible] {galaxy} (t1);&#10;&#10;\node[iri,right=\hgap of aq] (t1c) {Earth}&#10;   edge[arrout,bend right=10] node[lab] {parent} (t1)&#10;   edge[arrin,bend left=10] node[lab] {child} (t1)&#10;   edge[arrout,dotted,gray,invisible] node[lab,invisible] {\color{white}galaxy} (aq);&#10;&#10;\node[lit,above=\vgap of t1c,invisible] (t1cm) {0.00314 M$_\text{J}$}&#10;   edge[arrin,invisible] node[lab,invisible] {mass} (t1c);&#10;&#10;&#10;\node[iri,left=\hgap of aq] (t1b) {Pluto}&#10;   edge[arrout,bend left=10] node[lab] {parent} (t1)&#10;   edge[arrin,bend right=10] node[lab] {child} (t1)&#10;   edge[arrout,dotted,gray,invisible] node[lab,invisible] {\color{white}galaxy} (aq);&#10;   &#10;\node[lit,below=\vgap of t1b,invisible] (dw) {DwarfPlanet}&#10;   edge[arrin,invisible] node[lab,invisible] {instance} (t1b);&#10;&#10;\node[lit,above=\vgap of t1b,invisible] (t1bm) {0.0000079 M$_\text{J}$}&#10;   edge[arrin,invisible] node[lab,invisible] {mass} (t1b);&#10;&#10;\node[iri,above=\vgap of aq,invisible] (esp) {Planet}&#10;   edge[arrin,invisible] node[lab,invisible] {instance} (t1b)&#10;   edge[arrin,invisible] node[lab,invisible] {instance} (t1c);&#10;&#10;&#10;\end{tikzpicture}&#10;&#10;&#10;}&#10;\end{document}"/>
  <p:tag name="IGUANATEXSIZE" val="20"/>
  <p:tag name="IGUANATEXCURSOR" val="295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33,6573"/>
  <p:tag name="ORIGINALWIDTH" val="720,6893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tikzset{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   invisible/.style={opacity=0,text opacity=0,text=white,draw=white,bottom color=white,top color=white}&#10;}&#10;&#10;\begin{document}&#10;\newcommand{\vgap}{1.3cm}&#10;\newcommand{\hgap}{2.7cm}&#10; &#10;\resizebox{\textwidth}{!}{&#10;\begin{tikzpicture}&#10;&#10;\node[iri] (t1) {Sun};&#10;&#10;\node[lit,below=\vgap of t1,invisible] (more) {...}&#10;   edge[arrin,invisible] node[lab,invisible] {...} (t1);&#10;&#10;&#10;\node[iri,left=\hgap of more] (ucd) {G-type Star}&#10;   edge[arrin,invisible] node[lab,invisible] {instance} (t1);&#10;&#10;\node[lit,right=\hgap of t1,invisible] (k) {5,778 K}&#10;   edge[arrin,invisible] node[lab,invisible] {temp} (t1);&#10;&#10;\node[lit,below=\vgap of k,invisible] (t1m) {1 M$_{\odot}$}&#10;   edge[arrin,invisible] node[lab,invisible] {mass} (t1);&#10;&#10;\node[iri,above=\vgap of t1,invisible] (aq) {Milky Way}&#10;   edge[arrin,invisible] node[lab,invisible] {galaxy} (t1);&#10;&#10;\node[iri,right=\hgap of aq] (t1c) {Earth}&#10;   edge[arrout,bend right=10] node[lab] {parent} (t1)&#10;   edge[arrin,bend left=10] node[lab] {child} (t1)&#10;   edge[arrout,dotted,gray,invisible] node[lab,invisible] {\color{white}galaxy} (aq);&#10;&#10;\node[lit,above=\vgap of t1c,invisible] (t1cm) {0.00314 M$_\text{J}$}&#10;   edge[arrin,invisible] node[lab,invisible] {mass} (t1c);&#10;&#10;&#10;\node[iri,left=\hgap of aq] (t1b) {Pluto}&#10;   edge[arrout,bend left=10] node[lab] {parent} (t1)&#10;   edge[arrin,bend right=10] node[lab] {child} (t1)&#10;   edge[arrout,dotted,gray,invisible] node[lab,invisible] {\color{white}galaxy} (aq);&#10;   &#10;\node[lit,below=\vgap of t1b,invisible] (dw) {DwarfPlanet}&#10;   edge[arrin,invisible] node[lab,invisible] {instance} (t1b);&#10;&#10;\node[lit,above=\vgap of t1b,invisible] (t1bm) {0.0000079 M$_\text{J}$}&#10;   edge[arrin,invisible] node[lab,invisible] {mass} (t1b);&#10;&#10;\node[iri,above=\vgap of aq] (esp) {Planet}&#10;   edge[arrin,invisible] node[lab,invisible] {instance} (t1b)&#10;   edge[arrin,invisible] node[lab,invisible] {instance} (t1c);&#10;&#10;&#10;\end{tikzpicture}&#10;&#10;&#10;}&#10;\end{document}"/>
  <p:tag name="IGUANATEXSIZE" val="20"/>
  <p:tag name="IGUANATEXCURSOR" val="202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33,6573"/>
  <p:tag name="ORIGINALWIDTH" val="720,6893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tikzset{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   invisible/.style={opacity=0,text opacity=0,text=white,draw=white,bottom color=white,top color=white}&#10;}&#10;&#10;\begin{document}&#10;\newcommand{\vgap}{1.3cm}&#10;\newcommand{\hgap}{2.7cm}&#10; &#10;\resizebox{\textwidth}{!}{&#10;\begin{tikzpicture}&#10;&#10;\node[iri] (t1) {Sun};&#10;&#10;\node[lit,below=\vgap of t1,invisible] (more) {...}&#10;   edge[arrin,invisible] node[lab,invisible] {...} (t1);&#10;&#10;&#10;\node[iri,left=\hgap of more] (ucd) {G-type Star}&#10;   edge[arrin] node[lab] {instance} (t1);&#10;&#10;\node[lit,right=\hgap of t1,invisible] (k) {5,778 K}&#10;   edge[arrin,invisible] node[lab,invisible] {temp} (t1);&#10;&#10;\node[lit,below=\vgap of k,invisible] (t1m) {1 M$_{\odot}$}&#10;   edge[arrin,invisible] node[lab,invisible] {mass} (t1);&#10;&#10;\node[iri,above=\vgap of t1,invisible] (aq) {Milky Way}&#10;   edge[arrin,invisible] node[lab,invisible] {galaxy} (t1);&#10;&#10;\node[iri,right=\hgap of aq] (t1c) {Earth}&#10;   edge[arrout,bend right=10] node[lab] {parent} (t1)&#10;   edge[arrin,bend left=10] node[lab] {child} (t1)&#10;   edge[arrout,dotted,gray,invisible] node[lab,invisible] {\color{white}galaxy} (aq);&#10;&#10;\node[lit,above=\vgap of t1c,invisible] (t1cm) {0.00314 M$_\text{J}$}&#10;   edge[arrin,invisible] node[lab,invisible] {mass} (t1c);&#10;&#10;&#10;\node[iri,left=\hgap of aq] (t1b) {Pluto}&#10;   edge[arrout,bend left=10] node[lab] {parent} (t1)&#10;   edge[arrin,bend right=10] node[lab] {child} (t1)&#10;   edge[arrout,dotted,gray,invisible] node[lab,invisible] {\color{white}galaxy} (aq);&#10;   &#10;\node[lit,below=\vgap of t1b,invisible] (dw) {DwarfPlanet}&#10;   edge[arrin,invisible] node[lab,invisible] {instance} (t1b);&#10;&#10;\node[lit,above=\vgap of t1b,invisible] (t1bm) {0.0000079 M$_\text{J}$}&#10;   edge[arrin,invisible] node[lab,invisible] {mass} (t1b);&#10;&#10;\node[iri,above=\vgap of aq] (esp) {Planet}&#10;   edge[arrin] node[lab] {instance} (t1b)&#10;   edge[arrin] node[lab] {instance} (t1c);&#10;&#10;&#10;\end{tikzpicture}&#10;&#10;&#10;}&#10;\end{document}"/>
  <p:tag name="IGUANATEXSIZE" val="20"/>
  <p:tag name="IGUANATEXCURSOR" val="338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33,6573"/>
  <p:tag name="ORIGINALWIDTH" val="720,6893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tikzset{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   invisible/.style={opacity=0,text opacity=0,text=white,draw=white,bottom color=white,top color=white}&#10;}&#10;&#10;\begin{document}&#10;\newcommand{\vgap}{1.3cm}&#10;\newcommand{\hgap}{2.7cm}&#10; &#10;\resizebox{\textwidth}{!}{&#10;\begin{tikzpicture}&#10;&#10;\node[iri] (t1) {Sun};&#10;&#10;\node[lit,below=\vgap of t1,invisible] (more) {...}&#10;   edge[arrin,invisible] node[lab,invisible] {...} (t1);&#10;&#10;&#10;\node[iri,left=\hgap of more] (ucd) {G-type Star}&#10;   edge[arrin] node[lab] {instance} (t1);&#10;&#10;\node[lit,right=\hgap of t1] (k) {5,778 K}&#10;   edge[arrin] node[lab] {temp} (t1);&#10;&#10;\node[lit,below=\vgap of k,invisible] (t1m) {1 M$_{\odot}$}&#10;   edge[arrin,invisible] node[lab,invisible] {mass} (t1);&#10;&#10;\node[iri,above=\vgap of t1,invisible] (aq) {Milky Way}&#10;   edge[arrin,invisible] node[lab,invisible] {galaxy} (t1);&#10;&#10;\node[iri,right=\hgap of aq] (t1c) {Earth}&#10;   edge[arrout,bend right=10] node[lab] {parent} (t1)&#10;   edge[arrin,bend left=10] node[lab] {child} (t1)&#10;   edge[arrout,dotted,gray,invisible] node[lab,invisible] {\color{white}galaxy} (aq);&#10;&#10;\node[lit,above=\vgap of t1c,invisible] (t1cm) {0.00314 M$_\text{J}$}&#10;   edge[arrin,invisible] node[lab,invisible] {mass} (t1c);&#10;&#10;&#10;\node[iri,left=\hgap of aq] (t1b) {Pluto}&#10;   edge[arrout,bend left=10] node[lab] {parent} (t1)&#10;   edge[arrin,bend right=10] node[lab] {child} (t1)&#10;   edge[arrout,dotted,gray,invisible] node[lab,invisible] {\color{white}galaxy} (aq);&#10;   &#10;\node[lit,below=\vgap of t1b,invisible] (dw) {DwarfPlanet}&#10;   edge[arrin,invisible] node[lab,invisible] {instance} (t1b);&#10;&#10;\node[lit,above=\vgap of t1b,invisible] (t1bm) {0.0000079 M$_\text{J}$}&#10;   edge[arrin,invisible] node[lab,invisible] {mass} (t1b);&#10;&#10;\node[iri,above=\vgap of aq] (esp) {Planet}&#10;   edge[arrin] node[lab] {instance} (t1b)&#10;   edge[arrin] node[lab] {instance} (t1c);&#10;&#10;&#10;\end{tikzpicture}&#10;&#10;&#10;}&#10;\end{document}"/>
  <p:tag name="IGUANATEXSIZE" val="20"/>
  <p:tag name="IGUANATEXCURSOR" val="220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32,3481"/>
  <p:tag name="ORIGINALWIDTH" val="720,0347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tikzset{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   invisible/.style={opacity=0,text opacity=0,text=white,draw=white,bottom color=white,top color=white}&#10;}&#10;&#10;\begin{document}&#10;\newcommand{\vgap}{1.3cm}&#10;\newcommand{\hgap}{2.7cm}&#10; &#10;\resizebox{\textwidth}{!}{&#10;\begin{tikzpicture}&#10;&#10;\node[iri] (t1) {Sun};&#10;&#10;\node[lit,below=\vgap of t1,invisible] (more) {...}&#10;   edge[arrin,invisible] node[lab,invisible] {...} (t1);&#10;&#10;\node[iri,left=\hgap of more] (ucd) {G-type Star}&#10;   edge[arrin] node[lab] {instance} (t1);&#10;&#10;\node[lit,right=\hgap of t1] (k) {5,778 K}&#10;   edge[arrin] node[lab] {temp} (t1);&#10;&#10;\node[lit,below=\vgap of k] (t1m) {1 M$_{\odot}$}&#10;   edge[arrin] node[lab] {mass} (t1);&#10;&#10;\node[iri,above=\vgap of t1,invisible] (aq) {Milky Way}&#10;   edge[arrin,invisible] node[lab,invisible] {galaxy} (t1);&#10;&#10;\node[iri,right=\hgap of aq] (t1c) {Earth}&#10;   edge[arrout,bend right=10] node[lab] {parent} (t1)&#10;   edge[arrin,bend left=10] node[lab] {child} (t1)&#10;   edge[arrout,dotted,gray,invisible] node[lab,invisible] {\color{white}galaxy} (aq);&#10;&#10;\node[lit,above=\vgap of t1c] (t1cm) {0.00314 M$_\text{J}$}&#10;   edge[arrin] node[lab] {mass} (t1c);&#10;&#10;&#10;\node[iri,left=\hgap of aq] (t1b) {Pluto}&#10;   edge[arrout,bend left=10] node[lab] {parent} (t1)&#10;   edge[arrin,bend right=10] node[lab] {child} (t1)&#10;   edge[arrout,dotted,gray,invisible] node[lab,invisible] {\color{white}galaxy} (aq);&#10;   &#10;\node[lit,below=\vgap of t1b,invisible] (dw) {DwarfPlanet}&#10;   edge[arrin,invisible] node[lab,invisible] {instance} (t1b);&#10;&#10;\node[lit,above=\vgap of t1b] (t1bm) {0.0000079 M$_\text{J}$}&#10;   edge[arrin] node[lab] {mass} (t1b);&#10;&#10;\node[iri,above=\vgap of aq] (esp) {Planet}&#10;   edge[arrin] node[lab] {instance} (t1b)&#10;   edge[arrin] node[lab] {instance} (t1c);&#10;&#10;&#10;\end{tikzpicture}&#10;&#10;&#10;}&#10;\end{document}"/>
  <p:tag name="IGUANATEXSIZE" val="20"/>
  <p:tag name="IGUANATEXCURSOR" val="315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32,3481"/>
  <p:tag name="ORIGINALWIDTH" val="720,0347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tikzset{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   invisible/.style={opacity=0,text opacity=0,text=white,draw=white,bottom color=white,top color=white}&#10;}&#10;&#10;\begin{document}&#10;\newcommand{\vgap}{1.3cm}&#10;\newcommand{\hgap}{2.7cm}&#10; &#10;\resizebox{\textwidth}{!}{&#10;\begin{tikzpicture}&#10;&#10;\node[iri] (t1) {Sun};&#10;&#10;\node[lit,below=\vgap of t1,invisible] (more) {...}&#10;   edge[arrin,invisible] node[lab,invisible] {...} (t1);&#10;&#10;\node[iri,left=\hgap of more] (ucd) {G-type Star}&#10;   edge[arrin] node[lab] {instance} (t1);&#10;&#10;\node[lit,right=\hgap of t1] (k) {5,778 K}&#10;   edge[arrin] node[lab] {temp} (t1);&#10;&#10;\node[lit,below=\vgap of k] (t1m) {1 M$_{\odot}$}&#10;   edge[arrin] node[lab] {mass} (t1);&#10;&#10;\node[iri,above=\vgap of t1,invisible] (aq) {Milky Way}&#10;   edge[arrin,invisible] node[lab,invisible] {galaxy} (t1);&#10;&#10;\node[iri,right=\hgap of aq] (t1c) {Earth}&#10;   edge[arrout,bend right=10] node[lab] {parent} (t1)&#10;   edge[arrin,bend left=10] node[lab] {child} (t1)&#10;   edge[arrout,dotted,gray,invisible] node[lab,invisible] {\color{white}galaxy} (aq);&#10;&#10;\node[lit,above=\vgap of t1c] (t1cm) {0.00314 M$_\text{J}$}&#10;   edge[arrin] node[lab] {mass} (t1c);&#10;&#10;&#10;\node[iri,left=\hgap of aq] (t1b) {Pluto}&#10;   edge[arrout,bend left=10] node[lab] {parent} (t1)&#10;   edge[arrin,bend right=10] node[lab] {child} (t1)&#10;   edge[arrout,dotted,gray,invisible] node[lab,invisible] {\color{white}galaxy} (aq);&#10;   &#10;\node[lit,below=\vgap of t1b,invisible] (dw) {DwarfPlanet}&#10;   edge[arrin,invisible] node[lab,invisible] {instance} (t1b);&#10;&#10;\node[lit,above=\vgap of t1b] (t1bm) {0.0000079 M$_\text{J}$}&#10;   edge[arrin] node[lab] {mass} (t1b);&#10;&#10;\node[iri,above=\vgap of aq] (esp) {Planet}&#10;   edge[arrin] node[lab] {instance} (t1b)&#10;   edge[arrin] node[lab] {instance} (t1c);&#10;&#10;&#10;\end{tikzpicture}&#10;&#10;&#10;}&#10;\end{document}"/>
  <p:tag name="IGUANATEXSIZE" val="20"/>
  <p:tag name="IGUANATEXCURSOR" val="315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32,3481"/>
  <p:tag name="ORIGINALWIDTH" val="720,0347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tikzset{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   invisible/.style={opacity=0,text opacity=0,text=white,draw=white,bottom color=white,top color=white}&#10;}&#10;&#10;\begin{document}&#10;\newcommand{\vgap}{1.3cm}&#10;\newcommand{\hgap}{2.7cm}&#10; &#10;\resizebox{\textwidth}{!}{&#10;\begin{tikzpicture}&#10;&#10;\node[iri] (t1) {Sun};&#10;&#10;\node[lit,below=\vgap of t1,invisible] (more) {...}&#10;   edge[arrin,invisible] node[lab,invisible] {...} (t1);&#10;&#10;\node[iri,left=\hgap of more] (ucd) {G-type Star}&#10;   edge[arrin] node[lab] {instance} (t1);&#10;&#10;\node[lit,right=\hgap of t1] (k) {5,778 K}&#10;   edge[arrin] node[lab] {temp} (t1);&#10;&#10;\node[lit,below=\vgap of k] (t1m) {1 M$_{\odot}$}&#10;   edge[arrin] node[lab] {mass} (t1);&#10;&#10;\node[iri,above=\vgap of t1,invisible] (aq) {Milky Way}&#10;   edge[arrin,invisible] node[lab,invisible] {galaxy} (t1);&#10;&#10;\node[iri,right=\hgap of aq] (t1c) {Earth}&#10;   edge[arrout,bend right=10] node[lab] {parent} (t1)&#10;   edge[arrin,bend left=10] node[lab] {child} (t1)&#10;   edge[arrout,dotted,gray,invisible] node[lab,invisible] {\color{white}galaxy} (aq);&#10;&#10;\node[lit,above=\vgap of t1c] (t1cm) {0.00314 M$_\text{J}$}&#10;   edge[arrin] node[lab] {mass} (t1c);&#10;&#10;&#10;\node[iri,left=\hgap of aq] (t1b) {Pluto}&#10;   edge[arrout,bend left=10] node[lab] {parent} (t1)&#10;   edge[arrin,bend right=10] node[lab] {child} (t1)&#10;   edge[arrout,dotted,gray,invisible] node[lab,invisible] {\color{white}galaxy} (aq);&#10;   &#10;\node[lit,below=\vgap of t1b,invisible] (dw) {DwarfPlanet}&#10;   edge[arrin,invisible] node[lab,invisible] {instance} (t1b);&#10;&#10;\node[lit,above=\vgap of t1b] (t1bm) {0.0000079 M$_\text{J}$}&#10;   edge[arrin] node[lab] {mass} (t1b);&#10;&#10;\node[iri,above=\vgap of aq] (esp) {Planet}&#10;   edge[arrin] node[lab] {instance} (t1c)&#10;   edge[arrin,invisible] node[lab,invisible] {instance} (t1b);&#10;&#10;&#10;\end{tikzpicture}&#10;&#10;&#10;}&#10;\end{document}"/>
  <p:tag name="IGUANATEXSIZE" val="20"/>
  <p:tag name="IGUANATEXCURSOR" val="325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432.3481"/>
  <p:tag name="ORIGINALWIDTH" val="720.0347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tikzset{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   invisible/.style={opacity=0,text opacity=0,text=white,draw=white,bottom color=white,top color=white}&#10;}&#10;&#10;\begin{document}&#10;\newcommand{\vgap}{1.3cm}&#10;\newcommand{\hgap}{2.7cm}&#10; &#10;\resizebox{\textwidth}{!}{&#10;\begin{tikzpicture}&#10;&#10;\node[iri] (t1) {Sun};&#10;&#10;\node[lit,below=\vgap of t1,invisible] (more) {...}&#10;   edge[arrin,invisible] node[lab,invisible] {...} (t1);&#10;&#10;\node[iri,left=\hgap of more] (ucd) {G-type Star}&#10;   edge[arrin] node[lab] {instance} (t1);&#10;&#10;\node[lit,right=\hgap of t1] (k) {5,778 K}&#10;   edge[arrin] node[lab] {temp} (t1);&#10;&#10;\node[lit,below=\vgap of k] (t1m) {1 M$_{\odot}$}&#10;   edge[arrin] node[lab] {mass} (t1);&#10;&#10;\node[iri,above=\vgap of t1,invisible] (aq) {Milky Way}&#10;   edge[arrin,invisible] node[lab,invisible] {galaxy} (t1);&#10;&#10;\node[iri,right=\hgap of aq] (t1c) {Earth}&#10;   edge[arrout,bend right=10] node[lab] {parent} (t1)&#10;   edge[arrin,bend left=10] node[lab] {child} (t1)&#10;   edge[arrout,dotted,gray,invisible] node[lab,invisible] {\color{white}galaxy} (aq);&#10;&#10;\node[lit,above=\vgap of t1c] (t1cm) {0.00314 M$_\text{J}$}&#10;   edge[arrin] node[lab] {mass} (t1c);&#10;&#10;&#10;\node[iri,left=\hgap of aq] (t1b) {Pluto}&#10;   edge[arrout,bend left=10] node[lab] {parent} (t1)&#10;   edge[arrin,bend right=10] node[lab] {child} (t1)&#10;   edge[arrout,dotted,gray,invisible] node[lab,invisible] {\color{white}galaxy} (aq);&#10;   &#10;\node[iri,below=\vgap of t1b] (dw) {Dwarf Planet}&#10;   edge[arrin] node[lab] {instance} (t1b);&#10;&#10;\node[lit,above=\vgap of t1b] (t1bm) {0.0000079 M$_\text{J}$}&#10;   edge[arrin] node[lab] {mass} (t1b);&#10;&#10;\node[iri,above=\vgap of aq] (esp) {Planet}&#10;   edge[arrin] node[lab] {instance} (t1c)&#10;   edge[arrin,invisible] node[lab,invisible] {instance} (t1b);&#10;&#10;&#10;\end{tikzpicture}&#10;&#10;&#10;}&#10;\end{document}"/>
  <p:tag name="IGUANATEXSIZE" val="20"/>
  <p:tag name="IGUANATEXCURSOR" val="2984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432.3481"/>
  <p:tag name="ORIGINALWIDTH" val="720.0347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tikzset{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   invisible/.style={opacity=0,text opacity=0,text=white,draw=white,bottom color=white,top color=white}&#10;}&#10;&#10;\begin{document}&#10;\newcommand{\vgap}{1.3cm}&#10;\newcommand{\hgap}{2.7cm}&#10; &#10;\resizebox{\textwidth}{!}{&#10;\begin{tikzpicture}&#10;&#10;\node[iri] (t1) {Sun};&#10;&#10;\node[lit,below=\vgap of t1,invisible] (more) {...}&#10;   edge[arrin,invisible] node[lab,invisible] {...} (t1);&#10;&#10;\node[iri,left=\hgap of more] (ucd) {G-type Star}&#10;   edge[arrin] node[lab] {instance} (t1);&#10;&#10;\node[lit,right=\hgap of t1] (k) {5,778 K}&#10;   edge[arrin] node[lab] {temp} (t1);&#10;&#10;\node[lit,below=\vgap of k] (t1m) {1 M$_{\odot}$}&#10;   edge[arrin] node[lab] {mass} (t1);&#10;&#10;\node[iri,above=\vgap of t1,invisible] (aq) {Milky Way}&#10;   edge[arrin,invisible] node[lab,invisible] {galaxy} (t1);&#10;&#10;\node[iri,right=\hgap of aq] (t1c) {Earth}&#10;   edge[arrout,bend right=10] node[lab] {parent} (t1)&#10;   edge[arrin,bend left=10] node[lab] {child} (t1)&#10;   edge[arrout,dotted,gray,invisible] node[lab,invisible] {\color{white}galaxy} (aq);&#10;&#10;\node[lit,above=\vgap of t1c] (t1cm) {0.00314 M$_\text{J}$}&#10;   edge[arrin] node[lab] {mass} (t1c);&#10;&#10;&#10;\node[iri,left=\hgap of aq] (t1b) {Pluto}&#10;   edge[arrout,bend left=10] node[lab] {parent} (t1)&#10;   edge[arrin,bend right=10] node[lab] {child} (t1)&#10;   edge[arrout,dotted,gray,invisible] node[lab,invisible] {\color{white}galaxy} (aq);&#10;   &#10;\node[iri,below=\vgap of t1b] (dw) {Dwarf Planet}&#10;   edge[arrin] node[lab] {instance} (t1b);&#10;&#10;\node[lit,above=\vgap of t1b] (t1bm) {0.0000079 M$_\text{J}$}&#10;   edge[arrin] node[lab] {mass} (t1b);&#10;&#10;\node[iri,above=\vgap of aq] (esp) {Planet}&#10;   edge[arrin] node[lab] {instance} (t1c)&#10;   edge[arrin,invisible] node[lab,invisible] {instance} (t1b);&#10;&#10;&#10;\end{tikzpicture}&#10;&#10;&#10;}&#10;\end{document}"/>
  <p:tag name="IGUANATEXSIZE" val="20"/>
  <p:tag name="IGUANATEXCURSOR" val="2984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432.3481"/>
  <p:tag name="ORIGINALWIDTH" val="720.0347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tikzset{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   invisible/.style={opacity=0,text opacity=0,text=white,draw=white,bottom color=white,top color=white}&#10;}&#10;&#10;\begin{document}&#10;\newcommand{\vgap}{1.3cm}&#10;\newcommand{\hgap}{2.7cm}&#10; &#10;\resizebox{\textwidth}{!}{&#10;\begin{tikzpicture}&#10;&#10;\node[iri] (t1) {Sun};&#10;&#10;\node[lit,below=\vgap of t1,invisible] (more) {...}&#10;   edge[arrin,invisible] node[lab,invisible] {...} (t1);&#10;&#10;\node[iri,left=\hgap of more] (ucd) {G-type Star}&#10;   edge[arrin] node[lab] {instance} (t1);&#10;&#10;\node[lit,right=\hgap of t1] (k) {5,778 K}&#10;   edge[arrin] node[lab] {temp} (t1);&#10;&#10;\node[lit,below=\vgap of k] (t1m) {1 M$_{\odot}$}&#10;   edge[arrin] node[lab] {mass} (t1);&#10;&#10;\node[iri,above=\vgap of t1] (aq) {Milky Way}&#10;   edge[arrin] node[lab] {galaxy} (t1);&#10;&#10;\node[iri,right=\hgap of aq] (t1c) {Earth}&#10;   edge[arrout,bend right=10] node[lab] {parent} (t1)&#10;   edge[arrin,bend left=10] node[lab] {child} (t1)&#10;   edge[arrout,dotted,gray,invisible] node[lab,invisible] {\color{white}galaxy} (aq);&#10;&#10;\node[lit,above=\vgap of t1c] (t1cm) {0.00314 M$_\text{J}$}&#10;   edge[arrin] node[lab] {mass} (t1c);&#10;&#10;&#10;\node[iri,left=\hgap of aq] (t1b) {Pluto}&#10;   edge[arrout,bend left=10] node[lab] {parent} (t1)&#10;   edge[arrin,bend right=10] node[lab] {child} (t1)&#10;   edge[arrout,dotted,gray,invisible] node[lab,invisible] {\color{white}galaxy} (aq);&#10;   &#10;\node[iri,below=\vgap of t1b] (dw) {Dwarf Planet}&#10;   edge[arrin] node[lab] {instance} (t1b);&#10;&#10;\node[lit,above=\vgap of t1b] (t1bm) {0.0000079 M$_\text{J}$}&#10;   edge[arrin] node[lab] {mass} (t1b);&#10;&#10;\node[iri,above=\vgap of aq] (esp) {Planet}&#10;   edge[arrin] node[lab] {instance} (t1c)&#10;   edge[arrin,invisible] node[lab,invisible] {instance} (t1b);&#10;&#10;&#10;\end{tikzpicture}&#10;&#10;&#10;}&#10;\end{document}"/>
  <p:tag name="IGUANATEXSIZE" val="20"/>
  <p:tag name="IGUANATEXCURSOR" val="2954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7,76228"/>
  <p:tag name="ORIGINALWIDTH" val="330,0461"/>
  <p:tag name="OUTPUTDPI" val="1200"/>
  <p:tag name="LATEXADDIN" val="\documentclass{article}&#10;\usepackage{amsmath}&#10;\usepackage{listings}&#10;\usepackage{xcolor}&#10;\usepackage{textcomp}&#10;\pagestyle{empty}&#10;&#10;\lstset{&#10; tabsize=4,&#10; rulecolor=,&#10; language=html,&#10;        basicstyle=\tt,&#10;        upquote=true,&#10;        aboveskip={1.5\baselineskip},&#10;        columns=fixed,&#10;        showstringspaces=false,&#10;        extendedchars=true,&#10;        %breaklines=true,&#10;        %prebreak = \raisebox{0ex}[0ex][0ex]{\ensuremath{\hookleftarrow}},&#10;        %frame=single,&#10;        showtabs=false,&#10;        showspaces=false,&#10;        showstringspaces=false,&#10;        identifierstyle=\ttfamily,&#10;        keywordstyle=\color[rgb]{0,0,1},&#10;        commentstyle=\color[rgb]{0.133,0.545,0.133},&#10;        stringstyle=\color[rgb]{0.627,0.126,0.941},&#10;}&#10;&#10;\usepackage{wasysym}&#10;&#10;&#10;\begin{document}&#10;\textsf{Ireland}&#10;\end{document}"/>
  <p:tag name="IGUANATEXSIZE" val="20"/>
  <p:tag name="IGUANATEXCURSOR" val="79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432.3481"/>
  <p:tag name="ORIGINALWIDTH" val="720.0347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tikzset{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   invisible/.style={opacity=0,text opacity=0,text=white,draw=white,bottom color=white,top color=white}&#10;}&#10;&#10;\begin{document}&#10;\newcommand{\vgap}{1.3cm}&#10;\newcommand{\hgap}{2.7cm}&#10; &#10;\resizebox{\textwidth}{!}{&#10;\begin{tikzpicture}&#10;&#10;\node[iri] (t1) {Sun};&#10;&#10;\node[lit,below=\vgap of t1,invisible] (more) {...}&#10;   edge[arrin,invisible] node[lab,invisible] {...} (t1);&#10;&#10;\node[iri,left=\hgap of more] (ucd) {G-type Star}&#10;   edge[arrin] node[lab] {instance} (t1);&#10;&#10;\node[lit,right=\hgap of t1] (k) {5,778 K}&#10;   edge[arrin] node[lab] {temp} (t1);&#10;&#10;\node[lit,below=\vgap of k] (t1m) {1 M$_{\odot}$}&#10;   edge[arrin] node[lab] {mass} (t1);&#10;&#10;\node[iri,above=\vgap of t1] (aq) {Milky Way}&#10;   edge[arrin] node[lab] {galaxy} (t1);&#10;&#10;\node[iri,right=\hgap of aq] (t1c) {Earth}&#10;   edge[arrout,bend right=10] node[lab] {parent} (t1)&#10;   edge[arrin,bend left=10] node[lab] {child} (t1)&#10;   edge[arrout,dotted,gray] node[lab] {\color{gray}galaxy} (aq);&#10;&#10;\node[lit,above=\vgap of t1c] (t1cm) {0.00314 M$_\text{J}$}&#10;   edge[arrin] node[lab] {mass} (t1c);&#10;&#10;&#10;\node[iri,left=\hgap of aq] (t1b) {Pluto}&#10;   edge[arrout,bend left=10] node[lab] {parent} (t1)&#10;   edge[arrin,bend right=10] node[lab] {child} (t1)&#10;   edge[arrout,dotted,gray] node[lab] {\color{gray}galaxy} (aq);&#10;   &#10;\node[iri,below=\vgap of t1b] (dw) {Dwarf Planet}&#10;   edge[arrin] node[lab] {instance} (t1b);&#10;&#10;\node[lit,above=\vgap of t1b] (t1bm) {0.0000079 M$_\text{J}$}&#10;   edge[arrin] node[lab] {mass} (t1b);&#10;&#10;\node[iri,above=\vgap of aq] (esp) {Planet}&#10;   edge[arrin] node[lab] {instance} (t1c)&#10;   edge[arrin,invisible] node[lab,invisible] {instance} (t1b);&#10;&#10;&#10;\end{tikzpicture}&#10;&#10;&#10;}&#10;\end{document}"/>
  <p:tag name="IGUANATEXSIZE" val="20"/>
  <p:tag name="IGUANATEXCURSOR" val="2912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432.3481"/>
  <p:tag name="ORIGINALWIDTH" val="720.0347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tikzset{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   invisible/.style={opacity=0,text opacity=0,text=white,draw=white,bottom color=white,top color=white}&#10;}&#10;&#10;\begin{document}&#10;\newcommand{\vgap}{1.3cm}&#10;\newcommand{\hgap}{2.7cm}&#10; &#10;\resizebox{\textwidth}{!}{&#10;\begin{tikzpicture}&#10;&#10;\node[iri] (t1) {Sun};&#10;&#10;\node[lit,below=\vgap of t1] (more) {...}&#10;   edge[arrin] node[lab,invisible] {...} (t1);&#10;&#10;\node[iri,left=\hgap of more] (ucd) {G-type Star}&#10;   edge[arrin] node[lab] {instance} (t1);&#10;&#10;\node[lit,right=\hgap of t1] (k) {5,778 K}&#10;   edge[arrin] node[lab] {temp} (t1);&#10;&#10;\node[lit,below=\vgap of k] (t1m) {1 M$_{\odot}$}&#10;   edge[arrin] node[lab] {mass} (t1);&#10;&#10;\node[iri,above=\vgap of t1] (aq) {Milky Way}&#10;   edge[arrin] node[lab] {galaxy} (t1);&#10;&#10;\node[iri,right=\hgap of aq] (t1c) {Earth}&#10;   edge[arrout,bend right=10] node[lab] {parent} (t1)&#10;   edge[arrin,bend left=10] node[lab] {child} (t1)&#10;   edge[arrout,dotted,gray] node[lab] {\color{gray}galaxy} (aq);&#10;&#10;\node[lit,above=\vgap of t1c] (t1cm) {0.00314 M$_\text{J}$}&#10;   edge[arrin] node[lab] {mass} (t1c);&#10;&#10;&#10;\node[iri,left=\hgap of aq] (t1b) {Pluto}&#10;   edge[arrout,bend left=10] node[lab] {parent} (t1)&#10;   edge[arrin,bend right=10] node[lab] {child} (t1)&#10;   edge[arrout,dotted,gray] node[lab] {\color{gray}galaxy} (aq);&#10;   &#10;\node[iri,below=\vgap of t1b] (dw) {Dwarf Planet}&#10;   edge[arrin] node[lab] {instance} (t1b);&#10;&#10;\node[lit,above=\vgap of t1b] (t1bm) {0.0000079 M$_\text{J}$}&#10;   edge[arrin] node[lab] {mass} (t1b);&#10;&#10;\node[iri,above=\vgap of aq] (esp) {Planet}&#10;   edge[arrin] node[lab] {instance} (t1c)&#10;   edge[arrin,invisible] node[lab,invisible] {instance} (t1b);&#10;&#10;&#10;\end{tikzpicture}&#10;&#10;&#10;}&#10;\end{document}"/>
  <p:tag name="IGUANATEXSIZE" val="20"/>
  <p:tag name="IGUANATEXCURSOR" val="2892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79,553"/>
  <p:tag name="ORIGINALWIDTH" val="3197,69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multicolumn{2}{l}{\rlt{DwarfPlanet}}\\&#10;\hline&#10;\schk{name} &amp; \sch{dist} &amp; \sch{radius} &amp; \sch{grav} &amp; \sch{days} &amp; \sch{years} &amp; \sch{temp}  &amp; \sch{ring} \\[0.5ex]&#10;\hline &#10;Pluto~~~~ &amp; 49.31 &amp; 0.19 &amp; 0.063 &amp; ~~~6.39 &amp; 248.000 &amp; 44 &amp; false \\\hline&#10;\end{tabular}&#10;&#10;&#10;&#10;&#10;&#10;\end{document}"/>
  <p:tag name="IGUANATEXSIZE" val="15"/>
  <p:tag name="IGUANATEXCURSOR" val="44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06,168"/>
  <p:tag name="ORIGINALWIDTH" val="3229,95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rlt{Planet}\\&#10;\hline&#10;\schk{name} &amp; \sch{dist} &amp; \sch{radius} &amp; \sch{grav} &amp; \sch{days} &amp; \sch{years} &amp; \sch{temp}  &amp; \sch{ring} \\[0.5ex]&#10;\hline &#10;Mercury &amp; 0.39 &amp; 0.38 &amp; 2.8 &amp; 58.646 &amp; 0.241 &amp; 440 &amp; false \\&#10;Venus &amp; 0.72 &amp; 0.95 &amp; 8.9 &amp; -243.019 &amp; 0.615  &amp; 730 &amp; false\\&#10;Earth &amp; 1.00  &amp; 1.00   &amp; 9.8 &amp; 0.997  &amp; 1.000  &amp; 288 &amp; false \\&#10;Mars &amp; 1.52 &amp; 0.53  &amp; 3.7 &amp; 1.026  &amp; 1.880  &amp; 186 &amp; false \\&#10;Jupiter &amp; 5.20 &amp; 10.97  &amp; 22.9 &amp; 0.414  &amp; 11.862 &amp; 152 &amp; true \\&#10;Saturn &amp; 9.54 &amp; 9.14  &amp; 9.1 &amp; 0.444  &amp; 29.447 &amp; 134 &amp; true\\&#10;Uranus &amp; 19.19 &amp; 3.98  &amp; 7.8 &amp; -0.719 &amp; 84.017 &amp; 76 &amp; true\\&#10;Neptune &amp; 30.07 &amp; 3.86  &amp; 11.0 &amp; 0.671  &amp; 164.791 &amp; 53 &amp; true\\\hline&#10;\end{tabular}&#10;&#10;&#10;&#10;&#10;&#10;\end{document}"/>
  <p:tag name="IGUANATEXSIZE" val="15"/>
  <p:tag name="IGUANATEXCURSOR" val="91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443,201"/>
  <p:tag name="ORIGINALWIDTH" val="1095,15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Moon}\\&#10;\hline&#10;\schk{name} &amp; \sch{\color{red}parent}\\[0.5ex]&#10;\hline &#10;Ganimedes &amp; Jupiter \\&#10;Calisto &amp; Jupiter \\&#10;Europa &amp; Jupiter \\&#10;Io &amp; Jupiter \\&#10;Titan &amp; Saturn \\&#10;Triton &amp; Neptune \\&#10;Luna &amp; Earth\\&#10;Oberon &amp; Uranus \\&#10;Charon &amp; Pluto \\ &#10;... &amp; ... \\\hline&#10;\end{tabular}&#10;&#10;&#10;&#10;&#10;&#10;\end{document}"/>
  <p:tag name="IGUANATEXSIZE" val="15"/>
  <p:tag name="IGUANATEXCURSOR" val="49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06,168"/>
  <p:tag name="ORIGINALWIDTH" val="1576,7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multicolumn{2}{l}{\rlt{MoonDiscoverer}}\\&#10;\hline&#10;\schk{name} &amp; \sch{discoverer}\\[0.5ex]&#10;\hline &#10;Ganimedes &amp; Galileo Galilei \\&#10;Calisto &amp; Galileo Galilei \\&#10;Europa &amp; Galileo Galilei \\&#10;Io &amp; Galileo Galilei \\&#10;Titan &amp; Christiaan Huygens \\&#10;Triton &amp; William Lassell \\&#10;Oberon &amp; William Herschel \\&#10;... &amp; ...\\ \hline&#10;\end{tabular}&#10;&#10;&#10;&#10;&#10;&#10;\end{document}"/>
  <p:tag name="IGUANATEXSIZE" val="15"/>
  <p:tag name="IGUANATEXCURSOR" val="56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324,685"/>
  <p:tag name="ORIGINALWIDTH" val="935,380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}&#10;\multicolumn{2}{l}{\rlt{MoonDiscYear}}\\&#10;\hline&#10;\schk{name} &amp; \sch{year}\\[0.5ex]&#10;\hline &#10;Ganimedes &amp; 1610\\&#10;Calisto &amp; 1610\\&#10;Europa &amp; 1610\\&#10;Io &amp; 1610\\&#10;Titan &amp; 1655\\&#10;Triton &amp; 1846\\&#10;Oberon &amp; 1787\\&#10;Charon &amp; 1978\\ &#10;... &amp; ... \\\hline&#10;\end{tabular}&#10;&#10;&#10;&#10;&#10;&#10;\end{document}"/>
  <p:tag name="IGUANATEXSIZE" val="15"/>
  <p:tag name="IGUANATEXCURSOR" val="24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432.3481"/>
  <p:tag name="ORIGINALWIDTH" val="720.0347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tikzset{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   invisible/.style={opacity=0,text opacity=0,text=white,draw=white,bottom color=white,top color=white}&#10;}&#10;&#10;\begin{document}&#10;\newcommand{\vgap}{1.3cm}&#10;\newcommand{\hgap}{2.7cm}&#10; &#10;\resizebox{\textwidth}{!}{&#10;\begin{tikzpicture}&#10;&#10;\node[iri] (t1) {Sun};&#10;&#10;\node[lit,below=\vgap of t1] (more) {...}&#10;   edge[arrin] node[lab,invisible] {...} (t1);&#10;&#10;\node[iri,left=\hgap of more] (ucd) {G-type Star}&#10;   edge[arrin] node[lab] {instance} (t1);&#10;&#10;\node[lit,right=\hgap of t1] (k) {5,778 K}&#10;   edge[arrin] node[lab] {temp} (t1);&#10;&#10;\node[lit,below=\vgap of k] (t1m) {1 M$_{\odot}$}&#10;   edge[arrin] node[lab] {mass} (t1);&#10;&#10;\node[iri,above=\vgap of t1] (aq) {Milky Way}&#10;   edge[arrin] node[lab] {galaxy} (t1);&#10;&#10;\node[iri,right=\hgap of aq] (t1c) {Earth}&#10;   edge[arrout,bend right=10] node[lab] {parent} (t1)&#10;   edge[arrin,bend left=10] node[lab] {child} (t1)&#10;   edge[arrout,dotted,gray] node[lab] {\color{gray}galaxy} (aq);&#10;&#10;\node[lit,above=\vgap of t1c] (t1cm) {0.00314 M$_\text{J}$}&#10;   edge[arrin] node[lab] {mass} (t1c);&#10;&#10;&#10;\node[iri,left=\hgap of aq] (t1b) {Pluto}&#10;   edge[arrout,bend left=10] node[lab] {parent} (t1)&#10;   edge[arrin,bend right=10] node[lab] {child} (t1)&#10;   edge[arrout,dotted,gray] node[lab] {\color{gray}galaxy} (aq);&#10;   &#10;\node[iri,below=\vgap of t1b] (dw) {Dwarf Planet}&#10;   edge[arrin] node[lab] {instance} (t1b);&#10;&#10;\node[lit,above=\vgap of t1b] (t1bm) {0.0000079 M$_\text{J}$}&#10;   edge[arrin] node[lab] {mass} (t1b);&#10;&#10;\node[iri,above=\vgap of aq] (esp) {Planet}&#10;   edge[arrin] node[lab] {instance} (t1c)&#10;   edge[arrin,invisible] node[lab,invisible] {instance} (t1b);&#10;&#10;&#10;\end{tikzpicture}&#10;&#10;&#10;}&#10;\end{document}"/>
  <p:tag name="IGUANATEXSIZE" val="20"/>
  <p:tag name="IGUANATEXCURSOR" val="2892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432.3481"/>
  <p:tag name="ORIGINALWIDTH" val="720.0347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tikzset{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   invisible/.style={opacity=0,text opacity=0,text=white,draw=white,bottom color=white,top color=white}&#10;}&#10;&#10;\begin{document}&#10;\newcommand{\vgap}{1.3cm}&#10;\newcommand{\hgap}{2.7cm}&#10; &#10;\resizebox{\textwidth}{!}{&#10;\begin{tikzpicture}&#10;&#10;\node[iri] (t1) {Sun};&#10;&#10;\node[lit,below=\vgap of t1] (more) {...}&#10;   edge[arrin] node[lab,invisible] {...} (t1);&#10;&#10;\node[iri,left=\hgap of more] (ucd) {G-type Star}&#10;   edge[arrin] node[lab] {instance} (t1);&#10;&#10;\node[lit,right=\hgap of t1] (k) {5,778 K}&#10;   edge[arrin] node[lab] {temp} (t1);&#10;&#10;\node[lit,below=\vgap of k] (t1m) {1 M$_{\odot}$}&#10;   edge[arrin] node[lab] {mass} (t1);&#10;&#10;\node[iri,above=\vgap of t1] (aq) {Milky Way}&#10;   edge[arrin] node[lab] {galaxy} (t1);&#10;&#10;\node[iri,right=\hgap of aq] (t1c) {Earth}&#10;   edge[arrout,bend right=10] node[lab] {parent} (t1)&#10;   edge[arrin,bend left=10] node[lab] {child} (t1)&#10;   edge[arrout,dotted,gray] node[lab] {\color{gray}galaxy} (aq);&#10;&#10;\node[lit,above=\vgap of t1c] (t1cm) {0.00314 M$_\text{J}$}&#10;   edge[arrin] node[lab] {mass} (t1c);&#10;&#10;&#10;\node[iri,left=\hgap of aq] (t1b) {Pluto}&#10;   edge[arrout,bend left=10] node[lab] {parent} (t1)&#10;   edge[arrin,bend right=10] node[lab] {child} (t1)&#10;   edge[arrout,dotted,gray] node[lab] {\color{gray}galaxy} (aq);&#10;   &#10;\node[iri,below=\vgap of t1b] (dw) {Dwarf Planet}&#10;   edge[arrin] node[lab] {instance} (t1b);&#10;&#10;\node[lit,above=\vgap of t1b] (t1bm) {0.0000079 M$_\text{J}$}&#10;   edge[arrin] node[lab] {mass} (t1b);&#10;&#10;\node[iri,above=\vgap of aq] (esp) {Planet}&#10;   edge[arrin] node[lab] {instance} (t1c)&#10;   edge[arrin,invisible] node[lab,invisible] {instance} (t1b);&#10;&#10;&#10;\end{tikzpicture}&#10;&#10;&#10;}&#10;\end{document}"/>
  <p:tag name="IGUANATEXSIZE" val="20"/>
  <p:tag name="IGUANATEXCURSOR" val="0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432.3481"/>
  <p:tag name="ORIGINALWIDTH" val="720.0347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tikzset{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   invisible/.style={opacity=0,text opacity=0,text=white,draw=white,bottom color=white,top color=white}&#10;}&#10;&#10;\begin{document}&#10;\newcommand{\vgap}{1.3cm}&#10;\newcommand{\hgap}{2.7cm}&#10; &#10;\resizebox{\textwidth}{!}{&#10;\begin{tikzpicture}&#10;&#10;\node[iri] (t1) {Sun};&#10;&#10;\node[lit,below=\vgap of t1] (more) {...}&#10;   edge[arrin] node[lab,invisible] {...} (t1);&#10;&#10;\node[iri,left=\hgap of more] (ucd) {G-type Star}&#10;   edge[arrin] node[lab] {instance} (t1);&#10;&#10;\node[lit,right=\hgap of t1] (k) {5,778 K}&#10;   edge[arrin] node[lab] {temp} (t1);&#10;&#10;\node[lit,below=\vgap of k] (t1m) {1 M$_{\odot}$}&#10;   edge[arrin] node[lab] {mass} (t1);&#10;&#10;\node[iri,above=\vgap of t1] (aq) {Milky Way}&#10;   edge[arrin] node[lab] {galaxy} (t1);&#10;&#10;\node[iri,right=\hgap of aq] (t1c) {Earth}&#10;   edge[arrout,bend right=10] node[lab] {parent} (t1)&#10;   edge[arrin,bend left=10] node[lab] {child} (t1)&#10;   edge[arrout,dotted,gray] node[lab] {\color{gray}galaxy} (aq);&#10;&#10;\node[lit,above=\vgap of t1c] (t1cm) {0.00314 M$_\text{J}$}&#10;   edge[arrin] node[lab] {mass} (t1c);&#10;&#10;&#10;\node[iri,left=\hgap of aq] (t1b) {Pluto}&#10;   edge[arrout,bend left=10] node[lab] {parent} (t1)&#10;   edge[arrin,bend right=10] node[lab] {child} (t1)&#10;   edge[arrout,dotted,gray] node[lab] {\color{gray}galaxy} (aq);&#10;   &#10;\node[iri,below=\vgap of t1b] (dw) {Dwarf Planet}&#10;   edge[arrin] node[lab] {instance} (t1b);&#10;&#10;\node[lit,above=\vgap of t1b] (t1bm) {0.0000079 M$_\text{J}$}&#10;   edge[arrin] node[lab] {mass} (t1b);&#10;&#10;\node[iri,above=\vgap of aq] (esp) {Planet}&#10;   edge[arrin] node[lab] {instance} (t1c)&#10;   edge[arrin,invisible] node[lab,invisible] {instance} (t1b);&#10;&#10;&#10;\end{tikzpicture}&#10;&#10;&#10;}&#10;\end{document}"/>
  <p:tag name="IGUANATEXSIZE" val="20"/>
  <p:tag name="IGUANATEXCURSOR" val="0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23,0591"/>
  <p:tag name="ORIGINALWIDTH" val="1203,168"/>
  <p:tag name="OUTPUTDPI" val="1200"/>
  <p:tag name="LATEXADDIN" val="\documentclass{article}&#10;\usepackage{amsmath}&#10;\usepackage{listings}&#10;\usepackage{xcolor}&#10;\usepackage{textcomp}&#10;\usepackage{wasysym}&#10;\usepackage{graphicx}&#10;&#10;\pagestyle{empty}&#10;&#10;\newcommand{\rs}[1]{\resizebox{1.4ex}{!}{#1}}&#10;&#10;\begin{document}&#10;\noindent \sf&#10;\color{orange!60!black}&#10;(Ireland,partOf,Europe)\\&#10;(Ireland,isA,Country)\\&#10;(Ireland,capital,Dublin)&#10;\end{document}"/>
  <p:tag name="IGUANATEXSIZE" val="14"/>
  <p:tag name="IGUANATEXCURSOR" val="26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69.0312"/>
  <p:tag name="ORIGINALWIDTH" val="719.3802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tikzset{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   invisible/.style={opacity=0,text opacity=0,text=white,draw=white,bottom color=white,top color=white}&#10;}&#10;&#10;\begin{document}&#10;\newcommand{\vgap}{1.3cm}&#10;\newcommand{\hgap}{2.7cm}&#10; &#10;\resizebox{\textwidth}{!}{&#10;\begin{tikzpicture}&#10;&#10;\node[iri] (p) {Pluto};&#10;   &#10;\node[iri,right=\hgap of p] (cd) {Cartoon Dog}&#10;   edge[arrin] node[lab] {instance} (p);&#10;&#10;\node[iri,below=\vgap of p] (mm) {Mickey Mouse}&#10;   edge[arrin] node[lab] {owner} (p);&#10;\end{tikzpicture}&#10;&#10;&#10;}&#10;\end{document}"/>
  <p:tag name="IGUANATEXSIZE" val="20"/>
  <p:tag name="IGUANATEXCURSOR" val="1924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432.3481"/>
  <p:tag name="ORIGINALWIDTH" val="720.0347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tikzset{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   invisible/.style={opacity=0,text opacity=0,text=white,draw=white,bottom color=white,top color=white}&#10;}&#10;&#10;\begin{document}&#10;\newcommand{\vgap}{1.3cm}&#10;\newcommand{\hgap}{2.7cm}&#10; &#10;\resizebox{\textwidth}{!}{&#10;\begin{tikzpicture}&#10;&#10;\node[iri] (t1) {Sun};&#10;&#10;\node[lit,below=\vgap of t1] (more) {...}&#10;   edge[arrin] node[lab,invisible] {...} (t1);&#10;&#10;\node[iri,left=\hgap of more] (ucd) {G-type Star}&#10;   edge[arrin] node[lab] {instance} (t1);&#10;&#10;\node[lit,right=\hgap of t1] (k) {5,778 K}&#10;   edge[arrin] node[lab] {temp} (t1);&#10;&#10;\node[lit,below=\vgap of k] (t1m) {1 M$_{\odot}$}&#10;   edge[arrin] node[lab] {mass} (t1);&#10;&#10;\node[iri,above=\vgap of t1] (aq) {Milky Way}&#10;   edge[arrin] node[lab] {galaxy} (t1);&#10;&#10;\node[iri,right=\hgap of aq] (t1c) {Earth}&#10;   edge[arrout,bend right=10] node[lab] {parent} (t1)&#10;   edge[arrin,bend left=10] node[lab] {child} (t1)&#10;   edge[arrout,dotted,gray] node[lab] {\color{gray}galaxy} (aq);&#10;&#10;\node[lit,above=\vgap of t1c] (t1cm) {0.00314 M$_\text{J}$}&#10;   edge[arrin] node[lab] {mass} (t1c);&#10;&#10;&#10;\node[iri,left=\hgap of aq] (t1b) {Pluto}&#10;   edge[arrout,bend left=10] node[lab] {parent} (t1)&#10;   edge[arrin,bend right=10] node[lab] {child} (t1)&#10;   edge[arrout,dotted,gray] node[lab] {\color{gray}galaxy} (aq);&#10;   &#10;\node[iri,below=\vgap of t1b] (dw) {Dwarf Planet}&#10;   edge[arrin] node[lab] {instance} (t1b);&#10;&#10;\node[lit,above=\vgap of t1b] (t1bm) {0.0000079 M$_\text{J}$}&#10;   edge[arrin] node[lab] {mass} (t1b);&#10;&#10;\node[iri,above=\vgap of aq] (esp) {Planet}&#10;   edge[arrin] node[lab] {instance} (t1c)&#10;   edge[arrin,invisible] node[lab,invisible] {instance} (t1b);&#10;&#10;&#10;\end{tikzpicture}&#10;&#10;&#10;}&#10;\end{document}"/>
  <p:tag name="IGUANATEXSIZE" val="20"/>
  <p:tag name="IGUANATEXCURSOR" val="0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69.0312"/>
  <p:tag name="ORIGINALWIDTH" val="719.3802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tikzset{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   invisible/.style={opacity=0,text opacity=0,text=white,draw=white,bottom color=white,top color=white}&#10;}&#10;&#10;\begin{document}&#10;\newcommand{\vgap}{1.3cm}&#10;\newcommand{\hgap}{2.7cm}&#10; &#10;\resizebox{\textwidth}{!}{&#10;\begin{tikzpicture}&#10;&#10;\node[iri] (p) {Pluto};&#10;   &#10;\node[iri,right=\hgap of p] (cd) {Cartoon Dog}&#10;   edge[arrin] node[lab] {instance} (p);&#10;&#10;\node[iri,below=\vgap of p] (mm) {Mickey Mouse}&#10;   edge[arrin] node[lab] {owner} (p);&#10;\end{tikzpicture}&#10;&#10;&#10;}&#10;\end{document}"/>
  <p:tag name="IGUANATEXSIZE" val="20"/>
  <p:tag name="IGUANATEXCURSOR" val="1924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432.3481"/>
  <p:tag name="ORIGINALWIDTH" val="720.0347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tikzset{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   invisible/.style={opacity=0,text opacity=0,text=white,draw=white,bottom color=white,top color=white}&#10;}&#10;&#10;\begin{document}&#10;\newcommand{\vgap}{1.3cm}&#10;\newcommand{\hgap}{2.7cm}&#10; &#10;\resizebox{\textwidth}{!}{&#10;\begin{tikzpicture}&#10;&#10;\node[iri] (t1) {Sun};&#10;&#10;\node[lit,below=\vgap of t1] (more) {...}&#10;   edge[arrin] node[lab,invisible] {...} (t1);&#10;&#10;\node[iri,left=\hgap of more] (ucd) {G-type Star}&#10;   edge[arrin] node[lab] {instance} (t1);&#10;&#10;\node[lit,right=\hgap of t1] (k) {5,778 K}&#10;   edge[arrin] node[lab] {temp} (t1);&#10;&#10;\node[lit,below=\vgap of k] (t1m) {1 M$_{\odot}$}&#10;   edge[arrin] node[lab] {mass} (t1);&#10;&#10;\node[iri,above=\vgap of t1] (aq) {Milky Way}&#10;   edge[arrin] node[lab] {galaxy} (t1);&#10;&#10;\node[iri,right=\hgap of aq] (t1c) {Earth}&#10;   edge[arrout,bend right=10] node[lab] {parent} (t1)&#10;   edge[arrin,bend left=10] node[lab] {child} (t1)&#10;   edge[arrout,dotted,gray] node[lab] {\color{gray}galaxy} (aq);&#10;&#10;\node[lit,above=\vgap of t1c] (t1cm) {0.00314 M$_\text{J}$}&#10;   edge[arrin] node[lab] {mass} (t1c);&#10;&#10;&#10;\node[iri,left=\hgap of aq] (t1b) {Pluto}&#10;   edge[arrout,bend left=10] node[lab] {parent} (t1)&#10;   edge[arrin,bend right=10] node[lab] {child} (t1)&#10;   edge[arrout,dotted,gray] node[lab] {\color{gray}galaxy} (aq);&#10;   &#10;\node[iri,below=\vgap of t1b] (dw) {Dwarf Planet}&#10;   edge[arrin] node[lab] {instance} (t1b);&#10;&#10;\node[lit,above=\vgap of t1b] (t1bm) {0.0000079 M$_\text{J}$}&#10;   edge[arrin] node[lab] {mass} (t1b);&#10;&#10;\node[iri,above=\vgap of aq] (esp) {Planet}&#10;   edge[arrin] node[lab] {instance} (t1c)&#10;   edge[arrin,invisible] node[lab,invisible] {instance} (t1b);&#10;&#10;&#10;\end{tikzpicture}&#10;&#10;&#10;}&#10;\end{document}"/>
  <p:tag name="IGUANATEXSIZE" val="20"/>
  <p:tag name="IGUANATEXCURSOR" val="0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69.0312"/>
  <p:tag name="ORIGINALWIDTH" val="719.3802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tikzset{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   invisible/.style={opacity=0,text opacity=0,text=white,draw=white,bottom color=white,top color=white}&#10;}&#10;&#10;\begin{document}&#10;\newcommand{\vgap}{1.3cm}&#10;\newcommand{\hgap}{2.7cm}&#10; &#10;\resizebox{\textwidth}{!}{&#10;\begin{tikzpicture}&#10;&#10;\node[iri] (p) {Pluto};&#10;   &#10;\node[iri,right=\hgap of p] (cd) {Cartoon Dog}&#10;   edge[arrin] node[lab] {instance} (p);&#10;&#10;\node[iri,below=\vgap of p] (mm) {Mickey Mouse}&#10;   edge[arrin] node[lab] {owner} (p);&#10;\end{tikzpicture}&#10;&#10;&#10;}&#10;\end{document}"/>
  <p:tag name="IGUANATEXSIZE" val="20"/>
  <p:tag name="IGUANATEXCURSOR" val="1924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432.3481"/>
  <p:tag name="ORIGINALWIDTH" val="720.0347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tikzset{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   invisible/.style={opacity=0,text opacity=0,text=white,draw=white,bottom color=white,top color=white}&#10;}&#10;&#10;\begin{document}&#10;\newcommand{\vgap}{1.3cm}&#10;\newcommand{\hgap}{2.7cm}&#10; &#10;\resizebox{\textwidth}{!}{&#10;\begin{tikzpicture}&#10;&#10;\node[iri] (t1) {Sun};&#10;&#10;\node[lit,below=\vgap of t1] (more) {...}&#10;   edge[arrin] node[lab,invisible] {...} (t1);&#10;&#10;\node[iri,left=\hgap of more] (ucd) {G-type Star}&#10;   edge[arrin] node[lab] {instance} (t1);&#10;&#10;\node[lit,right=\hgap of t1] (k) {5,778 K}&#10;   edge[arrin] node[lab] {temp} (t1);&#10;&#10;\node[lit,below=\vgap of k] (t1m) {1 M$_{\odot}$}&#10;   edge[arrin] node[lab] {mass} (t1);&#10;&#10;\node[iri,above=\vgap of t1] (aq) {Milky Way}&#10;   edge[arrin] node[lab] {galaxy} (t1);&#10;&#10;\node[iri,right=\hgap of aq] (t1c) {Earth}&#10;   edge[arrout,bend right=10] node[lab] {parent} (t1)&#10;   edge[arrin,bend left=10] node[lab] {child} (t1)&#10;   edge[arrout,dotted,gray] node[lab] {\color{gray}galaxy} (aq);&#10;&#10;\node[lit,above=\vgap of t1c] (t1cm) {0.00314 M$_\text{J}$}&#10;   edge[arrin] node[lab] {mass} (t1c);&#10;&#10;&#10;\node[iri,left=\hgap of aq] (t1b) {Pluto}&#10;   edge[arrout,bend left=10] node[lab] {parent} (t1)&#10;   edge[arrin,bend right=10] node[lab] {child} (t1)&#10;   edge[arrout,dotted,gray] node[lab] {\color{gray}galaxy} (aq);&#10;   &#10;\node[iri,below=\vgap of t1b] (dw) {Dwarf Planet}&#10;   edge[arrin] node[lab] {instance} (t1b);&#10;&#10;\node[lit,above=\vgap of t1b] (t1bm) {0.0000079 M$_\text{J}$}&#10;   edge[arrin] node[lab] {mass} (t1b);&#10;&#10;\node[iri,above=\vgap of aq] (esp) {Planet}&#10;   edge[arrin] node[lab] {instance} (t1c)&#10;   edge[arrin,invisible] node[lab,invisible] {instance} (t1b);&#10;&#10;&#10;\end{tikzpicture}&#10;&#10;&#10;}&#10;\end{document}"/>
  <p:tag name="IGUANATEXSIZE" val="20"/>
  <p:tag name="IGUANATEXCURSOR" val="0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69.0312"/>
  <p:tag name="ORIGINALWIDTH" val="719.3802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tikzset{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   invisible/.style={opacity=0,text opacity=0,text=white,draw=white,bottom color=white,top color=white}&#10;}&#10;&#10;\begin{document}&#10;\newcommand{\vgap}{1.3cm}&#10;\newcommand{\hgap}{2.7cm}&#10; &#10;\resizebox{\textwidth}{!}{&#10;\begin{tikzpicture}&#10;&#10;\node[iri] (p) {Pluto};&#10;   &#10;\node[iri,right=\hgap of p] (cd) {Cartoon Dog}&#10;   edge[arrin] node[lab] {instance} (p);&#10;&#10;\node[iri,below=\vgap of p] (mm) {Mickey Mouse}&#10;   edge[arrin] node[lab] {owner} (p);&#10;\end{tikzpicture}&#10;&#10;&#10;}&#10;\end{document}"/>
  <p:tag name="IGUANATEXSIZE" val="20"/>
  <p:tag name="IGUANATEXCURSOR" val="1924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listings}&#10;\usepackage{xcolor}&#10;\usepackage{textcomp}&#10;\usepackage{wasysym}&#10;&#10;\pagestyle{empty}&#10;&#10;\begin{document}&#10;\noindent&#10;\sf&#10;\begin{tabular}{|l|l|l|}&#10;\hline&#10;\color{gray} \textit{subject} &amp; \color{gray} \textit{predicate} &amp; \color{gray} \textit{object}\\\hline\hline&#10;Ireland &amp; partOf &amp; Europe \\&#10;Ireland &amp; a &amp; Country \\&#10;Ireland &amp; capital &amp; Dublin \\\hline\hline&#10;\color{blue}Dublin &amp; \color{blue}population &amp; \color{blue}1,000,000\\\hline&#10;\end{tabular}&#10;&#10;\end{document}"/>
  <p:tag name="IGUANATEXSIZE" val="30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listings}&#10;\usepackage{xcolor}&#10;\usepackage{textcomp}&#10;\usepackage{wasysym}&#10;\usepackage{mathtools}&#10;&#10;\pagestyle{empty}&#10;&#10;\begin{document}&#10;\noindent&#10;\color{gray} $\mathsf{subject} \xrightarrow{\mathsf{predicate}} \mathsf{object}$&#10;\end{document}"/>
  <p:tag name="IGUANATEXSIZE" val="30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22,2289"/>
  <p:tag name="ORIGINALWIDTH" val="719,7074"/>
  <p:tag name="OUTPUTDPI" val="1200"/>
  <p:tag name="LATEXADDIN" val="\documentclass{standalone}&#10;\usepackage{amsmath}&#10;\usepackage{xcolor}&#10;\usepackage{tikz}&#10;\usetikzlibrary{shapes,arrows,positioning,fit,backgrounds}&#10;\newcommand{\hsp}{\vphantom{Ag}}&#10;\tikzset{&#10; std/.style={ &#10;        draw,&#10;  circle,&#10;  anchor=center,&#10;  inner sep=0pt,&#10;  minimum size=5pt&#10; },&#10;    lab/.style={ &#10;           text centered,&#10;  fill=white, &#10;  opacity=0.8,&#10;  text opacity=1,&#10;  font=\tt\footnotesize\hsp},&#10; elab/.style={ &#10;           text centered,&#10;  fill=\exbg, &#10;  opacity=0.8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%draw=black!50, &#10;  %fill=black!50,&#10;  %thick,&#10;  font=\tt\footnotesize\hsp},&#10; arrin/.style={&#10;            &lt;-,&#10;            latex-,&#10;  %draw=black!50, &#10;  %fill=black!50,&#10;  %thick,&#10;  font=\tt\footnotesize\hsp},&#10; arrstd/.style={&#10;       -,&#10;       %draw=black!50, &#10;       %fill=black!50,&#10;       thick},&#10; dashmed/.style={&#10;            -,&#10;  %draw=black!50, &#10;  %fill=black!50,&#10;  thick,&#10;  dash pattern=on 3pt off 3pt,&#10;  font=\tt\footnotesize\hsp}&#10;    every loop/.style={&#10;     &lt;-,&#10;        latex-,&#10;        fill=black!50,&#10;        min distance=10mm,&#10;        in=0,&#10;        out=60,&#10;        looseness=10,&#10;        draw=black!50,&#10;        thick,&#10;        font=\tt\footnotesize\hsp&#10;    }&#10;}&#10;&#10;\pagestyle{empty}&#10;\newcommand{\vgap}{1.5cm}&#10;\newcommand{\hgap}{5cm}&#10;\begin{document}&#10;\begin{tikzpicture}&#10;&#10;\node[iri,anchor=center] (p1) {Ireland};&#10;\node[iri, right=\hgap of p1.center,anchor=center] (p2) {Europe}&#10;  edge[arrin] node[fill=white] {partOf} (p1.east);&#10;\node[iri, above=\vgap of p2.center,anchor=center] (p3) {Country}&#10; edge[arrin] node[fill=white] {a} (p1.east);&#10;\node[iri, below=\vgap of p2.center,anchor=center] (p4) {Dublin}&#10; edge[arrin] node[fill=white] {capital} (p1.east);&#10;\node[lit,right=\hgap of p4.center,anchor=center,blue,bottom color=blue!20] (p5)&#10; {\color{blue}1000000}&#10;  edge[arrin,blue] node[fill=white] {\color{blue}population} (p4.east);&#10;&#10;%\node [below right] at (current bounding box.north west) {\large ($G$)};&#10;\end{tikzpicture}&#10;\end{document}"/>
  <p:tag name="IGUANATEXSIZE" val="20"/>
  <p:tag name="IGUANATEXCURSOR" val="240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7,76228"/>
  <p:tag name="ORIGINALWIDTH" val="320,2947"/>
  <p:tag name="OUTPUTDPI" val="1200"/>
  <p:tag name="LATEXADDIN" val="\documentclass{article}&#10;\usepackage{amsmath}&#10;\usepackage{listings}&#10;\usepackage{xcolor}&#10;\usepackage{textcomp}&#10;\usepackage{wasysym}&#10;\pagestyle{empty}&#10;&#10;\begin{document}&#10;\textsf{Dublin}&#10;\end{document}"/>
  <p:tag name="IGUANATEXSIZE" val="20"/>
  <p:tag name="IGUANATEXCURSOR" val="18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listings}&#10;\usepackage{xcolor}&#10;\usepackage{textcomp}&#10;\usepackage{wasysym}&#10;&#10;\pagestyle{empty}&#10;&#10;\begin{document}&#10;\noindent&#10;\sf&#10;\begin{tabular}{|l|l|l|}&#10;\hline&#10;\color{gray} \textit{subject} &amp; \color{gray} \textit{predicate} &amp; \color{gray} \textit{object}\\\hline\hline&#10;ex:Ireland &amp; ex:partOf &amp; ex:Europe \\&#10;ex:Ireland &amp; rdf:type &amp; ex:Country \\&#10;ex:Ireland &amp; ex:capital &amp; ex:Dublin \\\hline\hline&#10;\color{blue}ex:Dublin &amp; \color{blue}ex:population &amp; \color{blue}1,000,000\\\hline&#10;\end{tabular}&#10;&#10;\end{document}"/>
  <p:tag name="IGUANATEXSIZE" val="30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listings}&#10;\usepackage{xcolor}&#10;\usepackage{textcomp}&#10;\usepackage{wasysym}&#10;\usepackage{mathtools}&#10;&#10;\pagestyle{empty}&#10;&#10;\begin{document}&#10;\noindent&#10;\color{gray} $\mathsf{subject} \xrightarrow{\mathsf{predicate}} \mathsf{object}$&#10;\end{document}"/>
  <p:tag name="IGUANATEXSIZE" val="30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17,3195"/>
  <p:tag name="ORIGINALWIDTH" val="719,3802"/>
  <p:tag name="OUTPUTDPI" val="1200"/>
  <p:tag name="LATEXADDIN" val="\documentclass{standalone}&#10;\usepackage{amsmath}&#10;\usepackage{xcolor}&#10;\usepackage{tikz}&#10;\usetikzlibrary{shapes,arrows,positioning,fit,backgrounds}&#10;\newcommand{\hsp}{\vphantom{Ag}}&#10;\tikzset{&#10; std/.style={ &#10;        draw,&#10;  circle,&#10;  anchor=center,&#10;  inner sep=0pt,&#10;  minimum size=5pt&#10; },&#10;    lab/.style={ &#10;           text centered,&#10;  fill=white, &#10;  opacity=0.8,&#10;  text opacity=1,&#10;  font=\tt\footnotesize\hsp},&#10; elab/.style={ &#10;           text centered,&#10;  fill=\exbg, &#10;  opacity=0.8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%draw=black!50, &#10;  %fill=black!50,&#10;  %thick,&#10;  font=\tt\footnotesize\hsp},&#10; arrin/.style={&#10;            &lt;-,&#10;            latex-,&#10;  %draw=black!50, &#10;  %fill=black!50,&#10;  %thick,&#10;  font=\tt\footnotesize\hsp},&#10; arrstd/.style={&#10;       -,&#10;       %draw=black!50, &#10;       %fill=black!50,&#10;       thick},&#10; dashmed/.style={&#10;            -,&#10;  %draw=black!50, &#10;  %fill=black!50,&#10;  thick,&#10;  dash pattern=on 3pt off 3pt,&#10;  font=\tt\footnotesize\hsp}&#10;    every loop/.style={&#10;     &lt;-,&#10;        latex-,&#10;        fill=black!50,&#10;        min distance=10mm,&#10;        in=0,&#10;        out=60,&#10;        looseness=10,&#10;        draw=black!50,&#10;        thick,&#10;        font=\tt\footnotesize\hsp&#10;    }&#10;}&#10;&#10;\pagestyle{empty}&#10;\newcommand{\vgap}{1.5cm}&#10;\newcommand{\hgap}{5cm}&#10;\begin{document}&#10;\begin{tikzpicture}&#10;&#10;\node[iri,anchor=center] (p1) {ex:Ireland};&#10;\node[iri, right=\hgap of p1.center,anchor=center] (p2) {ex:Europe}&#10;  edge[arrin] node[fill=white] {ex:partOf} (p1.east);&#10;\node[iri, above=\vgap of p2.center,anchor=center] (p3) {ex:Country}&#10; edge[arrin] node[fill=white] {rdf:type} (p1.east);&#10;\node[iri, below=\vgap of p2.center,anchor=center] (p4) {ex:Dublin}&#10; edge[arrin] node[fill=white] {ex:capital} (p1.east);&#10;\node[lit,right=\hgap of p4.center,anchor=center,blue,bottom color=blue!20] (p5)&#10; {\color{blue}1000000}&#10;  edge[arrin,blue] node[fill=white] {\color{blue}ex:population} (p4.east);&#10;&#10;%\node [below right] at (current bounding box.north west) {\large ($G$)};&#10;\end{tikzpicture}&#10;\end{document}"/>
  <p:tag name="IGUANATEXSIZE" val="20"/>
  <p:tag name="IGUANATEXCURSOR" val="243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listings}&#10;\usepackage{xcolor}&#10;\usepackage{textcomp}&#10;\usepackage{wasysym}&#10;&#10;\pagestyle{empty}&#10;&#10;\begin{document}&#10;\noindent&#10;\sf&#10;\begin{tabular}{|l|l|l|}&#10;\hline&#10;\color{gray} \textit{subject} &amp; \color{gray} \textit{predicate} &amp; \color{gray} \textit{object}\\\hline\hline&#10;ex:Ireland &amp; ex:partOf &amp; ex:Europe \\&#10;ex:Ireland &amp; rdf:type &amp; ex:Country \\&#10;ex:Ireland &amp; ex:capital &amp; ex:Dublin \\\hline\hline&#10;\color{blue}ex:Dublin &amp; \color{blue}ex:population &amp; \color{blue}1,000,000\\\hline&#10;\end{tabular}&#10;&#10;\end{document}"/>
  <p:tag name="IGUANATEXSIZE" val="30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listings}&#10;\usepackage{xcolor}&#10;\usepackage{textcomp}&#10;\usepackage{wasysym}&#10;\usepackage{mathtools}&#10;&#10;\pagestyle{empty}&#10;&#10;\begin{document}&#10;\noindent&#10;\color{gray} $\mathsf{subject} \xrightarrow{\mathsf{predicate}} \mathsf{object}$&#10;\end{document}"/>
  <p:tag name="IGUANATEXSIZE" val="30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17,3195"/>
  <p:tag name="ORIGINALWIDTH" val="719,3802"/>
  <p:tag name="OUTPUTDPI" val="1200"/>
  <p:tag name="LATEXADDIN" val="\documentclass{standalone}&#10;\usepackage{amsmath}&#10;\usepackage{xcolor}&#10;\usepackage{tikz}&#10;\usetikzlibrary{shapes,arrows,positioning,fit,backgrounds}&#10;\newcommand{\hsp}{\vphantom{Ag}}&#10;\tikzset{&#10; std/.style={ &#10;        draw,&#10;  circle,&#10;  anchor=center,&#10;  inner sep=0pt,&#10;  minimum size=5pt&#10; },&#10;    lab/.style={ &#10;           text centered,&#10;  fill=white, &#10;  opacity=0.8,&#10;  text opacity=1,&#10;  font=\tt\footnotesize\hsp},&#10; elab/.style={ &#10;           text centered,&#10;  fill=\exbg, &#10;  opacity=0.8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%draw=black!50, &#10;  %fill=black!50,&#10;  %thick,&#10;  font=\tt\footnotesize\hsp},&#10; arrin/.style={&#10;            &lt;-,&#10;            latex-,&#10;  %draw=black!50, &#10;  %fill=black!50,&#10;  %thick,&#10;  font=\tt\footnotesize\hsp},&#10; arrstd/.style={&#10;       -,&#10;       %draw=black!50, &#10;       %fill=black!50,&#10;       thick},&#10; dashmed/.style={&#10;            -,&#10;  %draw=black!50, &#10;  %fill=black!50,&#10;  thick,&#10;  dash pattern=on 3pt off 3pt,&#10;  font=\tt\footnotesize\hsp}&#10;    every loop/.style={&#10;     &lt;-,&#10;        latex-,&#10;        fill=black!50,&#10;        min distance=10mm,&#10;        in=0,&#10;        out=60,&#10;        looseness=10,&#10;        draw=black!50,&#10;        thick,&#10;        font=\tt\footnotesize\hsp&#10;    }&#10;}&#10;&#10;\pagestyle{empty}&#10;\newcommand{\vgap}{1.5cm}&#10;\newcommand{\hgap}{5cm}&#10;\begin{document}&#10;\begin{tikzpicture}&#10;&#10;\node[iri,anchor=center] (p1) {ex:Ireland};&#10;\node[iri, right=\hgap of p1.center,anchor=center] (p2) {ex:Europe}&#10;  edge[arrin] node[fill=white] {ex:partOf} (p1.east);&#10;\node[iri, above=\vgap of p2.center,anchor=center] (p3) {ex:Country}&#10; edge[arrin] node[fill=white] {rdf:type} (p1.east);&#10;\node[iri, below=\vgap of p2.center,anchor=center] (p4) {ex:Dublin}&#10; edge[arrin] node[fill=white] {ex:capital} (p1.east);&#10;\node[lit,right=\hgap of p4.center,anchor=center,blue,bottom color=blue!20] (p5)&#10; {\color{blue}1000000}&#10;  edge[arrin,blue] node[fill=white] {\color{blue}ex:population} (p4.east);&#10;&#10;%\node [below right] at (current bounding box.north west) {\large ($G$)};&#10;\end{tikzpicture}&#10;\end{document}"/>
  <p:tag name="IGUANATEXSIZE" val="20"/>
  <p:tag name="IGUANATEXCURSOR" val="243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listings}&#10;\usepackage{xcolor}&#10;\usepackage{textcomp}&#10;\usepackage{wasysym}&#10;&#10;\pagestyle{empty}&#10;&#10;\begin{document}&#10;\noindent&#10;\sf&#10;\begin{tabular}{|l|l|l|}&#10;\hline&#10;\color{gray} \textit{subject} &amp; \color{gray} \textit{predicate} &amp; \color{gray} \textit{object}\\\hline\hline&#10;ex:Dublin &amp; ex:population &amp; \color{green!50!black}1,000,000\\\hline\hline&#10;\color{red}1,000,000 &amp; ex:populationOf &amp; ex:Dublin\\\hline\hline&#10;ex:Dublin &amp; \color{red}1,000,000 &amp; ex:population\\\hline&#10;\end{tabular}&#10;&#10;\end{document}"/>
  <p:tag name="IGUANATEXSIZE" val="30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39,6987"/>
  <p:tag name="ORIGINALWIDTH" val="466,3861"/>
  <p:tag name="OUTPUTDPI" val="1200"/>
  <p:tag name="LATEXADDIN" val="\documentclass{article}&#10;\usepackage[utf8]{inputenc}&#10;\usepackage{amsmath}&#10;\usepackage{xcolor}&#10;\usepackage{booktabs}&#10;\usepackage{multirow}&#10;\usepackage{dirtree,array}&#10;\usepackage{amsfonts}&#10;\usepackage[normalem]{ulem}&#10;\usepackage{C:/Users/ahogan/Documents/Teaching/Databases/macros/bdd}&#10;\pagestyle{empty}&#10;&#10;\begin{document}&#10;&#10;\newcommand{\lvl}{~~}&#10;\renewcommand{\DTstyle}{\texttt}&#10;\DTsetlength{0.2em}{0.4em}{0.2em}{0.1pt}{0pt}&#10;\centering&#10;\resizebox{1\textwidth}{!}{&#10;\begin{tabular}{l@{~~~~~~~~~}l@{~~}l}&#10;\toprule&#10;\multicolumn{1}{c}{\textbf{Datatype IRI}} &amp; \multicolumn{1}{c}{\textbf{Example Lexical Forms}} &amp; \multicolumn{1}{c}{\textbf{Note}}\\&#10;\midrule&#10;\multicolumn{3}{c}{\textsc{Boolean}}\\\midrule&#10;\texttt{xsd:boolean} &amp; \texttt{&quot;true&quot;}, \texttt{&quot;false&quot;}, \texttt{&quot;1&quot;}, \texttt{&quot;0&quot;} &amp; Case sensitive\\\midrule&#10;\multicolumn{3}{c}{\textsc{Numeric}}\\\midrule&#10;\hspace{-0.19cm}\begin{minipage}{4cm}\dirtree{%&#10; .1 xsd:decimal.&#10; .2 xsd:integer.&#10; .3 xsd:long.&#10; .4 xsd:int.&#10; .5 xsd:short.&#10; .6 xsd:byte.&#10; .3 xsd:nonNegativeInteger.&#10; .4 xsd:positiveInteger.&#10; .4 xsd:unsignedLong.&#10; .5 xsd:unsignedInt.&#10; .6 xsd:unsignedShort.&#10; .7 xsd:unsignedByte.&#10; .3 xsd:nonPositiveInteger.&#10; .4 xsd:negativeInteger.&#10;}\end{minipage}&#10;&amp;&#10;\hspace{-0.2cm}\begin{tabular}{l}&#10;\texttt{&quot;-2.320&quot;} \\&#10;\texttt{&quot;-3&quot;}\\&#10;\texttt{&quot;-9223372036854775808&quot;}\\&#10;\texttt{&quot;+2147483647&quot;}\\&#10;\texttt{&quot;-32768&quot;} \\&#10;\texttt{&quot;127&quot;}\\&#10;\texttt{&quot;0&quot;}\\&#10;\texttt{&quot;3152&quot;} \\&#10;\texttt{&quot;18446744073709551615&quot;}\\&#10;\texttt{&quot;+4294967295&quot;} \\&#10;\texttt{&quot;65535&quot;} \\&#10;\texttt{&quot;+255&quot;}\\&#10;\texttt{&quot;0&quot;}\\&#10;\texttt{&quot;-3152&quot;}\\&#10;\end{tabular}&#10;&amp;&#10;\renewcommand\arraystretch{0.96} &#10;\hspace{-0.25cm}\begin{tabular}{l}&#10;Any precision\\&#10;Any precision, $x \in \mathbb{Z}$\\&#10;$-2^{63} \leq x &lt; 2^{63}$\\&#10;$-2^{31} \leq x &lt; 2^{31}$\\&#10;$-2^{15} \leq x &lt; 2^{15}$\\&#10;$-2^{7} \leq x &lt; 2^{7}$\\&#10;$0 \leq x &lt; \infty$\\&#10;$1 \leq x &lt; \infty$\\&#10;$0 \leq x &lt; 2^{64}$\\&#10;$0 \leq x &lt; 2^{32}$\\&#10;$0 \leq x &lt; 2^{16}$\\&#10;$0 \leq x &lt; 2^{8}$\\&#10;$x \leq 0$\\&#10;$x &lt; 0$\\&#10;\end{tabular}\\&#10;\texttt{xsd:double} &amp; \texttt{&quot;1.7e308&quot;} \texttt{&quot;-4.9E-324&quot;}, \texttt{&quot;NaN&quot;}, \texttt{&quot;INF&quot;}, \texttt{&quot;-INF&quot;} &amp; IEEE $64$-bit floating point\\&#10;\texttt{xsd:float} &amp; \texttt{&quot;3.4E38&quot;}, \texttt{&quot;-1.4e-45&quot;}, \texttt{&quot;NaN&quot;}, \texttt{&quot;INF&quot;}, \texttt{&quot;-INF&quot;} &amp; IEEE  $32$-bit floating point\\\midrule&#10;\multicolumn{3}{c}{\textsc{Temporal}}\\\midrule&#10;\texttt{xsd:time} &amp; \texttt{&quot;05:04:12&quot;}, \texttt{&quot;05:04:12Z&quot;}, \texttt{&quot;05:04:12.00-10:00&quot;} &amp; \texttt{Z} indicates \texttt{+00:00} timezone\\&#10;\texttt{xsd:date} &amp; \texttt{&quot;2012-02-29&quot;}, \texttt{&quot;2012-12-31+04:00&quot;} &amp; Timezone optional \\&#10;\hspace{-0.19cm}\begin{minipage}{4cm}\dirtree{%&#10; .1 xsd:dateTime.&#10; .2 xsd:dateTimeStamp.&#10;}\end{minipage}&#10;&amp;&#10;\hspace{-0.2cm}\begin{tabular}{l}&#10;\texttt{&quot;2012-12-31T00:01:02.034&quot;}\\&#10;\texttt{&quot;2012-12-31T00:01:02+04:00&quot;}\\&#10;\end{tabular}&#10;&amp; &#10;\hspace{-0.25cm}\begin{tabular}{l}&#10;Timezone optional\\&#10;Timezone required\\&#10;\end{tabular}\\&#10;\hspace{-0.19cm}\begin{minipage}{4cm}\dirtree{%&#10; .1 xsd:duration.&#10; .2 xsd:dayTimeDuration.&#10; .2 xsd:yearMonthDuration.&#10;}\end{minipage}&#10;&amp;&#10;\hspace{-0.2cm}\begin{tabular}{l}&#10;\texttt{&quot;P6Y9M15DT25H61M4.2S&quot;}, \texttt{&quot;P6Y4.2S&quot;}\\&#10;\texttt{&quot;P2DT8H14S&quot;}\\&#10;\texttt{&quot;-P89Y13M&quot;}\\&#10;\end{tabular}&#10;&amp; &#10;\hspace{-0.25cm}\begin{tabular}{l}&#10;$6$ \texttt{Y}ears $\ldots$ $4.2$ \texttt{S}econds\\&#10;No month or year\\&#10;No days or time\\&#10;\end{tabular}\\&#10;\texttt{xsd:gDay} &amp; \texttt{&quot;-\,-\,-15&quot;}, \texttt{&quot;-\,-\,-01-13:59&quot;} &amp; Day recurring every month\\&#10;\texttt{xsd:gMonth} &amp; \texttt{&quot;-\,-12&quot;}, \texttt{&quot;-\,-01+14:00&quot;} &amp; Month recurring every year\\&#10;\texttt{xsd:gMonthDay} &amp; \texttt{&quot;-\,-02-29&quot;}, \texttt{&quot;-\,-03-01Z&quot;} &amp; Date recurring every year\\&#10;\texttt{xsd:gYear} &amp; \texttt{&quot;1985&quot;}, \texttt{&quot;-0005&quot;} &amp; A year ($-y$ indicates B.C.)\\&#10;\texttt{xsd:gYearMonth} &amp; \texttt{&quot;1985-05&quot;}, \texttt{&quot;-0005-02&quot;} &amp; A specific month\\\midrule&#10;\multicolumn{3}{c}{\textsc{Text}}\\\midrule&#10;\hspace{-0.19cm}\begin{minipage}{4cm}\dirtree{%&#10; .1 xsd:string.&#10; .2 xsd:normalizedString.&#10; .3 xsd:token.&#10; .4 xsd:language.&#10; .4 xsd:name.&#10; .5 xsd:NCName.&#10; .4 xsd:NMTOKEN.&#10;}\end{minipage}&#10;&amp;&#10;\hspace{-0.2cm}\begin{tabular}{l}&#10;\texttt{&quot; tab-&gt; \ \ \ \ &lt;-tab &quot;}\\&#10;\texttt{&quot; multiple-&gt; \  &lt;-spaces &quot;}\\&#10;\texttt{&quot;one-&gt; &lt;-space&quot;}\\&#10;\texttt{&quot;en&quot;}, \texttt{&quot;en-UK&quot;}, \texttt{&quot;en-uk&quot;}, \texttt{&quot;zh-yue-Hant&quot;}\\&#10;\texttt{&quot;ns:some\_name&quot;}\\&#10;\texttt{&quot;some\_name&quot;}\\&#10;\texttt{&quot;1some\_name&quot;}\\&#10;\end{tabular}&#10;&amp; &#10;\hspace{-0.25cm}\begin{tabular}{l}&#10;Most Unicode characters\\&#10;No \texttt{\textbackslash r}, \texttt{\textbackslash n}, \texttt{\textbackslash t} \\&#10;No leading or double spaces\\&#10;Generalises BCP47\\&#10;XML names\\&#10;XML names: no colons\\&#10;XML names: $1^{\text{st}}$ char relaxed\\&#10;\end{tabular}\\&#10;\texttt{xsd:base64Binary} &amp; \texttt{&quot;QS5ILiBuZWVkcyBhIHNtb2tlLg==&quot;} &amp; Base-64 encoded strings\\&#10;\texttt{xsd:hexBinary} &amp; \texttt{&quot;2e2e2e20616e6420616c636f686f6c2e&quot;} &amp; Hexadecimal strings\\&#10;\texttt{xsd:anyURI} &amp; \texttt{&quot;http://example.com/&quot;}, &amp; Full IRI strings\\&#10;\texttt{rdf:HTML} &amp; \texttt{&quot;&lt;div class=&quot;display&quot;&gt;some data&lt;/div&gt;&quot;} &amp; Well-formed HTML content\\&#10;\texttt{rdf:XMLLiteral} &amp; \texttt{&quot;&lt;flavours&gt;&lt;fruit&gt;apple&lt;/fruit&gt;&lt;/flavours&gt;&quot;} &amp; Well-formed XML content\\&#10;\bottomrule&#10;\end{tabular}&#10;}&#10;\end{document}"/>
  <p:tag name="IGUANATEXSIZE" val="20"/>
  <p:tag name="IGUANATEXCURSOR" val="508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68,5535"/>
  <p:tag name="ORIGINALWIDTH" val="720,0347"/>
  <p:tag name="OUTPUTDPI" val="1200"/>
  <p:tag name="LATEXADDIN" val="\documentclass{standalone}&#10;\usepackage{amsmath}&#10;\usepackage{xcolor}&#10;\usepackage{tikz}&#10;\usetikzlibrary{shapes,arrows,positioning,fit,backgrounds}&#10;\newcommand{\mdt}{\textasciicircum\textasciicircum}&#10;\newcommand{\hsp}{\vphantom{Ag}}&#10;\tikzset{&#10; std/.style={ &#10;        draw,&#10;  circle,&#10;  anchor=center,&#10;  inner sep=0pt,&#10;  minimum size=5pt&#10; },&#10;    lab/.style={ &#10;           text centered,&#10;  fill=white, &#10;  opacity=0.8,&#10;  text opacity=1,&#10;  font=\tt\footnotesize\hsp},&#10; elab/.style={ &#10;           text centered,&#10;  fill=\exbg, &#10;  opacity=0.8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%draw=black!50, &#10;  %fill=black!50,&#10;  %thick,&#10;  font=\tt\footnotesize\hsp},&#10; arrin/.style={&#10;            &lt;-,&#10;            latex-,&#10;  %draw=black!50, &#10;  %fill=black!50,&#10;  %thick,&#10;  font=\tt\footnotesize\hsp},&#10; arrstd/.style={&#10;       -,&#10;       %draw=black!50, &#10;       %fill=black!50,&#10;       thick},&#10; dashmed/.style={&#10;            -,&#10;  %draw=black!50, &#10;  %fill=black!50,&#10;  thick,&#10;  dash pattern=on 3pt off 3pt,&#10;  font=\tt\footnotesize\hsp}&#10;    every loop/.style={&#10;     &lt;-,&#10;        latex-,&#10;        fill=black!50,&#10;        min distance=10mm,&#10;        in=0,&#10;        out=60,&#10;        looseness=10,&#10;        draw=black!50,&#10;        thick,&#10;        font=\tt\footnotesize\hsp&#10;    }&#10;}&#10;&#10;\pagestyle{empty}&#10;\newcommand{\vgap}{1.5cm}&#10;\newcommand{\hgap}{6cm}&#10;\begin{document}&#10;\begin{tikzpicture}&#10;&#10;\node[iri,anchor=center] (p1) {ex:Ireland};&#10;\node[lit,right=\hgap of p1.center,anchor=center,orange] (p2) {&quot;true&quot;\mdt xsd:boolean}&#10;  edge[arrin] node[fill=white] {ex:current} (p1.east);&#10;\node[iri, above=\vgap of p2.center,anchor=center] (p3) {ex:Country}&#10; edge[arrin] node[fill=white] {rdf:type} (p1.east);&#10;\node[iri, below=\vgap of p2.center,anchor=center] (p4) {ex:Dublin}&#10; edge[arrin] node[fill=white] {ex:capital} (p1.east);&#10;\node[lit,right=\hgap of p4.center,anchor=center] (p5)&#10; {&quot;988&quot;\mdt xsd:gYear}&#10;  edge[arrin] node[fill=white] {ex:founded} (p4.east);&#10;\node[lit,above=\vgap of p5.center,anchor=center] (p6)&#10; {&quot;1000000&quot;\mdt xsd:integer}&#10;  edge[arrin] node[fill=white] {ex:population} (p4.east);&#10;&#10;\node[lit,above=\vgap of p1.center,anchor=center] (p7)&#10;  {&quot;Ireland&quot;}&#10;  edge[arrin] node[fill=white] {ex:name} (p1.north);&#10;&#10;\node[lit,below=\vgap of p1.center,anchor=center,white,bottom color=white] (p8)&#10;  {&quot;Irlanda&quot;@es};&#10;&#10;%\node [below right] at (current bounding box.north west) {\large ($G$)};&#10;\end{tikzpicture}&#10;\end{document}"/>
  <p:tag name="IGUANATEXSIZE" val="20"/>
  <p:tag name="IGUANATEXCURSOR" val="189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8.6952"/>
  <p:tag name="ORIGINALWIDTH" val="719.3802"/>
  <p:tag name="LATEXADDIN" val="\documentclass{article}&#10;\usepackage[utf8]{inputenc}&#10;\usepackage{amsmath}&#10;\usepackage{xcolor}&#10;\usepackage{booktabs}&#10;\usepackage{multirow}&#10;\usepackage{dirtree,array}&#10;\usepackage{amsfonts}&#10;\usepackage[normalem]{ulem}&#10;\usepackage{C:/Users/ahogan/Documents/Teaching/Databases/macros/bdd}&#10;\pagestyle{empty}&#10;&#10;\begin{document}&#10;&#10;\newcommand{\lvl}{~~}&#10;\renewcommand{\DTstyle}{\texttt}&#10;\DTsetlength{0.2em}{0.4em}{0.2em}{0.1pt}{0pt}&#10;\centering&#10;\begin{tabular}{l@{~~~~~~~~~}l@{~~}l}&#10;\toprule&#10;\multicolumn{3}{c}{\textsc{Boolean}}\\\midrule&#10;\texttt{xsd:boolean} &amp; \texttt{&quot;true&quot;}, \texttt{&quot;false&quot;}, \texttt{&quot;1&quot;}, \texttt{&quot;0&quot;} &amp; Case sensitive\\&#10;\bottomrule&#10;\end{tabular}&#10;\end{document}"/>
  <p:tag name="IGUANATEXSIZE" val="14"/>
  <p:tag name="IGUANATEXCURSOR" val="479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5174"/>
  <p:tag name="ORIGINALWIDTH" val="1278,178"/>
  <p:tag name="OUTPUTDPI" val="1200"/>
  <p:tag name="LATEXADDIN" val="\documentclass{standalone}&#10;\usepackage{amsmath}&#10;\usepackage{xcolor}&#10;\usepackage{wasysym}&#10;\usepackage{C:/Users/ahogan/Documents/Teaching/WdD/macros/wdd}&#10;&#10;&#10;\pagestyle{empty}&#10;\begin{document}&#10;\color{green!30!black}&#10;\textsc{Query}: \sf``({\color{blue}$x$},partOf,{\color{blue}$y$})?''&#10;&#10;\end{document}"/>
  <p:tag name="IGUANATEXSIZE" val="20"/>
  <p:tag name="IGUANATEXCURSOR" val="20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68,5535"/>
  <p:tag name="ORIGINALWIDTH" val="720,0347"/>
  <p:tag name="OUTPUTDPI" val="1200"/>
  <p:tag name="LATEXADDIN" val="\documentclass{standalone}&#10;\usepackage{amsmath}&#10;\usepackage{xcolor}&#10;\usepackage{tikz}&#10;\usetikzlibrary{shapes,arrows,positioning,fit,backgrounds}&#10;\newcommand{\mdt}{\textasciicircum\textasciicircum}&#10;\newcommand{\hsp}{\vphantom{Ag}}&#10;\tikzset{&#10; std/.style={ &#10;        draw,&#10;  circle,&#10;  anchor=center,&#10;  inner sep=0pt,&#10;  minimum size=5pt&#10; },&#10;    lab/.style={ &#10;           text centered,&#10;  fill=white, &#10;  opacity=0.8,&#10;  text opacity=1,&#10;  font=\tt\footnotesize\hsp},&#10; elab/.style={ &#10;           text centered,&#10;  fill=\exbg, &#10;  opacity=0.8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%draw=black!50, &#10;  %fill=black!50,&#10;  %thick,&#10;  font=\tt\footnotesize\hsp},&#10; arrin/.style={&#10;            &lt;-,&#10;            latex-,&#10;  %draw=black!50, &#10;  %fill=black!50,&#10;  %thick,&#10;  font=\tt\footnotesize\hsp},&#10; arrstd/.style={&#10;       -,&#10;       %draw=black!50, &#10;       %fill=black!50,&#10;       thick},&#10; dashmed/.style={&#10;            -,&#10;  %draw=black!50, &#10;  %fill=black!50,&#10;  thick,&#10;  dash pattern=on 3pt off 3pt,&#10;  font=\tt\footnotesize\hsp}&#10;    every loop/.style={&#10;     &lt;-,&#10;        latex-,&#10;        fill=black!50,&#10;        min distance=10mm,&#10;        in=0,&#10;        out=60,&#10;        looseness=10,&#10;        draw=black!50,&#10;        thick,&#10;        font=\tt\footnotesize\hsp&#10;    }&#10;}&#10;&#10;\pagestyle{empty}&#10;\newcommand{\vgap}{1.5cm}&#10;\newcommand{\hgap}{6cm}&#10;\begin{document}&#10;\begin{tikzpicture}&#10;&#10;\node[iri,anchor=center] (p1) {ex:Ireland};&#10;\node[lit,right=\hgap of p1.center,anchor=center] (p2) {&quot;true&quot;\mdt xsd:boolean}&#10;  edge[arrin] node[fill=white] {ex:current} (p1.east);&#10;\node[iri, above=\vgap of p2.center,anchor=center] (p3) {ex:Country}&#10; edge[arrin] node[fill=white] {rdf:type} (p1.east);&#10;\node[iri, below=\vgap of p2.center,anchor=center] (p4) {ex:Dublin}&#10; edge[arrin] node[fill=white] {ex:capital} (p1.east);&#10;\node[lit,right=\hgap of p4.center,anchor=center] (p5)&#10; {&quot;988&quot;\mdt xsd:gYear}&#10;  edge[arrin] node[fill=white] {ex:founded} (p4.east);&#10;\node[lit,above=\vgap of p5.center,anchor=center,orange] (p6)&#10; {&quot;1000000&quot;\mdt xsd:integer}&#10;  edge[arrin] node[fill=white] {ex:population} (p4.east);&#10;&#10;\node[lit,above=\vgap of p1.center,anchor=center] (p7)&#10;  {&quot;Ireland&quot;}&#10;  edge[arrin] node[fill=white] {ex:name} (p1.north);&#10;&#10;\node[lit,below=\vgap of p1.center,anchor=center,white,bottom color=white] (p8)&#10;  {&quot;Irlanda&quot;@es};&#10;&#10;%\node [below right] at (current bounding box.north west) {\large ($G$)};&#10;\end{tikzpicture}&#10;\end{document}"/>
  <p:tag name="IGUANATEXSIZE" val="20"/>
  <p:tag name="IGUANATEXCURSOR" val="240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22.7065"/>
  <p:tag name="ORIGINALWIDTH" val="720.0347"/>
  <p:tag name="LATEXADDIN" val="\documentclass{article}&#10;\usepackage[utf8]{inputenc}&#10;\usepackage{amsmath}&#10;\usepackage{xcolor}&#10;\usepackage{booktabs}&#10;\usepackage{multirow}&#10;\usepackage{dirtree,array}&#10;\usepackage{amsfonts}&#10;\usepackage[normalem]{ulem}&#10;\usepackage{C:/Users/ahogan/Documents/Teaching/Databases/macros/bdd}&#10;\pagestyle{empty}&#10;&#10;\begin{document}&#10;&#10;\newcommand{\lvl}{~~}&#10;\renewcommand{\DTstyle}{\texttt}&#10;\DTsetlength{0.2em}{0.4em}{0.2em}{0.1pt}{0pt}&#10;\centering&#10;\begin{tabular}{l@{~~~~~~~~~}l@{~~}l}&#10;\toprule&#10;\multicolumn{3}{c}{\textsc{Numeric}}\\\midrule&#10;\hspace{-0.19cm}\begin{minipage}{4cm}\dirtree{%&#10; .1 xsd:decimal.&#10; .2 xsd:integer.&#10; .3 xsd:long.&#10; .4 xsd:int.&#10; .5 xsd:short.&#10; .6 xsd:byte.&#10; .3 xsd:nonNegativeInteger.&#10; .4 xsd:positiveInteger.&#10; .4 xsd:unsignedLong.&#10; .5 xsd:unsignedInt.&#10; .6 xsd:unsignedShort.&#10; .7 xsd:unsignedByte.&#10; .3 xsd:nonPositiveInteger.&#10; .4 xsd:negativeInteger.&#10;}\end{minipage}&#10;&amp;&#10;\hspace{-0.2cm}\begin{tabular}{l}&#10;\texttt{&quot;-2.320&quot;} \\&#10;\texttt{&quot;-3&quot;}\\&#10;\texttt{&quot;-9223372036854775808&quot;}\\&#10;\texttt{&quot;+2147483647&quot;}\\&#10;\texttt{&quot;-32768&quot;} \\&#10;\texttt{&quot;127&quot;}\\&#10;\texttt{&quot;0&quot;}\\&#10;\texttt{&quot;3152&quot;} \\&#10;\texttt{&quot;18446744073709551615&quot;}\\&#10;\texttt{&quot;+4294967295&quot;} \\&#10;\texttt{&quot;65535&quot;} \\&#10;\texttt{&quot;+255&quot;}\\&#10;\texttt{&quot;0&quot;}\\&#10;\texttt{&quot;-3152&quot;}\\&#10;\end{tabular}&#10;&amp;&#10;\renewcommand\arraystretch{0.96} &#10;\hspace{-0.25cm}\begin{tabular}{l}&#10;Any precision\\&#10;Any precision, $x \in \mathbb{Z}$\\&#10;$-2^{63} \leq x &lt; 2^{63}$\\&#10;$-2^{31} \leq x &lt; 2^{31}$\\&#10;$-2^{15} \leq x &lt; 2^{15}$\\&#10;$-2^{7} \leq x &lt; 2^{7}$\\&#10;$0 \leq x &lt; \infty$\\&#10;$1 \leq x &lt; \infty$\\&#10;$0 \leq x &lt; 2^{64}$\\&#10;$0 \leq x &lt; 2^{32}$\\&#10;$0 \leq x &lt; 2^{16}$\\&#10;$0 \leq x &lt; 2^{8}$\\&#10;$x \leq 0$\\&#10;$x &lt; 0$\\&#10;\end{tabular}\\&#10;\texttt{xsd:double} &amp; \texttt{&quot;1.7e308&quot;} \texttt{&quot;-4.9E-324&quot;}, \texttt{&quot;NaN&quot;}, \texttt{&quot;INF&quot;}, \texttt{&quot;-INF&quot;} &amp; IEEE $64$-bit floating point\\&#10;\texttt{xsd:float} &amp; \texttt{&quot;3.4E38&quot;}, \texttt{&quot;-1.4e-45&quot;}, \texttt{&quot;NaN&quot;}, \texttt{&quot;INF&quot;}, \texttt{&quot;-INF&quot;} &amp; IEEE  $32$-bit floating point\\&#10;\bottomrule&#10;\end{tabular}&#10;\end{document}"/>
  <p:tag name="IGUANATEXSIZE" val="20"/>
  <p:tag name="IGUANATEXCURSOR" val="1914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68,5535"/>
  <p:tag name="ORIGINALWIDTH" val="720,0347"/>
  <p:tag name="OUTPUTDPI" val="1200"/>
  <p:tag name="LATEXADDIN" val="\documentclass{standalone}&#10;\usepackage{amsmath}&#10;\usepackage{xcolor}&#10;\usepackage{tikz}&#10;\usetikzlibrary{shapes,arrows,positioning,fit,backgrounds}&#10;\newcommand{\mdt}{\textasciicircum\textasciicircum}&#10;\newcommand{\hsp}{\vphantom{Ag}}&#10;\tikzset{&#10; std/.style={ &#10;        draw,&#10;  circle,&#10;  anchor=center,&#10;  inner sep=0pt,&#10;  minimum size=5pt&#10; },&#10;    lab/.style={ &#10;           text centered,&#10;  fill=white, &#10;  opacity=0.8,&#10;  text opacity=1,&#10;  font=\tt\footnotesize\hsp},&#10; elab/.style={ &#10;           text centered,&#10;  fill=\exbg, &#10;  opacity=0.8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%draw=black!50, &#10;  %fill=black!50,&#10;  %thick,&#10;  font=\tt\footnotesize\hsp},&#10; arrin/.style={&#10;            &lt;-,&#10;            latex-,&#10;  %draw=black!50, &#10;  %fill=black!50,&#10;  %thick,&#10;  font=\tt\footnotesize\hsp},&#10; arrstd/.style={&#10;       -,&#10;       %draw=black!50, &#10;       %fill=black!50,&#10;       thick},&#10; dashmed/.style={&#10;            -,&#10;  %draw=black!50, &#10;  %fill=black!50,&#10;  thick,&#10;  dash pattern=on 3pt off 3pt,&#10;  font=\tt\footnotesize\hsp}&#10;    every loop/.style={&#10;     &lt;-,&#10;        latex-,&#10;        fill=black!50,&#10;        min distance=10mm,&#10;        in=0,&#10;        out=60,&#10;        looseness=10,&#10;        draw=black!50,&#10;        thick,&#10;        font=\tt\footnotesize\hsp&#10;    }&#10;}&#10;&#10;\pagestyle{empty}&#10;\newcommand{\vgap}{1.5cm}&#10;\newcommand{\hgap}{6cm}&#10;\begin{document}&#10;\begin{tikzpicture}&#10;&#10;\node[iri,anchor=center] (p1) {ex:Ireland};&#10;\node[lit,right=\hgap of p1.center,anchor=center] (p2) {&quot;true&quot;\mdt xsd:boolean}&#10;  edge[arrin] node[fill=white] {ex:current} (p1.east);&#10;\node[iri, above=\vgap of p2.center,anchor=center] (p3) {ex:Country}&#10; edge[arrin] node[fill=white] {rdf:type} (p1.east);&#10;\node[iri, below=\vgap of p2.center,anchor=center] (p4) {ex:Dublin}&#10; edge[arrin] node[fill=white] {ex:capital} (p1.east);&#10;\node[lit,right=\hgap of p4.center,anchor=center,orange] (p5)&#10; {&quot;988&quot;\mdt xsd:gYear}&#10;  edge[arrin] node[fill=white] {ex:founded} (p4.east);&#10;\node[lit,above=\vgap of p5.center,anchor=center] (p6)&#10; {&quot;1000000&quot;\mdt xsd:integer}&#10;  edge[arrin] node[fill=white] {ex:population} (p4.east);&#10;&#10;\node[lit,above=\vgap of p1.center,anchor=center] (p7)&#10;  {&quot;Ireland&quot;}&#10;  edge[arrin] node[fill=white] {ex:name} (p1.north);&#10;&#10;\node[lit,below=\vgap of p1.center,anchor=center,white,bottom color=white] (p8)&#10;  {&quot;Irlanda&quot;@es};&#10;&#10;%\node [below right] at (current bounding box.north west) {\large ($G$)};&#10;\end{tikzpicture}&#10;\end{document}"/>
  <p:tag name="IGUANATEXSIZE" val="20"/>
  <p:tag name="IGUANATEXCURSOR" val="226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38.9206"/>
  <p:tag name="ORIGINALWIDTH" val="719.7074"/>
  <p:tag name="LATEXADDIN" val="\documentclass{standalone}&#10;\usepackage[utf8]{inputenc}&#10;\usepackage{amsmath}&#10;\usepackage{xcolor}&#10;\usepackage{booktabs}&#10;\usepackage{multirow}&#10;\usepackage{dirtree,array}&#10;\usepackage{amsfonts}&#10;\usepackage[normalem]{ulem}&#10;\usepackage{C:/Users/ahogan/Documents/Teaching/Databases/macros/bdd}&#10;%\pagestyle{empty}&#10;&#10;\begin{document}&#10;&#10;\newcommand{\lvl}{~~}&#10;\renewcommand{\DTstyle}{\texttt}&#10;\DTsetlength{0.2em}{0.4em}{0.2em}{0.1pt}{0pt}&#10;\centering&#10;\begin{tabular}{l@{~~~~~~~~~}l@{~~}l}&#10;\toprule&#10;\multicolumn{3}{c}{\textsc{Temporal}}\\\midrule&#10;\texttt{xsd:time} &amp; \texttt{&quot;05:04:12&quot;}, \texttt{&quot;05:04:12Z&quot;}, \texttt{&quot;05:04:12.00-10:00&quot;} &amp; \texttt{Z} indicates \texttt{+00:00} timezone\\&#10;\texttt{xsd:date} &amp; \texttt{&quot;2012-02-29&quot;}, \texttt{&quot;2012-12-31+04:00&quot;} &amp; Timezone optional \\&#10;\hspace{-0.19cm}\begin{minipage}{4cm}\dirtree{%&#10; .1 xsd:dateTime.&#10; .2 xsd:dateTimeStamp.&#10;}\end{minipage}&#10;&amp;&#10;\hspace{-0.2cm}\begin{tabular}{l}&#10;\texttt{&quot;2012-12-31T00:01:02.034&quot;}\\&#10;\texttt{&quot;2012-12-31T00:01:02+04:00&quot;}\\&#10;\end{tabular}&#10;&amp; &#10;\hspace{-0.25cm}\begin{tabular}{l}&#10;Timezone optional\\&#10;Timezone required\\&#10;\end{tabular}\\&#10;\hspace{-0.19cm}\begin{minipage}{4cm}\dirtree{%&#10; .1 xsd:duration.&#10; .2 xsd:dayTimeDuration.&#10; .2 xsd:yearMonthDuration.&#10;}\end{minipage}&#10;&amp;&#10;\hspace{-0.2cm}\begin{tabular}{l}&#10;\texttt{&quot;P6Y9M15DT25H61M4.2S&quot;}, \texttt{&quot;P6Y4.2S&quot;}\\&#10;\texttt{&quot;P2DT8H14S&quot;}\\&#10;\texttt{&quot;-P89Y13M&quot;}\\&#10;\end{tabular}&#10;&amp; &#10;\hspace{-0.25cm}\begin{tabular}{l}&#10;$6$ \texttt{Y}ears $\ldots$ $4.2$ \texttt{S}econds\\&#10;No month or year\\&#10;No days or time\\&#10;\end{tabular}\\&#10;\texttt{xsd:gDay} &amp; \texttt{&quot;-\,-\,-15&quot;}, \texttt{&quot;-\,-\,-01-13:59&quot;} &amp; Day recurring every month\\&#10;\texttt{xsd:gMonth} &amp; \texttt{&quot;-\,-12&quot;}, \texttt{&quot;-\,-01+14:00&quot;} &amp; Month recurring every year\\&#10;\texttt{xsd:gMonthDay} &amp; \texttt{&quot;-\,-02-29&quot;}, \texttt{&quot;-\,-03-01Z&quot;} &amp; Date recurring every year\\&#10;\texttt{xsd:gYear} &amp; \texttt{&quot;1985&quot;}, \texttt{&quot;-0005&quot;} &amp; A year ($-y$ indicates B.C.)\\&#10;\texttt{xsd:gYearMonth} &amp; \texttt{&quot;1985-05&quot;}, \texttt{&quot;-0005-02&quot;} &amp; A specific month\\&#10;\bottomrule&#10;\end{tabular}&#10;\end{document}"/>
  <p:tag name="IGUANATEXSIZE" val="20"/>
  <p:tag name="IGUANATEXCURSOR" val="287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68,5535"/>
  <p:tag name="ORIGINALWIDTH" val="720,0347"/>
  <p:tag name="OUTPUTDPI" val="1200"/>
  <p:tag name="LATEXADDIN" val="\documentclass{standalone}&#10;\usepackage{amsmath}&#10;\usepackage{xcolor}&#10;\usepackage{tikz}&#10;\usetikzlibrary{shapes,arrows,positioning,fit,backgrounds}&#10;\newcommand{\mdt}{\textasciicircum\textasciicircum}&#10;\newcommand{\hsp}{\vphantom{Ag}}&#10;\tikzset{&#10; std/.style={ &#10;        draw,&#10;  circle,&#10;  anchor=center,&#10;  inner sep=0pt,&#10;  minimum size=5pt&#10; },&#10;    lab/.style={ &#10;           text centered,&#10;  fill=white, &#10;  opacity=0.8,&#10;  text opacity=1,&#10;  font=\tt\footnotesize\hsp},&#10; elab/.style={ &#10;           text centered,&#10;  fill=\exbg, &#10;  opacity=0.8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%draw=black!50, &#10;  %fill=black!50,&#10;  %thick,&#10;  font=\tt\footnotesize\hsp},&#10; arrin/.style={&#10;            &lt;-,&#10;            latex-,&#10;  %draw=black!50, &#10;  %fill=black!50,&#10;  %thick,&#10;  font=\tt\footnotesize\hsp},&#10; arrstd/.style={&#10;       -,&#10;       %draw=black!50, &#10;       %fill=black!50,&#10;       thick},&#10; dashmed/.style={&#10;            -,&#10;  %draw=black!50, &#10;  %fill=black!50,&#10;  thick,&#10;  dash pattern=on 3pt off 3pt,&#10;  font=\tt\footnotesize\hsp}&#10;    every loop/.style={&#10;     &lt;-,&#10;        latex-,&#10;        fill=black!50,&#10;        min distance=10mm,&#10;        in=0,&#10;        out=60,&#10;        looseness=10,&#10;        draw=black!50,&#10;        thick,&#10;        font=\tt\footnotesize\hsp&#10;    }&#10;}&#10;&#10;\pagestyle{empty}&#10;\newcommand{\vgap}{1.5cm}&#10;\newcommand{\hgap}{6cm}&#10;\begin{document}&#10;\begin{tikzpicture}&#10;&#10;\node[iri,anchor=center] (p1) {ex:Ireland};&#10;\node[lit,right=\hgap of p1.center,anchor=center] (p2) {&quot;true&quot;\mdt xsd:boolean}&#10;  edge[arrin] node[fill=white] {ex:current} (p1.east);&#10;\node[iri, above=\vgap of p2.center,anchor=center] (p3) {ex:Country}&#10; edge[arrin] node[fill=white] {rdf:type} (p1.east);&#10;\node[iri, below=\vgap of p2.center,anchor=center] (p4) {ex:Dublin}&#10; edge[arrin] node[fill=white] {ex:capital} (p1.east);&#10;\node[lit,right=\hgap of p4.center,anchor=center] (p5)&#10; {&quot;988&quot;\mdt xsd:gYear}&#10;  edge[arrin] node[fill=white] {ex:founded} (p4.east);&#10;\node[lit,above=\vgap of p5.center,anchor=center] (p6)&#10; {&quot;1000000&quot;\mdt xsd:integer}&#10;  edge[arrin] node[fill=white] {ex:population} (p4.east);&#10;&#10;\node[lit,above=\vgap of p1.center,anchor=center,orange] (p7)&#10;  {&quot;Ireland&quot;}&#10;  edge[arrin] node[fill=white] {ex:name} (p1.north);&#10;&#10;\node[lit,below=\vgap of p1.center,anchor=center,white,bottom color=white] (p8)&#10;  {&quot;Irlanda&quot;@es};&#10;&#10;%\node [below right] at (current bounding box.north west) {\large ($G$)};&#10;\end{tikzpicture}&#10;\end{document}"/>
  <p:tag name="IGUANATEXSIZE" val="20"/>
  <p:tag name="IGUANATEXCURSOR" val="226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33.0294"/>
  <p:tag name="ORIGINALWIDTH" val="720.3619"/>
  <p:tag name="LATEXADDIN" val="\documentclass{standalone}&#10;\usepackage[utf8]{inputenc}&#10;\usepackage{amsmath}&#10;\usepackage{xcolor}&#10;\usepackage{booktabs}&#10;\usepackage{multirow}&#10;\usepackage{dirtree,array}&#10;\usepackage{amsfonts}&#10;\usepackage[normalem]{ulem}&#10;\usepackage{C:/Users/ahogan/Documents/Teaching/Databases/macros/bdd}&#10;%\pagestyle{empty}&#10;&#10;\begin{document}&#10;&#10;\newcommand{\lvl}{~~}&#10;\renewcommand{\DTstyle}{\texttt}&#10;\DTsetlength{0.2em}{0.4em}{0.2em}{0.1pt}{0pt}&#10;\centering&#10;\begin{tabular}{l@{~~~~~~~~~}l@{~~}l}&#10;\toprule&#10;\multicolumn{3}{c}{\textsc{Text}}\\\midrule&#10;\hspace{-0.19cm}\begin{minipage}{4cm}\dirtree{%&#10; .1 xsd:string.&#10; .2 xsd:normalizedString.&#10; .3 xsd:token.&#10; .4 xsd:language.&#10; .4 xsd:name.&#10; .5 xsd:NCName.&#10; .4 xsd:NMTOKEN.&#10;}\end{minipage}&#10;&amp;&#10;\hspace{-0.2cm}\begin{tabular}{l}&#10;\texttt{&quot; tab-&gt; \ \ \ \ &lt;-tab &quot;}\\&#10;\texttt{&quot; multiple-&gt; \  &lt;-spaces &quot;}\\&#10;\texttt{&quot;one-&gt; &lt;-space&quot;}\\&#10;\texttt{&quot;en&quot;}, \texttt{&quot;en-UK&quot;}, \texttt{&quot;en-uk&quot;}, \texttt{&quot;zh-yue-Hant&quot;}\\&#10;\texttt{&quot;ns:some\_name&quot;}\\&#10;\texttt{&quot;some\_name&quot;}\\&#10;\texttt{&quot;1some\_name&quot;}\\&#10;\end{tabular}&#10;&amp; &#10;\hspace{-0.25cm}\begin{tabular}{l}&#10;Most Unicode characters\\&#10;No \texttt{\textbackslash r}, \texttt{\textbackslash n}, \texttt{\textbackslash t} \\&#10;No leading or double spaces\\&#10;Generalises BCP47\\&#10;XML names\\&#10;XML names: no colons\\&#10;XML names: $1^{\text{st}}$ char relaxed\\&#10;\end{tabular}\\&#10;\texttt{xsd:base64Binary} &amp; \texttt{&quot;QS5ILiBuZWVkcyBhIHNtb2tlLg==&quot;} &amp; Base-64 encoded strings\\&#10;\texttt{xsd:hexBinary} &amp; \texttt{&quot;2e2e2e20616e6420616c636f686f6c2e&quot;} &amp; Hexadecimal strings\\&#10;\texttt{xsd:anyURI} &amp; \texttt{&quot;http://example.com/&quot;}, &amp; Full IRI strings\\&#10;\texttt{rdf:HTML} &amp; \texttt{&quot;&lt;div class=&quot;display&quot;&gt;some data&lt;/div&gt;&quot;} &amp; Well-formed HTML content\\&#10;\texttt{rdf:XMLLiteral} &amp; \texttt{&quot;&lt;flavours&gt;&lt;fruit&gt;apple&lt;/fruit&gt;&lt;/flavours&gt;&quot;} &amp; Well-formed XML content\\&#10;\bottomrule&#10;\end{tabular}&#10;\end{document}"/>
  <p:tag name="IGUANATEXSIZE" val="20"/>
  <p:tag name="IGUANATEXCURSOR" val="435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68,2263"/>
  <p:tag name="ORIGINALWIDTH" val="719,7074"/>
  <p:tag name="OUTPUTDPI" val="1200"/>
  <p:tag name="LATEXADDIN" val="\documentclass{standalone}&#10;\usepackage{amsmath}&#10;\usepackage{xcolor}&#10;\usepackage{tikz}&#10;\usetikzlibrary{shapes,arrows,positioning,fit,backgrounds}&#10;\newcommand{\mdt}{\textasciicircum\textasciicircum}&#10;\newcommand{\hsp}{\vphantom{Ag}}&#10;\tikzset{&#10; std/.style={ &#10;        draw,&#10;  circle,&#10;  anchor=center,&#10;  inner sep=0pt,&#10;  minimum size=5pt&#10; },&#10;    lab/.style={ &#10;           text centered,&#10;  fill=white, &#10;  opacity=0.8,&#10;  text opacity=1,&#10;  font=\tt\footnotesize\hsp},&#10; elab/.style={ &#10;           text centered,&#10;  fill=\exbg, &#10;  opacity=0.8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%draw=black!50, &#10;  %fill=black!50,&#10;  %thick,&#10;  font=\tt\footnotesize\hsp},&#10; arrin/.style={&#10;            &lt;-,&#10;            latex-,&#10;  %draw=black!50, &#10;  %fill=black!50,&#10;  %thick,&#10;  font=\tt\footnotesize\hsp},&#10; arrstd/.style={&#10;       -,&#10;       %draw=black!50, &#10;       %fill=black!50,&#10;       thick},&#10; dashmed/.style={&#10;            -,&#10;  %draw=black!50, &#10;  %fill=black!50,&#10;  thick,&#10;  dash pattern=on 3pt off 3pt,&#10;  font=\tt\footnotesize\hsp}&#10;    every loop/.style={&#10;     &lt;-,&#10;        latex-,&#10;        fill=black!50,&#10;        min distance=10mm,&#10;        in=0,&#10;        out=60,&#10;        looseness=10,&#10;        draw=black!50,&#10;        thick,&#10;        font=\tt\footnotesize\hsp&#10;    }&#10;}&#10;&#10;\pagestyle{empty}&#10;\newcommand{\vgap}{1.5cm}&#10;\newcommand{\hgap}{6cm}&#10;\begin{document}&#10;\begin{tikzpicture}&#10;&#10;\node[iri,anchor=center] (p1) {ex:Ireland};&#10;\node[lit,right=\hgap of p1.center,anchor=center] (p2) {&quot;true&quot;\mdt xsd:boolean}&#10;  edge[arrin] node[fill=white] {ex:current} (p1.east);&#10;\node[iri, above=\vgap of p2.center,anchor=center] (p3) {ex:Country}&#10; edge[arrin] node[fill=white] {rdf:type} (p1.east);&#10;\node[iri, below=\vgap of p2.center,anchor=center] (p4) {ex:Dublin}&#10; edge[arrin] node[fill=white] {ex:capital} (p1.east);&#10;\node[lit,right=\hgap of p4.center,anchor=center] (p5)&#10; {&quot;988&quot;\mdt xsd:gYear}&#10;  edge[arrin] node[fill=white] {ex:founded} (p4.east);&#10;\node[lit,above=\vgap of p5.center,anchor=center] (p6)&#10; {&quot;1000000&quot;\mdt xsd:integer}&#10;  edge[arrin] node[fill=white] {ex:population} (p4.east);&#10;&#10;\node[lit,above=\vgap of p1.center,anchor=center,orange] (p7)&#10;  {&quot;Ireland&quot;@en}&#10;  edge[arrin] node[fill=white] {ex:name} (p1.north);&#10;&#10;\node[lit,below=\vgap of p1.center,anchor=center,orange] (p8)&#10;  {&quot;Irlanda&quot;@es}&#10;  edge[arrin] node[fill=white] {ex:name} (p1.south);&#10;&#10;&#10;%\node [below right] at (current bounding box.north west) {\large ($G$)};&#10;\end{tikzpicture}&#10;\end{document}"/>
  <p:tag name="IGUANATEXSIZE" val="20"/>
  <p:tag name="IGUANATEXCURSOR" val="226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listings}&#10;\usepackage{xcolor}&#10;\usepackage{textcomp}&#10;\usepackage{wasysym}&#10;&#10;\pagestyle{empty}&#10;&#10;\begin{document}&#10;\noindent&#10;\sf&#10;\begin{tabular}{|l|l|l|}&#10;\hline&#10;\color{gray} \textit{subject} &amp; \color{gray} \textit{predicate} &amp; \color{gray} \textit{object}\\\hline\hline&#10;ex:Ireland &amp; ex:capital &amp; \color{green!50!black}\_:b1\\\hline\hline&#10;\color{green!50!black}\_:b2 &amp; ex:capital &amp; ex:Dublin\\\hline\hline&#10;ex:Ireland &amp; \color{red}\_:b3 &amp; ex:Dublin\\\hline&#10;\end{tabular}&#10;&#10;\end{document}"/>
  <p:tag name="IGUANATEXSIZE" val="30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listings}&#10;\usepackage{xcolor}&#10;\usepackage{textcomp}&#10;\usepackage{wasysym}&#10;&#10;\pagestyle{empty}&#10;&#10;\begin{document}&#10;\noindent&#10;\sf&#10;\begin{tabular}{|l|l|l|}&#10;\hline&#10;\color{gray} \textit{subject} &amp; \color{gray} \textit{predicate} &amp; \color{gray} \textit{object}\\\hline\hline&#10;[IRI, Blank Node] &amp; [IRI] &amp; [IRI, Blank Node, Literal]\\\hline\end{tabular}&#10;&#10;\end{document}"/>
  <p:tag name="IGUANATEXSIZE" val="30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14,8516"/>
  <p:tag name="ORIGINALWIDTH" val="720,0347"/>
  <p:tag name="OUTPUTDPI" val="1200"/>
  <p:tag name="LATEXADDIN" val="\documentclass{standalone}&#10;\usepackage{amsmath}&#10;\usepackage{xcolor}&#10;\usepackage{tikz}&#10;\usetikzlibrary{shapes,arrows,positioning,fit,backgrounds}&#10;\newcommand{\hsp}{\vphantom{Ag}}&#10;\tikzset{&#10; std/.style={ &#10;        draw,&#10;  circle,&#10;  anchor=center,&#10;  inner sep=0pt,&#10;  minimum size=5pt&#10; },&#10;    lab/.style={ &#10;           text centered,&#10;  fill=white, &#10;  opacity=0.8,&#10;  text opacity=1,&#10;  font=\tt\footnotesize\hsp},&#10; elab/.style={ &#10;           text centered,&#10;  fill=\exbg, &#10;  opacity=0.8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%draw=black!50, &#10;  %fill=black!50,&#10;  %thick,&#10;  font=\tt\footnotesize\hsp},&#10; arrin/.style={&#10;            &lt;-,&#10;            latex-,&#10;  %draw=black!50, &#10;  %fill=black!50,&#10;  %thick,&#10;  font=\tt\footnotesize\hsp},&#10; arrstd/.style={&#10;       -,&#10;       %draw=black!50, &#10;       %fill=black!50,&#10;       thick},&#10; dashmed/.style={&#10;            -,&#10;  %draw=black!50, &#10;  %fill=black!50,&#10;  thick,&#10;  dash pattern=on 3pt off 3pt,&#10;  font=\tt\footnotesize\hsp}&#10;    every loop/.style={&#10;     &lt;-,&#10;        latex-,&#10;        fill=black!50,&#10;        min distance=10mm,&#10;        in=0,&#10;        out=60,&#10;        looseness=10,&#10;        draw=black!50,&#10;        thick,&#10;        font=\tt\footnotesize\hsp&#10;    }&#10;}&#10;&#10;\pagestyle{empty}&#10;\newcommand{\vgap}{1.5cm}&#10;\newcommand{\hgap}{6cm}&#10;\begin{document}&#10;\begin{tikzpicture}&#10;&#10;\node[iri,anchor=center] (p1) {ex:SharknadoSeries};&#10;&#10;\node [right=\hgap of p1.center,anchor=center] (v1) {};&#10;&#10;\node[iri, above=\vgap of v1.center,anchor=center] (p2) {ex:Sharknado}&#10;  edge[arrin] node[fill=white] {ex:firstMovie} (p1.east);&#10;&#10; \node[lit, above=\vgap of p2.center,anchor=center] (p4) {&quot;2013-07-11&quot;\textasciicircum\textasciicircum xsd:date}&#10;  edge[arrin] node[fill=white] {ex:firstAired} (p2);&#10;&#10;\node[iri,right=\hgap of p2.center,anchor=center] (p5) {ex:TaraReid}&#10; edge[arrin] node[fill=white] {ex:stars} (p2.east);&#10; &#10;\node[iri,below=\vgap of p5.center,anchor=center] (a) {ex:Actor}&#10;  edge[arrin] node[fill=white] {rdf:type} (p5); &#10;&#10;\node[iri,below=\vgap of a.center,anchor=center] (p6) {ex:IanZiering}&#10;  edge[arrout] node[fill=white] {rdf:type} (a)&#10;  edge[arrin] node[fill=white] {ex:stars} (p2.east);&#10;  &#10;\node[lit,above=\vgap of p5.center,anchor=center] (p3) {&quot;Sharknado&quot;@en}&#10; edge[arrin] node[fill=white] {ex:title} (p2.east);&#10;  &#10;\node[iri, below=\vgap of v1.center,anchor=center] (p7) {ex:Sharknado2}&#10;  edge[arrin] node[fill=white] {ex:secondMovie} (p1.east);&#10;  &#10;\node[iri, below=\vgap of p2.center,anchor=center] (p8) {ex:Movie}&#10;    edge[arrin] node[fill=white] {rdf:type} (p7)&#10;    edge[arrin] node[fill=white] {rdf:type} (p2);&#10;    &#10;\node[lit, below=\vgap of p7.center,anchor=center] (l) {&quot;Sharknado 2:\ The Second One&quot;@en}&#10;  edge[arrin] node[fill=white] {ex:title} (p7); &#10;  &#10;    &#10;\node[iri, below=\vgap of p1.center,anchor=center] (s) {ex:Series}&#10;  edge[arrin] node[fill=white] {rdf:type} (p1);   &#10;&#10;%\node [below right] at (current bounding box.north west) {\large ($G$)};&#10;\end{tikzpicture}&#10;\end{document}"/>
  <p:tag name="IGUANATEXSIZE" val="20"/>
  <p:tag name="IGUANATEXCURSOR" val="336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73,7882"/>
  <p:tag name="ORIGINALWIDTH" val="1476,206"/>
  <p:tag name="OUTPUTDPI" val="1200"/>
  <p:tag name="LATEXADDIN" val="\documentclass{article}&#10;\usepackage{amsmath}&#10;\usepackage{listings}&#10;\usepackage{xcolor}&#10;\usepackage{textcomp}&#10;\usepackage{wasysym}&#10;\usepackage{graphicx}&#10;&#10;\pagestyle{empty}&#10;&#10;\newcommand{\rs}[1]{\resizebox{1.4ex}{!}{#1}}&#10;&#10;\begin{document}&#10;\color{orange!60!black}&#10;\noindent \sf&#10;(Ireland,capital,Dublin)\\&#10;(Dublin,population,1000000)&#10;\end{document}"/>
  <p:tag name="IGUANATEXSIZE" val="14"/>
  <p:tag name="IGUANATEXCURSOR" val="25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14,8516"/>
  <p:tag name="ORIGINALWIDTH" val="720,0347"/>
  <p:tag name="OUTPUTDPI" val="1200"/>
  <p:tag name="LATEXADDIN" val="\documentclass{standalone}&#10;\usepackage{amsmath}&#10;\usepackage{xcolor}&#10;\usepackage{tikz}&#10;\usetikzlibrary{shapes,arrows,positioning,fit,backgrounds}&#10;\newcommand{\hsp}{\vphantom{Ag}}&#10;\tikzset{&#10; std/.style={ &#10;        draw,&#10;  circle,&#10;  anchor=center,&#10;  inner sep=0pt,&#10;  minimum size=5pt&#10; },&#10;    lab/.style={ &#10;           text centered,&#10;  fill=white, &#10;  opacity=0.8,&#10;  text opacity=1,&#10;  font=\tt\footnotesize\hsp},&#10; elab/.style={ &#10;           text centered,&#10;  fill=\exbg, &#10;  opacity=0.8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%draw=black!50, &#10;  %fill=black!50,&#10;  %thick,&#10;  font=\tt\footnotesize\hsp},&#10; arrin/.style={&#10;            &lt;-,&#10;            latex-,&#10;  %draw=black!50, &#10;  %fill=black!50,&#10;  %thick,&#10;  font=\tt\footnotesize\hsp},&#10; arrstd/.style={&#10;       -,&#10;       %draw=black!50, &#10;       %fill=black!50,&#10;       thick},&#10; dashmed/.style={&#10;            -,&#10;  %draw=black!50, &#10;  %fill=black!50,&#10;  thick,&#10;  dash pattern=on 3pt off 3pt,&#10;  font=\tt\footnotesize\hsp}&#10;    every loop/.style={&#10;     &lt;-,&#10;        latex-,&#10;        fill=black!50,&#10;        min distance=10mm,&#10;        in=0,&#10;        out=60,&#10;        looseness=10,&#10;        draw=black!50,&#10;        thick,&#10;        font=\tt\footnotesize\hsp&#10;    }&#10;}&#10;&#10;\pagestyle{empty}&#10;\newcommand{\vgap}{1.5cm}&#10;\newcommand{\hgap}{6cm}&#10;\begin{document}&#10;\begin{tikzpicture}&#10;&#10;\node[iri,anchor=center] (p1) {ex:SharknadoSeries};&#10;&#10;\node [right=\hgap of p1.center,anchor=center] (v1) {};&#10;&#10;\node[iri, above=\vgap of v1.center,anchor=center] (p2) {ex:Sharknado}&#10;  edge[arrin] node[orange,fill=white] {ex:firstMovie} (p1.east);&#10;&#10; \node[lit, above=\vgap of p2.center,anchor=center] (p4) {&quot;2013-07-11&quot;\textasciicircum\textasciicircum xsd:date}&#10;  edge[arrin] node[orange,fill=white] {ex:firstAired} (p2);&#10;&#10;\node[iri,right=\hgap of p2.center,anchor=center] (p5) {ex:TaraReid}&#10; edge[arrin] node[orange,fill=white] {ex:stars} (p2.east);&#10; &#10;\node[iri,below=\vgap of p5.center,anchor=center] (a) {ex:Actor}&#10;  edge[arrin] node[orange,fill=white] {rdf:type} (p5); &#10;&#10;\node[iri,below=\vgap of a.center,anchor=center] (p6) {ex:IanZiering}&#10;  edge[arrout] node[orange,fill=white] {rdf:type} (a)&#10;  edge[arrin] node[orange,fill=white] {ex:stars} (p2.east);&#10;  &#10;\node[lit,above=\vgap of p5.center,anchor=center] (p3) {&quot;Sharknado&quot;@en}&#10; edge[arrin] node[orange,fill=white] {ex:title} (p2.east);&#10;  &#10;\node[iri, below=\vgap of v1.center,anchor=center] (p7) {ex:Sharknado2}&#10;  edge[arrin] node[orange,fill=white] {ex:secondMovie} (p1.east);&#10;  &#10;\node[iri, below=\vgap of p2.center,anchor=center] (p8) {ex:Movie}&#10;    edge[arrin] node[orange,fill=white] {rdf:type} (p7)&#10;    edge[arrin] node[orange,fill=white] {rdf:type} (p2);&#10;    &#10;\node[lit, below=\vgap of p7.center,anchor=center] (l) {&quot;Sharknado 2:\ The Second One&quot;@en}&#10;  edge[arrin] node[orange,fill=white] {ex:title} (p7); &#10;  &#10;    &#10;\node[iri, below=\vgap of p1.center,anchor=center] (s) {ex:Series}&#10;  edge[arrin] node[orange,fill=white] {rdf:type} (p1);   &#10;&#10;%\node [below right] at (current bounding box.north west) {\large ($G$)};&#10;\end{tikzpicture}&#10;\end{document}"/>
  <p:tag name="IGUANATEXSIZE" val="20"/>
  <p:tag name="IGUANATEXCURSOR" val="194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14,8516"/>
  <p:tag name="ORIGINALWIDTH" val="720,0347"/>
  <p:tag name="OUTPUTDPI" val="1200"/>
  <p:tag name="LATEXADDIN" val="\documentclass{standalone}&#10;\usepackage{amsmath}&#10;\usepackage{xcolor}&#10;\usepackage{tikz}&#10;\usetikzlibrary{shapes,arrows,positioning,fit,backgrounds}&#10;\newcommand{\hsp}{\vphantom{Ag}}&#10;\tikzset{&#10; std/.style={ &#10;        draw,&#10;  circle,&#10;  anchor=center,&#10;  inner sep=0pt,&#10;  minimum size=5pt&#10; },&#10;    lab/.style={ &#10;           text centered,&#10;  fill=white, &#10;  opacity=0.8,&#10;  text opacity=1,&#10;  font=\tt\footnotesize\hsp},&#10; elab/.style={ &#10;           text centered,&#10;  fill=\exbg, &#10;  opacity=0.8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%draw=black!50, &#10;  %fill=black!50,&#10;  %thick,&#10;  font=\tt\footnotesize\hsp},&#10; arrin/.style={&#10;            &lt;-,&#10;            latex-,&#10;  %draw=black!50, &#10;  %fill=black!50,&#10;  %thick,&#10;  font=\tt\footnotesize\hsp},&#10; arrstd/.style={&#10;       -,&#10;       %draw=black!50, &#10;       %fill=black!50,&#10;       thick},&#10; dashmed/.style={&#10;            -,&#10;  %draw=black!50, &#10;  %fill=black!50,&#10;  thick,&#10;  dash pattern=on 3pt off 3pt,&#10;  font=\tt\footnotesize\hsp}&#10;    every loop/.style={&#10;     &lt;-,&#10;        latex-,&#10;        fill=black!50,&#10;        min distance=10mm,&#10;        in=0,&#10;        out=60,&#10;        looseness=10,&#10;        draw=black!50,&#10;        thick,&#10;        font=\tt\footnotesize\hsp&#10;    }&#10;}&#10;&#10;\pagestyle{empty}&#10;\newcommand{\vgap}{1.5cm}&#10;\newcommand{\hgap}{6cm}&#10;\begin{document}&#10;\begin{tikzpicture}&#10;&#10;\node[iri,anchor=center] (p1) {ex:SharknadoSeries};&#10;&#10;\node [right=\hgap of p1.center,anchor=center] (v1) {};&#10;&#10;\node[iri, above=\vgap of v1.center,anchor=center] (p2) {ex:Sharknado}&#10;  edge[arrin] node[fill=white] {ex:firstMovie} (p1.east);&#10;&#10; \node[lit, above=\vgap of p2.center,anchor=center] (p4) {&quot;2013-07-11&quot;\textasciicircum\textasciicircum xsd:date}&#10;  edge[arrin] node[fill=white] {ex:firstAired} (p2);&#10;&#10;\node[iri,right=\hgap of p2.center,anchor=center] (p5) {ex:TaraReid}&#10; edge[arrin] node[fill=white] {ex:stars} (p2.east);&#10; &#10;\node[iri,below=\vgap of p5.center,anchor=center,purple] (a) {ex:Actor}&#10;  edge[arrin] node[orange,fill=white] {rdf:type} (p5); &#10;&#10;\node[iri,below=\vgap of a.center,anchor=center] (p6) {ex:IanZiering}&#10;  edge[arrout] node[orange,fill=white] {rdf:type} (a)&#10;  edge[arrin] node[fill=white] {ex:stars} (p2.east);&#10;  &#10;\node[lit,above=\vgap of p5.center,anchor=center] (p3) {&quot;Sharknado&quot;@en}&#10; edge[arrin] node[fill=white] {ex:title} (p2.east);&#10;  &#10;\node[iri, below=\vgap of v1.center,anchor=center] (p7) {ex:Sharknado2}&#10;  edge[arrin] node[fill=white] {ex:secondMovie} (p1.east);&#10;  &#10;\node[iri, below=\vgap of p2.center,anchor=center, purple] (p8) {ex:Movie}&#10;    edge[arrin] node[orange,fill=white] {rdf:type} (p7)&#10;    edge[arrin] node[orange,fill=white] {rdf:type} (p2);&#10;    &#10;\node[lit, below=\vgap of p7.center,anchor=center] (l) {&quot;Sharknado 2:\ The Second One&quot;@en}&#10;  edge[arrin] node[fill=white] {ex:title} (p7); &#10;  &#10;    &#10;\node[iri, below=\vgap of p1.center,anchor=center,purple] (s) {ex:Series}&#10;  edge[arrin] node[orange,fill=white] {rdf:type} (p1);   &#10;&#10;%\node [below right] at (current bounding box.north west) {\large ($G$)};&#10;\end{tikzpicture}&#10;\end{document}"/>
  <p:tag name="IGUANATEXSIZE" val="20"/>
  <p:tag name="IGUANATEXCURSOR" val="237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,83764"/>
  <p:tag name="ORIGINALWIDTH" val="719,7074"/>
  <p:tag name="OUTPUTDPI" val="1200"/>
  <p:tag name="LATEXADDIN" val="\documentclass{standalone}&#10;\usepackage{amsmath}&#10;\usepackage{xcolor}&#10;\usepackage{tikz}&#10;\usetikzlibrary{shapes,arrows,positioning,fit,backgrounds}&#10;\newcommand{\hsp}{\vphantom{Ag}}&#10;\tikzset{&#10; std/.style={ &#10;        draw,&#10;  circle,&#10;  anchor=center,&#10;  inner sep=0pt,&#10;  minimum size=5pt&#10; },&#10;    lab/.style={ &#10;           text centered,&#10;  fill=white, &#10;  opacity=0.8,&#10;  text opacity=1,&#10;  font=\tt\footnotesize\hsp},&#10; elab/.style={ &#10;           text centered,&#10;  fill=\exbg, &#10;  opacity=0.8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%draw=black!50, &#10;  %fill=black!50,&#10;  %thick,&#10;  font=\tt\footnotesize\hsp},&#10; arrin/.style={&#10;            &lt;-,&#10;            latex-,&#10;  %draw=black!50, &#10;  %fill=black!50,&#10;  %thick,&#10;  font=\tt\footnotesize\hsp},&#10; arrstd/.style={&#10;       -,&#10;       %draw=black!50, &#10;       %fill=black!50,&#10;       thick},&#10; dashmed/.style={&#10;            -,&#10;  %draw=black!50, &#10;  %fill=black!50,&#10;  thick,&#10;  dash pattern=on 3pt off 3pt,&#10;  font=\tt\footnotesize\hsp}&#10;    every loop/.style={&#10;     &lt;-,&#10;        latex-,&#10;        fill=black!50,&#10;        min distance=10mm,&#10;        in=0,&#10;        out=60,&#10;        looseness=10,&#10;        draw=black!50,&#10;        thick,&#10;        font=\tt\footnotesize\hsp&#10;    }&#10;}&#10;&#10;\pagestyle{empty}&#10;\newcommand{\vgap}{1.5cm}&#10;\newcommand{\hgap}{6cm}&#10;\begin{document}&#10;\begin{tikzpicture}&#10;&#10;\node[iri,anchor=center] (p1) {ex:Sharknado};&#10;&#10;\node[iri,right=\hgap of p1.center,anchor=center] (p2) {ex:AprilWexler}&#10;  edge[arrin] node[fill=white] {ex:character} (p1);&#10;&#10;\node[iri,right=\hgap of p2.center,anchor=center] (p3) {ex:TaraReid}&#10;  edge[arrin] node[fill=white] {ex:playedBy} (p2);&#10;&#10;&#10;%\node [below right] at (current bounding box.north west) {\large ($G$)};&#10;\end{tikzpicture}&#10;\end{document}"/>
  <p:tag name="IGUANATEXSIZE" val="20"/>
  <p:tag name="IGUANATEXCURSOR" val="202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7,20473"/>
  <p:tag name="ORIGINALWIDTH" val="720,0347"/>
  <p:tag name="OUTPUTDPI" val="1200"/>
  <p:tag name="LATEXADDIN" val="\documentclass{standalone}&#10;\usepackage{amsmath}&#10;\usepackage{xcolor}&#10;\usepackage{tikz}&#10;\usetikzlibrary{shapes,arrows,positioning,fit,backgrounds}&#10;\newcommand{\hsp}{\vphantom{Ag}}&#10;\tikzset{&#10; std/.style={ &#10;        draw,&#10;  circle,&#10;  anchor=center,&#10;  inner sep=0pt,&#10;  minimum size=5pt&#10; },&#10;    lab/.style={ &#10;           text centered,&#10;  fill=white, &#10;  opacity=0.8,&#10;  text opacity=1,&#10;  font=\tt\footnotesize\hsp},&#10; elab/.style={ &#10;           text centered,&#10;  fill=\exbg, &#10;  opacity=0.8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%draw=black!50, &#10;  %fill=black!50,&#10;  %thick,&#10;  font=\tt\footnotesize\hsp},&#10; arrin/.style={&#10;            &lt;-,&#10;            latex-,&#10;  %draw=black!50, &#10;  %fill=black!50,&#10;  %thick,&#10;  font=\tt\footnotesize\hsp},&#10; arrstd/.style={&#10;       -,&#10;       %draw=black!50, &#10;       %fill=black!50,&#10;       thick},&#10; dashmed/.style={&#10;            -,&#10;  %draw=black!50, &#10;  %fill=black!50,&#10;  thick,&#10;  dash pattern=on 3pt off 3pt,&#10;  font=\tt\footnotesize\hsp}&#10;    every loop/.style={&#10;     &lt;-,&#10;        latex-,&#10;        fill=black!50,&#10;        min distance=10mm,&#10;        in=0,&#10;        out=60,&#10;        looseness=10,&#10;        draw=black!50,&#10;        thick,&#10;        font=\tt\footnotesize\hsp&#10;    }&#10;}&#10;&#10;\pagestyle{empty}&#10;\newcommand{\vgap}{1.5cm}&#10;\newcommand{\hgap}{6cm}&#10;\begin{document}&#10;\begin{tikzpicture}&#10;&#10;\node[iri,anchor=center] (p1) {ex:BatmanReturns};&#10;&#10;\node[iri,right=\hgap of p1.center,anchor=center] (p2) {ex:Batman}&#10;  edge[arrin] node[fill=white] {ex:character} (p1);&#10;&#10;\node[iri,right=\hgap of p2.center,anchor=center] (p3) {ex:MichaelKeaton}&#10;  edge[arrin] node[fill=white] {ex:playedBy} (p2);&#10;&#10;\node[iri,below=\vgap of p1.center,anchor=center,white,bottom color=white] (p4) {ex:BatmanBegins};&#10;&#10;\node[iri,below=\vgap of p3.center,anchor=center,white,bottom color=white] (p5) {ex:ChristianBale};&#10;&#10;&#10;%\node [below right] at (current bounding box.north west) {\large ($G$)};&#10;\end{tikzpicture}&#10;\end{document}"/>
  <p:tag name="IGUANATEXSIZE" val="20"/>
  <p:tag name="IGUANATEXCURSOR" val="223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7,85929"/>
  <p:tag name="ORIGINALWIDTH" val="720,0347"/>
  <p:tag name="OUTPUTDPI" val="1200"/>
  <p:tag name="LATEXADDIN" val="\documentclass{standalone}&#10;\usepackage{amsmath}&#10;\usepackage{xcolor}&#10;\usepackage{tikz}&#10;\usetikzlibrary{shapes,arrows,positioning,fit,backgrounds}&#10;\newcommand{\hsp}{\vphantom{Ag}}&#10;\tikzset{&#10; std/.style={ &#10;        draw,&#10;  circle,&#10;  anchor=center,&#10;  inner sep=0pt,&#10;  minimum size=5pt&#10; },&#10;    lab/.style={ &#10;           text centered,&#10;  fill=white, &#10;  opacity=0.8,&#10;  text opacity=1,&#10;  font=\tt\footnotesize\hsp},&#10; elab/.style={ &#10;           text centered,&#10;  fill=\exbg, &#10;  opacity=0.8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%draw=black!50, &#10;  %fill=black!50,&#10;  %thick,&#10;  font=\tt\footnotesize\hsp},&#10; arrin/.style={&#10;            &lt;-,&#10;            latex-,&#10;  %draw=black!50, &#10;  %fill=black!50,&#10;  %thick,&#10;  font=\tt\footnotesize\hsp},&#10; arrstd/.style={&#10;       -,&#10;       %draw=black!50, &#10;       %fill=black!50,&#10;       thick},&#10; dashmed/.style={&#10;            -,&#10;  %draw=black!50, &#10;  %fill=black!50,&#10;  thick,&#10;  dash pattern=on 3pt off 3pt,&#10;  font=\tt\footnotesize\hsp}&#10;    every loop/.style={&#10;     &lt;-,&#10;        latex-,&#10;        fill=black!50,&#10;        min distance=10mm,&#10;        in=0,&#10;        out=60,&#10;        looseness=10,&#10;        draw=black!50,&#10;        thick,&#10;        font=\tt\footnotesize\hsp&#10;    }&#10;}&#10;&#10;\pagestyle{empty}&#10;\newcommand{\vgap}{1.5cm}&#10;\newcommand{\hgap}{6cm}&#10;\begin{document}&#10;\begin{tikzpicture}&#10;&#10;\node[iri,anchor=center] (p1) {ex:BatmanReturns};&#10;&#10;\node[iri,right=\hgap of p1.center,anchor=center,yshift=-0.8cm] (p2) {ex:Batman}&#10;  edge[arrin] node[fill=white] {ex:character} (p1);&#10;&#10;\node[iri,right=\hgap of p2.center,anchor=center,yshift=0.8cm] (p3) {ex:MichaelKeaton}&#10;  edge[arrin] node[fill=white] {ex:playedBy} (p2);&#10;&#10;\node[iri,below=\vgap of p1.center,anchor=center] (p4) {ex:BatmanBegins}&#10;  edge[arrout] node[fill=white] {ex:character} (p2);&#10;&#10;\node[iri,below=\vgap of p3.center,anchor=center] (p5) {ex:ChristianBale}&#10;  edge[arrin] node[fill=white] {ex:playedBy} (p2);&#10;&#10;&#10;%\node [below right] at (current bounding box.north west) {\large ($G$)};&#10;\end{tikzpicture}&#10;\end{document}"/>
  <p:tag name="IGUANATEXSIZE" val="20"/>
  <p:tag name="IGUANATEXCURSOR" val="226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17,8502"/>
  <p:tag name="ORIGINALWIDTH" val="5287,488"/>
  <p:tag name="OUTPUTDPI" val="1200"/>
  <p:tag name="LATEXADDIN" val="\documentclass{standalone}&#10;\usepackage{amsmath}&#10;\usepackage{xcolor}&#10;\usepackage{tikz}&#10;\usetikzlibrary{shapes,arrows,positioning,fit,backgrounds}&#10;\newcommand{\hsp}{\vphantom{Ag}}&#10;\tikzset{&#10; std/.style={ &#10;        draw,&#10;  circle,&#10;  anchor=center,&#10;  inner sep=0pt,&#10;  minimum size=5pt&#10; },&#10;    lab/.style={ &#10;           text centered,&#10;  fill=white, &#10;  opacity=0.8,&#10;  text opacity=1,&#10;  font=\tt\footnotesize\hsp},&#10; elab/.style={ &#10;           text centered,&#10;  fill=\exbg, &#10;  opacity=0.8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%draw=black!50, &#10;  %fill=black!50,&#10;  %thick,&#10;  font=\tt\footnotesize\hsp},&#10; arrin/.style={&#10;            &lt;-,&#10;            latex-,&#10;  %draw=black!50, &#10;  %fill=black!50,&#10;  %thick,&#10;  font=\tt\footnotesize\hsp},&#10; arrstd/.style={&#10;       -,&#10;       %draw=black!50, &#10;       %fill=black!50,&#10;       thick},&#10; dashmed/.style={&#10;            -,&#10;  %draw=black!50, &#10;  %fill=black!50,&#10;  thick,&#10;  dash pattern=on 3pt off 3pt,&#10;  font=\tt\footnotesize\hsp}&#10;    every loop/.style={&#10;     &lt;-,&#10;        latex-,&#10;        fill=black!50,&#10;        min distance=10mm,&#10;        in=0,&#10;        out=60,&#10;        looseness=10,&#10;        draw=black!50,&#10;        thick,&#10;        font=\tt\footnotesize\hsp&#10;    }&#10;}&#10;&#10;\pagestyle{empty}&#10;\newcommand{\vgap}{1.5cm}&#10;\newcommand{\hgap}{6cm}&#10;\begin{document}&#10;\begin{tikzpicture}&#10;&#10;\node[iri,anchor=center] (p1) {ex:BatmanReturns};&#10;&#10;\node[iri,right=\hgap of p1.center,anchor=center,yshift=-0.8cm] (p2) {ex:Batman}&#10;  edge[arrin] node[fill=white] {ex:character} (p1);&#10;&#10;\node[iri,right=\hgap of p2.center,anchor=center,yshift=0.8cm] (p3) {ex:MichaelKeaton}&#10;  edge[arrin] node[fill=white] {ex:playedBy} (p2)&#10;  edge[arrin] node[orange,fill=white] {ex:stars} (p1);&#10;&#10;\node[iri,below=\vgap of p1.center,anchor=center] (p4) {ex:BatmanBegins}&#10;  edge[arrout] node[fill=white] {ex:character} (p2);&#10;&#10;\node[iri,below=\vgap of p3.center,anchor=center] (p5) {ex:ChristianBale}&#10;  edge[arrin] node[fill=white] {ex:playedBy} (p2)&#10;    edge[arrin] node[orange,fill=white] {ex:stars} (p4);;&#10;&#10;&#10;%\node [below right] at (current bounding box.north west) {\large ($G$)};&#10;\end{tikzpicture}&#10;\end{document}"/>
  <p:tag name="IGUANATEXSIZE" val="20"/>
  <p:tag name="IGUANATEXCURSOR" val="231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17,8502"/>
  <p:tag name="ORIGINALWIDTH" val="5287,488"/>
  <p:tag name="OUTPUTDPI" val="1200"/>
  <p:tag name="LATEXADDIN" val="\documentclass{standalone}&#10;\usepackage{amsmath}&#10;\usepackage{xcolor}&#10;\usepackage{tikz}&#10;\usetikzlibrary{shapes,arrows,positioning,fit,backgrounds}&#10;\newcommand{\hsp}{\vphantom{Ag}}&#10;\tikzset{&#10; std/.style={ &#10;        draw,&#10;  circle,&#10;  anchor=center,&#10;  inner sep=0pt,&#10;  minimum size=5pt&#10; },&#10;    lab/.style={ &#10;           text centered,&#10;  fill=white, &#10;  opacity=0.8,&#10;  text opacity=1,&#10;  font=\tt\footnotesize\hsp},&#10; elab/.style={ &#10;           text centered,&#10;  fill=\exbg, &#10;  opacity=0.8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%draw=black!50, &#10;  %fill=black!50,&#10;  %thick,&#10;  font=\tt\footnotesize\hsp},&#10; arrin/.style={&#10;            &lt;-,&#10;            latex-,&#10;  %draw=black!50, &#10;  %fill=black!50,&#10;  %thick,&#10;  font=\tt\footnotesize\hsp},&#10; arrstd/.style={&#10;       -,&#10;       %draw=black!50, &#10;       %fill=black!50,&#10;       thick},&#10; dashmed/.style={&#10;            -,&#10;  %draw=black!50, &#10;  %fill=black!50,&#10;  thick,&#10;  dash pattern=on 3pt off 3pt,&#10;  font=\tt\footnotesize\hsp}&#10;    every loop/.style={&#10;     &lt;-,&#10;        latex-,&#10;        fill=black!50,&#10;        min distance=10mm,&#10;        in=0,&#10;        out=60,&#10;        looseness=10,&#10;        draw=black!50,&#10;        thick,&#10;        font=\tt\footnotesize\hsp&#10;    }&#10;}&#10;&#10;\pagestyle{empty}&#10;\newcommand{\vgap}{1.5cm}&#10;\newcommand{\hgap}{6cm}&#10;\begin{document}&#10;\begin{tikzpicture}&#10;&#10;\node[iri,anchor=center] (p1) {ex:BatmanReturns};&#10;&#10;\node[iri,right=\hgap of p1.center,anchor=center,yshift=-0.8cm] (p2) {ex:Batman}&#10;  edge[arrin] node[fill=white] {ex:character} (p1);&#10;&#10;\node[iri,right=\hgap of p2.center,anchor=center,yshift=0.8cm] (p3) {ex:MichaelKeaton}&#10;  edge[arrin] node[fill=white] {ex:playedBy} (p2)&#10;  edge[arrin] node[orange,fill=white] {ex:stars} (p1);&#10;&#10;\node[iri,below=\vgap of p1.center,anchor=center] (p4) {ex:BatmanBegins}&#10;  edge[arrout] node[fill=white] {ex:character} (p2);&#10;&#10;\node[iri,below=\vgap of p3.center,anchor=center] (p5) {ex:ChristianBale}&#10;  edge[arrin] node[fill=white] {ex:playedBy} (p2)&#10;    edge[arrin] node[orange,fill=white] {ex:stars} (p4);;&#10;&#10;&#10;%\node [below right] at (current bounding box.north west) {\large ($G$)};&#10;\end{tikzpicture}&#10;\end{document}"/>
  <p:tag name="IGUANATEXSIZE" val="20"/>
  <p:tag name="IGUANATEXCURSOR" val="231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7,85929"/>
  <p:tag name="ORIGINALWIDTH" val="720,0347"/>
  <p:tag name="OUTPUTDPI" val="1200"/>
  <p:tag name="LATEXADDIN" val="\documentclass{standalone}&#10;\usepackage{amsmath}&#10;\usepackage{xcolor}&#10;\usepackage{tikz}&#10;\usetikzlibrary{shapes,arrows,positioning,fit,backgrounds}&#10;\newcommand{\hsp}{\vphantom{Ag}}&#10;\tikzset{&#10; std/.style={ &#10;        draw,&#10;  circle,&#10;  anchor=center,&#10;  inner sep=0pt,&#10;  minimum size=5pt&#10; },&#10;    lab/.style={ &#10;           text centered,&#10;  fill=white, &#10;  opacity=0.8,&#10;  text opacity=1,&#10;  font=\tt\footnotesize\hsp},&#10; elab/.style={ &#10;           text centered,&#10;  fill=\exbg, &#10;  opacity=0.8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%draw=black!50, &#10;  %fill=black!50,&#10;  %thick,&#10;  font=\tt\footnotesize\hsp},&#10; arrin/.style={&#10;            &lt;-,&#10;            latex-,&#10;  %draw=black!50, &#10;  %fill=black!50,&#10;  %thick,&#10;  font=\tt\footnotesize\hsp},&#10; arrstd/.style={&#10;       -,&#10;       %draw=black!50, &#10;       %fill=black!50,&#10;       thick},&#10; dashmed/.style={&#10;            -,&#10;  %draw=black!50, &#10;  %fill=black!50,&#10;  thick,&#10;  dash pattern=on 3pt off 3pt,&#10;  font=\tt\footnotesize\hsp}&#10;    every loop/.style={&#10;     &lt;-,&#10;        latex-,&#10;        fill=black!50,&#10;        min distance=10mm,&#10;        in=0,&#10;        out=60,&#10;        looseness=10,&#10;        draw=black!50,&#10;        thick,&#10;        font=\tt\footnotesize\hsp&#10;    }&#10;}&#10;&#10;\pagestyle{empty}&#10;\newcommand{\vgap}{1.5cm}&#10;\newcommand{\hgap}{6cm}&#10;\begin{document}&#10;\begin{tikzpicture}&#10;&#10;\node[iri,anchor=center] (p1) {ex:BatmanReturns};&#10;&#10;\node[iri,right=\hgap of p1.center,anchor=center,yshift=-0.5cm] (p2) {ex:Batman}&#10;  edge[arrin] node[fill=white] {ex:character} (p1);&#10;&#10;\node[iri,right=\hgap of p1.center,anchor=center,yshift=-1cm] (p7) {ex:Robin}&#10;  edge[arrin] (p1);&#10;&#10;\node[iri,right=\hgap of p2.center,anchor=center,yshift=0.5cm] (p3) {ex:MichaelKeaton}&#10;  edge[arrin] (p7)&#10;  edge[arrin] node[fill=white] {ex:playedBy} (p2)&#10;  edge[arrin] node[fill=white] {ex:stars} (p1);&#10;&#10;\node[iri,below=\vgap of p1.center,anchor=center] (p4) {ex:BatmanBegins}&#10;  edge[arrout]  (p2)&#10;  edge[arrout] node[fill=white] {ex:character} (p7);&#10;&#10;\node[iri,below=\vgap of p3.center,anchor=center] (p5) {ex:ChristianBale}&#10;  edge[arrin]  (p2)&#10;  edge[arrin] node[fill=white] {ex:playedBy} (p7)&#10;    edge[arrin] node[fill=white] {ex:stars} (p4);;&#10;&#10;&#10;%\node [below right] at (current bounding box.north west) {\large ($G$)};&#10;\end{tikzpicture}&#10;\end{document}"/>
  <p:tag name="IGUANATEXSIZE" val="20"/>
  <p:tag name="IGUANATEXCURSOR" val="244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0,19"/>
  <p:tag name="ORIGINALWIDTH" val="720,0347"/>
  <p:tag name="OUTPUTDPI" val="1200"/>
  <p:tag name="LATEXADDIN" val="\documentclass{standalone}&#10;\usepackage{amsmath}&#10;\usepackage{xcolor}&#10;\usepackage{tikz}&#10;\usetikzlibrary{shapes,arrows,positioning,fit,backgrounds}&#10;\newcommand{\hsp}{\vphantom{Ag}}&#10;\tikzset{&#10; std/.style={ &#10;        draw,&#10;  circle,&#10;  anchor=center,&#10;  inner sep=0pt,&#10;  minimum size=5pt&#10; },&#10;    lab/.style={ &#10;           text centered,&#10;  fill=white, &#10;  opacity=0.8,&#10;  text opacity=1,&#10;  font=\tt\footnotesize\hsp},&#10; elab/.style={ &#10;           text centered,&#10;  fill=\exbg, &#10;  opacity=0.8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%draw=black!50, &#10;  %fill=black!50,&#10;  %thick,&#10;  font=\tt\footnotesize\hsp},&#10; arrin/.style={&#10;            &lt;-,&#10;            latex-,&#10;  %draw=black!50, &#10;  %fill=black!50,&#10;  %thick,&#10;  font=\tt\footnotesize\hsp},&#10; arrstd/.style={&#10;       -,&#10;       %draw=black!50, &#10;       %fill=black!50,&#10;       thick},&#10; dashmed/.style={&#10;            -,&#10;  %draw=black!50, &#10;  %fill=black!50,&#10;  thick,&#10;  dash pattern=on 3pt off 3pt,&#10;  font=\tt\footnotesize\hsp}&#10;    every loop/.style={&#10;     &lt;-,&#10;        latex-,&#10;        fill=black!50,&#10;        min distance=10mm,&#10;        in=0,&#10;        out=60,&#10;        looseness=10,&#10;        draw=black!50,&#10;        thick,&#10;        font=\tt\footnotesize\hsp&#10;    }&#10;}&#10;&#10;\pagestyle{empty}&#10;\newcommand{\vgap}{1.5cm}&#10;\newcommand{\hgap}{6cm}&#10;\begin{document}&#10;\begin{tikzpicture}&#10;&#10;\node[iri,anchor=center] (p1) {ex:BatmanReturns};&#10;&#10;\node[iri,right=\hgap of p1.center,anchor=center,blue] (p2) {\_:b1}&#10;  edge[arrout] node[fill=white] {ex:movie} (p1);&#10;&#10;\node[iri,right=\hgap of p2.center,anchor=center] (p3) {ex:MichaelKeaton}&#10;  edge[arrin] node[fill=white] {ex:playedBy} (p2);&#10;&#10;\node[iri,below=\vgap of p2.center,anchor=center] (bat) {ex:Batman}&#10;  edge[arrin] node[fill=white] {ex:character} (p2);&#10;&#10;\node[iri,below=\vgap of bat.center,anchor=center,blue] (b2) {\_:b2}&#10;  edge[arrout] node[fill=white] {ex:character} (bat);&#10;&#10;&#10;\node[iri,left=\hgap of b2.center,anchor=center] (p4) {ex:BatmanBegins}&#10;  edge[arrin] node[fill=white] {ex:movie} (b2);&#10;&#10;\node[iri,right=\hgap of b2.center,anchor=center] (p5) {ex:ChristianBale}&#10;  edge[arrin] node[fill=white] {ex:playedBy} (b2);&#10;&#10;&#10;%\node [below right] at (current bounding box.north west) {\large ($G$)};&#10;\end{tikzpicture}&#10;\end{document}"/>
  <p:tag name="IGUANATEXSIZE" val="20"/>
  <p:tag name="IGUANATEXCURSOR" val="247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3,27724"/>
  <p:tag name="ORIGINALWIDTH" val="719,7074"/>
  <p:tag name="OUTPUTDPI" val="1200"/>
  <p:tag name="LATEXADDIN" val="\documentclass{standalone}&#10;\usepackage{amsmath}&#10;\usepackage{xcolor}&#10;\usepackage{tikz}&#10;\usetikzlibrary{shapes,arrows,positioning,fit,backgrounds}&#10;\newcommand{\hsp}{\vphantom{Ag}}&#10;\tikzset{&#10; std/.style={ &#10;        draw,&#10;  circle,&#10;  anchor=center,&#10;  inner sep=0pt,&#10;  minimum size=5pt&#10; },&#10;    lab/.style={ &#10;           text centered,&#10;  fill=white, &#10;  opacity=0.8,&#10;  text opacity=1,&#10;  font=\tt\footnotesize\hsp},&#10; elab/.style={ &#10;           text centered,&#10;  fill=\exbg, &#10;  opacity=0.8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%draw=black!50, &#10;  %fill=black!50,&#10;  %thick,&#10;  font=\tt\footnotesize\hsp},&#10; arrin/.style={&#10;            &lt;-,&#10;            latex-,&#10;  %draw=black!50, &#10;  %fill=black!50,&#10;  %thick,&#10;  font=\tt\footnotesize\hsp},&#10; arrstd/.style={&#10;       -,&#10;       %draw=black!50, &#10;       %fill=black!50,&#10;       thick},&#10; dashmed/.style={&#10;            -,&#10;  %draw=black!50, &#10;  %fill=black!50,&#10;  thick,&#10;  dash pattern=on 3pt off 3pt,&#10;  font=\tt\footnotesize\hsp}&#10;    every loop/.style={&#10;     &lt;-,&#10;        latex-,&#10;        fill=black!50,&#10;        min distance=10mm,&#10;        in=0,&#10;        out=60,&#10;        looseness=10,&#10;        draw=black!50,&#10;        thick,&#10;        font=\tt\footnotesize\hsp&#10;    }&#10;}&#10;&#10;\pagestyle{empty}&#10;\newcommand{\vgap}{1.5cm}&#10;\newcommand{\hgap}{3cm}&#10;\begin{document}&#10;\begin{tikzpicture}&#10;&#10;\node[iri,anchor=center] (p1) {ex:SharknadoSeries};&#10;&#10;\node[iri, right=4.3cm of p1.center,anchor=center] (p2) {\_:b1}&#10;  edge[arrin] node[fill=white] {ex:movies} (p1.east);&#10;  &#10;\node[iri, below=\vgap of p2.center,anchor=center] (p3) {ex:Sharknado}&#10;  edge[arrin] node[green!80!black,fill=white] {rdf:first} (p2);&#10;&#10;\node[iri, right=\hgap of p2.center,anchor=center] (p4) {\_:b2}&#10;  edge[arrin] node[green!80!black,fill=white] {rdf:rest} (p2.east);&#10;  &#10;\node[iri, below=\vgap of p4.center,anchor=center] (p5) {ex:Sharknado2}&#10;  edge[arrin] node[green!80!black,fill=white] {rdf:first} (p4);&#10;  &#10;\node[iri, right=\hgap of p4.center,anchor=center] (p6) {\_:b3}&#10;  edge[arrin] node[green!80!black,fill=white] {rdf:rest} (p4.east);&#10;  &#10;\node[iri, below=\vgap of p6.center,anchor=center] (p7) {ex:Sharknado3}&#10;  edge[arrin] node[green!80!black,fill=white] {rdf:first} (p6);&#10;  &#10;\node[iri, right=\hgap of p6.center,anchor=center,green!80!black] (p8) {rdf:nil}&#10;  edge[arrin] node[green!80!black,fill=white] {rdf:rest} (p6.east);&#10;&#10;%\node [below right] at (current bounding box.north west) {\large ($G$)};&#10;\end{tikzpicture}&#10;\end{document}"/>
  <p:tag name="IGUANATEXSIZE" val="20"/>
  <p:tag name="IGUANATEXCURSOR" val="202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3,7346"/>
  <p:tag name="ORIGINALWIDTH" val="1382,827"/>
  <p:tag name="OUTPUTDPI" val="1200"/>
  <p:tag name="LATEXADDIN" val="\documentclass{article}&#10;\usepackage{amsmath}&#10;\usepackage{xcolor}&#10;\usepackage{wasysym}&#10;&#10;\pagestyle{empty}&#10;\begin{document}&#10;$({\color{blue}x} \mapsto \textsf{Dublin}, {\color{blue}y} \mapsto \textsf{Ireland}),$&#10;\end{document}"/>
  <p:tag name="IGUANATEXSIZE" val="24"/>
  <p:tag name="IGUANATEXCURSOR" val="207"/>
  <p:tag name="TRANSPARENCY" val="True"/>
  <p:tag name="FILENAME" val=""/>
  <p:tag name="INPUTTYPE" val="0"/>
  <p:tag name="LATEXENGINEID" val="0"/>
  <p:tag name="TEMPFOLDER" val="C:\Users\ahogan\Application Data\IguanaTex\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31,8661"/>
  <p:tag name="ORIGINALWIDTH" val="3811,282"/>
  <p:tag name="OUTPUTDPI" val="1200"/>
  <p:tag name="LATEXADDIN" val="\documentclass{standalone}&#10;\usepackage{amsmath}&#10;\usepackage{xcolor}&#10;\usepackage{tikz}&#10;\usetikzlibrary{shapes,arrows,positioning,fit,backgrounds}&#10;\newcommand{\hsp}{\vphantom{Ag}}&#10;\tikzset{&#10; std/.style={ &#10;        draw,&#10;  circle,&#10;  anchor=center,&#10;  inner sep=0pt,&#10;  minimum size=5pt&#10; },&#10;    lab/.style={ &#10;           text centered,&#10;  fill=white, &#10;  opacity=0.8,&#10;  text opacity=1,&#10;  font=\tt\footnotesize\hsp},&#10; elab/.style={ &#10;           text centered,&#10;  fill=\exbg, &#10;  opacity=0.8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%draw=black!50, &#10;  %fill=black!50,&#10;  %thick,&#10;  font=\tt\footnotesize\hsp},&#10; arrin/.style={&#10;            &lt;-,&#10;            latex-,&#10;  %draw=black!50, &#10;  %fill=black!50,&#10;  %thick,&#10;  font=\tt\footnotesize\hsp},&#10; arrstd/.style={&#10;       -,&#10;       %draw=black!50, &#10;       %fill=black!50,&#10;       thick},&#10; dashmed/.style={&#10;            -,&#10;  %draw=black!50, &#10;  %fill=black!50,&#10;  thick,&#10;  dash pattern=on 3pt off 3pt,&#10;  font=\tt\footnotesize\hsp}&#10;    every loop/.style={&#10;     &lt;-,&#10;        latex-,&#10;        fill=black!50,&#10;        min distance=10mm,&#10;        in=0,&#10;        out=60,&#10;        looseness=10,&#10;        draw=black!50,&#10;        thick,&#10;        font=\tt\footnotesize\hsp&#10;    }&#10;}&#10;&#10;\pagestyle{empty}&#10;\newcommand{\vgap}{1.5cm}&#10;\newcommand{\hgap}{3cm}&#10;\begin{document}&#10;\begin{tikzpicture}&#10;\node[iri] (ls) {ex:Lemonade};&#10;&#10;\node[iri,right=1.3cm of ls] (l1) {\textunderscore:l1}&#10;   edge[arrin] node[above,yshift=0.2cm] {ex:ingredients} (ls);&#10;\node[iri,below=1cm of l1] (s) {ex:Sugar}&#10;   edge[arrin] node[auto] {rdf:first} (l1);&#10;&#10;\node[iri,right=1cm of l1] (l2) {\_:l2}&#10;   edge[arrin] node[above,yshift=0.2cm] {rdf:rest} (l1);&#10;\node[iri,below=1cm of l2] (w) {ex:Water}&#10;   edge[arrin] node[auto] {rdf:first} (l2);&#10;   &#10;\node[iri,right=1cm of l2] (l3) {\_:l3}&#10;   edge[arrin] node[above,yshift=0.2cm] {rdf:rest} (l2);&#10;\node[iri,below=1cm of l3] (l) {ex:Lemon}&#10;   edge[arrin] node[auto] {rdf:first} (l3);&#10;&#10;\node[iri,right=1.3cm of l3] (nil) {rdf:nil}&#10;   edge[arrin] node[above,yshift=0.2cm] {rdf:rest} (l3);&#10;\end{tikzpicture}&#10;\end{document}"/>
  <p:tag name="IGUANATEXSIZE" val="20"/>
  <p:tag name="IGUANATEXCURSOR" val="246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31,8661"/>
  <p:tag name="ORIGINALWIDTH" val="3811,282"/>
  <p:tag name="OUTPUTDPI" val="1200"/>
  <p:tag name="LATEXADDIN" val="\documentclass{standalone}&#10;\usepackage{amsmath}&#10;\usepackage{xcolor}&#10;\usepackage{tikz}&#10;\usetikzlibrary{shapes,arrows,positioning,fit,backgrounds}&#10;\newcommand{\hsp}{\vphantom{Ag}}&#10;\tikzset{&#10; std/.style={ &#10;        draw,&#10;  circle,&#10;  anchor=center,&#10;  inner sep=0pt,&#10;  minimum size=5pt&#10; },&#10;    lab/.style={ &#10;           text centered,&#10;  fill=white, &#10;  opacity=0.8,&#10;  text opacity=1,&#10;  font=\tt\footnotesize\hsp},&#10; elab/.style={ &#10;           text centered,&#10;  fill=\exbg, &#10;  opacity=0.8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%draw=black!50, &#10;  %fill=black!50,&#10;  %thick,&#10;  font=\tt\footnotesize\hsp},&#10; arrin/.style={&#10;            &lt;-,&#10;            latex-,&#10;  %draw=black!50, &#10;  %fill=black!50,&#10;  %thick,&#10;  font=\tt\footnotesize\hsp},&#10; arrstd/.style={&#10;       -,&#10;       %draw=black!50, &#10;       %fill=black!50,&#10;       thick},&#10; dashmed/.style={&#10;            -,&#10;  %draw=black!50, &#10;  %fill=black!50,&#10;  thick,&#10;  dash pattern=on 3pt off 3pt,&#10;  font=\tt\footnotesize\hsp}&#10;    every loop/.style={&#10;     &lt;-,&#10;        latex-,&#10;        fill=black!50,&#10;        min distance=10mm,&#10;        in=0,&#10;        out=60,&#10;        looseness=10,&#10;        draw=black!50,&#10;        thick,&#10;        font=\tt\footnotesize\hsp&#10;    }&#10;}&#10;&#10;\pagestyle{empty}&#10;\newcommand{\vgap}{1.5cm}&#10;\newcommand{\hgap}{3cm}&#10;\begin{document}&#10;\begin{tikzpicture}&#10;\node[iri] (ls) {ex:Lemonade};&#10;&#10;\node[iri,right=1.3cm of ls] (l1) {\textunderscore:l1}&#10;   edge[arrin] node[above,yshift=0.2cm] {ex:ingredients} (ls);&#10;\node[iri,below=1cm of l1] (s) {ex:Sugar}&#10;   edge[arrin] node[auto] {rdf:first} (l1);&#10;&#10;\node[iri,right=1cm of l1] (l2) {\_:l2}&#10;   edge[arrin] node[above,yshift=0.2cm] {rdf:rest} (l1);&#10;\node[iri,below=1cm of l2] (w) {ex:Water}&#10;   edge[arrin] node[auto] {rdf:first} (l2);&#10;   &#10;\node[iri,right=1cm of l2] (l3) {\_:l3}&#10;   edge[arrin] node[above,yshift=0.2cm] {rdf:rest} (l2);&#10;\node[iri,below=1cm of l3] (l) {ex:Lemon}&#10;   edge[arrin] node[auto] {rdf:first} (l3);&#10;&#10;\node[iri,right=1.3cm of l3] (nil) {rdf:nil}&#10;   edge[arrin] node[above,yshift=0.2cm] {rdf:rest} (l3);&#10;\end{tikzpicture}&#10;\end{document}"/>
  <p:tag name="IGUANATEXSIZE" val="20"/>
  <p:tag name="IGUANATEXCURSOR" val="246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726.8514"/>
  <p:tag name="ORIGINALWIDTH" val="3818.033"/>
  <p:tag name="LATEXADDIN" val="\documentclass{standalone}&#10;\usepackage{amsmath}&#10;\usepackage{xcolor}&#10;\usepackage{tikz}&#10;\usetikzlibrary{shapes,arrows,positioning,fit,backgrounds}&#10;\newcommand{\hsp}{\vphantom{Ag}}&#10;\tikzset{&#10; std/.style={ &#10;        draw,&#10;  circle,&#10;  anchor=center,&#10;  inner sep=0pt,&#10;  minimum size=5pt&#10; },&#10;    lab/.style={ &#10;           text centered,&#10;  fill=white, &#10;  opacity=0.8,&#10;  text opacity=1,&#10;  font=\tt\footnotesize\hsp},&#10; elab/.style={ &#10;           text centered,&#10;  fill=\exbg, &#10;  opacity=0.8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%draw=black!50, &#10;  %fill=black!50,&#10;  %thick,&#10;  font=\tt\footnotesize\hsp},&#10; arrin/.style={&#10;            &lt;-,&#10;            latex-,&#10;  %draw=black!50, &#10;  %fill=black!50,&#10;  %thick,&#10;  font=\tt\footnotesize\hsp},&#10; arrstd/.style={&#10;       -,&#10;       %draw=black!50, &#10;       %fill=black!50,&#10;       thick},&#10; dashmed/.style={&#10;            -,&#10;  %draw=black!50, &#10;  %fill=black!50,&#10;  thick,&#10;  dash pattern=on 3pt off 3pt,&#10;  font=\tt\footnotesize\hsp}&#10;    every loop/.style={&#10;     &lt;-,&#10;        latex-,&#10;        fill=black!50,&#10;        min distance=10mm,&#10;        in=0,&#10;        out=60,&#10;        looseness=10,&#10;        draw=black!50,&#10;        thick,&#10;        font=\tt\footnotesize\hsp&#10;    }&#10;}&#10;&#10;\pagestyle{empty}&#10;\newcommand{\vgap}{1.5cm}&#10;\newcommand{\hgap}{3cm}&#10;\begin{document}&#10;\begin{tikzpicture}&#10;\node[iri] (ls) {ex:Lemonade};&#10;&#10;\node[iri,below=1cm of ls] (s) {ex:Sugar}&#10;   edge[arrin] node[fill=white] {ex:ingredient} (ls);&#10;&#10;\node[iri,right=3cm of s] (w) {ex:Water}&#10;   edge[arrin] node[fill=white] {ex:ingredient} (ls);&#10;&#10;\node[iri,left=3cm of s] (l) {ex:Lemon}&#10;   edge[arrin] node[fill=white] {ex:ingredient} (ls);&#10;\end{tikzpicture}&#10;\end{document}"/>
  <p:tag name="IGUANATEXSIZE" val="20"/>
  <p:tag name="IGUANATEXCURSOR" val="0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89,1461"/>
  <p:tag name="ORIGINALWIDTH" val="720,0347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tikzset{&#10;    lab/.style={ &#10;           text centered,&#10;  fill=white, &#10;  opacity=0.98,&#10;  text opacity=1,&#10;  font=\tt\footnotesize\hsp},&#10; elab/.style={ &#10;           text centered,&#10;  fill=\exbg, &#10;  opacity=0.98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black!50,&#10;  thick,&#10;  text=black,&#10;  font=\tt\footnotesize\hsp},&#10; arrin/.style={&#10;        &lt;-,&#10;        latex-,&#10;  black!50,&#10;  thick,&#10;  text=black,&#10;  font=\tt\footnotesize\hsp},&#10; dashmed/.style={&#10;            -,&#10;  black!50, &#10;  thick,&#10;  text=black,&#10;  dash pattern=on 3pt off 3pt,&#10;  font=\tt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}&#10;&#10;\begin{document}&#10; &#10;\resizebox{\textwidth}{!}{&#10;\begin{tikzpicture}&#10;\node[iri] (g) {ex:Gluten};&#10;\node[iri, below=1cm of g] (pp) {ex:PecanPie};&#10;\node[iri, below=1cm of pp] (p) {ex:Pecan};&#10;&#10;\node[iri, right=1.2cm of g] (b1) {\_:b1}&#10;    edge[arrout] node[above,yshift=0.2cm] {ex:contains} (g)&#10;    edge[arrin] node[left,xshift=-0.1cm] {ex:ingredient} (pp);&#10;\node[iri, right=1.2cm of p] (b2) {\_:b2}&#10;    edge[arrout] node[below,yshift=-0.2cm] {ex:contains} (p)&#10;    edge[arrin] node[left,xshift=-0.1cm] {ex:ingredient} (pp);&#10;    &#10;\node[iri, right=1.2cm of b2] (c) {ex:Citrus}&#10;    edge[arrin] node[below,yshift=-0.2cm] {ex:contains} (b2);&#10;\node[iri, above=1cm of c] (lc) {ex:LemonCheesecake}&#10;    edge[arrout] node[right,xshift=0.1cm] {ex:ingredient} (b1)&#10;    edge[arrout] node[right,xshift=0.1cm] {ex:ingredient} (b2);&#10;\end{tikzpicture}&#10;}&#10;\end{document}"/>
  <p:tag name="IGUANATEXSIZE" val="20"/>
  <p:tag name="IGUANATEXCURSOR" val="246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12,2065"/>
  <p:tag name="ORIGINALWIDTH" val="720,0347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tikzset{&#10;    lab/.style={ &#10;           text centered,&#10;  fill=white, &#10;  opacity=0.98,&#10;  text opacity=1,&#10;  font=\tt\footnotesize\hsp},&#10; elab/.style={ &#10;           text centered,&#10;  fill=\exbg, &#10;  opacity=0.98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black!50,&#10;  thick,&#10;  text=black,&#10;  font=\tt\footnotesize\hsp},&#10; arrin/.style={&#10;        &lt;-,&#10;        latex-,&#10;  black!50,&#10;  thick,&#10;  text=black,&#10;  font=\tt\footnotesize\hsp},&#10; dashmed/.style={&#10;            -,&#10;  black!50, &#10;  thick,&#10;  text=black,&#10;  dash pattern=on 3pt off 3pt,&#10;  font=\tt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}&#10;&#10;\begin{document}&#10; &#10;\resizebox{\textwidth}{!}{&#10;\begin{tikzpicture}&#10;\node[iri] (b1) {\_:b1};&#10;\node[iri, below=1cm of b1] (lc) {ex:LemonCheesecake}&#10;   edge[arrout] node[auto] {ex:ingredient} (b1);&#10;\node[iri, below=1cm of lc] (b2) {\_:b2}&#10;   edge[arrin] node[auto] {ex:ingredient} (lc);&#10;&#10;\node[iri, right=1.2cm of b1] (gl) {ex:Gluten}&#10;  edge[arrin] node[above,yshift=0.2cm] {ex:contains} (b1);&#10;\node[iri, right=1.2cm of b2] (ci) {ex:Citrus}&#10;    edge[arrin] node[above,yshift=0.2cm] {ex:contains} (b2);&#10;  &#10;%\draw [black!20] (current bounding box.south east) rectangle (current bounding box.north west);&#10;  &#10;%\node [below right] at (current bounding box.north west) {\large ($G$)};&#10;\end{tikzpicture}&#10;}&#10;\end{document}"/>
  <p:tag name="IGUANATEXSIZE" val="20"/>
  <p:tag name="IGUANATEXCURSOR" val="165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13,1884"/>
  <p:tag name="ORIGINALWIDTH" val="720,3619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tikzset{&#10;    lab/.style={ &#10;           text centered,&#10;  fill=white, &#10;  opacity=0.98,&#10;  text opacity=1,&#10;  font=\tt\footnotesize\hsp},&#10; elab/.style={ &#10;           text centered,&#10;  fill=\exbg, &#10;  opacity=0.98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black!50,&#10;  thick,&#10;  text=black,&#10;  font=\tt\footnotesize\hsp},&#10; arrin/.style={&#10;        &lt;-,&#10;        latex-,&#10;  black!50,&#10;  thick,&#10;  text=black,&#10;  font=\tt\footnotesize\hsp},&#10; dashmed/.style={&#10;            -,&#10;  black!50, &#10;  thick,&#10;  text=black,&#10;  dash pattern=on 3pt off 3pt,&#10;  font=\tt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}&#10;&#10;\begin{document}&#10; &#10;\resizebox{\textwidth}{!}{&#10;\begin{tikzpicture}&#10;\node[iri] (b1) {\_:b1};&#10;\node[iri, below=1cm of b1] (lc) {ex:PecanPie}&#10;   edge[arrout] node[right] {ex:ingredient} (b1);&#10;\node[iri, below=1cm of lc] (b2) {\_:b2}&#10;   edge[arrin] node[right] {ex:ingredient} (lc);&#10;&#10;\node[iri, left=1.2cm of b2] (gl) {ex:Pecan}&#10;  edge[arrin] node[above,yshift=0.2cm] {ex:contains} (b2);&#10;\node[iri, left=1.2cm of b1] (ci) {ex:Gluten}&#10;    edge[arrin] node[above,yshift=0.2cm] {ex:contains} (b1);&#10;    &#10;%\node [below right] at (current bounding box.north west) {\large ($G'$)};&#10;\end{tikzpicture}}&#10;\end{document}"/>
  <p:tag name="IGUANATEXSIZE" val="20"/>
  <p:tag name="IGUANATEXCURSOR" val="222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52,0121"/>
  <p:tag name="ORIGINALWIDTH" val="719,3802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tikzset{&#10;    lab/.style={ &#10;           text centered,&#10;  fill=white, &#10;  opacity=0.98,&#10;  text opacity=1,&#10;  font=\tt\footnotesize\hsp},&#10; elab/.style={ &#10;           text centered,&#10;  fill=\exbg, &#10;  opacity=0.98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black!50,&#10;  thick,&#10;  text=black,&#10;  font=\tt\footnotesize\hsp},&#10; arrin/.style={&#10;        &lt;-,&#10;        latex-,&#10;  black!50,&#10;  thick,&#10;  text=black,&#10;  font=\tt\footnotesize\hsp},&#10; dashmed/.style={&#10;            -,&#10;  black!50, &#10;  thick,&#10;  text=black,&#10;  dash pattern=on 3pt off 3pt,&#10;  font=\tt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}&#10;&#10;\begin{document}&#10; &#10;\resizebox{\textwidth}{!}{&#10;\begin{tikzpicture}&#10;\node[iri] (b1) {\_:b1g1};&#10;\node[iri, below=1cm of b1] (lc) {ex:LemonCheesecake}&#10;   edge[arrout] node[auto] {ex:ingredient} (b1);&#10;\node[iri, below=1cm of lc] (b2) {\_:b2g1}&#10;   edge[arrin] node[auto] {ex:ingredient} (lc);&#10;&#10;\node[iri, right=2cm of b1] (gl) {ex:Gluten}&#10;  edge[arrin] node[above,yshift=0.2cm] {ex:contains} (b1);&#10;\node[iri, right=1.2cm of b2] (ci) {ex:Citrus}&#10;    edge[arrin] node[above,yshift=0.2cm] {ex:contains} (b2);&#10;  &#10;\node[iri, right=2cm of gl] (b1g2) {\_:b1g2}&#10;   edge[arrout] node[above,yshift=0.2cm] {ex:contains} (gl);&#10;\node[iri, below=1cm of b1g2] (pp) {ex:PecanPie}&#10;   edge[arrout] node[right] {ex:ingredient} (b1g2);&#10;\node[iri, below=1cm of pp] (b2g2) {\_:b2g2}&#10;   edge[arrin] node[right] {ex:ingredient} (pp);&#10;&#10;\node[iri, left=1.2cm of b2g2] (pc) {ex:Pecan}&#10;  edge[arrin] node[above,yshift=0.2cm] {ex:contains} (b2g2);&#10;%\node [below right] at (current bounding box.north west) {\large ($G'$)};&#10;\end{tikzpicture}}&#10;\end{document}"/>
  <p:tag name="IGUANATEXSIZE" val="20"/>
  <p:tag name="IGUANATEXCURSOR" val="264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12,2065"/>
  <p:tag name="ORIGINALWIDTH" val="720,0347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tikzset{&#10;    lab/.style={ &#10;           text centered,&#10;  fill=white, &#10;  opacity=0.98,&#10;  text opacity=1,&#10;  font=\tt\footnotesize\hsp},&#10; elab/.style={ &#10;           text centered,&#10;  fill=\exbg, &#10;  opacity=0.98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black!50,&#10;  thick,&#10;  text=black,&#10;  font=\tt\footnotesize\hsp},&#10; arrin/.style={&#10;        &lt;-,&#10;        latex-,&#10;  black!50,&#10;  thick,&#10;  text=black,&#10;  font=\tt\footnotesize\hsp},&#10; dashmed/.style={&#10;            -,&#10;  black!50, &#10;  thick,&#10;  text=black,&#10;  dash pattern=on 3pt off 3pt,&#10;  font=\tt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}&#10;&#10;\begin{document}&#10; &#10;\resizebox{\textwidth}{!}{&#10;\begin{tikzpicture}&#10;\node[iri] (b1) {\_:b1};&#10;\node[iri, below=1cm of b1] (lc) {ex:LemonCheesecake}&#10;   edge[arrout] node[auto] {ex:ingredient} (b1);&#10;\node[iri, below=1cm of lc] (b2) {\_:b2}&#10;   edge[arrin] node[auto] {ex:ingredient} (lc);&#10;&#10;\node[iri, right=1.2cm of b1] (gl) {ex:Gluten}&#10;  edge[arrin] node[above,yshift=0.2cm] {ex:contains} (b1);&#10;\node[iri, right=1.2cm of b2] (ci) {ex:Citrus}&#10;    edge[arrin] node[above,yshift=0.2cm] {ex:contains} (b2);&#10;  &#10;%\draw [black!20] (current bounding box.south east) rectangle (current bounding box.north west);&#10;  &#10;%\node [below right] at (current bounding box.north west) {\large ($G$)};&#10;\end{tikzpicture}&#10;}&#10;\end{document}"/>
  <p:tag name="IGUANATEXSIZE" val="20"/>
  <p:tag name="IGUANATEXCURSOR" val="165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13,1884"/>
  <p:tag name="ORIGINALWIDTH" val="720,3619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tikzset{&#10;    lab/.style={ &#10;           text centered,&#10;  fill=white, &#10;  opacity=0.98,&#10;  text opacity=1,&#10;  font=\tt\footnotesize\hsp},&#10; elab/.style={ &#10;           text centered,&#10;  fill=\exbg, &#10;  opacity=0.98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black!50,&#10;  thick,&#10;  text=black,&#10;  font=\tt\footnotesize\hsp},&#10; arrin/.style={&#10;        &lt;-,&#10;        latex-,&#10;  black!50,&#10;  thick,&#10;  text=black,&#10;  font=\tt\footnotesize\hsp},&#10; dashmed/.style={&#10;            -,&#10;  black!50, &#10;  thick,&#10;  text=black,&#10;  dash pattern=on 3pt off 3pt,&#10;  font=\tt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}&#10;&#10;\begin{document}&#10; &#10;\resizebox{\textwidth}{!}{&#10;\begin{tikzpicture}&#10;\node[iri] (b1) {\_:b1};&#10;\node[iri, below=1cm of b1] (lc) {ex:PecanPie}&#10;   edge[arrout] node[right] {ex:ingredient} (b1);&#10;\node[iri, below=1cm of lc] (b2) {\_:b2}&#10;   edge[arrin] node[right] {ex:ingredient} (lc);&#10;&#10;\node[iri, left=1.2cm of b2] (gl) {ex:Pecan}&#10;  edge[arrin] node[above,yshift=0.2cm] {ex:contains} (b2);&#10;\node[iri, left=1.2cm of b1] (ci) {ex:Gluten}&#10;    edge[arrin] node[above,yshift=0.2cm] {ex:contains} (b1);&#10;    &#10;%\node [below right] at (current bounding box.north west) {\large ($G'$)};&#10;\end{tikzpicture}}&#10;\end{document}"/>
  <p:tag name="IGUANATEXSIZE" val="20"/>
  <p:tag name="IGUANATEXCURSOR" val="222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31,8661"/>
  <p:tag name="ORIGINALWIDTH" val="3811,282"/>
  <p:tag name="OUTPUTDPI" val="1200"/>
  <p:tag name="LATEXADDIN" val="\documentclass{standalone}&#10;\usepackage{amsmath}&#10;\usepackage{xcolor}&#10;\usepackage{tikz}&#10;\usetikzlibrary{shapes,arrows,positioning,fit,backgrounds}&#10;\newcommand{\hsp}{\vphantom{Ag}}&#10;\tikzset{&#10; std/.style={ &#10;        draw,&#10;  circle,&#10;  anchor=center,&#10;  inner sep=0pt,&#10;  minimum size=5pt&#10; },&#10;    lab/.style={ &#10;           text centered,&#10;  fill=white, &#10;  opacity=0.8,&#10;  text opacity=1,&#10;  font=\tt\footnotesize\hsp},&#10; elab/.style={ &#10;           text centered,&#10;  fill=\exbg, &#10;  opacity=0.8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%draw=black!50, &#10;  %fill=black!50,&#10;  %thick,&#10;  font=\tt\footnotesize\hsp},&#10; arrin/.style={&#10;            &lt;-,&#10;            latex-,&#10;  %draw=black!50, &#10;  %fill=black!50,&#10;  %thick,&#10;  font=\tt\footnotesize\hsp},&#10; arrstd/.style={&#10;       -,&#10;       %draw=black!50, &#10;       %fill=black!50,&#10;       thick},&#10; dashmed/.style={&#10;            -,&#10;  %draw=black!50, &#10;  %fill=black!50,&#10;  thick,&#10;  dash pattern=on 3pt off 3pt,&#10;  font=\tt\footnotesize\hsp}&#10;    every loop/.style={&#10;     &lt;-,&#10;        latex-,&#10;        fill=black!50,&#10;        min distance=10mm,&#10;        in=0,&#10;        out=60,&#10;        looseness=10,&#10;        draw=black!50,&#10;        thick,&#10;        font=\tt\footnotesize\hsp&#10;    }&#10;}&#10;&#10;\pagestyle{empty}&#10;\newcommand{\vgap}{1.5cm}&#10;\newcommand{\hgap}{3cm}&#10;\begin{document}&#10;\begin{tikzpicture}&#10;\node[iri] (ls) {ex:Lemonade};&#10;&#10;\node[iri,right=1.3cm of ls] (l1) {\textunderscore:l1}&#10;   edge[arrin] node[above,yshift=0.2cm] {ex:ingredients} (ls);&#10;\node[iri,below=1cm of l1] (s) {ex:Sugar}&#10;   edge[arrin] node[auto] {rdf:first} (l1);&#10;&#10;\node[iri,right=1cm of l1] (l2) {\_:l2}&#10;   edge[arrin] node[above,yshift=0.2cm] {rdf:rest} (l1);&#10;\node[iri,below=1cm of l2] (w) {ex:Water}&#10;   edge[arrin] node[auto] {rdf:first} (l2);&#10;   &#10;\node[iri,right=1cm of l2] (l3) {\_:l3}&#10;   edge[arrin] node[above,yshift=0.2cm] {rdf:rest} (l2);&#10;\node[iri,below=1cm of l3] (l) {ex:Lemon}&#10;   edge[arrin] node[auto] {rdf:first} (l3);&#10;&#10;\node[iri,right=1.3cm of l3] (nil) {rdf:nil}&#10;   edge[arrin] node[above,yshift=0.2cm] {rdf:rest} (l3);&#10;\end{tikzpicture}&#10;\end{document}"/>
  <p:tag name="IGUANATEXSIZE" val="20"/>
  <p:tag name="IGUANATEXCURSOR" val="246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4844"/>
  <p:tag name="ORIGINALWIDTH" val="1426,322"/>
  <p:tag name="OUTPUTDPI" val="1200"/>
  <p:tag name="LATEXADDIN" val="\documentclass{article}&#10;\usepackage{amsmath}&#10;\usepackage{xcolor}&#10;\usepackage{wasysym}&#10;&#10;\pagestyle{empty}&#10;\begin{document}&#10;$({\color{blue}x} \mapsto \textsf{Dublin}, {\color{blue}y} \mapsto \textsf{Europe}) \}$&#10;\end{document}"/>
  <p:tag name="IGUANATEXSIZE" val="24"/>
  <p:tag name="IGUANATEXCURSOR" val="208"/>
  <p:tag name="TRANSPARENCY" val="True"/>
  <p:tag name="FILENAME" val=""/>
  <p:tag name="INPUTTYPE" val="0"/>
  <p:tag name="LATEXENGINEID" val="0"/>
  <p:tag name="TEMPFOLDER" val="C:\Users\ahogan\Application Data\IguanaTex\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31,8661"/>
  <p:tag name="ORIGINALWIDTH" val="3811,282"/>
  <p:tag name="OUTPUTDPI" val="1200"/>
  <p:tag name="LATEXADDIN" val="\documentclass{standalone}&#10;\usepackage{amsmath}&#10;\usepackage{xcolor}&#10;\usepackage{tikz}&#10;\usetikzlibrary{shapes,arrows,positioning,fit,backgrounds}&#10;\newcommand{\hsp}{\vphantom{Ag}}&#10;\tikzset{&#10; std/.style={ &#10;        draw,&#10;  circle,&#10;  anchor=center,&#10;  inner sep=0pt,&#10;  minimum size=5pt&#10; },&#10;    lab/.style={ &#10;           text centered,&#10;  fill=white, &#10;  opacity=0.8,&#10;  text opacity=1,&#10;  font=\tt\footnotesize\hsp},&#10; elab/.style={ &#10;           text centered,&#10;  fill=\exbg, &#10;  opacity=0.8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%draw=black!50, &#10;  %fill=black!50,&#10;  %thick,&#10;  font=\tt\footnotesize\hsp},&#10; arrin/.style={&#10;            &lt;-,&#10;            latex-,&#10;  %draw=black!50, &#10;  %fill=black!50,&#10;  %thick,&#10;  font=\tt\footnotesize\hsp},&#10; arrstd/.style={&#10;       -,&#10;       %draw=black!50, &#10;       %fill=black!50,&#10;       thick},&#10; dashmed/.style={&#10;            -,&#10;  %draw=black!50, &#10;  %fill=black!50,&#10;  thick,&#10;  dash pattern=on 3pt off 3pt,&#10;  font=\tt\footnotesize\hsp}&#10;    every loop/.style={&#10;     &lt;-,&#10;        latex-,&#10;        fill=black!50,&#10;        min distance=10mm,&#10;        in=0,&#10;        out=60,&#10;        looseness=10,&#10;        draw=black!50,&#10;        thick,&#10;        font=\tt\footnotesize\hsp&#10;    }&#10;}&#10;&#10;\pagestyle{empty}&#10;\newcommand{\vgap}{1.5cm}&#10;\newcommand{\hgap}{3cm}&#10;\begin{document}&#10;\begin{tikzpicture}&#10;\node[iri] (ls) {ex:Lemonade};&#10;&#10;\node[iri,right=1.3cm of ls] (l1) {\textunderscore:bx}&#10;   edge[arrin] node[above,yshift=0.2cm] {ex:ingredients} (ls);&#10;\node[iri,below=1cm of l1] (s) {ex:Sugar}&#10;   edge[arrin] node[auto] {rdf:first} (l1);&#10;&#10;\node[iri,right=1cm of l1] (l2) {\_:by}&#10;   edge[arrin] node[above,yshift=0.2cm] {rdf:rest} (l1);&#10;\node[iri,below=1cm of l2] (w) {ex:Water}&#10;   edge[arrin] node[auto] {rdf:first} (l2);&#10;   &#10;\node[iri,right=1cm of l2] (l3) {\_:bz}&#10;   edge[arrin] node[above,yshift=0.2cm] {rdf:rest} (l2);&#10;\node[iri,below=1cm of l3] (l) {ex:Lemon}&#10;   edge[arrin] node[auto] {rdf:first} (l3);&#10;&#10;\node[iri,right=1.3cm of l3] (nil) {rdf:nil}&#10;   edge[arrin] node[above,yshift=0.2cm] {rdf:rest} (l3);&#10;\end{tikzpicture}&#10;\end{document}"/>
  <p:tag name="IGUANATEXSIZE" val="20"/>
  <p:tag name="IGUANATEXCURSOR" val="220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31,8661"/>
  <p:tag name="ORIGINALWIDTH" val="3811,282"/>
  <p:tag name="OUTPUTDPI" val="1200"/>
  <p:tag name="LATEXADDIN" val="\documentclass{standalone}&#10;\usepackage{amsmath}&#10;\usepackage{xcolor}&#10;\usepackage{tikz}&#10;\usetikzlibrary{shapes,arrows,positioning,fit,backgrounds}&#10;\newcommand{\hsp}{\vphantom{Ag}}&#10;\tikzset{&#10; std/.style={ &#10;        draw,&#10;  circle,&#10;  anchor=center,&#10;  inner sep=0pt,&#10;  minimum size=5pt&#10; },&#10;    lab/.style={ &#10;           text centered,&#10;  fill=white, &#10;  opacity=0.8,&#10;  text opacity=1,&#10;  font=\tt\footnotesize\hsp},&#10; elab/.style={ &#10;           text centered,&#10;  fill=\exbg, &#10;  opacity=0.8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%draw=black!50, &#10;  %fill=black!50,&#10;  %thick,&#10;  font=\tt\footnotesize\hsp},&#10; arrin/.style={&#10;            &lt;-,&#10;            latex-,&#10;  %draw=black!50, &#10;  %fill=black!50,&#10;  %thick,&#10;  font=\tt\footnotesize\hsp},&#10; arrstd/.style={&#10;       -,&#10;       %draw=black!50, &#10;       %fill=black!50,&#10;       thick},&#10; dashmed/.style={&#10;            -,&#10;  %draw=black!50, &#10;  %fill=black!50,&#10;  thick,&#10;  dash pattern=on 3pt off 3pt,&#10;  font=\tt\footnotesize\hsp}&#10;    every loop/.style={&#10;     &lt;-,&#10;        latex-,&#10;        fill=black!50,&#10;        min distance=10mm,&#10;        in=0,&#10;        out=60,&#10;        looseness=10,&#10;        draw=black!50,&#10;        thick,&#10;        font=\tt\footnotesize\hsp&#10;    }&#10;}&#10;&#10;\pagestyle{empty}&#10;\newcommand{\vgap}{1.5cm}&#10;\newcommand{\hgap}{3cm}&#10;\begin{document}&#10;\begin{tikzpicture}&#10;\node[iri] (ls) {ex:Lemonade};&#10;&#10;\node[iri,right=1.3cm of ls] (l1) {\textunderscore:l1}&#10;   edge[arrin] node[above,yshift=0.2cm] {ex:ingredients} (ls);&#10;\node[iri,below=1cm of l1] (s) {ex:Sugar}&#10;   edge[arrin] node[auto] {rdf:first} (l1);&#10;&#10;\node[iri,right=1cm of l1] (l2) {\_:l2}&#10;   edge[arrin] node[above,yshift=0.2cm] {rdf:rest} (l1);&#10;\node[iri,below=1cm of l2] (w) {ex:Water}&#10;   edge[arrin] node[auto] {rdf:first} (l2);&#10;   &#10;\node[iri,right=1cm of l2] (l3) {\_:l3}&#10;   edge[arrin] node[above,yshift=0.2cm] {rdf:rest} (l2);&#10;\node[iri,below=1cm of l3] (l) {ex:Lemon}&#10;   edge[arrin] node[auto] {rdf:first} (l3);&#10;&#10;\node[iri,right=1.3cm of l3] (nil) {rdf:nil}&#10;   edge[arrin] node[above,yshift=0.2cm] {rdf:rest} (l3);&#10;\end{tikzpicture}&#10;\end{document}"/>
  <p:tag name="IGUANATEXSIZE" val="20"/>
  <p:tag name="IGUANATEXCURSOR" val="246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31,8661"/>
  <p:tag name="ORIGINALWIDTH" val="3811,282"/>
  <p:tag name="OUTPUTDPI" val="1200"/>
  <p:tag name="LATEXADDIN" val="\documentclass{standalone}&#10;\usepackage{amsmath}&#10;\usepackage{xcolor}&#10;\usepackage{tikz}&#10;\usetikzlibrary{shapes,arrows,positioning,fit,backgrounds}&#10;\newcommand{\hsp}{\vphantom{Ag}}&#10;\tikzset{&#10; std/.style={ &#10;        draw,&#10;  circle,&#10;  anchor=center,&#10;  inner sep=0pt,&#10;  minimum size=5pt&#10; },&#10;    lab/.style={ &#10;           text centered,&#10;  fill=white, &#10;  opacity=0.8,&#10;  text opacity=1,&#10;  font=\tt\footnotesize\hsp},&#10; elab/.style={ &#10;           text centered,&#10;  fill=\exbg, &#10;  opacity=0.8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%draw=black!50, &#10;  %fill=black!50,&#10;  %thick,&#10;  font=\tt\footnotesize\hsp},&#10; arrin/.style={&#10;            &lt;-,&#10;            latex-,&#10;  %draw=black!50, &#10;  %fill=black!50,&#10;  %thick,&#10;  font=\tt\footnotesize\hsp},&#10; arrstd/.style={&#10;       -,&#10;       %draw=black!50, &#10;       %fill=black!50,&#10;       thick},&#10; dashmed/.style={&#10;            -,&#10;  %draw=black!50, &#10;  %fill=black!50,&#10;  thick,&#10;  dash pattern=on 3pt off 3pt,&#10;  font=\tt\footnotesize\hsp}&#10;    every loop/.style={&#10;     &lt;-,&#10;        latex-,&#10;        fill=black!50,&#10;        min distance=10mm,&#10;        in=0,&#10;        out=60,&#10;        looseness=10,&#10;        draw=black!50,&#10;        thick,&#10;        font=\tt\footnotesize\hsp&#10;    }&#10;}&#10;&#10;\pagestyle{empty}&#10;\newcommand{\vgap}{1.5cm}&#10;\newcommand{\hgap}{3cm}&#10;\begin{document}&#10;\begin{tikzpicture}&#10;\node[iri] (ls) {ex:Lemonade};&#10;&#10;\node[iri,right=1.3cm of ls] (l1) {\textunderscore:bx}&#10;   edge[arrin] node[above,yshift=0.2cm] {ex:ingredients} (ls);&#10;\node[iri,below=1cm of l1] (s) {ex:Lemon}&#10;   edge[arrin] node[auto] {rdf:first} (l1);&#10;&#10;\node[iri,right=1cm of l1] (l2) {\_:by}&#10;   edge[arrin] node[above,yshift=0.2cm] {rdf:rest} (l1);&#10;\node[iri,below=1cm of l2] (w) {ex:Water}&#10;   edge[arrin] node[auto] {rdf:first} (l2);&#10;   &#10;\node[iri,right=1cm of l2] (l3) {\_:bz}&#10;   edge[arrin] node[above,yshift=0.2cm] {rdf:rest} (l2);&#10;\node[iri,below=1cm of l3] (l) {ex:Sugar}&#10;   edge[arrin] node[auto] {rdf:first} (l3);&#10;&#10;\node[iri,right=1.3cm of l3] (nil) {rdf:nil}&#10;   edge[arrin] node[above,yshift=0.2cm] {rdf:rest} (l3);&#10;\end{tikzpicture}&#10;\end{document}"/>
  <p:tag name="IGUANATEXSIZE" val="20"/>
  <p:tag name="IGUANATEXCURSOR" val="230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5,5161"/>
  <p:tag name="ORIGINALWIDTH" val="84,0117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color{red}$\not\cong$&#10;\end{document}&#10;"/>
  <p:tag name="IGUANATEXSIZE" val="70"/>
  <p:tag name="IGUANATEXCURSOR" val="23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85,6961"/>
  <p:tag name="ORIGINALWIDTH" val="720,3619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tikzset{&#10;    lab/.style={ &#10;           text centered,&#10;  fill=white, &#10;  opacity=0.98,&#10;  text opacity=1,&#10;  font=\tt\footnotesize\hsp},&#10; elab/.style={ &#10;           text centered,&#10;  fill=\exbg, &#10;  opacity=0.98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black!50,&#10;  thick,&#10;  text=black,&#10;  font=\tt\footnotesize\hsp},&#10; arrin/.style={&#10;        &lt;-,&#10;        latex-,&#10;  black!50,&#10;  thick,&#10;  text=black,&#10;  font=\tt\footnotesize\hsp},&#10; dashmed/.style={&#10;            -,&#10;  black!50, &#10;  thick,&#10;  text=black,&#10;  dash pattern=on 3pt off 3pt,&#10;  font=\tt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}&#10;&#10;\begin{document}&#10; &#10;\resizebox{\textwidth}{!}{&#10;\begin{tikzpicture}&#10;\node[iri] (b1) {\_:b1};&#10;\node[iri, below=1cm of b1] (lc) {ex:LemonCheesecake}&#10;   edge[arrout] node[auto] {ex:ingredient} (b1);&#10;\node[iri, below=1cm of lc] (b2) {\_:b2}&#10;   edge[arrin] node[auto] {ex:ingredient} (lc);&#10;&#10;\node[iri, right=1.5cm of b1] (gl) {ex:Gluten}&#10;  edge[arrin] node[above,yshift=0.2cm] {ex:contains} (b1);&#10;\node[iri, below=1cm of gl] (ci) {ex:Citrus}&#10;    edge[arrin] node[right,xshift=0.2cm] {ex:contains} (b1)&#10;    edge[arrin] node[right,xshift=0.2cm] {ex:contains} (b2);&#10;    &#10;%\node [below right] at (current bounding box.north west) {\large ($G$)};&#10;\end{tikzpicture}}&#10;\end{document}"/>
  <p:tag name="IGUANATEXSIZE" val="20"/>
  <p:tag name="IGUANATEXCURSOR" val="194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77,8412"/>
  <p:tag name="ORIGINALWIDTH" val="719,3802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tikzset{&#10;    lab/.style={ &#10;           text centered,&#10;  fill=white, &#10;  opacity=0.98,&#10;  text opacity=1,&#10;  font=\tt\footnotesize\hsp},&#10; elab/.style={ &#10;           text centered,&#10;  fill=\exbg, &#10;  opacity=0.98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black!50,&#10;  thick,&#10;  text=black,&#10;  font=\tt\footnotesize\hsp},&#10; arrin/.style={&#10;        &lt;-,&#10;        latex-,&#10;  black!50,&#10;  thick,&#10;  text=black,&#10;  font=\tt\footnotesize\hsp},&#10; dashmed/.style={&#10;            -,&#10;  black!50, &#10;  thick,&#10;  text=black,&#10;  dash pattern=on 3pt off 3pt,&#10;  font=\tt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}&#10;&#10;\begin{document}&#10; &#10;\resizebox{\textwidth}{!}{&#10;\begin{tikzpicture}&#10;\node[iri] (b1) {\_:nA};&#10;\node[iri, below=1cm of b1] (lc) {ex:LemonCheesecake}&#10;   edge[arrout] node[right] {ex:ingredient} (b1);&#10;\node[iri, below=1cm of lc] (b2) {\_:nB}&#10;   edge[arrin] node[right] {ex:ingredient} (lc);&#10;&#10;\node[iri, left=1.5cm of b2] (gl) {ex:Gluten}&#10;  edge[arrin] node[below,yshift=-0.2cm] {ex:contains} (b2);&#10;\node[iri, above=1cm of gl] (ci) {ex:Citrus}&#10;    edge[arrin] node[left,xshift=-0.2cm] {ex:contains} (b1)&#10;    edge[arrin] node[left,xshift=-0.2cm] {ex:contains} (b2);&#10;    &#10;%\node [below right] at (current bounding box.north west) {\large ($G'$)};&#10;\end{tikzpicture}}&#10;\end{document}"/>
  <p:tag name="IGUANATEXSIZE" val="20"/>
  <p:tag name="IGUANATEXCURSOR" val="194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801,001"/>
  <p:tag name="ORIGINALWIDTH" val="2041,035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tikzset{&#10;    lab/.style={ &#10;           text centered,&#10;  fill=white, &#10;  opacity=0.98,&#10;  text opacity=1,&#10;  font=\tt\footnotesize\hsp},&#10; elab/.style={ &#10;           text centered,&#10;  fill=\exbg, &#10;  opacity=0.98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black!50,&#10;  thick,&#10;  text=black,&#10;  font=\tt\footnotesize\hsp},&#10; arrin/.style={&#10;        &lt;-,&#10;        latex-,&#10;  black!50,&#10;  thick,&#10;  text=black,&#10;  font=\tt\footnotesize\hsp},&#10; dashmed/.style={&#10;            -,&#10;  black!50, &#10;  thick,&#10;  text=black,&#10;  dash pattern=on 3pt off 3pt,&#10;  font=\tt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}&#10;&#10;\begin{document}&#10; &#10;\begin{tikzpicture}&#10;\node[iri] (x1) {\_:a8};&#10;\node[below=1.1cm of x1] (v1) {};&#10;&#10;\node[iri,right=1cm of v1] (x2) {\_:a7}&#10;  edge[arrin] node[above] {} (x1);&#10;&#10;\node[iri,right=1cm of x2] (x3) {\_:a6}&#10;  edge[arrin] node[above] {} (x2);&#10;&#10;\node[iri,right=4cm of x1] (x4) {\_:a5}&#10; edge[arrin] node[above] {} (x3)&#10; edge[arrin] node[above] {} (x1);&#10; &#10;\node[iri,below=1.1cm of x2] (x5) {\_:a4}&#10;  edge[arrin] node[left,yshift=0.2cm] {} (x2);&#10;&#10;\node[iri,below=4.03cm of x1] (x6) {\_:a3}&#10;  edge[arrin] node[above,yshift=0.2cm] {} (x1)&#10;  edge[arrin] node[above,yshift=0.2cm] {} (x5);&#10;&#10;\node[iri,right=4cm of x6] (x7) {\_:a2}&#10;edge[arrin] node[above,yshift=0.2cm] {} (x6)&#10;edge[arrin] node[left,yshift=0.2cm] {} (x4);&#10;&#10;\node[iri,right=1cm of x5] (x8) {\_:a1}&#10;  edge[arrin] node[above,yshift=0.2cm] {} (x7)&#10;  edge[arrin] node[above,yshift=0.2cm] {} (x5)&#10;  edge[arrin] node[above,yshift=0.2cm] {} (x3); &#10;\end{tikzpicture}\end{document}"/>
  <p:tag name="IGUANATEXSIZE" val="20"/>
  <p:tag name="IGUANATEXCURSOR" val="168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808,502"/>
  <p:tag name="ORIGINALWIDTH" val="978,1365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tikzset{&#10;    lab/.style={ &#10;           text centered,&#10;  fill=white, &#10;  opacity=0.98,&#10;  text opacity=1,&#10;  font=\tt\footnotesize\hsp},&#10; elab/.style={ &#10;           text centered,&#10;  fill=\exbg, &#10;  opacity=0.98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black!50,&#10;  thick,&#10;  text=black,&#10;  font=\tt\footnotesize\hsp},&#10; arrin/.style={&#10;        &lt;-,&#10;        latex-,&#10;  black!50,&#10;  thick,&#10;  text=black,&#10;  font=\tt\footnotesize\hsp},&#10; dashmed/.style={&#10;            -,&#10;  black!50, &#10;  thick,&#10;  text=black,&#10;  dash pattern=on 3pt off 3pt,&#10;  font=\tt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}&#10;&#10;\begin{document}&#10; &#10;\begin{tikzpicture}&#10;\node[iri] (x1) {\_:x1};&#10;&#10;\node[iri,right=1cm of x1] (x2) {\_:x2}&#10;  edge[arrin] node[above] {} (x1);&#10;&#10;\node[iri,below=1cm of x1] (x3) {\_:x3}&#10;  edge[arrin] node[above] {} (x2);&#10;&#10;\node[iri,right=1cm of x3] (x4) {\_:x4}&#10; edge[arrin] node[above] {} (x3)&#10; edge[arrin] node[above] {} (x1);&#10;&#10;\node[iri,below=1cm of x3] (x5) {\_:x5}&#10;  edge[arrin] node[left,yshift=0.2cm] {} (x2);&#10;&#10;\node[iri,right=1cm of x5] (x6) {\_:x6}&#10;  edge[arrin] node[above,yshift=0.2cm] {} (x1)&#10;  edge[arrin] node[above,yshift=0.2cm] {} (x5);&#10;&#10;\node[iri,below=1cm of x5] (x7) {\_:x7}&#10;edge[arrin] node[above,yshift=0.2cm] {} (x6)&#10;edge[arrin] node[left,yshift=0.2cm] {} (x4);&#10;&#10;\node[iri,right=1cm of x7] (x8) {\_:x8}&#10;  edge[arrin] node[above,yshift=0.2cm] {} (x7)&#10;  edge[arrin] node[above,yshift=0.2cm] {} (x5)&#10;  edge[arrin] node[above,yshift=0.2cm] {} (x3);&#10;\end{tikzpicture}\end{document}"/>
  <p:tag name="IGUANATEXSIZE" val="20"/>
  <p:tag name="IGUANATEXCURSOR" val="253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801,001"/>
  <p:tag name="ORIGINALWIDTH" val="2041,035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tikzset{&#10;    lab/.style={ &#10;           text centered,&#10;  fill=white, &#10;  opacity=0.98,&#10;  text opacity=1,&#10;  font=\tt\footnotesize\hsp},&#10; elab/.style={ &#10;           text centered,&#10;  fill=\exbg, &#10;  opacity=0.98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black!50,&#10;  thick,&#10;  text=black,&#10;  font=\tt\footnotesize\hsp},&#10; arrin/.style={&#10;        &lt;-,&#10;        latex-,&#10;  black!50,&#10;  thick,&#10;  text=black,&#10;  font=\tt\footnotesize\hsp},&#10; dashmed/.style={&#10;            -,&#10;  black!50, &#10;  thick,&#10;  text=black,&#10;  dash pattern=on 3pt off 3pt,&#10;  font=\tt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}&#10;&#10;\begin{document}&#10; &#10;\begin{tikzpicture}&#10;\node[iri] (x1) {\_:a8};&#10;\node[below=1.1cm of x1] (v1) {};&#10;&#10;\node[iri,right=1cm of v1] (x2) {\_:a7}&#10;  edge[arrin] node[above] {} (x1);&#10;&#10;\node[iri,right=1cm of x2] (x3) {\_:a6}&#10;  edge[arrin] node[above] {} (x2);&#10;&#10;\node[iri,right=4cm of x1] (x4) {\_:a5}&#10; edge[arrin] node[above] {} (x3)&#10; edge[arrin] node[above] {} (x1);&#10; &#10;\node[iri,below=1.1cm of x2] (x5) {\_:a4}&#10;  edge[arrin] node[left,yshift=0.2cm] {} (x2);&#10;&#10;\node[iri,below=4.03cm of x1] (x6) {\_:a3}&#10;  edge[arrin] node[above,yshift=0.2cm] {} (x1)&#10;  edge[arrin] node[above,yshift=0.2cm] {} (x5);&#10;&#10;\node[iri,right=4cm of x6] (x7) {\_:a2}&#10;edge[arrin] node[above,yshift=0.2cm] {} (x6)&#10;edge[arrin] node[left,yshift=0.2cm] {} (x4);&#10;&#10;\node[iri,right=1cm of x5] (x8) {\_:a1}&#10;  edge[arrin] node[above,yshift=0.2cm] {} (x7)&#10;  edge[arrin] node[above,yshift=0.2cm] {} (x5)&#10;  edge[arrin] node[above,yshift=0.2cm] {} (x3); &#10;\end{tikzpicture}\end{document}"/>
  <p:tag name="IGUANATEXSIZE" val="20"/>
  <p:tag name="IGUANATEXCURSOR" val="168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808,502"/>
  <p:tag name="ORIGINALWIDTH" val="978,1365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tikzset{&#10;    lab/.style={ &#10;           text centered,&#10;  fill=white, &#10;  opacity=0.98,&#10;  text opacity=1,&#10;  font=\tt\footnotesize\hsp},&#10; elab/.style={ &#10;           text centered,&#10;  fill=\exbg, &#10;  opacity=0.98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black!50,&#10;  thick,&#10;  text=black,&#10;  font=\tt\footnotesize\hsp},&#10; arrin/.style={&#10;        &lt;-,&#10;        latex-,&#10;  black!50,&#10;  thick,&#10;  text=black,&#10;  font=\tt\footnotesize\hsp},&#10; dashmed/.style={&#10;            -,&#10;  black!50, &#10;  thick,&#10;  text=black,&#10;  dash pattern=on 3pt off 3pt,&#10;  font=\tt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}&#10;&#10;\begin{document}&#10; &#10;\begin{tikzpicture}&#10;\node[iri] (x1) {\_:x1};&#10;&#10;\node[iri,right=1cm of x1] (x2) {\_:x2}&#10;  edge[arrin] node[above] {} (x1);&#10;&#10;\node[iri,below=1cm of x1] (x3) {\_:x3}&#10;  edge[arrin] node[above] {} (x2);&#10;&#10;\node[iri,right=1cm of x3] (x4) {\_:x4}&#10; edge[arrin] node[above] {} (x3)&#10; edge[arrin] node[above] {} (x1);&#10;&#10;\node[iri,below=1cm of x3] (x5) {\_:x5}&#10;  edge[arrin] node[left,yshift=0.2cm] {} (x2);&#10;&#10;\node[iri,right=1cm of x5] (x6) {\_:x6}&#10;  edge[arrin] node[above,yshift=0.2cm] {} (x1)&#10;  edge[arrin] node[above,yshift=0.2cm] {} (x5);&#10;&#10;\node[iri,below=1cm of x5] (x7) {\_:x7}&#10;edge[arrin] node[above,yshift=0.2cm] {} (x6)&#10;edge[arrin] node[left,yshift=0.2cm] {} (x4);&#10;&#10;\node[iri,right=1cm of x7] (x8) {\_:x8}&#10;  edge[arrin] node[above,yshift=0.2cm] {} (x7)&#10;  edge[arrin] node[above,yshift=0.2cm] {} (x5)&#10;  edge[arrin] node[above,yshift=0.2cm] {} (x3);&#10;\end{tikzpicture}\end{document}"/>
  <p:tag name="IGUANATEXSIZE" val="20"/>
  <p:tag name="IGUANATEXCURSOR" val="253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4,76181"/>
  <p:tag name="ORIGINALWIDTH" val="326,2955"/>
  <p:tag name="OUTPUTDPI" val="1200"/>
  <p:tag name="LATEXADDIN" val="\documentclass{standalone}&#10;\usepackage{amsmath}&#10;\usepackage{xcolor}&#10;\usepackage{wasysym}&#10;\usepackage{C:/Users/ahogan/Documents/Teaching/WdD/macros/wdd}&#10;&#10;&#10;\pagestyle{empty}&#10;\begin{document}&#10;\color{orange!60!black}&#10;\textsc{Data}:&#10;\end{document}"/>
  <p:tag name="IGUANATEXSIZE" val="20"/>
  <p:tag name="IGUANATEXCURSOR" val="20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801,001"/>
  <p:tag name="ORIGINALWIDTH" val="2041,035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tikzset{&#10;    lab/.style={ &#10;           text centered,&#10;  fill=white, &#10;  opacity=0.98,&#10;  text opacity=1,&#10;  font=\tt\footnotesize\hsp},&#10; elab/.style={ &#10;           text centered,&#10;  fill=\exbg, &#10;  opacity=0.98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black!50,&#10;  thick,&#10;  text=black,&#10;  font=\tt\footnotesize\hsp},&#10; arrin/.style={&#10;        &lt;-,&#10;        latex-,&#10;  black!50,&#10;  thick,&#10;  text=black,&#10;  font=\tt\footnotesize\hsp},&#10; dashmed/.style={&#10;            -,&#10;  black!50, &#10;  thick,&#10;  text=black,&#10;  dash pattern=on 3pt off 3pt,&#10;  font=\tt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}&#10;&#10;\begin{document}&#10; &#10;\begin{tikzpicture}&#10;\node[iri,bottom color=blue] (x1) {\_:a8};&#10;\node[below=1.1cm of x1] (v1) {};&#10;&#10;\node[iri,right=1cm of v1,bottom color=yellow] (x2) {\_:a7}&#10;  edge[arrin] node[above] {} (x1);&#10;&#10;\node[iri,right=1cm of x2,bottom color=magenta] (x3) {\_:a6}&#10;  edge[arrin] node[above] {} (x2);&#10;&#10;\node[iri,right=4cm of x1,bottom color=cyan] (x4) {\_:a5}&#10; edge[arrin] node[above] {} (x3)&#10; edge[arrin] node[above] {} (x1);&#10; &#10;\node[iri,below=1.1cm of x2,bottom color=teal] (x5) {\_:a4}&#10;  edge[arrin] node[left,yshift=0.2cm] {} (x2);&#10;&#10;\node[iri,below=4.03cm of x1,bottom color=green] (x6) {\_:a3}&#10;  edge[arrin] node[above,yshift=0.2cm] {} (x1)&#10;  edge[arrin] node[above,yshift=0.2cm] {} (x5);&#10;&#10;\node[iri,right=4cm of x6,bottom color=red] (x7) {\_:a2}&#10;edge[arrin] node[above,yshift=0.2cm] {} (x6)&#10;edge[arrin] node[left,yshift=0.2cm] {} (x4);&#10;&#10;\node[iri,right=1cm of x5,bottom color=orange] (x8) {\_:a1}&#10;  edge[arrin] node[above,yshift=0.2cm] {} (x7)&#10;  edge[arrin] node[above,yshift=0.2cm] {} (x5)&#10;  edge[arrin] node[above,yshift=0.2cm] {} (x3); &#10;\end{tikzpicture}\end{document}"/>
  <p:tag name="IGUANATEXSIZE" val="20"/>
  <p:tag name="IGUANATEXCURSOR" val="270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808,502"/>
  <p:tag name="ORIGINALWIDTH" val="978,1365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tikzset{&#10;    lab/.style={ &#10;           text centered,&#10;  fill=white, &#10;  opacity=0.98,&#10;  text opacity=1,&#10;  font=\tt\footnotesize\hsp},&#10; elab/.style={ &#10;           text centered,&#10;  fill=\exbg, &#10;  opacity=0.98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black!50,&#10;  thick,&#10;  text=black,&#10;  font=\tt\footnotesize\hsp},&#10; arrin/.style={&#10;        &lt;-,&#10;        latex-,&#10;  black!50,&#10;  thick,&#10;  text=black,&#10;  font=\tt\footnotesize\hsp},&#10; dashmed/.style={&#10;            -,&#10;  black!50, &#10;  thick,&#10;  text=black,&#10;  dash pattern=on 3pt off 3pt,&#10;  font=\tt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}&#10;&#10;\begin{document}&#10; &#10;\begin{tikzpicture}&#10;\node[iri,bottom color=blue] (x1) {\_:x1};&#10;&#10;\node[iri,right=1cm of x1,bottom color=yellow] (x2) {\_:x2}&#10;  edge[arrin] node[above] {} (x1);&#10;&#10;\node[iri,below=1cm of x1,bottom color=magenta] (x3) {\_:x3}&#10;  edge[arrin] node[above] {} (x2);&#10;&#10;\node[iri,right=1cm of x3,bottom color=cyan] (x4) {\_:x4}&#10; edge[arrin] node[above] {} (x3)&#10; edge[arrin] node[above] {} (x1);&#10;&#10;\node[iri,below=1cm of x3,bottom color=teal] (x5) {\_:x5}&#10;  edge[arrin] node[left,yshift=0.2cm] {} (x2);&#10;&#10;\node[iri,right=1cm of x5,bottom color=green] (x6) {\_:x6}&#10;  edge[arrin] node[above,yshift=0.2cm] {} (x1)&#10;  edge[arrin] node[above,yshift=0.2cm] {} (x5);&#10;&#10;\node[iri,below=1cm of x5,bottom color=red] (x7) {\_:x7}&#10;edge[arrin] node[above,yshift=0.2cm] {} (x6)&#10;edge[arrin] node[left,yshift=0.2cm] {} (x4);&#10;&#10;\node[iri,right=1cm of x7,bottom color=orange] (x8) {\_:x8}&#10;  edge[arrin] node[above,yshift=0.2cm] {} (x7)&#10;  edge[arrin] node[above,yshift=0.2cm] {} (x5)&#10;  edge[arrin] node[above,yshift=0.2cm] {} (x3);&#10;\end{tikzpicture}\end{document}"/>
  <p:tag name="IGUANATEXSIZE" val="20"/>
  <p:tag name="IGUANATEXCURSOR" val="165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801,001"/>
  <p:tag name="ORIGINALWIDTH" val="2041,035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tikzset{&#10;    lab/.style={ &#10;           text centered,&#10;  fill=white, &#10;  opacity=0.98,&#10;  text opacity=1,&#10;  font=\tt\footnotesize\hsp},&#10; elab/.style={ &#10;           text centered,&#10;  fill=\exbg, &#10;  opacity=0.98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black!50,&#10;  thick,&#10;  text=black,&#10;  font=\tt\footnotesize\hsp},&#10; arrin/.style={&#10;        &lt;-,&#10;        latex-,&#10;  black!50,&#10;  thick,&#10;  text=black,&#10;  font=\tt\footnotesize\hsp},&#10; dashmed/.style={&#10;            -,&#10;  black!50, &#10;  thick,&#10;  text=black,&#10;  dash pattern=on 3pt off 3pt,&#10;  font=\tt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}&#10;&#10;\begin{document}&#10; &#10;\begin{tikzpicture}&#10;\node[iri] (x1) {\_:a8};&#10;\node[below=1.1cm of x1] (v1) {};&#10;&#10;\node[iri,right=1cm of v1] (x2) {\_:a7}&#10;  edge[arrin] node[above] {} (x1);&#10;&#10;\node[iri,right=1cm of x2] (x3) {\_:a6}&#10;  edge[arrin] node[above] {} (x2);&#10;&#10;\node[iri,right=4cm of x1] (x4) {\_:a5}&#10; edge[arrin] node[above] {} (x3)&#10; edge[arrin] node[above] {} (x1);&#10; &#10;\node[iri,below=1.1cm of x2] (x5) {\_:a4}&#10;  edge[arrin] node[left,yshift=0.2cm] {} (x2);&#10;&#10;\node[iri,below=4.03cm of x1] (x6) {\_:a3}&#10;  edge[arrin] node[above,yshift=0.2cm] {} (x1)&#10;  edge[arrin] node[above,yshift=0.2cm] {} (x5);&#10;&#10;\node[iri,right=4cm of x6] (x7) {\_:a2}&#10;edge[arrin] node[above,yshift=0.2cm] {} (x6)&#10;edge[arrin] node[left,yshift=0.2cm] {} (x4);&#10;&#10;\node[iri,right=1cm of x5] (x8) {\_:a1}&#10;  edge[arrin] node[above,yshift=0.2cm] {} (x7)&#10;  edge[arrin] node[above,yshift=0.2cm] {} (x5)&#10;  edge[arrin] node[above,yshift=0.2cm] {} (x3); &#10;\end{tikzpicture}\end{document}"/>
  <p:tag name="IGUANATEXSIZE" val="20"/>
  <p:tag name="IGUANATEXCURSOR" val="168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808,502"/>
  <p:tag name="ORIGINALWIDTH" val="978,1365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tikzset{&#10;    lab/.style={ &#10;           text centered,&#10;  fill=white, &#10;  opacity=0.98,&#10;  text opacity=1,&#10;  font=\tt\footnotesize\hsp},&#10; elab/.style={ &#10;           text centered,&#10;  fill=\exbg, &#10;  opacity=0.98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black!50,&#10;  thick,&#10;  text=black,&#10;  font=\tt\footnotesize\hsp},&#10; arrin/.style={&#10;        &lt;-,&#10;        latex-,&#10;  black!50,&#10;  thick,&#10;  text=black,&#10;  font=\tt\footnotesize\hsp},&#10; dashmed/.style={&#10;            -,&#10;  black!50, &#10;  thick,&#10;  text=black,&#10;  dash pattern=on 3pt off 3pt,&#10;  font=\tt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}&#10;&#10;\begin{document}&#10; &#10;\begin{tikzpicture}&#10;\node[iri] (x1) {\_:x1};&#10;&#10;\node[iri,right=1cm of x1] (x2) {\_:x2}&#10;  edge[arrin] node[above] {} (x1);&#10;&#10;\node[iri,below=1cm of x1] (x3) {\_:x3}&#10;  edge[arrin] node[above] {} (x2);&#10;&#10;\node[iri,right=1cm of x3] (x4) {\_:x4}&#10; edge[arrin] node[above] {} (x3)&#10; edge[arrin] node[above] {} (x1);&#10;&#10;\node[iri,below=1cm of x3] (x5) {\_:x5}&#10;  edge[arrin] node[left,yshift=0.2cm] {} (x2);&#10;&#10;\node[iri,right=1cm of x5] (x6) {\_:x6}&#10;  edge[arrin] node[above,yshift=0.2cm] {} (x1)&#10;  edge[arrin] node[above,yshift=0.2cm] {} (x5);&#10;&#10;\node[iri,below=1cm of x5] (x7) {\_:x7}&#10;edge[arrin] node[above,yshift=0.2cm] {} (x6)&#10;edge[arrin] node[left,yshift=0.2cm] {} (x4);&#10;&#10;\node[iri,right=1cm of x7] (x8) {\_:x8}&#10;  edge[arrin] node[above,yshift=0.2cm] {} (x7)&#10;  edge[arrin] node[above,yshift=0.2cm] {} (x5)&#10;  edge[arrin] node[above,yshift=0.2cm] {} (x3);&#10;\end{tikzpicture}\end{document}"/>
  <p:tag name="IGUANATEXSIZE" val="20"/>
  <p:tag name="IGUANATEXCURSOR" val="253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801,001"/>
  <p:tag name="ORIGINALWIDTH" val="2041,035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tikzset{&#10;    lab/.style={ &#10;           text centered,&#10;  fill=white, &#10;  opacity=0.98,&#10;  text opacity=1,&#10;  font=\tt\footnotesize\hsp},&#10; elab/.style={ &#10;           text centered,&#10;  fill=\exbg, &#10;  opacity=0.98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black!50,&#10;  thick,&#10;  text=black,&#10;  font=\tt\footnotesize\hsp},&#10; arrin/.style={&#10;        &lt;-,&#10;        latex-,&#10;  black!50,&#10;  thick,&#10;  text=black,&#10;  font=\tt\footnotesize\hsp},&#10; dashmed/.style={&#10;            -,&#10;  black!50, &#10;  thick,&#10;  text=black,&#10;  dash pattern=on 3pt off 3pt,&#10;  font=\tt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}&#10;&#10;\begin{document}&#10; &#10;\begin{tikzpicture}&#10;\node[iri,bottom color=blue] (x1) {\_:a8};&#10;\node[below=1.1cm of x1] (v1) {};&#10;&#10;\node[iri,right=1cm of v1,bottom color=yellow] (x2) {\_:a7}&#10;  edge[arrin] node[above] {} (x1);&#10;&#10;\node[iri,right=1cm of x2,bottom color=magenta] (x3) {\_:a6}&#10;  edge[arrin] node[above] {} (x2);&#10;&#10;\node[iri,right=4cm of x1,bottom color=cyan] (x4) {\_:a5}&#10; edge[arrin] node[above] {} (x3)&#10; edge[arrin] node[above] {} (x1);&#10; &#10;\node[iri,below=1.1cm of x2,bottom color=teal] (x5) {\_:a4}&#10;  edge[arrin] node[left,yshift=0.2cm] {} (x2);&#10;&#10;\node[iri,below=4.03cm of x1,bottom color=green] (x6) {\_:a3}&#10;  edge[arrin] node[above,yshift=0.2cm] {} (x1)&#10;  edge[arrin] node[above,yshift=0.2cm] {} (x5);&#10;&#10;\node[iri,right=4cm of x6,bottom color=red] (x7) {\_:a2}&#10;edge[arrin] node[above,yshift=0.2cm] {} (x6)&#10;edge[arrin] node[left,yshift=0.2cm] {} (x4);&#10;&#10;\node[iri,right=1cm of x5,bottom color=orange] (x8) {\_:a1}&#10;  edge[arrin] node[above,yshift=0.2cm] {} (x7)&#10;  edge[arrin] node[above,yshift=0.2cm] {} (x5)&#10;  edge[arrin] node[above,yshift=0.2cm] {} (x3); &#10;\end{tikzpicture}\end{document}"/>
  <p:tag name="IGUANATEXSIZE" val="20"/>
  <p:tag name="IGUANATEXCURSOR" val="270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808,502"/>
  <p:tag name="ORIGINALWIDTH" val="978,1365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tikzset{&#10;    lab/.style={ &#10;           text centered,&#10;  fill=white, &#10;  opacity=0.98,&#10;  text opacity=1,&#10;  font=\tt\footnotesize\hsp},&#10; elab/.style={ &#10;           text centered,&#10;  fill=\exbg, &#10;  opacity=0.98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black!50,&#10;  thick,&#10;  text=black,&#10;  font=\tt\footnotesize\hsp},&#10; arrin/.style={&#10;        &lt;-,&#10;        latex-,&#10;  black!50,&#10;  thick,&#10;  text=black,&#10;  font=\tt\footnotesize\hsp},&#10; dashmed/.style={&#10;            -,&#10;  black!50, &#10;  thick,&#10;  text=black,&#10;  dash pattern=on 3pt off 3pt,&#10;  font=\tt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}&#10;&#10;\begin{document}&#10; &#10;\begin{tikzpicture}&#10;\node[iri,bottom color=blue] (x1) {\_:x1};&#10;&#10;\node[iri,right=1cm of x1,bottom color=yellow] (x2) {\_:x2}&#10;  edge[arrin] node[above] {} (x1);&#10;&#10;\node[iri,below=1cm of x1,bottom color=magenta] (x3) {\_:x3}&#10;  edge[arrin] node[above] {} (x2);&#10;&#10;\node[iri,right=1cm of x3,bottom color=cyan] (x4) {\_:x4}&#10; edge[arrin] node[above] {} (x3)&#10; edge[arrin] node[above] {} (x1);&#10;&#10;\node[iri,below=1cm of x3,bottom color=teal] (x5) {\_:x5}&#10;  edge[arrin] node[left,yshift=0.2cm] {} (x2);&#10;&#10;\node[iri,right=1cm of x5,bottom color=green] (x6) {\_:x6}&#10;  edge[arrin] node[above,yshift=0.2cm] {} (x1)&#10;  edge[arrin] node[above,yshift=0.2cm] {} (x5);&#10;&#10;\node[iri,below=1cm of x5,bottom color=red] (x7) {\_:x7}&#10;edge[arrin] node[above,yshift=0.2cm] {} (x6)&#10;edge[arrin] node[left,yshift=0.2cm] {} (x4);&#10;&#10;\node[iri,right=1cm of x7,bottom color=orange] (x8) {\_:x8}&#10;  edge[arrin] node[above,yshift=0.2cm] {} (x7)&#10;  edge[arrin] node[above,yshift=0.2cm] {} (x5)&#10;  edge[arrin] node[above,yshift=0.2cm] {} (x3);&#10;\end{tikzpicture}\end{document}"/>
  <p:tag name="IGUANATEXSIZE" val="20"/>
  <p:tag name="IGUANATEXCURSOR" val="165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1,7656"/>
  <p:tag name="ORIGINALWIDTH" val="1533,964"/>
  <p:tag name="OUTPUTDPI" val="1200"/>
  <p:tag name="LATEXADDIN" val="\documentclass{article}&#10;\usepackage{amsmath}&#10;\usepackage{amssymb}&#10;\usepackage{enumitem}&#10;\usepackage{xcolor}&#10;\pagestyle{empty}&#10;\begin{document}&#10;\color{red}\sf&#10;Hard problem: GI-\textsc{complete}&#10;\end{document}"/>
  <p:tag name="IGUANATEXSIZE" val="30"/>
  <p:tag name="IGUANATEXCURSOR" val="15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24,879"/>
  <p:tag name="ORIGINALWIDTH" val="6424,646"/>
  <p:tag name="OUTPUTDPI" val="1200"/>
  <p:tag name="LATEXADDIN" val="\documentclass{standalone}&#10;\usepackage[utf8]{inputenc}&#10;\usepackage{tikz}&#10;\usepackage{tikz-qtree,tikz-qtree-compat}&#10;\usepackage{C:/Users/ahogan/Documents/Teaching/Databases/macros/bdd}&#10;\usepackage{amsmath}&#10;\usepackage{xcolor}&#10;\pagestyle{empty}&#10;&#10;&#10;\lstset{style=htmld,breaklines=false,linewidth=20cm}&#10;&#10;\begin{document}&#10;\sf&#10;\begin{lstlisting}&#10;&lt;http://ex1.org/#Jen&gt; &lt;http://www.w3.org/1999/02/22-rdf-syntax-ns#type&gt; &lt;http://ex1.org/#Person&gt; .&#10;&lt;http://ex1.org/#Jen&gt; &lt;http://www.w3.org/1999/02/22-rdf-syntax-ns#type&gt; &lt;http://ex1.org/#Female&gt; .&#10;&lt;http://ex1.org/#Jen&gt; &lt;http://www.w3.org/2000/01/rdf-schema#label&gt; &quot;Jen&quot;@en .&#10;&lt;http://ex1.org/#Jen&gt; &lt;http://ex1.org/#allergy&gt; &lt;http://ex1.org/#Citrus&gt; .&#10;&lt;http://ex1.org/#Jen&gt; &lt;http://ex1.org/#location&gt; _:loc .&#10;_:loc &lt;http://ex1.org/#lat&gt; &quot;53.3&quot;^^ &lt;http://www.w3.org/2001/XMLSchema#decimal&gt; .&#10;_:loc &lt;http://ex1.org/#long&gt; -9.0^^ &lt;http://www.w3.org/2001/XMLSchema#decimal&gt; .&#10;\end{lstlisting}&#10;\end{document}"/>
  <p:tag name="IGUANATEXSIZE" val="13"/>
  <p:tag name="IGUANATEXCURSOR" val="2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407,836"/>
  <p:tag name="ORIGINALWIDTH" val="4397,114"/>
  <p:tag name="OUTPUTDPI" val="1200"/>
  <p:tag name="LATEXADDIN" val="\documentclass{standalone}&#10;\usepackage[utf8]{inputenc}&#10;\usepackage{tikz}&#10;\usepackage{tikz-qtree,tikz-qtree-compat}&#10;\usepackage{C:/Users/ahogan/Documents/Teaching/Databases/macros/bdd}&#10;\usepackage{amsmath}&#10;\usepackage{xcolor}&#10;\pagestyle{empty}&#10;&#10;&#10;\lstset{style=htmld,breaklines=false,linewidth=20cm}&#10;&#10;\begin{document}&#10;\sf&#10;\begin{lstlisting}&#10;&lt;?xml version=&quot;1.0&quot;?&gt;&#10;&lt;!DOCTYPE img [&lt;!ENTITY xsd &quot;http://www.w3.org/2001/XMLSchema#&quot;&gt; ]&gt;&#10;&lt;rdf:RDF&#10;   xmlns:rdf=&quot;http://www.w3.org/1999/02/22-rdf-syntax-ns#&quot;&#10;   xmlns:rdfs=&quot;http://www.w3.org/2000/01/rdf-schema#&quot;&#10;   xmlns:ex1=&quot;http://example1.org/#&quot;&gt;&#10; &lt;ex1:Person rdf:about=&quot;http://example1.org/#Jen&quot;&gt;&#10;  &lt;rdf:type rdf:resource=&quot;http://example1.org/#Female&quot; /&gt;&#10;  &lt;rdfs:label xml:lang=&quot;en&quot;&gt;Jen&lt;/rdfs:label&gt;&#10;  &lt;ex1:allergy rdf:resource=&quot;http://example1.org/#Citrus&quot; /&gt;&#10;  &lt;ex1:location&gt;&#10;   &lt;rdf:Description&gt;&#10;    &lt;ex1:lat rdf:datatype=&quot;&amp;xsd;decimal&quot;&gt;53.3&lt;/ex1:lat&gt;&#10;    &lt;ex1:long rdf:datatype=&quot;&amp;xsd;decimal&quot;&gt;-9.0&lt;/ex1:long&gt;&#10;   &lt;/rdf:Description&gt;&#10;  &lt;/ex1:location&gt;&#10; &lt;/ex1:Person&gt;&#10;&lt;/rdf:RDF&gt;\end{lstlisting}&#10;\end{document}"/>
  <p:tag name="IGUANATEXSIZE" val="13"/>
  <p:tag name="IGUANATEXCURSOR" val="37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955,412"/>
  <p:tag name="ORIGINALWIDTH" val="5979,084"/>
  <p:tag name="OUTPUTDPI" val="1200"/>
  <p:tag name="LATEXADDIN" val="\documentclass{standalone}&#10;\usepackage[utf8]{inputenc}&#10;\usepackage{tikz}&#10;\usepackage{tikz-qtree,tikz-qtree-compat}&#10;\usepackage{C:/Users/ahogan/Documents/Teaching/Databases/macros/bdd}&#10;\usepackage{amsmath}&#10;\usepackage{xcolor}&#10;\pagestyle{empty}&#10;&#10;&#10;\lstset{style=htmld,breaklines=false,linewidth=20cm}&#10;&#10;\begin{document}&#10;\sf&#10;\begin{lstlisting}&#10;&lt;!DOCTYPE html&gt;&#10;&lt;html&gt;&#10; &lt;head&gt;&#10;  &lt;meta charset=&quot;utf-8&quot; /&gt;&#10;  &lt;title&gt;Recipe for Coffee Parfait&lt;/title&gt;&#10;  &lt;base href=&quot;http://example.org/&quot; /&gt;&#10; &lt;/head&gt;&#10; &lt;body vocab=&quot;http://example.org/#&quot; lang=&quot;en&quot;&#10;       prefix=&quot;rdfs: http://www.w3.org/2000/01/rdf-schema#&quot;&gt;&#10;  &lt;div typeof=&quot;Recipe&quot; resource=&quot;#CoffeeParfait&quot;&gt;&#10;   &lt;h1 property=&quot;rdfs:label&quot;&gt;Coffee Parfait&lt;/h1&gt;&#10;   &lt;p&gt;Time: &lt;span property=&quot;minutes&quot; datatype=&quot;xsd:integer&quot; content=&quot;25&quot;&gt;25 mins&lt;/span&gt;&lt;/p&gt;&#10;   &lt;h2&gt;Ingredients:&lt;/h2&gt;&#10;   &lt;ul rel=&quot;ingredient&quot;&gt;&#10;    &lt;li about=&quot;#EggYolk&quot; property=&quot;rdfs:label&quot;&gt;Egg Yolk&lt;/li&gt;&#10;    &lt;li about=&quot;#Sugar&quot; property=&quot;rdfs:label&quot;&gt;Sugar&lt;/li&gt;&#10;    &lt;li about=&quot;#Cream&quot; property=&quot;rdfs:label&quot;&gt;Cream&lt;/li&gt;&#10;    &lt;li about=&quot;#Coffee&quot; property=&quot;rdfs:label&quot;&gt;Coffee&lt;/li&gt;&#10;   &lt;/ul&gt;&#10;  &lt;/div&gt;&#10; &lt;/body&gt;&#10;&lt;/html&gt;&#10;\end{lstlisting}&#10;\end{document}"/>
  <p:tag name="IGUANATEXSIZE" val="13"/>
  <p:tag name="IGUANATEXCURSOR" val="111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7,76228"/>
  <p:tag name="ORIGINALWIDTH" val="330,0461"/>
  <p:tag name="OUTPUTDPI" val="1200"/>
  <p:tag name="LATEXADDIN" val="\documentclass{article}&#10;\usepackage{amsmath}&#10;\usepackage{listings}&#10;\usepackage{xcolor}&#10;\usepackage{textcomp}&#10;\pagestyle{empty}&#10;&#10;\lstset{&#10; tabsize=4,&#10; rulecolor=,&#10; language=html,&#10;        basicstyle=\tt,&#10;        upquote=true,&#10;        aboveskip={1.5\baselineskip},&#10;        columns=fixed,&#10;        showstringspaces=false,&#10;        extendedchars=true,&#10;        %breaklines=true,&#10;        %prebreak = \raisebox{0ex}[0ex][0ex]{\ensuremath{\hookleftarrow}},&#10;        %frame=single,&#10;        showtabs=false,&#10;        showspaces=false,&#10;        showstringspaces=false,&#10;        identifierstyle=\ttfamily,&#10;        keywordstyle=\color[rgb]{0,0,1},&#10;        commentstyle=\color[rgb]{0.133,0.545,0.133},&#10;        stringstyle=\color[rgb]{0.627,0.126,0.941},&#10;}&#10;&#10;\usepackage{wasysym}&#10;&#10;&#10;\begin{document}&#10;\textsf{Ireland}&#10;\end{document}"/>
  <p:tag name="IGUANATEXSIZE" val="20"/>
  <p:tag name="IGUANATEXCURSOR" val="79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73,7882"/>
  <p:tag name="ORIGINALWIDTH" val="2780,638"/>
  <p:tag name="OUTPUTDPI" val="1200"/>
  <p:tag name="LATEXADDIN" val="\documentclass{standalone}&#10;\usepackage{amsmath}&#10;\usepackage{xcolor}&#10;\usepackage{wasysym}&#10;\usepackage{C:/Users/ahogan/Documents/Teaching/WdD/macros/wdd}&#10;&#10;&#10;\pagestyle{empty}&#10;\begin{document}&#10;\color{violet!80!black}&#10;\begin{tabular}{lr@{~}l}&#10;\textsc{Logic}: &amp; ``({\color{blue}$b$},\textsf{capital},{\color{blue}$a$}) &amp;$\rightarrow$ ({\color{blue}$a$},\textsf{partOf},{\color{blue}$b$})''\\&#10;  &amp; ``({\color{blue}$a$},\textsf{partOf},{\color{blue}$b$}), ({\color{blue}$b$},\textsf{partOf},{\color{blue}$c$}) &amp;$\rightarrow$ ({\color{blue}$a$},\textsf{partOf},{\color{blue}$c$})''&#10;\end{tabular}&#10;\end{document}"/>
  <p:tag name="IGUANATEXSIZE" val="20"/>
  <p:tag name="IGUANATEXCURSOR" val="25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125,686"/>
  <p:tag name="ORIGINALWIDTH" val="3656,01"/>
  <p:tag name="OUTPUTDPI" val="1200"/>
  <p:tag name="LATEXADDIN" val="\documentclass{standalone}&#10;\usepackage[utf8]{inputenc}&#10;\usepackage{tikz}&#10;\usepackage{tikz-qtree,tikz-qtree-compat}&#10;\usepackage{C:/Users/ahogan/Documents/Teaching/Databases/macros/bdd}&#10;\usepackage{amsmath}&#10;\usepackage{xcolor}&#10;\pagestyle{empty}&#10;&#10;&#10;\lstset{style=htmld,breaklines=false,linewidth=20cm}&#10;&#10;\begin{document}&#10;\begin{lstlisting}[language=json]&#10;{&#10; &quot;@context&quot;: {&#10;  &quot;xsd&quot;: &quot;http://www.w3.org/2001/XMLSchema#&quot;,&#10;  &quot;@base&quot;: &quot;http://example.com/&quot;,&#10;  &quot;@vocab&quot;: &quot;http://example.com/#&quot;,&#10;  &quot;label&quot;: &quot;http://www.w3.org/2000/01/rdf-schema#label&quot;, &#10;  &quot;minutes&quot;: {&#10;   &quot;@id&quot;: &quot;minutes&quot;,&#10;   &quot;@type&quot;: &quot;xsd:integer&quot;&#10;  },&#10;  &quot;@language&quot;: &quot;en&quot;&#10; },&#10; &quot;@id&quot;: &quot;#CoffeeParfait&quot;,&#10; &quot;@type&quot;: &quot;Recipe&quot;,&#10; &quot;label&quot;: &quot;Coffee Parfait&quot;,&#10; &quot;minutes&quot;: &quot;25&quot;,&#10; &quot;ingredient&quot;: [&#10;  { &quot;@id&quot;: &quot;#EggYolk&quot;, &quot;label&quot;: &quot;Egg Yolk&quot;},&#10;  { &quot;@id&quot;: &quot;#Sugar&quot;, &quot;label&quot;: &quot;Sugar&quot;},&#10;  { &quot;@id&quot;: &quot;#Cream&quot;, &quot;label&quot;: &quot;Cream&quot;},&#10;  { &quot;@id&quot;: &quot;#Coffee&quot;, &quot;label&quot;: &quot;Coffee&quot;}&#10; ]&#10;}\end{lstlisting}&#10;\end{document}"/>
  <p:tag name="IGUANATEXSIZE" val="13"/>
  <p:tag name="IGUANATEXCURSOR" val="33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listings}&#10;\usepackage{xcolor}&#10;\usepackage{textcomp}&#10;\usepackage{wasysym}&#10;&#10;\pagestyle{empty}&#10;&#10;\begin{document}&#10;\sf&#10;\color{blue}Relative URIs&#10;\end{document}"/>
  <p:tag name="IGUANATEXSIZE" val="20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listings}&#10;\usepackage{xcolor}&#10;\usepackage{textcomp}&#10;\usepackage{wasysym}&#10;&#10;\pagestyle{empty}&#10;&#10;\begin{document}&#10;\sf&#10;\color{brown}Prefixes&#10;\end{document}"/>
  <p:tag name="IGUANATEXSIZE" val="20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listings}&#10;\usepackage{xcolor}&#10;\usepackage{textcomp}&#10;\usepackage{wasysym}&#10;&#10;\pagestyle{empty}&#10;&#10;\begin{document}&#10;\tt&#10;\color{green!70!black}rdf:type&#10;\end{document}"/>
  <p:tag name="IGUANATEXSIZE" val="20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listings}&#10;\usepackage{xcolor}&#10;\usepackage{textcomp}&#10;\usepackage{wasysym}&#10;&#10;\pagestyle{empty}&#10;&#10;\begin{document}&#10;\sf&#10;\color{violet}Datatype shortcuts&#10;\end{document}"/>
  <p:tag name="IGUANATEXSIZE" val="20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listings}&#10;\usepackage{xcolor}&#10;\usepackage{textcomp}&#10;\usepackage{wasysym}&#10;&#10;\pagestyle{empty}&#10;&#10;\begin{document}&#10;\sf&#10;\color{gray}Blank node shortcuts&#10;\end{document}"/>
  <p:tag name="IGUANATEXSIZE" val="20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listings}&#10;\usepackage{xcolor}&#10;\usepackage{textcomp}&#10;\usepackage{wasysym}&#10;&#10;\pagestyle{empty}&#10;&#10;\begin{document}&#10;\sf&#10;\color{red!70!black}Repeat S ({\tt `;'}) SP ({\tt `,'})&#10;\end{document}"/>
  <p:tag name="IGUANATEXSIZE" val="20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83,3453"/>
  <p:tag name="ORIGINALWIDTH" val="3229,201"/>
  <p:tag name="OUTPUTDPI" val="1200"/>
  <p:tag name="LATEXADDIN" val="\documentclass{standalone}&#10;\usepackage[utf8]{inputenc}&#10;\usepackage{tikz}&#10;\usepackage{tikz-qtree,tikz-qtree-compat}&#10;\usepackage{C:/Users/ahogan/Documents/Teaching/Databases/macros/bdd}&#10;\usepackage{amsmath}&#10;\usepackage{xcolor}&#10;\pagestyle{empty}&#10;&#10;% colours&#10;\colorlet{cpun}{black!50} % punctuation&#10;\colorlet{cnum}{magenta!60!black} % numbers&#10;\colorlet{cdel}{black!60} % delimiters&#10;\colorlet{cvar}{blue!50!black} % variables&#10;\colorlet{ckey}{magenta!50!black} % keywords&#10;\colorlet{ckeyb}{blue!20!black} % keywords (second colour)&#10;\colorlet{ccom}{darkgray} % comments&#10;\colorlet{cstr}{brown!50!black} % strings&#10;\colorlet{cide}{blue!20!black} % identifiers (iris)&#10;\colorlet{cloc}{red!40!black} % local name&#10;\colorlet{cpre}{red!20!black}  % prefix name&#10;&#10;% regexes for namespaces&#10;\def\noprint#1{}&#10;\ExplSyntaxOn&#10;\NewDocumentCommand \namespaces { }&#10;{&#10;    \tl_set:No \l_demo_tl {\the\use:c{lst@token}}&#10;    \regex_replace_all:nnN { ([a-zA-Z0-9]*):([a-zA-Z0-9\-]*) } { \c{textcolor}\cB{ cpre \cE}\cB{ \1 \cE}:\c{textcolor}\cB\{ cloc \cE\}\cB{ \2 \cE} } \l_demo_tl&#10;    \tl_use:N \l_demo_tl&#10;    \noprint&#10;}&#10;\ExplSyntaxOff&#10;&#10;% avoid colouring delimiters&#10;\def\beginlstdelim#1#2#3%&#10;{%&#10;    \def\endlstdelim{#2\egroup}%&#10;    \ttfamily#1\bgroup\color{#3}\aftergroup\endlstdelim%&#10;}&#10;&#10;\lstdefinelanguage{ttl}{ &#10; keywords={a,@prefix,@base,@en},&#10;    morestring=[b]&quot;, &#10; alsoletter={\#/:-},&#10; literate={á}{{\'a}}1 {é}{{\'e}}1 {í}{{\'{\i}}}1 {ó}{{\'o}}1 {ú}{{\'u}}1 {Á}{{\'A}}1 {É}{{\'E}}1 {Í}{{\'I}}1 {Ó}{{\'O}}1 {Ú}{{\'U}}1 {ü}{{\&quot;u}}1 {Ü}{{\&quot;U}}1 {ñ}{{\~n}}1 {Ñ}{{\~N}}1,&#10;    identifierstyle=\namespaces,&#10; moredelim=[s][\color{cide}]{&lt;}{&gt;}&#10;}&#10;&#10;\lstdefinestyle{lst}{&#10; basewidth=0.5em,  &#10;    basicstyle={\ttfamily\footnotesize},   &#10;    identifierstyle=\color{cide},&#10;    keywordstyle=\color{ckey},&#10;    ndkeywordstyle=\color{ckeyb}\bfseries,&#10;    stringstyle=\color{cstr}\ttfamily,&#10;    commentstyle=\color{ccom}\ttfamily,&#10;    tabsize=2,&#10;    showtabs=false,&#10;    showspaces=false,&#10;    showstringspaces=false,&#10;    extendedchars=true,&#10;    breaklines=true,&#10; postbreak=\mbox{\textcolor{red}{$\hookrightarrow$}\space},&#10; basewidth=0.56em,&#10; xleftmargin=\llin,&#10; xrightmargin=\lrin,&#10; moredelim=[is][\bfseries]{~}{~},&#10;}&#10;&#10;&#10;\lstset{language=ttl,style=lst,linewidth=20cm}&#10;&#10;\begin{document}&#10;\begin{lstlisting}&#10;@base &lt;http://ex1.org/&gt; .&#10;@prefix rdfs: &lt;http://www.w3.org/2000/01/rdf-schema#&gt; .&#10;@prefix ex1: &lt;http://ex1.org/#&gt; .&#10;&lt;#Jen&gt; a &lt;http://ex1.org/#Person&gt; , ex1:Female ; &#10;  rdfs:label &quot;Jen&quot;@en ; &lt;#allergy&gt; &lt;#Citrus&gt; ;&#10;  ex1:location [ ex1:lat 53.3 ; ex1:long -9.0 ] .&#10;\end{lstlisting}&#10;\end{document}"/>
  <p:tag name="IGUANATEXSIZE" val="20"/>
  <p:tag name="IGUANATEXCURSOR" val="163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listings}&#10;\usepackage{xcolor}&#10;\usepackage{textcomp}&#10;\usepackage{wasysym}&#10;&#10;\pagestyle{empty}&#10;&#10;\begin{document}\sf&#10;\color{green!60!black}Only possible with blank nodes!&#10;\end{document}"/>
  <p:tag name="IGUANATEXSIZE" val="20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\tt&#10;\begin{center}&#10;\tt&#10;\begin{tabular}{l@{~~}l@{~~}l}&#10;ex:Lemonade  &amp; ex:ingredients  &amp; \_:l1  \\&#10;\_:l1    &amp; rdf:first   &amp; ex:Sugar  \\&#10;\_:l1    &amp; rdf:rest   &amp; \_:l2  \\&#10;\_:l2    &amp; rdf:first   &amp; ex:Water  \\&#10;\_:l2    &amp; rdf:rest   &amp; \_:l3  \\&#10;\_:l3    &amp; rdf:first   &amp; ex:Lemon  \\&#10;\_:l3    &amp; rdf:rest   &amp; rdf:nil  \\&#10;\end{tabular}&#10;\end{center}&#10;&#10;\end{document}"/>
  <p:tag name="IGUANATEXSIZE" val="15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7,76228"/>
  <p:tag name="ORIGINALWIDTH" val="330,0461"/>
  <p:tag name="OUTPUTDPI" val="1200"/>
  <p:tag name="LATEXADDIN" val="\documentclass{article}&#10;\usepackage{amsmath}&#10;\usepackage{listings}&#10;\usepackage{xcolor}&#10;\usepackage{textcomp}&#10;\pagestyle{empty}&#10;&#10;\lstset{&#10; tabsize=4,&#10; rulecolor=,&#10; language=html,&#10;        basicstyle=\tt,&#10;        upquote=true,&#10;        aboveskip={1.5\baselineskip},&#10;        columns=fixed,&#10;        showstringspaces=false,&#10;        extendedchars=true,&#10;        %breaklines=true,&#10;        %prebreak = \raisebox{0ex}[0ex][0ex]{\ensuremath{\hookleftarrow}},&#10;        %frame=single,&#10;        showtabs=false,&#10;        showspaces=false,&#10;        showstringspaces=false,&#10;        identifierstyle=\ttfamily,&#10;        keywordstyle=\color[rgb]{0,0,1},&#10;        commentstyle=\color[rgb]{0.133,0.545,0.133},&#10;        stringstyle=\color[rgb]{0.627,0.126,0.941},&#10;}&#10;&#10;\usepackage{wasysym}&#10;&#10;&#10;\begin{document}&#10;\textsf{Ireland}&#10;\end{document}"/>
  <p:tag name="IGUANATEXSIZE" val="20"/>
  <p:tag name="IGUANATEXCURSOR" val="79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verbatim}&#10;&#10;\pagestyle{empty}&#10;\begin{document}&#10;\tt&#10;\begin{verbatim}&#10;@base &lt;http://example.org/#&gt; .&#10;@prefix rdf: &lt;http://www.w3.org/1999/02/22-rdf-syntax-ns#&gt; .&#10;  &lt;Lemonade&gt; &lt;ingredients&gt; [&#10;   rdf:first &lt;Sugar&gt; ; rdf:rest [&#10;     rdf:first &lt;Water&gt; ; rdf:rest [&#10;       rdf:first &lt;Lemon&gt; ; rdf:rest rdf:nil &#10;     ]&#10;   ] .\end{verbatim}&#10;\end{document}"/>
  <p:tag name="IGUANATEXSIZE" val="15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verbatim}&#10;&#10;\pagestyle{empty}&#10;\begin{document}&#10;\tt&#10;\begin{verbatim}&#10;@base &lt;http://example.org/#&gt; .&#10;  &lt;Lemonade&gt; &lt;ingredients&gt; ( &lt;Sugar&gt; &lt;Water&gt; &lt;Lemon&gt; ) .&#10;\end{verbatim}&#10;\end{document}"/>
  <p:tag name="IGUANATEXSIZE" val="15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31,8661"/>
  <p:tag name="ORIGINALWIDTH" val="3811,282"/>
  <p:tag name="OUTPUTDPI" val="1200"/>
  <p:tag name="LATEXADDIN" val="\documentclass{standalone}&#10;\usepackage{amsmath}&#10;\usepackage{xcolor}&#10;\usepackage{tikz}&#10;\usetikzlibrary{shapes,arrows,positioning,fit,backgrounds}&#10;\newcommand{\hsp}{\vphantom{Ag}}&#10;\tikzset{&#10; std/.style={ &#10;        draw,&#10;  circle,&#10;  anchor=center,&#10;  inner sep=0pt,&#10;  minimum size=5pt&#10; },&#10;    lab/.style={ &#10;           text centered,&#10;  fill=white, &#10;  opacity=0.8,&#10;  text opacity=1,&#10;  font=\tt\footnotesize\hsp},&#10; elab/.style={ &#10;           text centered,&#10;  fill=\exbg, &#10;  opacity=0.8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%draw=black!50, &#10;  %fill=black!50,&#10;  %thick,&#10;  font=\tt\footnotesize\hsp},&#10; arrin/.style={&#10;            &lt;-,&#10;            latex-,&#10;  %draw=black!50, &#10;  %fill=black!50,&#10;  %thick,&#10;  font=\tt\footnotesize\hsp},&#10; arrstd/.style={&#10;       -,&#10;       %draw=black!50, &#10;       %fill=black!50,&#10;       thick},&#10; dashmed/.style={&#10;            -,&#10;  %draw=black!50, &#10;  %fill=black!50,&#10;  thick,&#10;  dash pattern=on 3pt off 3pt,&#10;  font=\tt\footnotesize\hsp}&#10;    every loop/.style={&#10;     &lt;-,&#10;        latex-,&#10;        fill=black!50,&#10;        min distance=10mm,&#10;        in=0,&#10;        out=60,&#10;        looseness=10,&#10;        draw=black!50,&#10;        thick,&#10;        font=\tt\footnotesize\hsp&#10;    }&#10;}&#10;&#10;\pagestyle{empty}&#10;\newcommand{\vgap}{1.5cm}&#10;\newcommand{\hgap}{3cm}&#10;\begin{document}&#10;\begin{tikzpicture}&#10;\node[iri] (ls) {ex:Lemonade};&#10;&#10;\node[iri,right=1.3cm of ls] (l1) {\textunderscore:l1}&#10;   edge[arrin] node[above,yshift=0.2cm] {ex:ingredients} (ls);&#10;\node[iri,below=1cm of l1] (s) {ex:Sugar}&#10;   edge[arrin] node[auto] {rdf:first} (l1);&#10;&#10;\node[iri,right=1cm of l1] (l2) {\_:l2}&#10;   edge[arrin] node[above,yshift=0.2cm] {rdf:rest} (l1);&#10;\node[iri,below=1cm of l2] (w) {ex:Water}&#10;   edge[arrin] node[auto] {rdf:first} (l2);&#10;   &#10;\node[iri,right=1cm of l2] (l3) {\_:l3}&#10;   edge[arrin] node[above,yshift=0.2cm] {rdf:rest} (l2);&#10;\node[iri,below=1cm of l3] (l) {ex:Lemon}&#10;   edge[arrin] node[auto] {rdf:first} (l3);&#10;&#10;\node[iri,right=1.3cm of l3] (nil) {rdf:nil}&#10;   edge[arrin] node[above,yshift=0.2cm] {rdf:rest} (l3);&#10;\end{tikzpicture}&#10;\end{document}"/>
  <p:tag name="IGUANATEXSIZE" val="20"/>
  <p:tag name="IGUANATEXCURSOR" val="246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7,76228"/>
  <p:tag name="ORIGINALWIDTH" val="330,0461"/>
  <p:tag name="OUTPUTDPI" val="1200"/>
  <p:tag name="LATEXADDIN" val="\documentclass{article}&#10;\usepackage{amsmath}&#10;\usepackage{listings}&#10;\usepackage{xcolor}&#10;\usepackage{textcomp}&#10;\pagestyle{empty}&#10;&#10;\lstset{&#10; tabsize=4,&#10; rulecolor=,&#10; language=html,&#10;        basicstyle=\tt,&#10;        upquote=true,&#10;        aboveskip={1.5\baselineskip},&#10;        columns=fixed,&#10;        showstringspaces=false,&#10;        extendedchars=true,&#10;        %breaklines=true,&#10;        %prebreak = \raisebox{0ex}[0ex][0ex]{\ensuremath{\hookleftarrow}},&#10;        %frame=single,&#10;        showtabs=false,&#10;        showspaces=false,&#10;        showstringspaces=false,&#10;        identifierstyle=\ttfamily,&#10;        keywordstyle=\color[rgb]{0,0,1},&#10;        commentstyle=\color[rgb]{0.133,0.545,0.133},&#10;        stringstyle=\color[rgb]{0.627,0.126,0.941},&#10;}&#10;&#10;\usepackage{wasysym}&#10;&#10;&#10;\begin{document}&#10;\textsf{Ireland}&#10;\end{document}"/>
  <p:tag name="IGUANATEXSIZE" val="20"/>
  <p:tag name="IGUANATEXCURSOR" val="79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23,0591"/>
  <p:tag name="ORIGINALWIDTH" val="1203,168"/>
  <p:tag name="OUTPUTDPI" val="1200"/>
  <p:tag name="LATEXADDIN" val="\documentclass{article}&#10;\usepackage{amsmath}&#10;\usepackage{listings}&#10;\usepackage{xcolor}&#10;\usepackage{textcomp}&#10;\usepackage{wasysym}&#10;\usepackage{graphicx}&#10;&#10;\pagestyle{empty}&#10;&#10;\newcommand{\rs}[1]{\resizebox{1.4ex}{!}{#1}}&#10;&#10;\begin{document}&#10;\noindent \sf&#10;\color{orange!60!black}&#10;(Ireland,partOf,Europe)\\&#10;(Ireland,isA,Country)\\&#10;(Ireland,capital,Dublin)&#10;\end{document}"/>
  <p:tag name="IGUANATEXSIZE" val="14"/>
  <p:tag name="IGUANATEXCURSOR" val="26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7,76228"/>
  <p:tag name="ORIGINALWIDTH" val="320,2947"/>
  <p:tag name="OUTPUTDPI" val="1200"/>
  <p:tag name="LATEXADDIN" val="\documentclass{article}&#10;\usepackage{amsmath}&#10;\usepackage{listings}&#10;\usepackage{xcolor}&#10;\usepackage{textcomp}&#10;\usepackage{wasysym}&#10;\pagestyle{empty}&#10;&#10;\begin{document}&#10;\textsf{Dublin}&#10;\end{document}"/>
  <p:tag name="IGUANATEXSIZE" val="20"/>
  <p:tag name="IGUANATEXCURSOR" val="18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73,7882"/>
  <p:tag name="ORIGINALWIDTH" val="1476,206"/>
  <p:tag name="OUTPUTDPI" val="1200"/>
  <p:tag name="LATEXADDIN" val="\documentclass{article}&#10;\usepackage{amsmath}&#10;\usepackage{listings}&#10;\usepackage{xcolor}&#10;\usepackage{textcomp}&#10;\usepackage{wasysym}&#10;\usepackage{graphicx}&#10;&#10;\pagestyle{empty}&#10;&#10;\newcommand{\rs}[1]{\resizebox{1.4ex}{!}{#1}}&#10;&#10;\begin{document}&#10;\color{orange!60!black}&#10;\noindent \sf&#10;(Ireland,capital,Dublin)\\&#10;(Dublin,population,1000000)&#10;\end{document}"/>
  <p:tag name="IGUANATEXSIZE" val="14"/>
  <p:tag name="IGUANATEXCURSOR" val="25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4,76181"/>
  <p:tag name="ORIGINALWIDTH" val="326,2955"/>
  <p:tag name="OUTPUTDPI" val="1200"/>
  <p:tag name="LATEXADDIN" val="\documentclass{standalone}&#10;\usepackage{amsmath}&#10;\usepackage{xcolor}&#10;\usepackage{wasysym}&#10;\usepackage{C:/Users/ahogan/Documents/Teaching/WdD/macros/wdd}&#10;&#10;&#10;\pagestyle{empty}&#10;\begin{document}&#10;\color{orange!60!black}&#10;\textsc{Data}:&#10;\end{document}"/>
  <p:tag name="IGUANATEXSIZE" val="20"/>
  <p:tag name="IGUANATEXCURSOR" val="20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listings}&#10;\usepackage{xcolor}&#10;\usepackage{textcomp}&#10;\usepackage{wasysym}&#10;&#10;\pagestyle{empty}&#10;&#10;\begin{document}&#10;\noindent&#10;\sf&#10;(Ireland,capital,Dublin)&#10;\end{document}"/>
  <p:tag name="IGUANATEXSIZE" val="30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listings}&#10;\usepackage{xcolor}&#10;\usepackage{textcomp}&#10;\usepackage{wasysym}&#10;&#10;\pagestyle{empty}&#10;&#10;\begin{document}&#10;\noindent&#10;\sf&#10;RDF is based on triples:&#10;\end{document}"/>
  <p:tag name="IGUANATEXSIZE" val="18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23,0591"/>
  <p:tag name="ORIGINALWIDTH" val="1203,168"/>
  <p:tag name="OUTPUTDPI" val="1200"/>
  <p:tag name="LATEXADDIN" val="\documentclass{article}&#10;\usepackage{amsmath}&#10;\usepackage{listings}&#10;\usepackage{xcolor}&#10;\usepackage{textcomp}&#10;\usepackage{wasysym}&#10;\usepackage{graphicx}&#10;&#10;\pagestyle{empty}&#10;&#10;\newcommand{\rs}[1]{\resizebox{1.4ex}{!}{#1}}&#10;&#10;\begin{document}&#10;\noindent \sf&#10;\color{orange!60!black}&#10;(Ireland,partOf,Europe)\\&#10;(Ireland,isA,Country)\\&#10;(Ireland,capital,Dublin)&#10;\end{document}"/>
  <p:tag name="IGUANATEXSIZE" val="14"/>
  <p:tag name="IGUANATEXCURSOR" val="26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listings}&#10;\usepackage{xcolor}&#10;\usepackage{textcomp}&#10;\usepackage{wasysym}&#10;&#10;\pagestyle{empty}&#10;&#10;\begin{document}&#10;\noindent&#10;\sf\color{gray}&#10;(\textit{subject},\textit{predicate},\textit{object})&#10;\end{document}"/>
  <p:tag name="IGUANATEXSIZE" val="30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722.24"/>
  <p:tag name="ORIGINALWIDTH" val="4396.364"/>
  <p:tag name="LATEXADDIN" val="\documentclass{standalone}&#10;\usepackage[utf8]{inputenc}&#10;\usepackage{tikz}&#10;\usepackage{tikz-qtree,tikz-qtree-compat}&#10;\usepackage{C:/Users/ahogan/Documents/Teaching/Databases/macros/bdd}&#10;\usepackage{amsmath}&#10;\usepackage{xcolor}&#10;\pagestyle{empty}&#10;&#10;&#10;\lstset{style=htmld,breaklines=false,linewidth=20cm}&#10;&#10;\begin{document}&#10;\sf&#10;\begin{lstlisting}&#10;&lt;html&gt;&#10; &lt;head&gt;&#10;  &lt;meta property=&quot;og:url&quot; content=&quot;https://www.ted.com/talks/...&quot;/&gt;&#10;  &lt;meta property=&quot;og:image&quot; content=&quot;...&quot;/&gt;&#10;  &lt;meta property=&quot;og:image:secure_url&quot; content=&quot;...&quot;/&gt;&#10;  &lt;meta property=&quot;og:video:release_date&quot; content=&quot;1683903554&quot;/&gt;&#10;  &lt;meta property=&quot;og:video:tag&quot; content=&quot;science&quot;/&gt;&#10;  &lt;meta property=&quot;og:video:tag&quot; content=&quot;technology&quot;/&gt;&#10;  &lt;meta property=&quot;og:video:tag&quot; content=&quot;computers&quot;/&gt;&#10;...  ...&#10; &lt;/head&gt;&#10; ...&#10;&lt;/html&gt;&#10;\end{lstlisting}&#10;\end{document}"/>
  <p:tag name="IGUANATEXSIZE" val="13"/>
  <p:tag name="IGUANATEXCURSOR" val="694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47.702"/>
  <p:tag name="ORIGINALWIDTH" val="4791.668"/>
  <p:tag name="LATEXADDIN" val="\documentclass{standalone}&#10;\usepackage[utf8]{inputenc}&#10;\usepackage{tikz}&#10;\usepackage{tikz-qtree,tikz-qtree-compat}&#10;\usepackage{C:/Users/ahogan/Documents/Teaching/Databases/macros/bdd}&#10;\usepackage{amsmath}&#10;\usepackage{xcolor}&#10;\pagestyle{empty}&#10;&#10;&#10;\lstset{style=htmld,breaklines=false,linewidth=20cm}&#10;&#10;\begin{document}&#10;\sf&#10;\begin{lstlisting}&#10;&lt;html&gt;&#10; &lt;head&gt;&#10;  &lt;meta name=&quot;twitter:card&quot; content=&quot;summary_large_image&quot;&gt;&#10;  &lt;meta name=&quot;twitter:site&quot; content=&quot;@WorldTriathlon&quot;&gt;&#10;  &lt;meta name=&quot;twitter:title&quot; content=&quot;First Olympic spots ...&quot;&gt;&#10;  &lt;meta name=&quot;twitter:description&quot; content=&quot;Welcome to the dazzling ...&quot;&gt;&#10;  &lt;meta name=&quot;twitter:image&quot; content=&quot;...&quot;&gt;&#10;  ...&#10; &lt;/head&gt;&#10; ...&#10;&lt;/html&gt;&#10;\end{lstlisting}&#10;\end{document}"/>
  <p:tag name="IGUANATEXSIZE" val="13"/>
  <p:tag name="IGUANATEXCURSOR" val="647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263.705"/>
  <p:tag name="ORIGINALWIDTH" val="3193.946"/>
  <p:tag name="LATEXADDIN" val="\documentclass{standalone}&#10;\usepackage[utf8]{inputenc}&#10;\usepackage{tikz}&#10;\usepackage{tikz-qtree,tikz-qtree-compat}&#10;\usepackage{C:/Users/ahogan/Documents/Teaching/Databases/macros/bdd}&#10;\usepackage{amsmath}&#10;\usepackage{xcolor}&#10;\pagestyle{empty}&#10;&#10;&#10;\lstset{style=htmld,breaklines=false,linewidth=20cm}&#10;&#10;\begin{document}&#10;\begin{lstlisting}[language=json]&#10;{&#10;   &quot;@context&quot;:&quot;https://schema.org&quot;,&#10;   &quot;@type&quot;:&quot;Movie&quot;,&#10;   &quot;url&quot;:&quot;https://www.imdb.com/title/tt2724064/&quot;,&#10;   &quot;name&quot;:&quot;Sharknado&quot;,&#10;   &quot;image&quot;:&quot;...&quot;,&#10;   &quot;description&quot;:&quot;When a freak hurricane ...&quot;,&#10;   ...,&#10;   &quot;aggregateRating&quot;:{&#10;      &quot;@type&quot;:&quot;AggregateRating&quot;,&#10;      &quot;ratingCount&quot;:51773,&#10;      &quot;bestRating&quot;:10,&#10;      &quot;worstRating&quot;:1,&#10;      &quot;ratingValue&quot;:3.3&#10;   },&#10;   &quot;contentRating&quot;:&quot;Not Rated&quot;,&#10;   &quot;genre&quot;:[&#10;      &quot;Action&quot;,&#10;      &quot;Adventure&quot;,&#10;      &quot;Comedy&quot;&#10;   ],&#10;   &quot;datePublished&quot;:&quot;2013-07-11&quot;,&#10;   ...&#10;}\end{lstlisting}&#10;\end{document}"/>
  <p:tag name="IGUANATEXSIZE" val="13"/>
  <p:tag name="IGUANATEXCURSOR" val="855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7,76228"/>
  <p:tag name="ORIGINALWIDTH" val="320,2947"/>
  <p:tag name="OUTPUTDPI" val="1200"/>
  <p:tag name="LATEXADDIN" val="\documentclass{article}&#10;\usepackage{amsmath}&#10;\usepackage{listings}&#10;\usepackage{xcolor}&#10;\usepackage{textcomp}&#10;\usepackage{wasysym}&#10;\pagestyle{empty}&#10;&#10;\begin{document}&#10;\textsf{Dublin}&#10;\end{document}"/>
  <p:tag name="IGUANATEXSIZE" val="20"/>
  <p:tag name="IGUANATEXCURSOR" val="18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73,7882"/>
  <p:tag name="ORIGINALWIDTH" val="1476,206"/>
  <p:tag name="OUTPUTDPI" val="1200"/>
  <p:tag name="LATEXADDIN" val="\documentclass{article}&#10;\usepackage{amsmath}&#10;\usepackage{listings}&#10;\usepackage{xcolor}&#10;\usepackage{textcomp}&#10;\usepackage{wasysym}&#10;\usepackage{graphicx}&#10;&#10;\pagestyle{empty}&#10;&#10;\newcommand{\rs}[1]{\resizebox{1.4ex}{!}{#1}}&#10;&#10;\begin{document}&#10;\color{orange!60!black}&#10;\noindent \sf&#10;(Ireland,capital,Dublin)\\&#10;(Dublin,population,1000000)&#10;\end{document}"/>
  <p:tag name="IGUANATEXSIZE" val="14"/>
  <p:tag name="IGUANATEXCURSOR" val="25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4,76181"/>
  <p:tag name="ORIGINALWIDTH" val="326,2955"/>
  <p:tag name="OUTPUTDPI" val="1200"/>
  <p:tag name="LATEXADDIN" val="\documentclass{standalone}&#10;\usepackage{amsmath}&#10;\usepackage{xcolor}&#10;\usepackage{wasysym}&#10;\usepackage{C:/Users/ahogan/Documents/Teaching/WdD/macros/wdd}&#10;&#10;&#10;\pagestyle{empty}&#10;\begin{document}&#10;\color{orange!60!black}&#10;\textsc{Data}:&#10;\end{document}"/>
  <p:tag name="IGUANATEXSIZE" val="20"/>
  <p:tag name="IGUANATEXCURSOR" val="20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listings}&#10;\usepackage{xcolor}&#10;\usepackage{textcomp}&#10;\usepackage{wasysym}&#10;&#10;\pagestyle{empty}&#10;&#10;\begin{document}&#10;\noindent&#10;\sf&#10;(Ireland,capital,Dublin)&#10;\end{document}"/>
  <p:tag name="IGUANATEXSIZE" val="30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listings}&#10;\usepackage{xcolor}&#10;\usepackage{textcomp}&#10;\usepackage{wasysym}&#10;&#10;\pagestyle{empty}&#10;&#10;\begin{document}&#10;\noindent&#10;\sf&#10;RDF is based on triples:&#10;\end{document}"/>
  <p:tag name="IGUANATEXSIZE" val="18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listings}&#10;\usepackage{xcolor}&#10;\usepackage{textcomp}&#10;\usepackage{wasysym}&#10;&#10;\pagestyle{empty}&#10;&#10;\begin{document}&#10;\noindent&#10;\sf\color{gray}&#10;(\textit{subject},\textit{predicate},\textit{object})&#10;\end{document}"/>
  <p:tag name="IGUANATEXSIZE" val="30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listings}&#10;\usepackage{xcolor}&#10;\usepackage{textcomp}&#10;\usepackage{wasysym}&#10;&#10;\pagestyle{empty}&#10;&#10;\begin{document}&#10;\noindent&#10;\sf&#10;\begin{tabular}{|l|l|l|}&#10;\hline&#10;\color{gray} \textit{subject} &amp; \color{gray} \textit{predicate} &amp; \color{gray} \textit{object}\\\hline\hline&#10;Ireland &amp; partOf &amp; Europe \\&#10;Ireland &amp; a &amp; Country \\&#10;Ireland &amp; capital &amp; Dublin \\\hline&#10;\end{tabular}&#10;&#10;\end{document}"/>
  <p:tag name="IGUANATEXSIZE" val="3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23,0591"/>
  <p:tag name="ORIGINALWIDTH" val="1203,168"/>
  <p:tag name="OUTPUTDPI" val="1200"/>
  <p:tag name="LATEXADDIN" val="\documentclass{article}&#10;\usepackage{amsmath}&#10;\usepackage{listings}&#10;\usepackage{xcolor}&#10;\usepackage{textcomp}&#10;\usepackage{wasysym}&#10;\usepackage{graphicx}&#10;&#10;\pagestyle{empty}&#10;&#10;\newcommand{\rs}[1]{\resizebox{1.4ex}{!}{#1}}&#10;&#10;\begin{document}&#10;\noindent \sf&#10;\color{orange!60!black}&#10;(Ireland,partOf,Europe)\\&#10;(Ireland,isA,Country)\\&#10;(Ireland,capital,Dublin)&#10;\end{document}"/>
  <p:tag name="IGUANATEXSIZE" val="14"/>
  <p:tag name="IGUANATEXCURSOR" val="26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listings}&#10;\usepackage{xcolor}&#10;\usepackage{textcomp}&#10;\usepackage{wasysym}&#10;&#10;\pagestyle{empty}&#10;&#10;\begin{document}&#10;\noindent&#10;\sf&#10;\begin{tabular}{|l|l|l|}&#10;\hline&#10;\color{gray} \textit{subject} &amp; \color{gray} \textit{predicate} &amp; \color{gray} \textit{object}\\\hline\hline&#10;Ireland &amp; partOf &amp; Europe \\&#10;Ireland &amp; a &amp; Country \\&#10;Ireland &amp; capital &amp; Dublin \\\hline\hline&#10;\color{blue}Dublin &amp; \color{blue}population &amp; \color{blue}1,000,000\\\hline&#10;\end{tabular}&#10;&#10;\end{document}"/>
  <p:tag name="IGUANATEXSIZE" val="30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22,2289"/>
  <p:tag name="ORIGINALWIDTH" val="719,7074"/>
  <p:tag name="OUTPUTDPI" val="1200"/>
  <p:tag name="LATEXADDIN" val="\documentclass{standalone}&#10;\usepackage{amsmath}&#10;\usepackage{xcolor}&#10;\usepackage{tikz}&#10;\usetikzlibrary{shapes,arrows,positioning,fit,backgrounds}&#10;\newcommand{\hsp}{\vphantom{Ag}}&#10;\tikzset{&#10; std/.style={ &#10;        draw,&#10;  circle,&#10;  anchor=center,&#10;  inner sep=0pt,&#10;  minimum size=5pt&#10; },&#10;    lab/.style={ &#10;           text centered,&#10;  fill=white, &#10;  opacity=0.8,&#10;  text opacity=1,&#10;  font=\tt\footnotesize\hsp},&#10; elab/.style={ &#10;           text centered,&#10;  fill=\exbg, &#10;  opacity=0.8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%draw=black!50, &#10;  %fill=black!50,&#10;  %thick,&#10;  font=\tt\footnotesize\hsp},&#10; arrin/.style={&#10;            &lt;-,&#10;            latex-,&#10;  %draw=black!50, &#10;  %fill=black!50,&#10;  %thick,&#10;  font=\tt\footnotesize\hsp},&#10; arrstd/.style={&#10;       -,&#10;       %draw=black!50, &#10;       %fill=black!50,&#10;       thick},&#10; dashmed/.style={&#10;            -,&#10;  %draw=black!50, &#10;  %fill=black!50,&#10;  thick,&#10;  dash pattern=on 3pt off 3pt,&#10;  font=\tt\footnotesize\hsp}&#10;    every loop/.style={&#10;     &lt;-,&#10;        latex-,&#10;        fill=black!50,&#10;        min distance=10mm,&#10;        in=0,&#10;        out=60,&#10;        looseness=10,&#10;        draw=black!50,&#10;        thick,&#10;        font=\tt\footnotesize\hsp&#10;    }&#10;}&#10;&#10;\pagestyle{empty}&#10;\newcommand{\vgap}{1.5cm}&#10;\newcommand{\hgap}{5cm}&#10;\begin{document}&#10;\begin{tikzpicture}&#10;&#10;\node[iri,anchor=center] (p1) {Ireland};&#10;\node[iri, right=\hgap of p1.center,anchor=center] (p2) {Europe}&#10;  edge[arrin] node[fill=white] {partOf} (p1.east);&#10;\node[iri, above=\vgap of p2.center,anchor=center] (p3) {Country}&#10; edge[arrin] node[fill=white] {a} (p1.east);&#10;\node[iri, below=\vgap of p2.center,anchor=center] (p4) {Dublin}&#10; edge[arrin] node[fill=white] {capital} (p1.east);&#10;\node[lit,right=\hgap of p4.center,anchor=center,blue,bottom color=blue!20] (p5)&#10; {\color{blue}1000000}&#10;  edge[arrin,blue] node[fill=white] {\color{blue}population} (p4.east);&#10;&#10;%\node [below right] at (current bounding box.north west) {\large ($G$)};&#10;\end{tikzpicture}&#10;\end{document}"/>
  <p:tag name="IGUANATEXSIZE" val="20"/>
  <p:tag name="IGUANATEXCURSOR" val="240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listings}&#10;\usepackage{xcolor}&#10;\usepackage{textcomp}&#10;\usepackage{wasysym}&#10;&#10;\pagestyle{empty}&#10;&#10;\begin{document}&#10;\noindent&#10;\sf&#10;\begin{tabular}{|l|l|l|}&#10;\hline&#10;\color{gray} \textit{subject} &amp; \color{gray} \textit{predicate} &amp; \color{gray} \textit{object}\\\hline\hline&#10;Ireland &amp; partOf &amp; Europe \\&#10;Ireland &amp; a &amp; Country \\&#10;Ireland &amp; capital &amp; Dublin \\\hline\hline&#10;\color{blue}Dublin &amp; \color{blue}population &amp; \color{blue}1,000,000\\\hline&#10;\end{tabular}&#10;&#10;\end{document}"/>
  <p:tag name="IGUANATEXSIZE" val="30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listings}&#10;\usepackage{xcolor}&#10;\usepackage{textcomp}&#10;\usepackage{wasysym}&#10;\usepackage{mathtools}&#10;&#10;\pagestyle{empty}&#10;&#10;\begin{document}&#10;\noindent&#10;\color{gray} $\mathsf{subject} \xrightarrow{\mathsf{predicate}} \mathsf{object}$&#10;\end{document}"/>
  <p:tag name="IGUANATEXSIZE" val="30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listings}&#10;\usepackage{xcolor}&#10;\usepackage{textcomp}&#10;\usepackage{wasysym}&#10;\usepackage{mathtools}&#10;&#10;\pagestyle{empty}&#10;&#10;\begin{document}&#10;\noindent&#10;\color{gray} $\mathsf{subject} \xrightarrow{\mathsf{predicate}} \mathsf{object}$&#10;\end{document}"/>
  <p:tag name="IGUANATEXSIZE" val="30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22,2289"/>
  <p:tag name="ORIGINALWIDTH" val="719,7074"/>
  <p:tag name="OUTPUTDPI" val="1200"/>
  <p:tag name="LATEXADDIN" val="\documentclass{standalone}&#10;\usepackage{amsmath}&#10;\usepackage{xcolor}&#10;\usepackage{tikz}&#10;\usetikzlibrary{shapes,arrows,positioning,fit,backgrounds}&#10;\newcommand{\hsp}{\vphantom{Ag}}&#10;\tikzset{&#10; std/.style={ &#10;        draw,&#10;  circle,&#10;  anchor=center,&#10;  inner sep=0pt,&#10;  minimum size=5pt&#10; },&#10;    lab/.style={ &#10;           text centered,&#10;  fill=white, &#10;  opacity=0.8,&#10;  text opacity=1,&#10;  font=\tt\footnotesize\hsp},&#10; elab/.style={ &#10;           text centered,&#10;  fill=\exbg, &#10;  opacity=0.8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%draw=black!50, &#10;  %fill=black!50,&#10;  %thick,&#10;  font=\tt\footnotesize\hsp},&#10; arrin/.style={&#10;            &lt;-,&#10;            latex-,&#10;  %draw=black!50, &#10;  %fill=black!50,&#10;  %thick,&#10;  font=\tt\footnotesize\hsp},&#10; arrstd/.style={&#10;       -,&#10;       %draw=black!50, &#10;       %fill=black!50,&#10;       thick},&#10; dashmed/.style={&#10;            -,&#10;  %draw=black!50, &#10;  %fill=black!50,&#10;  thick,&#10;  dash pattern=on 3pt off 3pt,&#10;  font=\tt\footnotesize\hsp}&#10;    every loop/.style={&#10;     &lt;-,&#10;        latex-,&#10;        fill=black!50,&#10;        min distance=10mm,&#10;        in=0,&#10;        out=60,&#10;        looseness=10,&#10;        draw=black!50,&#10;        thick,&#10;        font=\tt\footnotesize\hsp&#10;    }&#10;}&#10;&#10;\pagestyle{empty}&#10;\newcommand{\vgap}{1.5cm}&#10;\newcommand{\hgap}{5cm}&#10;\begin{document}&#10;\begin{tikzpicture}&#10;&#10;\node[iri,anchor=center] (p1) {Ireland};&#10;\node[iri, right=\hgap of p1.center,anchor=center] (p2) {Europe}&#10;  edge[arrin] node[fill=white] {partOf} (p1.east);&#10;\node[iri, above=\vgap of p2.center,anchor=center] (p3) {Country}&#10; edge[arrin] node[fill=white] {a} (p1.east);&#10;\node[iri, below=\vgap of p2.center,anchor=center] (p4) {Dublin}&#10; edge[arrin] node[fill=white] {capital} (p1.east);&#10;\node[lit,right=\hgap of p4.center,anchor=center,blue,bottom color=blue!20] (p5)&#10; {\color{blue}1000000}&#10;  edge[arrin,blue] node[fill=white] {\color{blue}population} (p4.east);&#10;&#10;%\node [below right] at (current bounding box.north west) {\large ($G$)};&#10;\end{tikzpicture}&#10;\end{document}"/>
  <p:tag name="IGUANATEXSIZE" val="20"/>
  <p:tag name="IGUANATEXCURSOR" val="240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listings}&#10;\usepackage{xcolor}&#10;\usepackage{textcomp}&#10;\usepackage{wasysym}&#10;&#10;\pagestyle{empty}&#10;&#10;\begin{document}&#10;\noindent&#10;\sf&#10;\begin{tabular}{|l|l|l|}&#10;\hline&#10;\color{gray} \textit{subject} &amp; \color{gray} \textit{predicate} &amp; \color{gray} \textit{object}\\\hline\hline&#10;Ireland &amp; partOf &amp; Europe \\&#10;Ireland &amp; a &amp; Country \\&#10;Ireland &amp; capital &amp; Dublin \\\hline\hline&#10;\color{blue}Dublin &amp; \color{blue}population &amp; \color{blue}1,000,000\\\hline&#10;\end{tabular}&#10;&#10;\end{document}"/>
  <p:tag name="IGUANATEXSIZE" val="30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listings}&#10;\usepackage{xcolor}&#10;\usepackage{textcomp}&#10;\usepackage{wasysym}&#10;\usepackage{mathtools}&#10;&#10;\pagestyle{empty}&#10;&#10;\begin{document}&#10;\noindent&#10;\color{gray} $\mathsf{subject} \xrightarrow{\mathsf{predicate}} \mathsf{object}$&#10;\end{document}"/>
  <p:tag name="IGUANATEXSIZE" val="30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22,2289"/>
  <p:tag name="ORIGINALWIDTH" val="719,7074"/>
  <p:tag name="OUTPUTDPI" val="1200"/>
  <p:tag name="LATEXADDIN" val="\documentclass{standalone}&#10;\usepackage{amsmath}&#10;\usepackage{xcolor}&#10;\usepackage{tikz}&#10;\usetikzlibrary{shapes,arrows,positioning,fit,backgrounds}&#10;\newcommand{\hsp}{\vphantom{Ag}}&#10;\tikzset{&#10; std/.style={ &#10;        draw,&#10;  circle,&#10;  anchor=center,&#10;  inner sep=0pt,&#10;  minimum size=5pt&#10; },&#10;    lab/.style={ &#10;           text centered,&#10;  fill=white, &#10;  opacity=0.8,&#10;  text opacity=1,&#10;  font=\tt\footnotesize\hsp},&#10; elab/.style={ &#10;           text centered,&#10;  fill=\exbg, &#10;  opacity=0.8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%draw=black!50, &#10;  %fill=black!50,&#10;  %thick,&#10;  font=\tt\footnotesize\hsp},&#10; arrin/.style={&#10;            &lt;-,&#10;            latex-,&#10;  %draw=black!50, &#10;  %fill=black!50,&#10;  %thick,&#10;  font=\tt\footnotesize\hsp},&#10; arrstd/.style={&#10;       -,&#10;       %draw=black!50, &#10;       %fill=black!50,&#10;       thick},&#10; dashmed/.style={&#10;            -,&#10;  %draw=black!50, &#10;  %fill=black!50,&#10;  thick,&#10;  dash pattern=on 3pt off 3pt,&#10;  font=\tt\footnotesize\hsp}&#10;    every loop/.style={&#10;     &lt;-,&#10;        latex-,&#10;        fill=black!50,&#10;        min distance=10mm,&#10;        in=0,&#10;        out=60,&#10;        looseness=10,&#10;        draw=black!50,&#10;        thick,&#10;        font=\tt\footnotesize\hsp&#10;    }&#10;}&#10;&#10;\pagestyle{empty}&#10;\newcommand{\vgap}{1.5cm}&#10;\newcommand{\hgap}{5cm}&#10;\begin{document}&#10;\begin{tikzpicture}&#10;&#10;\node[iri,anchor=center] (p1) {Ireland};&#10;\node[iri, right=\hgap of p1.center,anchor=center] (p2) {Europe}&#10;  edge[arrin] node[fill=white] {partOf} (p1.east);&#10;\node[iri, above=\vgap of p2.center,anchor=center] (p3) {Country}&#10; edge[arrin] node[fill=white] {a} (p1.east);&#10;\node[iri, below=\vgap of p2.center,anchor=center] (p4) {Dublin}&#10; edge[arrin] node[fill=white] {capital} (p1.east);&#10;\node[lit,right=\hgap of p4.center,anchor=center,blue,bottom color=blue!20] (p5)&#10; {\color{blue}1000000}&#10;  edge[arrin,blue] node[fill=white] {\color{blue}population} (p4.east);&#10;&#10;%\node [below right] at (current bounding box.north west) {\large ($G$)};&#10;\end{tikzpicture}&#10;\end{document}"/>
  <p:tag name="IGUANATEXSIZE" val="20"/>
  <p:tag name="IGUANATEXCURSOR" val="240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listings}&#10;\usepackage{xcolor}&#10;\usepackage{textcomp}&#10;\usepackage{wasysym}&#10;&#10;\pagestyle{empty}&#10;&#10;\begin{document}&#10;\noindent&#10;\sf&#10;\begin{tabular}{|l|l|l|}&#10;\hline&#10;\color{gray} \textit{subject} &amp; \color{gray} \textit{predicate} &amp; \color{gray} \textit{object}\\\hline\hline&#10;Ireland &amp; partOf &amp; Europe \\&#10;Ireland &amp; a &amp; Country \\&#10;Ireland &amp; capital &amp; Dublin \\\hline\hline&#10;\color{blue}Dublin &amp; \color{blue}population &amp; \color{blue}1,000,000\\\hline&#10;\end{tabular}&#10;&#10;\end{document}"/>
  <p:tag name="IGUANATEXSIZE" val="3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7,76228"/>
  <p:tag name="ORIGINALWIDTH" val="320,2947"/>
  <p:tag name="OUTPUTDPI" val="1200"/>
  <p:tag name="LATEXADDIN" val="\documentclass{article}&#10;\usepackage{amsmath}&#10;\usepackage{listings}&#10;\usepackage{xcolor}&#10;\usepackage{textcomp}&#10;\usepackage{wasysym}&#10;\pagestyle{empty}&#10;&#10;\begin{document}&#10;\textsf{Dublin}&#10;\end{document}"/>
  <p:tag name="IGUANATEXSIZE" val="20"/>
  <p:tag name="IGUANATEXCURSOR" val="18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listings}&#10;\usepackage{xcolor}&#10;\usepackage{textcomp}&#10;\usepackage{wasysym}&#10;\usepackage{mathtools}&#10;&#10;\pagestyle{empty}&#10;&#10;\begin{document}&#10;\noindent&#10;\color{gray} $\mathsf{subject} \xrightarrow{\mathsf{predicate}} \mathsf{object}$&#10;\end{document}"/>
  <p:tag name="IGUANATEXSIZE" val="30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22,2289"/>
  <p:tag name="ORIGINALWIDTH" val="719,7074"/>
  <p:tag name="OUTPUTDPI" val="1200"/>
  <p:tag name="LATEXADDIN" val="\documentclass{standalone}&#10;\usepackage{amsmath}&#10;\usepackage{xcolor}&#10;\usepackage{tikz}&#10;\usetikzlibrary{shapes,arrows,positioning,fit,backgrounds}&#10;\newcommand{\hsp}{\vphantom{Ag}}&#10;\tikzset{&#10; std/.style={ &#10;        draw,&#10;  circle,&#10;  anchor=center,&#10;  inner sep=0pt,&#10;  minimum size=5pt&#10; },&#10;    lab/.style={ &#10;           text centered,&#10;  fill=white, &#10;  opacity=0.8,&#10;  text opacity=1,&#10;  font=\tt\footnotesize\hsp},&#10; elab/.style={ &#10;           text centered,&#10;  fill=\exbg, &#10;  opacity=0.8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%draw=black!50, &#10;  %fill=black!50,&#10;  %thick,&#10;  font=\tt\footnotesize\hsp},&#10; arrin/.style={&#10;            &lt;-,&#10;            latex-,&#10;  %draw=black!50, &#10;  %fill=black!50,&#10;  %thick,&#10;  font=\tt\footnotesize\hsp},&#10; arrstd/.style={&#10;       -,&#10;       %draw=black!50, &#10;       %fill=black!50,&#10;       thick},&#10; dashmed/.style={&#10;            -,&#10;  %draw=black!50, &#10;  %fill=black!50,&#10;  thick,&#10;  dash pattern=on 3pt off 3pt,&#10;  font=\tt\footnotesize\hsp}&#10;    every loop/.style={&#10;     &lt;-,&#10;        latex-,&#10;        fill=black!50,&#10;        min distance=10mm,&#10;        in=0,&#10;        out=60,&#10;        looseness=10,&#10;        draw=black!50,&#10;        thick,&#10;        font=\tt\footnotesize\hsp&#10;    }&#10;}&#10;&#10;\pagestyle{empty}&#10;\newcommand{\vgap}{1.5cm}&#10;\newcommand{\hgap}{5cm}&#10;\begin{document}&#10;\begin{tikzpicture}&#10;&#10;\node[iri,anchor=center] (p1) {Ireland};&#10;\node[iri, right=\hgap of p1.center,anchor=center] (p2) {Europe}&#10;  edge[arrin] node[fill=white] {partOf} (p1.east);&#10;\node[iri, above=\vgap of p2.center,anchor=center] (p3) {Country}&#10; edge[arrin] node[fill=white] {a} (p1.east);&#10;\node[iri, below=\vgap of p2.center,anchor=center] (p4) {Dublin}&#10; edge[arrin] node[fill=white] {capital} (p1.east);&#10;\node[lit,right=\hgap of p4.center,anchor=center,blue,bottom color=blue!20] (p5)&#10; {\color{blue}1000000}&#10;  edge[arrin,blue] node[fill=white] {\color{blue}population} (p4.east);&#10;&#10;%\node [below right] at (current bounding box.north west) {\large ($G$)};&#10;\end{tikzpicture}&#10;\end{document}"/>
  <p:tag name="IGUANATEXSIZE" val="20"/>
  <p:tag name="IGUANATEXCURSOR" val="240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88,3181"/>
  <p:tag name="ORIGINALWIDTH" val="1719,99"/>
  <p:tag name="OUTPUTDPI" val="1200"/>
  <p:tag name="LATEXADDIN" val="\documentclass{article}&#10;\usepackage{amsmath}&#10;\usepackage{listings}&#10;\usepackage{xcolor}&#10;\usepackage{textcomp}&#10;\usepackage{wasysym}&#10;&#10;\pagestyle{empty}&#10;&#10;\begin{document}&#10;\noindent&#10;\sf&#10;\begin{tabular}{|l|l|l|}&#10;\hline&#10;\color{gray} \textit{subject} &amp; \color{gray} \textit{predicate} &amp; \color{gray} \textit{object}\\\hline\hline&#10;Ireland &amp; partOf &amp; Europe \\&#10;Ireland &amp; a &amp; Country \\\hline&#10;\end{tabular}&#10;&#10;\end{document}"/>
  <p:tag name="IGUANATEXSIZE" val="30"/>
  <p:tag name="IGUANATEXCURSOR" val="37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03,0691"/>
  <p:tag name="ORIGINALWIDTH" val="720,0347"/>
  <p:tag name="OUTPUTDPI" val="1200"/>
  <p:tag name="LATEXADDIN" val="\documentclass{standalone}&#10;\usepackage{amsmath}&#10;\usepackage{xcolor}&#10;\usepackage{tikz}&#10;\usetikzlibrary{shapes,arrows,positioning,fit,backgrounds}&#10;\newcommand{\hsp}{\vphantom{Ag}}&#10;\tikzset{&#10; std/.style={ &#10;        draw,&#10;  circle,&#10;  anchor=center,&#10;  inner sep=0pt,&#10;  minimum size=5pt&#10; },&#10;    lab/.style={ &#10;           text centered,&#10;  fill=white, &#10;  opacity=0.8,&#10;  text opacity=1,&#10;  font=\tt\footnotesize\hsp},&#10; elab/.style={ &#10;           text centered,&#10;  fill=\exbg, &#10;  opacity=0.8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%draw=black!50, &#10;  %fill=black!50,&#10;  %thick,&#10;  font=\tt\footnotesize\hsp},&#10; arrin/.style={&#10;            &lt;-,&#10;            latex-,&#10;  %draw=black!50, &#10;  %fill=black!50,&#10;  %thick,&#10;  font=\tt\footnotesize\hsp},&#10; arrstd/.style={&#10;       -,&#10;       %draw=black!50, &#10;       %fill=black!50,&#10;       thick},&#10; dashmed/.style={&#10;            -,&#10;  %draw=black!50, &#10;  %fill=black!50,&#10;  thick,&#10;  dash pattern=on 3pt off 3pt,&#10;  font=\tt\footnotesize\hsp}&#10;    every loop/.style={&#10;     &lt;-,&#10;        latex-,&#10;        fill=black!50,&#10;        min distance=10mm,&#10;        in=0,&#10;        out=60,&#10;        looseness=10,&#10;        draw=black!50,&#10;        thick,&#10;        font=\tt\footnotesize\hsp&#10;    }&#10;}&#10;&#10;\pagestyle{empty}&#10;\newcommand{\vgap}{1.5cm}&#10;\newcommand{\hgap}{5cm}&#10;\begin{document}&#10;\begin{tikzpicture}&#10;&#10;\node[iri,circle,anchor=center] (n1s) {};&#10;\node[iri,below=\vgap of n1s.center,anchor=center] (t1s) {Ireland}&#10;  edge[arrin] (n1s);&#10;&#10;\node[iri,right=\hgap of n1s,circle,anchor=center] (n1p) {}&#10;  edge[arrin] (n1s);&#10;\node[iri,below=\vgap of n1p.center,anchor=center] (t1p) {partOf}&#10;  edge[arrin] (n1p);&#10;&#10;\node[iri,right=\hgap of n1p,circle,anchor=center] (n1o) {}&#10;  edge[arrin] (n1p);&#10;\node[iri,below=\vgap of n1o.center,anchor=center] (t1o) {Europe}&#10;  edge[arrin] (n1o);&#10;&#10;\node[iri,circle,below=\vgap of t1s.center,anchor=center] (n2s) {}&#10;  edge[arrout] (t1s);&#10;&#10;\node[iri,right=\hgap of n2s,circle,anchor=center] (n2p) {}&#10;  edge[arrin] (n2s);&#10;\node[iri,below=\vgap of n2p.center,anchor=center] (t2p) {a}&#10;  edge[arrin] (n2p);&#10;&#10;\node[iri,right=\hgap of n2p,circle,anchor=center] (n2o) {}&#10;  edge[arrin] (n2p);&#10;\node[iri,below=\vgap of n2o.center,anchor=center] (t2o) {Country}&#10;  edge[arrin] (n2o);&#10;&#10;&#10;&#10;&#10;%\node [below right] at (current bounding box.north west) {\large ($G$)};&#10;\end{tikzpicture}&#10;\end{document}"/>
  <p:tag name="IGUANATEXSIZE" val="20"/>
  <p:tag name="IGUANATEXCURSOR" val="229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listings}&#10;\usepackage{xcolor}&#10;\usepackage{textcomp}&#10;\usepackage{wasysym}&#10;&#10;\pagestyle{empty}&#10;&#10;\begin{document}&#10;\noindent&#10;\sf&#10;\begin{tabular}{|l|l|l|}&#10;\hline&#10;\color{gray} \textit{subject} &amp; \color{gray} \textit{predicate} &amp; \color{gray} \textit{object}\\\hline\hline&#10;Ireland &amp; partOf &amp; Europe \\&#10;Ireland &amp; a &amp; Country \\&#10;Ireland &amp; capital &amp; Dublin \\\hline\hline&#10;\color{blue}Dublin &amp; \color{blue}population &amp; \color{blue}1,000,000\\\hline&#10;\end{tabular}&#10;&#10;\end{document}"/>
  <p:tag name="IGUANATEXSIZE" val="30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listings}&#10;\usepackage{xcolor}&#10;\usepackage{textcomp}&#10;\usepackage{wasysym}&#10;\usepackage{mathtools}&#10;&#10;\pagestyle{empty}&#10;&#10;\begin{document}&#10;\noindent&#10;\color{gray} $\mathsf{subject} \xrightarrow{\mathsf{predicate}} \mathsf{object}$&#10;\end{document}"/>
  <p:tag name="IGUANATEXSIZE" val="30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22,2289"/>
  <p:tag name="ORIGINALWIDTH" val="719,7074"/>
  <p:tag name="OUTPUTDPI" val="1200"/>
  <p:tag name="LATEXADDIN" val="\documentclass{standalone}&#10;\usepackage{amsmath}&#10;\usepackage{xcolor}&#10;\usepackage{tikz}&#10;\usetikzlibrary{shapes,arrows,positioning,fit,backgrounds}&#10;\newcommand{\hsp}{\vphantom{Ag}}&#10;\tikzset{&#10; std/.style={ &#10;        draw,&#10;  circle,&#10;  anchor=center,&#10;  inner sep=0pt,&#10;  minimum size=5pt&#10; },&#10;    lab/.style={ &#10;           text centered,&#10;  fill=white, &#10;  opacity=0.8,&#10;  text opacity=1,&#10;  font=\tt\footnotesize\hsp},&#10; elab/.style={ &#10;           text centered,&#10;  fill=\exbg, &#10;  opacity=0.8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%draw=black!50, &#10;  %fill=black!50,&#10;  %thick,&#10;  font=\tt\footnotesize\hsp},&#10; arrin/.style={&#10;            &lt;-,&#10;            latex-,&#10;  %draw=black!50, &#10;  %fill=black!50,&#10;  %thick,&#10;  font=\tt\footnotesize\hsp},&#10; arrstd/.style={&#10;       -,&#10;       %draw=black!50, &#10;       %fill=black!50,&#10;       thick},&#10; dashmed/.style={&#10;            -,&#10;  %draw=black!50, &#10;  %fill=black!50,&#10;  thick,&#10;  dash pattern=on 3pt off 3pt,&#10;  font=\tt\footnotesize\hsp}&#10;    every loop/.style={&#10;     &lt;-,&#10;        latex-,&#10;        fill=black!50,&#10;        min distance=10mm,&#10;        in=0,&#10;        out=60,&#10;        looseness=10,&#10;        draw=black!50,&#10;        thick,&#10;        font=\tt\footnotesize\hsp&#10;    }&#10;}&#10;&#10;\pagestyle{empty}&#10;\newcommand{\vgap}{1.5cm}&#10;\newcommand{\hgap}{5cm}&#10;\begin{document}&#10;\begin{tikzpicture}&#10;&#10;\node[iri,anchor=center] (p1) {Ireland};&#10;\node[iri, right=\hgap of p1.center,anchor=center] (p2) {Europe}&#10;  edge[arrin] node[fill=white] {partOf} (p1.east);&#10;\node[iri, above=\vgap of p2.center,anchor=center] (p3) {Country}&#10; edge[arrin] node[fill=white] {a} (p1.east);&#10;\node[iri, below=\vgap of p2.center,anchor=center] (p4) {Dublin}&#10; edge[arrin] node[fill=white] {capital} (p1.east);&#10;\node[lit,right=\hgap of p4.center,anchor=center,blue,bottom color=blue!20] (p5)&#10; {\color{blue}1000000}&#10;  edge[arrin,blue] node[fill=white] {\color{blue}population} (p4.east);&#10;&#10;%\node [below right] at (current bounding box.north west) {\large ($G$)};&#10;\end{tikzpicture}&#10;\end{document}"/>
  <p:tag name="IGUANATEXSIZE" val="20"/>
  <p:tag name="IGUANATEXCURSOR" val="240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78,0528"/>
  <p:tag name="ORIGINALWIDTH" val="2866,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 r}&#10;\rlt{Account}\\&#10;\hline&#10;\schk{number} &amp; \sch{rut} &amp; \sch{type} &amp; \sch{total\_clp} &amp; \sch{total\_usd}\\[0.5ex]&#10;\hline &#10;7873698669 &amp; 32.000.273-K &amp; Current &amp; 225000 &amp; 344,94 \\&#10;\hline&#10;\end{tabular}&#10;&#10;&#10;&#10;&#10;&#10;\end{document}"/>
  <p:tag name="IGUANATEXSIZE" val="16"/>
  <p:tag name="IGUANATEXCURSOR" val="41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96,5693"/>
  <p:tag name="ORIGINALWIDTH" val="1347,93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r}&#10;\multicolumn{2}{l}{\rlt{Exchange}}\\&#10;\hline&#10;\schk{c1} &amp; \schk{c2} &amp; \sch{value}\\[0.5ex]&#10;\hline &#10;CLP &amp; USD &amp;   0,0001533 \\&#10;USD &amp; CLP &amp; 652,2750000 \\&#10;\hline&#10;\end{tabular}&#10;&#10;&#10;&#10;&#10;&#10;\end{document}"/>
  <p:tag name="IGUANATEXSIZE" val="16"/>
  <p:tag name="IGUANATEXCURSOR" val="31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79,553"/>
  <p:tag name="ORIGINALWIDTH" val="3451,98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l r r}&#10;\rlt{Client}\\&#10;\hline&#10;\schk{rut} &amp; \sch{name} &amp; \sch{phone} &amp; \sch{address}\\[0.5ex]&#10;\hline &#10;32.000.273-K &amp; Kelvin &amp; +56976698463 &amp; Campo de Hielo Sur, Depto 273\\&#10;\hline&#10;\end{tabular}&#10;&#10;&#10;&#10;&#10;&#10;\end{document}"/>
  <p:tag name="IGUANATEXSIZE" val="16"/>
  <p:tag name="IGUANATEXCURSOR" val="33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5174"/>
  <p:tag name="ORIGINALWIDTH" val="1278,178"/>
  <p:tag name="OUTPUTDPI" val="1200"/>
  <p:tag name="LATEXADDIN" val="\documentclass{standalone}&#10;\usepackage{amsmath}&#10;\usepackage{xcolor}&#10;\usepackage{wasysym}&#10;\usepackage{C:/Users/ahogan/Documents/Teaching/WdD/macros/wdd}&#10;&#10;&#10;\pagestyle{empty}&#10;\begin{document}&#10;\color{green!30!black}&#10;\textsc{Query}: \sf``({\color{blue}$x$},partOf,{\color{blue}$y$})?''&#10;&#10;\end{document}"/>
  <p:tag name="IGUANATEXSIZE" val="20"/>
  <p:tag name="IGUANATEXCURSOR" val="20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98,8196"/>
  <p:tag name="ORIGINALWIDTH" val="4458,623"/>
  <p:tag name="OUTPUTDPI" val="1200"/>
  <p:tag name="LATEXADDIN" val="\documentclass{article}&#10;\usepackage[utf8]{inputenc}&#10;\usepackage{inconsolata}&#10;\usepackage{amsmath}&#10;\usepackage{xcolor}&#10;\usepackage[normalem]{ulem}&#10;\usepackage{C:/Users/ahogan/Documents/Teaching/Databases/macros/bdd}&#10;\pagestyle{empty}&#10;&#10;\begin{document}&#10;\tpre&#10;\begin{tabular}{p{12ex} p{18ex} p{12ex} p{9ex} R{8ex} R{8ex} L{14ex} }&#10;\rlt{Debit}\\&#10;\hline&#10;\sch{account} &amp; \sch{comment} &amp; \sch{date} &amp; \sch{time}  &amp; \sch{amount} &amp; \sch{total} &amp; \schk{id}\\[0.5ex]&#10;\hline &#10;7873698669 &amp; Initial deposit &amp; 2020-21-01 &amp; 20:02:02 &amp; 300000 &amp; 300000 &amp; \tt TRCXGU8JSHD \\&#10;7873698669 &amp; C0°0°L Designs &amp; 2020-02-06 &amp; 09:15:33 &amp; 50000 &amp; 325000 &amp; \tt TRCCIA2J8A0 \\&#10;\hline&#10;\end{tabular}&#10;&#10;&#10;&#10;&#10;&#10;\end{document}"/>
  <p:tag name="IGUANATEXSIZE" val="16"/>
  <p:tag name="IGUANATEXCURSOR" val="32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39,6032"/>
  <p:tag name="ORIGINALWIDTH" val="4458,62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usepackage{inconsolata}&#10;\pagestyle{empty}&#10;&#10;\begin{document}&#10;\tpre&#10;\begin{tabular}{p{12ex} p{18ex} p{12ex} p{9ex} R{8ex} R{8ex} L{14ex} }&#10;\rlt{Credit}\\&#10;\hline&#10;\sch{account} &amp; \sch{comment} &amp; \sch{date} &amp; \sch{time}  &amp; \sch{amount} &amp; \sch{total} &amp; \schk{id}\\[0.5ex]&#10;\hline &#10;7873698669 &amp; Electricity &amp; 2020-02-02 &amp; 20:00:01 &amp; 8200 &amp; 291800 &amp; \tt TRCJASJDA9A \\&#10;7873698669 &amp; Heat &amp; 2020-02-02 &amp; 20:00:02 &amp;  600 &amp; 291200  &amp; \tt TRC81KAQWAS \\&#10;7873698669 &amp; Moviestar &amp; 2020-02-02 &amp; 20:00:03 &amp; 16200 &amp; 275000 &amp; \tt TRCK8J7JA8D \\&#10;7873698669 &amp; ATM &amp; 2020-02-08 &amp; 16:05:02 &amp; 100000 &amp; 225000 &amp; \tt TRCPM8A45AD \\&#10;\hline&#10;\end{tabular}&#10;&#10;&#10;&#10;&#10;&#10;\end{document}"/>
  <p:tag name="IGUANATEXSIZE" val="16"/>
  <p:tag name="IGUANATEXCURSOR" val="73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324,685"/>
  <p:tag name="ORIGINALWIDTH" val="495,819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rlt{Planet}\\&#10;\hline&#10;\schk{name} \\[0.5ex]&#10;\hline &#10;Mercury  \\&#10;Venus \\&#10;Earth \\&#10;Mars \\&#10;Jupiter \\&#10;Saturn \\&#10;Uranus \\&#10;Neptune \\ &#10;Pluto \\\hline&#10;\end{tabular}&#10;&#10;&#10;&#10;&#10;&#10;\end{document}"/>
  <p:tag name="IGUANATEXSIZE" val="15"/>
  <p:tag name="IGUANATEXCURSOR" val="40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324,685"/>
  <p:tag name="ORIGINALWIDTH" val="861,120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rlt{Planet}\\&#10;\hline&#10;\schk{name} &amp; \sch{dist} \\[0.5ex]&#10;\hline &#10;Mercury &amp;  \\&#10;Venus &amp; \\&#10;Earth &amp; 1.00 \\&#10;Mars &amp;  \\&#10;Jupiter &amp; \\&#10;Saturn &amp; \\&#10;Uranus &amp; \\&#10;Neptune &amp; \\ &#10;Pluto &amp; \hphantom{49.31} \\\hline&#10;\end{tabular}&#10;&#10;&#10;&#10;&#10;&#10;\end{document}"/>
  <p:tag name="IGUANATEXSIZE" val="15"/>
  <p:tag name="IGUANATEXCURSOR" val="45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324,685"/>
  <p:tag name="ORIGINALWIDTH" val="861,120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rlt{Planet}\\&#10;\hline&#10;\schk{name} &amp; \sch{dist} \\[0.5ex]&#10;\hline &#10;Mercury &amp; 0.39  \\&#10;Venus &amp; 0.72 \\&#10;Earth &amp; 1.00 \\&#10;Mars &amp; 1.52 \\&#10;Jupiter &amp;  \\&#10;Saturn &amp; \\&#10;Uranus &amp; \\&#10;Neptune &amp; \\ &#10;Pluto &amp; 49.31 \\\hline&#10;\end{tabular}&#10;&#10;&#10;&#10;&#10;&#10;\end{document}"/>
  <p:tag name="IGUANATEXSIZE" val="15"/>
  <p:tag name="IGUANATEXCURSOR" val="46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324,685"/>
  <p:tag name="ORIGINALWIDTH" val="1254,175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rlt{Planet}\\&#10;\hline&#10;\schk{name} &amp; \sch{dist} &amp; \sch{radius}  \\[0.5ex]&#10;\hline &#10;Mercury &amp; 0.39 &amp; 0.38  \\&#10;Venus &amp; 0.72 &amp;  \\&#10;Earth &amp; 1.00  &amp; 1.00  \\&#10;Mars &amp; 1.52 &amp; 0.53 \\&#10;Jupiter &amp; &amp; 10.97 \\&#10;Saturn &amp; 9.54 &amp; \\&#10;Uranus &amp; 19.19 &amp; 3.98 \\&#10;Neptune &amp;  &amp;  \\ &#10;Pluto &amp; 49.31 &amp; \\\hline&#10;\end{tabular}&#10;&#10;&#10;&#10;&#10;&#10;\end{document}"/>
  <p:tag name="IGUANATEXSIZE" val="15"/>
  <p:tag name="IGUANATEXCURSOR" val="53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324,685"/>
  <p:tag name="ORIGINALWIDTH" val="3277,20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rlt{Planet}\\&#10;\hline&#10;\schk{name} &amp; \sch{dist} &amp; \sch{radius} &amp; \sch{grav} &amp; \sch{days} &amp; \sch{years} &amp; \sch{temp}  &amp; \sch{ring} \\[0.5ex]&#10;\hline &#10;Mercury &amp; 0.39 &amp; 0.38 &amp; 2.8 &amp; 58.646 &amp; 0.241 &amp; 440 &amp; false \\&#10;Venus &amp; 0.72 &amp; 0.95 &amp; 8.9 &amp; -243.019 &amp; 0.615  &amp; 730 &amp; false\\&#10;Earth &amp; 1.00  &amp; 1.00   &amp; 9.8 &amp; 0.997  &amp; 1.000  &amp; 288 &amp; false \\&#10;Mars &amp; 1.52 &amp; 0.53  &amp; 3.7 &amp; 1.026  &amp; 1.880  &amp; 186 &amp; false \\&#10;Jupiter &amp; 5.20 &amp; 10.97  &amp; 22.9 &amp; 0.414  &amp; 11.862 &amp; 152 &amp; true \\&#10;Saturn &amp; 9.54 &amp; 9.14  &amp; 9.1 &amp; 0.444  &amp; 29.447 &amp; 134 &amp; true\\&#10;Uranus &amp; 19.19 &amp; 3.98  &amp; 7.8 &amp; -0.719 &amp; 84.017 &amp; 76 &amp; true\\&#10;Neptune &amp; 30.07 &amp; 3.86  &amp; 11.0 &amp; 0.671  &amp; 164.791 &amp; 53 &amp; true\\ &#10;Pluto &amp; 49.31 &amp; 0.19 &amp; 0.063 &amp; 6.39 &amp; 248.000 &amp; 44 &amp; false \\\hline&#10;\end{tabular}&#10;&#10;&#10;&#10;&#10;&#10;\end{document}"/>
  <p:tag name="IGUANATEXSIZE" val="15"/>
  <p:tag name="IGUANATEXCURSOR" val="97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324,685"/>
  <p:tag name="ORIGINALWIDTH" val="3277,20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rlt{Planet}\\&#10;\hline&#10;\schk{name} &amp; \sch{dist} &amp; \sch{radius} &amp; \sch{grav} &amp; \sch{days} &amp; \sch{years} &amp; \sch{temp}  &amp; \sch{ring} \\[0.5ex]&#10;\hline &#10;Mercury &amp; 0.39 &amp; 0.38 &amp; 2.8 &amp; 58.646 &amp; 0.241 &amp; 440 &amp; false \\&#10;Venus &amp; 0.72 &amp; 0.95 &amp; 8.9 &amp; -243.019 &amp; 0.615  &amp; 730 &amp; false\\&#10;Earth &amp; 1.00  &amp; 1.00   &amp; 9.8 &amp; 0.997  &amp; 1.000  &amp; 288 &amp; false \\&#10;Mars &amp; 1.52 &amp; 0.53  &amp; 3.7 &amp; 1.026  &amp; 1.880  &amp; 186 &amp; false \\&#10;Jupiter &amp; 5.20 &amp; 10.97  &amp; 22.9 &amp; 0.414  &amp; 11.862 &amp; 152 &amp; true \\&#10;Saturn &amp; 9.54 &amp; 9.14  &amp; 9.1 &amp; 0.444  &amp; 29.447 &amp; 134 &amp; true\\&#10;Uranus &amp; 19.19 &amp; 3.98  &amp; 7.8 &amp; -0.719 &amp; 84.017 &amp; 76 &amp; true\\&#10;Neptune &amp; 30.07 &amp; 3.86  &amp; 11.0 &amp; 0.671  &amp; 164.791 &amp; 53 &amp; true\\ &#10;Pluto &amp; 49.31 &amp; 0.19 &amp; 0.063 &amp; 6.39 &amp; 248.000 &amp; 44 &amp; false \\\hline&#10;\end{tabular}&#10;&#10;&#10;&#10;&#10;&#10;\end{document}"/>
  <p:tag name="IGUANATEXSIZE" val="15"/>
  <p:tag name="IGUANATEXCURSOR" val="97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324,685"/>
  <p:tag name="ORIGINALWIDTH" val="4403,11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 l}&#10;\rlt{Planet}\\&#10;\hline&#10;\schk{name} &amp; \sch{dist} &amp; \sch{radius} &amp; \sch{grav} &amp; \sch{days} &amp; \sch{years} &amp; \sch{temp}  &amp; \sch{ring} &amp; \sch{moon} \\[0.5ex]&#10;\hline &#10;Mercury &amp; 0.39 &amp; 0.38 &amp; 2.8 &amp; 58.646 &amp; 0.241 &amp; 440 &amp; false &amp; \color{red}$\bot$ \\&#10;Venus &amp; 0.72 &amp; 0.95 &amp; 8.9 &amp; -243.019 &amp; 0.615  &amp; 730 &amp; false &amp; \color{red}$\bot$\\&#10;Earth &amp; 1.00  &amp; 1.00   &amp; 9.8 &amp; 0.997  &amp; 1.000  &amp; 288 &amp; false &amp; Luna \\&#10;Mars &amp; 1.52 &amp; 0.53  &amp; 3.7 &amp; 1.026  &amp; 1.880  &amp; 186 &amp; false &amp; \color{red} Phobos, Deimos \\&#10;Jupiter &amp; 5.20 &amp; 10.97  &amp; 22.9 &amp; 0.414  &amp; 11.862 &amp; 152 &amp; true &amp; \color{red} Callisto, Ganymede, ... \\&#10;Saturn &amp; 9.54 &amp; 9.14  &amp; 9.1 &amp; 0.444  &amp; 29.447 &amp; 134 &amp; true &amp; \color{red} Titan, Rhea, ...\\&#10;Uranus &amp; 19.19 &amp; 3.98  &amp; 7.8 &amp; -0.719 &amp; 84.017 &amp; 76 &amp; true &amp; \color{red} Oberon, Titania, ...\\&#10;Neptune &amp; 30.07 &amp; 3.86  &amp; 11.0 &amp; 0.671  &amp; 164.791 &amp; 53 &amp; true &amp; \color{red} Triton, ...\\ &#10;Pluto &amp; 49.31 &amp; 0.19 &amp; 0.063 &amp; 6.39 &amp; 248.000 &amp; 44 &amp; false &amp; Charon \\\hline&#10;\end{tabular}&#10;&#10;&#10;&#10;&#10;&#10;\end{document}"/>
  <p:tag name="IGUANATEXSIZE" val="15"/>
  <p:tag name="IGUANATEXCURSOR" val="50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324,685"/>
  <p:tag name="ORIGINALWIDTH" val="3277,20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rlt{Planet}\\&#10;\hline&#10;\schk{name} &amp; \sch{dist} &amp; \sch{radius} &amp; \sch{grav} &amp; \sch{days} &amp; \sch{years} &amp; \sch{temp}  &amp; \sch{ring} \\[0.5ex]&#10;\hline &#10;Mercury &amp; 0.39 &amp; 0.38 &amp; 2.8 &amp; 58.646 &amp; 0.241 &amp; 440 &amp; false \\&#10;Venus &amp; 0.72 &amp; 0.95 &amp; 8.9 &amp; -243.019 &amp; 0.615  &amp; 730 &amp; false\\&#10;Earth &amp; 1.00  &amp; 1.00   &amp; 9.8 &amp; 0.997  &amp; 1.000  &amp; 288 &amp; false \\&#10;Mars &amp; 1.52 &amp; 0.53  &amp; 3.7 &amp; 1.026  &amp; 1.880  &amp; 186 &amp; false \\&#10;Jupiter &amp; 5.20 &amp; 10.97  &amp; 22.9 &amp; 0.414  &amp; 11.862 &amp; 152 &amp; true \\&#10;Saturn &amp; 9.54 &amp; 9.14  &amp; 9.1 &amp; 0.444  &amp; 29.447 &amp; 134 &amp; true\\&#10;Uranus &amp; 19.19 &amp; 3.98  &amp; 7.8 &amp; -0.719 &amp; 84.017 &amp; 76 &amp; true\\&#10;Neptune &amp; 30.07 &amp; 3.86  &amp; 11.0 &amp; 0.671  &amp; 164.791 &amp; 53 &amp; true\\ &#10;Pluto &amp; 49.31 &amp; 0.19 &amp; 0.063 &amp; 6.39 &amp; 248.000 &amp; 44 &amp; false \\\hline&#10;\end{tabular}&#10;&#10;&#10;&#10;&#10;&#10;\end{document}"/>
  <p:tag name="IGUANATEXSIZE" val="15"/>
  <p:tag name="IGUANATEXCURSOR" val="97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73,7882"/>
  <p:tag name="ORIGINALWIDTH" val="1476,206"/>
  <p:tag name="OUTPUTDPI" val="1200"/>
  <p:tag name="LATEXADDIN" val="\documentclass{article}&#10;\usepackage{amsmath}&#10;\usepackage{listings}&#10;\usepackage{xcolor}&#10;\usepackage{textcomp}&#10;\usepackage{wasysym}&#10;\usepackage{graphicx}&#10;&#10;\pagestyle{empty}&#10;&#10;\newcommand{\rs}[1]{\resizebox{1.4ex}{!}{#1}}&#10;&#10;\begin{document}&#10;\color{orange!60!black}&#10;\noindent \sf&#10;(Ireland,capital,Dublin)\\&#10;(Dublin,population,1000000)&#10;\end{document}"/>
  <p:tag name="IGUANATEXSIZE" val="14"/>
  <p:tag name="IGUANATEXCURSOR" val="25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443,201"/>
  <p:tag name="ORIGINALWIDTH" val="1095,15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Moon}\\&#10;\hline&#10;\schk{name} &amp; \sch{planet} \\[0.5ex]&#10;\hline &#10;Ganimedes &amp; Jupiter \\&#10;Calisto &amp; Jupiter \\&#10;Europa &amp; Jupiter \\&#10;Io &amp; Jupiter \\&#10;Titan &amp; Saturn \\&#10;Triton &amp; Neptune \\&#10;Luna &amp; Terra \\&#10;Oberon &amp; Uranus \\&#10;Charon &amp; Pluto \\ &#10;... &amp; ... \\\hline&#10;\end{tabular}&#10;&#10;&#10;&#10;&#10;&#10;\end{document}"/>
  <p:tag name="IGUANATEXSIZE" val="15"/>
  <p:tag name="IGUANATEXCURSOR" val="30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324,685"/>
  <p:tag name="ORIGINALWIDTH" val="3277,20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rlt{Planet}\\&#10;\hline&#10;\schk{name} &amp; \sch{dist} &amp; \sch{radius} &amp; \sch{grav} &amp; \sch{days} &amp; \sch{years} &amp; \sch{temp}  &amp; \sch{ring} \\[0.5ex]&#10;\hline &#10;Mercury &amp; 0.39 &amp; 0.38 &amp; 2.8 &amp; 58.646 &amp; 0.241 &amp; 440 &amp; false \\&#10;Venus &amp; 0.72 &amp; 0.95 &amp; 8.9 &amp; -243.019 &amp; 0.615  &amp; 730 &amp; false\\&#10;Earth &amp; 1.00  &amp; 1.00   &amp; 9.8 &amp; 0.997  &amp; 1.000  &amp; 288 &amp; false \\&#10;Mars &amp; 1.52 &amp; 0.53  &amp; 3.7 &amp; 1.026  &amp; 1.880  &amp; 186 &amp; false \\&#10;Jupiter &amp; 5.20 &amp; 10.97  &amp; 22.9 &amp; 0.414  &amp; 11.862 &amp; 152 &amp; true \\&#10;Saturn &amp; 9.54 &amp; 9.14  &amp; 9.1 &amp; 0.444  &amp; 29.447 &amp; 134 &amp; true\\&#10;Uranus &amp; 19.19 &amp; 3.98  &amp; 7.8 &amp; -0.719 &amp; 84.017 &amp; 76 &amp; true\\&#10;Neptune &amp; 30.07 &amp; 3.86  &amp; 11.0 &amp; 0.671  &amp; 164.791 &amp; 53 &amp; true\\ &#10;Pluto &amp; 49.31 &amp; 0.19 &amp; 0.063 &amp; 6.39 &amp; 248.000 &amp; 44 &amp; false \\\hline&#10;\end{tabular}&#10;&#10;&#10;&#10;&#10;&#10;\end{document}"/>
  <p:tag name="IGUANATEXSIZE" val="15"/>
  <p:tag name="IGUANATEXCURSOR" val="97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443,201"/>
  <p:tag name="ORIGINALWIDTH" val="2408,58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Moon}\\&#10;\hline&#10;\schk{name} &amp; \sch{planet} &amp; \sch{discoverer} &amp; \sch{year}\\[0.5ex]&#10;\hline &#10;Ganimedes &amp; Jupiter &amp; Galileo Galilei &amp; 1610\\&#10;Calisto &amp; Jupiter &amp; Galileo Galilei &amp; 1610\\&#10;Europa &amp; Jupiter &amp; Galileo Galilei &amp; 1610\\&#10;Io &amp; Jupiter &amp; Galileo Galilei &amp; 1610\\&#10;Titan &amp; Saturn &amp; Christiaan Huygens &amp; 1655\\&#10;Triton &amp; Neptune &amp; William Lassell &amp; 1846\\&#10;Luna &amp; Terra &amp; \color{red} $\bot$ &amp; \color{red}$\bot$\\&#10;Oberon &amp; Uranus &amp; William Herschel &amp; 1787\\&#10;Charon &amp; Pluto &amp; \color{red} $\bot$ &amp; 1978\\ &#10;... &amp; ... &amp; ... &amp; ... \\\hline&#10;\end{tabular}&#10;&#10;&#10;&#10;&#10;&#10;\end{document}"/>
  <p:tag name="IGUANATEXSIZE" val="15"/>
  <p:tag name="IGUANATEXCURSOR" val="77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324,685"/>
  <p:tag name="ORIGINALWIDTH" val="3277,20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rlt{Planet}\\&#10;\hline&#10;\schk{name} &amp; \sch{dist} &amp; \sch{radius} &amp; \sch{grav} &amp; \sch{days} &amp; \sch{years} &amp; \sch{temp}  &amp; \sch{ring} \\[0.5ex]&#10;\hline &#10;Mercury &amp; 0.39 &amp; 0.38 &amp; 2.8 &amp; 58.646 &amp; 0.241 &amp; 440 &amp; false \\&#10;Venus &amp; 0.72 &amp; 0.95 &amp; 8.9 &amp; -243.019 &amp; 0.615  &amp; 730 &amp; false\\&#10;Earth &amp; 1.00  &amp; 1.00   &amp; 9.8 &amp; 0.997  &amp; 1.000  &amp; 288 &amp; false \\&#10;Mars &amp; 1.52 &amp; 0.53  &amp; 3.7 &amp; 1.026  &amp; 1.880  &amp; 186 &amp; false \\&#10;Jupiter &amp; 5.20 &amp; 10.97  &amp; 22.9 &amp; 0.414  &amp; 11.862 &amp; 152 &amp; true \\&#10;Saturn &amp; 9.54 &amp; 9.14  &amp; 9.1 &amp; 0.444  &amp; 29.447 &amp; 134 &amp; true\\&#10;Uranus &amp; 19.19 &amp; 3.98  &amp; 7.8 &amp; -0.719 &amp; 84.017 &amp; 76 &amp; true\\&#10;Neptune &amp; 30.07 &amp; 3.86  &amp; 11.0 &amp; 0.671  &amp; 164.791 &amp; 53 &amp; true\\ &#10;Pluto &amp; 49.31 &amp; 0.19 &amp; 0.063 &amp; 6.39 &amp; 248.000 &amp; 44 &amp; false \\\hline&#10;\end{tabular}&#10;&#10;&#10;&#10;&#10;&#10;\end{document}"/>
  <p:tag name="IGUANATEXSIZE" val="15"/>
  <p:tag name="IGUANATEXCURSOR" val="97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443,201"/>
  <p:tag name="ORIGINALWIDTH" val="1095,15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Moon}\\&#10;\hline&#10;\schk{name} &amp; \sch{planet}\\[0.5ex]&#10;\hline &#10;Ganimedes &amp; Jupiter \\&#10;Calisto &amp; Jupiter \\&#10;Europa &amp; Jupiter \\&#10;Io &amp; Jupiter \\&#10;Titan &amp; Saturn \\&#10;Triton &amp; Neptune \\&#10;Luna &amp; Terra \\&#10;Oberon &amp; Uranus \\&#10;Charon &amp; Pluto \\ &#10;... &amp; ... \\\hline&#10;\end{tabular}&#10;&#10;&#10;&#10;&#10;&#10;\end{document}"/>
  <p:tag name="IGUANATEXSIZE" val="15"/>
  <p:tag name="IGUANATEXCURSOR" val="30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06,168"/>
  <p:tag name="ORIGINALWIDTH" val="1576,7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multicolumn{2}{l}{\rlt{MoonDiscoverer}}\\&#10;\hline&#10;\schk{name} &amp; \sch{discoverer}\\[0.5ex]&#10;\hline &#10;Ganimedes &amp; Galileo Galilei \\&#10;Calisto &amp; Galileo Galilei \\&#10;Europa &amp; Galileo Galilei \\&#10;Io &amp; Galileo Galilei \\&#10;Titan &amp; Christiaan Huygens \\&#10;Triton &amp; William Lassell \\&#10;Oberon &amp; William Herschel \\&#10;... &amp; ...\\ \hline&#10;\end{tabular}&#10;&#10;&#10;&#10;&#10;&#10;\end{document}"/>
  <p:tag name="IGUANATEXSIZE" val="15"/>
  <p:tag name="IGUANATEXCURSOR" val="56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324,685"/>
  <p:tag name="ORIGINALWIDTH" val="935,380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}&#10;\multicolumn{2}{l}{\rlt{MoonDiscYear}}\\&#10;\hline&#10;\schk{name} &amp; \sch{year}\\[0.5ex]&#10;\hline &#10;Ganimedes &amp; 1610\\&#10;Calisto &amp; 1610\\&#10;Europa &amp; 1610\\&#10;Io &amp; 1610\\&#10;Titan &amp; 1655\\&#10;Triton &amp; 1846\\&#10;Oberon &amp; 1787\\&#10;Charon &amp; 1978\\ &#10;... &amp; ... \\\hline&#10;\end{tabular}&#10;&#10;&#10;&#10;&#10;&#10;\end{document}"/>
  <p:tag name="IGUANATEXSIZE" val="15"/>
  <p:tag name="IGUANATEXCURSOR" val="24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324,685"/>
  <p:tag name="ORIGINALWIDTH" val="3277,20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rlt{Planet}\\&#10;\hline&#10;\schk{name} &amp; \sch{dist} &amp; \sch{radius} &amp; \sch{grav} &amp; \sch{days} &amp; \sch{years} &amp; \sch{temp}  &amp; \sch{ring} \\[0.5ex]&#10;\hline &#10;Mercury &amp; 0.39 &amp; 0.38 &amp; 2.8 &amp; 58.646 &amp; 0.241 &amp; 440 &amp; false \\&#10;Venus &amp; 0.72 &amp; 0.95 &amp; 8.9 &amp; -243.019 &amp; 0.615  &amp; 730 &amp; false\\&#10;Earth &amp; 1.00  &amp; 1.00   &amp; 9.8 &amp; 0.997  &amp; 1.000  &amp; 288 &amp; false \\&#10;Mars &amp; 1.52 &amp; 0.53  &amp; 3.7 &amp; 1.026  &amp; 1.880  &amp; 186 &amp; false \\&#10;Jupiter &amp; 5.20 &amp; 10.97  &amp; 22.9 &amp; 0.414  &amp; 11.862 &amp; 152 &amp; true \\&#10;Saturn &amp; 9.54 &amp; 9.14  &amp; 9.1 &amp; 0.444  &amp; 29.447 &amp; 134 &amp; true\\&#10;Uranus &amp; 19.19 &amp; 3.98  &amp; 7.8 &amp; -0.719 &amp; 84.017 &amp; 76 &amp; true\\&#10;Neptune &amp; 30.07 &amp; 3.86  &amp; 11.0 &amp; 0.671  &amp; 164.791 &amp; 53 &amp; true\\ &#10;Pluto &amp; 49.31 &amp; 0.19 &amp; 0.063 &amp; 6.39 &amp; 248.000 &amp; 44 &amp; false \\\hline&#10;\end{tabular}&#10;&#10;&#10;&#10;&#10;&#10;\end{document}"/>
  <p:tag name="IGUANATEXSIZE" val="15"/>
  <p:tag name="IGUANATEXCURSOR" val="97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443,201"/>
  <p:tag name="ORIGINALWIDTH" val="1095,15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Moon}\\&#10;\hline&#10;\schk{name} &amp; \sch{planet}\\[0.5ex]&#10;\hline &#10;Ganimedes &amp; Jupiter \\&#10;Calisto &amp; Jupiter \\&#10;Europa &amp; Jupiter \\&#10;Io &amp; Jupiter \\&#10;Titan &amp; Saturn \\&#10;Triton &amp; Neptune \\&#10;Luna &amp; \color{red}Terra \\&#10;Oberon &amp; Uranus \\&#10;Charon &amp; Pluto \\ &#10;... &amp; ... \\\hline&#10;\end{tabular}&#10;&#10;&#10;&#10;&#10;&#10;\end{document}"/>
  <p:tag name="IGUANATEXSIZE" val="15"/>
  <p:tag name="IGUANATEXCURSOR" val="45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06,168"/>
  <p:tag name="ORIGINALWIDTH" val="1576,7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multicolumn{2}{l}{\rlt{MoonDiscoverer}}\\&#10;\hline&#10;\schk{name} &amp; \sch{discoverer}\\[0.5ex]&#10;\hline &#10;Ganimedes &amp; Galileo Galilei \\&#10;Calisto &amp; Galileo Galilei \\&#10;Europa &amp; Galileo Galilei \\&#10;Io &amp; Galileo Galilei \\&#10;Titan &amp; Christiaan Huygens \\&#10;Triton &amp; William Lassell \\&#10;Oberon &amp; William Herschel \\&#10;... &amp; ...\\ \hline&#10;\end{tabular}&#10;&#10;&#10;&#10;&#10;&#10;\end{document}"/>
  <p:tag name="IGUANATEXSIZE" val="15"/>
  <p:tag name="IGUANATEXCURSOR" val="56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3,7346"/>
  <p:tag name="ORIGINALWIDTH" val="1382,827"/>
  <p:tag name="OUTPUTDPI" val="1200"/>
  <p:tag name="LATEXADDIN" val="\documentclass{article}&#10;\usepackage{amsmath}&#10;\usepackage{xcolor}&#10;\usepackage{wasysym}&#10;&#10;\pagestyle{empty}&#10;\begin{document}&#10;$({\color{blue}x} \mapsto \textsf{Dublin}, {\color{blue}y} \mapsto \textsf{Ireland}),$&#10;\end{document}"/>
  <p:tag name="IGUANATEXSIZE" val="24"/>
  <p:tag name="IGUANATEXCURSOR" val="207"/>
  <p:tag name="TRANSPARENCY" val="True"/>
  <p:tag name="FILENAME" val=""/>
  <p:tag name="INPUTTYPE" val="0"/>
  <p:tag name="LATEXENGINEID" val="0"/>
  <p:tag name="TEMPFOLDER" val="C:\Users\ahogan\Application Data\IguanaTex\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324,685"/>
  <p:tag name="ORIGINALWIDTH" val="935,380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}&#10;\multicolumn{2}{l}{\rlt{MoonDiscYear}}\\&#10;\hline&#10;\schk{name} &amp; \sch{year}\\[0.5ex]&#10;\hline &#10;Ganimedes &amp; 1610\\&#10;Calisto &amp; 1610\\&#10;Europa &amp; 1610\\&#10;Io &amp; 1610\\&#10;Titan &amp; 1655\\&#10;Triton &amp; 1846\\&#10;Oberon &amp; 1787\\&#10;Charon &amp; 1978\\ &#10;... &amp; ... \\\hline&#10;\end{tabular}&#10;&#10;&#10;&#10;&#10;&#10;\end{document}"/>
  <p:tag name="IGUANATEXSIZE" val="15"/>
  <p:tag name="IGUANATEXCURSOR" val="24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324,685"/>
  <p:tag name="ORIGINALWIDTH" val="3277,20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rlt{Planet}\\&#10;\hline&#10;\schk{name} &amp; \sch{dist} &amp; \sch{radius} &amp; \sch{grav} &amp; \sch{days} &amp; \sch{years} &amp; \sch{temp}  &amp; \sch{ring} \\[0.5ex]&#10;\hline &#10;Mercury &amp; 0.39 &amp; 0.38 &amp; 2.8 &amp; 58.646 &amp; 0.241 &amp; 440 &amp; false \\&#10;Venus &amp; 0.72 &amp; 0.95 &amp; 8.9 &amp; -243.019 &amp; 0.615  &amp; 730 &amp; false\\&#10;Earth &amp; 1.00  &amp; 1.00   &amp; 9.8 &amp; 0.997  &amp; 1.000  &amp; 288 &amp; false \\&#10;Mars &amp; 1.52 &amp; 0.53  &amp; 3.7 &amp; 1.026  &amp; 1.880  &amp; 186 &amp; false \\&#10;Jupiter &amp; 5.20 &amp; 10.97  &amp; 22.9 &amp; 0.414  &amp; 11.862 &amp; 152 &amp; true \\&#10;Saturn &amp; 9.54 &amp; 9.14  &amp; 9.1 &amp; 0.444  &amp; 29.447 &amp; 134 &amp; true\\&#10;Uranus &amp; 19.19 &amp; 3.98  &amp; 7.8 &amp; -0.719 &amp; 84.017 &amp; 76 &amp; true\\&#10;Neptune &amp; 30.07 &amp; 3.86  &amp; 11.0 &amp; 0.671  &amp; 164.791 &amp; 53 &amp; true\\ &#10;Pluto &amp; 49.31 &amp; 0.19 &amp; 0.063 &amp; 6.39 &amp; 248.000 &amp; 44 &amp; false \\\hline&#10;\end{tabular}&#10;&#10;&#10;&#10;&#10;&#10;\end{document}"/>
  <p:tag name="IGUANATEXSIZE" val="15"/>
  <p:tag name="IGUANATEXCURSOR" val="97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443,201"/>
  <p:tag name="ORIGINALWIDTH" val="1095,15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Moon}\\&#10;\hline&#10;\schk{name} &amp; \rlt{P}.\sch{name}\\[0.5ex]&#10;\hline &#10;Ganimedes &amp; Jupiter \\&#10;Calisto &amp; Jupiter \\&#10;Europa &amp; Jupiter \\&#10;Io &amp; Jupiter \\&#10;Titan &amp; Saturn \\&#10;Triton &amp; Neptune \\&#10;Luna &amp; Earth\\&#10;Oberon &amp; Uranus \\&#10;Charon &amp; Pluto \\ &#10;... &amp; ... \\\hline&#10;\end{tabular}&#10;&#10;&#10;&#10;&#10;&#10;\end{document}"/>
  <p:tag name="IGUANATEXSIZE" val="15"/>
  <p:tag name="IGUANATEXCURSOR" val="30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06,168"/>
  <p:tag name="ORIGINALWIDTH" val="1576,7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multicolumn{2}{l}{\rlt{MoonDiscoverer}}\\&#10;\hline&#10;\schk{name} &amp; \sch{discoverer}\\[0.5ex]&#10;\hline &#10;Ganimedes &amp; Galileo Galilei \\&#10;Calisto &amp; Galileo Galilei \\&#10;Europa &amp; Galileo Galilei \\&#10;Io &amp; Galileo Galilei \\&#10;Titan &amp; Christiaan Huygens \\&#10;Triton &amp; William Lassell \\&#10;Oberon &amp; William Herschel \\&#10;... &amp; ...\\ \hline&#10;\end{tabular}&#10;&#10;&#10;&#10;&#10;&#10;\end{document}"/>
  <p:tag name="IGUANATEXSIZE" val="15"/>
  <p:tag name="IGUANATEXCURSOR" val="56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324,685"/>
  <p:tag name="ORIGINALWIDTH" val="935,380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}&#10;\multicolumn{2}{l}{\rlt{MoonDiscYear}}\\&#10;\hline&#10;\schk{name} &amp; \sch{year}\\[0.5ex]&#10;\hline &#10;Ganimedes &amp; 1610\\&#10;Calisto &amp; 1610\\&#10;Europa &amp; 1610\\&#10;Io &amp; 1610\\&#10;Titan &amp; 1655\\&#10;Triton &amp; 1846\\&#10;Oberon &amp; 1787\\&#10;Charon &amp; 1978\\ &#10;... &amp; ... \\\hline&#10;\end{tabular}&#10;&#10;&#10;&#10;&#10;&#10;\end{document}"/>
  <p:tag name="IGUANATEXSIZE" val="15"/>
  <p:tag name="IGUANATEXCURSOR" val="24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324,685"/>
  <p:tag name="ORIGINALWIDTH" val="3277,20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rlt{Planet}\\&#10;\hline&#10;\schk{name} &amp; \sch{dist} &amp; \sch{radius} &amp; \sch{grav} &amp; \sch{days} &amp; \sch{years} &amp; \sch{temp}  &amp; \sch{ring} \\[0.5ex]&#10;\hline &#10;Mercury &amp; 0.39 &amp; 0.38 &amp; 2.8 &amp; 58.646 &amp; 0.241 &amp; 440 &amp; false \\&#10;Venus &amp; 0.72 &amp; 0.95 &amp; 8.9 &amp; -243.019 &amp; 0.615  &amp; 730 &amp; false\\&#10;Earth &amp; 1.00  &amp; 1.00   &amp; 9.8 &amp; 0.997  &amp; 1.000  &amp; 288 &amp; false \\&#10;Mars &amp; 1.52 &amp; 0.53  &amp; 3.7 &amp; 1.026  &amp; 1.880  &amp; 186 &amp; false \\&#10;Jupiter &amp; 5.20 &amp; 10.97  &amp; 22.9 &amp; 0.414  &amp; 11.862 &amp; 152 &amp; true \\&#10;Saturn &amp; 9.54 &amp; 9.14  &amp; 9.1 &amp; 0.444  &amp; 29.447 &amp; 134 &amp; true\\&#10;Uranus &amp; 19.19 &amp; 3.98  &amp; 7.8 &amp; -0.719 &amp; 84.017 &amp; 76 &amp; true\\&#10;Neptune &amp; 30.07 &amp; 3.86  &amp; 11.0 &amp; 0.671  &amp; 164.791 &amp; 53 &amp; true\\ &#10;Pluto &amp; 49.31 &amp; 0.19 &amp; 0.063 &amp; 6.39 &amp; 248.000 &amp; 44 &amp; false \\\hline&#10;\end{tabular}&#10;&#10;&#10;&#10;&#10;&#10;\end{document}"/>
  <p:tag name="IGUANATEXSIZE" val="15"/>
  <p:tag name="IGUANATEXCURSOR" val="97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443,201"/>
  <p:tag name="ORIGINALWIDTH" val="1095,15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Moon}\\&#10;\hline&#10;\schk{name} &amp; \rlt{P}.\sch{name}\\[0.5ex]&#10;\hline &#10;Ganimedes &amp; Jupiter \\&#10;Calisto &amp; Jupiter \\&#10;Europa &amp; Jupiter \\&#10;Io &amp; Jupiter \\&#10;Titan &amp; Saturn \\&#10;Triton &amp; Neptune \\&#10;Luna &amp; Earth\\&#10;Oberon &amp; Uranus \\&#10;Charon &amp; Pluto \\ &#10;... &amp; ... \\\hline&#10;\end{tabular}&#10;&#10;&#10;&#10;&#10;&#10;\end{document}"/>
  <p:tag name="IGUANATEXSIZE" val="15"/>
  <p:tag name="IGUANATEXCURSOR" val="30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06,168"/>
  <p:tag name="ORIGINALWIDTH" val="1576,7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multicolumn{2}{l}{\rlt{MoonDiscoverer}}\\&#10;\hline&#10;\schk{name} &amp; \sch{discoverer}\\[0.5ex]&#10;\hline &#10;Ganimedes &amp; Galileo Galilei \\&#10;Calisto &amp; Galileo Galilei \\&#10;Europa &amp; Galileo Galilei \\&#10;Io &amp; Galileo Galilei \\&#10;Titan &amp; Christiaan Huygens \\&#10;Triton &amp; William Lassell \\&#10;Oberon &amp; William Herschel \\&#10;... &amp; ...\\ \hline&#10;\end{tabular}&#10;&#10;&#10;&#10;&#10;&#10;\end{document}"/>
  <p:tag name="IGUANATEXSIZE" val="15"/>
  <p:tag name="IGUANATEXCURSOR" val="56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324,685"/>
  <p:tag name="ORIGINALWIDTH" val="935,380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}&#10;\multicolumn{2}{l}{\rlt{MoonDiscYear}}\\&#10;\hline&#10;\schk{name} &amp; \sch{year}\\[0.5ex]&#10;\hline &#10;Ganimedes &amp; 1610\\&#10;Calisto &amp; 1610\\&#10;Europa &amp; 1610\\&#10;Io &amp; 1610\\&#10;Titan &amp; 1655\\&#10;Triton &amp; 1846\\&#10;Oberon &amp; 1787\\&#10;Charon &amp; 1978\\ &#10;... &amp; ... \\\hline&#10;\end{tabular}&#10;&#10;&#10;&#10;&#10;&#10;\end{document}"/>
  <p:tag name="IGUANATEXSIZE" val="15"/>
  <p:tag name="IGUANATEXCURSOR" val="24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06,168"/>
  <p:tag name="ORIGINALWIDTH" val="3229,95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rlt{Planet}\\&#10;\hline&#10;\schk{name} &amp; \sch{dist} &amp; \sch{radius} &amp; \sch{grav} &amp; \sch{days} &amp; \sch{years} &amp; \sch{temp}  &amp; \sch{ring} \\[0.5ex]&#10;\hline &#10;Mercury &amp; 0.39 &amp; 0.38 &amp; 2.8 &amp; 58.646 &amp; 0.241 &amp; 440 &amp; false \\&#10;Venus &amp; 0.72 &amp; 0.95 &amp; 8.9 &amp; -243.019 &amp; 0.615  &amp; 730 &amp; false\\&#10;Earth &amp; 1.00  &amp; 1.00   &amp; 9.8 &amp; 0.997  &amp; 1.000  &amp; 288 &amp; false \\&#10;Mars &amp; 1.52 &amp; 0.53  &amp; 3.7 &amp; 1.026  &amp; 1.880  &amp; 186 &amp; false \\&#10;Jupiter &amp; 5.20 &amp; 10.97  &amp; 22.9 &amp; 0.414  &amp; 11.862 &amp; 152 &amp; true \\&#10;Saturn &amp; 9.54 &amp; 9.14  &amp; 9.1 &amp; 0.444  &amp; 29.447 &amp; 134 &amp; true\\&#10;Uranus &amp; 19.19 &amp; 3.98  &amp; 7.8 &amp; -0.719 &amp; 84.017 &amp; 76 &amp; true\\&#10;Neptune &amp; 30.07 &amp; 3.86  &amp; 11.0 &amp; 0.671  &amp; 164.791 &amp; 53 &amp; true\\\hline&#10;\end{tabular}&#10;&#10;&#10;&#10;&#10;&#10;\end{document}"/>
  <p:tag name="IGUANATEXSIZE" val="15"/>
  <p:tag name="IGUANATEXCURSOR" val="91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4844"/>
  <p:tag name="ORIGINALWIDTH" val="1426,322"/>
  <p:tag name="OUTPUTDPI" val="1200"/>
  <p:tag name="LATEXADDIN" val="\documentclass{article}&#10;\usepackage{amsmath}&#10;\usepackage{xcolor}&#10;\usepackage{wasysym}&#10;&#10;\pagestyle{empty}&#10;\begin{document}&#10;$({\color{blue}x} \mapsto \textsf{Dublin}, {\color{blue}y} \mapsto \textsf{Europe}) \}$&#10;\end{document}"/>
  <p:tag name="IGUANATEXSIZE" val="24"/>
  <p:tag name="IGUANATEXCURSOR" val="208"/>
  <p:tag name="TRANSPARENCY" val="True"/>
  <p:tag name="FILENAME" val=""/>
  <p:tag name="INPUTTYPE" val="0"/>
  <p:tag name="LATEXENGINEID" val="0"/>
  <p:tag name="TEMPFOLDER" val="C:\Users\ahogan\Application Data\IguanaTex\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443,201"/>
  <p:tag name="ORIGINALWIDTH" val="1095,15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Moon}\\&#10;\hline&#10;\schk{name} &amp; \rlt{P}.\sch{name}\\[0.5ex]&#10;\hline &#10;Ganimedes &amp; Jupiter \\&#10;Calisto &amp; Jupiter \\&#10;Europa &amp; Jupiter \\&#10;Io &amp; Jupiter \\&#10;Titan &amp; Saturn \\&#10;Triton &amp; Neptune \\&#10;Luna &amp; Earth\\&#10;Oberon &amp; Uranus \\&#10;Charon &amp; Pluto \\ &#10;... &amp; ... \\\hline&#10;\end{tabular}&#10;&#10;&#10;&#10;&#10;&#10;\end{document}"/>
  <p:tag name="IGUANATEXSIZE" val="15"/>
  <p:tag name="IGUANATEXCURSOR" val="30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06,168"/>
  <p:tag name="ORIGINALWIDTH" val="1576,7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multicolumn{2}{l}{\rlt{MoonDiscoverer}}\\&#10;\hline&#10;\schk{name} &amp; \sch{discoverer}\\[0.5ex]&#10;\hline &#10;Ganimedes &amp; Galileo Galilei \\&#10;Calisto &amp; Galileo Galilei \\&#10;Europa &amp; Galileo Galilei \\&#10;Io &amp; Galileo Galilei \\&#10;Titan &amp; Christiaan Huygens \\&#10;Triton &amp; William Lassell \\&#10;Oberon &amp; William Herschel \\&#10;... &amp; ...\\ \hline&#10;\end{tabular}&#10;&#10;&#10;&#10;&#10;&#10;\end{document}"/>
  <p:tag name="IGUANATEXSIZE" val="15"/>
  <p:tag name="IGUANATEXCURSOR" val="56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324,685"/>
  <p:tag name="ORIGINALWIDTH" val="935,380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}&#10;\multicolumn{2}{l}{\rlt{MoonDiscYear}}\\&#10;\hline&#10;\schk{name} &amp; \sch{year}\\[0.5ex]&#10;\hline &#10;Ganimedes &amp; 1610\\&#10;Calisto &amp; 1610\\&#10;Europa &amp; 1610\\&#10;Io &amp; 1610\\&#10;Titan &amp; 1655\\&#10;Triton &amp; 1846\\&#10;Oberon &amp; 1787\\&#10;Charon &amp; 1978\\ &#10;... &amp; ... \\\hline&#10;\end{tabular}&#10;&#10;&#10;&#10;&#10;&#10;\end{document}"/>
  <p:tag name="IGUANATEXSIZE" val="15"/>
  <p:tag name="IGUANATEXCURSOR" val="24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79,553"/>
  <p:tag name="ORIGINALWIDTH" val="3197,69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multicolumn{2}{l}{\rlt{DwarfPlanet}}\\&#10;\hline&#10;\schk{name} &amp; \sch{dist} &amp; \sch{radius} &amp; \sch{grav} &amp; \sch{days} &amp; \sch{years} &amp; \sch{temp}  &amp; \sch{ring} \\[0.5ex]&#10;\hline &#10;Pluto~~~~ &amp; 49.31 &amp; 0.19 &amp; 0.063 &amp; ~~~6.39 &amp; 248.000 &amp; 44 &amp; false \\\hline&#10;\end{tabular}&#10;&#10;&#10;&#10;&#10;&#10;\end{document}"/>
  <p:tag name="IGUANATEXSIZE" val="15"/>
  <p:tag name="IGUANATEXCURSOR" val="44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06,168"/>
  <p:tag name="ORIGINALWIDTH" val="3229,95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rlt{Planet}\\&#10;\hline&#10;\schk{name} &amp; \sch{dist} &amp; \sch{radius} &amp; \sch{grav} &amp; \sch{days} &amp; \sch{years} &amp; \sch{temp}  &amp; \sch{ring} \\[0.5ex]&#10;\hline &#10;Mercury &amp; 0.39 &amp; 0.38 &amp; 2.8 &amp; 58.646 &amp; 0.241 &amp; 440 &amp; false \\&#10;Venus &amp; 0.72 &amp; 0.95 &amp; 8.9 &amp; -243.019 &amp; 0.615  &amp; 730 &amp; false\\&#10;Earth &amp; 1.00  &amp; 1.00   &amp; 9.8 &amp; 0.997  &amp; 1.000  &amp; 288 &amp; false \\&#10;Mars &amp; 1.52 &amp; 0.53  &amp; 3.7 &amp; 1.026  &amp; 1.880  &amp; 186 &amp; false \\&#10;Jupiter &amp; 5.20 &amp; 10.97  &amp; 22.9 &amp; 0.414  &amp; 11.862 &amp; 152 &amp; true \\&#10;Saturn &amp; 9.54 &amp; 9.14  &amp; 9.1 &amp; 0.444  &amp; 29.447 &amp; 134 &amp; true\\&#10;Uranus &amp; 19.19 &amp; 3.98  &amp; 7.8 &amp; -0.719 &amp; 84.017 &amp; 76 &amp; true\\&#10;Neptune &amp; 30.07 &amp; 3.86  &amp; 11.0 &amp; 0.671  &amp; 164.791 &amp; 53 &amp; true\\\hline&#10;\end{tabular}&#10;&#10;&#10;&#10;&#10;&#10;\end{document}"/>
  <p:tag name="IGUANATEXSIZE" val="15"/>
  <p:tag name="IGUANATEXCURSOR" val="91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443,201"/>
  <p:tag name="ORIGINALWIDTH" val="1095,15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Moon}\\&#10;\hline&#10;\schk{name} &amp; \rlt{P}.\sch{name}\\[0.5ex]&#10;\hline &#10;Ganimedes &amp; Jupiter \\&#10;Calisto &amp; Jupiter \\&#10;Europa &amp; Jupiter \\&#10;Io &amp; Jupiter \\&#10;Titan &amp; Saturn \\&#10;Triton &amp; Neptune \\&#10;Luna &amp; Earth\\&#10;Oberon &amp; Uranus \\&#10;Charon &amp; {\color{red} Pluto} \\ &#10;... &amp; ... \\\hline&#10;\end{tabular}&#10;&#10;&#10;&#10;&#10;&#10;\end{document}"/>
  <p:tag name="IGUANATEXSIZE" val="15"/>
  <p:tag name="IGUANATEXCURSOR" val="50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06,168"/>
  <p:tag name="ORIGINALWIDTH" val="1576,7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multicolumn{2}{l}{\rlt{MoonDiscoverer}}\\&#10;\hline&#10;\schk{name} &amp; \sch{discoverer}\\[0.5ex]&#10;\hline &#10;Ganimedes &amp; Galileo Galilei \\&#10;Calisto &amp; Galileo Galilei \\&#10;Europa &amp; Galileo Galilei \\&#10;Io &amp; Galileo Galilei \\&#10;Titan &amp; Christiaan Huygens \\&#10;Triton &amp; William Lassell \\&#10;Oberon &amp; William Herschel \\&#10;... &amp; ...\\ \hline&#10;\end{tabular}&#10;&#10;&#10;&#10;&#10;&#10;\end{document}"/>
  <p:tag name="IGUANATEXSIZE" val="15"/>
  <p:tag name="IGUANATEXCURSOR" val="56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324,685"/>
  <p:tag name="ORIGINALWIDTH" val="935,380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}&#10;\multicolumn{2}{l}{\rlt{MoonDiscYear}}\\&#10;\hline&#10;\schk{name} &amp; \sch{year}\\[0.5ex]&#10;\hline &#10;Ganimedes &amp; 1610\\&#10;Calisto &amp; 1610\\&#10;Europa &amp; 1610\\&#10;Io &amp; 1610\\&#10;Titan &amp; 1655\\&#10;Triton &amp; 1846\\&#10;Oberon &amp; 1787\\&#10;Charon &amp; 1978\\ &#10;... &amp; ... \\\hline&#10;\end{tabular}&#10;&#10;&#10;&#10;&#10;&#10;\end{document}"/>
  <p:tag name="IGUANATEXSIZE" val="15"/>
  <p:tag name="IGUANATEXCURSOR" val="24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79,553"/>
  <p:tag name="ORIGINALWIDTH" val="3197,69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multicolumn{2}{l}{\rlt{DwarfPlanet}}\\&#10;\hline&#10;\schk{name} &amp; \sch{dist} &amp; \sch{radius} &amp; \sch{grav} &amp; \sch{days} &amp; \sch{years} &amp; \sch{temp}  &amp; \sch{ring} \\[0.5ex]&#10;\hline &#10;Pluto~~~~ &amp; 49.31 &amp; 0.19 &amp; 0.063 &amp; ~~~6.39 &amp; 248.000 &amp; 44 &amp; false \\\hline&#10;\end{tabular}&#10;&#10;&#10;&#10;&#10;&#10;\end{document}"/>
  <p:tag name="IGUANATEXSIZE" val="15"/>
  <p:tag name="IGUANATEXCURSOR" val="44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06,168"/>
  <p:tag name="ORIGINALWIDTH" val="3229,95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rlt{Planet}\\&#10;\hline&#10;\schk{name} &amp; \sch{dist} &amp; \sch{radius} &amp; \sch{grav} &amp; \sch{days} &amp; \sch{years} &amp; \sch{temp}  &amp; \sch{ring} \\[0.5ex]&#10;\hline &#10;Mercury &amp; 0.39 &amp; 0.38 &amp; 2.8 &amp; 58.646 &amp; 0.241 &amp; 440 &amp; false \\&#10;Venus &amp; 0.72 &amp; 0.95 &amp; 8.9 &amp; -243.019 &amp; 0.615  &amp; 730 &amp; false\\&#10;Earth &amp; 1.00  &amp; 1.00   &amp; 9.8 &amp; 0.997  &amp; 1.000  &amp; 288 &amp; false \\&#10;Mars &amp; 1.52 &amp; 0.53  &amp; 3.7 &amp; 1.026  &amp; 1.880  &amp; 186 &amp; false \\&#10;Jupiter &amp; 5.20 &amp; 10.97  &amp; 22.9 &amp; 0.414  &amp; 11.862 &amp; 152 &amp; true \\&#10;Saturn &amp; 9.54 &amp; 9.14  &amp; 9.1 &amp; 0.444  &amp; 29.447 &amp; 134 &amp; true\\&#10;Uranus &amp; 19.19 &amp; 3.98  &amp; 7.8 &amp; -0.719 &amp; 84.017 &amp; 76 &amp; true\\&#10;Neptune &amp; 30.07 &amp; 3.86  &amp; 11.0 &amp; 0.671  &amp; 164.791 &amp; 53 &amp; true\\\hline&#10;\end{tabular}&#10;&#10;&#10;&#10;&#10;&#10;\end{document}"/>
  <p:tag name="IGUANATEXSIZE" val="15"/>
  <p:tag name="IGUANATEXCURSOR" val="91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4,76181"/>
  <p:tag name="ORIGINALWIDTH" val="326,2955"/>
  <p:tag name="OUTPUTDPI" val="1200"/>
  <p:tag name="LATEXADDIN" val="\documentclass{standalone}&#10;\usepackage{amsmath}&#10;\usepackage{xcolor}&#10;\usepackage{wasysym}&#10;\usepackage{C:/Users/ahogan/Documents/Teaching/WdD/macros/wdd}&#10;&#10;&#10;\pagestyle{empty}&#10;\begin{document}&#10;\color{orange!60!black}&#10;\textsc{Data}:&#10;\end{document}"/>
  <p:tag name="IGUANATEXSIZE" val="20"/>
  <p:tag name="IGUANATEXCURSOR" val="20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443,201"/>
  <p:tag name="ORIGINALWIDTH" val="1095,15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Moon}\\&#10;\hline&#10;\schk{name} &amp; \sch{\color{red}parent}\\[0.5ex]&#10;\hline &#10;Ganimedes &amp; Jupiter \\&#10;Calisto &amp; Jupiter \\&#10;Europa &amp; Jupiter \\&#10;Io &amp; Jupiter \\&#10;Titan &amp; Saturn \\&#10;Triton &amp; Neptune \\&#10;Luna &amp; Earth\\&#10;Oberon &amp; Uranus \\&#10;Charon &amp; Pluto \\ &#10;... &amp; ... \\\hline&#10;\end{tabular}&#10;&#10;&#10;&#10;&#10;&#10;\end{document}"/>
  <p:tag name="IGUANATEXSIZE" val="15"/>
  <p:tag name="IGUANATEXCURSOR" val="49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06,168"/>
  <p:tag name="ORIGINALWIDTH" val="1576,7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multicolumn{2}{l}{\rlt{MoonDiscoverer}}\\&#10;\hline&#10;\schk{name} &amp; \sch{discoverer}\\[0.5ex]&#10;\hline &#10;Ganimedes &amp; Galileo Galilei \\&#10;Calisto &amp; Galileo Galilei \\&#10;Europa &amp; Galileo Galilei \\&#10;Io &amp; Galileo Galilei \\&#10;Titan &amp; Christiaan Huygens \\&#10;Triton &amp; William Lassell \\&#10;Oberon &amp; William Herschel \\&#10;... &amp; ...\\ \hline&#10;\end{tabular}&#10;&#10;&#10;&#10;&#10;&#10;\end{document}"/>
  <p:tag name="IGUANATEXSIZE" val="15"/>
  <p:tag name="IGUANATEXCURSOR" val="56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324,685"/>
  <p:tag name="ORIGINALWIDTH" val="935,380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}&#10;\multicolumn{2}{l}{\rlt{MoonDiscYear}}\\&#10;\hline&#10;\schk{name} &amp; \sch{year}\\[0.5ex]&#10;\hline &#10;Ganimedes &amp; 1610\\&#10;Calisto &amp; 1610\\&#10;Europa &amp; 1610\\&#10;Io &amp; 1610\\&#10;Titan &amp; 1655\\&#10;Triton &amp; 1846\\&#10;Oberon &amp; 1787\\&#10;Charon &amp; 1978\\ &#10;... &amp; ... \\\hline&#10;\end{tabular}&#10;&#10;&#10;&#10;&#10;&#10;\end{document}"/>
  <p:tag name="IGUANATEXSIZE" val="15"/>
  <p:tag name="IGUANATEXCURSOR" val="24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79,553"/>
  <p:tag name="ORIGINALWIDTH" val="3197,69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multicolumn{2}{l}{\rlt{DwarfPlanet}}\\&#10;\hline&#10;\schk{name} &amp; \sch{dist} &amp; \sch{radius} &amp; \sch{grav} &amp; \sch{days} &amp; \sch{years} &amp; \sch{temp}  &amp; \sch{ring} \\[0.5ex]&#10;\hline &#10;Pluto~~~~ &amp; 49.31 &amp; 0.19 &amp; 0.063 &amp; ~~~6.39 &amp; 248.000 &amp; 44 &amp; false \\\hline&#10;\end{tabular}&#10;&#10;&#10;&#10;&#10;&#10;\end{document}"/>
  <p:tag name="IGUANATEXSIZE" val="15"/>
  <p:tag name="IGUANATEXCURSOR" val="44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06,168"/>
  <p:tag name="ORIGINALWIDTH" val="3229,95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rlt{Planet}\\&#10;\hline&#10;\schk{name} &amp; \sch{dist} &amp; \sch{radius} &amp; \sch{grav} &amp; \sch{days} &amp; \sch{years} &amp; \sch{temp}  &amp; \sch{ring} \\[0.5ex]&#10;\hline &#10;Mercury &amp; 0.39 &amp; 0.38 &amp; 2.8 &amp; 58.646 &amp; 0.241 &amp; 440 &amp; false \\&#10;Venus &amp; 0.72 &amp; 0.95 &amp; 8.9 &amp; -243.019 &amp; 0.615  &amp; 730 &amp; false\\&#10;Earth &amp; 1.00  &amp; 1.00   &amp; 9.8 &amp; 0.997  &amp; 1.000  &amp; 288 &amp; false \\&#10;Mars &amp; 1.52 &amp; 0.53  &amp; 3.7 &amp; 1.026  &amp; 1.880  &amp; 186 &amp; false \\&#10;Jupiter &amp; 5.20 &amp; 10.97  &amp; 22.9 &amp; 0.414  &amp; 11.862 &amp; 152 &amp; true \\&#10;Saturn &amp; 9.54 &amp; 9.14  &amp; 9.1 &amp; 0.444  &amp; 29.447 &amp; 134 &amp; true\\&#10;Uranus &amp; 19.19 &amp; 3.98  &amp; 7.8 &amp; -0.719 &amp; 84.017 &amp; 76 &amp; true\\&#10;Neptune &amp; 30.07 &amp; 3.86  &amp; 11.0 &amp; 0.671  &amp; 164.791 &amp; 53 &amp; true\\\hline&#10;\end{tabular}&#10;&#10;&#10;&#10;&#10;&#10;\end{document}"/>
  <p:tag name="IGUANATEXSIZE" val="15"/>
  <p:tag name="IGUANATEXCURSOR" val="91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443,201"/>
  <p:tag name="ORIGINALWIDTH" val="1095,15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Moon}\\&#10;\hline&#10;\schk{name} &amp; \sch{\color{red}parent}\\[0.5ex]&#10;\hline &#10;Ganimedes &amp; Jupiter \\&#10;Calisto &amp; Jupiter \\&#10;Europa &amp; Jupiter \\&#10;Io &amp; Jupiter \\&#10;Titan &amp; Saturn \\&#10;Triton &amp; Neptune \\&#10;Luna &amp; Earth\\&#10;Oberon &amp; Uranus \\&#10;Charon &amp; Pluto \\ &#10;... &amp; ... \\\hline&#10;\end{tabular}&#10;&#10;&#10;&#10;&#10;&#10;\end{document}"/>
  <p:tag name="IGUANATEXSIZE" val="15"/>
  <p:tag name="IGUANATEXCURSOR" val="49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06,168"/>
  <p:tag name="ORIGINALWIDTH" val="1576,7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multicolumn{2}{l}{\rlt{MoonDiscoverer}}\\&#10;\hline&#10;\schk{name} &amp; \sch{discoverer}\\[0.5ex]&#10;\hline &#10;Ganimedes &amp; Galileo Galilei \\&#10;Calisto &amp; Galileo Galilei \\&#10;Europa &amp; Galileo Galilei \\&#10;Io &amp; Galileo Galilei \\&#10;Titan &amp; Christiaan Huygens \\&#10;Triton &amp; William Lassell \\&#10;Oberon &amp; William Herschel \\&#10;... &amp; ...\\ \hline&#10;\end{tabular}&#10;&#10;&#10;&#10;&#10;&#10;\end{document}"/>
  <p:tag name="IGUANATEXSIZE" val="15"/>
  <p:tag name="IGUANATEXCURSOR" val="56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324,685"/>
  <p:tag name="ORIGINALWIDTH" val="935,380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}&#10;\multicolumn{2}{l}{\rlt{MoonDiscYear}}\\&#10;\hline&#10;\schk{name} &amp; \sch{year}\\[0.5ex]&#10;\hline &#10;Ganimedes &amp; 1610\\&#10;Calisto &amp; 1610\\&#10;Europa &amp; 1610\\&#10;Io &amp; 1610\\&#10;Titan &amp; 1655\\&#10;Triton &amp; 1846\\&#10;Oberon &amp; 1787\\&#10;Charon &amp; 1978\\ &#10;... &amp; ... \\\hline&#10;\end{tabular}&#10;&#10;&#10;&#10;&#10;&#10;\end{document}"/>
  <p:tag name="IGUANATEXSIZE" val="15"/>
  <p:tag name="IGUANATEXCURSOR" val="24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79,553"/>
  <p:tag name="ORIGINALWIDTH" val="3197,69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multicolumn{2}{l}{\rlt{DwarfPlanet}}\\&#10;\hline&#10;\schk{name} &amp; \sch{dist} &amp; \sch{radius} &amp; \sch{grav} &amp; \sch{days} &amp; \sch{years} &amp; \sch{temp}  &amp; \sch{ring} \\[0.5ex]&#10;\hline &#10;Pluto~~~~ &amp; 49.31 &amp; 0.19 &amp; 0.063 &amp; ~~~6.39 &amp; 248.000 &amp; 44 &amp; false \\\hline&#10;\end{tabular}&#10;&#10;&#10;&#10;&#10;&#10;\end{document}"/>
  <p:tag name="IGUANATEXSIZE" val="15"/>
  <p:tag name="IGUANATEXCURSOR" val="44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79,553"/>
  <p:tag name="ORIGINALWIDTH" val="3197,69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multicolumn{2}{l}{\rlt{DwarfPlanet}}\\&#10;\hline&#10;\schk{name} &amp; \sch{dist} &amp; \sch{radius} &amp; \sch{grav} &amp; \sch{days} &amp; \sch{years} &amp; \sch{temp}  &amp; \sch{ring} \\[0.5ex]&#10;\hline &#10;Pluto~~~~ &amp; 49.31 &amp; 0.19 &amp; 0.063 &amp; ~~~6.39 &amp; 248.000 &amp; 44 &amp; false \\\hline&#10;\end{tabular}&#10;&#10;&#10;&#10;&#10;&#10;\end{document}"/>
  <p:tag name="IGUANATEXSIZE" val="15"/>
  <p:tag name="IGUANATEXCURSOR" val="446"/>
  <p:tag name="TRANSPARENCY" val="True"/>
  <p:tag name="FILENAME" val=""/>
  <p:tag name="INPUTTYPE" val="0"/>
  <p:tag name="LATEXENGINEID" val="1"/>
  <p:tag name="TEMPFOLDER" val="C:\Users\ahogan\Application Data\IguanaTex\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27305</TotalTime>
  <Words>1444</Words>
  <Application>Microsoft Office PowerPoint</Application>
  <PresentationFormat>On-screen Show (4:3)</PresentationFormat>
  <Paragraphs>341</Paragraphs>
  <Slides>128</Slides>
  <Notes>4</Notes>
  <HiddenSlides>5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128</vt:i4>
      </vt:variant>
    </vt:vector>
  </HeadingPairs>
  <TitlesOfParts>
    <vt:vector size="129" baseType="lpstr">
      <vt:lpstr>Office Theme</vt:lpstr>
      <vt:lpstr>CC7220-1 La Web de Datos Primavera 2023  Lecture  2: RDF Model and Syntax</vt:lpstr>
      <vt:lpstr>The “Semantic Web”</vt:lpstr>
      <vt:lpstr>Semantic Web: Data, Logic, Query </vt:lpstr>
      <vt:lpstr>RDF:  Resource Description Framework</vt:lpstr>
      <vt:lpstr>RDF (1.1): A Web Standard</vt:lpstr>
      <vt:lpstr>Semantic Web: Data</vt:lpstr>
      <vt:lpstr>Semantic Web: Data</vt:lpstr>
      <vt:lpstr>Modelling the world with triples</vt:lpstr>
      <vt:lpstr>Concatenate to “integrate” new data</vt:lpstr>
      <vt:lpstr>RDF often drawn as a (directed, labelled) graph</vt:lpstr>
      <vt:lpstr>Set of triples thus called an “RDF Graph”</vt:lpstr>
      <vt:lpstr>But why triples?</vt:lpstr>
      <vt:lpstr>But why triples?</vt:lpstr>
      <vt:lpstr>Modelling with pairs (directed unlabelled graph)?</vt:lpstr>
      <vt:lpstr>But why graphs?</vt:lpstr>
      <vt:lpstr>Graphs are flexible</vt:lpstr>
      <vt:lpstr>Relational Databases …</vt:lpstr>
      <vt:lpstr>Relational Databases …</vt:lpstr>
      <vt:lpstr>Planets / Relational Data</vt:lpstr>
      <vt:lpstr>Planets / Relational Data</vt:lpstr>
      <vt:lpstr>Planets / Relational Data</vt:lpstr>
      <vt:lpstr>Planets / Relational Data</vt:lpstr>
      <vt:lpstr>Planets / Relational Data</vt:lpstr>
      <vt:lpstr>Planets / Relational Data</vt:lpstr>
      <vt:lpstr>Planets / Relational Data</vt:lpstr>
      <vt:lpstr>Planets / Relational Data</vt:lpstr>
      <vt:lpstr>Planets / Relational Data</vt:lpstr>
      <vt:lpstr>Planets / Relational Data</vt:lpstr>
      <vt:lpstr>Planets / Relational Data</vt:lpstr>
      <vt:lpstr>Planets / Relational Data</vt:lpstr>
      <vt:lpstr>Planets / Relational Data</vt:lpstr>
      <vt:lpstr>Planets / Relational Data</vt:lpstr>
      <vt:lpstr>Planets / Relational Data</vt:lpstr>
      <vt:lpstr>Planets / Relational Data</vt:lpstr>
      <vt:lpstr>Planets / Relational Data</vt:lpstr>
      <vt:lpstr>Planets / Relational Data</vt:lpstr>
      <vt:lpstr>Planets / Relational Data</vt:lpstr>
      <vt:lpstr>Planets / Graph Data</vt:lpstr>
      <vt:lpstr>Planets / Graph Data</vt:lpstr>
      <vt:lpstr>Planets / Graph Data</vt:lpstr>
      <vt:lpstr>Planets / Graph Data</vt:lpstr>
      <vt:lpstr>Planets / Graph Data</vt:lpstr>
      <vt:lpstr>Planets / Graph Data</vt:lpstr>
      <vt:lpstr>Planets / Graph Data</vt:lpstr>
      <vt:lpstr>Planets / Graph Data</vt:lpstr>
      <vt:lpstr>Planets / Graph Data</vt:lpstr>
      <vt:lpstr>Planets / Graph Data</vt:lpstr>
      <vt:lpstr>Planets / Graph Data</vt:lpstr>
      <vt:lpstr>Planets / Graph Data</vt:lpstr>
      <vt:lpstr>Planets / Graph Data</vt:lpstr>
      <vt:lpstr>Planets / Graph Data</vt:lpstr>
      <vt:lpstr>Planets / Graph Data</vt:lpstr>
      <vt:lpstr>Planets / Graph Data</vt:lpstr>
      <vt:lpstr>Planets / Graph Data</vt:lpstr>
      <vt:lpstr>Planets / Graph Data</vt:lpstr>
      <vt:lpstr>Planets / Graph Data</vt:lpstr>
      <vt:lpstr>Relational data: Pros and Cons</vt:lpstr>
      <vt:lpstr>PowerPoint Presentation</vt:lpstr>
      <vt:lpstr>Graph Data: Pros and Cons</vt:lpstr>
      <vt:lpstr>PowerPoint Presentation</vt:lpstr>
      <vt:lpstr>Naming things</vt:lpstr>
      <vt:lpstr>Naming things: Strings not enough</vt:lpstr>
      <vt:lpstr>Naming things: Strings not enough</vt:lpstr>
      <vt:lpstr>Naming things: Strings not enough</vt:lpstr>
      <vt:lpstr>Naming things: Strings not enough</vt:lpstr>
      <vt:lpstr>Naming things: Strings not enough</vt:lpstr>
      <vt:lpstr>Naming things in RDF: IRIs</vt:lpstr>
      <vt:lpstr>Need unambiguous symbols/identifiers</vt:lpstr>
      <vt:lpstr>We will use IRIs with prefixes</vt:lpstr>
      <vt:lpstr>From strings …</vt:lpstr>
      <vt:lpstr>… to IRIs …</vt:lpstr>
      <vt:lpstr>Naming things in RDF: Literals</vt:lpstr>
      <vt:lpstr>What about numbers?</vt:lpstr>
      <vt:lpstr>RDF allows “literals” in object position</vt:lpstr>
      <vt:lpstr>Datatype literals</vt:lpstr>
      <vt:lpstr>Many datatypes borrowed from XML Schema</vt:lpstr>
      <vt:lpstr>PowerPoint Presentation</vt:lpstr>
      <vt:lpstr>Boolean datatype</vt:lpstr>
      <vt:lpstr>Numeric datatypes</vt:lpstr>
      <vt:lpstr>Temporal datatypes</vt:lpstr>
      <vt:lpstr>Text/string datatypes</vt:lpstr>
      <vt:lpstr>Language-Tagged Strings</vt:lpstr>
      <vt:lpstr>(Not) Naming Things in RDF:  Blank Nodes</vt:lpstr>
      <vt:lpstr>Having to name everything is hard work</vt:lpstr>
      <vt:lpstr>For this reason, RDF gives blank nodes</vt:lpstr>
      <vt:lpstr>RDF Terms: summary</vt:lpstr>
      <vt:lpstr>A Summary of RDF Terms</vt:lpstr>
      <vt:lpstr>Modelling data in RDF</vt:lpstr>
      <vt:lpstr>Let’s model something in RDF …</vt:lpstr>
      <vt:lpstr>RDF Properties</vt:lpstr>
      <vt:lpstr>RDF Classes</vt:lpstr>
      <vt:lpstr>Modelling in RDF not always so simple</vt:lpstr>
      <vt:lpstr>Modelling in RDF not always so simple</vt:lpstr>
      <vt:lpstr>Modelling in RDF not always so simple</vt:lpstr>
      <vt:lpstr>Modelling in RDF not always so simple</vt:lpstr>
      <vt:lpstr>Modelling in RDF not always so simple</vt:lpstr>
      <vt:lpstr>Modelling in RDF not always so simple</vt:lpstr>
      <vt:lpstr>Modelling n-Ary Relations</vt:lpstr>
      <vt:lpstr>Modelling in RDF not always so simple</vt:lpstr>
      <vt:lpstr>RDF Collections: Model Ordered Lists</vt:lpstr>
      <vt:lpstr>RDF Collections: Generic Modelling</vt:lpstr>
      <vt:lpstr>RDF Collections: Generic Modelling</vt:lpstr>
      <vt:lpstr>Blank nodes add complexity</vt:lpstr>
      <vt:lpstr>Blank nodes are local identifiers</vt:lpstr>
      <vt:lpstr>Blank nodes are local identifiers</vt:lpstr>
      <vt:lpstr>Blank nodes names aren’t important …</vt:lpstr>
      <vt:lpstr>Blank nodes names aren’t important …</vt:lpstr>
      <vt:lpstr>Are two RDF graphs the “same”?</vt:lpstr>
      <vt:lpstr>Are two RDF graphs the “same”?</vt:lpstr>
      <vt:lpstr>Are two RDF graphs the “same”?</vt:lpstr>
      <vt:lpstr>Are two RDF graphs the “same”?</vt:lpstr>
      <vt:lpstr>RDF Syntaxes:   Writing RDF down</vt:lpstr>
      <vt:lpstr>N-Triples</vt:lpstr>
      <vt:lpstr>RDF/XML</vt:lpstr>
      <vt:lpstr>RDFa</vt:lpstr>
      <vt:lpstr>JSON-LD</vt:lpstr>
      <vt:lpstr>Turtle</vt:lpstr>
      <vt:lpstr>Turtle: Collections Shortcut</vt:lpstr>
      <vt:lpstr>RDF …</vt:lpstr>
      <vt:lpstr>Semantic Web: Data</vt:lpstr>
      <vt:lpstr>Broadly adopted</vt:lpstr>
      <vt:lpstr>Open Graph (RDFa)</vt:lpstr>
      <vt:lpstr>Open Graph (RDFa)</vt:lpstr>
      <vt:lpstr>Twitter Cards (RDFa-ish)</vt:lpstr>
      <vt:lpstr>Twitter Cards (RDFa-ish)</vt:lpstr>
      <vt:lpstr>JSON-LD (Schema.org)</vt:lpstr>
      <vt:lpstr>JSON-LD (Schema.org)</vt:lpstr>
      <vt:lpstr>Questions?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CC7220-1 La Web de Datos</dc:title>
  <dc:creator>Aidan Hogan</dc:creator>
  <cp:lastModifiedBy>Aidan Hogan</cp:lastModifiedBy>
  <cp:revision>856</cp:revision>
  <cp:lastPrinted>2017-08-02T00:22:32Z</cp:lastPrinted>
  <dcterms:created xsi:type="dcterms:W3CDTF">2006-08-16T00:00:00Z</dcterms:created>
  <dcterms:modified xsi:type="dcterms:W3CDTF">2023-08-14T16:45:40Z</dcterms:modified>
</cp:coreProperties>
</file>