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528" r:id="rId2"/>
    <p:sldId id="673" r:id="rId3"/>
    <p:sldId id="745" r:id="rId4"/>
    <p:sldId id="758" r:id="rId5"/>
    <p:sldId id="746" r:id="rId6"/>
    <p:sldId id="748" r:id="rId7"/>
    <p:sldId id="747" r:id="rId8"/>
    <p:sldId id="752" r:id="rId9"/>
    <p:sldId id="754" r:id="rId10"/>
    <p:sldId id="769" r:id="rId11"/>
    <p:sldId id="750" r:id="rId12"/>
    <p:sldId id="753" r:id="rId13"/>
    <p:sldId id="759" r:id="rId14"/>
    <p:sldId id="760" r:id="rId15"/>
    <p:sldId id="749" r:id="rId16"/>
    <p:sldId id="737" r:id="rId17"/>
    <p:sldId id="756" r:id="rId18"/>
    <p:sldId id="735" r:id="rId19"/>
    <p:sldId id="755" r:id="rId20"/>
    <p:sldId id="761" r:id="rId21"/>
    <p:sldId id="762" r:id="rId22"/>
    <p:sldId id="763" r:id="rId23"/>
    <p:sldId id="764" r:id="rId24"/>
    <p:sldId id="765" r:id="rId25"/>
    <p:sldId id="766" r:id="rId26"/>
    <p:sldId id="767" r:id="rId27"/>
    <p:sldId id="768" r:id="rId28"/>
    <p:sldId id="770" r:id="rId29"/>
    <p:sldId id="771" r:id="rId30"/>
    <p:sldId id="669" r:id="rId31"/>
  </p:sldIdLst>
  <p:sldSz cx="9144000" cy="6858000" type="screen4x3"/>
  <p:notesSz cx="7102475" cy="8972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0636"/>
    <a:srgbClr val="00B050"/>
    <a:srgbClr val="FEF7F2"/>
    <a:srgbClr val="FFFDDD"/>
    <a:srgbClr val="FFFCBD"/>
    <a:srgbClr val="820069"/>
    <a:srgbClr val="0D5C00"/>
    <a:srgbClr val="254061"/>
    <a:srgbClr val="632523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198" autoAdjust="0"/>
    <p:restoredTop sz="86938" autoAdjust="0"/>
  </p:normalViewPr>
  <p:slideViewPr>
    <p:cSldViewPr>
      <p:cViewPr varScale="1">
        <p:scale>
          <a:sx n="77" d="100"/>
          <a:sy n="77" d="100"/>
        </p:scale>
        <p:origin x="-145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86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r">
              <a:defRPr sz="1100"/>
            </a:lvl1pPr>
          </a:lstStyle>
          <a:p>
            <a:fld id="{865B5FE4-6DC6-491A-8AAF-84B18660EB7F}" type="datetimeFigureOut">
              <a:rPr lang="en-IE" smtClean="0">
                <a:latin typeface="Calibri Light" panose="020F0302020204030204" pitchFamily="34" charset="0"/>
              </a:rPr>
              <a:t>28/11/2022</a:t>
            </a:fld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86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r">
              <a:defRPr sz="1100"/>
            </a:lvl1pPr>
          </a:lstStyle>
          <a:p>
            <a:fld id="{CD525AF6-A183-41FE-8EB0-9AB9EEA8CABF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2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28/11/2022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08100" y="673100"/>
            <a:ext cx="4486275" cy="3365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47" tIns="45924" rIns="91847" bIns="45924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261961"/>
            <a:ext cx="5681980" cy="4037648"/>
          </a:xfrm>
          <a:prstGeom prst="rect">
            <a:avLst/>
          </a:prstGeom>
        </p:spPr>
        <p:txBody>
          <a:bodyPr vert="horz" lIns="91847" tIns="45924" rIns="91847" bIns="45924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6392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0852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28/11/2022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28/11/2022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28/11/2022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28/11/2022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28/11/2022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28/11/2022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28/11/2022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28/11/2022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28/11/2022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28/11/2022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28/11/2022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28/11/2022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3techs.com/technologies/overview/structured_dat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3techs.com/technologies/history_overview/structured_data/all/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3.xml"/><Relationship Id="rId21" Type="http://schemas.openxmlformats.org/officeDocument/2006/relationships/image" Target="../media/image10.png"/><Relationship Id="rId7" Type="http://schemas.openxmlformats.org/officeDocument/2006/relationships/tags" Target="../tags/tag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10.xml"/><Relationship Id="rId19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aidanhogan.com/docs/semantic-web-now.pdf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CC7220-1</a:t>
            </a:r>
            <a:br>
              <a:rPr lang="en-IE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smtClean="0"/>
              <a:t>Primavera </a:t>
            </a:r>
            <a:r>
              <a:rPr lang="en-IE" dirty="0" smtClean="0"/>
              <a:t>2022</a:t>
            </a: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Lecture  </a:t>
            </a:r>
            <a:r>
              <a:rPr lang="en-IE" dirty="0" smtClean="0"/>
              <a:t>11: </a:t>
            </a:r>
            <a:r>
              <a:rPr lang="en-IE" dirty="0" smtClean="0"/>
              <a:t>Conclusion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Facebook’s Open Graph</a:t>
            </a:r>
            <a:endParaRPr lang="en-GB" noProof="0" dirty="0"/>
          </a:p>
        </p:txBody>
      </p:sp>
      <p:pic>
        <p:nvPicPr>
          <p:cNvPr id="13314" name="Picture 2" descr="http://smilesofindia.com/wp-content/uploads/2015/09/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7800"/>
            <a:ext cx="46482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ww.digitechwebdesignaustin.com/wp-content/uploads/2011/07/facebook-open-graph-overview-1-7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365313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400"/>
            <a:ext cx="373380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41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Embedded structured data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286000" y="6248400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w3techs.com/technologies/overview/structured_data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85" y="1190409"/>
            <a:ext cx="7672388" cy="505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04800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83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Embedded structured data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447800" y="624840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w3techs.com/technologies/history_overview/structured_data/all/y</a:t>
            </a:r>
            <a:endParaRPr lang="en-GB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04800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istorical yearly trends in the usage statistics of structured data formats for websi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353065"/>
            <a:ext cx="857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53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Google’s Knowledge Graph</a:t>
            </a:r>
            <a:endParaRPr lang="en-I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89" y="304800"/>
            <a:ext cx="2705100" cy="92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Google's Knowledge Graph) Google Knowledge Network Has Over 500 Billion  Fa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248914" cy="440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63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630" y="59803"/>
            <a:ext cx="3304540" cy="394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59" y="0"/>
            <a:ext cx="2743200" cy="234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365" y="3872648"/>
            <a:ext cx="2600325" cy="2985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3429000"/>
            <a:ext cx="4285878" cy="428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8213"/>
            <a:ext cx="2097330" cy="394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83528"/>
            <a:ext cx="2299536" cy="417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0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Linked Open Data</a:t>
            </a:r>
            <a:endParaRPr lang="en-IE" dirty="0"/>
          </a:p>
        </p:txBody>
      </p:sp>
      <p:pic>
        <p:nvPicPr>
          <p:cNvPr id="16386" name="Picture 2" descr="5-star steps by exam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467600" cy="423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838200" y="6019800"/>
            <a:ext cx="7467600" cy="5334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5-Star Linking Open Data Scheme</a:t>
            </a:r>
            <a:endParaRPr lang="en-IE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194" name="Picture 2" descr="SweoIG/TaskForces/CommunityProjects/LinkingOpenData - W3C Wi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043" y="152400"/>
            <a:ext cx="3810000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29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2286000"/>
            <a:ext cx="10008196" cy="10206228"/>
          </a:xfrm>
          <a:prstGeom prst="rect">
            <a:avLst/>
          </a:prstGeom>
        </p:spPr>
      </p:pic>
      <p:pic>
        <p:nvPicPr>
          <p:cNvPr id="5" name="Picture 2" descr="SweoIG/TaskForces/CommunityProjects/LinkingOpenData - W3C Wi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043" y="152400"/>
            <a:ext cx="3810000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8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Vocabularies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8" y="1125184"/>
            <a:ext cx="6443662" cy="5741054"/>
          </a:xfrm>
          <a:prstGeom prst="rect">
            <a:avLst/>
          </a:prstGeom>
        </p:spPr>
      </p:pic>
      <p:pic>
        <p:nvPicPr>
          <p:cNvPr id="11266" name="Picture 2" descr="Pin on Creating Knowledge Infrastructur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362" y="381000"/>
            <a:ext cx="1562100" cy="140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24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Biomedical ontologies</a:t>
            </a:r>
            <a:endParaRPr lang="en-I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90083"/>
            <a:ext cx="7962900" cy="74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73" y="2615514"/>
            <a:ext cx="8081963" cy="3934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46490"/>
            <a:ext cx="2102064" cy="125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646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Biomedical ontologies</a:t>
            </a:r>
            <a:endParaRPr lang="en-I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30" y="1421026"/>
            <a:ext cx="8382000" cy="529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530" y="269789"/>
            <a:ext cx="2895600" cy="96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00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29601" cy="715962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 smtClean="0"/>
              <a:t>,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r>
              <a:rPr lang="es-CL" dirty="0" smtClean="0"/>
              <a:t>,</a:t>
            </a:r>
            <a:r>
              <a:rPr lang="en-IE" dirty="0" smtClean="0"/>
              <a:t> </a:t>
            </a:r>
            <a:r>
              <a:rPr lang="en-IE" dirty="0" smtClean="0">
                <a:solidFill>
                  <a:srgbClr val="00B050"/>
                </a:solidFill>
              </a:rPr>
              <a:t>Query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IE" dirty="0" smtClean="0">
                <a:solidFill>
                  <a:srgbClr val="00B050"/>
                </a:solidFill>
              </a:rPr>
              <a:t> </a:t>
            </a:r>
            <a:r>
              <a:rPr lang="en-IE" dirty="0" smtClean="0">
                <a:solidFill>
                  <a:srgbClr val="0070C0"/>
                </a:solidFill>
              </a:rPr>
              <a:t>Links</a:t>
            </a:r>
            <a:r>
              <a:rPr lang="en-IE" dirty="0" smtClean="0"/>
              <a:t>, </a:t>
            </a:r>
            <a:r>
              <a:rPr lang="en-IE" dirty="0" smtClean="0">
                <a:solidFill>
                  <a:srgbClr val="E80636"/>
                </a:solidFill>
              </a:rPr>
              <a:t>Validation</a:t>
            </a:r>
            <a:endParaRPr lang="en-IE" dirty="0">
              <a:solidFill>
                <a:srgbClr val="E80636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15742" y="2758605"/>
            <a:ext cx="540183" cy="17098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Rounded Rectangle 28"/>
          <p:cNvSpPr/>
          <p:nvPr/>
        </p:nvSpPr>
        <p:spPr>
          <a:xfrm>
            <a:off x="6248400" y="2521508"/>
            <a:ext cx="540183" cy="17098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3" name="Straight Arrow Connector 12"/>
          <p:cNvCxnSpPr>
            <a:stCxn id="8" idx="3"/>
          </p:cNvCxnSpPr>
          <p:nvPr/>
        </p:nvCxnSpPr>
        <p:spPr>
          <a:xfrm>
            <a:off x="2655925" y="2844097"/>
            <a:ext cx="3357092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9" idx="1"/>
          </p:cNvCxnSpPr>
          <p:nvPr/>
        </p:nvCxnSpPr>
        <p:spPr>
          <a:xfrm flipH="1">
            <a:off x="3124200" y="2607000"/>
            <a:ext cx="312420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318" y="3483768"/>
            <a:ext cx="834178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622" y="3483768"/>
            <a:ext cx="834178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23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3010" name="Picture 2" descr="http://art.ngfiles.com/images/35000/35438_zero-drk_lost-for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1800" y="-2514600"/>
            <a:ext cx="19050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dirty="0" smtClean="0">
                <a:solidFill>
                  <a:schemeClr val="bg1"/>
                </a:solidFill>
                <a:latin typeface="Alegreya Sans SC Light" panose="00000400000000000000" pitchFamily="2" charset="0"/>
              </a:rPr>
              <a:t>Ongoing Research</a:t>
            </a:r>
            <a:endParaRPr lang="en-IE" dirty="0">
              <a:solidFill>
                <a:schemeClr val="bg1"/>
              </a:solidFill>
              <a:latin typeface="Alegreya Sans SC Light" panose="00000400000000000000" pitchFamily="2" charset="0"/>
            </a:endParaRPr>
          </a:p>
        </p:txBody>
      </p:sp>
      <p:pic>
        <p:nvPicPr>
          <p:cNvPr id="1026" name="Picture 2" descr="http://icons.iconarchive.com/icons/csscreme/halloween/512/ghost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5" y="152399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85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1.65521 -0.25 " pathEditMode="relative" rAng="0" ptsTypes="AA">
                                      <p:cBhvr>
                                        <p:cTn id="6" dur="5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76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Integrating diverse data</a:t>
            </a:r>
            <a:endParaRPr lang="en-IE" dirty="0"/>
          </a:p>
        </p:txBody>
      </p:sp>
      <p:sp>
        <p:nvSpPr>
          <p:cNvPr id="9" name="Rectangle 8"/>
          <p:cNvSpPr/>
          <p:nvPr/>
        </p:nvSpPr>
        <p:spPr>
          <a:xfrm>
            <a:off x="1259632" y="4883968"/>
            <a:ext cx="44935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http://rdf.freebase.com/ns/en.bill_clinton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50678" y="5316016"/>
            <a:ext cx="42883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http://data.nytimes.com/clinton_bill_per</a:t>
            </a:r>
          </a:p>
        </p:txBody>
      </p:sp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57" y="1162488"/>
            <a:ext cx="4674240" cy="318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77686"/>
            <a:ext cx="4617760" cy="315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678" y="1162488"/>
            <a:ext cx="4631804" cy="316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329599" y="568841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http://www.bbc.co.uk/music/artists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/…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971" y="1143000"/>
            <a:ext cx="4683343" cy="319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237287" y="4527376"/>
            <a:ext cx="42883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://dbpedia.org/resource/Bill_Clinton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3441" y="6284100"/>
            <a:ext cx="844439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integrate 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data using different identifiers from different sources?</a:t>
            </a:r>
            <a:endParaRPr lang="en-IE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7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Integrating</a:t>
            </a:r>
            <a:r>
              <a:rPr lang="es-ES" dirty="0" smtClean="0"/>
              <a:t> </a:t>
            </a:r>
            <a:r>
              <a:rPr lang="es-ES" dirty="0" err="1" smtClean="0"/>
              <a:t>diverse</a:t>
            </a:r>
            <a:r>
              <a:rPr lang="es-ES" dirty="0" smtClean="0"/>
              <a:t> </a:t>
            </a:r>
            <a:r>
              <a:rPr lang="es-ES" dirty="0" err="1" smtClean="0"/>
              <a:t>vocabularies</a:t>
            </a:r>
            <a:endParaRPr lang="es-E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66800"/>
            <a:ext cx="4476750" cy="547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1" y="3200400"/>
            <a:ext cx="381000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integrate and write queries against Linked Data 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using different vocabularies?</a:t>
            </a:r>
            <a:endParaRPr lang="en-IE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26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956465"/>
            <a:ext cx="9966214" cy="334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Decentralised querying</a:t>
            </a:r>
            <a:endParaRPr lang="en-IE" dirty="0"/>
          </a:p>
        </p:txBody>
      </p:sp>
      <p:pic>
        <p:nvPicPr>
          <p:cNvPr id="4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970021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4002505" y="3352800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1105" y="3461355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Q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10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495" y="1977188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4800600" y="1359967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1468522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FF0000"/>
                </a:solidFill>
              </a:rPr>
              <a:t>Q</a:t>
            </a:r>
            <a:endParaRPr lang="en-IE" sz="2000" b="1" i="1" dirty="0">
              <a:solidFill>
                <a:srgbClr val="FF0000"/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963" y="22126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ular Callout 13"/>
          <p:cNvSpPr/>
          <p:nvPr/>
        </p:nvSpPr>
        <p:spPr>
          <a:xfrm>
            <a:off x="3200400" y="17177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D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763" y="20602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ular Callout 15"/>
          <p:cNvSpPr/>
          <p:nvPr/>
        </p:nvSpPr>
        <p:spPr>
          <a:xfrm>
            <a:off x="1600200" y="15653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B050"/>
                </a:solidFill>
              </a:rPr>
              <a:t>D</a:t>
            </a:r>
            <a:endParaRPr lang="en-IE" sz="2000" b="1" i="1" dirty="0">
              <a:solidFill>
                <a:srgbClr val="00B050"/>
              </a:solidFill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963" y="26698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ular Callout 17"/>
          <p:cNvSpPr/>
          <p:nvPr/>
        </p:nvSpPr>
        <p:spPr>
          <a:xfrm>
            <a:off x="7010400" y="21749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FF0000"/>
                </a:solidFill>
              </a:rPr>
              <a:t>D</a:t>
            </a:r>
            <a:endParaRPr lang="en-IE" sz="2000" b="1" i="1" dirty="0">
              <a:solidFill>
                <a:srgbClr val="FF0000"/>
              </a:solidFill>
            </a:endParaRPr>
          </a:p>
        </p:txBody>
      </p:sp>
      <p:pic>
        <p:nvPicPr>
          <p:cNvPr id="7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95" y="3055621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971800" y="2438400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0400" y="2546955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7030A0"/>
                </a:solidFill>
              </a:rPr>
              <a:t>Q</a:t>
            </a:r>
            <a:endParaRPr lang="en-IE" sz="2000" b="1" i="1" dirty="0">
              <a:solidFill>
                <a:srgbClr val="7030A0"/>
              </a:solidFill>
            </a:endParaRPr>
          </a:p>
        </p:txBody>
      </p:sp>
      <p:sp>
        <p:nvSpPr>
          <p:cNvPr id="24" name="Cloud Callout 23"/>
          <p:cNvSpPr/>
          <p:nvPr/>
        </p:nvSpPr>
        <p:spPr>
          <a:xfrm>
            <a:off x="8036772" y="2051207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65372" y="2159762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Q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81" y="3276600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ular Callout 30"/>
          <p:cNvSpPr/>
          <p:nvPr/>
        </p:nvSpPr>
        <p:spPr>
          <a:xfrm>
            <a:off x="6023318" y="2781665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D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3236172" y="5562600"/>
            <a:ext cx="56388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enable decentralised querying over multiple decentralised datasets?</a:t>
            </a:r>
            <a:endParaRPr lang="en-IE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03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Veracity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199"/>
            <a:ext cx="6362700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000" y="5486400"/>
            <a:ext cx="4821213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deal with incorrect or malicious data and/or ontologies on the Semantic Web?</a:t>
            </a:r>
          </a:p>
        </p:txBody>
      </p:sp>
    </p:spTree>
    <p:extLst>
      <p:ext uri="{BB962C8B-B14F-4D97-AF65-F5344CB8AC3E}">
        <p14:creationId xmlns:p14="http://schemas.microsoft.com/office/powerpoint/2010/main" val="400160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Legacy</a:t>
            </a:r>
            <a:r>
              <a:rPr lang="es-CL" dirty="0" smtClean="0"/>
              <a:t> data</a:t>
            </a:r>
            <a:endParaRPr lang="es-CL" dirty="0"/>
          </a:p>
        </p:txBody>
      </p:sp>
      <p:pic>
        <p:nvPicPr>
          <p:cNvPr id="1026" name="Picture 2" descr="https://upload.wikimedia.org/wikipedia/commons/thumb/6/61/HTML5_logo_and_wordmark.svg/200px-HTML5_logo_and_wordmark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018" y="1804988"/>
            <a:ext cx="1659191" cy="1852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65" y="4373328"/>
            <a:ext cx="1727269" cy="1822174"/>
          </a:xfrm>
          <a:prstGeom prst="rect">
            <a:avLst/>
          </a:prstGeom>
        </p:spPr>
      </p:pic>
      <p:pic>
        <p:nvPicPr>
          <p:cNvPr id="1028" name="Picture 4" descr="http://10minbasics.com/wp-content/uploads/2015/09/xml-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8288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tutortek.com/images/sq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825" y="4114800"/>
            <a:ext cx="2089575" cy="208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media.licdn.com/mpr/mpr/shrinknp_400_400/AAEAAQAAAAAAAACvAAAAJDg4MWQwMTBjLTAyYjItNDAxMy1iMTQ2LWU1ZTAzMTE4NzM0Y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782" y="4267200"/>
            <a:ext cx="1855418" cy="185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762000" y="6098247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/>
              <a:t> …</a:t>
            </a:r>
            <a:endParaRPr lang="es-CL" dirty="0"/>
          </a:p>
        </p:txBody>
      </p:sp>
      <p:sp>
        <p:nvSpPr>
          <p:cNvPr id="10" name="TextBox 9"/>
          <p:cNvSpPr txBox="1"/>
          <p:nvPr/>
        </p:nvSpPr>
        <p:spPr>
          <a:xfrm>
            <a:off x="3707009" y="533400"/>
            <a:ext cx="4821213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“import” more legacy data into the Semantic Web?</a:t>
            </a:r>
          </a:p>
        </p:txBody>
      </p:sp>
    </p:spTree>
    <p:extLst>
      <p:ext uri="{BB962C8B-B14F-4D97-AF65-F5344CB8AC3E}">
        <p14:creationId xmlns:p14="http://schemas.microsoft.com/office/powerpoint/2010/main" val="44833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Usability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89797"/>
            <a:ext cx="7798327" cy="3416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4542438"/>
            <a:ext cx="2303343" cy="23155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7584" y="5486400"/>
            <a:ext cx="5500816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kinds of interfaces can help non-expert users to better interact with the Semantic Web?</a:t>
            </a:r>
          </a:p>
        </p:txBody>
      </p:sp>
    </p:spTree>
    <p:extLst>
      <p:ext uri="{BB962C8B-B14F-4D97-AF65-F5344CB8AC3E}">
        <p14:creationId xmlns:p14="http://schemas.microsoft.com/office/powerpoint/2010/main" val="389591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84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Ongoing research in Chile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7238152" cy="475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9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>
                <a:solidFill>
                  <a:schemeClr val="bg1">
                    <a:lumMod val="85000"/>
                  </a:schemeClr>
                </a:solidFill>
              </a:rPr>
              <a:t>That’s all Folks …</a:t>
            </a:r>
            <a:endParaRPr lang="en-GB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/>
          </a:bodyPr>
          <a:lstStyle/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pPr marL="0" indent="0">
              <a:buNone/>
            </a:pPr>
            <a:endParaRPr lang="en-GB" noProof="0" dirty="0" smtClean="0"/>
          </a:p>
          <a:p>
            <a:endParaRPr lang="en-GB" sz="2000" noProof="0" dirty="0" smtClean="0">
              <a:solidFill>
                <a:schemeClr val="bg1"/>
              </a:solidFill>
            </a:endParaRPr>
          </a:p>
        </p:txBody>
      </p:sp>
      <p:pic>
        <p:nvPicPr>
          <p:cNvPr id="3074" name="Picture 2" descr="http://www.wix.com/blog/file/2009/11/iStock_000008653718X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28800"/>
            <a:ext cx="5479936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3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9245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TAKING OFF</a:t>
            </a:r>
            <a:endParaRPr lang="en-IE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705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09084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6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Success stories</a:t>
            </a:r>
            <a:endParaRPr lang="en-GB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" y="1066800"/>
            <a:ext cx="8505825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33800" y="6324600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http://</a:t>
            </a:r>
            <a:r>
              <a:rPr lang="en-GB" dirty="0" smtClean="0">
                <a:hlinkClick r:id="rId3"/>
              </a:rPr>
              <a:t>aidanhogan.com/docs/semantic-web-now.pdf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34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Wikidata</a:t>
            </a:r>
            <a:endParaRPr lang="en-I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1" y="1600200"/>
            <a:ext cx="8229600" cy="4042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904" y="381000"/>
            <a:ext cx="1219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11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Wikidata</a:t>
            </a:r>
            <a:endParaRPr lang="en-I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8305800" cy="317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904" y="381000"/>
            <a:ext cx="1219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733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Google’s rich snippets …</a:t>
            </a:r>
            <a:endParaRPr lang="en-I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89" y="304800"/>
            <a:ext cx="2705100" cy="92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56" y="1285324"/>
            <a:ext cx="7862888" cy="542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0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Google’s Knowledge Panel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13925"/>
            <a:ext cx="8229600" cy="4906963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56" y="1285325"/>
            <a:ext cx="7862888" cy="5420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704" y="1590124"/>
            <a:ext cx="4042095" cy="510458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89" y="304800"/>
            <a:ext cx="2705100" cy="92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558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Schema.org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13925"/>
            <a:ext cx="8229600" cy="4906963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70" y="240975"/>
            <a:ext cx="1524952" cy="5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7982922" cy="4795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This Is Yahoo's Brand New Logo - Business Insid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67" y="287415"/>
            <a:ext cx="2140284" cy="40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267" y="897288"/>
            <a:ext cx="2291241" cy="57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 descr="Yandex Search - Wikipe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101" y="793805"/>
            <a:ext cx="1463954" cy="80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35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78.026"/>
  <p:tag name="ORIGINALWIDTH" val="4514.88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12.5cm}&#10;~~\begin{lstlisting}[]&#10;PREFIX geo: &lt;http://www.opengis.net/ont/geosparql#&gt;&#10;PREFIX lgdo: &lt;http://linkedgeodata.org/ontology/&gt;&#10;PREFIX geom: &lt;http://geovocab.org/geometry#&gt;&#10;PREFIX bif: &lt;bif:&gt;&#10;&#10;SELECT ?country ?geometry ?label WHERE {&#10;  ¬SERVICE &lt;http://linkedgeodata.org/sparql&gt; {¬&#10;    ¬?s geom:geometry [ geo:asWKT ?geometry ] ;¬&#10;       ¬a lgdo:Embassy ;¬ &#10;       ¬lgdo:country ?code ;¬&#10;       ¬rdfs:label ?label .¬&#10;    ¬FILTER(bif:st_intersects(?geometry, bif:st_point(-70.6693,-33.4489), 10))¬&#10;  ¬}¬&#10;  ?country wdt:P297 ?code ;&#10;     wdt:P30 wd:Q48 .  # continent: Asia&#10;}\end{lstlisting}&#10;\end{minipage}&#10;\end{document}"/>
  <p:tag name="IGUANATEXSIZE" val="17"/>
  <p:tag name="IGUANATEXCURSOR" val="96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34972</TotalTime>
  <Words>203</Words>
  <Application>Microsoft Office PowerPoint</Application>
  <PresentationFormat>On-screen Show (4:3)</PresentationFormat>
  <Paragraphs>64</Paragraphs>
  <Slides>30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CC7220-1 La Web de Datos Primavera 2022  Lecture  11: Conclusion</vt:lpstr>
      <vt:lpstr>Semantic Web: Data, Logic, Query, Links, Validation</vt:lpstr>
      <vt:lpstr>PowerPoint Presentation</vt:lpstr>
      <vt:lpstr>Success stories</vt:lpstr>
      <vt:lpstr>Wikidata</vt:lpstr>
      <vt:lpstr>Wikidata</vt:lpstr>
      <vt:lpstr>Google’s rich snippets …</vt:lpstr>
      <vt:lpstr>Google’s Knowledge Panel</vt:lpstr>
      <vt:lpstr>Schema.org</vt:lpstr>
      <vt:lpstr>Facebook’s Open Graph</vt:lpstr>
      <vt:lpstr>Embedded structured data</vt:lpstr>
      <vt:lpstr>Embedded structured data</vt:lpstr>
      <vt:lpstr>Google’s Knowledge Graph</vt:lpstr>
      <vt:lpstr>PowerPoint Presentation</vt:lpstr>
      <vt:lpstr>Linked Open Data</vt:lpstr>
      <vt:lpstr>PowerPoint Presentation</vt:lpstr>
      <vt:lpstr>Linked Open Vocabularies</vt:lpstr>
      <vt:lpstr>Biomedical ontologies</vt:lpstr>
      <vt:lpstr>Biomedical ontologies</vt:lpstr>
      <vt:lpstr>PowerPoint Presentation</vt:lpstr>
      <vt:lpstr>Integrating diverse data</vt:lpstr>
      <vt:lpstr>Integrating diverse vocabularies</vt:lpstr>
      <vt:lpstr>Decentralised querying</vt:lpstr>
      <vt:lpstr>Veracity</vt:lpstr>
      <vt:lpstr>Legacy data</vt:lpstr>
      <vt:lpstr>Usability</vt:lpstr>
      <vt:lpstr>PowerPoint Presentation</vt:lpstr>
      <vt:lpstr>Ongoing research in Chile</vt:lpstr>
      <vt:lpstr>That’s all Folks …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aidhog</cp:lastModifiedBy>
  <cp:revision>1636</cp:revision>
  <cp:lastPrinted>2018-10-29T15:12:58Z</cp:lastPrinted>
  <dcterms:created xsi:type="dcterms:W3CDTF">2006-08-16T00:00:00Z</dcterms:created>
  <dcterms:modified xsi:type="dcterms:W3CDTF">2022-11-28T13:08:00Z</dcterms:modified>
</cp:coreProperties>
</file>