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handoutMasterIdLst>
    <p:handoutMasterId r:id="rId102"/>
  </p:handoutMasterIdLst>
  <p:sldIdLst>
    <p:sldId id="528" r:id="rId2"/>
    <p:sldId id="529" r:id="rId3"/>
    <p:sldId id="670" r:id="rId4"/>
    <p:sldId id="532" r:id="rId5"/>
    <p:sldId id="672" r:id="rId6"/>
    <p:sldId id="673" r:id="rId7"/>
    <p:sldId id="680" r:id="rId8"/>
    <p:sldId id="545" r:id="rId9"/>
    <p:sldId id="548" r:id="rId10"/>
    <p:sldId id="550" r:id="rId11"/>
    <p:sldId id="551" r:id="rId12"/>
    <p:sldId id="552" r:id="rId13"/>
    <p:sldId id="553" r:id="rId14"/>
    <p:sldId id="555" r:id="rId15"/>
    <p:sldId id="558" r:id="rId16"/>
    <p:sldId id="559" r:id="rId17"/>
    <p:sldId id="560" r:id="rId18"/>
    <p:sldId id="561" r:id="rId19"/>
    <p:sldId id="562" r:id="rId20"/>
    <p:sldId id="563" r:id="rId21"/>
    <p:sldId id="674" r:id="rId22"/>
    <p:sldId id="566" r:id="rId23"/>
    <p:sldId id="684" r:id="rId24"/>
    <p:sldId id="677" r:id="rId25"/>
    <p:sldId id="679" r:id="rId26"/>
    <p:sldId id="681" r:id="rId27"/>
    <p:sldId id="567" r:id="rId28"/>
    <p:sldId id="675" r:id="rId29"/>
    <p:sldId id="687" r:id="rId30"/>
    <p:sldId id="570" r:id="rId31"/>
    <p:sldId id="685" r:id="rId32"/>
    <p:sldId id="688" r:id="rId33"/>
    <p:sldId id="571" r:id="rId34"/>
    <p:sldId id="686" r:id="rId35"/>
    <p:sldId id="572" r:id="rId36"/>
    <p:sldId id="689" r:id="rId37"/>
    <p:sldId id="575" r:id="rId38"/>
    <p:sldId id="576" r:id="rId39"/>
    <p:sldId id="577" r:id="rId40"/>
    <p:sldId id="579" r:id="rId41"/>
    <p:sldId id="580" r:id="rId42"/>
    <p:sldId id="581" r:id="rId43"/>
    <p:sldId id="582" r:id="rId44"/>
    <p:sldId id="691" r:id="rId45"/>
    <p:sldId id="583" r:id="rId46"/>
    <p:sldId id="584" r:id="rId47"/>
    <p:sldId id="585" r:id="rId48"/>
    <p:sldId id="586" r:id="rId49"/>
    <p:sldId id="587" r:id="rId50"/>
    <p:sldId id="588" r:id="rId51"/>
    <p:sldId id="589" r:id="rId52"/>
    <p:sldId id="590" r:id="rId53"/>
    <p:sldId id="591" r:id="rId54"/>
    <p:sldId id="592" r:id="rId55"/>
    <p:sldId id="593" r:id="rId56"/>
    <p:sldId id="690" r:id="rId57"/>
    <p:sldId id="716" r:id="rId58"/>
    <p:sldId id="595" r:id="rId59"/>
    <p:sldId id="596" r:id="rId60"/>
    <p:sldId id="597" r:id="rId61"/>
    <p:sldId id="693" r:id="rId62"/>
    <p:sldId id="599" r:id="rId63"/>
    <p:sldId id="600" r:id="rId64"/>
    <p:sldId id="601" r:id="rId65"/>
    <p:sldId id="603" r:id="rId66"/>
    <p:sldId id="604" r:id="rId67"/>
    <p:sldId id="605" r:id="rId68"/>
    <p:sldId id="606" r:id="rId69"/>
    <p:sldId id="692" r:id="rId70"/>
    <p:sldId id="694" r:id="rId71"/>
    <p:sldId id="695" r:id="rId72"/>
    <p:sldId id="696" r:id="rId73"/>
    <p:sldId id="697" r:id="rId74"/>
    <p:sldId id="698" r:id="rId75"/>
    <p:sldId id="699" r:id="rId76"/>
    <p:sldId id="700" r:id="rId77"/>
    <p:sldId id="701" r:id="rId78"/>
    <p:sldId id="702" r:id="rId79"/>
    <p:sldId id="703" r:id="rId80"/>
    <p:sldId id="711" r:id="rId81"/>
    <p:sldId id="705" r:id="rId82"/>
    <p:sldId id="708" r:id="rId83"/>
    <p:sldId id="709" r:id="rId84"/>
    <p:sldId id="715" r:id="rId85"/>
    <p:sldId id="704" r:id="rId86"/>
    <p:sldId id="712" r:id="rId87"/>
    <p:sldId id="608" r:id="rId88"/>
    <p:sldId id="609" r:id="rId89"/>
    <p:sldId id="610" r:id="rId90"/>
    <p:sldId id="713" r:id="rId91"/>
    <p:sldId id="714" r:id="rId92"/>
    <p:sldId id="627" r:id="rId93"/>
    <p:sldId id="629" r:id="rId94"/>
    <p:sldId id="651" r:id="rId95"/>
    <p:sldId id="652" r:id="rId96"/>
    <p:sldId id="659" r:id="rId97"/>
    <p:sldId id="660" r:id="rId98"/>
    <p:sldId id="661" r:id="rId99"/>
    <p:sldId id="669" r:id="rId100"/>
  </p:sldIdLst>
  <p:sldSz cx="9144000" cy="6858000" type="screen4x3"/>
  <p:notesSz cx="7102475" cy="897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FEF7F2"/>
    <a:srgbClr val="FFFDDD"/>
    <a:srgbClr val="FFFCBD"/>
    <a:srgbClr val="E80636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98" autoAdjust="0"/>
    <p:restoredTop sz="86938" autoAdjust="0"/>
  </p:normalViewPr>
  <p:slideViewPr>
    <p:cSldViewPr>
      <p:cViewPr varScale="1">
        <p:scale>
          <a:sx n="76" d="100"/>
          <a:sy n="76" d="100"/>
        </p:scale>
        <p:origin x="-1747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r">
              <a:defRPr sz="1100"/>
            </a:lvl1pPr>
          </a:lstStyle>
          <a:p>
            <a:fld id="{865B5FE4-6DC6-491A-8AAF-84B18660EB7F}" type="datetimeFigureOut">
              <a:rPr lang="en-IE" smtClean="0">
                <a:latin typeface="Calibri Light" panose="020F0302020204030204" pitchFamily="34" charset="0"/>
              </a:rPr>
              <a:t>17/10/2022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r">
              <a:defRPr sz="1100"/>
            </a:lvl1pPr>
          </a:lstStyle>
          <a:p>
            <a:fld id="{CD525AF6-A183-41FE-8EB0-9AB9EEA8CABF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17/10/2022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8100" y="673100"/>
            <a:ext cx="4486275" cy="3365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7" tIns="45924" rIns="91847" bIns="45924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261961"/>
            <a:ext cx="5681980" cy="4037648"/>
          </a:xfrm>
          <a:prstGeom prst="rect">
            <a:avLst/>
          </a:prstGeom>
        </p:spPr>
        <p:txBody>
          <a:bodyPr vert="horz" lIns="91847" tIns="45924" rIns="91847" bIns="45924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9973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97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392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99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085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17/10/2022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17/10/2022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17/10/2022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17/10/2022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17/10/2022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17/10/2022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17/10/2022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17/10/2022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17/10/2022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17/10/2022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17/10/2022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17/10/2022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3.org/DesignIssues/LinkedData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w3.org/DesignIssues/LinkedDat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8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3.xml"/><Relationship Id="rId21" Type="http://schemas.openxmlformats.org/officeDocument/2006/relationships/image" Target="../media/image10.png"/><Relationship Id="rId7" Type="http://schemas.openxmlformats.org/officeDocument/2006/relationships/tags" Target="../tags/tag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10.xml"/><Relationship Id="rId19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1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13.xml"/><Relationship Id="rId21" Type="http://schemas.openxmlformats.org/officeDocument/2006/relationships/image" Target="../media/image10.png"/><Relationship Id="rId7" Type="http://schemas.openxmlformats.org/officeDocument/2006/relationships/tags" Target="../tags/tag1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1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1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20.xml"/><Relationship Id="rId19" Type="http://schemas.openxmlformats.org/officeDocument/2006/relationships/image" Target="../media/image8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23.xml"/><Relationship Id="rId21" Type="http://schemas.openxmlformats.org/officeDocument/2006/relationships/image" Target="../media/image10.png"/><Relationship Id="rId7" Type="http://schemas.openxmlformats.org/officeDocument/2006/relationships/tags" Target="../tags/tag2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2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30.xml"/><Relationship Id="rId19" Type="http://schemas.openxmlformats.org/officeDocument/2006/relationships/image" Target="../media/image8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2022</a:t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9: Linked Data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Linked Data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698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Data … 2006 </a:t>
            </a:r>
            <a:endParaRPr lang="en-IE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79" y="1406192"/>
            <a:ext cx="7167477" cy="537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://tw.rpi.edu/launch/img/l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1571455" cy="20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987438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hlinkClick r:id="rId4"/>
              </a:rPr>
              <a:t>http://</a:t>
            </a:r>
            <a:r>
              <a:rPr lang="en-IE" dirty="0" smtClean="0">
                <a:hlinkClick r:id="rId4"/>
              </a:rPr>
              <a:t>www.w3.org/DesignIssues/LinkedData.html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8537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Four Principles of Linked Data </a:t>
            </a:r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987438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hlinkClick r:id="rId2"/>
              </a:rPr>
              <a:t>http://</a:t>
            </a:r>
            <a:r>
              <a:rPr lang="en-IE" dirty="0" smtClean="0">
                <a:hlinkClick r:id="rId2"/>
              </a:rPr>
              <a:t>www.w3.org/DesignIssues/LinkedData.html</a:t>
            </a:r>
            <a:endParaRPr lang="en-I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79" y="1905000"/>
            <a:ext cx="7167477" cy="327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://tw.rpi.edu/launch/img/l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1571455" cy="20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98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Linked Data examples ...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45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3082" name="Picture 10" descr="https://www.wired.com/wp-content/uploads/2016/05/eso102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7" y="1135213"/>
            <a:ext cx="9146055" cy="593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890737"/>
            <a:ext cx="5062538" cy="1383939"/>
          </a:xfrm>
          <a:prstGeom prst="rect">
            <a:avLst/>
          </a:prstGeom>
        </p:spPr>
      </p:pic>
      <p:pic>
        <p:nvPicPr>
          <p:cNvPr id="11" name="Picture 2" descr="http://www.newspapers.psu.edu/wp-content/uploads/sites/1856/2013/02/NYT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115" y="228600"/>
            <a:ext cx="428176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214"/>
            <a:ext cx="9144000" cy="42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9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619"/>
            <a:ext cx="8996309" cy="597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7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619"/>
            <a:ext cx="8996309" cy="59737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8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GB" noProof="0" dirty="0" smtClean="0"/>
              <a:t>Linked Data </a:t>
            </a:r>
            <a:r>
              <a:rPr lang="en-GB" dirty="0" smtClean="0"/>
              <a:t>Document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9481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6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75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2" grpId="0" animBg="1"/>
      <p:bldP spid="13" grpId="0" animBg="1"/>
      <p:bldP spid="20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886" y="1540220"/>
            <a:ext cx="6084000" cy="308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1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-3.05556E-6 -0.2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11823 -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L 0.12431 4.4444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Previously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748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Answer queries over Linked Data using SPARQL</a:t>
            </a:r>
            <a:endParaRPr lang="en-GB" noProof="0" dirty="0"/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55830"/>
            <a:ext cx="4791975" cy="1621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886" y="1540220"/>
            <a:ext cx="6084000" cy="308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8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658048" y="6335856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implement these links (called "dereferencing")?</a:t>
            </a:r>
          </a:p>
        </p:txBody>
      </p:sp>
    </p:spTree>
    <p:extLst>
      <p:ext uri="{BB962C8B-B14F-4D97-AF65-F5344CB8AC3E}">
        <p14:creationId xmlns:p14="http://schemas.microsoft.com/office/powerpoint/2010/main" val="424444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Implementing Linked Data… 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191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97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658048" y="6335856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Easy-peasy. So what's the problem?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URL Recipe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1056626" y="4791440"/>
            <a:ext cx="247332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38800" y="4791440"/>
            <a:ext cx="247332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86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>
          <a:xfrm>
            <a:off x="457200" y="3733800"/>
            <a:ext cx="8305800" cy="17615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Rounded Rectangle 44"/>
          <p:cNvSpPr/>
          <p:nvPr/>
        </p:nvSpPr>
        <p:spPr>
          <a:xfrm>
            <a:off x="457200" y="1600200"/>
            <a:ext cx="8305800" cy="1600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3886201"/>
            <a:ext cx="5897567" cy="147997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URL Recipe: </a:t>
            </a:r>
            <a:r>
              <a:rPr lang="en-IE" dirty="0" smtClean="0">
                <a:solidFill>
                  <a:srgbClr val="FF0000"/>
                </a:solidFill>
              </a:rPr>
              <a:t>The Problem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19812"/>
            <a:ext cx="4108922" cy="1237349"/>
          </a:xfrm>
          <a:prstGeom prst="rect">
            <a:avLst/>
          </a:prstGeom>
        </p:spPr>
      </p:pic>
      <p:pic>
        <p:nvPicPr>
          <p:cNvPr id="1026" name="Picture 2" descr="TRAPPIST-1c Artist's Impressi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19812"/>
            <a:ext cx="1237176" cy="123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eb documen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188" y="4038600"/>
            <a:ext cx="1574800" cy="148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29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/>
          <p:cNvSpPr/>
          <p:nvPr/>
        </p:nvSpPr>
        <p:spPr>
          <a:xfrm>
            <a:off x="457200" y="1600200"/>
            <a:ext cx="8305800" cy="2971800"/>
          </a:xfrm>
          <a:prstGeom prst="roundRect">
            <a:avLst>
              <a:gd name="adj" fmla="val 1000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URL Recipe: </a:t>
            </a:r>
            <a:r>
              <a:rPr lang="en-IE" dirty="0" smtClean="0">
                <a:solidFill>
                  <a:srgbClr val="FF0000"/>
                </a:solidFill>
              </a:rPr>
              <a:t>The Problem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819811"/>
            <a:ext cx="5895839" cy="2517830"/>
          </a:xfrm>
          <a:prstGeom prst="rect">
            <a:avLst/>
          </a:prstGeom>
        </p:spPr>
      </p:pic>
      <p:pic>
        <p:nvPicPr>
          <p:cNvPr id="1026" name="Picture 2" descr="TRAPPIST-1c Artist's Impress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19812"/>
            <a:ext cx="1237176" cy="123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eb docum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188" y="3124200"/>
            <a:ext cx="1574800" cy="148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0" y="5791200"/>
            <a:ext cx="72390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Document URLs should only identify documents!</a:t>
            </a:r>
          </a:p>
        </p:txBody>
      </p:sp>
    </p:spTree>
    <p:extLst>
      <p:ext uri="{BB962C8B-B14F-4D97-AF65-F5344CB8AC3E}">
        <p14:creationId xmlns:p14="http://schemas.microsoft.com/office/powerpoint/2010/main" val="226721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HTTP URLs for documents, not pipes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28215"/>
            <a:ext cx="638175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25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1882456"/>
            <a:ext cx="7391399" cy="990600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1891888"/>
            <a:ext cx="971549" cy="98116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34000" y="2590800"/>
            <a:ext cx="9906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05400" y="207771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</a:rPr>
              <a:t>documents</a:t>
            </a:r>
            <a:endParaRPr lang="en-I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87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Hash Recipe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871213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http://ex.org/data/TRAPPIST-1b#this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14650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http://ex.org/data/TRAPPIST-1c#this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48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2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648200"/>
            <a:ext cx="9144000" cy="2209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Hash Recipe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28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endParaRPr lang="en-IE" sz="28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document</a:t>
            </a:r>
          </a:p>
          <a:p>
            <a:r>
              <a:rPr lang="es-CL" sz="28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planet</a:t>
            </a:r>
          </a:p>
          <a:p>
            <a:pPr lvl="1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Look it up, you get the document</a:t>
            </a:r>
          </a:p>
          <a:p>
            <a:pPr marL="914400" lvl="2" indent="0">
              <a:buNone/>
            </a:pP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2"/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1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905000" y="5076000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38400" y="47668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#me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905000" y="5661162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62200" y="537644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500" dirty="0"/>
          </a:p>
        </p:txBody>
      </p:sp>
      <p:pic>
        <p:nvPicPr>
          <p:cNvPr id="22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888496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75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52083 0.004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1891888"/>
            <a:ext cx="971549" cy="98116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34000" y="2590800"/>
            <a:ext cx="9906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05400" y="207771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</a:rPr>
              <a:t>documents</a:t>
            </a:r>
            <a:endParaRPr lang="en-IE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1882456"/>
            <a:ext cx="7391399" cy="990600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51" y="3053397"/>
            <a:ext cx="971549" cy="95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3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Slash Recipe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871213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http://ex.org/entity/TRAPPIST-1b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14650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77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4343399"/>
            <a:ext cx="9144000" cy="2494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Slash Recipe</a:t>
            </a:r>
            <a:endParaRPr lang="en-IE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05000" y="46819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0" y="43858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905000" y="51702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05000" y="4876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981200" y="5760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62200" y="54526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data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905000" y="62707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905000" y="5943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34" y="6303723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2777791"/>
          </a:xfrm>
        </p:spPr>
        <p:txBody>
          <a:bodyPr/>
          <a:lstStyle/>
          <a:p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2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document</a:t>
            </a:r>
          </a:p>
          <a:p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28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ex.org/entity/TRAPPIST-1c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planet</a:t>
            </a:r>
          </a:p>
          <a:p>
            <a:pPr lvl="1"/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Look it up,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redirects to the 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document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3220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L -0.58559 0.0016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  <p:bldP spid="9" grpId="0"/>
      <p:bldP spid="19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1891888"/>
            <a:ext cx="971549" cy="98116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34000" y="2590800"/>
            <a:ext cx="9906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05400" y="207771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</a:rPr>
              <a:t>documents</a:t>
            </a:r>
            <a:endParaRPr lang="en-IE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1882456"/>
            <a:ext cx="7391399" cy="990600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51" y="3053397"/>
            <a:ext cx="971549" cy="9572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49" y="4207669"/>
            <a:ext cx="971549" cy="95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4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Hash vs. Slash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3523" y="3200400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Which is better, </a:t>
            </a:r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hash or slash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3523" y="3679335"/>
            <a:ext cx="7239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Well, hash has half the number of requests!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4343399"/>
            <a:ext cx="9144000" cy="2494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905000" y="46819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286000" y="43858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1905000" y="51702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905000" y="4876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981200" y="5760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362200" y="54526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data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1905000" y="62707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905000" y="5943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34" y="6303723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0" y="1143000"/>
            <a:ext cx="9144000" cy="1842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1430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53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Straight Arrow Connector 53"/>
          <p:cNvCxnSpPr/>
          <p:nvPr/>
        </p:nvCxnSpPr>
        <p:spPr>
          <a:xfrm>
            <a:off x="1905000" y="1570800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438400" y="12616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1905000" y="2155962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362200" y="187124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500" dirty="0"/>
          </a:p>
        </p:txBody>
      </p:sp>
      <p:pic>
        <p:nvPicPr>
          <p:cNvPr id="58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383296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23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Hash vs. Slash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3523" y="3200400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Which is better, </a:t>
            </a:r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hash or slash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3523" y="3679335"/>
            <a:ext cx="7239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But slash decouples document URLs from entity IRIs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4343399"/>
            <a:ext cx="9144000" cy="2494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905000" y="46819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286000" y="43858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1905000" y="51702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905000" y="4876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981200" y="5760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362200" y="54526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data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1905000" y="62707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905000" y="5943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34" y="6303723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0" y="1143000"/>
            <a:ext cx="9144000" cy="1842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1430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53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Straight Arrow Connector 53"/>
          <p:cNvCxnSpPr/>
          <p:nvPr/>
        </p:nvCxnSpPr>
        <p:spPr>
          <a:xfrm>
            <a:off x="1905000" y="1570800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438400" y="12616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1905000" y="2155962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362200" y="187124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500" dirty="0"/>
          </a:p>
        </p:txBody>
      </p:sp>
      <p:pic>
        <p:nvPicPr>
          <p:cNvPr id="58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383296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90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29767" y="3563034"/>
            <a:ext cx="9144000" cy="17709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angle 21"/>
          <p:cNvSpPr/>
          <p:nvPr/>
        </p:nvSpPr>
        <p:spPr>
          <a:xfrm>
            <a:off x="0" y="1219200"/>
            <a:ext cx="9144000" cy="1828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Content negotiation with h</a:t>
            </a:r>
            <a:r>
              <a:rPr lang="en-IE" dirty="0" smtClean="0"/>
              <a:t>ash</a:t>
            </a:r>
            <a:endParaRPr lang="en-IE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3716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39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905000" y="1843438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55334" y="1524000"/>
            <a:ext cx="4191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905000" y="2300638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62200" y="1981200"/>
            <a:ext cx="4343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r>
              <a:rPr lang="en-IE" sz="1400" dirty="0" err="1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</a:t>
            </a:r>
            <a:endParaRPr lang="en-IE" sz="1400" dirty="0">
              <a:solidFill>
                <a:srgbClr val="820069"/>
              </a:solidFill>
            </a:endParaRPr>
          </a:p>
        </p:txBody>
      </p:sp>
      <p:pic>
        <p:nvPicPr>
          <p:cNvPr id="1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529238"/>
            <a:ext cx="459401" cy="4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79134" y="12192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 </a:t>
            </a:r>
            <a:r>
              <a:rPr lang="en-IE" sz="15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application/</a:t>
            </a:r>
            <a:r>
              <a:rPr lang="en-IE" sz="1500" dirty="0" err="1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rdf+xml</a:t>
            </a:r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997" y="36576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1" y="38299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1896399" y="4179608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46733" y="3841805"/>
            <a:ext cx="4191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4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600" dirty="0">
              <a:solidFill>
                <a:schemeClr val="bg1">
                  <a:lumMod val="65000"/>
                </a:schemeClr>
              </a:solidFill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1896399" y="4636808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53599" y="4317370"/>
            <a:ext cx="441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4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400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70533" y="3563035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 </a:t>
            </a:r>
            <a:r>
              <a:rPr lang="en-IE" sz="15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text/html</a:t>
            </a:r>
            <a:endParaRPr lang="en-IE" sz="15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0" y="5791200"/>
            <a:ext cx="7239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Can also choose from different RDF formats; e.g., Turtle, </a:t>
            </a:r>
            <a:r>
              <a:rPr lang="en-IE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RDFa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, etc.</a:t>
            </a: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(if supported by the server that is!)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699" y="4800600"/>
            <a:ext cx="355066" cy="47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6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525 -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-0.51701 1.11111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" grpId="0"/>
      <p:bldP spid="17" grpId="0"/>
      <p:bldP spid="19" grpId="0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1204101"/>
            <a:ext cx="9144000" cy="27102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Rectangle 28"/>
          <p:cNvSpPr/>
          <p:nvPr/>
        </p:nvSpPr>
        <p:spPr>
          <a:xfrm>
            <a:off x="0" y="4214511"/>
            <a:ext cx="9144000" cy="26235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Content negotiation with slash</a:t>
            </a:r>
            <a:endParaRPr lang="en-IE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905000" y="18288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86000" y="15240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905000" y="23083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05000" y="1981200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.xml</a:t>
            </a:r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9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406" y="3406520"/>
            <a:ext cx="459401" cy="4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1981200" y="28080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62200" y="2479418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.xml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905000" y="32989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05000" y="2971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.xml</a:t>
            </a:r>
            <a:endParaRPr lang="en-IE" sz="16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0" lvl="1" algn="ctr"/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747053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9423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1896399" y="4752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77399" y="4477145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896399" y="52578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96399" y="4930638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4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972599" y="57487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53599" y="54102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4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896399" y="61945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96399" y="5867400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5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997" y="4623998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1" y="4796368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353599" y="4214791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</a:t>
            </a:r>
            <a:r>
              <a:rPr lang="en-IE" sz="15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5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text/html</a:t>
            </a:r>
            <a:endParaRPr lang="en-IE" sz="15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5599" y="6291461"/>
            <a:ext cx="355066" cy="47697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379134" y="12192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 </a:t>
            </a:r>
            <a:r>
              <a:rPr lang="en-IE" sz="15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application/</a:t>
            </a:r>
            <a:r>
              <a:rPr lang="en-IE" sz="1500" dirty="0" err="1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rdf+xml</a:t>
            </a:r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42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L -0.53021 -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-0.52761 -3.33333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8" grpId="0"/>
      <p:bldP spid="20" grpId="0"/>
      <p:bldP spid="23" grpId="0"/>
      <p:bldP spid="25" grpId="0"/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Linking Open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829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we have not spoken much about …</a:t>
            </a:r>
            <a:endParaRPr lang="en-IE" dirty="0"/>
          </a:p>
        </p:txBody>
      </p:sp>
      <p:sp>
        <p:nvSpPr>
          <p:cNvPr id="4" name="Freeform 3"/>
          <p:cNvSpPr/>
          <p:nvPr/>
        </p:nvSpPr>
        <p:spPr>
          <a:xfrm>
            <a:off x="2975212" y="3152633"/>
            <a:ext cx="3398292" cy="614193"/>
          </a:xfrm>
          <a:custGeom>
            <a:avLst/>
            <a:gdLst>
              <a:gd name="connsiteX0" fmla="*/ 818866 w 3398292"/>
              <a:gd name="connsiteY0" fmla="*/ 27295 h 614193"/>
              <a:gd name="connsiteX1" fmla="*/ 600501 w 3398292"/>
              <a:gd name="connsiteY1" fmla="*/ 13648 h 614193"/>
              <a:gd name="connsiteX2" fmla="*/ 559558 w 3398292"/>
              <a:gd name="connsiteY2" fmla="*/ 0 h 614193"/>
              <a:gd name="connsiteX3" fmla="*/ 68239 w 3398292"/>
              <a:gd name="connsiteY3" fmla="*/ 13648 h 614193"/>
              <a:gd name="connsiteX4" fmla="*/ 27295 w 3398292"/>
              <a:gd name="connsiteY4" fmla="*/ 27295 h 614193"/>
              <a:gd name="connsiteX5" fmla="*/ 13648 w 3398292"/>
              <a:gd name="connsiteY5" fmla="*/ 122830 h 614193"/>
              <a:gd name="connsiteX6" fmla="*/ 0 w 3398292"/>
              <a:gd name="connsiteY6" fmla="*/ 191068 h 614193"/>
              <a:gd name="connsiteX7" fmla="*/ 13648 w 3398292"/>
              <a:gd name="connsiteY7" fmla="*/ 409433 h 614193"/>
              <a:gd name="connsiteX8" fmla="*/ 27295 w 3398292"/>
              <a:gd name="connsiteY8" fmla="*/ 450376 h 614193"/>
              <a:gd name="connsiteX9" fmla="*/ 122830 w 3398292"/>
              <a:gd name="connsiteY9" fmla="*/ 477671 h 614193"/>
              <a:gd name="connsiteX10" fmla="*/ 259307 w 3398292"/>
              <a:gd name="connsiteY10" fmla="*/ 504967 h 614193"/>
              <a:gd name="connsiteX11" fmla="*/ 368489 w 3398292"/>
              <a:gd name="connsiteY11" fmla="*/ 532263 h 614193"/>
              <a:gd name="connsiteX12" fmla="*/ 600501 w 3398292"/>
              <a:gd name="connsiteY12" fmla="*/ 545910 h 614193"/>
              <a:gd name="connsiteX13" fmla="*/ 1214651 w 3398292"/>
              <a:gd name="connsiteY13" fmla="*/ 573206 h 614193"/>
              <a:gd name="connsiteX14" fmla="*/ 1624084 w 3398292"/>
              <a:gd name="connsiteY14" fmla="*/ 586854 h 614193"/>
              <a:gd name="connsiteX15" fmla="*/ 2156346 w 3398292"/>
              <a:gd name="connsiteY15" fmla="*/ 586854 h 614193"/>
              <a:gd name="connsiteX16" fmla="*/ 2224585 w 3398292"/>
              <a:gd name="connsiteY16" fmla="*/ 559558 h 614193"/>
              <a:gd name="connsiteX17" fmla="*/ 2265528 w 3398292"/>
              <a:gd name="connsiteY17" fmla="*/ 532263 h 614193"/>
              <a:gd name="connsiteX18" fmla="*/ 2770495 w 3398292"/>
              <a:gd name="connsiteY18" fmla="*/ 545910 h 614193"/>
              <a:gd name="connsiteX19" fmla="*/ 2947916 w 3398292"/>
              <a:gd name="connsiteY19" fmla="*/ 573206 h 614193"/>
              <a:gd name="connsiteX20" fmla="*/ 3138985 w 3398292"/>
              <a:gd name="connsiteY20" fmla="*/ 559558 h 614193"/>
              <a:gd name="connsiteX21" fmla="*/ 3302758 w 3398292"/>
              <a:gd name="connsiteY21" fmla="*/ 532263 h 614193"/>
              <a:gd name="connsiteX22" fmla="*/ 3370997 w 3398292"/>
              <a:gd name="connsiteY22" fmla="*/ 436728 h 614193"/>
              <a:gd name="connsiteX23" fmla="*/ 3398292 w 3398292"/>
              <a:gd name="connsiteY23" fmla="*/ 354842 h 614193"/>
              <a:gd name="connsiteX24" fmla="*/ 3370997 w 3398292"/>
              <a:gd name="connsiteY24" fmla="*/ 218364 h 614193"/>
              <a:gd name="connsiteX25" fmla="*/ 3343701 w 3398292"/>
              <a:gd name="connsiteY25" fmla="*/ 177421 h 614193"/>
              <a:gd name="connsiteX26" fmla="*/ 3302758 w 3398292"/>
              <a:gd name="connsiteY26" fmla="*/ 163773 h 614193"/>
              <a:gd name="connsiteX27" fmla="*/ 3261815 w 3398292"/>
              <a:gd name="connsiteY27" fmla="*/ 136477 h 614193"/>
              <a:gd name="connsiteX28" fmla="*/ 3098042 w 3398292"/>
              <a:gd name="connsiteY28" fmla="*/ 95534 h 614193"/>
              <a:gd name="connsiteX29" fmla="*/ 2797791 w 3398292"/>
              <a:gd name="connsiteY29" fmla="*/ 68239 h 614193"/>
              <a:gd name="connsiteX30" fmla="*/ 2743200 w 3398292"/>
              <a:gd name="connsiteY30" fmla="*/ 54591 h 614193"/>
              <a:gd name="connsiteX31" fmla="*/ 2702257 w 3398292"/>
              <a:gd name="connsiteY31" fmla="*/ 40943 h 614193"/>
              <a:gd name="connsiteX32" fmla="*/ 1624084 w 3398292"/>
              <a:gd name="connsiteY32" fmla="*/ 27295 h 614193"/>
              <a:gd name="connsiteX33" fmla="*/ 1433015 w 3398292"/>
              <a:gd name="connsiteY33" fmla="*/ 13648 h 614193"/>
              <a:gd name="connsiteX34" fmla="*/ 914400 w 3398292"/>
              <a:gd name="connsiteY34" fmla="*/ 27295 h 614193"/>
              <a:gd name="connsiteX35" fmla="*/ 818866 w 3398292"/>
              <a:gd name="connsiteY35" fmla="*/ 27295 h 61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398292" h="614193">
                <a:moveTo>
                  <a:pt x="818866" y="27295"/>
                </a:moveTo>
                <a:cubicBezTo>
                  <a:pt x="766550" y="25021"/>
                  <a:pt x="673031" y="21283"/>
                  <a:pt x="600501" y="13648"/>
                </a:cubicBezTo>
                <a:cubicBezTo>
                  <a:pt x="586194" y="12142"/>
                  <a:pt x="573944" y="0"/>
                  <a:pt x="559558" y="0"/>
                </a:cubicBezTo>
                <a:cubicBezTo>
                  <a:pt x="395722" y="0"/>
                  <a:pt x="232012" y="9099"/>
                  <a:pt x="68239" y="13648"/>
                </a:cubicBezTo>
                <a:cubicBezTo>
                  <a:pt x="54591" y="18197"/>
                  <a:pt x="33729" y="14428"/>
                  <a:pt x="27295" y="27295"/>
                </a:cubicBezTo>
                <a:cubicBezTo>
                  <a:pt x="12909" y="56067"/>
                  <a:pt x="18936" y="91099"/>
                  <a:pt x="13648" y="122830"/>
                </a:cubicBezTo>
                <a:cubicBezTo>
                  <a:pt x="9835" y="145711"/>
                  <a:pt x="4549" y="168322"/>
                  <a:pt x="0" y="191068"/>
                </a:cubicBezTo>
                <a:cubicBezTo>
                  <a:pt x="4549" y="263856"/>
                  <a:pt x="6013" y="336903"/>
                  <a:pt x="13648" y="409433"/>
                </a:cubicBezTo>
                <a:cubicBezTo>
                  <a:pt x="15154" y="423740"/>
                  <a:pt x="17123" y="440204"/>
                  <a:pt x="27295" y="450376"/>
                </a:cubicBezTo>
                <a:cubicBezTo>
                  <a:pt x="33841" y="456922"/>
                  <a:pt x="122332" y="477529"/>
                  <a:pt x="122830" y="477671"/>
                </a:cubicBezTo>
                <a:cubicBezTo>
                  <a:pt x="266737" y="518787"/>
                  <a:pt x="-12465" y="450612"/>
                  <a:pt x="259307" y="504967"/>
                </a:cubicBezTo>
                <a:cubicBezTo>
                  <a:pt x="296093" y="512324"/>
                  <a:pt x="331040" y="530060"/>
                  <a:pt x="368489" y="532263"/>
                </a:cubicBezTo>
                <a:lnTo>
                  <a:pt x="600501" y="545910"/>
                </a:lnTo>
                <a:cubicBezTo>
                  <a:pt x="880269" y="580881"/>
                  <a:pt x="656946" y="556558"/>
                  <a:pt x="1214651" y="573206"/>
                </a:cubicBezTo>
                <a:lnTo>
                  <a:pt x="1624084" y="586854"/>
                </a:lnTo>
                <a:cubicBezTo>
                  <a:pt x="1831528" y="628341"/>
                  <a:pt x="1752730" y="617901"/>
                  <a:pt x="2156346" y="586854"/>
                </a:cubicBezTo>
                <a:cubicBezTo>
                  <a:pt x="2180772" y="584975"/>
                  <a:pt x="2202673" y="570514"/>
                  <a:pt x="2224585" y="559558"/>
                </a:cubicBezTo>
                <a:cubicBezTo>
                  <a:pt x="2239256" y="552223"/>
                  <a:pt x="2251880" y="541361"/>
                  <a:pt x="2265528" y="532263"/>
                </a:cubicBezTo>
                <a:lnTo>
                  <a:pt x="2770495" y="545910"/>
                </a:lnTo>
                <a:cubicBezTo>
                  <a:pt x="2891497" y="551059"/>
                  <a:pt x="2872974" y="548225"/>
                  <a:pt x="2947916" y="573206"/>
                </a:cubicBezTo>
                <a:lnTo>
                  <a:pt x="3138985" y="559558"/>
                </a:lnTo>
                <a:cubicBezTo>
                  <a:pt x="3262668" y="548803"/>
                  <a:pt x="3227429" y="557372"/>
                  <a:pt x="3302758" y="532263"/>
                </a:cubicBezTo>
                <a:cubicBezTo>
                  <a:pt x="3308252" y="524938"/>
                  <a:pt x="3363743" y="453050"/>
                  <a:pt x="3370997" y="436728"/>
                </a:cubicBezTo>
                <a:cubicBezTo>
                  <a:pt x="3382682" y="410436"/>
                  <a:pt x="3398292" y="354842"/>
                  <a:pt x="3398292" y="354842"/>
                </a:cubicBezTo>
                <a:cubicBezTo>
                  <a:pt x="3393262" y="319633"/>
                  <a:pt x="3390054" y="256477"/>
                  <a:pt x="3370997" y="218364"/>
                </a:cubicBezTo>
                <a:cubicBezTo>
                  <a:pt x="3363661" y="203693"/>
                  <a:pt x="3356509" y="187668"/>
                  <a:pt x="3343701" y="177421"/>
                </a:cubicBezTo>
                <a:cubicBezTo>
                  <a:pt x="3332467" y="168434"/>
                  <a:pt x="3315625" y="170207"/>
                  <a:pt x="3302758" y="163773"/>
                </a:cubicBezTo>
                <a:cubicBezTo>
                  <a:pt x="3288087" y="156437"/>
                  <a:pt x="3276804" y="143139"/>
                  <a:pt x="3261815" y="136477"/>
                </a:cubicBezTo>
                <a:cubicBezTo>
                  <a:pt x="3192817" y="105811"/>
                  <a:pt x="3170665" y="108738"/>
                  <a:pt x="3098042" y="95534"/>
                </a:cubicBezTo>
                <a:cubicBezTo>
                  <a:pt x="2932521" y="65439"/>
                  <a:pt x="3124147" y="87435"/>
                  <a:pt x="2797791" y="68239"/>
                </a:cubicBezTo>
                <a:cubicBezTo>
                  <a:pt x="2779594" y="63690"/>
                  <a:pt x="2761235" y="59744"/>
                  <a:pt x="2743200" y="54591"/>
                </a:cubicBezTo>
                <a:cubicBezTo>
                  <a:pt x="2729368" y="50639"/>
                  <a:pt x="2716639" y="41294"/>
                  <a:pt x="2702257" y="40943"/>
                </a:cubicBezTo>
                <a:cubicBezTo>
                  <a:pt x="2342944" y="32179"/>
                  <a:pt x="1983475" y="31844"/>
                  <a:pt x="1624084" y="27295"/>
                </a:cubicBezTo>
                <a:cubicBezTo>
                  <a:pt x="1560394" y="22746"/>
                  <a:pt x="1496867" y="13648"/>
                  <a:pt x="1433015" y="13648"/>
                </a:cubicBezTo>
                <a:cubicBezTo>
                  <a:pt x="1260083" y="13648"/>
                  <a:pt x="1087291" y="23537"/>
                  <a:pt x="914400" y="27295"/>
                </a:cubicBezTo>
                <a:cubicBezTo>
                  <a:pt x="878015" y="28086"/>
                  <a:pt x="871182" y="29569"/>
                  <a:pt x="818866" y="27295"/>
                </a:cubicBezTo>
                <a:close/>
              </a:path>
            </a:pathLst>
          </a:custGeom>
          <a:solidFill>
            <a:schemeClr val="accent6">
              <a:lumMod val="75000"/>
              <a:alpha val="2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5486400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dirty="0" smtClean="0">
                <a:latin typeface="Alegreya Sans SC Light" panose="00000400000000000000" pitchFamily="2" charset="0"/>
              </a:rPr>
              <a:t>… how do we use RDF(S)/OWL/SPARQL </a:t>
            </a:r>
          </a:p>
          <a:p>
            <a:pPr algn="r"/>
            <a:r>
              <a:rPr lang="en-IE" dirty="0" smtClean="0">
                <a:latin typeface="Alegreya Sans SC Light" panose="00000400000000000000" pitchFamily="2" charset="0"/>
              </a:rPr>
              <a:t>to build a “Web of Data”?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00400" y="272471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IE" b="1" dirty="0" smtClean="0">
                <a:solidFill>
                  <a:schemeClr val="tx1"/>
                </a:solidFill>
              </a:rPr>
              <a:t>CC7220-1</a:t>
            </a:r>
            <a:br>
              <a:rPr lang="en-IE" b="1" dirty="0" smtClean="0">
                <a:solidFill>
                  <a:schemeClr val="tx1"/>
                </a:solidFill>
              </a:rPr>
            </a:br>
            <a:r>
              <a:rPr lang="en-IE" b="1" cap="small" dirty="0" smtClean="0">
                <a:solidFill>
                  <a:schemeClr val="tx1"/>
                </a:solidFill>
              </a:rPr>
              <a:t>La Web de </a:t>
            </a:r>
            <a:r>
              <a:rPr lang="en-IE" b="1" cap="small" dirty="0" err="1" smtClean="0">
                <a:solidFill>
                  <a:schemeClr val="tx1"/>
                </a:solidFill>
              </a:rPr>
              <a:t>Datos</a:t>
            </a:r>
            <a:r>
              <a:rPr lang="en-IE" b="1" cap="small" dirty="0" smtClean="0">
                <a:solidFill>
                  <a:schemeClr val="tx1"/>
                </a:solidFill>
              </a:rPr>
              <a:t/>
            </a:r>
            <a:br>
              <a:rPr lang="en-IE" b="1" cap="small" dirty="0" smtClean="0">
                <a:solidFill>
                  <a:schemeClr val="tx1"/>
                </a:solidFill>
              </a:rPr>
            </a:br>
            <a:r>
              <a:rPr lang="en-IE" b="1" cap="small" smtClean="0">
                <a:solidFill>
                  <a:schemeClr val="tx1"/>
                </a:solidFill>
              </a:rPr>
              <a:t>Primavera </a:t>
            </a:r>
            <a:r>
              <a:rPr lang="en-IE" b="1" smtClean="0">
                <a:solidFill>
                  <a:schemeClr val="tx1"/>
                </a:solidFill>
              </a:rPr>
              <a:t>2022</a:t>
            </a:r>
            <a:endParaRPr lang="en-I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6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Open Data ...</a:t>
            </a:r>
            <a:endParaRPr lang="en-IE" dirty="0"/>
          </a:p>
        </p:txBody>
      </p:sp>
      <p:pic>
        <p:nvPicPr>
          <p:cNvPr id="33794" name="Picture 2" descr="http://l1.alamy.com/thumbs/4/e5f2a23d-7174-48d9-b3a4-e045aced1f1d/C408C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726106"/>
            <a:ext cx="16192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1549589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2667000" y="1676400"/>
            <a:ext cx="6267450" cy="1676400"/>
          </a:xfrm>
          <a:prstGeom prst="cloudCallout">
            <a:avLst>
              <a:gd name="adj1" fmla="val -64490"/>
              <a:gd name="adj2" fmla="val -1474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all these people who want to publish Open Data but how should they publish it on the Web?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52651" y="4191119"/>
            <a:ext cx="6096000" cy="1944687"/>
          </a:xfrm>
          <a:prstGeom prst="cloudCallout">
            <a:avLst>
              <a:gd name="adj1" fmla="val 67040"/>
              <a:gd name="adj2" fmla="val 166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this new way of publishing Linked Data on the Web but no data to publish … 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722435" y="61953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dirty="0" smtClean="0"/>
              <a:t>... meets Linked Data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1097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0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Data</a:t>
            </a:r>
            <a:endParaRPr lang="en-IE" dirty="0"/>
          </a:p>
        </p:txBody>
      </p:sp>
      <p:pic>
        <p:nvPicPr>
          <p:cNvPr id="4" name="Picture 2" descr="http://l1.alamy.com/thumbs/4/e5f2a23d-7174-48d9-b3a4-e045aced1f1d/C408C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726106"/>
            <a:ext cx="16192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1549589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2006788" y="2893953"/>
            <a:ext cx="5384611" cy="1676400"/>
          </a:xfrm>
          <a:prstGeom prst="cloudCallout">
            <a:avLst>
              <a:gd name="adj1" fmla="val -49536"/>
              <a:gd name="adj2" fmla="val -7743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all these people who want to publish Open Data but how should they publish it on the Web?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1752600" y="2759810"/>
            <a:ext cx="6096000" cy="1944687"/>
          </a:xfrm>
          <a:prstGeom prst="cloudCallout">
            <a:avLst>
              <a:gd name="adj1" fmla="val 40846"/>
              <a:gd name="adj2" fmla="val 76753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this new way of publishing Linked Data on the Web but no data to publish … 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1752600" y="2781419"/>
            <a:ext cx="6096000" cy="1944687"/>
          </a:xfrm>
          <a:prstGeom prst="cloudCallout">
            <a:avLst>
              <a:gd name="adj1" fmla="val -187064"/>
              <a:gd name="adj2" fmla="val 167285"/>
            </a:avLst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b="1" smtClean="0">
                <a:solidFill>
                  <a:schemeClr val="tx1"/>
                </a:solidFill>
              </a:rPr>
              <a:t>Linked Open Data</a:t>
            </a:r>
            <a:endParaRPr lang="en-IE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5 </a:t>
            </a:r>
            <a:r>
              <a:rPr lang="en-IE" dirty="0" smtClean="0">
                <a:solidFill>
                  <a:srgbClr val="FFC000"/>
                </a:solidFill>
              </a:rPr>
              <a:t>★</a:t>
            </a:r>
            <a:r>
              <a:rPr lang="en-IE" dirty="0" smtClean="0"/>
              <a:t>’s of Linked Open Data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E" dirty="0" smtClean="0"/>
          </a:p>
          <a:p>
            <a:pPr marL="0" indent="0">
              <a:buNone/>
            </a:pPr>
            <a:r>
              <a:rPr lang="en-IE" sz="1400" dirty="0" smtClean="0">
                <a:solidFill>
                  <a:schemeClr val="bg1"/>
                </a:solidFill>
              </a:rPr>
              <a:t>★★★</a:t>
            </a:r>
            <a:r>
              <a:rPr lang="en-IE" sz="1400" dirty="0">
                <a:solidFill>
                  <a:schemeClr val="bg1"/>
                </a:solidFill>
              </a:rPr>
              <a:t>★</a:t>
            </a:r>
            <a:r>
              <a:rPr lang="en-IE" sz="1400" dirty="0" smtClean="0">
                <a:solidFill>
                  <a:srgbClr val="FFC000"/>
                </a:solidFill>
              </a:rPr>
              <a:t>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Publish data under open licence</a:t>
            </a:r>
            <a:endParaRPr lang="en-IE" sz="2400" dirty="0" smtClean="0"/>
          </a:p>
          <a:p>
            <a:pPr marL="0" indent="0">
              <a:buNone/>
            </a:pPr>
            <a:r>
              <a:rPr lang="en-IE" sz="1400" dirty="0" smtClean="0">
                <a:solidFill>
                  <a:schemeClr val="bg1"/>
                </a:solidFill>
              </a:rPr>
              <a:t>★★★</a:t>
            </a:r>
            <a:r>
              <a:rPr lang="en-IE" sz="1400" dirty="0">
                <a:solidFill>
                  <a:srgbClr val="FFC000"/>
                </a:solidFill>
              </a:rPr>
              <a:t>★</a:t>
            </a:r>
            <a:r>
              <a:rPr lang="en-IE" sz="1400" dirty="0" smtClean="0">
                <a:solidFill>
                  <a:srgbClr val="FFC000"/>
                </a:solidFill>
              </a:rPr>
              <a:t>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Make the data “machine readable”</a:t>
            </a:r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e.g., a Spreadsheet better than a PDF table </a:t>
            </a:r>
          </a:p>
          <a:p>
            <a:pPr marL="0" indent="0">
              <a:buNone/>
            </a:pPr>
            <a:r>
              <a:rPr lang="en-IE" sz="1400" dirty="0" smtClean="0">
                <a:solidFill>
                  <a:schemeClr val="bg1"/>
                </a:solidFill>
              </a:rPr>
              <a:t>★★</a:t>
            </a:r>
            <a:r>
              <a:rPr lang="en-IE" sz="1400" dirty="0">
                <a:solidFill>
                  <a:srgbClr val="FFC000"/>
                </a:solidFill>
              </a:rPr>
              <a:t>★</a:t>
            </a:r>
            <a:r>
              <a:rPr lang="en-IE" sz="1400" dirty="0" smtClean="0">
                <a:solidFill>
                  <a:srgbClr val="FFC000"/>
                </a:solidFill>
              </a:rPr>
              <a:t>★★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Use non-proprietary formats</a:t>
            </a:r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e.g., a CSV text file better than Excel</a:t>
            </a:r>
          </a:p>
          <a:p>
            <a:pPr marL="0" indent="0">
              <a:buNone/>
            </a:pPr>
            <a:r>
              <a:rPr lang="en-IE" sz="1400" dirty="0">
                <a:solidFill>
                  <a:schemeClr val="bg1"/>
                </a:solidFill>
              </a:rPr>
              <a:t>★</a:t>
            </a:r>
            <a:r>
              <a:rPr lang="en-IE" sz="1400" dirty="0">
                <a:solidFill>
                  <a:srgbClr val="FFC000"/>
                </a:solidFill>
              </a:rPr>
              <a:t>★★★★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Use URIs to name your stuff </a:t>
            </a:r>
            <a:r>
              <a:rPr lang="en-IE" sz="2000" dirty="0" smtClean="0">
                <a:solidFill>
                  <a:srgbClr val="0070C0"/>
                </a:solidFill>
              </a:rPr>
              <a:t>(hint: RDF)</a:t>
            </a:r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use unambiguous identifiers that can be linked/looked up</a:t>
            </a:r>
          </a:p>
          <a:p>
            <a:pPr marL="0" indent="0">
              <a:buNone/>
            </a:pPr>
            <a:r>
              <a:rPr lang="en-IE" sz="1400" dirty="0" smtClean="0">
                <a:solidFill>
                  <a:srgbClr val="FFC000"/>
                </a:solidFill>
              </a:rPr>
              <a:t>★★★★★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Provide links to other content </a:t>
            </a:r>
            <a:r>
              <a:rPr lang="en-IE" sz="2000" dirty="0">
                <a:solidFill>
                  <a:srgbClr val="0070C0"/>
                </a:solidFill>
              </a:rPr>
              <a:t>(hint: </a:t>
            </a:r>
            <a:r>
              <a:rPr lang="en-IE" sz="2000" dirty="0" smtClean="0">
                <a:solidFill>
                  <a:srgbClr val="0070C0"/>
                </a:solidFill>
              </a:rPr>
              <a:t>Linked Data)</a:t>
            </a:r>
            <a:endParaRPr lang="en-IE" sz="2000" dirty="0" smtClean="0"/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so consumers can follow links to find out more</a:t>
            </a:r>
            <a:endParaRPr lang="en-I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134" y="609600"/>
            <a:ext cx="2286000" cy="236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07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Each</a:t>
            </a:r>
            <a:r>
              <a:rPr lang="es-CL" dirty="0" smtClean="0"/>
              <a:t> </a:t>
            </a:r>
            <a:r>
              <a:rPr lang="es-CL" dirty="0" err="1" smtClean="0"/>
              <a:t>star</a:t>
            </a:r>
            <a:r>
              <a:rPr lang="es-CL" dirty="0" smtClean="0"/>
              <a:t> </a:t>
            </a:r>
            <a:r>
              <a:rPr lang="es-CL" dirty="0" err="1" smtClean="0"/>
              <a:t>improves</a:t>
            </a:r>
            <a:r>
              <a:rPr lang="es-CL" dirty="0" smtClean="0"/>
              <a:t> </a:t>
            </a:r>
            <a:r>
              <a:rPr lang="es-CL" dirty="0" err="1" smtClean="0"/>
              <a:t>interoperability</a:t>
            </a:r>
            <a:r>
              <a:rPr lang="es-CL" dirty="0" smtClean="0"/>
              <a:t> of data</a:t>
            </a:r>
            <a:endParaRPr lang="es-CL" dirty="0"/>
          </a:p>
        </p:txBody>
      </p:sp>
      <p:pic>
        <p:nvPicPr>
          <p:cNvPr id="16386" name="Picture 2" descr="5-star steps by exa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28438"/>
            <a:ext cx="7467600" cy="423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41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Datasets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606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6" name="Picture 2" descr="http://lod-cloud.net/versions/2007-10-08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45732"/>
            <a:ext cx="5347408" cy="412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461665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</p:txBody>
      </p:sp>
    </p:spTree>
    <p:extLst>
      <p:ext uri="{BB962C8B-B14F-4D97-AF65-F5344CB8AC3E}">
        <p14:creationId xmlns:p14="http://schemas.microsoft.com/office/powerpoint/2010/main" val="181064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2050" name="Picture 2" descr="http://lod-cloud.net/versions/2007-11-10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12" y="1870365"/>
            <a:ext cx="5981907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83099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</p:txBody>
      </p:sp>
    </p:spTree>
    <p:extLst>
      <p:ext uri="{BB962C8B-B14F-4D97-AF65-F5344CB8AC3E}">
        <p14:creationId xmlns:p14="http://schemas.microsoft.com/office/powerpoint/2010/main" val="25065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122" name="Picture 2" descr="http://lod-cloud.net/versions/2008-02-28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676400"/>
            <a:ext cx="6466990" cy="473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1200329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</p:txBody>
      </p:sp>
    </p:spTree>
    <p:extLst>
      <p:ext uri="{BB962C8B-B14F-4D97-AF65-F5344CB8AC3E}">
        <p14:creationId xmlns:p14="http://schemas.microsoft.com/office/powerpoint/2010/main" val="170173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146" name="Picture 2" descr="http://lod-cloud.net/versions/2008-09-18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6066914" cy="469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156966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</p:txBody>
      </p:sp>
    </p:spTree>
    <p:extLst>
      <p:ext uri="{BB962C8B-B14F-4D97-AF65-F5344CB8AC3E}">
        <p14:creationId xmlns:p14="http://schemas.microsoft.com/office/powerpoint/2010/main" val="146041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7170" name="Picture 2" descr="http://lod-cloud.net/versions/2009-03-05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5" y="1447800"/>
            <a:ext cx="660045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1938992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</p:txBody>
      </p:sp>
    </p:spTree>
    <p:extLst>
      <p:ext uri="{BB962C8B-B14F-4D97-AF65-F5344CB8AC3E}">
        <p14:creationId xmlns:p14="http://schemas.microsoft.com/office/powerpoint/2010/main" val="297962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12258" y="1066224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are we missing from here to build a Web of Data?</a:t>
            </a:r>
          </a:p>
        </p:txBody>
      </p:sp>
    </p:spTree>
    <p:extLst>
      <p:ext uri="{BB962C8B-B14F-4D97-AF65-F5344CB8AC3E}">
        <p14:creationId xmlns:p14="http://schemas.microsoft.com/office/powerpoint/2010/main" val="341503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8196" name="Picture 4" descr="http://lod-cloud.net/versions/2009-07-14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681514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2308324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</p:txBody>
      </p:sp>
    </p:spTree>
    <p:extLst>
      <p:ext uri="{BB962C8B-B14F-4D97-AF65-F5344CB8AC3E}">
        <p14:creationId xmlns:p14="http://schemas.microsoft.com/office/powerpoint/2010/main" val="197754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7239000" y="1676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/>
              <a:t>Oct 2007</a:t>
            </a:r>
            <a:endParaRPr lang="en-IE" i="1" dirty="0"/>
          </a:p>
        </p:txBody>
      </p:sp>
      <p:pic>
        <p:nvPicPr>
          <p:cNvPr id="3074" name="Picture 2" descr="http://lod-cloud.net/versions/2010-09-22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398"/>
            <a:ext cx="8194664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22671" y="1808018"/>
            <a:ext cx="1752600" cy="2677656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</p:txBody>
      </p:sp>
    </p:spTree>
    <p:extLst>
      <p:ext uri="{BB962C8B-B14F-4D97-AF65-F5344CB8AC3E}">
        <p14:creationId xmlns:p14="http://schemas.microsoft.com/office/powerpoint/2010/main" val="398270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098" name="Picture 2" descr="http://lod-cloud.net/versions/2011-09-19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371"/>
            <a:ext cx="8098971" cy="53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3046988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</p:txBody>
      </p:sp>
    </p:spTree>
    <p:extLst>
      <p:ext uri="{BB962C8B-B14F-4D97-AF65-F5344CB8AC3E}">
        <p14:creationId xmlns:p14="http://schemas.microsoft.com/office/powerpoint/2010/main" val="233677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098" name="Picture 2" descr="http://lod-cloud.net/versions/2011-09-19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371"/>
            <a:ext cx="8098971" cy="53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341632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340650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pic>
        <p:nvPicPr>
          <p:cNvPr id="4098" name="Picture 2" descr="http://lod-cloud.net/versions/2011-09-19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371"/>
            <a:ext cx="8098971" cy="53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3785652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12728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" y="1524371"/>
            <a:ext cx="8013002" cy="525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154984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</p:txBody>
      </p:sp>
    </p:spTree>
    <p:extLst>
      <p:ext uri="{BB962C8B-B14F-4D97-AF65-F5344CB8AC3E}">
        <p14:creationId xmlns:p14="http://schemas.microsoft.com/office/powerpoint/2010/main" val="117970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2286000"/>
            <a:ext cx="10008196" cy="10206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524315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</p:txBody>
      </p:sp>
    </p:spTree>
    <p:extLst>
      <p:ext uri="{BB962C8B-B14F-4D97-AF65-F5344CB8AC3E}">
        <p14:creationId xmlns:p14="http://schemas.microsoft.com/office/powerpoint/2010/main" val="232736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4191000"/>
            <a:ext cx="12649200" cy="1290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89364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May 2020</a:t>
            </a:r>
          </a:p>
        </p:txBody>
      </p:sp>
    </p:spTree>
    <p:extLst>
      <p:ext uri="{BB962C8B-B14F-4D97-AF65-F5344CB8AC3E}">
        <p14:creationId xmlns:p14="http://schemas.microsoft.com/office/powerpoint/2010/main" val="124182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Cross-Domain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0415"/>
            <a:ext cx="9144000" cy="503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2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Cross-Domain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0541"/>
            <a:ext cx="9144000" cy="510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1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IE" dirty="0" smtClean="0">
                <a:solidFill>
                  <a:srgbClr val="00B050"/>
                </a:solidFill>
              </a:rPr>
              <a:t> </a:t>
            </a: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Links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12258" y="1066224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add links to this picture?</a:t>
            </a:r>
          </a:p>
        </p:txBody>
      </p:sp>
    </p:spTree>
    <p:extLst>
      <p:ext uri="{BB962C8B-B14F-4D97-AF65-F5344CB8AC3E}">
        <p14:creationId xmlns:p14="http://schemas.microsoft.com/office/powerpoint/2010/main" val="96523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Geographic</a:t>
            </a:r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60</a:t>
            </a:fld>
            <a:endParaRPr lang="de-DE"/>
          </a:p>
        </p:txBody>
      </p:sp>
      <p:pic>
        <p:nvPicPr>
          <p:cNvPr id="5" name="Picture 4" descr="GeoNames.or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1761"/>
            <a:ext cx="9144000" cy="509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Geographic</a:t>
            </a:r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61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352641"/>
            <a:ext cx="9144000" cy="550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1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Governmental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62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8007"/>
            <a:ext cx="9144000" cy="516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7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Governmental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494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0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Life Sciences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5298"/>
            <a:ext cx="9144000" cy="364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Life Sciences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245"/>
            <a:ext cx="9144000" cy="541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9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E-Commerce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66</a:t>
            </a:fld>
            <a:endParaRPr lang="de-DE"/>
          </a:p>
        </p:txBody>
      </p:sp>
      <p:pic>
        <p:nvPicPr>
          <p:cNvPr id="5" name="Picture 4" descr="GoodRelations  The Professional Web Vocabulary for E Commer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1021"/>
            <a:ext cx="9144000" cy="481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8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Media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67</a:t>
            </a:fld>
            <a:endParaRPr lang="de-DE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182" y="1584237"/>
            <a:ext cx="8106927" cy="427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333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Media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1637"/>
            <a:ext cx="9144000" cy="530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5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Pokémon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69</a:t>
            </a:fld>
            <a:endParaRPr lang="de-DE"/>
          </a:p>
        </p:txBody>
      </p:sp>
      <p:pic>
        <p:nvPicPr>
          <p:cNvPr id="4098" name="Picture 2" descr="Image result for poke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382" y="2610709"/>
            <a:ext cx="7083617" cy="424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poke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87" y="1417975"/>
            <a:ext cx="1429497" cy="163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175" y="1364183"/>
            <a:ext cx="6205824" cy="124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4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filled with IRIs!</a:t>
            </a:r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972402" y="2362200"/>
            <a:ext cx="3276600" cy="228600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972402" y="3235115"/>
            <a:ext cx="842749" cy="29567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 13"/>
          <p:cNvSpPr/>
          <p:nvPr/>
        </p:nvSpPr>
        <p:spPr>
          <a:xfrm>
            <a:off x="5548126" y="3530788"/>
            <a:ext cx="1309874" cy="279212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/>
          <p:cNvSpPr/>
          <p:nvPr/>
        </p:nvSpPr>
        <p:spPr>
          <a:xfrm>
            <a:off x="972402" y="2590800"/>
            <a:ext cx="7219151" cy="342900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 15"/>
          <p:cNvSpPr/>
          <p:nvPr/>
        </p:nvSpPr>
        <p:spPr>
          <a:xfrm>
            <a:off x="972402" y="2933700"/>
            <a:ext cx="7214601" cy="301417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/>
          <p:cNvSpPr/>
          <p:nvPr/>
        </p:nvSpPr>
        <p:spPr>
          <a:xfrm>
            <a:off x="5715000" y="3235115"/>
            <a:ext cx="1421130" cy="295673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/>
          <p:cNvSpPr/>
          <p:nvPr/>
        </p:nvSpPr>
        <p:spPr>
          <a:xfrm>
            <a:off x="1204607" y="3530789"/>
            <a:ext cx="1406095" cy="279211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1204607" y="3810000"/>
            <a:ext cx="1619707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Rectangle 19"/>
          <p:cNvSpPr/>
          <p:nvPr/>
        </p:nvSpPr>
        <p:spPr>
          <a:xfrm>
            <a:off x="4176526" y="3530787"/>
            <a:ext cx="1309874" cy="27921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Rectangle 20"/>
          <p:cNvSpPr/>
          <p:nvPr/>
        </p:nvSpPr>
        <p:spPr>
          <a:xfrm>
            <a:off x="3135557" y="3809999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/>
          <p:cNvSpPr/>
          <p:nvPr/>
        </p:nvSpPr>
        <p:spPr>
          <a:xfrm>
            <a:off x="5158276" y="3814546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Rectangle 26"/>
          <p:cNvSpPr/>
          <p:nvPr/>
        </p:nvSpPr>
        <p:spPr>
          <a:xfrm>
            <a:off x="1815151" y="3235117"/>
            <a:ext cx="318449" cy="295670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7" name="Rectangle 36"/>
          <p:cNvSpPr/>
          <p:nvPr/>
        </p:nvSpPr>
        <p:spPr>
          <a:xfrm>
            <a:off x="2133601" y="3247024"/>
            <a:ext cx="3276600" cy="283766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457200" y="62182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dirty="0" smtClean="0">
                <a:latin typeface="Alegreya Sans SC Light" panose="00000400000000000000" pitchFamily="2" charset="0"/>
              </a:rPr>
              <a:t>… any IRI could be a link!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62200"/>
            <a:ext cx="7201921" cy="171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6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4191000"/>
            <a:ext cx="12649200" cy="1290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489364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May 2020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447953"/>
            <a:ext cx="72390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But if every dataset describes data with their own vocabulary </a:t>
            </a: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the datasets will be impossible to integrate and query.</a:t>
            </a:r>
          </a:p>
          <a:p>
            <a:pPr algn="ctr"/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could we address this issue?</a:t>
            </a:r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86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Vocabularies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2074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Vocabularies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Indexes vocabularies for re-use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905000"/>
            <a:ext cx="5376862" cy="47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1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1614"/>
            <a:ext cx="9144000" cy="453258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DCTERMS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documents</a:t>
            </a:r>
            <a:endParaRPr lang="en-I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1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FOAF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people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1040"/>
            <a:ext cx="9144000" cy="4456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3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2401040"/>
            <a:ext cx="9144000" cy="455229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SKOS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taxonomies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8561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819"/>
            <a:ext cx="9144000" cy="4820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CC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licencing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7767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819"/>
            <a:ext cx="9144000" cy="50763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SCHEMA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everything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4844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819"/>
            <a:ext cx="9144000" cy="50763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SCHEMA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everything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293494"/>
            <a:ext cx="5634038" cy="388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5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Data Applications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6967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Pre-Linked Data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6750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4191000"/>
            <a:ext cx="12649200" cy="1290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22671" y="1808018"/>
            <a:ext cx="1752600" cy="489364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May 2020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33400" y="447953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So who is using these datasets (and for what)?</a:t>
            </a:r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39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Google’s</a:t>
            </a:r>
            <a:r>
              <a:rPr lang="es-CL" dirty="0" smtClean="0"/>
              <a:t> </a:t>
            </a:r>
            <a:r>
              <a:rPr lang="es-CL" dirty="0" err="1" smtClean="0"/>
              <a:t>Knowledge</a:t>
            </a:r>
            <a:r>
              <a:rPr lang="es-CL" dirty="0" smtClean="0"/>
              <a:t> </a:t>
            </a:r>
            <a:r>
              <a:rPr lang="es-CL" dirty="0" err="1" smtClean="0"/>
              <a:t>Graph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56" y="1369378"/>
            <a:ext cx="7862888" cy="5420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342" y="2011362"/>
            <a:ext cx="3958514" cy="4999038"/>
          </a:xfrm>
          <a:prstGeom prst="rect">
            <a:avLst/>
          </a:prstGeom>
        </p:spPr>
      </p:pic>
      <p:sp>
        <p:nvSpPr>
          <p:cNvPr id="3" name="AutoShape 4" descr="Image result for wikidata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8184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Apple's</a:t>
            </a:r>
            <a:r>
              <a:rPr lang="es-CL" dirty="0" smtClean="0"/>
              <a:t> </a:t>
            </a:r>
            <a:r>
              <a:rPr lang="es-CL" dirty="0" err="1" smtClean="0"/>
              <a:t>Siri</a:t>
            </a:r>
            <a:endParaRPr lang="es-CL" dirty="0"/>
          </a:p>
        </p:txBody>
      </p:sp>
      <p:sp>
        <p:nvSpPr>
          <p:cNvPr id="3" name="AutoShape 4" descr="Image result for wikidata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9218" name="Picture 2" descr="Image result for si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74983"/>
            <a:ext cx="9144001" cy="478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591" y="1447800"/>
            <a:ext cx="7424809" cy="5400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600" y="72512"/>
            <a:ext cx="1828800" cy="129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4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IBM's</a:t>
            </a:r>
            <a:r>
              <a:rPr lang="es-CL" dirty="0" smtClean="0"/>
              <a:t> Watson</a:t>
            </a:r>
            <a:endParaRPr lang="es-CL" dirty="0"/>
          </a:p>
        </p:txBody>
      </p:sp>
      <p:sp>
        <p:nvSpPr>
          <p:cNvPr id="3" name="AutoShape 4" descr="Image result for wikidata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1266" name="Picture 2" descr="Image result for ibm wat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db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92" y="214312"/>
            <a:ext cx="1605481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freeba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2237"/>
            <a:ext cx="3108792" cy="56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53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Social </a:t>
            </a:r>
            <a:r>
              <a:rPr lang="es-ES" dirty="0" err="1" smtClean="0"/>
              <a:t>Linked</a:t>
            </a:r>
            <a:r>
              <a:rPr lang="es-ES" dirty="0" smtClean="0"/>
              <a:t> Data: SOLID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239536" cy="5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08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ellip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858125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42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2286000"/>
            <a:ext cx="10008196" cy="10206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524315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344269"/>
            <a:ext cx="72390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However, these applications use hand-picked Linked Datasets and/or hand-picked Linked </a:t>
            </a:r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Vocabularies!</a:t>
            </a:r>
          </a:p>
          <a:p>
            <a:pPr algn="ctr"/>
            <a:endParaRPr lang="en-IE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Hard to find real-world applications that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discover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Linked Data</a:t>
            </a:r>
          </a:p>
        </p:txBody>
      </p:sp>
    </p:spTree>
    <p:extLst>
      <p:ext uri="{BB962C8B-B14F-4D97-AF65-F5344CB8AC3E}">
        <p14:creationId xmlns:p14="http://schemas.microsoft.com/office/powerpoint/2010/main" val="351994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3010" name="Picture 2" descr="http://art.ngfiles.com/images/35000/35438_zero-drk_lost-for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1800" y="-2514600"/>
            <a:ext cx="19050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mtClean="0">
                <a:solidFill>
                  <a:schemeClr val="bg1"/>
                </a:solidFill>
                <a:latin typeface="Alegreya Sans SC Light" panose="00000400000000000000" pitchFamily="2" charset="0"/>
              </a:rPr>
              <a:t>Entering Unknown Territory:</a:t>
            </a:r>
            <a:br>
              <a:rPr lang="en-IE" smtClean="0">
                <a:solidFill>
                  <a:schemeClr val="bg1"/>
                </a:solidFill>
                <a:latin typeface="Alegreya Sans SC Light" panose="00000400000000000000" pitchFamily="2" charset="0"/>
              </a:rPr>
            </a:br>
            <a:r>
              <a:rPr lang="en-IE" smtClean="0">
                <a:solidFill>
                  <a:schemeClr val="bg1"/>
                </a:solidFill>
                <a:latin typeface="Alegreya Sans SC Light" panose="00000400000000000000" pitchFamily="2" charset="0"/>
              </a:rPr>
              <a:t>Open Research Questions!</a:t>
            </a:r>
            <a:endParaRPr lang="en-IE" dirty="0">
              <a:solidFill>
                <a:schemeClr val="bg1"/>
              </a:solidFill>
              <a:latin typeface="Alegreya Sans SC Light" panose="00000400000000000000" pitchFamily="2" charset="0"/>
            </a:endParaRPr>
          </a:p>
        </p:txBody>
      </p:sp>
      <p:pic>
        <p:nvPicPr>
          <p:cNvPr id="1026" name="Picture 2" descr="http://icons.iconarchive.com/icons/csscreme/halloween/512/ghost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152399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53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65521 -0.25 " pathEditMode="relative" rAng="0" ptsTypes="AA">
                                      <p:cBhvr>
                                        <p:cTn id="6" dur="5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76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Linked Data Integration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2024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Need for Integration</a:t>
            </a:r>
            <a:endParaRPr lang="en-IE" dirty="0"/>
          </a:p>
        </p:txBody>
      </p:sp>
      <p:sp>
        <p:nvSpPr>
          <p:cNvPr id="9" name="Rectangle 8"/>
          <p:cNvSpPr/>
          <p:nvPr/>
        </p:nvSpPr>
        <p:spPr>
          <a:xfrm>
            <a:off x="1259632" y="4876800"/>
            <a:ext cx="4493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http://rdf.freebase.com/ns/en.bill_clinton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50678" y="5308848"/>
            <a:ext cx="42883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http://data.nytimes.com/clinton_bill_per</a:t>
            </a:r>
          </a:p>
        </p:txBody>
      </p:sp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57" y="1155320"/>
            <a:ext cx="4674240" cy="318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70518"/>
            <a:ext cx="4617760" cy="315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78" y="1155320"/>
            <a:ext cx="4631804" cy="316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329599" y="56812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http://www.bbc.co.uk/music/artists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/…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971" y="1135832"/>
            <a:ext cx="4683343" cy="319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237287" y="4520208"/>
            <a:ext cx="42883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://dbpedia.org/resource/Bill_Clinton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6096000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could OWL help here?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9607" y="6465332"/>
            <a:ext cx="7239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54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13" grpId="0"/>
      <p:bldP spid="13" grpId="1"/>
      <p:bldP spid="37" grpId="0"/>
      <p:bldP spid="37" grpId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Web, early days </a:t>
            </a:r>
            <a:r>
              <a:rPr lang="en-IE" dirty="0"/>
              <a:t>(pre-2006)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Lots of dumps of RDF</a:t>
            </a:r>
          </a:p>
          <a:p>
            <a:r>
              <a:rPr lang="en-IE" dirty="0"/>
              <a:t>Big OWL ontologies (difficult to re-use)</a:t>
            </a:r>
          </a:p>
          <a:p>
            <a:r>
              <a:rPr lang="en-IE" dirty="0" smtClean="0"/>
              <a:t>No reuse of IRIs ... no links … no Web!</a:t>
            </a:r>
            <a:endParaRPr lang="en-I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234518"/>
            <a:ext cx="6004594" cy="324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327" y="3947804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91" y="3429000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67" y="3562067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267200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87" y="3479943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13" y="3958753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13" y="5676238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021715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417" y="4405955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84" y="5341961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598" y="6089981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06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Open </a:t>
            </a:r>
            <a:r>
              <a:rPr lang="es-ES" dirty="0" err="1" smtClean="0"/>
              <a:t>Issue</a:t>
            </a:r>
            <a:r>
              <a:rPr lang="es-ES" dirty="0" smtClean="0"/>
              <a:t>:</a:t>
            </a:r>
            <a:br>
              <a:rPr lang="es-ES" dirty="0" smtClean="0"/>
            </a:br>
            <a:r>
              <a:rPr lang="es-ES" dirty="0"/>
              <a:t>	</a:t>
            </a:r>
            <a:r>
              <a:rPr lang="es-ES" dirty="0" err="1" smtClean="0"/>
              <a:t>Diverse</a:t>
            </a:r>
            <a:r>
              <a:rPr lang="es-ES" dirty="0" smtClean="0"/>
              <a:t> </a:t>
            </a:r>
            <a:r>
              <a:rPr lang="es-ES" dirty="0" err="1" smtClean="0"/>
              <a:t>Vocabularies</a:t>
            </a:r>
            <a:endParaRPr lang="es-E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45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Diverse</a:t>
            </a:r>
            <a:r>
              <a:rPr lang="es-ES" dirty="0" smtClean="0"/>
              <a:t> </a:t>
            </a:r>
            <a:r>
              <a:rPr lang="es-ES" dirty="0" err="1" smtClean="0"/>
              <a:t>vocabularies</a:t>
            </a:r>
            <a:endParaRPr lang="es-E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66800"/>
            <a:ext cx="4476750" cy="547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1" y="3200400"/>
            <a:ext cx="381000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integrate and write queries against Linked Data from different sources?</a:t>
            </a:r>
          </a:p>
        </p:txBody>
      </p:sp>
    </p:spTree>
    <p:extLst>
      <p:ext uri="{BB962C8B-B14F-4D97-AF65-F5344CB8AC3E}">
        <p14:creationId xmlns:p14="http://schemas.microsoft.com/office/powerpoint/2010/main" val="286326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Linked Data Access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2373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956465"/>
            <a:ext cx="9966214" cy="334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Access Methods</a:t>
            </a:r>
            <a:endParaRPr lang="en-IE" dirty="0"/>
          </a:p>
        </p:txBody>
      </p:sp>
      <p:pic>
        <p:nvPicPr>
          <p:cNvPr id="4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970021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4002505" y="3352800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1105" y="3461355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Q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10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95" y="1977188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4800600" y="1359967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1468522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FF0000"/>
                </a:solidFill>
              </a:rPr>
              <a:t>Q</a:t>
            </a:r>
            <a:endParaRPr lang="en-IE" sz="2000" b="1" i="1" dirty="0">
              <a:solidFill>
                <a:srgbClr val="FF0000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63" y="22126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ular Callout 13"/>
          <p:cNvSpPr/>
          <p:nvPr/>
        </p:nvSpPr>
        <p:spPr>
          <a:xfrm>
            <a:off x="3200400" y="17177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D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63" y="20602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ular Callout 15"/>
          <p:cNvSpPr/>
          <p:nvPr/>
        </p:nvSpPr>
        <p:spPr>
          <a:xfrm>
            <a:off x="1600200" y="15653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B050"/>
                </a:solidFill>
              </a:rPr>
              <a:t>D</a:t>
            </a:r>
            <a:endParaRPr lang="en-IE" sz="2000" b="1" i="1" dirty="0">
              <a:solidFill>
                <a:srgbClr val="00B050"/>
              </a:solidFill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963" y="26698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ular Callout 17"/>
          <p:cNvSpPr/>
          <p:nvPr/>
        </p:nvSpPr>
        <p:spPr>
          <a:xfrm>
            <a:off x="7010400" y="21749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FF0000"/>
                </a:solidFill>
              </a:rPr>
              <a:t>D</a:t>
            </a:r>
            <a:endParaRPr lang="en-IE" sz="2000" b="1" i="1" dirty="0">
              <a:solidFill>
                <a:srgbClr val="FF0000"/>
              </a:solidFill>
            </a:endParaRPr>
          </a:p>
        </p:txBody>
      </p:sp>
      <p:pic>
        <p:nvPicPr>
          <p:cNvPr id="7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95" y="3055621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971800" y="2438400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400" y="2546955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7030A0"/>
                </a:solidFill>
              </a:rPr>
              <a:t>Q</a:t>
            </a:r>
            <a:endParaRPr lang="en-IE" sz="2000" b="1" i="1" dirty="0">
              <a:solidFill>
                <a:srgbClr val="7030A0"/>
              </a:solidFill>
            </a:endParaRPr>
          </a:p>
        </p:txBody>
      </p:sp>
      <p:sp>
        <p:nvSpPr>
          <p:cNvPr id="22" name="Content Placeholder 3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600200"/>
          </a:xfrm>
        </p:spPr>
        <p:txBody>
          <a:bodyPr>
            <a:noAutofit/>
          </a:bodyPr>
          <a:lstStyle/>
          <a:p>
            <a:r>
              <a:rPr lang="en-IE" sz="2800" dirty="0" smtClean="0"/>
              <a:t>Multiple clients / multiple servers (blurred)</a:t>
            </a:r>
          </a:p>
          <a:p>
            <a:r>
              <a:rPr lang="en-IE" sz="2800" dirty="0" smtClean="0"/>
              <a:t>Remote, decentralised, uncoordinated</a:t>
            </a:r>
          </a:p>
          <a:p>
            <a:r>
              <a:rPr lang="en-IE" sz="2800" dirty="0" smtClean="0"/>
              <a:t>Web scale</a:t>
            </a:r>
            <a:endParaRPr lang="en-IE" sz="2800" dirty="0"/>
          </a:p>
        </p:txBody>
      </p:sp>
      <p:sp>
        <p:nvSpPr>
          <p:cNvPr id="24" name="Cloud Callout 23"/>
          <p:cNvSpPr/>
          <p:nvPr/>
        </p:nvSpPr>
        <p:spPr>
          <a:xfrm>
            <a:off x="8036772" y="2051207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65372" y="2159762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Q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81" y="3276600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ular Callout 30"/>
          <p:cNvSpPr/>
          <p:nvPr/>
        </p:nvSpPr>
        <p:spPr>
          <a:xfrm>
            <a:off x="6023318" y="2781665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D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5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 animBg="1"/>
      <p:bldP spid="12" grpId="0"/>
      <p:bldP spid="14" grpId="0" animBg="1"/>
      <p:bldP spid="16" grpId="0" animBg="1"/>
      <p:bldP spid="18" grpId="0" animBg="1"/>
      <p:bldP spid="8" grpId="0" animBg="1"/>
      <p:bldP spid="9" grpId="0"/>
      <p:bldP spid="24" grpId="0" animBg="1"/>
      <p:bldP spid="25" grpId="0"/>
      <p:bldP spid="3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Linked Data quality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728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Can’t trust everything you read on the Web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199"/>
            <a:ext cx="6362700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62399" y="5704356"/>
            <a:ext cx="482121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The same is true for       on the Web</a:t>
            </a:r>
          </a:p>
        </p:txBody>
      </p:sp>
      <p:pic>
        <p:nvPicPr>
          <p:cNvPr id="6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715000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47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Legacy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7669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Most</a:t>
            </a:r>
            <a:r>
              <a:rPr lang="es-CL" dirty="0" smtClean="0"/>
              <a:t> Web (meta-)data in …</a:t>
            </a:r>
            <a:endParaRPr lang="es-CL" dirty="0"/>
          </a:p>
        </p:txBody>
      </p:sp>
      <p:pic>
        <p:nvPicPr>
          <p:cNvPr id="1026" name="Picture 2" descr="https://upload.wikimedia.org/wikipedia/commons/thumb/6/61/HTML5_logo_and_wordmark.svg/200px-HTML5_logo_and_wordmark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018" y="1500188"/>
            <a:ext cx="1659191" cy="1852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65" y="4068528"/>
            <a:ext cx="1727269" cy="1822174"/>
          </a:xfrm>
          <a:prstGeom prst="rect">
            <a:avLst/>
          </a:prstGeom>
        </p:spPr>
      </p:pic>
      <p:pic>
        <p:nvPicPr>
          <p:cNvPr id="1028" name="Picture 4" descr="http://10minbasics.com/wp-content/uploads/2015/09/xml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240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tutortek.com/images/sq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825" y="3810000"/>
            <a:ext cx="2089575" cy="208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media.licdn.com/mpr/mpr/shrinknp_400_400/AAEAAQAAAAAAAACvAAAAJDg4MWQwMTBjLTAyYjItNDAxMy1iMTQ2LWU1ZTAzMTE4NzM0Y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782" y="3962400"/>
            <a:ext cx="1855418" cy="185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762000" y="6098247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/>
              <a:t> … and so </a:t>
            </a:r>
            <a:r>
              <a:rPr lang="es-CL" dirty="0" err="1" smtClean="0"/>
              <a:t>on</a:t>
            </a:r>
            <a:r>
              <a:rPr lang="es-CL" dirty="0" smtClean="0"/>
              <a:t> …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3426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From</a:t>
            </a:r>
            <a:r>
              <a:rPr lang="es-CL" dirty="0" smtClean="0"/>
              <a:t> </a:t>
            </a:r>
            <a:r>
              <a:rPr lang="en-IE" dirty="0" smtClean="0">
                <a:solidFill>
                  <a:srgbClr val="FFC000"/>
                </a:solidFill>
              </a:rPr>
              <a:t>★★★ </a:t>
            </a:r>
            <a:r>
              <a:rPr lang="en-IE" dirty="0" smtClean="0"/>
              <a:t>to</a:t>
            </a:r>
            <a:r>
              <a:rPr lang="en-IE" dirty="0" smtClean="0">
                <a:solidFill>
                  <a:srgbClr val="FFC000"/>
                </a:solidFill>
              </a:rPr>
              <a:t> ★★★★ </a:t>
            </a:r>
            <a:r>
              <a:rPr lang="en-IE" dirty="0" smtClean="0"/>
              <a:t>is a big step!!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0"/>
            <a:ext cx="7205663" cy="55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0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6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3,3453"/>
  <p:tag name="ORIGINALWIDTH" val="3229,201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base &lt;http://ex1.org/&gt; .&#10;@prefix rdfs: &lt;http://www.w3.org/2000/01/rdf-schema#&gt; .&#10;@prefix ex1: &lt;http://ex1.org/#&gt; .&#10;&lt;#Jen&gt; a &lt;http://ex1.org/#Person&gt; , ex1:Female ; &#10;  rdfs:label &quot;Jen&quot;@en ; &lt;#allergy&gt; &lt;#Citrus&gt; ;&#10;  ex1:location [ ex1:lat 53.3 ; ex1:long -9.0 ]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2353,07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6.4cm}&#10;~~\begin{lstlisting}[]&#10;SELECT ?planet ?jupiterMass&#10;WHERE { &#10;  :TRAPPIST-1 :child ?planet . &#10;  OPTIONAL { ?planet :mass ?jupiterMass }&#10;}&#10;ORDER BY DESC(?jupiterMass)&#10;\end{lstlisting}&#10;\end{minipage}&#10;\end{document}"/>
  <p:tag name="IGUANATEXSIZE" val="20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4,3441"/>
  <p:tag name="ORIGINALWIDTH" val="2932,909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prefix : &lt;http://ex.org/data/&gt; .&#10;@prefix v: &lt;http://ex.org/voc/&gt; .&#10;@prefix xsd: &lt;http://www.w3.org/2001/XMLSchema#&gt; .&#10;&#10;:TRAPPIST-1c v:updated &quot;2018-08-08&quot;^^xsd:date ;&#10;   v:creator :JaneSmith , :JohnSmith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64,0787"/>
  <p:tag name="ORIGINALWIDTH" val="2044,035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prefix : &lt;http://ex.org/data/&gt; .&#10;@prefix v: &lt;http://ex.org/voc/&gt; .&#10;&#10;:TRAPPIST-1c v:parent :TRAPPIST-1 ;&#10;   v:constellation :Aquarius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7,66"/>
  <p:tag name="ORIGINALWIDTH" val="2932,909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prefix : &lt;http://ex.org/data/&gt; .&#10;@prefix v: &lt;http://ex.org/voc/&gt; .&#10;&#10;:TRAPPIST-1c v:parent :TRAPPIST-1 ;&#10;   v:constellation :Aquarius .&#10;&#10;@prefix xsd: &lt;http://www.w3.org/2001/XMLSchema#&gt; .&#10;&#10;:TRAPPIST-1c v:updated &quot;2018-08-08&quot;^^xsd:date ;&#10;   v:creator :JaneSmith , :JohnSmith .&#10;\end{lstlisting}&#10;\end{document}"/>
  <p:tag name="IGUANATEXSIZE" val="20"/>
  <p:tag name="IGUANATEXCURSOR" val="2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31563</TotalTime>
  <Words>1520</Words>
  <Application>Microsoft Office PowerPoint</Application>
  <PresentationFormat>On-screen Show (4:3)</PresentationFormat>
  <Paragraphs>415</Paragraphs>
  <Slides>99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0" baseType="lpstr">
      <vt:lpstr>Office Theme</vt:lpstr>
      <vt:lpstr>CC7220-1 La Web de Datos Primavera 2022  Lecture  9: Linked Data</vt:lpstr>
      <vt:lpstr>Previously …</vt:lpstr>
      <vt:lpstr>Semantic Web: Data, Logic, Query</vt:lpstr>
      <vt:lpstr>But we have not spoken much about …</vt:lpstr>
      <vt:lpstr>Semantic Web: Data, Logic, Query</vt:lpstr>
      <vt:lpstr>Semantic Web: Data, Logic, Query, Links</vt:lpstr>
      <vt:lpstr>RDF filled with IRIs!</vt:lpstr>
      <vt:lpstr>Pre-Linked Data …</vt:lpstr>
      <vt:lpstr>Semantic Web, early days (pre-2006)</vt:lpstr>
      <vt:lpstr>Linked Data …</vt:lpstr>
      <vt:lpstr>Linked Data … 2006 </vt:lpstr>
      <vt:lpstr>Four Principles of Linked Data </vt:lpstr>
      <vt:lpstr>Linked Data examples ...</vt:lpstr>
      <vt:lpstr>PowerPoint Presentation</vt:lpstr>
      <vt:lpstr>PowerPoint Presentation</vt:lpstr>
      <vt:lpstr>Linked Data Document</vt:lpstr>
      <vt:lpstr>Linked Data Graph</vt:lpstr>
      <vt:lpstr>Linked Data Graph</vt:lpstr>
      <vt:lpstr>Linked Data Graph</vt:lpstr>
      <vt:lpstr>Answer queries over Linked Data using SPARQL</vt:lpstr>
      <vt:lpstr>Linked Data Graph</vt:lpstr>
      <vt:lpstr>Implementing Linked Data… </vt:lpstr>
      <vt:lpstr>Three recipes for dereferencing</vt:lpstr>
      <vt:lpstr>URL Recipe</vt:lpstr>
      <vt:lpstr>URL Recipe: The Problem</vt:lpstr>
      <vt:lpstr>URL Recipe: The Problem</vt:lpstr>
      <vt:lpstr>HTTP URLs for documents, not pipes</vt:lpstr>
      <vt:lpstr>Three recipes for dereferencing</vt:lpstr>
      <vt:lpstr>Hash Recipe</vt:lpstr>
      <vt:lpstr>Hash Recipe</vt:lpstr>
      <vt:lpstr>Three recipes for dereferencing</vt:lpstr>
      <vt:lpstr>Slash Recipe</vt:lpstr>
      <vt:lpstr>Slash Recipe</vt:lpstr>
      <vt:lpstr>Three recipes for dereferencing</vt:lpstr>
      <vt:lpstr>Hash vs. Slash</vt:lpstr>
      <vt:lpstr>Hash vs. Slash</vt:lpstr>
      <vt:lpstr>Content negotiation with hash</vt:lpstr>
      <vt:lpstr>Content negotiation with slash</vt:lpstr>
      <vt:lpstr>Linking Open Data</vt:lpstr>
      <vt:lpstr>Open Data ...</vt:lpstr>
      <vt:lpstr>Linked Open Data</vt:lpstr>
      <vt:lpstr>The 5 ★’s of Linked Open Data</vt:lpstr>
      <vt:lpstr>Each star improves interoperability of data</vt:lpstr>
      <vt:lpstr>Linked Open Datasets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Cross-Domain</vt:lpstr>
      <vt:lpstr>Cross-Domain</vt:lpstr>
      <vt:lpstr>Geographic</vt:lpstr>
      <vt:lpstr>Geographic</vt:lpstr>
      <vt:lpstr>Governmental</vt:lpstr>
      <vt:lpstr>Governmental</vt:lpstr>
      <vt:lpstr>Life Sciences</vt:lpstr>
      <vt:lpstr>Life Sciences</vt:lpstr>
      <vt:lpstr>E-Commerce</vt:lpstr>
      <vt:lpstr>Media</vt:lpstr>
      <vt:lpstr>Media</vt:lpstr>
      <vt:lpstr>Pokémon</vt:lpstr>
      <vt:lpstr>PowerPoint Presentation</vt:lpstr>
      <vt:lpstr>Linked Open Vocabularies</vt:lpstr>
      <vt:lpstr>Linked Open Vocabularies</vt:lpstr>
      <vt:lpstr>DCTERMS</vt:lpstr>
      <vt:lpstr>FOAF</vt:lpstr>
      <vt:lpstr>SKOS</vt:lpstr>
      <vt:lpstr>CC</vt:lpstr>
      <vt:lpstr>SCHEMA</vt:lpstr>
      <vt:lpstr>SCHEMA</vt:lpstr>
      <vt:lpstr>Linked Data Applications</vt:lpstr>
      <vt:lpstr>PowerPoint Presentation</vt:lpstr>
      <vt:lpstr>Google’s Knowledge Graph</vt:lpstr>
      <vt:lpstr>Apple's Siri</vt:lpstr>
      <vt:lpstr>IBM's Watson</vt:lpstr>
      <vt:lpstr>Social Linked Data: SOLID</vt:lpstr>
      <vt:lpstr>PowerPoint Presentation</vt:lpstr>
      <vt:lpstr>The LOD Cloud</vt:lpstr>
      <vt:lpstr>PowerPoint Presentation</vt:lpstr>
      <vt:lpstr>Open Issue:  Linked Data Integration</vt:lpstr>
      <vt:lpstr>Need for Integration</vt:lpstr>
      <vt:lpstr>Open Issue:  Diverse Vocabularies</vt:lpstr>
      <vt:lpstr>Diverse vocabularies</vt:lpstr>
      <vt:lpstr>Open Issue:  Linked Data Access</vt:lpstr>
      <vt:lpstr>Access Methods</vt:lpstr>
      <vt:lpstr>Open Issue:  Linked Data quality</vt:lpstr>
      <vt:lpstr>Can’t trust everything you read on the Web</vt:lpstr>
      <vt:lpstr>Open Issue:  Legacy data</vt:lpstr>
      <vt:lpstr>Most Web (meta-)data in …</vt:lpstr>
      <vt:lpstr>From ★★★ to ★★★★ is a big step!!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aidhog</cp:lastModifiedBy>
  <cp:revision>1575</cp:revision>
  <cp:lastPrinted>2018-10-29T15:12:58Z</cp:lastPrinted>
  <dcterms:created xsi:type="dcterms:W3CDTF">2006-08-16T00:00:00Z</dcterms:created>
  <dcterms:modified xsi:type="dcterms:W3CDTF">2022-10-17T06:08:15Z</dcterms:modified>
</cp:coreProperties>
</file>