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528" r:id="rId2"/>
    <p:sldId id="529" r:id="rId3"/>
    <p:sldId id="530" r:id="rId4"/>
    <p:sldId id="531" r:id="rId5"/>
    <p:sldId id="532" r:id="rId6"/>
    <p:sldId id="533" r:id="rId7"/>
    <p:sldId id="535" r:id="rId8"/>
    <p:sldId id="536" r:id="rId9"/>
    <p:sldId id="537" r:id="rId10"/>
    <p:sldId id="538" r:id="rId11"/>
    <p:sldId id="539" r:id="rId12"/>
    <p:sldId id="540" r:id="rId13"/>
    <p:sldId id="541" r:id="rId14"/>
    <p:sldId id="542" r:id="rId15"/>
    <p:sldId id="543" r:id="rId16"/>
    <p:sldId id="615" r:id="rId17"/>
    <p:sldId id="616" r:id="rId18"/>
    <p:sldId id="545" r:id="rId19"/>
    <p:sldId id="546" r:id="rId20"/>
    <p:sldId id="547" r:id="rId21"/>
    <p:sldId id="548" r:id="rId22"/>
    <p:sldId id="549" r:id="rId23"/>
    <p:sldId id="550" r:id="rId24"/>
    <p:sldId id="551" r:id="rId25"/>
    <p:sldId id="552" r:id="rId26"/>
    <p:sldId id="553" r:id="rId27"/>
    <p:sldId id="554" r:id="rId28"/>
    <p:sldId id="555" r:id="rId29"/>
    <p:sldId id="556" r:id="rId30"/>
    <p:sldId id="557" r:id="rId31"/>
    <p:sldId id="558" r:id="rId32"/>
    <p:sldId id="559" r:id="rId33"/>
    <p:sldId id="560" r:id="rId34"/>
    <p:sldId id="561" r:id="rId35"/>
    <p:sldId id="562" r:id="rId36"/>
    <p:sldId id="563" r:id="rId37"/>
    <p:sldId id="564" r:id="rId38"/>
    <p:sldId id="617" r:id="rId39"/>
    <p:sldId id="619" r:id="rId40"/>
    <p:sldId id="579" r:id="rId41"/>
    <p:sldId id="580" r:id="rId42"/>
    <p:sldId id="581" r:id="rId43"/>
    <p:sldId id="582" r:id="rId44"/>
    <p:sldId id="583" r:id="rId45"/>
    <p:sldId id="585" r:id="rId46"/>
    <p:sldId id="586" r:id="rId47"/>
    <p:sldId id="587" r:id="rId48"/>
    <p:sldId id="588" r:id="rId49"/>
    <p:sldId id="589" r:id="rId50"/>
    <p:sldId id="590" r:id="rId51"/>
    <p:sldId id="591" r:id="rId52"/>
    <p:sldId id="592" r:id="rId53"/>
    <p:sldId id="593" r:id="rId54"/>
    <p:sldId id="594" r:id="rId55"/>
    <p:sldId id="595" r:id="rId56"/>
    <p:sldId id="596" r:id="rId57"/>
    <p:sldId id="597" r:id="rId58"/>
    <p:sldId id="598" r:id="rId59"/>
    <p:sldId id="599" r:id="rId60"/>
    <p:sldId id="600" r:id="rId61"/>
    <p:sldId id="601" r:id="rId62"/>
    <p:sldId id="602" r:id="rId63"/>
    <p:sldId id="603" r:id="rId64"/>
    <p:sldId id="604" r:id="rId65"/>
    <p:sldId id="605" r:id="rId66"/>
    <p:sldId id="606" r:id="rId67"/>
    <p:sldId id="607" r:id="rId68"/>
    <p:sldId id="608" r:id="rId69"/>
    <p:sldId id="609" r:id="rId70"/>
    <p:sldId id="613" r:id="rId71"/>
  </p:sldIdLst>
  <p:sldSz cx="9144000" cy="6858000" type="screen4x3"/>
  <p:notesSz cx="7102475" cy="89725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DD"/>
    <a:srgbClr val="FFFCBD"/>
    <a:srgbClr val="E80636"/>
    <a:srgbClr val="00B050"/>
    <a:srgbClr val="820069"/>
    <a:srgbClr val="0D5C00"/>
    <a:srgbClr val="254061"/>
    <a:srgbClr val="632523"/>
    <a:srgbClr val="525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8" autoAdjust="0"/>
    <p:restoredTop sz="86938" autoAdjust="0"/>
  </p:normalViewPr>
  <p:slideViewPr>
    <p:cSldViewPr>
      <p:cViewPr varScale="1">
        <p:scale>
          <a:sx n="76" d="100"/>
          <a:sy n="76" d="100"/>
        </p:scale>
        <p:origin x="-1747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048" cy="449518"/>
          </a:xfrm>
          <a:prstGeom prst="rect">
            <a:avLst/>
          </a:prstGeom>
        </p:spPr>
        <p:txBody>
          <a:bodyPr vert="horz" lIns="86886" tIns="43443" rIns="86886" bIns="43443" rtlCol="0"/>
          <a:lstStyle>
            <a:lvl1pPr algn="l">
              <a:defRPr sz="1100"/>
            </a:lvl1pPr>
          </a:lstStyle>
          <a:p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886" y="1"/>
            <a:ext cx="3078048" cy="449518"/>
          </a:xfrm>
          <a:prstGeom prst="rect">
            <a:avLst/>
          </a:prstGeom>
        </p:spPr>
        <p:txBody>
          <a:bodyPr vert="horz" lIns="86886" tIns="43443" rIns="86886" bIns="43443" rtlCol="0"/>
          <a:lstStyle>
            <a:lvl1pPr algn="r">
              <a:defRPr sz="1100"/>
            </a:lvl1pPr>
          </a:lstStyle>
          <a:p>
            <a:fld id="{865B5FE4-6DC6-491A-8AAF-84B18660EB7F}" type="datetimeFigureOut">
              <a:rPr lang="en-IE" smtClean="0">
                <a:latin typeface="Calibri Light" panose="020F0302020204030204" pitchFamily="34" charset="0"/>
              </a:rPr>
              <a:t>10/10/2022</a:t>
            </a:fld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23033"/>
            <a:ext cx="3078048" cy="449517"/>
          </a:xfrm>
          <a:prstGeom prst="rect">
            <a:avLst/>
          </a:prstGeom>
        </p:spPr>
        <p:txBody>
          <a:bodyPr vert="horz" lIns="86886" tIns="43443" rIns="86886" bIns="43443" rtlCol="0" anchor="b"/>
          <a:lstStyle>
            <a:lvl1pPr algn="l">
              <a:defRPr sz="1100"/>
            </a:lvl1pPr>
          </a:lstStyle>
          <a:p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886" y="8523033"/>
            <a:ext cx="3078048" cy="449517"/>
          </a:xfrm>
          <a:prstGeom prst="rect">
            <a:avLst/>
          </a:prstGeom>
        </p:spPr>
        <p:txBody>
          <a:bodyPr vert="horz" lIns="86886" tIns="43443" rIns="86886" bIns="43443" rtlCol="0" anchor="b"/>
          <a:lstStyle>
            <a:lvl1pPr algn="r">
              <a:defRPr sz="1100"/>
            </a:lvl1pPr>
          </a:lstStyle>
          <a:p>
            <a:fld id="{CD525AF6-A183-41FE-8EB0-9AB9EEA8CABF}" type="slidenum">
              <a:rPr lang="en-IE" smtClean="0">
                <a:latin typeface="Calibri Light" panose="020F0302020204030204" pitchFamily="34" charset="0"/>
              </a:rPr>
              <a:t>‹#›</a:t>
            </a:fld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123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4E300012-02A5-4B9A-BBBE-ECC937BD1D5A}" type="datetimeFigureOut">
              <a:rPr lang="en-IE" smtClean="0"/>
              <a:pPr/>
              <a:t>10/10/2022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8100" y="673100"/>
            <a:ext cx="4486275" cy="3365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7" tIns="45924" rIns="91847" bIns="45924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261961"/>
            <a:ext cx="5681980" cy="4037648"/>
          </a:xfrm>
          <a:prstGeom prst="rect">
            <a:avLst/>
          </a:prstGeom>
        </p:spPr>
        <p:txBody>
          <a:bodyPr vert="horz" lIns="91847" tIns="45924" rIns="91847" bIns="45924" rtlCol="0"/>
          <a:lstStyle/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22365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522365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904E58D3-AE56-4AF7-BFDD-CAD04963A4E2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8096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170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70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32944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legreya Sans SC Medium" panose="00000600000000000000" pitchFamily="2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IE" dirty="0" smtClean="0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10/10/2022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10/10/2022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10/10/2022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7D7D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" name="AutoShape 36"/>
          <p:cNvSpPr>
            <a:spLocks noChangeArrowheads="1"/>
          </p:cNvSpPr>
          <p:nvPr userDrawn="1"/>
        </p:nvSpPr>
        <p:spPr bwMode="auto">
          <a:xfrm>
            <a:off x="179512" y="212874"/>
            <a:ext cx="8748713" cy="6456486"/>
          </a:xfrm>
          <a:prstGeom prst="roundRect">
            <a:avLst>
              <a:gd name="adj" fmla="val 2685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6" name="Titel 1"/>
          <p:cNvSpPr>
            <a:spLocks noGrp="1"/>
          </p:cNvSpPr>
          <p:nvPr>
            <p:ph type="title"/>
          </p:nvPr>
        </p:nvSpPr>
        <p:spPr>
          <a:xfrm>
            <a:off x="376114" y="1772816"/>
            <a:ext cx="8324850" cy="561975"/>
          </a:xfrm>
        </p:spPr>
        <p:txBody>
          <a:bodyPr/>
          <a:lstStyle>
            <a:lvl1pPr>
              <a:defRPr>
                <a:solidFill>
                  <a:srgbClr val="466A64"/>
                </a:solidFill>
                <a:latin typeface="cmss8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349833"/>
            <a:ext cx="9525000" cy="758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759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10/10/2022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10/10/2022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10/10/2022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10/10/2022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10/10/2022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10/10/2022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10/10/2022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10/10/2022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10/10/2022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Alegreya Sans SC Light" panose="00000400000000000000" pitchFamily="2" charset="0"/>
          <a:ea typeface="+mj-ea"/>
          <a:cs typeface="Segoe UI Semilight" panose="020B04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6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2.xml"/><Relationship Id="rId7" Type="http://schemas.openxmlformats.org/officeDocument/2006/relationships/image" Target="../media/image12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.png"/><Relationship Id="rId5" Type="http://schemas.openxmlformats.org/officeDocument/2006/relationships/tags" Target="../tags/tag14.xml"/><Relationship Id="rId10" Type="http://schemas.openxmlformats.org/officeDocument/2006/relationships/image" Target="../media/image15.png"/><Relationship Id="rId4" Type="http://schemas.openxmlformats.org/officeDocument/2006/relationships/tags" Target="../tags/tag13.xml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9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22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6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6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6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6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6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34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6.png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36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6.png"/><Relationship Id="rId5" Type="http://schemas.openxmlformats.org/officeDocument/2006/relationships/image" Target="../media/image35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48.xml"/><Relationship Id="rId7" Type="http://schemas.openxmlformats.org/officeDocument/2006/relationships/image" Target="../media/image38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3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9.xml"/><Relationship Id="rId9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5.jpe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jpeg"/><Relationship Id="rId9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6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image" Target="../media/image52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51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rdf-sparql-query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query.wikidata.org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sparql11-query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hyperlink" Target="http://www.w3.org/TR/sparql11-entailment/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.org/TR/sparql11-protocol/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8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CC7220-1</a:t>
            </a:r>
            <a:br>
              <a:rPr lang="en-IE" dirty="0" smtClean="0"/>
            </a:br>
            <a:r>
              <a:rPr lang="en-IE" cap="small" dirty="0" smtClean="0"/>
              <a:t>La Web de </a:t>
            </a:r>
            <a:r>
              <a:rPr lang="en-IE" cap="small" dirty="0" err="1" smtClean="0"/>
              <a:t>Datos</a:t>
            </a:r>
            <a:r>
              <a:rPr lang="en-IE" cap="small" dirty="0" smtClean="0"/>
              <a:t/>
            </a:r>
            <a:br>
              <a:rPr lang="en-IE" cap="small" dirty="0" smtClean="0"/>
            </a:br>
            <a:r>
              <a:rPr lang="en-IE" cap="small" smtClean="0"/>
              <a:t>Primavera </a:t>
            </a:r>
            <a:r>
              <a:rPr lang="en-IE" smtClean="0"/>
              <a:t>2022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Lecture  8: SPARQL [</a:t>
            </a:r>
            <a:r>
              <a:rPr lang="en-IE" dirty="0"/>
              <a:t>1</a:t>
            </a:r>
            <a:r>
              <a:rPr lang="en-IE" dirty="0" smtClean="0"/>
              <a:t>.1]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>
            <a:normAutofit/>
          </a:bodyPr>
          <a:lstStyle/>
          <a:p>
            <a:r>
              <a:rPr lang="en-IE" sz="2800" dirty="0" smtClean="0"/>
              <a:t>Aidan Hogan</a:t>
            </a:r>
          </a:p>
          <a:p>
            <a:r>
              <a:rPr lang="en-IE" sz="2800" dirty="0" smtClean="0"/>
              <a:t>aidhog@gmail.com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SPARQL 1.1: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MINUS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" name="Content Placeholder 3 1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4" y="4648201"/>
            <a:ext cx="4133850" cy="1857375"/>
          </a:xfrm>
          <a:prstGeom prst="rect">
            <a:avLst/>
          </a:prstGeom>
        </p:spPr>
      </p:pic>
      <p:sp>
        <p:nvSpPr>
          <p:cNvPr id="15" name="Content Placeholder 3 2"/>
          <p:cNvSpPr txBox="1">
            <a:spLocks/>
          </p:cNvSpPr>
          <p:nvPr/>
        </p:nvSpPr>
        <p:spPr>
          <a:xfrm>
            <a:off x="4800600" y="50292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5638800"/>
            <a:ext cx="2042160" cy="6896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0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Difference between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MINUS</a:t>
            </a:r>
            <a:r>
              <a:rPr lang="en-IE" dirty="0" smtClean="0"/>
              <a:t> and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NOT</a:t>
            </a:r>
            <a:r>
              <a:rPr lang="en-IE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EXISTS</a:t>
            </a:r>
            <a:r>
              <a:rPr lang="en-IE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?</a:t>
            </a:r>
            <a:endParaRPr lang="en-IE" dirty="0">
              <a:latin typeface="Calibri Light" panose="020F0302020204030204" pitchFamily="34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074" name="Picture 2" descr="http://nick.mtvnimages.com/nick/promos-thumbs/flipbooks/spot-the-difference/nick-stars-holiday-spot-the-difference-pt-2-flipbook-image-5.jpg?quality=0.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88409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10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0"/>
            <a:ext cx="9144000" cy="304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Difference between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MINUS</a:t>
            </a:r>
            <a:r>
              <a:rPr lang="en-IE" dirty="0" smtClean="0"/>
              <a:t> and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NOT</a:t>
            </a:r>
            <a:r>
              <a:rPr lang="en-IE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EXISTS</a:t>
            </a:r>
            <a:r>
              <a:rPr lang="en-IE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?</a:t>
            </a:r>
            <a:endParaRPr lang="en-IE" dirty="0">
              <a:latin typeface="Calibri Light" panose="020F0302020204030204" pitchFamily="34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NOT EXISTS</a:t>
            </a:r>
            <a:r>
              <a:rPr lang="en-IE" dirty="0" smtClean="0"/>
              <a:t>:  Returns results if the pattern on the right has no matches when replacing variables from the left (actually not well-defined)</a:t>
            </a:r>
          </a:p>
          <a:p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MINUS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: Removes solutions from the left that join on the right (with at least one variable)</a:t>
            </a:r>
          </a:p>
        </p:txBody>
      </p:sp>
      <p:pic>
        <p:nvPicPr>
          <p:cNvPr id="1026" name="Picture 2" descr="http://0.media.collegehumor.cvcdn.com/36/77/d8c716a33e6246145bb6a8e6d870c7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73741"/>
            <a:ext cx="3657600" cy="273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32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Difference between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MINUS</a:t>
            </a:r>
            <a:r>
              <a:rPr lang="en-IE" dirty="0"/>
              <a:t> and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NOT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EXISTS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?</a:t>
            </a:r>
            <a:endParaRPr lang="en-IE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681182"/>
            <a:ext cx="3596640" cy="11018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681182"/>
            <a:ext cx="3596640" cy="11018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73" y="6014313"/>
            <a:ext cx="1633728" cy="7940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14312"/>
            <a:ext cx="890016" cy="26060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676400" y="5967362"/>
            <a:ext cx="230124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There is a match!</a:t>
            </a:r>
            <a:endParaRPr lang="en-IE" sz="11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sz="11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Therefore no results!</a:t>
            </a:r>
            <a:endParaRPr lang="en-IE" sz="1600" dirty="0" smtClean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76447" y="5307177"/>
            <a:ext cx="1304954" cy="230420"/>
          </a:xfrm>
          <a:prstGeom prst="rect">
            <a:avLst/>
          </a:prstGeom>
          <a:solidFill>
            <a:srgbClr val="FFC000">
              <a:alpha val="31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24" name="Straight Arrow Connector 23"/>
          <p:cNvCxnSpPr>
            <a:stCxn id="22" idx="0"/>
            <a:endCxn id="23" idx="2"/>
          </p:cNvCxnSpPr>
          <p:nvPr/>
        </p:nvCxnSpPr>
        <p:spPr>
          <a:xfrm flipV="1">
            <a:off x="2827020" y="5537597"/>
            <a:ext cx="101904" cy="42976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810401" y="5900190"/>
            <a:ext cx="2120192" cy="75405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There is no join variable between both!</a:t>
            </a:r>
          </a:p>
          <a:p>
            <a:pPr algn="ctr"/>
            <a:r>
              <a:rPr lang="en-IE" sz="11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Therefore nothing removed!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505447" y="5307177"/>
            <a:ext cx="1304954" cy="230420"/>
          </a:xfrm>
          <a:prstGeom prst="rect">
            <a:avLst/>
          </a:prstGeom>
          <a:solidFill>
            <a:srgbClr val="FFC000">
              <a:alpha val="31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40" name="Straight Arrow Connector 39"/>
          <p:cNvCxnSpPr>
            <a:stCxn id="31" idx="0"/>
            <a:endCxn id="37" idx="2"/>
          </p:cNvCxnSpPr>
          <p:nvPr/>
        </p:nvCxnSpPr>
        <p:spPr>
          <a:xfrm flipH="1" flipV="1">
            <a:off x="6157924" y="5537597"/>
            <a:ext cx="1712573" cy="36259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9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1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New query feature:</a:t>
            </a:r>
            <a:br>
              <a:rPr lang="en-IE" dirty="0" smtClean="0"/>
            </a:br>
            <a:r>
              <a:rPr lang="en-IE" dirty="0" smtClean="0"/>
              <a:t>	Property paths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4490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Property paths: regular expressions</a:t>
            </a:r>
            <a:endParaRPr lang="en-IE" dirty="0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8" y="2244090"/>
            <a:ext cx="6979920" cy="362331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4800" y="1295400"/>
            <a:ext cx="5943600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Only these features cannot be rewritten to something else. These features are “new”, offering arbitrary length paths!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71492" y="3996691"/>
            <a:ext cx="7258108" cy="609599"/>
          </a:xfrm>
          <a:prstGeom prst="rect">
            <a:avLst/>
          </a:prstGeom>
          <a:solidFill>
            <a:srgbClr val="FFC000">
              <a:alpha val="31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57200" y="1941731"/>
            <a:ext cx="514292" cy="205496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82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Property paths example: RDF list</a:t>
            </a:r>
            <a:endParaRPr lang="en-IE" dirty="0"/>
          </a:p>
        </p:txBody>
      </p:sp>
      <p:sp>
        <p:nvSpPr>
          <p:cNvPr id="4" name="Content Placeholder 3 1"/>
          <p:cNvSpPr>
            <a:spLocks noGrp="1"/>
          </p:cNvSpPr>
          <p:nvPr>
            <p:ph idx="1"/>
          </p:nvPr>
        </p:nvSpPr>
        <p:spPr>
          <a:xfrm>
            <a:off x="442182" y="2971800"/>
            <a:ext cx="8229600" cy="60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</a:rPr>
              <a:t>How to ask:</a:t>
            </a:r>
            <a:r>
              <a:rPr lang="en-IE" sz="2000" dirty="0" smtClean="0"/>
              <a:t> “Which movies are in the Sharknado series?”</a:t>
            </a:r>
            <a:endParaRPr lang="en-IE" sz="2000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17" y="3581401"/>
            <a:ext cx="6869627" cy="13748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105400"/>
            <a:ext cx="1775708" cy="1295581"/>
          </a:xfrm>
          <a:prstGeom prst="rect">
            <a:avLst/>
          </a:prstGeom>
        </p:spPr>
      </p:pic>
      <p:sp>
        <p:nvSpPr>
          <p:cNvPr id="15" name="Content Placeholder 3 2"/>
          <p:cNvSpPr txBox="1">
            <a:spLocks/>
          </p:cNvSpPr>
          <p:nvPr/>
        </p:nvSpPr>
        <p:spPr>
          <a:xfrm>
            <a:off x="334838" y="3581400"/>
            <a:ext cx="1371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sz="28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Query:</a:t>
            </a:r>
            <a:endParaRPr lang="en-IE" sz="280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Content Placeholder 3 3"/>
          <p:cNvSpPr txBox="1">
            <a:spLocks/>
          </p:cNvSpPr>
          <p:nvPr/>
        </p:nvSpPr>
        <p:spPr>
          <a:xfrm>
            <a:off x="334838" y="537223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38" y="1469697"/>
            <a:ext cx="8503756" cy="112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4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Property paths example: Finite Bacon number</a:t>
            </a:r>
            <a:endParaRPr lang="en-IE" dirty="0"/>
          </a:p>
        </p:txBody>
      </p:sp>
      <p:sp>
        <p:nvSpPr>
          <p:cNvPr id="4" name="Content Placeholder 3 1"/>
          <p:cNvSpPr>
            <a:spLocks noGrp="1"/>
          </p:cNvSpPr>
          <p:nvPr>
            <p:ph idx="1"/>
          </p:nvPr>
        </p:nvSpPr>
        <p:spPr>
          <a:xfrm>
            <a:off x="442182" y="2971800"/>
            <a:ext cx="8229600" cy="60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</a:rPr>
              <a:t>How to ask:</a:t>
            </a:r>
            <a:r>
              <a:rPr lang="en-IE" sz="2000" dirty="0" smtClean="0"/>
              <a:t> “Who has a finite Bacon number?”</a:t>
            </a:r>
            <a:endParaRPr lang="en-IE" sz="2000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17" y="3581401"/>
            <a:ext cx="6872561" cy="13772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105400"/>
            <a:ext cx="1510478" cy="1600378"/>
          </a:xfrm>
          <a:prstGeom prst="rect">
            <a:avLst/>
          </a:prstGeom>
        </p:spPr>
      </p:pic>
      <p:sp>
        <p:nvSpPr>
          <p:cNvPr id="15" name="Content Placeholder 3 2"/>
          <p:cNvSpPr txBox="1">
            <a:spLocks/>
          </p:cNvSpPr>
          <p:nvPr/>
        </p:nvSpPr>
        <p:spPr>
          <a:xfrm>
            <a:off x="334838" y="3581400"/>
            <a:ext cx="1371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sz="28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Query:</a:t>
            </a:r>
            <a:endParaRPr lang="en-IE" sz="280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Content Placeholder 3 3"/>
          <p:cNvSpPr txBox="1">
            <a:spLocks/>
          </p:cNvSpPr>
          <p:nvPr/>
        </p:nvSpPr>
        <p:spPr>
          <a:xfrm>
            <a:off x="334838" y="537223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425" y="1370810"/>
            <a:ext cx="5510697" cy="12967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19600" y="5562600"/>
            <a:ext cx="4267200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We cannot get the actual Bacon number (path length) for arbitrary length paths</a:t>
            </a:r>
          </a:p>
        </p:txBody>
      </p:sp>
    </p:spTree>
    <p:extLst>
      <p:ext uri="{BB962C8B-B14F-4D97-AF65-F5344CB8AC3E}">
        <p14:creationId xmlns:p14="http://schemas.microsoft.com/office/powerpoint/2010/main" val="120620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New query feature:</a:t>
            </a:r>
            <a:br>
              <a:rPr lang="en-IE" dirty="0" smtClean="0"/>
            </a:br>
            <a:r>
              <a:rPr lang="en-IE" dirty="0" smtClean="0"/>
              <a:t>	Assignment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6407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Assignment with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BIND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7" name="Content Placeholder 3 1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20" y="4648206"/>
            <a:ext cx="5358765" cy="1617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302" y="5238472"/>
            <a:ext cx="2300952" cy="551155"/>
          </a:xfrm>
          <a:prstGeom prst="rect">
            <a:avLst/>
          </a:prstGeom>
        </p:spPr>
      </p:pic>
      <p:sp>
        <p:nvSpPr>
          <p:cNvPr id="10" name="Content Placeholder 3 2"/>
          <p:cNvSpPr txBox="1">
            <a:spLocks/>
          </p:cNvSpPr>
          <p:nvPr/>
        </p:nvSpPr>
        <p:spPr>
          <a:xfrm>
            <a:off x="6146221" y="4628872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2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Previously 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97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Assignment with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VALUES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7" name="Content Placeholder 3 1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4" y="4648201"/>
            <a:ext cx="4132141" cy="2095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2" y="5105399"/>
            <a:ext cx="3258157" cy="793810"/>
          </a:xfrm>
          <a:prstGeom prst="rect">
            <a:avLst/>
          </a:prstGeom>
        </p:spPr>
      </p:pic>
      <p:sp>
        <p:nvSpPr>
          <p:cNvPr id="10" name="Content Placeholder 3 2"/>
          <p:cNvSpPr txBox="1">
            <a:spLocks/>
          </p:cNvSpPr>
          <p:nvPr/>
        </p:nvSpPr>
        <p:spPr>
          <a:xfrm>
            <a:off x="4800600" y="44958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3399" y="6077669"/>
            <a:ext cx="3520393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No result for</a:t>
            </a:r>
          </a:p>
          <a:p>
            <a:pPr algn="ctr"/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ex:Sharknado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ex:IanZiering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! </a:t>
            </a:r>
            <a:endParaRPr lang="en-IE" sz="12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0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New query feature:</a:t>
            </a:r>
            <a:br>
              <a:rPr lang="en-IE" dirty="0" smtClean="0"/>
            </a:br>
            <a:r>
              <a:rPr lang="en-IE" dirty="0" smtClean="0"/>
              <a:t>	Aggregates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5957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Aggregates</a:t>
            </a:r>
            <a:endParaRPr lang="en-IE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04800" y="5334000"/>
            <a:ext cx="8686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How to ask:</a:t>
            </a:r>
            <a:r>
              <a:rPr lang="en-IE" sz="2000" dirty="0" smtClean="0">
                <a:latin typeface="Calibri Light" panose="020F0302020204030204" pitchFamily="34" charset="0"/>
              </a:rPr>
              <a:t> “How many movie stars are in the data?”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Aggregates: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COUNT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" name="Content Placeholder 3 1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4" y="4648203"/>
            <a:ext cx="4493379" cy="1374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50" y="5105400"/>
            <a:ext cx="888921" cy="551155"/>
          </a:xfrm>
          <a:prstGeom prst="rect">
            <a:avLst/>
          </a:prstGeom>
        </p:spPr>
      </p:pic>
      <p:sp>
        <p:nvSpPr>
          <p:cNvPr id="10" name="Content Placeholder 3 2"/>
          <p:cNvSpPr txBox="1">
            <a:spLocks/>
          </p:cNvSpPr>
          <p:nvPr/>
        </p:nvSpPr>
        <p:spPr>
          <a:xfrm>
            <a:off x="5206008" y="44958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0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Aggregates: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COUNT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" name="Content Placeholder 3 1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5" y="4648203"/>
            <a:ext cx="4495288" cy="1377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48" y="5105400"/>
            <a:ext cx="890016" cy="551688"/>
          </a:xfrm>
          <a:prstGeom prst="rect">
            <a:avLst/>
          </a:prstGeom>
        </p:spPr>
      </p:pic>
      <p:sp>
        <p:nvSpPr>
          <p:cNvPr id="10" name="Content Placeholder 3 2"/>
          <p:cNvSpPr txBox="1">
            <a:spLocks/>
          </p:cNvSpPr>
          <p:nvPr/>
        </p:nvSpPr>
        <p:spPr>
          <a:xfrm>
            <a:off x="5206008" y="44958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08645" y="6025503"/>
            <a:ext cx="3520393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DISTINCT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applied after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Segoe UI Semilight" panose="020B0402040204020203" pitchFamily="34" charset="0"/>
              </a:rPr>
              <a:t>COUNT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!</a:t>
            </a:r>
            <a:endParaRPr lang="en-IE" sz="12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2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Aggregates: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COUNT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" name="Content Placeholder 3 1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4" y="4648203"/>
            <a:ext cx="4494006" cy="13754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48" y="5105400"/>
            <a:ext cx="890016" cy="551688"/>
          </a:xfrm>
          <a:prstGeom prst="rect">
            <a:avLst/>
          </a:prstGeom>
        </p:spPr>
      </p:pic>
      <p:sp>
        <p:nvSpPr>
          <p:cNvPr id="10" name="Content Placeholder 3 2"/>
          <p:cNvSpPr txBox="1">
            <a:spLocks/>
          </p:cNvSpPr>
          <p:nvPr/>
        </p:nvSpPr>
        <p:spPr>
          <a:xfrm>
            <a:off x="5206008" y="44958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7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Aggregates</a:t>
            </a:r>
            <a:endParaRPr lang="en-IE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04800" y="5334000"/>
            <a:ext cx="8686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How to ask:</a:t>
            </a:r>
            <a:r>
              <a:rPr lang="en-IE" sz="2000" dirty="0" smtClean="0">
                <a:latin typeface="Calibri Light" panose="020F0302020204030204" pitchFamily="34" charset="0"/>
              </a:rPr>
              <a:t> “How many stars does each movie have?”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8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Aggregates: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COUNT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with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GROUP BY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" name="Content Placeholder 3 1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48" y="5105400"/>
            <a:ext cx="2514600" cy="794004"/>
          </a:xfrm>
          <a:prstGeom prst="rect">
            <a:avLst/>
          </a:prstGeom>
        </p:spPr>
      </p:pic>
      <p:sp>
        <p:nvSpPr>
          <p:cNvPr id="10" name="Content Placeholder 3 2"/>
          <p:cNvSpPr txBox="1">
            <a:spLocks/>
          </p:cNvSpPr>
          <p:nvPr/>
        </p:nvSpPr>
        <p:spPr>
          <a:xfrm>
            <a:off x="5206008" y="44958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51" y="4662546"/>
            <a:ext cx="4145348" cy="186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7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Aggregates</a:t>
            </a:r>
            <a:endParaRPr lang="en-IE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04800" y="5334000"/>
            <a:ext cx="8686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How to ask:</a:t>
            </a:r>
            <a:r>
              <a:rPr lang="en-IE" sz="2000" dirty="0" smtClean="0">
                <a:latin typeface="Calibri Light" panose="020F0302020204030204" pitchFamily="34" charset="0"/>
              </a:rPr>
              <a:t> “Give me movies with more than 1 star?”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3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Aggregates: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COUNT</a:t>
            </a:r>
            <a:r>
              <a:rPr lang="en-IE" dirty="0" smtClean="0"/>
              <a:t>,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GROUP BY</a:t>
            </a:r>
            <a:r>
              <a:rPr lang="en-IE" dirty="0"/>
              <a:t>,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HAVING</a:t>
            </a:r>
          </a:p>
        </p:txBody>
      </p:sp>
      <p:sp>
        <p:nvSpPr>
          <p:cNvPr id="5" name="Content Placeholder 3 1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48" y="5105400"/>
            <a:ext cx="2407920" cy="551688"/>
          </a:xfrm>
          <a:prstGeom prst="rect">
            <a:avLst/>
          </a:prstGeom>
        </p:spPr>
      </p:pic>
      <p:sp>
        <p:nvSpPr>
          <p:cNvPr id="10" name="Content Placeholder 3 2"/>
          <p:cNvSpPr txBox="1">
            <a:spLocks/>
          </p:cNvSpPr>
          <p:nvPr/>
        </p:nvSpPr>
        <p:spPr>
          <a:xfrm>
            <a:off x="5206008" y="44958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3399" y="6077669"/>
            <a:ext cx="4078201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HAVING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is like a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FILTER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for aggregates</a:t>
            </a:r>
            <a:endParaRPr lang="en-IE" sz="1200" dirty="0" smtClean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4" y="4648203"/>
            <a:ext cx="4136660" cy="209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2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1800" y="6096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First SPARQL (1.0)</a:t>
            </a:r>
          </a:p>
          <a:p>
            <a:r>
              <a:rPr lang="en-IE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Then SPARQL 1.1</a:t>
            </a:r>
            <a:endParaRPr lang="en-IE" dirty="0">
              <a:solidFill>
                <a:schemeClr val="accent6">
                  <a:lumMod val="60000"/>
                  <a:lumOff val="40000"/>
                </a:schemeClr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10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Aggregates in SPARQL 1.1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COUNT</a:t>
            </a:r>
            <a:r>
              <a:rPr lang="en-IE" dirty="0" smtClean="0">
                <a:solidFill>
                  <a:srgbClr val="0070C0"/>
                </a:solidFill>
              </a:rPr>
              <a:t>: </a:t>
            </a:r>
            <a:r>
              <a:rPr lang="en-IE" dirty="0" smtClean="0"/>
              <a:t>Count values</a:t>
            </a:r>
          </a:p>
          <a:p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SUM</a:t>
            </a:r>
            <a:r>
              <a:rPr lang="en-IE" dirty="0" smtClean="0">
                <a:solidFill>
                  <a:srgbClr val="0070C0"/>
                </a:solidFill>
              </a:rPr>
              <a:t>: </a:t>
            </a:r>
            <a:r>
              <a:rPr lang="en-IE" dirty="0" smtClean="0"/>
              <a:t>Sum a set of values</a:t>
            </a:r>
          </a:p>
          <a:p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MIN</a:t>
            </a:r>
            <a:r>
              <a:rPr lang="en-IE" dirty="0" smtClean="0">
                <a:solidFill>
                  <a:srgbClr val="0070C0"/>
                </a:solidFill>
              </a:rPr>
              <a:t>: </a:t>
            </a:r>
            <a:r>
              <a:rPr lang="en-IE" dirty="0" smtClean="0"/>
              <a:t>Find the lowest value</a:t>
            </a:r>
          </a:p>
          <a:p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MAX</a:t>
            </a:r>
            <a:r>
              <a:rPr lang="en-IE" dirty="0" smtClean="0">
                <a:solidFill>
                  <a:srgbClr val="0070C0"/>
                </a:solidFill>
              </a:rPr>
              <a:t>: </a:t>
            </a:r>
            <a:r>
              <a:rPr lang="en-IE" dirty="0" smtClean="0"/>
              <a:t>Find the highest value</a:t>
            </a:r>
          </a:p>
          <a:p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AVG</a:t>
            </a:r>
            <a:r>
              <a:rPr lang="en-IE" dirty="0" smtClean="0">
                <a:solidFill>
                  <a:srgbClr val="0070C0"/>
                </a:solidFill>
              </a:rPr>
              <a:t>: </a:t>
            </a:r>
            <a:r>
              <a:rPr lang="en-IE" dirty="0" smtClean="0"/>
              <a:t>Get the average of values</a:t>
            </a:r>
          </a:p>
          <a:p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GROUP_CONCAT</a:t>
            </a:r>
            <a:r>
              <a:rPr lang="en-IE" dirty="0" smtClean="0">
                <a:solidFill>
                  <a:srgbClr val="0070C0"/>
                </a:solidFill>
              </a:rPr>
              <a:t>: </a:t>
            </a:r>
            <a:r>
              <a:rPr lang="en-IE" dirty="0" smtClean="0"/>
              <a:t>String-</a:t>
            </a:r>
            <a:r>
              <a:rPr lang="en-IE" dirty="0" err="1" smtClean="0"/>
              <a:t>concat</a:t>
            </a:r>
            <a:r>
              <a:rPr lang="en-IE" dirty="0" smtClean="0"/>
              <a:t> values</a:t>
            </a:r>
            <a:endParaRPr lang="en-IE" dirty="0" smtClean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SAMPLE</a:t>
            </a:r>
            <a:r>
              <a:rPr lang="en-IE" dirty="0" smtClean="0">
                <a:solidFill>
                  <a:srgbClr val="0070C0"/>
                </a:solidFill>
              </a:rPr>
              <a:t>: </a:t>
            </a:r>
            <a:r>
              <a:rPr lang="en-IE" dirty="0" smtClean="0"/>
              <a:t>Select a value (pseudo-randomly)</a:t>
            </a:r>
          </a:p>
        </p:txBody>
      </p:sp>
    </p:spTree>
    <p:extLst>
      <p:ext uri="{BB962C8B-B14F-4D97-AF65-F5344CB8AC3E}">
        <p14:creationId xmlns:p14="http://schemas.microsoft.com/office/powerpoint/2010/main" val="24521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4" y="4648204"/>
            <a:ext cx="4133850" cy="209788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One more aggregates example: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SAMPLE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" name="Content Placeholder 3 1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48" y="5105400"/>
            <a:ext cx="2938682" cy="551155"/>
          </a:xfrm>
          <a:prstGeom prst="rect">
            <a:avLst/>
          </a:prstGeom>
        </p:spPr>
      </p:pic>
      <p:sp>
        <p:nvSpPr>
          <p:cNvPr id="10" name="Content Placeholder 3 2"/>
          <p:cNvSpPr txBox="1">
            <a:spLocks/>
          </p:cNvSpPr>
          <p:nvPr/>
        </p:nvSpPr>
        <p:spPr>
          <a:xfrm>
            <a:off x="5206008" y="44958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270" y="6096000"/>
            <a:ext cx="3151632" cy="5516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48485" y="5697858"/>
            <a:ext cx="649201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OR </a:t>
            </a:r>
            <a:endParaRPr lang="en-IE" sz="12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7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Quick note on semantics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2552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782" y="2046286"/>
            <a:ext cx="3875617" cy="2906713"/>
          </a:xfrm>
          <a:prstGeom prst="rect">
            <a:avLst/>
          </a:prstGeom>
          <a:ln w="31750">
            <a:solidFill>
              <a:schemeClr val="tx2"/>
            </a:solidFill>
            <a:prstDash val="dash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046286"/>
            <a:ext cx="3875616" cy="2906713"/>
          </a:xfrm>
          <a:prstGeom prst="rect">
            <a:avLst/>
          </a:prstGeom>
          <a:ln w="31750">
            <a:solidFill>
              <a:schemeClr val="tx2"/>
            </a:solidFill>
            <a:prstDash val="dash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Recall from OWL: OWA and lack of UNA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5854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154px-Karleone-insid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6350" y="1316013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21513" y="3794001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5725" y="3794001"/>
            <a:ext cx="889000" cy="1077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3635375" y="23955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err="1">
                <a:latin typeface="Cambria" panose="02040503050406030204" pitchFamily="18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ex:Vito</a:t>
            </a:r>
            <a:endParaRPr lang="en-US" sz="1500" dirty="0">
              <a:latin typeface="Cambria" panose="02040503050406030204" pitchFamily="18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4" name="Text Box 51"/>
          <p:cNvSpPr txBox="1">
            <a:spLocks noChangeArrowheads="1"/>
          </p:cNvSpPr>
          <p:nvPr/>
        </p:nvSpPr>
        <p:spPr bwMode="auto">
          <a:xfrm>
            <a:off x="5184750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err="1">
                <a:latin typeface="Cambria" panose="02040503050406030204" pitchFamily="18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ex:Fredo</a:t>
            </a:r>
            <a:endParaRPr lang="en-US" sz="1500" dirty="0">
              <a:latin typeface="Cambria" panose="02040503050406030204" pitchFamily="18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" name="Text Box 52"/>
          <p:cNvSpPr txBox="1">
            <a:spLocks noChangeArrowheads="1"/>
          </p:cNvSpPr>
          <p:nvPr/>
        </p:nvSpPr>
        <p:spPr bwMode="auto">
          <a:xfrm>
            <a:off x="6842125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err="1">
                <a:latin typeface="Cambria" panose="02040503050406030204" pitchFamily="18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ex:Michael</a:t>
            </a:r>
            <a:endParaRPr lang="en-US" sz="1500" dirty="0">
              <a:latin typeface="Cambria" panose="02040503050406030204" pitchFamily="18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7" name="AutoShape 73"/>
          <p:cNvCxnSpPr>
            <a:cxnSpLocks noChangeShapeType="1"/>
          </p:cNvCxnSpPr>
          <p:nvPr/>
        </p:nvCxnSpPr>
        <p:spPr bwMode="auto">
          <a:xfrm>
            <a:off x="4229099" y="3225728"/>
            <a:ext cx="3236913" cy="568273"/>
          </a:xfrm>
          <a:prstGeom prst="bentConnector3">
            <a:avLst>
              <a:gd name="adj1" fmla="val 10013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cxnSp>
        <p:nvCxnSpPr>
          <p:cNvPr id="19" name="AutoShape 75"/>
          <p:cNvCxnSpPr>
            <a:cxnSpLocks noChangeShapeType="1"/>
            <a:endCxn id="7" idx="0"/>
          </p:cNvCxnSpPr>
          <p:nvPr/>
        </p:nvCxnSpPr>
        <p:spPr bwMode="auto">
          <a:xfrm>
            <a:off x="4621189" y="3225730"/>
            <a:ext cx="1189036" cy="56827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pic>
        <p:nvPicPr>
          <p:cNvPr id="53" name="Picture 40" descr="santino-sonny-corleon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5121" y="380232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 Box 49"/>
          <p:cNvSpPr txBox="1">
            <a:spLocks noChangeArrowheads="1"/>
          </p:cNvSpPr>
          <p:nvPr/>
        </p:nvSpPr>
        <p:spPr bwMode="auto">
          <a:xfrm>
            <a:off x="3613150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err="1">
                <a:latin typeface="Cambria" panose="02040503050406030204" pitchFamily="18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ex:Sonny</a:t>
            </a:r>
            <a:endParaRPr lang="en-US" sz="1500" dirty="0">
              <a:latin typeface="Cambria" panose="02040503050406030204" pitchFamily="18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5" name="AutoShape 72"/>
          <p:cNvCxnSpPr>
            <a:cxnSpLocks noChangeShapeType="1"/>
            <a:endCxn id="53" idx="0"/>
          </p:cNvCxnSpPr>
          <p:nvPr/>
        </p:nvCxnSpPr>
        <p:spPr bwMode="auto">
          <a:xfrm rot="16200000" flipH="1">
            <a:off x="3656923" y="3229627"/>
            <a:ext cx="1144874" cy="52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pic>
        <p:nvPicPr>
          <p:cNvPr id="56" name="Picture 4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85850" y="3793997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50"/>
          <p:cNvSpPr txBox="1">
            <a:spLocks noChangeArrowheads="1"/>
          </p:cNvSpPr>
          <p:nvPr/>
        </p:nvSpPr>
        <p:spPr bwMode="auto">
          <a:xfrm>
            <a:off x="899592" y="4871909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err="1">
                <a:latin typeface="Cambria" panose="02040503050406030204" pitchFamily="18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ex:Connie</a:t>
            </a:r>
            <a:endParaRPr lang="en-US" sz="1500" dirty="0">
              <a:latin typeface="Cambria" panose="02040503050406030204" pitchFamily="18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8" name="AutoShape 75"/>
          <p:cNvCxnSpPr>
            <a:cxnSpLocks noChangeShapeType="1"/>
            <a:endCxn id="56" idx="0"/>
          </p:cNvCxnSpPr>
          <p:nvPr/>
        </p:nvCxnSpPr>
        <p:spPr bwMode="auto">
          <a:xfrm rot="10800000" flipV="1">
            <a:off x="1530351" y="3229887"/>
            <a:ext cx="2627263" cy="56411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3736454" y="3045619"/>
            <a:ext cx="91050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dirty="0" err="1" smtClean="0">
                <a:latin typeface="Cambria" panose="02040503050406030204" pitchFamily="18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dirty="0">
              <a:latin typeface="Cambria" panose="02040503050406030204" pitchFamily="18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But in SPARQL …</a:t>
            </a: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4" y="5810250"/>
            <a:ext cx="4133850" cy="8953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049" y="5934075"/>
            <a:ext cx="890016" cy="551688"/>
          </a:xfrm>
          <a:prstGeom prst="rect">
            <a:avLst/>
          </a:prstGeom>
        </p:spPr>
      </p:pic>
      <p:sp>
        <p:nvSpPr>
          <p:cNvPr id="27" name="Content Placeholder 3"/>
          <p:cNvSpPr txBox="1">
            <a:spLocks/>
          </p:cNvSpPr>
          <p:nvPr/>
        </p:nvSpPr>
        <p:spPr>
          <a:xfrm>
            <a:off x="5303209" y="5324475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28" name="Content Placeholder 3"/>
          <p:cNvSpPr>
            <a:spLocks noGrp="1"/>
          </p:cNvSpPr>
          <p:nvPr>
            <p:ph idx="1"/>
          </p:nvPr>
        </p:nvSpPr>
        <p:spPr>
          <a:xfrm>
            <a:off x="258248" y="5232495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sp>
        <p:nvSpPr>
          <p:cNvPr id="29" name="TextBox 28"/>
          <p:cNvSpPr txBox="1"/>
          <p:nvPr/>
        </p:nvSpPr>
        <p:spPr>
          <a:xfrm>
            <a:off x="5048256" y="255121"/>
            <a:ext cx="4010139" cy="181588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Looks like SPARQL has a UNA and a CWA …</a:t>
            </a:r>
          </a:p>
          <a:p>
            <a:pPr algn="ctr"/>
            <a:endParaRPr lang="en-IE" sz="16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But SPARQL does not have “worlds”.</a:t>
            </a:r>
          </a:p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It does not interpret “real people”.</a:t>
            </a:r>
          </a:p>
          <a:p>
            <a:pPr algn="ctr"/>
            <a:endParaRPr lang="en-IE" sz="1600" dirty="0" smtClean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SPARQL works on data.</a:t>
            </a:r>
          </a:p>
          <a:p>
            <a:pPr algn="ctr"/>
            <a:r>
              <a:rPr lang="en-IE" sz="1600" dirty="0" smtClean="0">
                <a:solidFill>
                  <a:srgbClr val="FFC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SPARQL counts RDF terms, not children.</a:t>
            </a:r>
          </a:p>
        </p:txBody>
      </p:sp>
    </p:spTree>
    <p:extLst>
      <p:ext uri="{BB962C8B-B14F-4D97-AF65-F5344CB8AC3E}">
        <p14:creationId xmlns:p14="http://schemas.microsoft.com/office/powerpoint/2010/main" val="173307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New query feature:</a:t>
            </a:r>
            <a:br>
              <a:rPr lang="en-IE" dirty="0" smtClean="0"/>
            </a:br>
            <a:r>
              <a:rPr lang="en-IE" dirty="0" smtClean="0"/>
              <a:t>	Subqueries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9253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Subqueries</a:t>
            </a:r>
            <a:endParaRPr lang="en-IE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04800" y="5334000"/>
            <a:ext cx="8686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How to ask:</a:t>
            </a:r>
            <a:r>
              <a:rPr lang="en-IE" sz="2000" dirty="0" smtClean="0">
                <a:latin typeface="Calibri Light" panose="020F0302020204030204" pitchFamily="34" charset="0"/>
              </a:rPr>
              <a:t> “How many stars does a movie have </a:t>
            </a:r>
            <a:r>
              <a:rPr lang="en-IE" sz="2000" i="1" dirty="0" smtClean="0">
                <a:latin typeface="Calibri Light" panose="020F0302020204030204" pitchFamily="34" charset="0"/>
              </a:rPr>
              <a:t>on average</a:t>
            </a:r>
            <a:r>
              <a:rPr lang="en-IE" sz="2000" dirty="0" smtClean="0">
                <a:latin typeface="Calibri Light" panose="020F0302020204030204" pitchFamily="34" charset="0"/>
              </a:rPr>
              <a:t>?”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9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Subqueries</a:t>
            </a:r>
            <a:endParaRPr lang="en-IE" dirty="0"/>
          </a:p>
        </p:txBody>
      </p:sp>
      <p:sp>
        <p:nvSpPr>
          <p:cNvPr id="4" name="Content Placeholder 3 1"/>
          <p:cNvSpPr txBox="1">
            <a:spLocks/>
          </p:cNvSpPr>
          <p:nvPr/>
        </p:nvSpPr>
        <p:spPr>
          <a:xfrm>
            <a:off x="304800" y="3962400"/>
            <a:ext cx="1371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sz="3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Query:</a:t>
            </a:r>
            <a:endParaRPr lang="en-IE" sz="300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20" y="4589335"/>
            <a:ext cx="4752416" cy="16867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48" y="5105400"/>
            <a:ext cx="676656" cy="551688"/>
          </a:xfrm>
          <a:prstGeom prst="rect">
            <a:avLst/>
          </a:prstGeom>
        </p:spPr>
      </p:pic>
      <p:sp>
        <p:nvSpPr>
          <p:cNvPr id="7" name="Content Placeholder 3 2"/>
          <p:cNvSpPr txBox="1">
            <a:spLocks/>
          </p:cNvSpPr>
          <p:nvPr/>
        </p:nvSpPr>
        <p:spPr>
          <a:xfrm>
            <a:off x="5206008" y="44958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49848" y="5948345"/>
            <a:ext cx="3543930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Sub-queries useful when you need solution modifiers or aggregates in the middle of a more complex query.</a:t>
            </a: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6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Subqueries</a:t>
            </a:r>
            <a:endParaRPr lang="en-IE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04800" y="5334000"/>
            <a:ext cx="8686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How to ask:</a:t>
            </a:r>
            <a:r>
              <a:rPr lang="en-IE" sz="2000" dirty="0" smtClean="0">
                <a:latin typeface="Calibri Light" panose="020F0302020204030204" pitchFamily="34" charset="0"/>
              </a:rPr>
              <a:t> “Which movies have more stars than average?”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6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Subqueries</a:t>
            </a:r>
            <a:endParaRPr lang="en-IE" dirty="0"/>
          </a:p>
        </p:txBody>
      </p:sp>
      <p:sp>
        <p:nvSpPr>
          <p:cNvPr id="7" name="Content Placeholder 3 2"/>
          <p:cNvSpPr txBox="1">
            <a:spLocks/>
          </p:cNvSpPr>
          <p:nvPr/>
        </p:nvSpPr>
        <p:spPr>
          <a:xfrm>
            <a:off x="5206008" y="44958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  <p:sp>
        <p:nvSpPr>
          <p:cNvPr id="4" name="Content Placeholder 3 1"/>
          <p:cNvSpPr txBox="1">
            <a:spLocks/>
          </p:cNvSpPr>
          <p:nvPr/>
        </p:nvSpPr>
        <p:spPr>
          <a:xfrm>
            <a:off x="304800" y="2743200"/>
            <a:ext cx="13716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sz="3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Query:</a:t>
            </a:r>
            <a:endParaRPr lang="en-IE" sz="300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48" y="5105400"/>
            <a:ext cx="1314481" cy="5511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21" y="3429000"/>
            <a:ext cx="4466685" cy="321788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53691" y="5948345"/>
            <a:ext cx="3840087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solidFill>
                  <a:schemeClr val="bg1"/>
                </a:solidFill>
                <a:latin typeface="Inconsolata" panose="020B0609030003000000" pitchFamily="49" charset="0"/>
                <a:cs typeface="Segoe UI Semilight" panose="020B0402040204020203" pitchFamily="34" charset="0"/>
              </a:rPr>
              <a:t>?movie</a:t>
            </a:r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in the sub-query is not correlated with </a:t>
            </a:r>
            <a:r>
              <a:rPr lang="en-IE" sz="1600" dirty="0">
                <a:solidFill>
                  <a:schemeClr val="bg1"/>
                </a:solidFill>
                <a:latin typeface="Inconsolata" panose="020B0609030003000000" pitchFamily="49" charset="0"/>
                <a:cs typeface="Segoe UI Semilight" panose="020B0402040204020203" pitchFamily="34" charset="0"/>
              </a:rPr>
              <a:t>?</a:t>
            </a:r>
            <a:r>
              <a:rPr lang="en-IE" sz="1600" dirty="0" smtClean="0">
                <a:solidFill>
                  <a:schemeClr val="bg1"/>
                </a:solidFill>
                <a:latin typeface="Inconsolata" panose="020B0609030003000000" pitchFamily="49" charset="0"/>
                <a:cs typeface="Segoe UI Semilight" panose="020B0402040204020203" pitchFamily="34" charset="0"/>
              </a:rPr>
              <a:t>movie</a:t>
            </a:r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in the outmost query</a:t>
            </a:r>
            <a:endParaRPr lang="en-IE" sz="1600" dirty="0" smtClean="0">
              <a:solidFill>
                <a:schemeClr val="bg1"/>
              </a:solidFill>
              <a:latin typeface="Inconsolata" panose="020B0609030003000000" pitchFamily="49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52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Covered SPARQL 1.0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24" y="1124234"/>
            <a:ext cx="7185062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67200" y="1091252"/>
            <a:ext cx="4443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00FF"/>
                </a:solidFill>
                <a:latin typeface="Calibri Light" panose="020F0302020204030204" pitchFamily="34" charset="0"/>
                <a:cs typeface="Segoe UI Semilight" panose="020B0402040204020203" pitchFamily="34" charset="0"/>
                <a:hlinkClick r:id="rId3"/>
              </a:rPr>
              <a:t>http://www.w3.org/TR/rdf-sparql-query</a:t>
            </a:r>
            <a:r>
              <a:rPr lang="en-IE" dirty="0" smtClean="0">
                <a:solidFill>
                  <a:srgbClr val="0000FF"/>
                </a:solidFill>
                <a:latin typeface="Calibri Light" panose="020F0302020204030204" pitchFamily="34" charset="0"/>
                <a:cs typeface="Segoe UI Semilight" panose="020B0402040204020203" pitchFamily="34" charset="0"/>
                <a:hlinkClick r:id="rId3"/>
              </a:rPr>
              <a:t>/</a:t>
            </a:r>
            <a:endParaRPr lang="en-IE" dirty="0">
              <a:solidFill>
                <a:srgbClr val="0000FF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67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New query feature:</a:t>
            </a:r>
            <a:br>
              <a:rPr lang="en-IE" dirty="0" smtClean="0"/>
            </a:br>
            <a:r>
              <a:rPr lang="en-IE" dirty="0" smtClean="0"/>
              <a:t>	Federation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4058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Endpoints often made public/online</a:t>
            </a: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33515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34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Federation: execute sub-query remotely</a:t>
            </a:r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389797"/>
            <a:ext cx="7798327" cy="34169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05200" y="5105400"/>
            <a:ext cx="5287887" cy="132343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Finds Asian embassies within 10 km of Santiago centre.</a:t>
            </a:r>
          </a:p>
          <a:p>
            <a:pPr algn="ctr"/>
            <a:endParaRPr lang="en-IE" sz="16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Embassies from </a:t>
            </a:r>
            <a:r>
              <a:rPr lang="en-IE" sz="1600" dirty="0" err="1" smtClean="0">
                <a:solidFill>
                  <a:srgbClr val="00B05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LinkedGeoData</a:t>
            </a:r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.</a:t>
            </a:r>
          </a:p>
          <a:p>
            <a:pPr algn="ctr"/>
            <a:endParaRPr lang="en-IE" sz="16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Continents from </a:t>
            </a:r>
            <a:r>
              <a:rPr lang="en-IE" sz="16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Wikidata</a:t>
            </a:r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521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(</a:t>
            </a:r>
            <a:r>
              <a:rPr lang="es-CL" dirty="0" err="1" smtClean="0"/>
              <a:t>Hidden</a:t>
            </a:r>
            <a:r>
              <a:rPr lang="es-CL" dirty="0" smtClean="0"/>
              <a:t> </a:t>
            </a:r>
            <a:r>
              <a:rPr lang="es-CL" dirty="0" err="1" smtClean="0"/>
              <a:t>slide</a:t>
            </a:r>
            <a:r>
              <a:rPr lang="es-CL" dirty="0" smtClean="0"/>
              <a:t>)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i="1" dirty="0"/>
              <a:t>#</a:t>
            </a:r>
            <a:r>
              <a:rPr lang="en-US" i="1" dirty="0" err="1"/>
              <a:t>defaultView:Map</a:t>
            </a:r>
            <a:r>
              <a:rPr lang="en-US" i="1" dirty="0"/>
              <a:t>{"hide":["?</a:t>
            </a:r>
            <a:r>
              <a:rPr lang="en-US" i="1" dirty="0" err="1"/>
              <a:t>country","?geometry</a:t>
            </a:r>
            <a:r>
              <a:rPr lang="en-US" i="1" dirty="0"/>
              <a:t>"], "layer": "?label"}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PREFIX geo: &lt;http://www.opengis.net/ont/geosparql#&gt;</a:t>
            </a:r>
          </a:p>
          <a:p>
            <a:pPr marL="0" indent="0">
              <a:buNone/>
            </a:pPr>
            <a:r>
              <a:rPr lang="en-US" i="1" dirty="0"/>
              <a:t>PREFIX </a:t>
            </a:r>
            <a:r>
              <a:rPr lang="en-US" i="1" dirty="0" err="1"/>
              <a:t>lgdo</a:t>
            </a:r>
            <a:r>
              <a:rPr lang="en-US" i="1" dirty="0"/>
              <a:t>: &lt;http://linkedgeodata.org/ontology/&gt;</a:t>
            </a:r>
          </a:p>
          <a:p>
            <a:pPr marL="0" indent="0">
              <a:buNone/>
            </a:pPr>
            <a:r>
              <a:rPr lang="en-US" i="1" dirty="0"/>
              <a:t>PREFIX </a:t>
            </a:r>
            <a:r>
              <a:rPr lang="en-US" i="1" dirty="0" err="1"/>
              <a:t>geom</a:t>
            </a:r>
            <a:r>
              <a:rPr lang="en-US" i="1" dirty="0"/>
              <a:t>: &lt;http://geovocab.org/geometry#&gt;</a:t>
            </a:r>
          </a:p>
          <a:p>
            <a:pPr marL="0" indent="0">
              <a:buNone/>
            </a:pPr>
            <a:r>
              <a:rPr lang="en-US" i="1" dirty="0"/>
              <a:t>PREFIX </a:t>
            </a:r>
            <a:r>
              <a:rPr lang="en-US" i="1" dirty="0" err="1"/>
              <a:t>bif</a:t>
            </a:r>
            <a:r>
              <a:rPr lang="en-US" i="1" dirty="0"/>
              <a:t>: &lt;</a:t>
            </a:r>
            <a:r>
              <a:rPr lang="en-US" i="1" dirty="0" err="1"/>
              <a:t>bif</a:t>
            </a:r>
            <a:r>
              <a:rPr lang="en-US" i="1" dirty="0"/>
              <a:t>:&gt;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SELECT ?country ?geometry ?label WHERE {</a:t>
            </a:r>
          </a:p>
          <a:p>
            <a:pPr marL="0" indent="0">
              <a:buNone/>
            </a:pPr>
            <a:r>
              <a:rPr lang="en-US" i="1" dirty="0"/>
              <a:t>  SERVICE &lt;http://linkedgeodata.org/sparql&gt; {</a:t>
            </a:r>
          </a:p>
          <a:p>
            <a:pPr marL="0" indent="0">
              <a:buNone/>
            </a:pPr>
            <a:r>
              <a:rPr lang="en-US" i="1" dirty="0"/>
              <a:t>    ?s </a:t>
            </a:r>
            <a:r>
              <a:rPr lang="en-US" i="1" dirty="0" err="1"/>
              <a:t>geom:geometry</a:t>
            </a:r>
            <a:r>
              <a:rPr lang="en-US" i="1" dirty="0"/>
              <a:t> [ </a:t>
            </a:r>
            <a:r>
              <a:rPr lang="en-US" i="1" dirty="0" err="1"/>
              <a:t>geo:asWKT</a:t>
            </a:r>
            <a:r>
              <a:rPr lang="en-US" i="1" dirty="0"/>
              <a:t> ?geometry ] ; </a:t>
            </a:r>
          </a:p>
          <a:p>
            <a:pPr marL="0" indent="0">
              <a:buNone/>
            </a:pPr>
            <a:r>
              <a:rPr lang="en-US" i="1" dirty="0"/>
              <a:t>       a </a:t>
            </a:r>
            <a:r>
              <a:rPr lang="en-US" i="1" dirty="0" err="1"/>
              <a:t>lgdo:Embassy</a:t>
            </a:r>
            <a:r>
              <a:rPr lang="en-US" i="1" dirty="0"/>
              <a:t> ; </a:t>
            </a:r>
          </a:p>
          <a:p>
            <a:pPr marL="0" indent="0">
              <a:buNone/>
            </a:pPr>
            <a:r>
              <a:rPr lang="en-US" i="1" dirty="0"/>
              <a:t>       </a:t>
            </a:r>
            <a:r>
              <a:rPr lang="en-US" i="1" dirty="0" err="1"/>
              <a:t>lgdo:country</a:t>
            </a:r>
            <a:r>
              <a:rPr lang="en-US" i="1" dirty="0"/>
              <a:t> ?code ; </a:t>
            </a:r>
          </a:p>
          <a:p>
            <a:pPr marL="0" indent="0">
              <a:buNone/>
            </a:pPr>
            <a:r>
              <a:rPr lang="en-US" i="1" dirty="0"/>
              <a:t>       </a:t>
            </a:r>
            <a:r>
              <a:rPr lang="en-US" i="1" dirty="0" err="1"/>
              <a:t>rdfs:label</a:t>
            </a:r>
            <a:r>
              <a:rPr lang="en-US" i="1" dirty="0"/>
              <a:t> ?label .</a:t>
            </a:r>
          </a:p>
          <a:p>
            <a:pPr marL="0" indent="0">
              <a:buNone/>
            </a:pPr>
            <a:r>
              <a:rPr lang="en-US" i="1" dirty="0"/>
              <a:t>    FILTER(</a:t>
            </a:r>
            <a:r>
              <a:rPr lang="en-US" i="1" dirty="0" err="1"/>
              <a:t>bif:st_intersects</a:t>
            </a:r>
            <a:r>
              <a:rPr lang="en-US" i="1" dirty="0"/>
              <a:t>(?geometry, </a:t>
            </a:r>
            <a:r>
              <a:rPr lang="en-US" i="1" dirty="0" err="1"/>
              <a:t>bif:st_point</a:t>
            </a:r>
            <a:r>
              <a:rPr lang="en-US" i="1" dirty="0"/>
              <a:t>(-70.6693,-33.4489), 10))</a:t>
            </a:r>
          </a:p>
          <a:p>
            <a:pPr marL="0" indent="0">
              <a:buNone/>
            </a:pPr>
            <a:r>
              <a:rPr lang="en-US" i="1" dirty="0"/>
              <a:t>  }</a:t>
            </a:r>
          </a:p>
          <a:p>
            <a:pPr marL="0" indent="0">
              <a:buNone/>
            </a:pPr>
            <a:r>
              <a:rPr lang="en-US" i="1" dirty="0"/>
              <a:t>  ?country wdt:P297 ?code ;</a:t>
            </a:r>
          </a:p>
          <a:p>
            <a:pPr marL="0" indent="0">
              <a:buNone/>
            </a:pPr>
            <a:r>
              <a:rPr lang="en-US" i="1" dirty="0"/>
              <a:t>     wdt:P30 wd:Q48 .  # continent: Asia</a:t>
            </a:r>
          </a:p>
          <a:p>
            <a:pPr marL="0" indent="0">
              <a:buNone/>
            </a:pPr>
            <a:r>
              <a:rPr lang="en-US" i="1" dirty="0" smtClean="0"/>
              <a:t>}</a:t>
            </a:r>
          </a:p>
          <a:p>
            <a:pPr marL="0" indent="0">
              <a:buNone/>
            </a:pPr>
            <a:endParaRPr lang="en-US" i="1" dirty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://query.wikidata.org/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1428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New language:</a:t>
            </a:r>
            <a:br>
              <a:rPr lang="en-IE" dirty="0" smtClean="0"/>
            </a:br>
            <a:r>
              <a:rPr lang="en-IE" dirty="0" smtClean="0"/>
              <a:t>	SPARQL 1.1 Update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6589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INSERT DATA</a:t>
            </a:r>
            <a:r>
              <a:rPr lang="en-IE" dirty="0" smtClean="0">
                <a:latin typeface="Calibri Light" panose="020F0302020204030204" pitchFamily="34" charset="0"/>
                <a:ea typeface="CMU Typewriter Text" panose="02000609000000000000" pitchFamily="49" charset="0"/>
              </a:rPr>
              <a:t> default graph</a:t>
            </a:r>
            <a:endParaRPr lang="en-IE" dirty="0">
              <a:latin typeface="Calibri Light" panose="020F0302020204030204" pitchFamily="34" charset="0"/>
              <a:ea typeface="CMU Typewriter Text" panose="02000609000000000000" pitchFamily="49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3933896" cy="164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036" y="1064525"/>
            <a:ext cx="4115764" cy="164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73355"/>
            <a:ext cx="6248400" cy="101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65" y="4806316"/>
            <a:ext cx="6656070" cy="11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064525"/>
            <a:ext cx="3939336" cy="164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INSERT DATA</a:t>
            </a:r>
            <a:r>
              <a:rPr lang="en-IE" dirty="0" smtClean="0">
                <a:latin typeface="Calibri Light" panose="020F0302020204030204" pitchFamily="34" charset="0"/>
                <a:ea typeface="CMU Typewriter Text" panose="02000609000000000000" pitchFamily="49" charset="0"/>
              </a:rPr>
              <a:t> named graph</a:t>
            </a:r>
            <a:endParaRPr lang="en-IE" dirty="0">
              <a:latin typeface="Calibri Light" panose="020F0302020204030204" pitchFamily="34" charset="0"/>
              <a:ea typeface="CMU Typewriter Text" panose="02000609000000000000" pitchFamily="49" charset="0"/>
            </a:endParaRPr>
          </a:p>
        </p:txBody>
      </p:sp>
      <p:pic>
        <p:nvPicPr>
          <p:cNvPr id="15363" name="Picture 3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036" y="1064525"/>
            <a:ext cx="4115764" cy="164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65" y="4806315"/>
            <a:ext cx="6656070" cy="1377315"/>
          </a:xfrm>
          <a:prstGeom prst="rect">
            <a:avLst/>
          </a:prstGeom>
        </p:spPr>
      </p:pic>
      <p:pic>
        <p:nvPicPr>
          <p:cNvPr id="14" name="Picture 3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95601"/>
            <a:ext cx="6553199" cy="166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9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DELETE DATA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65" y="3651885"/>
            <a:ext cx="6656070" cy="13773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65" y="1834516"/>
            <a:ext cx="6656070" cy="11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9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INSERT</a:t>
            </a:r>
            <a:r>
              <a:rPr lang="en-IE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/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DELETE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with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WHERE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65" y="3733800"/>
            <a:ext cx="6656070" cy="20993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65" y="1447800"/>
            <a:ext cx="6656070" cy="209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2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Calibri Light" panose="020F0302020204030204" pitchFamily="34" charset="0"/>
                <a:ea typeface="CMU Typewriter Text" panose="02000609000000000000" pitchFamily="49" charset="0"/>
              </a:rPr>
              <a:t>Combining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INSERT</a:t>
            </a:r>
            <a:r>
              <a:rPr lang="en-IE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/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DELETE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65" y="1447800"/>
            <a:ext cx="6656070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2600" y="5257800"/>
            <a:ext cx="3382887" cy="107721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 for </a:t>
            </a:r>
            <a:r>
              <a:rPr lang="en-IE" sz="1600" dirty="0" smtClean="0">
                <a:solidFill>
                  <a:schemeClr val="bg1"/>
                </a:solidFill>
                <a:latin typeface="Inconsolata" panose="020B0609030003000000" pitchFamily="49" charset="0"/>
                <a:cs typeface="Segoe UI Semilight" panose="020B0402040204020203" pitchFamily="34" charset="0"/>
              </a:rPr>
              <a:t>WHERE</a:t>
            </a:r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generated before insertions/deletions</a:t>
            </a:r>
          </a:p>
          <a:p>
            <a:pPr algn="ctr"/>
            <a:endParaRPr lang="en-IE" sz="1600" dirty="0">
              <a:solidFill>
                <a:schemeClr val="bg1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Deletions performed before insertions.</a:t>
            </a:r>
          </a:p>
        </p:txBody>
      </p:sp>
    </p:spTree>
    <p:extLst>
      <p:ext uri="{BB962C8B-B14F-4D97-AF65-F5344CB8AC3E}">
        <p14:creationId xmlns:p14="http://schemas.microsoft.com/office/powerpoint/2010/main" val="276867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Today: </a:t>
            </a:r>
            <a:br>
              <a:rPr lang="en-IE" dirty="0" smtClean="0"/>
            </a:br>
            <a:r>
              <a:rPr lang="en-IE" dirty="0"/>
              <a:t>	</a:t>
            </a:r>
            <a:r>
              <a:rPr lang="en-IE" dirty="0" smtClean="0"/>
              <a:t>SPARQL 1.1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5973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Set default update graph: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WITH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50" y="1447800"/>
            <a:ext cx="665890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2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Simple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DELETE WHERE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50" y="1447800"/>
            <a:ext cx="6656070" cy="13773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50" y="3581400"/>
            <a:ext cx="6656070" cy="20993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541" y="3014246"/>
            <a:ext cx="3382887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Equivalent to …</a:t>
            </a:r>
          </a:p>
        </p:txBody>
      </p:sp>
    </p:spTree>
    <p:extLst>
      <p:ext uri="{BB962C8B-B14F-4D97-AF65-F5344CB8AC3E}">
        <p14:creationId xmlns:p14="http://schemas.microsoft.com/office/powerpoint/2010/main" val="262312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Managing named graphs: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LOAD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LOAD</a:t>
            </a:r>
            <a:r>
              <a:rPr lang="en-IE" dirty="0" smtClean="0"/>
              <a:t> a graph from the Web</a:t>
            </a:r>
          </a:p>
          <a:p>
            <a:endParaRPr lang="en-IE" dirty="0"/>
          </a:p>
          <a:p>
            <a:endParaRPr lang="en-IE" dirty="0" smtClean="0"/>
          </a:p>
          <a:p>
            <a:pPr lvl="1"/>
            <a:r>
              <a:rPr lang="en-IE" dirty="0" smtClean="0">
                <a:solidFill>
                  <a:schemeClr val="bg1">
                    <a:lumMod val="6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SILENT</a:t>
            </a:r>
            <a:r>
              <a:rPr lang="en-IE" dirty="0" smtClean="0"/>
              <a:t>: If load fails, suppress error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IRI-from</a:t>
            </a:r>
            <a:r>
              <a:rPr lang="en-IE" dirty="0" smtClean="0"/>
              <a:t>: location of graph online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IRI-to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local named graph to load into</a:t>
            </a:r>
          </a:p>
          <a:p>
            <a:pPr lvl="2"/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If not given, default graph will be appended</a:t>
            </a:r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endParaRPr lang="en-IE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" y="5650173"/>
            <a:ext cx="8318899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Destination graph created if it does not exist (otherwise data are appended)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Will fail if RDF cannot be extracted from source graph (unless silent is specified)</a:t>
            </a:r>
            <a:endParaRPr lang="en-IE" dirty="0" smtClean="0">
              <a:solidFill>
                <a:schemeClr val="bg1"/>
              </a:solidFill>
              <a:latin typeface="Calibri Light" panose="020F0302020204030204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1904999"/>
            <a:ext cx="6952965" cy="30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Managing named graphs: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CLEAR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CLEAR</a:t>
            </a:r>
            <a:r>
              <a:rPr lang="en-IE" dirty="0" smtClean="0"/>
              <a:t> all triples from some graph(s)</a:t>
            </a:r>
            <a:endParaRPr lang="en-IE" dirty="0"/>
          </a:p>
          <a:p>
            <a:endParaRPr lang="en-IE" dirty="0" smtClean="0"/>
          </a:p>
          <a:p>
            <a:pPr lvl="1"/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 smtClean="0">
                <a:solidFill>
                  <a:schemeClr val="bg1">
                    <a:lumMod val="6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SILENT</a:t>
            </a:r>
            <a:r>
              <a:rPr lang="en-IE" dirty="0" smtClean="0"/>
              <a:t>: If clear fails, suppress error</a:t>
            </a:r>
          </a:p>
          <a:p>
            <a:pPr lvl="1"/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GRAPH </a:t>
            </a:r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</a:t>
            </a:r>
            <a:r>
              <a:rPr lang="en-IE" dirty="0" smtClean="0"/>
              <a:t>: clear specific named graph</a:t>
            </a:r>
          </a:p>
          <a:p>
            <a:pPr lvl="1"/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DEFAULT: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clear default graph</a:t>
            </a:r>
          </a:p>
          <a:p>
            <a:pPr lvl="1"/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NAMED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: clear all named graphs</a:t>
            </a:r>
          </a:p>
          <a:p>
            <a:pPr lvl="1"/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ALL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: clear all graphs</a:t>
            </a:r>
          </a:p>
          <a:p>
            <a:endParaRPr lang="en-IE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" y="5650173"/>
            <a:ext cx="8318899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Will fail if graph does not exist (unless silent is specified)</a:t>
            </a:r>
            <a:endParaRPr lang="en-IE" dirty="0" smtClean="0">
              <a:solidFill>
                <a:schemeClr val="bg1"/>
              </a:solidFill>
              <a:latin typeface="Calibri Light" panose="020F0302020204030204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05000"/>
            <a:ext cx="7619759" cy="30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6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Managing named graphs: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CREATE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CREATE</a:t>
            </a:r>
            <a:r>
              <a:rPr lang="en-IE" dirty="0" smtClean="0"/>
              <a:t> a new blank named graph</a:t>
            </a:r>
            <a:endParaRPr lang="en-IE" dirty="0"/>
          </a:p>
          <a:p>
            <a:endParaRPr lang="en-IE" dirty="0" smtClean="0"/>
          </a:p>
          <a:p>
            <a:pPr lvl="1"/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 smtClean="0">
                <a:solidFill>
                  <a:schemeClr val="bg1">
                    <a:lumMod val="6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SILENT</a:t>
            </a:r>
            <a:r>
              <a:rPr lang="en-IE" dirty="0" smtClean="0"/>
              <a:t>: If create fails, suppress error</a:t>
            </a:r>
          </a:p>
          <a:p>
            <a:pPr lvl="1"/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GRAPH </a:t>
            </a:r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</a:t>
            </a:r>
            <a:r>
              <a:rPr lang="en-IE" dirty="0" smtClean="0"/>
              <a:t>: name of graph to create</a:t>
            </a:r>
          </a:p>
          <a:p>
            <a:pPr marL="0" indent="0">
              <a:buNone/>
            </a:pPr>
            <a:endParaRPr lang="en-IE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" y="5650173"/>
            <a:ext cx="8318899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Will fail if graph already exists (unless silent is specified)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Existing graphs cannot be 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affected</a:t>
            </a:r>
            <a:endParaRPr lang="en-IE" dirty="0" smtClean="0">
              <a:solidFill>
                <a:schemeClr val="bg1"/>
              </a:solidFill>
              <a:latin typeface="Calibri Light" panose="020F0302020204030204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1905000"/>
            <a:ext cx="4028127" cy="30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0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Managing named graphs: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DROP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DROP</a:t>
            </a:r>
            <a:r>
              <a:rPr lang="en-IE" dirty="0" smtClean="0"/>
              <a:t> (remove) some graph(s)</a:t>
            </a:r>
            <a:endParaRPr lang="en-IE" dirty="0"/>
          </a:p>
          <a:p>
            <a:endParaRPr lang="en-IE" dirty="0" smtClean="0"/>
          </a:p>
          <a:p>
            <a:pPr lvl="1"/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 smtClean="0">
                <a:solidFill>
                  <a:schemeClr val="bg1">
                    <a:lumMod val="6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SILENT</a:t>
            </a:r>
            <a:r>
              <a:rPr lang="en-IE" dirty="0" smtClean="0"/>
              <a:t>: If drop fails, suppress error</a:t>
            </a:r>
          </a:p>
          <a:p>
            <a:pPr lvl="1"/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GRAPH </a:t>
            </a:r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</a:t>
            </a:r>
            <a:r>
              <a:rPr lang="en-IE" dirty="0" smtClean="0"/>
              <a:t>: name of graph to drop</a:t>
            </a:r>
          </a:p>
          <a:p>
            <a:pPr lvl="1"/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DEFAULT: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drop 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default graph</a:t>
            </a:r>
          </a:p>
          <a:p>
            <a:pPr lvl="1"/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NAMED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: 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drop all 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named graphs</a:t>
            </a:r>
          </a:p>
          <a:p>
            <a:pPr lvl="1"/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ALL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: 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drop 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all graphs</a:t>
            </a:r>
          </a:p>
          <a:p>
            <a:pPr marL="0" indent="0">
              <a:buNone/>
            </a:pPr>
            <a:endParaRPr lang="en-IE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" y="5650173"/>
            <a:ext cx="8318899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Will fail if graph does not exist (unless silent is specified)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An </a:t>
            </a:r>
            <a:r>
              <a:rPr lang="en-IE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engine must have a default 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graph: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DROP DEFAULT</a:t>
            </a:r>
            <a:r>
              <a:rPr lang="en-IE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same as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CLEAR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DEFAULT</a:t>
            </a:r>
            <a:endParaRPr lang="en-IE" dirty="0">
              <a:solidFill>
                <a:schemeClr val="bg1"/>
              </a:solidFill>
              <a:latin typeface="Calibri Light" panose="020F0302020204030204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05001"/>
            <a:ext cx="7487062" cy="30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Managing named graphs: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COPY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COPY</a:t>
            </a:r>
            <a:r>
              <a:rPr lang="en-IE" dirty="0" smtClean="0"/>
              <a:t> one graph to another</a:t>
            </a:r>
            <a:endParaRPr lang="en-IE" dirty="0"/>
          </a:p>
          <a:p>
            <a:endParaRPr lang="en-IE" dirty="0" smtClean="0"/>
          </a:p>
          <a:p>
            <a:pPr lvl="1"/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>
                <a:solidFill>
                  <a:schemeClr val="bg1">
                    <a:lumMod val="6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SILENT</a:t>
            </a:r>
            <a:r>
              <a:rPr lang="en-IE" dirty="0"/>
              <a:t>: If </a:t>
            </a:r>
            <a:r>
              <a:rPr lang="en-IE" dirty="0" smtClean="0"/>
              <a:t>copy fails</a:t>
            </a:r>
            <a:r>
              <a:rPr lang="en-IE" dirty="0"/>
              <a:t>, </a:t>
            </a:r>
            <a:r>
              <a:rPr lang="en-IE" dirty="0" smtClean="0"/>
              <a:t>suppress error</a:t>
            </a:r>
            <a:endParaRPr lang="en-IE" dirty="0" smtClean="0">
              <a:solidFill>
                <a:srgbClr val="0070C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IRI-from</a:t>
            </a:r>
            <a:r>
              <a:rPr lang="en-IE" dirty="0" smtClean="0"/>
              <a:t>: name of graph to copy from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IRI-to</a:t>
            </a:r>
            <a:r>
              <a:rPr lang="en-IE" dirty="0" smtClean="0"/>
              <a:t>: </a:t>
            </a:r>
            <a:r>
              <a:rPr lang="en-IE" dirty="0"/>
              <a:t>name of graph to copy </a:t>
            </a:r>
            <a:r>
              <a:rPr lang="en-IE" dirty="0" smtClean="0"/>
              <a:t>to</a:t>
            </a:r>
          </a:p>
          <a:p>
            <a:pPr lvl="1"/>
            <a:r>
              <a:rPr lang="en-IE" dirty="0">
                <a:solidFill>
                  <a:schemeClr val="tx1">
                    <a:lumMod val="95000"/>
                    <a:lumOff val="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DEFAULT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copy from/to default graph</a:t>
            </a:r>
            <a:endParaRPr lang="en-IE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" y="5650173"/>
            <a:ext cx="8318899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May fail if source graph does not exist (unless silent is specified)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Destination </a:t>
            </a:r>
            <a:r>
              <a:rPr lang="en-IE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graph will be created or cleared before the copy is 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done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Source graph 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unaffected</a:t>
            </a:r>
            <a:endParaRPr lang="en-IE" dirty="0">
              <a:solidFill>
                <a:schemeClr val="bg1"/>
              </a:solidFill>
              <a:latin typeface="Calibri Light" panose="020F0302020204030204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3" y="1905001"/>
            <a:ext cx="7360346" cy="61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Managing named graphs: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MOVE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MOVE</a:t>
            </a:r>
            <a:r>
              <a:rPr lang="en-IE" dirty="0" smtClean="0"/>
              <a:t> one graph to another</a:t>
            </a:r>
            <a:endParaRPr lang="en-IE" dirty="0"/>
          </a:p>
          <a:p>
            <a:endParaRPr lang="en-IE" dirty="0" smtClean="0"/>
          </a:p>
          <a:p>
            <a:pPr lvl="1"/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>
                <a:solidFill>
                  <a:schemeClr val="bg1">
                    <a:lumMod val="6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SILENT</a:t>
            </a:r>
            <a:r>
              <a:rPr lang="en-IE" dirty="0"/>
              <a:t>: If </a:t>
            </a:r>
            <a:r>
              <a:rPr lang="en-IE" dirty="0" smtClean="0"/>
              <a:t>move fails</a:t>
            </a:r>
            <a:r>
              <a:rPr lang="en-IE" dirty="0"/>
              <a:t>, </a:t>
            </a:r>
            <a:r>
              <a:rPr lang="en-IE" dirty="0" smtClean="0"/>
              <a:t>suppress error</a:t>
            </a:r>
            <a:endParaRPr lang="en-IE" dirty="0" smtClean="0">
              <a:solidFill>
                <a:srgbClr val="0070C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IRI-from</a:t>
            </a:r>
            <a:r>
              <a:rPr lang="en-IE" dirty="0" smtClean="0"/>
              <a:t>: name of graph to move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IRI-to</a:t>
            </a:r>
            <a:r>
              <a:rPr lang="en-IE" dirty="0" smtClean="0"/>
              <a:t>: </a:t>
            </a:r>
            <a:r>
              <a:rPr lang="en-IE" dirty="0"/>
              <a:t>name of graph to </a:t>
            </a:r>
            <a:r>
              <a:rPr lang="en-IE" dirty="0" smtClean="0"/>
              <a:t>move to</a:t>
            </a:r>
          </a:p>
          <a:p>
            <a:pPr lvl="1"/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DEFAULT: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move from/to default graph</a:t>
            </a:r>
            <a:endParaRPr lang="en-IE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" y="5650173"/>
            <a:ext cx="8318899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May fail if source graph does not exist (unless silent is specified)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Destination </a:t>
            </a:r>
            <a:r>
              <a:rPr lang="en-IE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graph will be created or cleared before the copy is 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done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Source graph dropped after the move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.</a:t>
            </a:r>
            <a:endParaRPr lang="en-IE" dirty="0">
              <a:solidFill>
                <a:schemeClr val="bg1"/>
              </a:solidFill>
              <a:latin typeface="Calibri Light" panose="020F0302020204030204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4" y="1905001"/>
            <a:ext cx="7361373" cy="61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5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Managing named graphs: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ADD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ADD</a:t>
            </a:r>
            <a:r>
              <a:rPr lang="en-IE" dirty="0" smtClean="0"/>
              <a:t> data from one graph to another</a:t>
            </a:r>
            <a:endParaRPr lang="en-IE" dirty="0"/>
          </a:p>
          <a:p>
            <a:endParaRPr lang="en-IE" dirty="0" smtClean="0"/>
          </a:p>
          <a:p>
            <a:pPr lvl="1"/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>
                <a:solidFill>
                  <a:schemeClr val="bg1">
                    <a:lumMod val="6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SILENT</a:t>
            </a:r>
            <a:r>
              <a:rPr lang="en-IE" dirty="0"/>
              <a:t>: If </a:t>
            </a:r>
            <a:r>
              <a:rPr lang="en-IE" dirty="0" smtClean="0"/>
              <a:t>add fails</a:t>
            </a:r>
            <a:r>
              <a:rPr lang="en-IE" dirty="0"/>
              <a:t>, </a:t>
            </a:r>
            <a:r>
              <a:rPr lang="en-IE" dirty="0" smtClean="0"/>
              <a:t>suppress error</a:t>
            </a:r>
            <a:endParaRPr lang="en-IE" dirty="0" smtClean="0">
              <a:solidFill>
                <a:srgbClr val="0070C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IRI-from</a:t>
            </a:r>
            <a:r>
              <a:rPr lang="en-IE" dirty="0" smtClean="0"/>
              <a:t>: name of graph to add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IRI-to</a:t>
            </a:r>
            <a:r>
              <a:rPr lang="en-IE" dirty="0" smtClean="0"/>
              <a:t>: </a:t>
            </a:r>
            <a:r>
              <a:rPr lang="en-IE" dirty="0"/>
              <a:t>name of graph to </a:t>
            </a:r>
            <a:r>
              <a:rPr lang="en-IE" dirty="0" smtClean="0"/>
              <a:t>add to</a:t>
            </a:r>
          </a:p>
          <a:p>
            <a:pPr lvl="1"/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DEFAULT: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add from/to default graph</a:t>
            </a:r>
            <a:endParaRPr lang="en-IE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" y="5650173"/>
            <a:ext cx="8318899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May fail if source graph does not exist (unless silent is specified)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Destination </a:t>
            </a:r>
            <a:r>
              <a:rPr lang="en-IE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graph 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created if it does not exist (otherwise data are appended)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Source graph </a:t>
            </a:r>
            <a:r>
              <a:rPr lang="en-IE" dirty="0" smtClean="0">
                <a:solidFill>
                  <a:schemeClr val="bg1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unaffected</a:t>
            </a:r>
            <a:endParaRPr lang="en-IE" dirty="0">
              <a:solidFill>
                <a:schemeClr val="bg1"/>
              </a:solidFill>
              <a:latin typeface="Calibri Light" panose="020F0302020204030204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4" y="1905001"/>
            <a:ext cx="7229510" cy="61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6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New feature:</a:t>
            </a:r>
            <a:br>
              <a:rPr lang="en-IE" dirty="0" smtClean="0"/>
            </a:br>
            <a:r>
              <a:rPr lang="en-IE" dirty="0" smtClean="0"/>
              <a:t>	SPARQL 1.1 Entailment Regimes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4838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 Web standard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767353" cy="5239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67200" y="1091252"/>
            <a:ext cx="4443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00FF"/>
                </a:solidFill>
                <a:latin typeface="Calibri Light" panose="020F0302020204030204" pitchFamily="34" charset="0"/>
                <a:cs typeface="Segoe UI Semilight" panose="020B0402040204020203" pitchFamily="34" charset="0"/>
                <a:hlinkClick r:id="rId3"/>
              </a:rPr>
              <a:t>http://</a:t>
            </a:r>
            <a:r>
              <a:rPr lang="en-IE" dirty="0" smtClean="0">
                <a:solidFill>
                  <a:srgbClr val="0000FF"/>
                </a:solidFill>
                <a:latin typeface="Calibri Light" panose="020F0302020204030204" pitchFamily="34" charset="0"/>
                <a:cs typeface="Segoe UI Semilight" panose="020B0402040204020203" pitchFamily="34" charset="0"/>
                <a:hlinkClick r:id="rId3"/>
              </a:rPr>
              <a:t>www.w3.org/TR/sparql11-query/</a:t>
            </a:r>
            <a:endParaRPr lang="en-IE" dirty="0">
              <a:solidFill>
                <a:srgbClr val="0000FF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51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What’s new in SPARQL 1.1?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New query features</a:t>
            </a:r>
          </a:p>
          <a:p>
            <a:r>
              <a:rPr lang="en-IE" dirty="0"/>
              <a:t>An update </a:t>
            </a:r>
            <a:r>
              <a:rPr lang="en-IE" dirty="0" smtClean="0"/>
              <a:t>language</a:t>
            </a:r>
          </a:p>
          <a:p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Support for RDFS/OWL entailment</a:t>
            </a:r>
          </a:p>
          <a:p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New output formats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9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9B99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9B99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SPARQL 1.1 Entailment Regimes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 smtClean="0"/>
              <a:t>States how entailments can be included in SPARQL results</a:t>
            </a:r>
          </a:p>
          <a:p>
            <a:r>
              <a:rPr lang="en-IE" sz="2400" dirty="0" smtClean="0"/>
              <a:t>Support for RDFS / sublanguages of OWL</a:t>
            </a:r>
          </a:p>
          <a:p>
            <a:r>
              <a:rPr lang="en-IE" sz="2400" dirty="0" smtClean="0"/>
              <a:t>Not well supported (to best of my knowledge)</a:t>
            </a:r>
          </a:p>
          <a:p>
            <a:r>
              <a:rPr lang="en-IE" sz="2400" dirty="0" smtClean="0"/>
              <a:t>Not going to cover it</a:t>
            </a:r>
          </a:p>
          <a:p>
            <a:r>
              <a:rPr lang="en-IE" sz="2400" dirty="0" smtClean="0"/>
              <a:t>If interested, check out the book chapter or </a:t>
            </a:r>
          </a:p>
          <a:p>
            <a:pPr lvl="1"/>
            <a:r>
              <a:rPr lang="en-IE" sz="2000" dirty="0" smtClean="0">
                <a:hlinkClick r:id="rId2"/>
              </a:rPr>
              <a:t>http</a:t>
            </a:r>
            <a:r>
              <a:rPr lang="en-IE" sz="2000" dirty="0">
                <a:hlinkClick r:id="rId2"/>
              </a:rPr>
              <a:t>://www.w3.org/TR/sparql11-entailment/</a:t>
            </a:r>
            <a:endParaRPr lang="en-IE" sz="2000" dirty="0"/>
          </a:p>
          <a:p>
            <a:endParaRPr lang="en-IE" dirty="0"/>
          </a:p>
        </p:txBody>
      </p:sp>
      <p:pic>
        <p:nvPicPr>
          <p:cNvPr id="4" name="Picture 2" descr="https://s-media-cache-ak0.pinimg.com/236x/d7/0a/a9/d70aa919b4853c9c155426cd3ee4d8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86293"/>
            <a:ext cx="4061747" cy="271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54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New feature:</a:t>
            </a:r>
            <a:br>
              <a:rPr lang="en-IE" dirty="0" smtClean="0"/>
            </a:br>
            <a:r>
              <a:rPr lang="en-IE" dirty="0" smtClean="0"/>
              <a:t>	SPARQL 1.1 Output Formats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2634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What’s new in SPARQL 1.1?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New query features</a:t>
            </a:r>
          </a:p>
          <a:p>
            <a:r>
              <a:rPr lang="en-IE" dirty="0"/>
              <a:t>An update </a:t>
            </a:r>
            <a:r>
              <a:rPr lang="en-IE" dirty="0" smtClean="0"/>
              <a:t>language</a:t>
            </a:r>
          </a:p>
          <a:p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Support for RDFS/OWL entailment</a:t>
            </a:r>
          </a:p>
          <a:p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New output formats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3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9B99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9B99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SPARQL 1.1 Output Formats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SELECT</a:t>
            </a:r>
            <a:r>
              <a:rPr lang="en-IE" dirty="0" smtClean="0"/>
              <a:t>,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ASK</a:t>
            </a:r>
            <a:r>
              <a:rPr lang="en-IE" dirty="0" smtClean="0"/>
              <a:t> (non-RDF):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</a:rPr>
              <a:t>XML</a:t>
            </a:r>
            <a:r>
              <a:rPr lang="en-IE" dirty="0" smtClean="0"/>
              <a:t> (1.0), </a:t>
            </a:r>
            <a:r>
              <a:rPr lang="en-IE" dirty="0" smtClean="0">
                <a:solidFill>
                  <a:srgbClr val="0070C0"/>
                </a:solidFill>
              </a:rPr>
              <a:t>JSON</a:t>
            </a:r>
            <a:r>
              <a:rPr lang="en-IE" dirty="0" smtClean="0"/>
              <a:t> (1.1), </a:t>
            </a:r>
            <a:r>
              <a:rPr lang="en-IE" dirty="0" smtClean="0">
                <a:solidFill>
                  <a:srgbClr val="0070C0"/>
                </a:solidFill>
              </a:rPr>
              <a:t>CSV</a:t>
            </a:r>
            <a:r>
              <a:rPr lang="en-IE" dirty="0" smtClean="0"/>
              <a:t>/</a:t>
            </a:r>
            <a:r>
              <a:rPr lang="en-IE" dirty="0" smtClean="0">
                <a:solidFill>
                  <a:srgbClr val="0070C0"/>
                </a:solidFill>
              </a:rPr>
              <a:t>TSV</a:t>
            </a:r>
            <a:r>
              <a:rPr lang="en-IE" dirty="0" smtClean="0"/>
              <a:t> (1.1)</a:t>
            </a:r>
            <a:endParaRPr lang="en-IE" dirty="0"/>
          </a:p>
          <a:p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CONSTRUCT</a:t>
            </a:r>
            <a:r>
              <a:rPr lang="en-IE" dirty="0" smtClean="0"/>
              <a:t>,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DESCRIBE</a:t>
            </a:r>
            <a:r>
              <a:rPr lang="en-IE" dirty="0" smtClean="0"/>
              <a:t> (RDF)</a:t>
            </a:r>
          </a:p>
          <a:p>
            <a:pPr lvl="1"/>
            <a:r>
              <a:rPr lang="en-IE" dirty="0" smtClean="0"/>
              <a:t>Standard RDF syntaxes: </a:t>
            </a:r>
            <a:r>
              <a:rPr lang="en-IE" dirty="0" smtClean="0">
                <a:solidFill>
                  <a:srgbClr val="0070C0"/>
                </a:solidFill>
              </a:rPr>
              <a:t>RDF/XML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0070C0"/>
                </a:solidFill>
              </a:rPr>
              <a:t>Turtle</a:t>
            </a:r>
            <a:r>
              <a:rPr lang="en-IE" dirty="0" smtClean="0"/>
              <a:t>, etc.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9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Quick mention:</a:t>
            </a:r>
            <a:br>
              <a:rPr lang="en-IE" dirty="0" smtClean="0"/>
            </a:br>
            <a:r>
              <a:rPr lang="en-IE" dirty="0" smtClean="0"/>
              <a:t>	SPARQL 1.1 Protocol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2041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Defines a HTTP protocol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How to issue queries/update over HTTP</a:t>
            </a:r>
          </a:p>
          <a:p>
            <a:pPr lvl="1"/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GET</a:t>
            </a:r>
            <a:r>
              <a:rPr lang="en-IE" sz="2400" dirty="0" smtClean="0"/>
              <a:t> /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POST</a:t>
            </a:r>
          </a:p>
          <a:p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How different output formats can be requested</a:t>
            </a:r>
          </a:p>
          <a:p>
            <a:pPr lvl="1"/>
            <a:r>
              <a:rPr lang="en-IE" sz="24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Accept: text/turtle, application/</a:t>
            </a:r>
            <a:r>
              <a:rPr lang="en-IE" sz="24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rdf+xml</a:t>
            </a:r>
            <a:endParaRPr lang="en-IE" sz="2400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What response codes should be returned; e.g.</a:t>
            </a:r>
          </a:p>
          <a:p>
            <a:pPr lvl="1"/>
            <a:r>
              <a:rPr lang="en-IE" dirty="0" smtClean="0">
                <a:solidFill>
                  <a:srgbClr val="00B05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200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if successful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4XX</a:t>
            </a:r>
            <a:r>
              <a:rPr lang="en-IE" dirty="0" smtClean="0">
                <a:solidFill>
                  <a:srgbClr val="FF000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if SPARQL query is invalid</a:t>
            </a:r>
          </a:p>
          <a:p>
            <a:pPr lvl="1"/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5XX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if query was okay but server failed to answer</a:t>
            </a:r>
          </a:p>
          <a:p>
            <a:pPr lvl="2"/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… etc. See more details: </a:t>
            </a:r>
          </a:p>
          <a:p>
            <a:pPr lvl="3"/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  <a:hlinkClick r:id="rId2"/>
              </a:rPr>
              <a:t>http</a:t>
            </a:r>
            <a:r>
              <a:rPr lang="en-IE" dirty="0">
                <a:ea typeface="CMU Typewriter Text" panose="02000609000000000000" pitchFamily="49" charset="0"/>
                <a:cs typeface="CMU Typewriter Text" panose="02000609000000000000" pitchFamily="49" charset="0"/>
                <a:hlinkClick r:id="rId2"/>
              </a:rPr>
              <a:t>://www.w3.org/TR/sparql11-protocol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  <a:hlinkClick r:id="rId2"/>
              </a:rPr>
              <a:t>/</a:t>
            </a:r>
            <a:endParaRPr lang="en-IE" dirty="0" smtClean="0"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457200" lvl="1" indent="0">
              <a:buNone/>
            </a:pPr>
            <a:endParaRPr lang="en-IE" dirty="0"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11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SPARQL </a:t>
            </a:r>
            <a:r>
              <a:rPr lang="es-CL" dirty="0" err="1" smtClean="0"/>
              <a:t>endpoints</a:t>
            </a:r>
            <a:r>
              <a:rPr lang="es-CL" dirty="0" smtClean="0"/>
              <a:t> </a:t>
            </a:r>
            <a:r>
              <a:rPr lang="es-CL" dirty="0" err="1" smtClean="0"/>
              <a:t>on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Web!</a:t>
            </a:r>
            <a:endParaRPr lang="es-C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162" y="221775"/>
            <a:ext cx="1436438" cy="1149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548" y="1524000"/>
            <a:ext cx="7103052" cy="50656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46067"/>
            <a:ext cx="2303343" cy="231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9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549" y="1523999"/>
            <a:ext cx="7103052" cy="5065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SPARQL </a:t>
            </a:r>
            <a:r>
              <a:rPr lang="es-CL" dirty="0" err="1"/>
              <a:t>endpoints</a:t>
            </a:r>
            <a:r>
              <a:rPr lang="es-CL" dirty="0"/>
              <a:t> </a:t>
            </a:r>
            <a:r>
              <a:rPr lang="es-CL" dirty="0" err="1"/>
              <a:t>on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Web!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" y="4546067"/>
            <a:ext cx="2298621" cy="23119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162" y="221775"/>
            <a:ext cx="1436438" cy="1149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46067"/>
            <a:ext cx="2303343" cy="231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7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(</a:t>
            </a:r>
            <a:r>
              <a:rPr lang="es-CL" dirty="0" err="1" smtClean="0"/>
              <a:t>Hidden</a:t>
            </a:r>
            <a:r>
              <a:rPr lang="es-CL" dirty="0" smtClean="0"/>
              <a:t> </a:t>
            </a:r>
            <a:r>
              <a:rPr lang="es-CL" dirty="0" err="1" smtClean="0"/>
              <a:t>slide</a:t>
            </a:r>
            <a:r>
              <a:rPr lang="es-CL" dirty="0" smtClean="0"/>
              <a:t>)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PREFIX </a:t>
            </a:r>
            <a:r>
              <a:rPr lang="en-US" dirty="0" err="1"/>
              <a:t>wd</a:t>
            </a:r>
            <a:r>
              <a:rPr lang="en-US" dirty="0"/>
              <a:t>: &lt;http://www.wikidata.org/entity/&gt;</a:t>
            </a:r>
          </a:p>
          <a:p>
            <a:pPr marL="0" indent="0">
              <a:buNone/>
            </a:pPr>
            <a:r>
              <a:rPr lang="en-US" dirty="0"/>
              <a:t>PREFIX </a:t>
            </a:r>
            <a:r>
              <a:rPr lang="en-US" dirty="0" err="1"/>
              <a:t>wdt</a:t>
            </a:r>
            <a:r>
              <a:rPr lang="en-US" dirty="0"/>
              <a:t>: &lt;http://www.wikidata.org/prop/direct/&gt;</a:t>
            </a:r>
          </a:p>
          <a:p>
            <a:pPr marL="0" indent="0">
              <a:buNone/>
            </a:pPr>
            <a:r>
              <a:rPr lang="en-US" dirty="0"/>
              <a:t>PREFIX p: &lt;http://www.wikidata.org/prop/&gt;</a:t>
            </a:r>
          </a:p>
          <a:p>
            <a:pPr marL="0" indent="0">
              <a:buNone/>
            </a:pPr>
            <a:r>
              <a:rPr lang="en-US" dirty="0"/>
              <a:t>PREFIX </a:t>
            </a:r>
            <a:r>
              <a:rPr lang="en-US" dirty="0" err="1"/>
              <a:t>ps</a:t>
            </a:r>
            <a:r>
              <a:rPr lang="en-US" dirty="0"/>
              <a:t>: &lt;http://www.wikidata.org/prop/statement/&gt;</a:t>
            </a:r>
          </a:p>
          <a:p>
            <a:pPr marL="0" indent="0">
              <a:buNone/>
            </a:pPr>
            <a:r>
              <a:rPr lang="en-US" dirty="0"/>
              <a:t>PREFIX </a:t>
            </a:r>
            <a:r>
              <a:rPr lang="en-US" dirty="0" err="1"/>
              <a:t>pq</a:t>
            </a:r>
            <a:r>
              <a:rPr lang="en-US" dirty="0"/>
              <a:t>: &lt;http://www.wikidata.org/prop/qualifier/&gt;</a:t>
            </a:r>
          </a:p>
          <a:p>
            <a:pPr marL="0" indent="0">
              <a:buNone/>
            </a:pPr>
            <a:r>
              <a:rPr lang="en-US" dirty="0"/>
              <a:t>PREFIX </a:t>
            </a:r>
            <a:r>
              <a:rPr lang="en-US" dirty="0" err="1"/>
              <a:t>rdfs</a:t>
            </a:r>
            <a:r>
              <a:rPr lang="en-US" dirty="0"/>
              <a:t>: &lt;http://www.w3.org/2000/01/rdf-schema#&gt;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SELECT DISTINCT ?</a:t>
            </a:r>
            <a:r>
              <a:rPr lang="en-US" dirty="0" err="1"/>
              <a:t>laureateName</a:t>
            </a:r>
            <a:r>
              <a:rPr lang="en-US" dirty="0"/>
              <a:t> ?</a:t>
            </a:r>
            <a:r>
              <a:rPr lang="en-US" dirty="0" err="1"/>
              <a:t>awardYear</a:t>
            </a:r>
            <a:r>
              <a:rPr lang="en-US" dirty="0"/>
              <a:t> ?</a:t>
            </a:r>
            <a:r>
              <a:rPr lang="en-US" dirty="0" err="1"/>
              <a:t>warName</a:t>
            </a:r>
            <a:r>
              <a:rPr lang="en-US" dirty="0"/>
              <a:t> ?</a:t>
            </a:r>
            <a:r>
              <a:rPr lang="en-US" dirty="0" err="1"/>
              <a:t>warYear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WHERE {</a:t>
            </a:r>
          </a:p>
          <a:p>
            <a:pPr marL="0" indent="0">
              <a:buNone/>
            </a:pPr>
            <a:r>
              <a:rPr lang="en-US" dirty="0"/>
              <a:t>  ?laureate p:P166 ?award .            # Winner of some prize</a:t>
            </a:r>
          </a:p>
          <a:p>
            <a:pPr marL="0" indent="0">
              <a:buNone/>
            </a:pPr>
            <a:r>
              <a:rPr lang="en-US" dirty="0"/>
              <a:t>  ?award ps:P166 wd:Q37922 .           # Prize is Nobel Pr. in Lit.</a:t>
            </a:r>
          </a:p>
          <a:p>
            <a:pPr marL="0" indent="0">
              <a:buNone/>
            </a:pPr>
            <a:r>
              <a:rPr lang="en-US" dirty="0"/>
              <a:t>  ?award pq:P585 ?</a:t>
            </a:r>
            <a:r>
              <a:rPr lang="en-US" dirty="0" err="1"/>
              <a:t>awardDate</a:t>
            </a:r>
            <a:r>
              <a:rPr lang="en-US" dirty="0"/>
              <a:t> .          # Get the date of the award</a:t>
            </a:r>
          </a:p>
          <a:p>
            <a:pPr marL="0" indent="0">
              <a:buNone/>
            </a:pPr>
            <a:r>
              <a:rPr lang="en-US" dirty="0"/>
              <a:t>  BIND(YEAR(?</a:t>
            </a:r>
            <a:r>
              <a:rPr lang="en-US" dirty="0" err="1"/>
              <a:t>awardDate</a:t>
            </a:r>
            <a:r>
              <a:rPr lang="en-US" dirty="0"/>
              <a:t>) as ?</a:t>
            </a:r>
            <a:r>
              <a:rPr lang="en-US" dirty="0" err="1"/>
              <a:t>awardYear</a:t>
            </a:r>
            <a:r>
              <a:rPr lang="en-US" dirty="0"/>
              <a:t>) # Get the year of the award</a:t>
            </a:r>
          </a:p>
          <a:p>
            <a:pPr marL="0" indent="0">
              <a:buNone/>
            </a:pPr>
            <a:r>
              <a:rPr lang="en-US" dirty="0"/>
              <a:t>  ?laureate wdt:P607 ?war .            # Find war(s) laureate was in</a:t>
            </a:r>
          </a:p>
          <a:p>
            <a:pPr marL="0" indent="0">
              <a:buNone/>
            </a:pPr>
            <a:r>
              <a:rPr lang="en-US" dirty="0"/>
              <a:t>  ?war </a:t>
            </a:r>
            <a:r>
              <a:rPr lang="en-US" dirty="0" err="1"/>
              <a:t>rdfs:label</a:t>
            </a:r>
            <a:r>
              <a:rPr lang="en-US" dirty="0"/>
              <a:t> ?</a:t>
            </a:r>
            <a:r>
              <a:rPr lang="en-US" dirty="0" err="1"/>
              <a:t>warName</a:t>
            </a:r>
            <a:r>
              <a:rPr lang="en-US" dirty="0"/>
              <a:t> .           # Get name(s) of war(s)</a:t>
            </a:r>
          </a:p>
          <a:p>
            <a:pPr marL="0" indent="0">
              <a:buNone/>
            </a:pPr>
            <a:r>
              <a:rPr lang="en-US" dirty="0"/>
              <a:t>  ?war wdt:P580 ?</a:t>
            </a:r>
            <a:r>
              <a:rPr lang="en-US" dirty="0" err="1"/>
              <a:t>warStart</a:t>
            </a:r>
            <a:r>
              <a:rPr lang="en-US" dirty="0"/>
              <a:t>  .			   # Get year the war started</a:t>
            </a:r>
          </a:p>
          <a:p>
            <a:pPr marL="0" indent="0">
              <a:buNone/>
            </a:pPr>
            <a:r>
              <a:rPr lang="en-US" dirty="0"/>
              <a:t>  BIND(YEAR(?</a:t>
            </a:r>
            <a:r>
              <a:rPr lang="en-US" dirty="0" err="1"/>
              <a:t>warStart</a:t>
            </a:r>
            <a:r>
              <a:rPr lang="en-US" dirty="0"/>
              <a:t>) as ?</a:t>
            </a:r>
            <a:r>
              <a:rPr lang="en-US" dirty="0" err="1"/>
              <a:t>warYear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?laureate </a:t>
            </a:r>
            <a:r>
              <a:rPr lang="en-US" dirty="0" err="1"/>
              <a:t>rdfs:label</a:t>
            </a:r>
            <a:r>
              <a:rPr lang="en-US" dirty="0"/>
              <a:t> ?</a:t>
            </a:r>
            <a:r>
              <a:rPr lang="en-US" dirty="0" err="1"/>
              <a:t>laureateName</a:t>
            </a:r>
            <a:r>
              <a:rPr lang="en-US" dirty="0"/>
              <a:t> . # Get name of laureate</a:t>
            </a:r>
          </a:p>
          <a:p>
            <a:pPr marL="0" indent="0">
              <a:buNone/>
            </a:pPr>
            <a:r>
              <a:rPr lang="en-US" dirty="0"/>
              <a:t>  FILTER(</a:t>
            </a:r>
            <a:r>
              <a:rPr lang="en-US" dirty="0" err="1"/>
              <a:t>lang</a:t>
            </a:r>
            <a:r>
              <a:rPr lang="en-US" dirty="0"/>
              <a:t>(?</a:t>
            </a:r>
            <a:r>
              <a:rPr lang="en-US" dirty="0" err="1"/>
              <a:t>warName</a:t>
            </a:r>
            <a:r>
              <a:rPr lang="en-US" dirty="0"/>
              <a:t>)="</a:t>
            </a:r>
            <a:r>
              <a:rPr lang="en-US" dirty="0" err="1"/>
              <a:t>en</a:t>
            </a:r>
            <a:r>
              <a:rPr lang="en-US" dirty="0"/>
              <a:t>"           # Filter for English</a:t>
            </a:r>
          </a:p>
          <a:p>
            <a:pPr marL="0" indent="0">
              <a:buNone/>
            </a:pPr>
            <a:r>
              <a:rPr lang="en-US" dirty="0"/>
              <a:t>    &amp;&amp; </a:t>
            </a:r>
            <a:r>
              <a:rPr lang="en-US" dirty="0" err="1"/>
              <a:t>lang</a:t>
            </a:r>
            <a:r>
              <a:rPr lang="en-US" dirty="0"/>
              <a:t>(?</a:t>
            </a:r>
            <a:r>
              <a:rPr lang="en-US" dirty="0" err="1"/>
              <a:t>laureateName</a:t>
            </a:r>
            <a:r>
              <a:rPr lang="en-US" dirty="0"/>
              <a:t>)="</a:t>
            </a:r>
            <a:r>
              <a:rPr lang="en-US" dirty="0" err="1"/>
              <a:t>en</a:t>
            </a:r>
            <a:r>
              <a:rPr lang="en-US" dirty="0"/>
              <a:t>")       #  ...  names only</a:t>
            </a:r>
          </a:p>
          <a:p>
            <a:pPr marL="0" indent="0">
              <a:buNone/>
            </a:pPr>
            <a:r>
              <a:rPr lang="en-US" dirty="0"/>
              <a:t>} ORDER BY ?</a:t>
            </a:r>
            <a:r>
              <a:rPr lang="en-US" dirty="0" err="1"/>
              <a:t>awardYear</a:t>
            </a:r>
            <a:r>
              <a:rPr lang="en-US" dirty="0"/>
              <a:t>                  # Order by </a:t>
            </a:r>
            <a:r>
              <a:rPr lang="en-US" dirty="0" smtClean="0"/>
              <a:t>year or award</a:t>
            </a:r>
            <a:endParaRPr lang="en-US" dirty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r>
              <a:rPr lang="es-CL" dirty="0" smtClean="0"/>
              <a:t>https</a:t>
            </a:r>
            <a:r>
              <a:rPr lang="es-CL" dirty="0"/>
              <a:t>://query.wikidata.org/</a:t>
            </a:r>
          </a:p>
        </p:txBody>
      </p:sp>
    </p:spTree>
    <p:extLst>
      <p:ext uri="{BB962C8B-B14F-4D97-AF65-F5344CB8AC3E}">
        <p14:creationId xmlns:p14="http://schemas.microsoft.com/office/powerpoint/2010/main" val="234946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Q</a:t>
            </a:r>
            <a:r>
              <a:rPr lang="en-IE" dirty="0" smtClean="0"/>
              <a:t>uery feature:</a:t>
            </a:r>
            <a:br>
              <a:rPr lang="en-IE" dirty="0" smtClean="0"/>
            </a:br>
            <a:r>
              <a:rPr lang="en-IE" dirty="0" smtClean="0"/>
              <a:t>	Negation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4101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mages.clipartpanda.com/question-701-question-mark-desig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Questions?</a:t>
            </a:r>
            <a:endParaRPr lang="en-I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5783">
            <a:off x="1971583" y="4078091"/>
            <a:ext cx="10763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17019">
            <a:off x="1667658" y="1030770"/>
            <a:ext cx="80977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039" y="-685800"/>
            <a:ext cx="75876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4639">
            <a:off x="6262144" y="3799028"/>
            <a:ext cx="1039312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9219">
            <a:off x="6527800" y="799843"/>
            <a:ext cx="981926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60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SPARQL 1.0: Negation possible w/ a trick!</a:t>
            </a:r>
          </a:p>
        </p:txBody>
      </p:sp>
      <p:sp>
        <p:nvSpPr>
          <p:cNvPr id="6" name="Content Placeholder 3 1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4" y="4648201"/>
            <a:ext cx="4133226" cy="20965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76800" y="4648201"/>
            <a:ext cx="41148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What solutions would this query return?</a:t>
            </a: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5638800"/>
            <a:ext cx="2197100" cy="503386"/>
          </a:xfrm>
          <a:prstGeom prst="rect">
            <a:avLst/>
          </a:prstGeom>
        </p:spPr>
      </p:pic>
      <p:sp>
        <p:nvSpPr>
          <p:cNvPr id="15" name="Content Placeholder 3 2"/>
          <p:cNvSpPr txBox="1">
            <a:spLocks/>
          </p:cNvSpPr>
          <p:nvPr/>
        </p:nvSpPr>
        <p:spPr>
          <a:xfrm>
            <a:off x="4800600" y="50292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6324600"/>
            <a:ext cx="41148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002060"/>
                </a:solidFill>
                <a:latin typeface="Calibri Light" panose="020F0302020204030204" pitchFamily="34" charset="0"/>
              </a:rPr>
              <a:t>Can do a closed-world style of negation!</a:t>
            </a: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0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SPARQL 1.1: (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NOT</a:t>
            </a:r>
            <a:r>
              <a:rPr lang="en-IE" dirty="0" smtClean="0"/>
              <a:t>)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EXISTS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304800" y="3962400"/>
            <a:ext cx="1371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Query:</a:t>
            </a:r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4" y="4648201"/>
            <a:ext cx="4133850" cy="1857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5638800"/>
            <a:ext cx="2042160" cy="689610"/>
          </a:xfrm>
          <a:prstGeom prst="rect">
            <a:avLst/>
          </a:prstGeom>
        </p:spPr>
      </p:pic>
      <p:sp>
        <p:nvSpPr>
          <p:cNvPr id="15" name="Content Placeholder 3"/>
          <p:cNvSpPr txBox="1">
            <a:spLocks/>
          </p:cNvSpPr>
          <p:nvPr/>
        </p:nvSpPr>
        <p:spPr>
          <a:xfrm>
            <a:off x="4800600" y="50292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Solutions:</a:t>
            </a: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7900"/>
            <a:ext cx="7315200" cy="32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7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1,394"/>
  <p:tag name="ORIGINALWIDTH" val="2033,534"/>
  <p:tag name="OUTPUTDPI" val="1200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5.5cm}&#10;~~\begin{lstlisting}[]&#10;PREFIX ex: &lt;http://ex.org/voc#&gt;&#10;SELECT *&#10;WHERE {&#10;  ?movie a ex:Movie .&#10;  $OPTIONAL$&#10;  ${ ?movie ex:firstAired ?date . }$&#10;  $FILTER(!BOUND(?date))$&#10;}&#10;\end{lstlisting}&#10;\end{minipage}&#10;\end{document}"/>
  <p:tag name="IGUANATEXSIZE" val="20"/>
  <p:tag name="IGUANATEXCURSOR" val="5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6cm}&#10;~~\begin{lstlisting}[]&#10;PREFIX ex: &lt;http://ex.org/voc#&gt;&#10;SELECT ?movie WHERE {&#10;  ?movie a ex:Movie .&#10;  $FILTER NOT EXISTS { ?s a ex:Series }$&#10;}&#10;\end{lstlisting}&#10;\end{minipage}&#10;\end{document}"/>
  <p:tag name="IGUANATEXSIZE" val="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6cm}&#10;~~\begin{lstlisting}[]&#10;PREFIX ex: &lt;http://ex.org/voc#&gt;&#10;SELECT ?movie WHERE {&#10;  ?movie a ex:Movie .&#10;  $MINUS { ?s a ex:Series }$&#10;}&#10;\end{lstlisting}&#10;\end{minipage}&#10;\end{document}"/>
  <p:tag name="IGUANATEXSIZE" val="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t&#10;\begin{tabular}{|l|l|}&#10;\hline&#10;\textbf{\texttt{?movie}} \\\hline\hline&#10;ex:Sharknado \\&#10;ex:Sharknado2 \\\hline&#10;\end{tabular}&#10;\end{document}"/>
  <p:tag name="IGUANATEXSIZE" val="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t&#10;\begin{tabular}{|l|l|}&#10;\hline&#10;\textbf{\texttt{?movie}} \\\hline&#10;\end{tabular}&#10;\end{document}"/>
  <p:tag name="IGUANATEXSIZE" val="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ooktabs}&#10;\pagestyle{empty}&#10;\begin{document}\sf&#10;\newcommand{\mcir}{\text{\textasciicircum}}&#10;&#10;\begin{tabular}{ll}&#10;\toprule&#10;$e$ defined recursively as &amp; \\&#10;\midrule&#10;$p$ &amp; a predicate \\&#10;$\mcir e$ &amp; inverse path\\&#10;$e_1 / e_2$ &amp; a path of $e_1$ followed by $e_2$\\&#10;$e_1 | e_2$ &amp; a path of $e_1$ or $e_2$\\&#10;$e*$ &amp; a path of zero or more $e$\\&#10;$e+$ &amp; a path of one or more $e$\\&#10;$e?$ &amp; a path of zero or one $e$\\&#10;$!p$ &amp; any predicate not $p$\\&#10;$!(p_1|\ldots|p_k|\mcir  p_{k+1}|\ldots|\mcir  p_n)$ &amp; any (inverse) predicate not listed\\&#10;(e) &amp; brackets used for grouping&#10;\\\bottomrule&#10;\end{tabular}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6,5944"/>
  <p:tag name="ORIGINALWIDTH" val="3380,722"/>
  <p:tag name="OUTPUTDPI" val="1200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\begin{document}&#10;\begin{minipage}{9.3cm}&#10;~~\begin{lstlisting}[]&#10;PREFIX : &lt;http://ex.org/voc#&gt;&#10;SELECT ?movie&#10;WHERE {&#10;  $:SharknadoSeries :movies/rdf:rest*/rdf:first ?movie .$&#10;}&#10;\end{lstlisting}&#10;\end{minipage}&#10;\end{document}"/>
  <p:tag name="IGUANATEXSIZE" val="20"/>
  <p:tag name="IGUANATEXCURSOR" val="5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37,589"/>
  <p:tag name="ORIGINALWIDTH" val="873,8719"/>
  <p:tag name="OUTPUTDPI" val="1200"/>
  <p:tag name="LATEXADDIN" val="\documentclass{article}&#10;\usepackage{amsmath}&#10;\pagestyle{empty}&#10;\begin{document}&#10;\tt&#10;\begin{tabular}{|l|}&#10;\hline&#10;\textbf{\texttt{?movie}} \\\hline\hline&#10;:Sharknado \\&#10;:Sharknado2 \\&#10;:Sharknado3 \\\hline&#10;\end{tabular}&#10;\end{document}"/>
  <p:tag name="IGUANATEXSIZE" val="20"/>
  <p:tag name="IGUANATEXCURSOR" val="18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4,2590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3cm}&#10;\begin{document}&#10;\begin{tikzpicture}&#10;&#10;\node[iri,anchor=center] (p1) {:SharknadoSeries};&#10;&#10;\node[iri, right=4.3cm of p1.center,anchor=center] (p2) {\_:b1}&#10;  edge[arrin] node[fill=white] {:movies} (p1.east);&#10;  &#10;\node[iri, below=\vgap of p2.center,anchor=center] (p3) {:Sharknado}&#10;  edge[arrin] node[fill=white] {rdf:first} (p2);&#10;&#10;\node[iri, right=\hgap of p2.center,anchor=center] (p4) {\_:b2}&#10;  edge[arrin] node[fill=white] {rdf:rest} (p2.east);&#10;  &#10;\node[iri, below=\vgap of p4.center,anchor=center] (p5) {:Sharknado2}&#10;  edge[arrin] node[fill=white] {rdf:first} (p4);&#10;  &#10;\node[iri, right=\hgap of p4.center,anchor=center] (p6) {\_:b3}&#10;  edge[arrin] node[fill=white] {rdf:rest} (p4.east);&#10;  &#10;\node[iri, below=\vgap of p6.center,anchor=center] (p7) {:Sharknado3}&#10;  edge[arrin] node[fill=white] {rdf:first} (p6);&#10;  &#10;\node[iri, right=\hgap of p6.center,anchor=center] (p8) {rdf:nil}&#10;  edge[arrin] node[fill=white] {rdf:rest} (p6.east);&#10;&#10;%\node [below right] at (current bounding box.north west) {\large ($G$)};&#10;\end{tikzpicture}&#10;\end{document}"/>
  <p:tag name="IGUANATEXSIZE" val="20"/>
  <p:tag name="IGUANATEXCURSOR" val="274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6,5944"/>
  <p:tag name="ORIGINALWIDTH" val="3380,722"/>
  <p:tag name="OUTPUTDPI" val="1200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\begin{document}&#10;\begin{minipage}{9.3cm}&#10;~~\begin{lstlisting}[]&#10;PREFIX : &lt;http://ex.org/voc#&gt;&#10;SELECT ?star&#10;WHERE {&#10;  $:KBacon ((^:actor|^:actress)/(:actor|:actress))* ?star .$&#10;}&#10;\end{lstlisting}&#10;\end{minipage}&#10;\end{document}"/>
  <p:tag name="IGUANATEXSIZE" val="20"/>
  <p:tag name="IGUANATEXCURSOR" val="5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t&#10;\begin{tabular}{|l|l|}&#10;\hline&#10;\textbf{\texttt{?movie}} &amp; \textbf{\texttt{?date}} \\\hline\hline&#10;ex:Sharknado2 &amp;  \\\hline&#10;\end{tabular}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6,8599"/>
  <p:tag name="ORIGINALWIDTH" val="742,6036"/>
  <p:tag name="OUTPUTDPI" val="1200"/>
  <p:tag name="LATEXADDIN" val="\documentclass{article}&#10;\usepackage{amsmath}&#10;\pagestyle{empty}&#10;\begin{document}&#10;\tt&#10;\begin{tabular}{|l|}&#10;\hline&#10;\textbf{\texttt{?star}} \\\hline\hline&#10;:KBacon \\&#10;:TRobbins \\&#10;:MRyan \\&#10;:NCage \\\hline&#10;\end{tabular}&#10;\end{document}"/>
  <p:tag name="IGUANATEXSIZE" val="20"/>
  <p:tag name="IGUANATEXCURSOR" val="19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7,3613"/>
  <p:tag name="ORIGINALWIDTH" val="3388,973"/>
  <p:tag name="OUTPUTDPI" val="1200"/>
  <p:tag name="LATEXADDIN" val="\documentclass{standalone}&#10;\usepackage{amsmath}&#10;\usepackage{xcolor}&#10;\usepackage{tikz}&#10;\usetikzlibrary{shapes,arrows,positioning,fit,backgrounds,calc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6cm}&#10;\newcommand{\hgap}{2cm}&#10;\begin{document}&#10;\begin{tikzpicture}&#10;&#10;\node[iri,anchor=center] (kb) {:KBacon};&#10;&#10;\node[iri,right=\hgap of kb,anchor=center] (tr) {:TRobbins};&#10;&#10;\node (m) at ($(kb)!0.5!(tr)$) {};&#10;&#10;\node[iri,above=\vgap of m,anchor=center] (mr) {:MysticRiver}&#10;  edge[arrout] node[fill=white] {:actor} (kb)&#10;  edge[arrout] node[fill=white] {:actor} (tr);&#10;  &#10;\node[iri,right=\hgap of tr,anchor=center] (mry) {:MRyan};  &#10;  &#10;\node[iri,right=\hgap of mr,anchor=center] (tg) {:TopGun}&#10;  edge[arrout] node[fill=white] {:actor} (tr)&#10;  edge[arrout] node[fill=white] {:actress} (mry); &#10;  &#10;\node[iri,right=\hgap of mry,anchor=center] (nc) {:NCage};    &#10;&#10;\node[iri,right=\hgap of tg,anchor=center] (coa) {:CityOfAngels}&#10;  edge[arrout] node[fill=white] {:actress} (mry)&#10;  edge[arrout] node[fill=white] {:actor} (nc); &#10;&#10;%\node [below right] at (current bounding box.north west) {\large ($G$)};&#10;\end{tikzpicture}&#10;\end{document}"/>
  <p:tag name="IGUANATEXSIZE" val="16"/>
  <p:tag name="IGUANATEXCURSOR" val="243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7.2cm}&#10;~~\begin{lstlisting}[]&#10;PREFIX ex: &lt;http://ex.org/voc#&gt;&#10;SELECT ?movie ?year&#10;WHERE {&#10;  ?movie ex:firstAired ?date .&#10;  $BIND(xsd:int(SUBSTR(STR(?date),1,4)) AS ?year)$&#10;}&#10;\end{lstlisting}&#10;\end{minipage}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9,0473"/>
  <p:tag name="ORIGINALWIDTH" val="1415,448"/>
  <p:tag name="OUTPUTDPI" val="1200"/>
  <p:tag name="LATEXADDIN" val="\documentclass{article}&#10;\usepackage{amsmath}&#10;\pagestyle{empty}&#10;\begin{document}&#10;\tt&#10;\begin{tabular}{|l|l|}&#10;\hline&#10;\textbf{\texttt{?movie}} &amp;  \textbf{\texttt{?year}} \\\hline\hline&#10;ex:Sharknado &amp; 2013\\\hline&#10;\end{tabular}&#10;\end{document}"/>
  <p:tag name="IGUANATEXSIZE" val="16"/>
  <p:tag name="IGUANATEXCURSOR" val="16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1,394"/>
  <p:tag name="ORIGINALWIDTH" val="2033,534"/>
  <p:tag name="OUTPUTDPI" val="1200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5.5cm}&#10;~~\begin{lstlisting}[]&#10;PREFIX ex: &lt;http://ex.org/voc#&gt;&#10;SELECT *&#10;WHERE {&#10;  ?movie ex:stars ?star .&#10;  $VALUES (?movie ?star)$&#10;    ${ (UNDEF ex:TaraReid)$&#10;       $(ex:Sharknado2 UNDEF) }$&#10;}&#10;\end{lstlisting}&#10;\end{minipage}&#10;\end{document}"/>
  <p:tag name="IGUANATEXSIZE" val="20"/>
  <p:tag name="IGUANATEXCURSOR" val="60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2004,28"/>
  <p:tag name="OUTPUTDPI" val="1200"/>
  <p:tag name="LATEXADDIN" val="\documentclass{article}&#10;\usepackage{amsmath}&#10;\pagestyle{empty}&#10;\begin{document}&#10;\tt&#10;\begin{tabular}{|l|l|}&#10;\hline&#10;\textbf{\texttt{?movie}} &amp;  \textbf{\texttt{?star}} \\\hline\hline&#10;ex:Sharknado &amp; ex:TaraReid \\&#10;ex:Sharknado2 &amp; ex:IanZiering \\\hline&#10;\end{tabular}&#10;\end{document}"/>
  <p:tag name="IGUANATEXSIZE" val="16"/>
  <p:tag name="IGUANATEXCURSOR" val="20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6,5944"/>
  <p:tag name="ORIGINALWIDTH" val="2211,309"/>
  <p:tag name="OUTPUTDPI" val="1200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6cm}&#10;~~\begin{lstlisting}[]&#10;PREFIX ex: &lt;http://ex.org/voc#&gt;&#10;SELECT $(COUNT(?star) as ?count)$&#10;WHERE {&#10;  ?movie ex:stars ?star .&#10;}&#10;\end{lstlisting}&#10;\end{minipage}&#10;\end{document}"/>
  <p:tag name="IGUANATEXSIZE" val="20"/>
  <p:tag name="IGUANATEXCURSOR" val="45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9,0473"/>
  <p:tag name="ORIGINALWIDTH" val="546,8263"/>
  <p:tag name="OUTPUTDPI" val="1200"/>
  <p:tag name="LATEXADDIN" val="\documentclass{article}&#10;\usepackage{amsmath}&#10;\usepackage{xcolor}&#10;\pagestyle{empty}&#10;\begin{document}&#10;\tt&#10;\begin{tabular}{|l|l|}&#10;\hline&#10;\textbf{\texttt{?count}} \\\hline\hline&#10;3 \\\hline&#10;\end{tabular}&#10;\end{document}"/>
  <p:tag name="IGUANATEXSIZE" val="16"/>
  <p:tag name="IGUANATEXCURSOR" val="17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6,5944"/>
  <p:tag name="ORIGINALWIDTH" val="2211,309"/>
  <p:tag name="OUTPUTDPI" val="1200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6cm}&#10;~~\begin{lstlisting}[]&#10;PREFIX ex: &lt;http://ex.org/voc#&gt;&#10;SELECT ¬DISTINCT¬ $(COUNT(?star) as ?count)$&#10;WHERE {&#10;  ?movie ex:stars ?star .&#10;}&#10;\end{lstlisting}&#10;\end{minipage}&#10;\end{document}"/>
  <p:tag name="IGUANATEXSIZE" val="20"/>
  <p:tag name="IGUANATEXCURSOR" val="55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tt&#10;\begin{tabular}{|l|l|}&#10;\hline&#10;\textbf{\texttt{?count}} \\\hline\hline&#10;\color{red}3 \\\hline&#10;\end{tabular}&#10;\end{document}"/>
  <p:tag name="IGUANATEXSIZE" val="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6,5944"/>
  <p:tag name="ORIGINALWIDTH" val="2211,309"/>
  <p:tag name="OUTPUTDPI" val="1200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6cm}&#10;~~\begin{lstlisting}[]&#10;PREFIX ex: &lt;http://ex.org/voc#&gt;&#10;SELECT $(COUNT(¬DISTINCT¬ ?star) as ?count)$&#10;WHERE {&#10;  ?movie ex:stars ?star .&#10;}&#10;\end{lstlisting}&#10;\end{minipage}&#10;\end{document}"/>
  <p:tag name="IGUANATEXSIZE" val="20"/>
  <p:tag name="IGUANATEXCURSOR" val="51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tt&#10;\begin{tabular}{|l|l|}&#10;\hline&#10;\textbf{\texttt{?count}} \\\hline\hline&#10;\color{green}2 \\\hline&#10;\end{tabular}&#10;\end{document}"/>
  <p:tag name="IGUANATEXSIZE" val="1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t&#10;\begin{tabular}{|l|l|}&#10;\hline&#10;\textbf{\texttt{?movie}} &amp;  \textbf{\texttt{?count}} \\\hline\hline&#10;ex:Sharknado &amp; 2 \\&#10;ex:Sharknado2 &amp; 1 \\\hline&#10;\end{tabular}&#10;\end{document}"/>
  <p:tag name="IGUANATEXSIZE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5.5cm}&#10;~~\begin{lstlisting}[]&#10;PREFIX ex: &lt;http://ex.org/voc#&gt;&#10;SELECT ?movie&#10;WHERE {&#10;  ?movie a ex:Movie .&#10;  $FILTER NOT EXISTS$ &#10;     ${ ?movie ex:firstAired ?date }$&#10;}&#10;\end{lstlisting}&#10;\end{minipage}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3.3858"/>
  <p:tag name="ORIGINALWIDTH" val="2032.996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5.5cm}&#10;~~\begin{lstlisting}[]&#10;PREFIX ex: &lt;http://ex.org/voc#&gt;&#10;SELECT ?movie &#10;  $(COUNT(DISTINCT ?star) as ?count)$&#10;WHERE {&#10;  ?movie ex:stars ?star .&#10;}&#10;¬GROUP BY ?movie¬&#10;\end{lstlisting}&#10;\end{minipage}&#10;\end{document}"/>
  <p:tag name="IGUANATEXSIZE" val="20"/>
  <p:tag name="IGUANATEXCURSOR" val="5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t&#10;\begin{tabular}{|l|l|}&#10;\hline&#10;\textbf{\texttt{?movie}} &amp;  \textbf{\texttt{?count}} \\\hline\hline&#10;ex:Sharknado &amp; 2 \\\hline&#10;\end{tabular}&#10;\end{document}"/>
  <p:tag name="IGUANATEXSIZE" val="1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1.121"/>
  <p:tag name="ORIGINALWIDTH" val="2032.996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5.5cm}&#10;~~\begin{lstlisting}[]&#10;PREFIX ex: &lt;http://ex.org/voc#&gt;&#10;SELECT ?movie &#10;  $(COUNT(DISTINCT ?star) as ?count)$&#10;WHERE {&#10;  ?movie ex:stars ?star .&#10;}&#10;$GROUP BY ?movie$&#10;¬HAVING(COUNT(DISTINCT ?star) &gt; 1)¬&#10;\end{lstlisting}&#10;\end{minipage}&#10;\end{document}"/>
  <p:tag name="IGUANATEXSIZE" val="20"/>
  <p:tag name="IGUANATEXCURSOR" val="5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1.121"/>
  <p:tag name="ORIGINALWIDTH" val="2032.996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5.5cm}&#10;~~\begin{lstlisting}[]&#10;PREFIX ex: &lt;http://ex.org/voc#&gt;&#10;SELECT ?movie &#10;  ¬(SAMPLE(?star) as ?aStar)¬&#10;WHERE {&#10;  ?movie ex:stars ?star .&#10;}&#10;$GROUP BY ?movie$&#10;$HAVING(COUNT(DISTINCT ?star) &gt; 1)$&#10;\end{lstlisting}&#10;\end{minipage}&#10;\end{document}"/>
  <p:tag name="IGUANATEXSIZE" val="20"/>
  <p:tag name="IGUANATEXCURSOR" val="63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9,0473"/>
  <p:tag name="ORIGINALWIDTH" val="1807,752"/>
  <p:tag name="OUTPUTDPI" val="1200"/>
  <p:tag name="LATEXADDIN" val="\documentclass{article}&#10;\usepackage{amsmath}&#10;\pagestyle{empty}&#10;\begin{document}&#10;\tt&#10;\begin{tabular}{|l|l|}&#10;\hline&#10;\textbf{\texttt{?movie}} &amp;  \textbf{\texttt{?aStar}} \\\hline\hline&#10;ex:Sharknado &amp; ex:TaraReid \\\hline&#10;\end{tabular}&#10;\end{document}"/>
  <p:tag name="IGUANATEXSIZE" val="16"/>
  <p:tag name="IGUANATEXCURSOR" val="20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t&#10;\begin{tabular}{|l|l|}&#10;\hline&#10;\textbf{\texttt{?movie}} &amp;  \textbf{\texttt{?aStar}} \\\hline\hline&#10;ex:Sharknado &amp; ex:IanZiering \\\hline&#10;\end{tabular}&#10;\end{document}"/>
  <p:tag name="IGUANATEXSIZE" val="1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t&#10;\begin{tabular}{|l|l|}&#10;\hline&#10;\textbf{\texttt{?movie}} \\\hline\hline&#10;ex:Sharknado2 \\\hline&#10;\end{tabular}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5.5cm}&#10;~~\begin{lstlisting}[]&#10;PREFIX ex: &lt;http://ex.org/voc#&gt;&#10;SELECT (COUNT(?child) as ?count)&#10;WHERE { ex:Vito :hasChild ?child . }\end{lstlisting}&#10;\end{minipage}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t&#10;\begin{tabular}{|l|l|}&#10;\hline&#10;\textbf{\texttt{?count}} \\\hline\hline&#10;4 \\\hline&#10;\end{tabular}&#10;\end{document}"/>
  <p:tag name="IGUANATEXSIZE" val="1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1,394"/>
  <p:tag name="ORIGINALWIDTH" val="2919,407"/>
  <p:tag name="OUTPUTDPI" val="1200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8cm}&#10;~~\begin{lstlisting}[]&#10;PREFIX ex: &lt;http://ex.org/voc#&gt;&#10;SELECT (AVG(?count) as ?avg) WHERE {&#10; ${$ &#10;   $SELECT (COUNT DISTINCT(?star) as ?count)$&#10;   $WHERE { movie ex:stars ?star . }$&#10;   $GROUP BY ?movie$                             &#10; $}$&#10;}&#10;\end{lstlisting}&#10;\end{minipage}&#10;\end{document}"/>
  <p:tag name="IGUANATEXSIZE" val="16"/>
  <p:tag name="IGUANATEXCURSOR" val="55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t&#10;\begin{tabular}{|l|l|}&#10;\hline&#10;\textbf{\texttt{?avg}}\\\hline\hline&#10;1.5 \\\hline&#10;\end{tabular}&#10;\end{document}"/>
  <p:tag name="IGUANATEXSIZE" val="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9,0473"/>
  <p:tag name="ORIGINALWIDTH" val="808,6129"/>
  <p:tag name="OUTPUTDPI" val="1200"/>
  <p:tag name="LATEXADDIN" val="\documentclass{article}&#10;\usepackage{amsmath}&#10;\pagestyle{empty}&#10;\begin{document}&#10;\tt&#10;\begin{tabular}{|l|l|}&#10;\hline&#10;\textbf{\texttt{?movie}}\\\hline\hline&#10;:Sharknado \\\hline&#10;\end{tabular}&#10;\end{document}"/>
  <p:tag name="IGUANATEXSIZE" val="16"/>
  <p:tag name="IGUANATEXCURSOR" val="16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8.026"/>
  <p:tag name="ORIGINALWIDTH" val="2743.883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7.5cm}&#10;~~\begin{lstlisting}[]&#10;PREFIX ex: &lt;http://ex.org/voc#&gt;&#10;SELECT ?movie&#10;WHERE {&#10;  ?movie ex:stars ?star . &#10;  ${$&#10;    $SELECT (AVG(?count) as ?avg) WHERE {$&#10;      ${$&#10;        $SELECT (COUNT DISTINCT(?star) as ?count)$&#10;        $WHERE { ?movie ex:stars ?star . }$&#10;        $GROUP BY ?movie$&#10;      $}$&#10;    $}$&#10;  $}$&#10;}&#10;GROUP BY ?movie $?avg$&#10;HAVING (COUNT(?star) &gt; ?avg)&#10;\end{lstlisting}&#10;\end{minipage}&#10;\end{document}"/>
  <p:tag name="IGUANATEXSIZE" val="16"/>
  <p:tag name="IGUANATEXCURSOR" val="805"/>
  <p:tag name="TRANSPARENCY" val="Fals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8.026"/>
  <p:tag name="ORIGINALWIDTH" val="4514.88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12.5cm}&#10;~~\begin{lstlisting}[]&#10;PREFIX geo: &lt;http://www.opengis.net/ont/geosparql#&gt;&#10;PREFIX lgdo: &lt;http://linkedgeodata.org/ontology/&gt;&#10;PREFIX geom: &lt;http://geovocab.org/geometry#&gt;&#10;PREFIX bif: &lt;bif:&gt;&#10;&#10;SELECT ?country ?geometry ?label WHERE {&#10;  ¬SERVICE &lt;http://linkedgeodata.org/sparql&gt; {¬&#10;    ¬?s geom:geometry [ geo:asWKT ?geometry ] ;¬&#10;       ¬a lgdo:Embassy ;¬ &#10;       ¬lgdo:country ?code ;¬&#10;       ¬rdfs:label ?label .¬&#10;    ¬FILTER(bif:st_intersects(?geometry, bif:st_point(-70.6693,-33.4489), 10))¬&#10;  ¬}¬&#10;  ?country wdt:P297 ?code ;&#10;     wdt:P30 wd:Q48 .  # continent: Asia&#10;}\end{lstlisting}&#10;\end{minipage}&#10;\end{document}"/>
  <p:tag name="IGUANATEXSIZE" val="17"/>
  <p:tag name="IGUANATEXCURSOR" val="96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9cm}&#10;~~\begin{lstlisting}[]&#10;$PREFIX ex: &lt;http://ex.org/voc#&gt;$&#10;$INSERT DATA {$&#10;  ¬ex:SharknadoSeries ex:thirdMovie ex:Sharknado3 .¬&#10;$}$\end{lstlisting}\end{minipage}&#10;\end{document}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9cm}&#10;~~\begin{lstlisting}[]&#10;$PREFIX ex: &lt;http://ex.org/voc#&gt;$&#10;$INSERT DATA {$&#10;  ¬GRAPH ex:Sharknado2.ttl¬&#10;    ¬{ ex:Sharknado2 ex:firstAired &quot;2014-07-30&quot;^^xsd:date . }¬&#10;$}$\end{lstlisting}&#10;\end{minipage}&#10;\end{document}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9cm}&#10;~~\begin{lstlisting}[]&#10;$PREFIX ex: &lt;http://ex.org/voc#&gt;$&#10;$DELETE DATA {$&#10;  ¬GRAPH ex:Sharknado2.ttl¬&#10;    ¬{ ex:Sharknado2 ex:firstAired &quot;2014-07-30&quot;^^xsd:date . }¬&#10;$}$\end{lstlisting}&#10;\end{minipage}&#10;\end{document}"/>
  <p:tag name="IGUANATEXSIZE" val="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9cm}&#10;~~\begin{lstlisting}[]&#10;$PREFIX ex: &lt;http://ex.org/voc#&gt;$&#10;$DELETE DATA {$&#10;  ¬ex:SharknadoSeries ex:thirdMovie ex:Sharknado3 .¬&#10;$}$\end{lstlisting}\end{minipage}&#10;\end{document}"/>
  <p:tag name="IGUANATEXSIZE" val="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9cm}&#10;~~\begin{lstlisting}[]&#10;$PREFIX ex: &lt;http://ex.org/voc#&gt;$&#10;$DELETE {$&#10;  ¬GRAPH ?g { ?movie ex:title ?title . }¬&#10;$}$&#10;$WHERE {$&#10;  ¬ex:SharknadoSeries ex:firstMovie ?movie .¬&#10;  ¬GRAPH ?g { ?movie ex:title ?title . }¬&#10;$}$\end{lstlisting}&#10;\end{minipage}&#10;\end{document}"/>
  <p:tag name="IGUANATEXSIZE" val="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9cm}&#10;~~\begin{lstlisting}[]&#10;$PREFIX ex: &lt;http://ex.org/voc#&gt;$&#10;$INSERT {$&#10;  ¬GRAPH ?g { ?movie ex:description &quot;2nd Sharknado Movie&quot; . }¬&#10;$}$&#10;$WHERE {$&#10;  ¬ex:SharknadoSeries ex:secondMovie ?movie .¬&#10;  ¬GRAPH ?g { ?movie ?p ?o }¬&#10;$}$&#10;\end{lstlisting}\end{minipage}&#10;\end{document}"/>
  <p:tag name="IGUANATEXSIZE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9cm}&#10;~~\begin{lstlisting}[]&#10;$PREFIX ex: &lt;http://ex.org/voc#&gt;$&#10;$DELETE {$&#10;  ¬GRAPH ?g { ?movie ex:description ?olddescription . }¬&#10;$}$&#10;$INSERT {$&#10;  ¬GRAPH ?g { ?movie ex:description &quot;Best of the series&quot; . }¬&#10;$}$&#10;$WHERE {$&#10;  ¬ex:SharknadoSeries ex:secondMovie ?movie .¬&#10;  ¬GRAPH ?g { ?movie ex:description ?olddescription . }¬&#10;$}$&#10;\end{lstlisting}\end{minipage}&#10;\end{document}"/>
  <p:tag name="IGUANATEXSIZE" val="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6.944"/>
  <p:tag name="ORIGINALWIDTH" val="3275.707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9cm}&#10;~~\begin{lstlisting}[]&#10;$PREFIX ex: &lt;http://ex.org/voc#&gt;$&#10;¬WITH ex:Sharknado2.ttl¬&#10;$DELETE {$&#10;  $?movie ex:description ?olddescription .$&#10;$}$&#10;$INSERT {$&#10;  $GRAPH ex:Sharknado.ttl { ex:Sharknado ex:sequel ?movie }$&#10;$}$&#10;$WHERE {$&#10;  $?movie ex:title &quot;Sharknado 2: The Second One&quot;@en .$&#10;$}$&#10;\end{lstlisting}\end{minipage}&#10;\end{document}"/>
  <p:tag name="IGUANATEXSIZE" val="20"/>
  <p:tag name="IGUANATEXCURSOR" val="63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9cm}&#10;~~\begin{lstlisting}[]&#10;$PREFIX ex: &lt;http://ex.org/voc#&gt;$&#10;¬WITH ex:Sharknado2.ttl¬&#10;$DELETE WHERE {$&#10;  $?movie ex:description ?olddescription .$&#10;$}$&#10;\end{lstlisting}\end{minipage}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5.5cm}&#10;~~\begin{lstlisting}[]&#10;PREFIX ex: &lt;http://ex.org/voc#&gt;&#10;SELECT ?movie&#10;WHERE {&#10;  ?movie a ex:Movie .&#10;  $MINUS$ &#10;     ${ ?movie ex:firstAired ?date }$&#10;}&#10;\end{lstlisting}&#10;\end{minipage}&#10;\end{document}"/>
  <p:tag name="IGUANATEXSIZE" val="2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orange!80!black}]{$}{$},&#10;  moredelim=**[is][\color{green!50!black}]{¬}{¬},&#10;}&#10;&#10;&#10;&#10;\begin{document}&#10;\begin{minipage}{9cm}&#10;~~\begin{lstlisting}[]&#10;$PREFIX ex: &lt;http://ex.org/voc#&gt;$&#10;¬WITH ex:Sharknado2.ttl¬&#10;$DELETE {$&#10;  $?movie ex:description ?olddescription .$&#10;$}$&#10;$WHERE {$&#10;  $?movie ex:description ?olddescription .$&#10;$}$&#10;&#10;\end{lstlisting}\end{minipage}&#10;\end{document}"/>
  <p:tag name="IGUANATEXSIZE" val="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,021"/>
  <p:tag name="ORIGINALWIDTH" val="3418,977"/>
  <p:tag name="OUTPUTDPI" val="1200"/>
  <p:tag name="LATEXADDIN" val="\documentclass{article}&#10;\usepackage[utf8]{inputenc}&#10;\usepackage{amsmath}&#10;\usepackage[table]{xcolor}&#10;\usepackage[normalem]{ulem}&#10;\usepackage{C:/Users/ahogan/Documents/Teaching/Databases/macros/bdd}&#10;\pagestyle{empty}&#10;&#10;\newcommand{\blu}[1]{{\color{blue}#1}}&#10;\newcommand{\lblu}[1]{{\color{blue!60}#1}}&#10;\newcommand{\gra}[1]{{\color{gray}#1}}&#10;\begin{document}&#10;\begin{tabular}{l}&#10;\cellcolor{green!20}\texttt{LOAD \gra{( SILENT )?} \blu{IRI-from} \gra{( INTO GRAPH \lblu{IRI-to} )? }}&#10;\end{tabular}&#10;\end{document}&#10;"/>
  <p:tag name="IGUANATEXSIZE" val="20"/>
  <p:tag name="IGUANATEXCURSOR" val="29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,021"/>
  <p:tag name="ORIGINALWIDTH" val="3746,023"/>
  <p:tag name="OUTPUTDPI" val="1200"/>
  <p:tag name="LATEXADDIN" val="\documentclass{article}&#10;\usepackage[utf8]{inputenc}&#10;\usepackage{amsmath}&#10;\usepackage[table]{xcolor}&#10;\usepackage[normalem]{ulem}&#10;\usepackage{C:/Users/ahogan/Documents/Teaching/Databases/macros/bdd}&#10;\pagestyle{empty}&#10;&#10;\newcommand{\blu}[1]{{\color{blue}#1}}&#10;\newcommand{\lblu}[1]{{\color{blue!80}#1}}&#10;\newcommand{\gra}[1]{{\color{gray}#1}}&#10;\begin{document}&#10;\begin{tabular}{l}&#10;\cellcolor{green!20}\texttt{CLEAR \gra{( SILENT )?} ( GRAPH \lblu{IRI} | DEFAULT | NAMED | ALL )}&#10;\end{tabular}&#10;\end{document}&#10;"/>
  <p:tag name="IGUANATEXSIZE" val="20"/>
  <p:tag name="IGUANATEXCURSOR" val="4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,021"/>
  <p:tag name="ORIGINALWIDTH" val="1980,276"/>
  <p:tag name="OUTPUTDPI" val="1200"/>
  <p:tag name="LATEXADDIN" val="\documentclass{article}&#10;\usepackage[utf8]{inputenc}&#10;\usepackage{amsmath}&#10;\usepackage[table]{xcolor}&#10;\usepackage[normalem]{ulem}&#10;\usepackage{C:/Users/ahogan/Documents/Teaching/Databases/macros/bdd}&#10;\pagestyle{empty}&#10;&#10;\newcommand{\blu}[1]{{\color{blue}#1}}&#10;\newcommand{\lblu}[1]{{\color{blue!80}#1}}&#10;\newcommand{\gra}[1]{{\color{gray}#1}}&#10;\begin{document}&#10;\begin{tabular}{l}&#10;\cellcolor{green!20}\texttt{CREATE \gra{( SILENT )?} GRAPH \lblu{IRI}}&#10;\end{tabular}&#10;\end{document}&#10;"/>
  <p:tag name="IGUANATEXSIZE" val="20"/>
  <p:tag name="IGUANATEXCURSOR" val="40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,021"/>
  <p:tag name="ORIGINALWIDTH" val="3680,764"/>
  <p:tag name="OUTPUTDPI" val="1200"/>
  <p:tag name="LATEXADDIN" val="\documentclass{article}&#10;\usepackage[utf8]{inputenc}&#10;\usepackage{amsmath}&#10;\usepackage[table]{xcolor}&#10;\usepackage[normalem]{ulem}&#10;\usepackage{C:/Users/ahogan/Documents/Teaching/Databases/macros/bdd}&#10;\pagestyle{empty}&#10;&#10;\newcommand{\blu}[1]{{\color{blue}#1}}&#10;\newcommand{\lblu}[1]{{\color{blue!80}#1}}&#10;\newcommand{\gra}[1]{{\color{gray}#1}}&#10;\begin{document}&#10;\begin{tabular}{l}&#10;\cellcolor{green!20}\texttt{DROP \gra{( SILENT )?} ( GRAPH \lblu{IRI} | DEFAULT | NAMED | ALL )}&#10;\end{tabular}&#10;\end{document}&#10;"/>
  <p:tag name="IGUANATEXSIZE" val="20"/>
  <p:tag name="IGUANATEXCURSOR" val="40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,2917"/>
  <p:tag name="ORIGINALWIDTH" val="3615,505"/>
  <p:tag name="OUTPUTDPI" val="1200"/>
  <p:tag name="LATEXADDIN" val="\documentclass{article}&#10;\usepackage[utf8]{inputenc}&#10;\usepackage{amsmath}&#10;\usepackage[table]{xcolor}&#10;\usepackage[normalem]{ulem}&#10;\usepackage{C:/Users/ahogan/Documents/Teaching/Databases/macros/bdd}&#10;\pagestyle{empty}&#10;&#10;\newcommand{\blu}[1]{{\color{blue}#1}}&#10;\newcommand{\lblu}[1]{{\color{blue!80}#1}}&#10;\newcommand{\gra}[1]{{\color{gray}#1}}&#10;\newcommand{\ind}[1]{{\color{green!20}*}\qquad\qquad}&#10;\begin{document}&#10;\begin{tabular}{l}&#10;\cellcolor{green!20}\texttt{COPY \gra{( SILENT )?} ( \gra{( GRAPH )?} \lblu{IRI-from} | DEFAULT ) TO} \\&#10;\cellcolor{green!20}\texttt{\ind ( ( \gra{( GRAPH )?} \lblu{IRI-to} | DEFAULT )}&#10;\end{tabular}&#10;\end{document}&#10;"/>
  <p:tag name="IGUANATEXSIZE" val="20"/>
  <p:tag name="IGUANATEXCURSOR" val="56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,2917"/>
  <p:tag name="ORIGINALWIDTH" val="3615,505"/>
  <p:tag name="OUTPUTDPI" val="1200"/>
  <p:tag name="LATEXADDIN" val="\documentclass{article}&#10;\usepackage[utf8]{inputenc}&#10;\usepackage{amsmath}&#10;\usepackage[table]{xcolor}&#10;\usepackage[normalem]{ulem}&#10;\usepackage{C:/Users/ahogan/Documents/Teaching/Databases/macros/bdd}&#10;\pagestyle{empty}&#10;&#10;\newcommand{\blu}[1]{{\color{blue}#1}}&#10;\newcommand{\lblu}[1]{{\color{blue!80}#1}}&#10;\newcommand{\gra}[1]{{\color{gray}#1}}&#10;\newcommand{\ind}[1]{{\color{green!20}*}\qquad\qquad}&#10;\begin{document}&#10;\begin{tabular}{l}&#10;\cellcolor{green!20}\texttt{MOVE \gra{( SILENT )?} ( \gra{( GRAPH )?} \lblu{IRI-from} | DEFAULT ) TO} \\&#10;\cellcolor{green!20}\texttt{\ind ( ( \gra{( GRAPH )?} \lblu{IRI-to} | DEFAULT )}&#10;\end{tabular}&#10;\end{document}&#10;"/>
  <p:tag name="IGUANATEXSIZE" val="20"/>
  <p:tag name="IGUANATEXCURSOR" val="45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,2917"/>
  <p:tag name="ORIGINALWIDTH" val="3550,245"/>
  <p:tag name="OUTPUTDPI" val="1200"/>
  <p:tag name="LATEXADDIN" val="\documentclass{article}&#10;\usepackage[utf8]{inputenc}&#10;\usepackage{amsmath}&#10;\usepackage[table]{xcolor}&#10;\usepackage[normalem]{ulem}&#10;\usepackage{C:/Users/ahogan/Documents/Teaching/Databases/macros/bdd}&#10;\pagestyle{empty}&#10;&#10;\newcommand{\blu}[1]{{\color{blue}#1}}&#10;\newcommand{\lblu}[1]{{\color{blue!80}#1}}&#10;\newcommand{\gra}[1]{{\color{gray}#1}}&#10;\newcommand{\ind}[1]{{\color{green!20}*}\qquad\qquad}&#10;\begin{document}&#10;\begin{tabular}{l}&#10;\cellcolor{green!20}\texttt{ADD \gra{( SILENT )?} ( \gra{( GRAPH )?} \lblu{IRI-from} | DEFAULT ) TO} \\&#10;\cellcolor{green!20}\texttt{\ind ( ( \gra{( GRAPH )?} \lblu{IRI-to} | DEFAULT )}&#10;\end{tabular}&#10;\end{document}&#10;"/>
  <p:tag name="IGUANATEXSIZE" val="20"/>
  <p:tag name="IGUANATEXCURSOR" val="4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t&#10;\begin{tabular}{|l|l|}&#10;\hline&#10;\textbf{\texttt{?movie}} \\\hline\hline&#10;ex:Sharknado2 \\\hline&#10;\end{tabular}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] (a) {ex:Actor}&#10;  edge[arrin] node[fill=white] {rdf:type} (p5); &#10;&#10;\node[iri,below=\vgap of a.center,anchor=center] (p6) {ex:IanZiering}&#10;  edge[arrout] node[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&#10;  edge[arrout] node[fill=white] {ex:stars} (p6);&#10;  &#10;\node[iri, below=\vgap of p2.center,anchor=center] (p8) {ex:Movie}&#10;    edge[arrin] node[fill=white] {rdf:type} (p7)&#10;    edge[arrin] node[fill=white] {rdf:type} (p2);&#10;    &#10;\node[lit, below=\vgap of p7.center,anchor=center] (l) {&quot;Sharknado 2:\ The Second One&quot;@en}&#10;  edge[arrin] node[fill=white] {ex:title} (p7); &#10;  &#10;    &#10;\node[iri, below=\vgap of p1.center,anchor=center] (s) {ex:Series}&#10;  edge[arrin] node[fill=white] {rdf:type} (p1);   &#10;&#10;%\node [below right] at (current bounding box.north west) {\large ($G$)};&#10;\end{tikzpicture}&#10;\end{document}"/>
  <p:tag name="IGUANATEXSIZE" val="20"/>
  <p:tag name="IGUANATEXCURSOR" val="2858"/>
  <p:tag name="TRANSPARENCY" val="True"/>
  <p:tag name="FILENAME" val=""/>
  <p:tag name="INPUTTYPE" val="0"/>
  <p:tag name="LATEXENGINEID" val="1"/>
  <p:tag name="TEMPFOLDER" val="C:\Users\ahogan\Application Data\IguanaTex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32148</TotalTime>
  <Words>1609</Words>
  <Application>Microsoft Office PowerPoint</Application>
  <PresentationFormat>On-screen Show (4:3)</PresentationFormat>
  <Paragraphs>301</Paragraphs>
  <Slides>70</Slides>
  <Notes>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CC7220-1 La Web de Datos Primavera 2022  Lecture  8: SPARQL [1.1]</vt:lpstr>
      <vt:lpstr>Previously …</vt:lpstr>
      <vt:lpstr>PowerPoint Presentation</vt:lpstr>
      <vt:lpstr>Covered SPARQL 1.0</vt:lpstr>
      <vt:lpstr>Today:   SPARQL 1.1</vt:lpstr>
      <vt:lpstr>A Web standard</vt:lpstr>
      <vt:lpstr>Query feature:  Negation</vt:lpstr>
      <vt:lpstr>SPARQL 1.0: Negation possible w/ a trick!</vt:lpstr>
      <vt:lpstr>SPARQL 1.1: (NOT) EXISTS</vt:lpstr>
      <vt:lpstr>SPARQL 1.1: MINUS</vt:lpstr>
      <vt:lpstr>Difference between MINUS and NOT EXISTS?</vt:lpstr>
      <vt:lpstr>Difference between MINUS and NOT EXISTS?</vt:lpstr>
      <vt:lpstr>Difference between MINUS and NOT EXISTS?</vt:lpstr>
      <vt:lpstr>New query feature:  Property paths</vt:lpstr>
      <vt:lpstr>Property paths: regular expressions</vt:lpstr>
      <vt:lpstr>Property paths example: RDF list</vt:lpstr>
      <vt:lpstr>Property paths example: Finite Bacon number</vt:lpstr>
      <vt:lpstr>New query feature:  Assignment</vt:lpstr>
      <vt:lpstr>Assignment with BIND</vt:lpstr>
      <vt:lpstr>Assignment with VALUES</vt:lpstr>
      <vt:lpstr>New query feature:  Aggregates</vt:lpstr>
      <vt:lpstr>Aggregates</vt:lpstr>
      <vt:lpstr>Aggregates: COUNT</vt:lpstr>
      <vt:lpstr>Aggregates: COUNT</vt:lpstr>
      <vt:lpstr>Aggregates: COUNT</vt:lpstr>
      <vt:lpstr>Aggregates</vt:lpstr>
      <vt:lpstr>Aggregates: COUNT with GROUP BY</vt:lpstr>
      <vt:lpstr>Aggregates</vt:lpstr>
      <vt:lpstr>Aggregates: COUNT, GROUP BY, HAVING</vt:lpstr>
      <vt:lpstr>Aggregates in SPARQL 1.1</vt:lpstr>
      <vt:lpstr>One more aggregates example: SAMPLE</vt:lpstr>
      <vt:lpstr>Quick note on semantics</vt:lpstr>
      <vt:lpstr>Recall from OWL: OWA and lack of UNA</vt:lpstr>
      <vt:lpstr>But in SPARQL …</vt:lpstr>
      <vt:lpstr>New query feature:  Subqueries</vt:lpstr>
      <vt:lpstr>Subqueries</vt:lpstr>
      <vt:lpstr>Subqueries</vt:lpstr>
      <vt:lpstr>Subqueries</vt:lpstr>
      <vt:lpstr>Subqueries</vt:lpstr>
      <vt:lpstr>New query feature:  Federation</vt:lpstr>
      <vt:lpstr>Endpoints often made public/online</vt:lpstr>
      <vt:lpstr>Federation: execute sub-query remotely</vt:lpstr>
      <vt:lpstr>(Hidden slide)</vt:lpstr>
      <vt:lpstr>New language:  SPARQL 1.1 Update</vt:lpstr>
      <vt:lpstr>INSERT DATA default graph</vt:lpstr>
      <vt:lpstr>INSERT DATA named graph</vt:lpstr>
      <vt:lpstr>DELETE DATA</vt:lpstr>
      <vt:lpstr>INSERT/DELETE with WHERE</vt:lpstr>
      <vt:lpstr>Combining INSERT/DELETE</vt:lpstr>
      <vt:lpstr>Set default update graph: WITH</vt:lpstr>
      <vt:lpstr>Simple DELETE WHERE</vt:lpstr>
      <vt:lpstr>Managing named graphs: LOAD</vt:lpstr>
      <vt:lpstr>Managing named graphs: CLEAR</vt:lpstr>
      <vt:lpstr>Managing named graphs: CREATE</vt:lpstr>
      <vt:lpstr>Managing named graphs: DROP</vt:lpstr>
      <vt:lpstr>Managing named graphs: COPY</vt:lpstr>
      <vt:lpstr>Managing named graphs: MOVE</vt:lpstr>
      <vt:lpstr>Managing named graphs: ADD</vt:lpstr>
      <vt:lpstr>New feature:  SPARQL 1.1 Entailment Regimes</vt:lpstr>
      <vt:lpstr>What’s new in SPARQL 1.1?</vt:lpstr>
      <vt:lpstr>SPARQL 1.1 Entailment Regimes</vt:lpstr>
      <vt:lpstr>New feature:  SPARQL 1.1 Output Formats</vt:lpstr>
      <vt:lpstr>What’s new in SPARQL 1.1?</vt:lpstr>
      <vt:lpstr>SPARQL 1.1 Output Formats</vt:lpstr>
      <vt:lpstr>Quick mention:  SPARQL 1.1 Protocol</vt:lpstr>
      <vt:lpstr>Defines a HTTP protocol</vt:lpstr>
      <vt:lpstr>SPARQL endpoints on the Web!</vt:lpstr>
      <vt:lpstr>SPARQL endpoints on the Web!</vt:lpstr>
      <vt:lpstr>(Hidden slide)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CC7220-1 La Web de Datos</dc:title>
  <dc:creator>Aidan Hogan</dc:creator>
  <cp:lastModifiedBy>aidhog</cp:lastModifiedBy>
  <cp:revision>1463</cp:revision>
  <cp:lastPrinted>2018-10-29T15:12:58Z</cp:lastPrinted>
  <dcterms:created xsi:type="dcterms:W3CDTF">2006-08-16T00:00:00Z</dcterms:created>
  <dcterms:modified xsi:type="dcterms:W3CDTF">2022-10-10T20:04:05Z</dcterms:modified>
</cp:coreProperties>
</file>