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notesSlides/notesSlide3.xml" ContentType="application/vnd.openxmlformats-officedocument.presentationml.notesSlide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notesSlides/notesSlide4.xml" ContentType="application/vnd.openxmlformats-officedocument.presentationml.notesSlide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notesSlides/notesSlide5.xml" ContentType="application/vnd.openxmlformats-officedocument.presentationml.notesSlide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notesSlides/notesSlide6.xml" ContentType="application/vnd.openxmlformats-officedocument.presentationml.notesSlide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notesSlides/notesSlide7.xml" ContentType="application/vnd.openxmlformats-officedocument.presentationml.notesSlide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notesSlides/notesSlide8.xml" ContentType="application/vnd.openxmlformats-officedocument.presentationml.notesSlide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6"/>
  </p:notesMasterIdLst>
  <p:handoutMasterIdLst>
    <p:handoutMasterId r:id="rId117"/>
  </p:handoutMasterIdLst>
  <p:sldIdLst>
    <p:sldId id="528" r:id="rId2"/>
    <p:sldId id="529" r:id="rId3"/>
    <p:sldId id="579" r:id="rId4"/>
    <p:sldId id="925" r:id="rId5"/>
    <p:sldId id="692" r:id="rId6"/>
    <p:sldId id="926" r:id="rId7"/>
    <p:sldId id="804" r:id="rId8"/>
    <p:sldId id="805" r:id="rId9"/>
    <p:sldId id="806" r:id="rId10"/>
    <p:sldId id="807" r:id="rId11"/>
    <p:sldId id="808" r:id="rId12"/>
    <p:sldId id="809" r:id="rId13"/>
    <p:sldId id="810" r:id="rId14"/>
    <p:sldId id="811" r:id="rId15"/>
    <p:sldId id="812" r:id="rId16"/>
    <p:sldId id="813" r:id="rId17"/>
    <p:sldId id="814" r:id="rId18"/>
    <p:sldId id="815" r:id="rId19"/>
    <p:sldId id="816" r:id="rId20"/>
    <p:sldId id="817" r:id="rId21"/>
    <p:sldId id="818" r:id="rId22"/>
    <p:sldId id="819" r:id="rId23"/>
    <p:sldId id="820" r:id="rId24"/>
    <p:sldId id="821" r:id="rId25"/>
    <p:sldId id="822" r:id="rId26"/>
    <p:sldId id="823" r:id="rId27"/>
    <p:sldId id="865" r:id="rId28"/>
    <p:sldId id="866" r:id="rId29"/>
    <p:sldId id="867" r:id="rId30"/>
    <p:sldId id="868" r:id="rId31"/>
    <p:sldId id="869" r:id="rId32"/>
    <p:sldId id="870" r:id="rId33"/>
    <p:sldId id="871" r:id="rId34"/>
    <p:sldId id="828" r:id="rId35"/>
    <p:sldId id="830" r:id="rId36"/>
    <p:sldId id="831" r:id="rId37"/>
    <p:sldId id="832" r:id="rId38"/>
    <p:sldId id="833" r:id="rId39"/>
    <p:sldId id="834" r:id="rId40"/>
    <p:sldId id="835" r:id="rId41"/>
    <p:sldId id="836" r:id="rId42"/>
    <p:sldId id="837" r:id="rId43"/>
    <p:sldId id="838" r:id="rId44"/>
    <p:sldId id="839" r:id="rId45"/>
    <p:sldId id="840" r:id="rId46"/>
    <p:sldId id="841" r:id="rId47"/>
    <p:sldId id="842" r:id="rId48"/>
    <p:sldId id="843" r:id="rId49"/>
    <p:sldId id="872" r:id="rId50"/>
    <p:sldId id="873" r:id="rId51"/>
    <p:sldId id="874" r:id="rId52"/>
    <p:sldId id="875" r:id="rId53"/>
    <p:sldId id="876" r:id="rId54"/>
    <p:sldId id="877" r:id="rId55"/>
    <p:sldId id="878" r:id="rId56"/>
    <p:sldId id="879" r:id="rId57"/>
    <p:sldId id="880" r:id="rId58"/>
    <p:sldId id="881" r:id="rId59"/>
    <p:sldId id="882" r:id="rId60"/>
    <p:sldId id="883" r:id="rId61"/>
    <p:sldId id="884" r:id="rId62"/>
    <p:sldId id="885" r:id="rId63"/>
    <p:sldId id="886" r:id="rId64"/>
    <p:sldId id="887" r:id="rId65"/>
    <p:sldId id="888" r:id="rId66"/>
    <p:sldId id="889" r:id="rId67"/>
    <p:sldId id="890" r:id="rId68"/>
    <p:sldId id="891" r:id="rId69"/>
    <p:sldId id="892" r:id="rId70"/>
    <p:sldId id="893" r:id="rId71"/>
    <p:sldId id="894" r:id="rId72"/>
    <p:sldId id="895" r:id="rId73"/>
    <p:sldId id="896" r:id="rId74"/>
    <p:sldId id="897" r:id="rId75"/>
    <p:sldId id="898" r:id="rId76"/>
    <p:sldId id="899" r:id="rId77"/>
    <p:sldId id="900" r:id="rId78"/>
    <p:sldId id="902" r:id="rId79"/>
    <p:sldId id="903" r:id="rId80"/>
    <p:sldId id="904" r:id="rId81"/>
    <p:sldId id="905" r:id="rId82"/>
    <p:sldId id="906" r:id="rId83"/>
    <p:sldId id="907" r:id="rId84"/>
    <p:sldId id="909" r:id="rId85"/>
    <p:sldId id="910" r:id="rId86"/>
    <p:sldId id="911" r:id="rId87"/>
    <p:sldId id="912" r:id="rId88"/>
    <p:sldId id="913" r:id="rId89"/>
    <p:sldId id="914" r:id="rId90"/>
    <p:sldId id="915" r:id="rId91"/>
    <p:sldId id="916" r:id="rId92"/>
    <p:sldId id="917" r:id="rId93"/>
    <p:sldId id="918" r:id="rId94"/>
    <p:sldId id="844" r:id="rId95"/>
    <p:sldId id="845" r:id="rId96"/>
    <p:sldId id="846" r:id="rId97"/>
    <p:sldId id="927" r:id="rId98"/>
    <p:sldId id="928" r:id="rId99"/>
    <p:sldId id="929" r:id="rId100"/>
    <p:sldId id="930" r:id="rId101"/>
    <p:sldId id="847" r:id="rId102"/>
    <p:sldId id="848" r:id="rId103"/>
    <p:sldId id="849" r:id="rId104"/>
    <p:sldId id="924" r:id="rId105"/>
    <p:sldId id="850" r:id="rId106"/>
    <p:sldId id="851" r:id="rId107"/>
    <p:sldId id="852" r:id="rId108"/>
    <p:sldId id="853" r:id="rId109"/>
    <p:sldId id="854" r:id="rId110"/>
    <p:sldId id="855" r:id="rId111"/>
    <p:sldId id="856" r:id="rId112"/>
    <p:sldId id="857" r:id="rId113"/>
    <p:sldId id="858" r:id="rId114"/>
    <p:sldId id="862" r:id="rId115"/>
  </p:sldIdLst>
  <p:sldSz cx="9144000" cy="6858000" type="screen4x3"/>
  <p:notesSz cx="7102475" cy="897255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DDD"/>
    <a:srgbClr val="FFFCBD"/>
    <a:srgbClr val="E80636"/>
    <a:srgbClr val="00B050"/>
    <a:srgbClr val="820069"/>
    <a:srgbClr val="0D5C00"/>
    <a:srgbClr val="254061"/>
    <a:srgbClr val="632523"/>
    <a:srgbClr val="5256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298" autoAdjust="0"/>
    <p:restoredTop sz="86938" autoAdjust="0"/>
  </p:normalViewPr>
  <p:slideViewPr>
    <p:cSldViewPr>
      <p:cViewPr varScale="1">
        <p:scale>
          <a:sx n="76" d="100"/>
          <a:sy n="76" d="100"/>
        </p:scale>
        <p:origin x="-1747" y="-8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handoutMaster" Target="handoutMasters/handoutMaster1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78048" cy="449518"/>
          </a:xfrm>
          <a:prstGeom prst="rect">
            <a:avLst/>
          </a:prstGeom>
        </p:spPr>
        <p:txBody>
          <a:bodyPr vert="horz" lIns="86886" tIns="43443" rIns="86886" bIns="43443" rtlCol="0"/>
          <a:lstStyle>
            <a:lvl1pPr algn="l">
              <a:defRPr sz="1100"/>
            </a:lvl1pPr>
          </a:lstStyle>
          <a:p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2886" y="1"/>
            <a:ext cx="3078048" cy="449518"/>
          </a:xfrm>
          <a:prstGeom prst="rect">
            <a:avLst/>
          </a:prstGeom>
        </p:spPr>
        <p:txBody>
          <a:bodyPr vert="horz" lIns="86886" tIns="43443" rIns="86886" bIns="43443" rtlCol="0"/>
          <a:lstStyle>
            <a:lvl1pPr algn="r">
              <a:defRPr sz="1100"/>
            </a:lvl1pPr>
          </a:lstStyle>
          <a:p>
            <a:fld id="{865B5FE4-6DC6-491A-8AAF-84B18660EB7F}" type="datetimeFigureOut">
              <a:rPr lang="en-IE" smtClean="0">
                <a:latin typeface="Calibri Light" panose="020F0302020204030204" pitchFamily="34" charset="0"/>
              </a:rPr>
              <a:t>03/10/2022</a:t>
            </a:fld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523033"/>
            <a:ext cx="3078048" cy="449517"/>
          </a:xfrm>
          <a:prstGeom prst="rect">
            <a:avLst/>
          </a:prstGeom>
        </p:spPr>
        <p:txBody>
          <a:bodyPr vert="horz" lIns="86886" tIns="43443" rIns="86886" bIns="43443" rtlCol="0" anchor="b"/>
          <a:lstStyle>
            <a:lvl1pPr algn="l">
              <a:defRPr sz="1100"/>
            </a:lvl1pPr>
          </a:lstStyle>
          <a:p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2886" y="8523033"/>
            <a:ext cx="3078048" cy="449517"/>
          </a:xfrm>
          <a:prstGeom prst="rect">
            <a:avLst/>
          </a:prstGeom>
        </p:spPr>
        <p:txBody>
          <a:bodyPr vert="horz" lIns="86886" tIns="43443" rIns="86886" bIns="43443" rtlCol="0" anchor="b"/>
          <a:lstStyle>
            <a:lvl1pPr algn="r">
              <a:defRPr sz="1100"/>
            </a:lvl1pPr>
          </a:lstStyle>
          <a:p>
            <a:fld id="{CD525AF6-A183-41FE-8EB0-9AB9EEA8CABF}" type="slidenum">
              <a:rPr lang="en-IE" smtClean="0">
                <a:latin typeface="Calibri Light" panose="020F0302020204030204" pitchFamily="34" charset="0"/>
              </a:rPr>
              <a:t>‹#›</a:t>
            </a:fld>
            <a:endParaRPr lang="en-IE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112342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48628"/>
          </a:xfrm>
          <a:prstGeom prst="rect">
            <a:avLst/>
          </a:prstGeom>
        </p:spPr>
        <p:txBody>
          <a:bodyPr vert="horz" lIns="91847" tIns="45924" rIns="91847" bIns="45924" rtlCol="0"/>
          <a:lstStyle>
            <a:lvl1pPr algn="l">
              <a:defRPr sz="1200">
                <a:latin typeface="Calibri Light" panose="020F0302020204030204" pitchFamily="34" charset="0"/>
              </a:defRPr>
            </a:lvl1pPr>
          </a:lstStyle>
          <a:p>
            <a:endParaRPr lang="en-IE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092" y="0"/>
            <a:ext cx="3077739" cy="448628"/>
          </a:xfrm>
          <a:prstGeom prst="rect">
            <a:avLst/>
          </a:prstGeom>
        </p:spPr>
        <p:txBody>
          <a:bodyPr vert="horz" lIns="91847" tIns="45924" rIns="91847" bIns="45924" rtlCol="0"/>
          <a:lstStyle>
            <a:lvl1pPr algn="r">
              <a:defRPr sz="1200">
                <a:latin typeface="Calibri Light" panose="020F0302020204030204" pitchFamily="34" charset="0"/>
              </a:defRPr>
            </a:lvl1pPr>
          </a:lstStyle>
          <a:p>
            <a:fld id="{4E300012-02A5-4B9A-BBBE-ECC937BD1D5A}" type="datetimeFigureOut">
              <a:rPr lang="en-IE" smtClean="0"/>
              <a:pPr/>
              <a:t>03/10/2022</a:t>
            </a:fld>
            <a:endParaRPr lang="en-IE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08100" y="673100"/>
            <a:ext cx="4486275" cy="33655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847" tIns="45924" rIns="91847" bIns="45924" rtlCol="0" anchor="ctr"/>
          <a:lstStyle/>
          <a:p>
            <a:endParaRPr lang="en-IE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48" y="4261961"/>
            <a:ext cx="5681980" cy="4037648"/>
          </a:xfrm>
          <a:prstGeom prst="rect">
            <a:avLst/>
          </a:prstGeom>
        </p:spPr>
        <p:txBody>
          <a:bodyPr vert="horz" lIns="91847" tIns="45924" rIns="91847" bIns="45924" rtlCol="0"/>
          <a:lstStyle/>
          <a:p>
            <a:pPr lvl="0"/>
            <a:r>
              <a:rPr lang="en-IE" dirty="0" smtClean="0"/>
              <a:t>Click to edit Master text styles</a:t>
            </a:r>
          </a:p>
          <a:p>
            <a:pPr lvl="1"/>
            <a:r>
              <a:rPr lang="en-IE" dirty="0" smtClean="0"/>
              <a:t>Second level</a:t>
            </a:r>
          </a:p>
          <a:p>
            <a:pPr lvl="2"/>
            <a:r>
              <a:rPr lang="en-IE" dirty="0" smtClean="0"/>
              <a:t>Third level</a:t>
            </a:r>
          </a:p>
          <a:p>
            <a:pPr lvl="3"/>
            <a:r>
              <a:rPr lang="en-IE" dirty="0" smtClean="0"/>
              <a:t>Fourth level</a:t>
            </a:r>
          </a:p>
          <a:p>
            <a:pPr lvl="4"/>
            <a:r>
              <a:rPr lang="en-IE" dirty="0" smtClean="0"/>
              <a:t>Fifth level</a:t>
            </a:r>
            <a:endParaRPr lang="en-I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522365"/>
            <a:ext cx="3077739" cy="448628"/>
          </a:xfrm>
          <a:prstGeom prst="rect">
            <a:avLst/>
          </a:prstGeom>
        </p:spPr>
        <p:txBody>
          <a:bodyPr vert="horz" lIns="91847" tIns="45924" rIns="91847" bIns="45924" rtlCol="0" anchor="b"/>
          <a:lstStyle>
            <a:lvl1pPr algn="l">
              <a:defRPr sz="1200">
                <a:latin typeface="Calibri Light" panose="020F0302020204030204" pitchFamily="34" charset="0"/>
              </a:defRPr>
            </a:lvl1pPr>
          </a:lstStyle>
          <a:p>
            <a:endParaRPr lang="en-I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092" y="8522365"/>
            <a:ext cx="3077739" cy="448628"/>
          </a:xfrm>
          <a:prstGeom prst="rect">
            <a:avLst/>
          </a:prstGeom>
        </p:spPr>
        <p:txBody>
          <a:bodyPr vert="horz" lIns="91847" tIns="45924" rIns="91847" bIns="45924" rtlCol="0" anchor="b"/>
          <a:lstStyle>
            <a:lvl1pPr algn="r">
              <a:defRPr sz="1200">
                <a:latin typeface="Calibri Light" panose="020F0302020204030204" pitchFamily="34" charset="0"/>
              </a:defRPr>
            </a:lvl1pPr>
          </a:lstStyle>
          <a:p>
            <a:fld id="{904E58D3-AE56-4AF7-BFDD-CAD04963A4E2}" type="slidenum">
              <a:rPr lang="en-IE" smtClean="0"/>
              <a:pPr/>
              <a:t>‹#›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7168693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1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5380966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2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8064049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39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4485530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40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0960503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41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0625795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42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0629256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43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0910952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44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8957834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114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813161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Alegreya Sans SC Medium" panose="00000600000000000000" pitchFamily="2" charset="0"/>
              </a:defRPr>
            </a:lvl1pPr>
          </a:lstStyle>
          <a:p>
            <a:r>
              <a:rPr lang="en-IE" dirty="0" smtClean="0"/>
              <a:t>Click to edit Master title style</a:t>
            </a:r>
            <a:endParaRPr lang="en-IE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IE" dirty="0" smtClean="0"/>
              <a:t>Click to edit Master subtitle style</a:t>
            </a:r>
            <a:endParaRPr lang="en-I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IE" smtClean="0"/>
              <a:pPr/>
              <a:t>03/10/2022</a:t>
            </a:fld>
            <a:endParaRPr lang="en-I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IE" dirty="0" smtClean="0"/>
              <a:t>Click to edit Master title style</a:t>
            </a:r>
            <a:endParaRPr lang="en-IE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IE" dirty="0" smtClean="0"/>
              <a:t>Click to edit Master text styles</a:t>
            </a:r>
          </a:p>
          <a:p>
            <a:pPr lvl="1"/>
            <a:r>
              <a:rPr lang="en-IE" dirty="0" smtClean="0"/>
              <a:t>Second level</a:t>
            </a:r>
          </a:p>
          <a:p>
            <a:pPr lvl="2"/>
            <a:r>
              <a:rPr lang="en-IE" dirty="0" smtClean="0"/>
              <a:t>Third level</a:t>
            </a:r>
          </a:p>
          <a:p>
            <a:pPr lvl="3"/>
            <a:r>
              <a:rPr lang="en-IE" dirty="0" smtClean="0"/>
              <a:t>Fourth level</a:t>
            </a:r>
          </a:p>
          <a:p>
            <a:pPr lvl="4"/>
            <a:r>
              <a:rPr lang="en-IE" dirty="0" smtClean="0"/>
              <a:t>Fifth level</a:t>
            </a:r>
            <a:endParaRPr lang="en-I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IE" smtClean="0"/>
              <a:pPr/>
              <a:t>03/10/2022</a:t>
            </a:fld>
            <a:endParaRPr lang="en-I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en-IE" dirty="0" smtClean="0"/>
              <a:t>Click to edit Master title style</a:t>
            </a:r>
            <a:endParaRPr lang="en-IE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IE" dirty="0" smtClean="0"/>
              <a:t>Click to edit Master text styles</a:t>
            </a:r>
          </a:p>
          <a:p>
            <a:pPr lvl="1"/>
            <a:r>
              <a:rPr lang="en-IE" dirty="0" smtClean="0"/>
              <a:t>Second level</a:t>
            </a:r>
          </a:p>
          <a:p>
            <a:pPr lvl="2"/>
            <a:r>
              <a:rPr lang="en-IE" dirty="0" smtClean="0"/>
              <a:t>Third level</a:t>
            </a:r>
          </a:p>
          <a:p>
            <a:pPr lvl="3"/>
            <a:r>
              <a:rPr lang="en-IE" dirty="0" smtClean="0"/>
              <a:t>Fourth level</a:t>
            </a:r>
          </a:p>
          <a:p>
            <a:pPr lvl="4"/>
            <a:r>
              <a:rPr lang="en-IE" dirty="0" smtClean="0"/>
              <a:t>Fifth level</a:t>
            </a:r>
            <a:endParaRPr lang="en-I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IE" smtClean="0"/>
              <a:pPr/>
              <a:t>03/10/2022</a:t>
            </a:fld>
            <a:endParaRPr lang="en-I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5"/>
          <p:cNvSpPr>
            <a:spLocks noChangeArrowheads="1"/>
          </p:cNvSpPr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D7D7D7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3" name="AutoShape 36"/>
          <p:cNvSpPr>
            <a:spLocks noChangeArrowheads="1"/>
          </p:cNvSpPr>
          <p:nvPr userDrawn="1"/>
        </p:nvSpPr>
        <p:spPr bwMode="auto">
          <a:xfrm>
            <a:off x="179512" y="212874"/>
            <a:ext cx="8748713" cy="6456486"/>
          </a:xfrm>
          <a:prstGeom prst="roundRect">
            <a:avLst>
              <a:gd name="adj" fmla="val 2685"/>
            </a:avLst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26" name="Titel 1"/>
          <p:cNvSpPr>
            <a:spLocks noGrp="1"/>
          </p:cNvSpPr>
          <p:nvPr>
            <p:ph type="title"/>
          </p:nvPr>
        </p:nvSpPr>
        <p:spPr>
          <a:xfrm>
            <a:off x="376114" y="1772816"/>
            <a:ext cx="8324850" cy="561975"/>
          </a:xfrm>
        </p:spPr>
        <p:txBody>
          <a:bodyPr/>
          <a:lstStyle>
            <a:lvl1pPr>
              <a:defRPr>
                <a:solidFill>
                  <a:srgbClr val="466A64"/>
                </a:solidFill>
                <a:latin typeface="cmss8" pitchFamily="34" charset="0"/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pic>
        <p:nvPicPr>
          <p:cNvPr id="5" name="Picture 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0" y="-349833"/>
            <a:ext cx="9525000" cy="7581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540918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>
            <a:lvl1pPr algn="l">
              <a:defRPr sz="3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IE" dirty="0" smtClean="0"/>
              <a:t>Click to edit Master title style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90696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IE" dirty="0" smtClean="0"/>
              <a:t>Click to edit Master text styles</a:t>
            </a:r>
          </a:p>
          <a:p>
            <a:pPr lvl="1"/>
            <a:r>
              <a:rPr lang="en-IE" dirty="0" smtClean="0"/>
              <a:t>Second level</a:t>
            </a:r>
          </a:p>
          <a:p>
            <a:pPr lvl="2"/>
            <a:r>
              <a:rPr lang="en-IE" dirty="0" smtClean="0"/>
              <a:t>Third level</a:t>
            </a:r>
          </a:p>
          <a:p>
            <a:pPr lvl="3"/>
            <a:r>
              <a:rPr lang="en-IE" dirty="0" smtClean="0"/>
              <a:t>Fourth level</a:t>
            </a:r>
          </a:p>
          <a:p>
            <a:pPr lvl="4"/>
            <a:r>
              <a:rPr lang="en-IE" dirty="0" smtClean="0"/>
              <a:t>Fifth level</a:t>
            </a:r>
            <a:endParaRPr lang="en-I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IE" smtClean="0"/>
              <a:pPr/>
              <a:t>03/10/2022</a:t>
            </a:fld>
            <a:endParaRPr lang="en-I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0" cap="none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IE" dirty="0" smtClean="0"/>
              <a:t>Click to edit Master title style</a:t>
            </a:r>
            <a:endParaRPr lang="en-I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IE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IE" smtClean="0"/>
              <a:pPr/>
              <a:t>03/10/2022</a:t>
            </a:fld>
            <a:endParaRPr lang="en-I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IE" dirty="0" smtClean="0"/>
              <a:t>Click to edit Master title style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IE" dirty="0" smtClean="0"/>
              <a:t>Click to edit Master text styles</a:t>
            </a:r>
          </a:p>
          <a:p>
            <a:pPr lvl="1"/>
            <a:r>
              <a:rPr lang="en-IE" dirty="0" smtClean="0"/>
              <a:t>Second level</a:t>
            </a:r>
          </a:p>
          <a:p>
            <a:pPr lvl="2"/>
            <a:r>
              <a:rPr lang="en-IE" dirty="0" smtClean="0"/>
              <a:t>Third level</a:t>
            </a:r>
          </a:p>
          <a:p>
            <a:pPr lvl="3"/>
            <a:r>
              <a:rPr lang="en-IE" dirty="0" smtClean="0"/>
              <a:t>Fourth level</a:t>
            </a:r>
          </a:p>
          <a:p>
            <a:pPr lvl="4"/>
            <a:r>
              <a:rPr lang="en-IE" dirty="0" smtClean="0"/>
              <a:t>Fifth level</a:t>
            </a:r>
            <a:endParaRPr lang="en-IE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IE" dirty="0" smtClean="0"/>
              <a:t>Click to edit Master text styles</a:t>
            </a:r>
          </a:p>
          <a:p>
            <a:pPr lvl="1"/>
            <a:r>
              <a:rPr lang="en-IE" dirty="0" smtClean="0"/>
              <a:t>Second level</a:t>
            </a:r>
          </a:p>
          <a:p>
            <a:pPr lvl="2"/>
            <a:r>
              <a:rPr lang="en-IE" dirty="0" smtClean="0"/>
              <a:t>Third level</a:t>
            </a:r>
          </a:p>
          <a:p>
            <a:pPr lvl="3"/>
            <a:r>
              <a:rPr lang="en-IE" dirty="0" smtClean="0"/>
              <a:t>Fourth level</a:t>
            </a:r>
          </a:p>
          <a:p>
            <a:pPr lvl="4"/>
            <a:r>
              <a:rPr lang="en-IE" dirty="0" smtClean="0"/>
              <a:t>Fifth level</a:t>
            </a:r>
            <a:endParaRPr lang="en-IE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IE" smtClean="0"/>
              <a:pPr/>
              <a:t>03/10/2022</a:t>
            </a:fld>
            <a:endParaRPr lang="en-I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IE" dirty="0" smtClean="0"/>
              <a:t>Click to edit Master title style</a:t>
            </a:r>
            <a:endParaRPr lang="en-I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IE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IE" dirty="0" smtClean="0"/>
              <a:t>Click to edit Master text styles</a:t>
            </a:r>
          </a:p>
          <a:p>
            <a:pPr lvl="1"/>
            <a:r>
              <a:rPr lang="en-IE" dirty="0" smtClean="0"/>
              <a:t>Second level</a:t>
            </a:r>
          </a:p>
          <a:p>
            <a:pPr lvl="2"/>
            <a:r>
              <a:rPr lang="en-IE" dirty="0" smtClean="0"/>
              <a:t>Third level</a:t>
            </a:r>
          </a:p>
          <a:p>
            <a:pPr lvl="3"/>
            <a:r>
              <a:rPr lang="en-IE" dirty="0" smtClean="0"/>
              <a:t>Fourth level</a:t>
            </a:r>
          </a:p>
          <a:p>
            <a:pPr lvl="4"/>
            <a:r>
              <a:rPr lang="en-IE" dirty="0" smtClean="0"/>
              <a:t>Fifth level</a:t>
            </a:r>
            <a:endParaRPr lang="en-I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IE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IE" dirty="0" smtClean="0"/>
              <a:t>Click to edit Master text styles</a:t>
            </a:r>
          </a:p>
          <a:p>
            <a:pPr lvl="1"/>
            <a:r>
              <a:rPr lang="en-IE" dirty="0" smtClean="0"/>
              <a:t>Second level</a:t>
            </a:r>
          </a:p>
          <a:p>
            <a:pPr lvl="2"/>
            <a:r>
              <a:rPr lang="en-IE" dirty="0" smtClean="0"/>
              <a:t>Third level</a:t>
            </a:r>
          </a:p>
          <a:p>
            <a:pPr lvl="3"/>
            <a:r>
              <a:rPr lang="en-IE" dirty="0" smtClean="0"/>
              <a:t>Fourth level</a:t>
            </a:r>
          </a:p>
          <a:p>
            <a:pPr lvl="4"/>
            <a:r>
              <a:rPr lang="en-IE" dirty="0" smtClean="0"/>
              <a:t>Fifth level</a:t>
            </a:r>
            <a:endParaRPr lang="en-IE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IE" smtClean="0"/>
              <a:pPr/>
              <a:t>03/10/2022</a:t>
            </a:fld>
            <a:endParaRPr lang="en-IE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IE" dirty="0" smtClean="0"/>
              <a:t>Click to edit Master title style</a:t>
            </a:r>
            <a:endParaRPr lang="en-IE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IE" smtClean="0"/>
              <a:pPr/>
              <a:t>03/10/2022</a:t>
            </a:fld>
            <a:endParaRPr lang="en-I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IE" smtClean="0"/>
              <a:pPr/>
              <a:t>03/10/2022</a:t>
            </a:fld>
            <a:endParaRPr lang="en-IE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IE" dirty="0" smtClean="0"/>
              <a:t>Click to edit Master title style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IE" dirty="0" smtClean="0"/>
              <a:t>Click to edit Master text styles</a:t>
            </a:r>
          </a:p>
          <a:p>
            <a:pPr lvl="1"/>
            <a:r>
              <a:rPr lang="en-IE" dirty="0" smtClean="0"/>
              <a:t>Second level</a:t>
            </a:r>
          </a:p>
          <a:p>
            <a:pPr lvl="2"/>
            <a:r>
              <a:rPr lang="en-IE" dirty="0" smtClean="0"/>
              <a:t>Third level</a:t>
            </a:r>
          </a:p>
          <a:p>
            <a:pPr lvl="3"/>
            <a:r>
              <a:rPr lang="en-IE" dirty="0" smtClean="0"/>
              <a:t>Fourth level</a:t>
            </a:r>
          </a:p>
          <a:p>
            <a:pPr lvl="4"/>
            <a:r>
              <a:rPr lang="en-IE" dirty="0" smtClean="0"/>
              <a:t>Fifth level</a:t>
            </a:r>
            <a:endParaRPr lang="en-IE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IE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IE" smtClean="0"/>
              <a:pPr/>
              <a:t>03/10/2022</a:t>
            </a:fld>
            <a:endParaRPr lang="en-I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IE" dirty="0" smtClean="0"/>
              <a:t>Click to edit Master title style</a:t>
            </a:r>
            <a:endParaRPr lang="en-IE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IE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IE" smtClean="0"/>
              <a:pPr/>
              <a:t>03/10/2022</a:t>
            </a:fld>
            <a:endParaRPr lang="en-I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IE" dirty="0" smtClean="0"/>
              <a:t>Click to edit Master title style</a:t>
            </a:r>
            <a:endParaRPr lang="en-I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8229600" cy="4906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IE" dirty="0" smtClean="0"/>
              <a:t>Click to edit Master text styles</a:t>
            </a:r>
          </a:p>
          <a:p>
            <a:pPr lvl="1"/>
            <a:r>
              <a:rPr lang="en-IE" dirty="0" smtClean="0"/>
              <a:t>Second level</a:t>
            </a:r>
          </a:p>
          <a:p>
            <a:pPr lvl="2"/>
            <a:r>
              <a:rPr lang="en-IE" dirty="0" smtClean="0"/>
              <a:t>Third level</a:t>
            </a:r>
          </a:p>
          <a:p>
            <a:pPr lvl="3"/>
            <a:r>
              <a:rPr lang="en-IE" dirty="0" smtClean="0"/>
              <a:t>Fourth level</a:t>
            </a:r>
          </a:p>
          <a:p>
            <a:pPr lvl="4"/>
            <a:r>
              <a:rPr lang="en-IE" dirty="0" smtClean="0"/>
              <a:t>Fifth level</a:t>
            </a:r>
            <a:endParaRPr lang="en-I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</a:defRPr>
            </a:lvl1pPr>
          </a:lstStyle>
          <a:p>
            <a:fld id="{1D8BD707-D9CF-40AE-B4C6-C98DA3205C09}" type="datetimeFigureOut">
              <a:rPr lang="en-IE" smtClean="0"/>
              <a:pPr/>
              <a:t>03/10/2022</a:t>
            </a:fld>
            <a:endParaRPr lang="en-I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</a:defRPr>
            </a:lvl1pPr>
          </a:lstStyle>
          <a:p>
            <a:endParaRPr lang="en-I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</a:defRPr>
            </a:lvl1pPr>
          </a:lstStyle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3200" kern="1200">
          <a:solidFill>
            <a:schemeClr val="tx1">
              <a:lumMod val="65000"/>
              <a:lumOff val="35000"/>
            </a:schemeClr>
          </a:solidFill>
          <a:latin typeface="Alegreya Sans SC Light" panose="00000400000000000000" pitchFamily="2" charset="0"/>
          <a:ea typeface="+mj-ea"/>
          <a:cs typeface="Segoe UI Semilight" panose="020B0402040204020203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•"/>
        <a:defRPr sz="3000" kern="1200">
          <a:solidFill>
            <a:schemeClr val="tx1"/>
          </a:solidFill>
          <a:latin typeface="Calibri Light" panose="020F0302020204030204" pitchFamily="34" charset="0"/>
          <a:ea typeface="+mn-ea"/>
          <a:cs typeface="Segoe UI Semilight" panose="020B0402040204020203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–"/>
        <a:defRPr sz="2800" kern="1200">
          <a:solidFill>
            <a:schemeClr val="tx1"/>
          </a:solidFill>
          <a:latin typeface="Calibri Light" panose="020F0302020204030204" pitchFamily="34" charset="0"/>
          <a:ea typeface="+mn-ea"/>
          <a:cs typeface="Segoe UI Semilight" panose="020B0402040204020203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•"/>
        <a:defRPr sz="2400" kern="1200">
          <a:solidFill>
            <a:schemeClr val="tx1"/>
          </a:solidFill>
          <a:latin typeface="Calibri Light" panose="020F0302020204030204" pitchFamily="34" charset="0"/>
          <a:ea typeface="+mn-ea"/>
          <a:cs typeface="Segoe UI Semilight" panose="020B0402040204020203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–"/>
        <a:defRPr sz="2000" kern="1200">
          <a:solidFill>
            <a:schemeClr val="tx1"/>
          </a:solidFill>
          <a:latin typeface="Calibri Light" panose="020F0302020204030204" pitchFamily="34" charset="0"/>
          <a:ea typeface="+mn-ea"/>
          <a:cs typeface="Segoe UI Semilight" panose="020B0402040204020203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»"/>
        <a:defRPr sz="2000" kern="1200">
          <a:solidFill>
            <a:schemeClr val="tx1"/>
          </a:solidFill>
          <a:latin typeface="Calibri Light" panose="020F0302020204030204" pitchFamily="34" charset="0"/>
          <a:ea typeface="+mn-ea"/>
          <a:cs typeface="Segoe UI Semilight" panose="020B0402040204020203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9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0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1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2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8.png"/><Relationship Id="rId2" Type="http://schemas.openxmlformats.org/officeDocument/2006/relationships/tags" Target="../tags/tag164.xml"/><Relationship Id="rId1" Type="http://schemas.openxmlformats.org/officeDocument/2006/relationships/tags" Target="../tags/tag163.xml"/><Relationship Id="rId6" Type="http://schemas.openxmlformats.org/officeDocument/2006/relationships/image" Target="../media/image137.png"/><Relationship Id="rId5" Type="http://schemas.openxmlformats.org/officeDocument/2006/relationships/image" Target="../media/image136.png"/><Relationship Id="rId4" Type="http://schemas.openxmlformats.org/officeDocument/2006/relationships/image" Target="../media/image135.png"/></Relationships>
</file>

<file path=ppt/slides/_rels/slide10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0.png"/><Relationship Id="rId2" Type="http://schemas.openxmlformats.org/officeDocument/2006/relationships/tags" Target="../tags/tag166.xml"/><Relationship Id="rId1" Type="http://schemas.openxmlformats.org/officeDocument/2006/relationships/tags" Target="../tags/tag165.xml"/><Relationship Id="rId6" Type="http://schemas.openxmlformats.org/officeDocument/2006/relationships/image" Target="../media/image137.png"/><Relationship Id="rId5" Type="http://schemas.openxmlformats.org/officeDocument/2006/relationships/image" Target="../media/image136.png"/><Relationship Id="rId4" Type="http://schemas.openxmlformats.org/officeDocument/2006/relationships/image" Target="../media/image135.png"/></Relationships>
</file>

<file path=ppt/slides/_rels/slide10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2.png"/><Relationship Id="rId2" Type="http://schemas.openxmlformats.org/officeDocument/2006/relationships/tags" Target="../tags/tag168.xml"/><Relationship Id="rId1" Type="http://schemas.openxmlformats.org/officeDocument/2006/relationships/tags" Target="../tags/tag167.xml"/><Relationship Id="rId6" Type="http://schemas.openxmlformats.org/officeDocument/2006/relationships/image" Target="../media/image137.png"/><Relationship Id="rId5" Type="http://schemas.openxmlformats.org/officeDocument/2006/relationships/image" Target="../media/image136.png"/><Relationship Id="rId4" Type="http://schemas.openxmlformats.org/officeDocument/2006/relationships/image" Target="../media/image135.png"/></Relationships>
</file>

<file path=ppt/slides/_rels/slide10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4.png"/><Relationship Id="rId2" Type="http://schemas.openxmlformats.org/officeDocument/2006/relationships/tags" Target="../tags/tag170.xml"/><Relationship Id="rId1" Type="http://schemas.openxmlformats.org/officeDocument/2006/relationships/tags" Target="../tags/tag169.xml"/><Relationship Id="rId6" Type="http://schemas.openxmlformats.org/officeDocument/2006/relationships/image" Target="../media/image137.png"/><Relationship Id="rId5" Type="http://schemas.openxmlformats.org/officeDocument/2006/relationships/image" Target="../media/image136.png"/><Relationship Id="rId4" Type="http://schemas.openxmlformats.org/officeDocument/2006/relationships/image" Target="../media/image13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5.xml"/></Relationships>
</file>

<file path=ppt/slides/_rels/slide1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6.png"/><Relationship Id="rId2" Type="http://schemas.openxmlformats.org/officeDocument/2006/relationships/tags" Target="../tags/tag172.xml"/><Relationship Id="rId1" Type="http://schemas.openxmlformats.org/officeDocument/2006/relationships/tags" Target="../tags/tag171.xml"/><Relationship Id="rId6" Type="http://schemas.openxmlformats.org/officeDocument/2006/relationships/image" Target="../media/image137.png"/><Relationship Id="rId5" Type="http://schemas.openxmlformats.org/officeDocument/2006/relationships/image" Target="../media/image136.png"/><Relationship Id="rId4" Type="http://schemas.openxmlformats.org/officeDocument/2006/relationships/image" Target="../media/image135.png"/></Relationships>
</file>

<file path=ppt/slides/_rels/slide1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8.png"/><Relationship Id="rId2" Type="http://schemas.openxmlformats.org/officeDocument/2006/relationships/tags" Target="../tags/tag174.xml"/><Relationship Id="rId1" Type="http://schemas.openxmlformats.org/officeDocument/2006/relationships/tags" Target="../tags/tag173.xml"/><Relationship Id="rId6" Type="http://schemas.openxmlformats.org/officeDocument/2006/relationships/image" Target="../media/image137.png"/><Relationship Id="rId5" Type="http://schemas.openxmlformats.org/officeDocument/2006/relationships/image" Target="../media/image136.png"/><Relationship Id="rId4" Type="http://schemas.openxmlformats.org/officeDocument/2006/relationships/image" Target="../media/image135.png"/></Relationships>
</file>

<file path=ppt/slides/_rels/slide1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0.png"/><Relationship Id="rId2" Type="http://schemas.openxmlformats.org/officeDocument/2006/relationships/tags" Target="../tags/tag176.xml"/><Relationship Id="rId1" Type="http://schemas.openxmlformats.org/officeDocument/2006/relationships/tags" Target="../tags/tag175.xml"/><Relationship Id="rId6" Type="http://schemas.openxmlformats.org/officeDocument/2006/relationships/image" Target="../media/image137.png"/><Relationship Id="rId5" Type="http://schemas.openxmlformats.org/officeDocument/2006/relationships/image" Target="../media/image136.png"/><Relationship Id="rId4" Type="http://schemas.openxmlformats.org/officeDocument/2006/relationships/image" Target="../media/image135.png"/></Relationships>
</file>

<file path=ppt/slides/_rels/slide1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2.png"/><Relationship Id="rId2" Type="http://schemas.openxmlformats.org/officeDocument/2006/relationships/tags" Target="../tags/tag178.xml"/><Relationship Id="rId1" Type="http://schemas.openxmlformats.org/officeDocument/2006/relationships/tags" Target="../tags/tag177.xml"/><Relationship Id="rId6" Type="http://schemas.openxmlformats.org/officeDocument/2006/relationships/image" Target="../media/image137.png"/><Relationship Id="rId5" Type="http://schemas.openxmlformats.org/officeDocument/2006/relationships/image" Target="../media/image136.png"/><Relationship Id="rId4" Type="http://schemas.openxmlformats.org/officeDocument/2006/relationships/image" Target="../media/image135.png"/></Relationships>
</file>

<file path=ppt/slides/_rels/slide1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9.png"/><Relationship Id="rId3" Type="http://schemas.openxmlformats.org/officeDocument/2006/relationships/image" Target="../media/image164.png"/><Relationship Id="rId7" Type="http://schemas.openxmlformats.org/officeDocument/2006/relationships/image" Target="../media/image16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7.png"/><Relationship Id="rId5" Type="http://schemas.openxmlformats.org/officeDocument/2006/relationships/image" Target="../media/image166.png"/><Relationship Id="rId4" Type="http://schemas.openxmlformats.org/officeDocument/2006/relationships/image" Target="../media/image16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6.xml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8.xml"/><Relationship Id="rId1" Type="http://schemas.openxmlformats.org/officeDocument/2006/relationships/tags" Target="../tags/tag27.xml"/><Relationship Id="rId6" Type="http://schemas.openxmlformats.org/officeDocument/2006/relationships/image" Target="../media/image25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30.xml"/><Relationship Id="rId1" Type="http://schemas.openxmlformats.org/officeDocument/2006/relationships/tags" Target="../tags/tag29.xml"/><Relationship Id="rId6" Type="http://schemas.openxmlformats.org/officeDocument/2006/relationships/image" Target="../media/image21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1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2.xml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34.xml"/><Relationship Id="rId1" Type="http://schemas.openxmlformats.org/officeDocument/2006/relationships/tags" Target="../tags/tag33.xml"/><Relationship Id="rId6" Type="http://schemas.openxmlformats.org/officeDocument/2006/relationships/image" Target="../media/image21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36.xml"/><Relationship Id="rId1" Type="http://schemas.openxmlformats.org/officeDocument/2006/relationships/tags" Target="../tags/tag35.xml"/><Relationship Id="rId6" Type="http://schemas.openxmlformats.org/officeDocument/2006/relationships/image" Target="../media/image21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6.png"/><Relationship Id="rId2" Type="http://schemas.openxmlformats.org/officeDocument/2006/relationships/tags" Target="../tags/tag38.xml"/><Relationship Id="rId1" Type="http://schemas.openxmlformats.org/officeDocument/2006/relationships/tags" Target="../tags/tag37.xml"/><Relationship Id="rId6" Type="http://schemas.openxmlformats.org/officeDocument/2006/relationships/image" Target="../media/image35.png"/><Relationship Id="rId5" Type="http://schemas.openxmlformats.org/officeDocument/2006/relationships/image" Target="../media/image21.png"/><Relationship Id="rId4" Type="http://schemas.openxmlformats.org/officeDocument/2006/relationships/image" Target="../media/image3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43.xml"/><Relationship Id="rId1" Type="http://schemas.openxmlformats.org/officeDocument/2006/relationships/tags" Target="../tags/tag4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45.xml"/><Relationship Id="rId1" Type="http://schemas.openxmlformats.org/officeDocument/2006/relationships/tags" Target="../tags/tag44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6.xml"/><Relationship Id="rId4" Type="http://schemas.openxmlformats.org/officeDocument/2006/relationships/image" Target="../media/image4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7.xml"/><Relationship Id="rId4" Type="http://schemas.openxmlformats.org/officeDocument/2006/relationships/image" Target="../media/image4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49.xml"/><Relationship Id="rId1" Type="http://schemas.openxmlformats.org/officeDocument/2006/relationships/tags" Target="../tags/tag48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0.xml"/><Relationship Id="rId4" Type="http://schemas.openxmlformats.org/officeDocument/2006/relationships/image" Target="../media/image5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52.xml"/><Relationship Id="rId1" Type="http://schemas.openxmlformats.org/officeDocument/2006/relationships/tags" Target="../tags/tag51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2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54.xml"/><Relationship Id="rId1" Type="http://schemas.openxmlformats.org/officeDocument/2006/relationships/tags" Target="../tags/tag53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21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56.xml"/><Relationship Id="rId1" Type="http://schemas.openxmlformats.org/officeDocument/2006/relationships/tags" Target="../tags/tag55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2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4.png"/><Relationship Id="rId2" Type="http://schemas.openxmlformats.org/officeDocument/2006/relationships/tags" Target="../tags/tag58.xml"/><Relationship Id="rId1" Type="http://schemas.openxmlformats.org/officeDocument/2006/relationships/tags" Target="../tags/tag57.xml"/><Relationship Id="rId6" Type="http://schemas.openxmlformats.org/officeDocument/2006/relationships/image" Target="../media/image63.png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tags" Target="../tags/tag10.xml"/><Relationship Id="rId13" Type="http://schemas.openxmlformats.org/officeDocument/2006/relationships/image" Target="../media/image7.png"/><Relationship Id="rId18" Type="http://schemas.openxmlformats.org/officeDocument/2006/relationships/image" Target="../media/image12.png"/><Relationship Id="rId26" Type="http://schemas.openxmlformats.org/officeDocument/2006/relationships/image" Target="../media/image20.png"/><Relationship Id="rId3" Type="http://schemas.openxmlformats.org/officeDocument/2006/relationships/tags" Target="../tags/tag5.xml"/><Relationship Id="rId21" Type="http://schemas.openxmlformats.org/officeDocument/2006/relationships/image" Target="../media/image15.png"/><Relationship Id="rId7" Type="http://schemas.openxmlformats.org/officeDocument/2006/relationships/tags" Target="../tags/tag9.xml"/><Relationship Id="rId12" Type="http://schemas.openxmlformats.org/officeDocument/2006/relationships/image" Target="../media/image6.png"/><Relationship Id="rId17" Type="http://schemas.openxmlformats.org/officeDocument/2006/relationships/image" Target="../media/image11.png"/><Relationship Id="rId25" Type="http://schemas.openxmlformats.org/officeDocument/2006/relationships/image" Target="../media/image19.png"/><Relationship Id="rId2" Type="http://schemas.openxmlformats.org/officeDocument/2006/relationships/tags" Target="../tags/tag4.xml"/><Relationship Id="rId16" Type="http://schemas.openxmlformats.org/officeDocument/2006/relationships/image" Target="../media/image10.png"/><Relationship Id="rId20" Type="http://schemas.openxmlformats.org/officeDocument/2006/relationships/image" Target="../media/image14.png"/><Relationship Id="rId1" Type="http://schemas.openxmlformats.org/officeDocument/2006/relationships/tags" Target="../tags/tag3.xml"/><Relationship Id="rId6" Type="http://schemas.openxmlformats.org/officeDocument/2006/relationships/tags" Target="../tags/tag8.xml"/><Relationship Id="rId11" Type="http://schemas.openxmlformats.org/officeDocument/2006/relationships/slideLayout" Target="../slideLayouts/slideLayout2.xml"/><Relationship Id="rId24" Type="http://schemas.openxmlformats.org/officeDocument/2006/relationships/image" Target="../media/image18.png"/><Relationship Id="rId5" Type="http://schemas.openxmlformats.org/officeDocument/2006/relationships/tags" Target="../tags/tag7.xml"/><Relationship Id="rId15" Type="http://schemas.openxmlformats.org/officeDocument/2006/relationships/image" Target="../media/image9.png"/><Relationship Id="rId23" Type="http://schemas.openxmlformats.org/officeDocument/2006/relationships/image" Target="../media/image17.png"/><Relationship Id="rId10" Type="http://schemas.openxmlformats.org/officeDocument/2006/relationships/tags" Target="../tags/tag12.xml"/><Relationship Id="rId19" Type="http://schemas.openxmlformats.org/officeDocument/2006/relationships/image" Target="../media/image13.png"/><Relationship Id="rId4" Type="http://schemas.openxmlformats.org/officeDocument/2006/relationships/tags" Target="../tags/tag6.xml"/><Relationship Id="rId9" Type="http://schemas.openxmlformats.org/officeDocument/2006/relationships/tags" Target="../tags/tag11.xml"/><Relationship Id="rId14" Type="http://schemas.openxmlformats.org/officeDocument/2006/relationships/image" Target="../media/image8.png"/><Relationship Id="rId22" Type="http://schemas.openxmlformats.org/officeDocument/2006/relationships/image" Target="../media/image1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6.png"/><Relationship Id="rId2" Type="http://schemas.openxmlformats.org/officeDocument/2006/relationships/tags" Target="../tags/tag60.xml"/><Relationship Id="rId1" Type="http://schemas.openxmlformats.org/officeDocument/2006/relationships/tags" Target="../tags/tag59.xml"/><Relationship Id="rId6" Type="http://schemas.openxmlformats.org/officeDocument/2006/relationships/image" Target="../media/image21.png"/><Relationship Id="rId5" Type="http://schemas.openxmlformats.org/officeDocument/2006/relationships/image" Target="../media/image65.png"/><Relationship Id="rId4" Type="http://schemas.openxmlformats.org/officeDocument/2006/relationships/notesSlide" Target="../notesSlides/notesSlide4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tags" Target="../tags/tag63.xml"/><Relationship Id="rId7" Type="http://schemas.openxmlformats.org/officeDocument/2006/relationships/image" Target="../media/image21.png"/><Relationship Id="rId2" Type="http://schemas.openxmlformats.org/officeDocument/2006/relationships/tags" Target="../tags/tag62.xml"/><Relationship Id="rId1" Type="http://schemas.openxmlformats.org/officeDocument/2006/relationships/tags" Target="../tags/tag61.xml"/><Relationship Id="rId6" Type="http://schemas.openxmlformats.org/officeDocument/2006/relationships/image" Target="../media/image65.pn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6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9.png"/><Relationship Id="rId2" Type="http://schemas.openxmlformats.org/officeDocument/2006/relationships/tags" Target="../tags/tag65.xml"/><Relationship Id="rId1" Type="http://schemas.openxmlformats.org/officeDocument/2006/relationships/tags" Target="../tags/tag64.xml"/><Relationship Id="rId6" Type="http://schemas.openxmlformats.org/officeDocument/2006/relationships/image" Target="../media/image21.png"/><Relationship Id="rId5" Type="http://schemas.openxmlformats.org/officeDocument/2006/relationships/image" Target="../media/image68.png"/><Relationship Id="rId4" Type="http://schemas.openxmlformats.org/officeDocument/2006/relationships/notesSlide" Target="../notesSlides/notesSlide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1.png"/><Relationship Id="rId2" Type="http://schemas.openxmlformats.org/officeDocument/2006/relationships/tags" Target="../tags/tag67.xml"/><Relationship Id="rId1" Type="http://schemas.openxmlformats.org/officeDocument/2006/relationships/tags" Target="../tags/tag66.xml"/><Relationship Id="rId6" Type="http://schemas.openxmlformats.org/officeDocument/2006/relationships/image" Target="../media/image21.png"/><Relationship Id="rId5" Type="http://schemas.openxmlformats.org/officeDocument/2006/relationships/image" Target="../media/image70.png"/><Relationship Id="rId4" Type="http://schemas.openxmlformats.org/officeDocument/2006/relationships/notesSlide" Target="../notesSlides/notesSlide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3.png"/><Relationship Id="rId2" Type="http://schemas.openxmlformats.org/officeDocument/2006/relationships/tags" Target="../tags/tag69.xml"/><Relationship Id="rId1" Type="http://schemas.openxmlformats.org/officeDocument/2006/relationships/tags" Target="../tags/tag68.xml"/><Relationship Id="rId6" Type="http://schemas.openxmlformats.org/officeDocument/2006/relationships/image" Target="../media/image21.png"/><Relationship Id="rId5" Type="http://schemas.openxmlformats.org/officeDocument/2006/relationships/image" Target="../media/image72.png"/><Relationship Id="rId4" Type="http://schemas.openxmlformats.org/officeDocument/2006/relationships/notesSlide" Target="../notesSlides/notesSlide8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0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tags" Target="../tags/tag73.xml"/><Relationship Id="rId7" Type="http://schemas.openxmlformats.org/officeDocument/2006/relationships/image" Target="../media/image77.png"/><Relationship Id="rId2" Type="http://schemas.openxmlformats.org/officeDocument/2006/relationships/tags" Target="../tags/tag72.xml"/><Relationship Id="rId1" Type="http://schemas.openxmlformats.org/officeDocument/2006/relationships/tags" Target="../tags/tag71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80.png"/><Relationship Id="rId7" Type="http://schemas.openxmlformats.org/officeDocument/2006/relationships/image" Target="../media/image84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75.xml"/><Relationship Id="rId1" Type="http://schemas.openxmlformats.org/officeDocument/2006/relationships/tags" Target="../tags/tag74.xml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77.xml"/><Relationship Id="rId1" Type="http://schemas.openxmlformats.org/officeDocument/2006/relationships/tags" Target="../tags/tag76.xml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79.xml"/><Relationship Id="rId1" Type="http://schemas.openxmlformats.org/officeDocument/2006/relationships/tags" Target="../tags/tag78.xml"/><Relationship Id="rId5" Type="http://schemas.openxmlformats.org/officeDocument/2006/relationships/image" Target="../media/image91.png"/><Relationship Id="rId4" Type="http://schemas.openxmlformats.org/officeDocument/2006/relationships/image" Target="../media/image89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81.xml"/><Relationship Id="rId1" Type="http://schemas.openxmlformats.org/officeDocument/2006/relationships/tags" Target="../tags/tag80.xml"/><Relationship Id="rId5" Type="http://schemas.openxmlformats.org/officeDocument/2006/relationships/image" Target="../media/image92.png"/><Relationship Id="rId4" Type="http://schemas.openxmlformats.org/officeDocument/2006/relationships/image" Target="../media/image89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83.xml"/><Relationship Id="rId1" Type="http://schemas.openxmlformats.org/officeDocument/2006/relationships/tags" Target="../tags/tag82.xml"/><Relationship Id="rId5" Type="http://schemas.openxmlformats.org/officeDocument/2006/relationships/image" Target="../media/image93.png"/><Relationship Id="rId4" Type="http://schemas.openxmlformats.org/officeDocument/2006/relationships/image" Target="../media/image89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85.xml"/><Relationship Id="rId1" Type="http://schemas.openxmlformats.org/officeDocument/2006/relationships/tags" Target="../tags/tag84.xml"/><Relationship Id="rId5" Type="http://schemas.openxmlformats.org/officeDocument/2006/relationships/image" Target="../media/image94.png"/><Relationship Id="rId4" Type="http://schemas.openxmlformats.org/officeDocument/2006/relationships/image" Target="../media/image89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87.xml"/><Relationship Id="rId1" Type="http://schemas.openxmlformats.org/officeDocument/2006/relationships/tags" Target="../tags/tag86.xml"/><Relationship Id="rId6" Type="http://schemas.openxmlformats.org/officeDocument/2006/relationships/image" Target="../media/image96.jpeg"/><Relationship Id="rId5" Type="http://schemas.openxmlformats.org/officeDocument/2006/relationships/image" Target="../media/image95.png"/><Relationship Id="rId4" Type="http://schemas.openxmlformats.org/officeDocument/2006/relationships/image" Target="../media/image89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tags" Target="../tags/tag20.xml"/><Relationship Id="rId13" Type="http://schemas.openxmlformats.org/officeDocument/2006/relationships/image" Target="../media/image7.png"/><Relationship Id="rId18" Type="http://schemas.openxmlformats.org/officeDocument/2006/relationships/image" Target="../media/image12.png"/><Relationship Id="rId26" Type="http://schemas.openxmlformats.org/officeDocument/2006/relationships/image" Target="../media/image20.png"/><Relationship Id="rId3" Type="http://schemas.openxmlformats.org/officeDocument/2006/relationships/tags" Target="../tags/tag15.xml"/><Relationship Id="rId21" Type="http://schemas.openxmlformats.org/officeDocument/2006/relationships/image" Target="../media/image15.png"/><Relationship Id="rId7" Type="http://schemas.openxmlformats.org/officeDocument/2006/relationships/tags" Target="../tags/tag19.xml"/><Relationship Id="rId12" Type="http://schemas.openxmlformats.org/officeDocument/2006/relationships/image" Target="../media/image6.png"/><Relationship Id="rId17" Type="http://schemas.openxmlformats.org/officeDocument/2006/relationships/image" Target="../media/image11.png"/><Relationship Id="rId25" Type="http://schemas.openxmlformats.org/officeDocument/2006/relationships/image" Target="../media/image19.png"/><Relationship Id="rId2" Type="http://schemas.openxmlformats.org/officeDocument/2006/relationships/tags" Target="../tags/tag14.xml"/><Relationship Id="rId16" Type="http://schemas.openxmlformats.org/officeDocument/2006/relationships/image" Target="../media/image10.png"/><Relationship Id="rId20" Type="http://schemas.openxmlformats.org/officeDocument/2006/relationships/image" Target="../media/image14.png"/><Relationship Id="rId1" Type="http://schemas.openxmlformats.org/officeDocument/2006/relationships/tags" Target="../tags/tag13.xml"/><Relationship Id="rId6" Type="http://schemas.openxmlformats.org/officeDocument/2006/relationships/tags" Target="../tags/tag18.xml"/><Relationship Id="rId11" Type="http://schemas.openxmlformats.org/officeDocument/2006/relationships/slideLayout" Target="../slideLayouts/slideLayout2.xml"/><Relationship Id="rId24" Type="http://schemas.openxmlformats.org/officeDocument/2006/relationships/image" Target="../media/image18.png"/><Relationship Id="rId5" Type="http://schemas.openxmlformats.org/officeDocument/2006/relationships/tags" Target="../tags/tag17.xml"/><Relationship Id="rId15" Type="http://schemas.openxmlformats.org/officeDocument/2006/relationships/image" Target="../media/image9.png"/><Relationship Id="rId23" Type="http://schemas.openxmlformats.org/officeDocument/2006/relationships/image" Target="../media/image17.png"/><Relationship Id="rId10" Type="http://schemas.openxmlformats.org/officeDocument/2006/relationships/tags" Target="../tags/tag22.xml"/><Relationship Id="rId19" Type="http://schemas.openxmlformats.org/officeDocument/2006/relationships/image" Target="../media/image13.png"/><Relationship Id="rId4" Type="http://schemas.openxmlformats.org/officeDocument/2006/relationships/tags" Target="../tags/tag16.xml"/><Relationship Id="rId9" Type="http://schemas.openxmlformats.org/officeDocument/2006/relationships/tags" Target="../tags/tag21.xml"/><Relationship Id="rId14" Type="http://schemas.openxmlformats.org/officeDocument/2006/relationships/image" Target="../media/image8.png"/><Relationship Id="rId22" Type="http://schemas.openxmlformats.org/officeDocument/2006/relationships/image" Target="../media/image16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8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9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0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93.xml"/><Relationship Id="rId1" Type="http://schemas.openxmlformats.org/officeDocument/2006/relationships/tags" Target="../tags/tag92.xml"/><Relationship Id="rId6" Type="http://schemas.openxmlformats.org/officeDocument/2006/relationships/image" Target="../media/image96.jpeg"/><Relationship Id="rId5" Type="http://schemas.openxmlformats.org/officeDocument/2006/relationships/image" Target="../media/image100.png"/><Relationship Id="rId4" Type="http://schemas.openxmlformats.org/officeDocument/2006/relationships/image" Target="../media/image89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95.xml"/><Relationship Id="rId1" Type="http://schemas.openxmlformats.org/officeDocument/2006/relationships/tags" Target="../tags/tag94.xml"/><Relationship Id="rId6" Type="http://schemas.openxmlformats.org/officeDocument/2006/relationships/image" Target="../media/image96.jpeg"/><Relationship Id="rId5" Type="http://schemas.openxmlformats.org/officeDocument/2006/relationships/image" Target="../media/image101.png"/><Relationship Id="rId4" Type="http://schemas.openxmlformats.org/officeDocument/2006/relationships/image" Target="../media/image89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97.xml"/><Relationship Id="rId1" Type="http://schemas.openxmlformats.org/officeDocument/2006/relationships/tags" Target="../tags/tag96.xml"/><Relationship Id="rId6" Type="http://schemas.openxmlformats.org/officeDocument/2006/relationships/image" Target="../media/image96.jpeg"/><Relationship Id="rId5" Type="http://schemas.openxmlformats.org/officeDocument/2006/relationships/image" Target="../media/image102.png"/><Relationship Id="rId4" Type="http://schemas.openxmlformats.org/officeDocument/2006/relationships/image" Target="../media/image89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99.xml"/><Relationship Id="rId1" Type="http://schemas.openxmlformats.org/officeDocument/2006/relationships/tags" Target="../tags/tag98.xml"/><Relationship Id="rId6" Type="http://schemas.openxmlformats.org/officeDocument/2006/relationships/image" Target="../media/image96.jpeg"/><Relationship Id="rId5" Type="http://schemas.openxmlformats.org/officeDocument/2006/relationships/image" Target="../media/image103.png"/><Relationship Id="rId4" Type="http://schemas.openxmlformats.org/officeDocument/2006/relationships/image" Target="../media/image89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01.xml"/><Relationship Id="rId1" Type="http://schemas.openxmlformats.org/officeDocument/2006/relationships/tags" Target="../tags/tag100.xml"/><Relationship Id="rId6" Type="http://schemas.openxmlformats.org/officeDocument/2006/relationships/image" Target="../media/image104.png"/><Relationship Id="rId5" Type="http://schemas.openxmlformats.org/officeDocument/2006/relationships/image" Target="../media/image103.png"/><Relationship Id="rId4" Type="http://schemas.openxmlformats.org/officeDocument/2006/relationships/image" Target="../media/image89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9.png"/><Relationship Id="rId4" Type="http://schemas.openxmlformats.org/officeDocument/2006/relationships/image" Target="../media/image108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02.xml"/><Relationship Id="rId4" Type="http://schemas.openxmlformats.org/officeDocument/2006/relationships/image" Target="../media/image107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03.xml"/><Relationship Id="rId5" Type="http://schemas.openxmlformats.org/officeDocument/2006/relationships/image" Target="../media/image111.png"/><Relationship Id="rId4" Type="http://schemas.openxmlformats.org/officeDocument/2006/relationships/image" Target="../media/image108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04.xml"/><Relationship Id="rId6" Type="http://schemas.openxmlformats.org/officeDocument/2006/relationships/image" Target="../media/image113.png"/><Relationship Id="rId5" Type="http://schemas.openxmlformats.org/officeDocument/2006/relationships/image" Target="../media/image112.png"/><Relationship Id="rId4" Type="http://schemas.openxmlformats.org/officeDocument/2006/relationships/image" Target="../media/image108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05.xml"/><Relationship Id="rId5" Type="http://schemas.openxmlformats.org/officeDocument/2006/relationships/image" Target="../media/image114.png"/><Relationship Id="rId4" Type="http://schemas.openxmlformats.org/officeDocument/2006/relationships/image" Target="../media/image108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06.xml"/><Relationship Id="rId5" Type="http://schemas.openxmlformats.org/officeDocument/2006/relationships/image" Target="../media/image115.png"/><Relationship Id="rId4" Type="http://schemas.openxmlformats.org/officeDocument/2006/relationships/image" Target="../media/image108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07.xml"/><Relationship Id="rId5" Type="http://schemas.openxmlformats.org/officeDocument/2006/relationships/image" Target="../media/image115.png"/><Relationship Id="rId4" Type="http://schemas.openxmlformats.org/officeDocument/2006/relationships/image" Target="../media/image108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17.png"/><Relationship Id="rId2" Type="http://schemas.openxmlformats.org/officeDocument/2006/relationships/tags" Target="../tags/tag109.xml"/><Relationship Id="rId1" Type="http://schemas.openxmlformats.org/officeDocument/2006/relationships/tags" Target="../tags/tag108.xml"/><Relationship Id="rId6" Type="http://schemas.openxmlformats.org/officeDocument/2006/relationships/image" Target="../media/image116.png"/><Relationship Id="rId5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tags" Target="../tags/tag111.xml"/><Relationship Id="rId1" Type="http://schemas.openxmlformats.org/officeDocument/2006/relationships/tags" Target="../tags/tag110.xml"/><Relationship Id="rId5" Type="http://schemas.openxmlformats.org/officeDocument/2006/relationships/image" Target="../media/image116.png"/><Relationship Id="rId4" Type="http://schemas.openxmlformats.org/officeDocument/2006/relationships/image" Target="../media/image11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tags" Target="../tags/tag114.xml"/><Relationship Id="rId7" Type="http://schemas.openxmlformats.org/officeDocument/2006/relationships/image" Target="../media/image116.png"/><Relationship Id="rId2" Type="http://schemas.openxmlformats.org/officeDocument/2006/relationships/tags" Target="../tags/tag113.xml"/><Relationship Id="rId1" Type="http://schemas.openxmlformats.org/officeDocument/2006/relationships/tags" Target="../tags/tag112.xml"/><Relationship Id="rId6" Type="http://schemas.openxmlformats.org/officeDocument/2006/relationships/image" Target="../media/image117.png"/><Relationship Id="rId5" Type="http://schemas.openxmlformats.org/officeDocument/2006/relationships/image" Target="../media/image118.png"/><Relationship Id="rId4" Type="http://schemas.openxmlformats.org/officeDocument/2006/relationships/slideLayout" Target="../slideLayouts/slideLayout6.xml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3" Type="http://schemas.openxmlformats.org/officeDocument/2006/relationships/tags" Target="../tags/tag117.xml"/><Relationship Id="rId7" Type="http://schemas.openxmlformats.org/officeDocument/2006/relationships/image" Target="../media/image119.png"/><Relationship Id="rId2" Type="http://schemas.openxmlformats.org/officeDocument/2006/relationships/tags" Target="../tags/tag116.xml"/><Relationship Id="rId1" Type="http://schemas.openxmlformats.org/officeDocument/2006/relationships/tags" Target="../tags/tag115.xml"/><Relationship Id="rId6" Type="http://schemas.openxmlformats.org/officeDocument/2006/relationships/image" Target="../media/image116.png"/><Relationship Id="rId5" Type="http://schemas.openxmlformats.org/officeDocument/2006/relationships/image" Target="../media/image117.png"/><Relationship Id="rId4" Type="http://schemas.openxmlformats.org/officeDocument/2006/relationships/slideLayout" Target="../slideLayouts/slideLayout6.xml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3" Type="http://schemas.openxmlformats.org/officeDocument/2006/relationships/tags" Target="../tags/tag120.xml"/><Relationship Id="rId7" Type="http://schemas.openxmlformats.org/officeDocument/2006/relationships/image" Target="../media/image120.png"/><Relationship Id="rId2" Type="http://schemas.openxmlformats.org/officeDocument/2006/relationships/tags" Target="../tags/tag119.xml"/><Relationship Id="rId1" Type="http://schemas.openxmlformats.org/officeDocument/2006/relationships/tags" Target="../tags/tag118.xml"/><Relationship Id="rId6" Type="http://schemas.openxmlformats.org/officeDocument/2006/relationships/image" Target="../media/image116.png"/><Relationship Id="rId5" Type="http://schemas.openxmlformats.org/officeDocument/2006/relationships/image" Target="../media/image117.png"/><Relationship Id="rId4" Type="http://schemas.openxmlformats.org/officeDocument/2006/relationships/slideLayout" Target="../slideLayouts/slideLayout6.xml"/></Relationships>
</file>

<file path=ppt/slides/_rels/slide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3" Type="http://schemas.openxmlformats.org/officeDocument/2006/relationships/tags" Target="../tags/tag123.xml"/><Relationship Id="rId7" Type="http://schemas.openxmlformats.org/officeDocument/2006/relationships/image" Target="../media/image117.png"/><Relationship Id="rId2" Type="http://schemas.openxmlformats.org/officeDocument/2006/relationships/tags" Target="../tags/tag122.xml"/><Relationship Id="rId1" Type="http://schemas.openxmlformats.org/officeDocument/2006/relationships/tags" Target="../tags/tag12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23.png"/><Relationship Id="rId5" Type="http://schemas.openxmlformats.org/officeDocument/2006/relationships/tags" Target="../tags/tag125.xml"/><Relationship Id="rId10" Type="http://schemas.openxmlformats.org/officeDocument/2006/relationships/image" Target="../media/image122.png"/><Relationship Id="rId4" Type="http://schemas.openxmlformats.org/officeDocument/2006/relationships/tags" Target="../tags/tag124.xml"/><Relationship Id="rId9" Type="http://schemas.openxmlformats.org/officeDocument/2006/relationships/image" Target="../media/image121.png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png"/><Relationship Id="rId3" Type="http://schemas.openxmlformats.org/officeDocument/2006/relationships/tags" Target="../tags/tag128.xml"/><Relationship Id="rId7" Type="http://schemas.openxmlformats.org/officeDocument/2006/relationships/image" Target="../media/image116.png"/><Relationship Id="rId2" Type="http://schemas.openxmlformats.org/officeDocument/2006/relationships/tags" Target="../tags/tag127.xml"/><Relationship Id="rId1" Type="http://schemas.openxmlformats.org/officeDocument/2006/relationships/tags" Target="../tags/tag126.xml"/><Relationship Id="rId6" Type="http://schemas.openxmlformats.org/officeDocument/2006/relationships/image" Target="../media/image117.png"/><Relationship Id="rId5" Type="http://schemas.openxmlformats.org/officeDocument/2006/relationships/slideLayout" Target="../slideLayouts/slideLayout6.xml"/><Relationship Id="rId4" Type="http://schemas.openxmlformats.org/officeDocument/2006/relationships/tags" Target="../tags/tag129.xml"/><Relationship Id="rId9" Type="http://schemas.openxmlformats.org/officeDocument/2006/relationships/image" Target="../media/image124.png"/></Relationships>
</file>

<file path=ppt/slides/_rels/slide8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png"/><Relationship Id="rId3" Type="http://schemas.openxmlformats.org/officeDocument/2006/relationships/tags" Target="../tags/tag132.xml"/><Relationship Id="rId7" Type="http://schemas.openxmlformats.org/officeDocument/2006/relationships/image" Target="../media/image123.png"/><Relationship Id="rId2" Type="http://schemas.openxmlformats.org/officeDocument/2006/relationships/tags" Target="../tags/tag131.xml"/><Relationship Id="rId1" Type="http://schemas.openxmlformats.org/officeDocument/2006/relationships/tags" Target="../tags/tag130.xml"/><Relationship Id="rId6" Type="http://schemas.openxmlformats.org/officeDocument/2006/relationships/image" Target="../media/image116.png"/><Relationship Id="rId5" Type="http://schemas.openxmlformats.org/officeDocument/2006/relationships/image" Target="../media/image117.png"/><Relationship Id="rId4" Type="http://schemas.openxmlformats.org/officeDocument/2006/relationships/slideLayout" Target="../slideLayouts/slideLayout6.xml"/></Relationships>
</file>

<file path=ppt/slides/_rels/slide8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3" Type="http://schemas.openxmlformats.org/officeDocument/2006/relationships/tags" Target="../tags/tag135.xml"/><Relationship Id="rId7" Type="http://schemas.openxmlformats.org/officeDocument/2006/relationships/image" Target="../media/image117.png"/><Relationship Id="rId2" Type="http://schemas.openxmlformats.org/officeDocument/2006/relationships/tags" Target="../tags/tag134.xml"/><Relationship Id="rId1" Type="http://schemas.openxmlformats.org/officeDocument/2006/relationships/tags" Target="../tags/tag133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27.png"/><Relationship Id="rId5" Type="http://schemas.openxmlformats.org/officeDocument/2006/relationships/tags" Target="../tags/tag137.xml"/><Relationship Id="rId10" Type="http://schemas.openxmlformats.org/officeDocument/2006/relationships/image" Target="../media/image126.png"/><Relationship Id="rId4" Type="http://schemas.openxmlformats.org/officeDocument/2006/relationships/tags" Target="../tags/tag136.xml"/><Relationship Id="rId9" Type="http://schemas.openxmlformats.org/officeDocument/2006/relationships/image" Target="../media/image123.png"/></Relationships>
</file>

<file path=ppt/slides/_rels/slide8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png"/><Relationship Id="rId3" Type="http://schemas.openxmlformats.org/officeDocument/2006/relationships/tags" Target="../tags/tag140.xml"/><Relationship Id="rId7" Type="http://schemas.openxmlformats.org/officeDocument/2006/relationships/image" Target="../media/image123.png"/><Relationship Id="rId2" Type="http://schemas.openxmlformats.org/officeDocument/2006/relationships/tags" Target="../tags/tag139.xml"/><Relationship Id="rId1" Type="http://schemas.openxmlformats.org/officeDocument/2006/relationships/tags" Target="../tags/tag138.xml"/><Relationship Id="rId6" Type="http://schemas.openxmlformats.org/officeDocument/2006/relationships/image" Target="../media/image116.png"/><Relationship Id="rId5" Type="http://schemas.openxmlformats.org/officeDocument/2006/relationships/image" Target="../media/image117.png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129.png"/></Relationships>
</file>

<file path=ppt/slides/_rels/slide8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png"/><Relationship Id="rId3" Type="http://schemas.openxmlformats.org/officeDocument/2006/relationships/tags" Target="../tags/tag143.xml"/><Relationship Id="rId7" Type="http://schemas.openxmlformats.org/officeDocument/2006/relationships/image" Target="../media/image123.png"/><Relationship Id="rId2" Type="http://schemas.openxmlformats.org/officeDocument/2006/relationships/tags" Target="../tags/tag142.xml"/><Relationship Id="rId1" Type="http://schemas.openxmlformats.org/officeDocument/2006/relationships/tags" Target="../tags/tag141.xml"/><Relationship Id="rId6" Type="http://schemas.openxmlformats.org/officeDocument/2006/relationships/image" Target="../media/image116.png"/><Relationship Id="rId5" Type="http://schemas.openxmlformats.org/officeDocument/2006/relationships/image" Target="../media/image117.png"/><Relationship Id="rId4" Type="http://schemas.openxmlformats.org/officeDocument/2006/relationships/slideLayout" Target="../slideLayouts/slideLayout6.xml"/></Relationships>
</file>

<file path=ppt/slides/_rels/slide8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png"/><Relationship Id="rId3" Type="http://schemas.openxmlformats.org/officeDocument/2006/relationships/tags" Target="../tags/tag146.xml"/><Relationship Id="rId7" Type="http://schemas.openxmlformats.org/officeDocument/2006/relationships/image" Target="../media/image116.png"/><Relationship Id="rId2" Type="http://schemas.openxmlformats.org/officeDocument/2006/relationships/tags" Target="../tags/tag145.xml"/><Relationship Id="rId1" Type="http://schemas.openxmlformats.org/officeDocument/2006/relationships/tags" Target="../tags/tag144.xml"/><Relationship Id="rId6" Type="http://schemas.openxmlformats.org/officeDocument/2006/relationships/image" Target="../media/image117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47.xml"/><Relationship Id="rId9" Type="http://schemas.openxmlformats.org/officeDocument/2006/relationships/image" Target="../media/image1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6" Type="http://schemas.openxmlformats.org/officeDocument/2006/relationships/image" Target="../media/image21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png"/><Relationship Id="rId3" Type="http://schemas.openxmlformats.org/officeDocument/2006/relationships/tags" Target="../tags/tag150.xml"/><Relationship Id="rId7" Type="http://schemas.openxmlformats.org/officeDocument/2006/relationships/image" Target="../media/image123.png"/><Relationship Id="rId2" Type="http://schemas.openxmlformats.org/officeDocument/2006/relationships/tags" Target="../tags/tag149.xml"/><Relationship Id="rId1" Type="http://schemas.openxmlformats.org/officeDocument/2006/relationships/tags" Target="../tags/tag148.xml"/><Relationship Id="rId6" Type="http://schemas.openxmlformats.org/officeDocument/2006/relationships/image" Target="../media/image116.png"/><Relationship Id="rId5" Type="http://schemas.openxmlformats.org/officeDocument/2006/relationships/image" Target="../media/image117.png"/><Relationship Id="rId4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1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7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3.png"/><Relationship Id="rId3" Type="http://schemas.openxmlformats.org/officeDocument/2006/relationships/tags" Target="../tags/tag155.xml"/><Relationship Id="rId7" Type="http://schemas.openxmlformats.org/officeDocument/2006/relationships/image" Target="../media/image142.png"/><Relationship Id="rId2" Type="http://schemas.openxmlformats.org/officeDocument/2006/relationships/tags" Target="../tags/tag154.xml"/><Relationship Id="rId1" Type="http://schemas.openxmlformats.org/officeDocument/2006/relationships/tags" Target="../tags/tag153.xml"/><Relationship Id="rId6" Type="http://schemas.openxmlformats.org/officeDocument/2006/relationships/image" Target="../media/image141.png"/><Relationship Id="rId5" Type="http://schemas.openxmlformats.org/officeDocument/2006/relationships/image" Target="../media/image140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39.png"/></Relationships>
</file>

<file path=ppt/slides/_rels/slide9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5.png"/><Relationship Id="rId3" Type="http://schemas.openxmlformats.org/officeDocument/2006/relationships/tags" Target="../tags/tag158.xml"/><Relationship Id="rId7" Type="http://schemas.openxmlformats.org/officeDocument/2006/relationships/image" Target="../media/image142.png"/><Relationship Id="rId2" Type="http://schemas.openxmlformats.org/officeDocument/2006/relationships/tags" Target="../tags/tag157.xml"/><Relationship Id="rId1" Type="http://schemas.openxmlformats.org/officeDocument/2006/relationships/tags" Target="../tags/tag156.xml"/><Relationship Id="rId6" Type="http://schemas.openxmlformats.org/officeDocument/2006/relationships/image" Target="../media/image141.png"/><Relationship Id="rId5" Type="http://schemas.openxmlformats.org/officeDocument/2006/relationships/image" Target="../media/image144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828800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IE" dirty="0" smtClean="0"/>
              <a:t>CC7220-1</a:t>
            </a:r>
            <a:br>
              <a:rPr lang="en-IE" dirty="0" smtClean="0"/>
            </a:br>
            <a:r>
              <a:rPr lang="en-IE" cap="small" dirty="0" smtClean="0"/>
              <a:t>La Web de </a:t>
            </a:r>
            <a:r>
              <a:rPr lang="en-IE" cap="small" dirty="0" err="1" smtClean="0"/>
              <a:t>Datos</a:t>
            </a:r>
            <a:r>
              <a:rPr lang="en-IE" cap="small" dirty="0" smtClean="0"/>
              <a:t/>
            </a:r>
            <a:br>
              <a:rPr lang="en-IE" cap="small" dirty="0" smtClean="0"/>
            </a:br>
            <a:r>
              <a:rPr lang="en-IE" cap="small" dirty="0" smtClean="0"/>
              <a:t>Primavera </a:t>
            </a:r>
            <a:r>
              <a:rPr lang="en-IE" dirty="0" smtClean="0"/>
              <a:t>2022</a:t>
            </a:r>
            <a:r>
              <a:rPr lang="en-IE" dirty="0" smtClean="0"/>
              <a:t/>
            </a:r>
            <a:br>
              <a:rPr lang="en-IE" dirty="0" smtClean="0"/>
            </a:br>
            <a:r>
              <a:rPr lang="en-IE" dirty="0" smtClean="0"/>
              <a:t/>
            </a:r>
            <a:br>
              <a:rPr lang="en-IE" dirty="0" smtClean="0"/>
            </a:br>
            <a:r>
              <a:rPr lang="en-IE" dirty="0" smtClean="0"/>
              <a:t>Lecture  7: SPARQL [1.0]</a:t>
            </a:r>
            <a:endParaRPr lang="en-IE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800600"/>
            <a:ext cx="6400800" cy="1295400"/>
          </a:xfrm>
        </p:spPr>
        <p:txBody>
          <a:bodyPr>
            <a:normAutofit/>
          </a:bodyPr>
          <a:lstStyle/>
          <a:p>
            <a:r>
              <a:rPr lang="en-IE" sz="2800" dirty="0" smtClean="0"/>
              <a:t>Aidan Hogan</a:t>
            </a:r>
          </a:p>
          <a:p>
            <a:r>
              <a:rPr lang="en-IE" sz="2800" dirty="0" smtClean="0"/>
              <a:t>aidhog@gmail.com</a:t>
            </a:r>
            <a:endParaRPr lang="en-IE" sz="2800" dirty="0"/>
          </a:p>
        </p:txBody>
      </p:sp>
    </p:spTree>
    <p:extLst>
      <p:ext uri="{BB962C8B-B14F-4D97-AF65-F5344CB8AC3E}">
        <p14:creationId xmlns:p14="http://schemas.microsoft.com/office/powerpoint/2010/main" val="3489717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SPARQL: Prefix declarations</a:t>
            </a:r>
            <a:endParaRPr lang="en-I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230290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2300" y="1981201"/>
            <a:ext cx="2813311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287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Creating a dataset for a query</a:t>
            </a:r>
            <a:endParaRPr lang="en-IE" dirty="0"/>
          </a:p>
        </p:txBody>
      </p:sp>
      <p:pic>
        <p:nvPicPr>
          <p:cNvPr id="24" name="Picture 2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6" y="1219200"/>
            <a:ext cx="7698423" cy="5281042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0" y="2209800"/>
            <a:ext cx="9144000" cy="4519042"/>
          </a:xfrm>
          <a:prstGeom prst="rect">
            <a:avLst/>
          </a:prstGeom>
          <a:solidFill>
            <a:schemeClr val="lt1">
              <a:alpha val="93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6804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Creating a dataset for a query</a:t>
            </a:r>
            <a:endParaRPr lang="en-IE" dirty="0"/>
          </a:p>
        </p:txBody>
      </p:sp>
      <p:pic>
        <p:nvPicPr>
          <p:cNvPr id="24" name="Picture 2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6" y="1219200"/>
            <a:ext cx="7698423" cy="528104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4572000"/>
            <a:ext cx="9144000" cy="1371600"/>
          </a:xfrm>
          <a:prstGeom prst="rect">
            <a:avLst/>
          </a:prstGeom>
          <a:solidFill>
            <a:schemeClr val="lt1">
              <a:alpha val="93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3838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Creating a dataset for a query</a:t>
            </a:r>
            <a:endParaRPr lang="en-IE" dirty="0"/>
          </a:p>
        </p:txBody>
      </p:sp>
      <p:pic>
        <p:nvPicPr>
          <p:cNvPr id="24" name="Picture 2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6" y="1219200"/>
            <a:ext cx="7698423" cy="5281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592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Creating a dataset for a query</a:t>
            </a:r>
            <a:endParaRPr lang="en-IE" dirty="0"/>
          </a:p>
        </p:txBody>
      </p:sp>
      <p:pic>
        <p:nvPicPr>
          <p:cNvPr id="24" name="Picture 2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6" y="1219200"/>
            <a:ext cx="7698423" cy="5281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395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Querying the named graphs in a dataset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E" dirty="0" smtClean="0"/>
              <a:t>We can query parts of the dataset using </a:t>
            </a:r>
            <a:r>
              <a:rPr lang="en-IE" dirty="0" smtClean="0">
                <a:solidFill>
                  <a:srgbClr val="0070C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GRAPH</a:t>
            </a:r>
            <a:endParaRPr lang="en-IE" dirty="0"/>
          </a:p>
          <a:p>
            <a:pPr lvl="1"/>
            <a:r>
              <a:rPr lang="en-IE" dirty="0" smtClean="0"/>
              <a:t>Specifies the IRI of a named graph over which the pattern is evaluated</a:t>
            </a:r>
          </a:p>
          <a:p>
            <a:pPr lvl="1"/>
            <a:r>
              <a:rPr lang="en-IE" dirty="0" smtClean="0"/>
              <a:t>Can also be a variable that ranges over all named graphs</a:t>
            </a:r>
          </a:p>
          <a:p>
            <a:pPr lvl="1"/>
            <a:r>
              <a:rPr lang="en-IE" dirty="0" smtClean="0"/>
              <a:t>Does not access the default graph!</a:t>
            </a:r>
          </a:p>
          <a:p>
            <a:pPr lvl="1"/>
            <a:r>
              <a:rPr lang="en-IE" dirty="0" smtClean="0"/>
              <a:t>If </a:t>
            </a:r>
            <a:r>
              <a:rPr lang="en-IE" u="sng" dirty="0" smtClean="0"/>
              <a:t>not</a:t>
            </a:r>
            <a:r>
              <a:rPr lang="en-IE" dirty="0" smtClean="0"/>
              <a:t> specified, default graph is accessed</a:t>
            </a:r>
          </a:p>
        </p:txBody>
      </p:sp>
    </p:spTree>
    <p:extLst>
      <p:ext uri="{BB962C8B-B14F-4D97-AF65-F5344CB8AC3E}">
        <p14:creationId xmlns:p14="http://schemas.microsoft.com/office/powerpoint/2010/main" val="2257410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An example query</a:t>
            </a:r>
            <a:endParaRPr lang="en-IE" dirty="0"/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988" y="1066800"/>
            <a:ext cx="4060363" cy="1709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6051" y="2826948"/>
            <a:ext cx="6324600" cy="10532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8351" y="1066800"/>
            <a:ext cx="4238449" cy="17248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Content Placeholder 3"/>
          <p:cNvSpPr>
            <a:spLocks noGrp="1"/>
          </p:cNvSpPr>
          <p:nvPr>
            <p:ph idx="1"/>
          </p:nvPr>
        </p:nvSpPr>
        <p:spPr>
          <a:xfrm>
            <a:off x="304800" y="3962400"/>
            <a:ext cx="1371600" cy="609600"/>
          </a:xfrm>
        </p:spPr>
        <p:txBody>
          <a:bodyPr/>
          <a:lstStyle/>
          <a:p>
            <a:pPr marL="0" indent="0" algn="ctr">
              <a:buNone/>
            </a:pPr>
            <a:r>
              <a:rPr lang="en-IE" dirty="0" smtClean="0">
                <a:solidFill>
                  <a:schemeClr val="bg1">
                    <a:lumMod val="50000"/>
                  </a:schemeClr>
                </a:solidFill>
              </a:rPr>
              <a:t>Query:</a:t>
            </a:r>
            <a:endParaRPr lang="en-IE" dirty="0"/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14" y="4648201"/>
            <a:ext cx="4133850" cy="89535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876800" y="4648201"/>
            <a:ext cx="4114800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What solutions would this query return?</a:t>
            </a:r>
          </a:p>
        </p:txBody>
      </p:sp>
      <p:sp>
        <p:nvSpPr>
          <p:cNvPr id="9" name="Content Placeholder 3"/>
          <p:cNvSpPr txBox="1">
            <a:spLocks/>
          </p:cNvSpPr>
          <p:nvPr/>
        </p:nvSpPr>
        <p:spPr>
          <a:xfrm>
            <a:off x="4800600" y="5029200"/>
            <a:ext cx="1828800" cy="609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IE" dirty="0" smtClean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Solutions:</a:t>
            </a:r>
            <a:endParaRPr lang="en-IE" dirty="0">
              <a:latin typeface="Calibri Light" panose="020F0302020204030204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5654019"/>
            <a:ext cx="2030254" cy="517208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52400" y="6156903"/>
            <a:ext cx="2916072" cy="5847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1600" b="1" dirty="0" smtClean="0">
                <a:solidFill>
                  <a:srgbClr val="00206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No </a:t>
            </a:r>
            <a:r>
              <a:rPr lang="en-IE" sz="1600" dirty="0" smtClean="0">
                <a:solidFill>
                  <a:schemeClr val="tx1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GRAPH</a:t>
            </a:r>
            <a:r>
              <a:rPr lang="en-IE" sz="1600" dirty="0" smtClean="0">
                <a:solidFill>
                  <a:srgbClr val="002060"/>
                </a:solidFill>
                <a:latin typeface="Calibri Light" panose="020F0302020204030204" pitchFamily="34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 clause so answers come from default graph only</a:t>
            </a:r>
          </a:p>
        </p:txBody>
      </p:sp>
    </p:spTree>
    <p:extLst>
      <p:ext uri="{BB962C8B-B14F-4D97-AF65-F5344CB8AC3E}">
        <p14:creationId xmlns:p14="http://schemas.microsoft.com/office/powerpoint/2010/main" val="441363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Using </a:t>
            </a: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FROM</a:t>
            </a:r>
            <a:endParaRPr lang="en-IE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988" y="1066800"/>
            <a:ext cx="4060363" cy="1709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6051" y="2826948"/>
            <a:ext cx="6324600" cy="10532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8351" y="1066800"/>
            <a:ext cx="4238449" cy="17248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Content Placeholder 3"/>
          <p:cNvSpPr>
            <a:spLocks noGrp="1"/>
          </p:cNvSpPr>
          <p:nvPr>
            <p:ph idx="1"/>
          </p:nvPr>
        </p:nvSpPr>
        <p:spPr>
          <a:xfrm>
            <a:off x="304800" y="3962400"/>
            <a:ext cx="1371600" cy="609600"/>
          </a:xfrm>
        </p:spPr>
        <p:txBody>
          <a:bodyPr/>
          <a:lstStyle/>
          <a:p>
            <a:pPr marL="0" indent="0" algn="ctr">
              <a:buNone/>
            </a:pPr>
            <a:r>
              <a:rPr lang="en-IE" dirty="0" smtClean="0">
                <a:solidFill>
                  <a:schemeClr val="bg1">
                    <a:lumMod val="50000"/>
                  </a:schemeClr>
                </a:solidFill>
              </a:rPr>
              <a:t>Query:</a:t>
            </a:r>
            <a:endParaRPr lang="en-IE" dirty="0"/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14" y="4648201"/>
            <a:ext cx="4133850" cy="137731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876800" y="4648201"/>
            <a:ext cx="4114800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What solutions would this query return?</a:t>
            </a:r>
          </a:p>
        </p:txBody>
      </p:sp>
      <p:sp>
        <p:nvSpPr>
          <p:cNvPr id="9" name="Content Placeholder 3"/>
          <p:cNvSpPr txBox="1">
            <a:spLocks/>
          </p:cNvSpPr>
          <p:nvPr/>
        </p:nvSpPr>
        <p:spPr>
          <a:xfrm>
            <a:off x="4800600" y="5029200"/>
            <a:ext cx="1828800" cy="609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IE" dirty="0" smtClean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Solutions:</a:t>
            </a:r>
            <a:endParaRPr lang="en-IE" dirty="0">
              <a:latin typeface="Calibri Light" panose="020F0302020204030204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5654020"/>
            <a:ext cx="1531620" cy="744379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52400" y="6156904"/>
            <a:ext cx="4767269" cy="5847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1600" b="1" dirty="0" smtClean="0">
                <a:solidFill>
                  <a:srgbClr val="00206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No </a:t>
            </a:r>
            <a:r>
              <a:rPr lang="en-IE" sz="1600" dirty="0" smtClean="0">
                <a:solidFill>
                  <a:schemeClr val="tx1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GRAPH</a:t>
            </a:r>
            <a:r>
              <a:rPr lang="en-IE" sz="1600" dirty="0" smtClean="0">
                <a:solidFill>
                  <a:srgbClr val="002060"/>
                </a:solidFill>
                <a:latin typeface="Calibri Light" panose="020F0302020204030204" pitchFamily="34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 clause so answers come from default graph defined by </a:t>
            </a:r>
            <a:r>
              <a:rPr lang="en-IE" sz="1600" dirty="0" smtClean="0">
                <a:solidFill>
                  <a:schemeClr val="tx1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FROM</a:t>
            </a:r>
            <a:r>
              <a:rPr lang="en-IE" sz="1600" dirty="0" smtClean="0">
                <a:solidFill>
                  <a:srgbClr val="002060"/>
                </a:solidFill>
                <a:latin typeface="Calibri Light" panose="020F0302020204030204" pitchFamily="34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 (old default graph cleared)</a:t>
            </a:r>
          </a:p>
        </p:txBody>
      </p:sp>
    </p:spTree>
    <p:extLst>
      <p:ext uri="{BB962C8B-B14F-4D97-AF65-F5344CB8AC3E}">
        <p14:creationId xmlns:p14="http://schemas.microsoft.com/office/powerpoint/2010/main" val="3074560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Using </a:t>
            </a: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FROM NAMED</a:t>
            </a:r>
            <a:endParaRPr lang="en-IE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988" y="1066800"/>
            <a:ext cx="4060363" cy="1709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6051" y="2826948"/>
            <a:ext cx="6324600" cy="10532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8351" y="1066800"/>
            <a:ext cx="4238449" cy="17248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Content Placeholder 3"/>
          <p:cNvSpPr>
            <a:spLocks noGrp="1"/>
          </p:cNvSpPr>
          <p:nvPr>
            <p:ph idx="1"/>
          </p:nvPr>
        </p:nvSpPr>
        <p:spPr>
          <a:xfrm>
            <a:off x="304800" y="3962400"/>
            <a:ext cx="1371600" cy="609600"/>
          </a:xfrm>
        </p:spPr>
        <p:txBody>
          <a:bodyPr/>
          <a:lstStyle/>
          <a:p>
            <a:pPr marL="0" indent="0" algn="ctr">
              <a:buNone/>
            </a:pPr>
            <a:r>
              <a:rPr lang="en-IE" dirty="0" smtClean="0">
                <a:solidFill>
                  <a:schemeClr val="bg1">
                    <a:lumMod val="50000"/>
                  </a:schemeClr>
                </a:solidFill>
              </a:rPr>
              <a:t>Query:</a:t>
            </a:r>
            <a:endParaRPr lang="en-IE" dirty="0"/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14" y="4648201"/>
            <a:ext cx="4133850" cy="113728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876800" y="4648201"/>
            <a:ext cx="4114800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What solutions would this query return?</a:t>
            </a:r>
          </a:p>
        </p:txBody>
      </p:sp>
      <p:sp>
        <p:nvSpPr>
          <p:cNvPr id="9" name="Content Placeholder 3"/>
          <p:cNvSpPr txBox="1">
            <a:spLocks/>
          </p:cNvSpPr>
          <p:nvPr/>
        </p:nvSpPr>
        <p:spPr>
          <a:xfrm>
            <a:off x="4800600" y="5029200"/>
            <a:ext cx="1828800" cy="609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IE" dirty="0" smtClean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Solutions:</a:t>
            </a:r>
            <a:endParaRPr lang="en-IE" dirty="0">
              <a:latin typeface="Calibri Light" panose="020F0302020204030204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5654020"/>
            <a:ext cx="434340" cy="24431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52400" y="6156903"/>
            <a:ext cx="5095862" cy="5847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1600" b="1" dirty="0" smtClean="0">
                <a:solidFill>
                  <a:srgbClr val="00206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No </a:t>
            </a:r>
            <a:r>
              <a:rPr lang="en-IE" sz="1600" dirty="0" smtClean="0">
                <a:solidFill>
                  <a:schemeClr val="tx1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GRAPH</a:t>
            </a:r>
            <a:r>
              <a:rPr lang="en-IE" sz="1600" dirty="0" smtClean="0">
                <a:solidFill>
                  <a:srgbClr val="002060"/>
                </a:solidFill>
                <a:latin typeface="Calibri Light" panose="020F0302020204030204" pitchFamily="34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 clause so answers come from default graph, which is empty (since old default graph cleared)!</a:t>
            </a:r>
          </a:p>
        </p:txBody>
      </p:sp>
    </p:spTree>
    <p:extLst>
      <p:ext uri="{BB962C8B-B14F-4D97-AF65-F5344CB8AC3E}">
        <p14:creationId xmlns:p14="http://schemas.microsoft.com/office/powerpoint/2010/main" val="4261497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Using </a:t>
            </a: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GRAPH</a:t>
            </a:r>
            <a:r>
              <a:rPr lang="en-IE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 with a variable</a:t>
            </a:r>
            <a:endParaRPr lang="en-IE" dirty="0"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988" y="1066800"/>
            <a:ext cx="4060363" cy="1709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6051" y="2826948"/>
            <a:ext cx="6324600" cy="10532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8351" y="1066800"/>
            <a:ext cx="4238449" cy="17248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Content Placeholder 3"/>
          <p:cNvSpPr>
            <a:spLocks noGrp="1"/>
          </p:cNvSpPr>
          <p:nvPr>
            <p:ph idx="1"/>
          </p:nvPr>
        </p:nvSpPr>
        <p:spPr>
          <a:xfrm>
            <a:off x="304800" y="3962400"/>
            <a:ext cx="1371600" cy="609600"/>
          </a:xfrm>
        </p:spPr>
        <p:txBody>
          <a:bodyPr/>
          <a:lstStyle/>
          <a:p>
            <a:pPr marL="0" indent="0" algn="ctr">
              <a:buNone/>
            </a:pPr>
            <a:r>
              <a:rPr lang="en-IE" dirty="0" smtClean="0">
                <a:solidFill>
                  <a:schemeClr val="bg1">
                    <a:lumMod val="50000"/>
                  </a:schemeClr>
                </a:solidFill>
              </a:rPr>
              <a:t>Query:</a:t>
            </a:r>
            <a:endParaRPr lang="en-IE" dirty="0"/>
          </a:p>
        </p:txBody>
      </p:sp>
      <p:pic>
        <p:nvPicPr>
          <p:cNvPr id="7" name="Picture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14" y="4648201"/>
            <a:ext cx="4133850" cy="89535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876800" y="4648201"/>
            <a:ext cx="4114800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What solutions would this query return?</a:t>
            </a:r>
          </a:p>
        </p:txBody>
      </p:sp>
      <p:sp>
        <p:nvSpPr>
          <p:cNvPr id="9" name="Content Placeholder 3"/>
          <p:cNvSpPr txBox="1">
            <a:spLocks/>
          </p:cNvSpPr>
          <p:nvPr/>
        </p:nvSpPr>
        <p:spPr>
          <a:xfrm>
            <a:off x="4800600" y="5029200"/>
            <a:ext cx="1828800" cy="609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IE" dirty="0" smtClean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Solutions:</a:t>
            </a:r>
            <a:endParaRPr lang="en-IE" dirty="0">
              <a:latin typeface="Calibri Light" panose="020F0302020204030204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5654021"/>
            <a:ext cx="3353276" cy="744379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61939" y="6166533"/>
            <a:ext cx="4757730" cy="33855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1600" dirty="0" smtClean="0">
                <a:solidFill>
                  <a:schemeClr val="tx1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GRAPH</a:t>
            </a:r>
            <a:r>
              <a:rPr lang="en-IE" sz="1600" dirty="0" smtClean="0">
                <a:solidFill>
                  <a:srgbClr val="002060"/>
                </a:solidFill>
                <a:latin typeface="Calibri Light" panose="020F0302020204030204" pitchFamily="34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 clause only ranges over the named graphs.</a:t>
            </a:r>
          </a:p>
        </p:txBody>
      </p:sp>
    </p:spTree>
    <p:extLst>
      <p:ext uri="{BB962C8B-B14F-4D97-AF65-F5344CB8AC3E}">
        <p14:creationId xmlns:p14="http://schemas.microsoft.com/office/powerpoint/2010/main" val="306853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SPARQL: prefix declarations</a:t>
            </a:r>
            <a:endParaRPr lang="en-IE" dirty="0"/>
          </a:p>
        </p:txBody>
      </p:sp>
      <p:pic>
        <p:nvPicPr>
          <p:cNvPr id="18" name="Picture 1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6" y="5105405"/>
            <a:ext cx="3773805" cy="1377315"/>
          </a:xfrm>
          <a:prstGeom prst="rect">
            <a:avLst/>
          </a:prstGeom>
        </p:spPr>
      </p:pic>
      <p:sp>
        <p:nvSpPr>
          <p:cNvPr id="14" name="Content Placeholder 1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E" dirty="0" smtClean="0"/>
              <a:t>Shortcuts for IRIs (exactly like in Turtle)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635542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Using </a:t>
            </a: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GRAPH</a:t>
            </a:r>
            <a:r>
              <a:rPr lang="en-IE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 with a name</a:t>
            </a:r>
            <a:endParaRPr lang="en-IE" dirty="0"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988" y="1066800"/>
            <a:ext cx="4060363" cy="1709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6051" y="2826948"/>
            <a:ext cx="6324600" cy="10532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8351" y="1066800"/>
            <a:ext cx="4238449" cy="17248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Content Placeholder 3 1"/>
          <p:cNvSpPr>
            <a:spLocks noGrp="1"/>
          </p:cNvSpPr>
          <p:nvPr>
            <p:ph idx="1"/>
          </p:nvPr>
        </p:nvSpPr>
        <p:spPr>
          <a:xfrm>
            <a:off x="304800" y="3962400"/>
            <a:ext cx="1371600" cy="609600"/>
          </a:xfrm>
        </p:spPr>
        <p:txBody>
          <a:bodyPr/>
          <a:lstStyle/>
          <a:p>
            <a:pPr marL="0" indent="0" algn="ctr">
              <a:buNone/>
            </a:pPr>
            <a:r>
              <a:rPr lang="en-IE" dirty="0" smtClean="0">
                <a:solidFill>
                  <a:schemeClr val="bg1">
                    <a:lumMod val="50000"/>
                  </a:schemeClr>
                </a:solidFill>
              </a:rPr>
              <a:t>Query:</a:t>
            </a:r>
            <a:endParaRPr lang="en-IE" dirty="0"/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14" y="4648201"/>
            <a:ext cx="4132141" cy="13748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876800" y="4648201"/>
            <a:ext cx="4114800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What solutions would this query return?</a:t>
            </a:r>
          </a:p>
        </p:txBody>
      </p:sp>
      <p:sp>
        <p:nvSpPr>
          <p:cNvPr id="9" name="Content Placeholder 3 2"/>
          <p:cNvSpPr txBox="1">
            <a:spLocks/>
          </p:cNvSpPr>
          <p:nvPr/>
        </p:nvSpPr>
        <p:spPr>
          <a:xfrm>
            <a:off x="4800600" y="5029200"/>
            <a:ext cx="1828800" cy="609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IE" dirty="0" smtClean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Solutions:</a:t>
            </a:r>
            <a:endParaRPr lang="en-IE" dirty="0">
              <a:latin typeface="Calibri Light" panose="020F0302020204030204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7" name="Picture 6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1" y="5654021"/>
            <a:ext cx="1431236" cy="516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258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Using </a:t>
            </a: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GRAPH</a:t>
            </a:r>
            <a:r>
              <a:rPr lang="en-IE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 with </a:t>
            </a: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FROM</a:t>
            </a:r>
            <a:endParaRPr lang="en-IE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988" y="1066800"/>
            <a:ext cx="4060363" cy="1709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6051" y="2826948"/>
            <a:ext cx="6324600" cy="10532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8351" y="1066800"/>
            <a:ext cx="4238449" cy="17248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Content Placeholder 3"/>
          <p:cNvSpPr>
            <a:spLocks noGrp="1"/>
          </p:cNvSpPr>
          <p:nvPr>
            <p:ph idx="1"/>
          </p:nvPr>
        </p:nvSpPr>
        <p:spPr>
          <a:xfrm>
            <a:off x="304800" y="3962400"/>
            <a:ext cx="1371600" cy="609600"/>
          </a:xfrm>
        </p:spPr>
        <p:txBody>
          <a:bodyPr/>
          <a:lstStyle/>
          <a:p>
            <a:pPr marL="0" indent="0" algn="ctr">
              <a:buNone/>
            </a:pPr>
            <a:r>
              <a:rPr lang="en-IE" dirty="0" smtClean="0">
                <a:solidFill>
                  <a:schemeClr val="bg1">
                    <a:lumMod val="50000"/>
                  </a:schemeClr>
                </a:solidFill>
              </a:rPr>
              <a:t>Query:</a:t>
            </a:r>
            <a:endParaRPr lang="en-IE" dirty="0"/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14" y="4648201"/>
            <a:ext cx="4133850" cy="161734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876800" y="4648201"/>
            <a:ext cx="4114800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What solutions would this query return?</a:t>
            </a:r>
          </a:p>
        </p:txBody>
      </p:sp>
      <p:sp>
        <p:nvSpPr>
          <p:cNvPr id="9" name="Content Placeholder 3"/>
          <p:cNvSpPr txBox="1">
            <a:spLocks/>
          </p:cNvSpPr>
          <p:nvPr/>
        </p:nvSpPr>
        <p:spPr>
          <a:xfrm>
            <a:off x="4800600" y="5029200"/>
            <a:ext cx="1828800" cy="609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IE" dirty="0" smtClean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Solutions:</a:t>
            </a:r>
            <a:endParaRPr lang="en-IE" dirty="0">
              <a:latin typeface="Calibri Light" panose="020F0302020204030204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5654021"/>
            <a:ext cx="861536" cy="24431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61939" y="6367046"/>
            <a:ext cx="4800600" cy="33855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1600" dirty="0" smtClean="0">
                <a:solidFill>
                  <a:srgbClr val="002060"/>
                </a:solidFill>
                <a:latin typeface="Calibri Light" panose="020F0302020204030204" pitchFamily="34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No named graphs specified!</a:t>
            </a:r>
          </a:p>
        </p:txBody>
      </p:sp>
    </p:spTree>
    <p:extLst>
      <p:ext uri="{BB962C8B-B14F-4D97-AF65-F5344CB8AC3E}">
        <p14:creationId xmlns:p14="http://schemas.microsoft.com/office/powerpoint/2010/main" val="3161492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Using </a:t>
            </a: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GRAPH</a:t>
            </a:r>
            <a:r>
              <a:rPr lang="en-IE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 with </a:t>
            </a: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FROM NAMED</a:t>
            </a:r>
            <a:endParaRPr lang="en-IE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988" y="1066800"/>
            <a:ext cx="4060363" cy="1709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6051" y="2826948"/>
            <a:ext cx="6324600" cy="10532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8351" y="1066800"/>
            <a:ext cx="4238449" cy="17248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Content Placeholder 3"/>
          <p:cNvSpPr>
            <a:spLocks noGrp="1"/>
          </p:cNvSpPr>
          <p:nvPr>
            <p:ph idx="1"/>
          </p:nvPr>
        </p:nvSpPr>
        <p:spPr>
          <a:xfrm>
            <a:off x="304800" y="3962400"/>
            <a:ext cx="1371600" cy="609600"/>
          </a:xfrm>
        </p:spPr>
        <p:txBody>
          <a:bodyPr/>
          <a:lstStyle/>
          <a:p>
            <a:pPr marL="0" indent="0" algn="ctr">
              <a:buNone/>
            </a:pPr>
            <a:r>
              <a:rPr lang="en-IE" dirty="0" smtClean="0">
                <a:solidFill>
                  <a:schemeClr val="bg1">
                    <a:lumMod val="50000"/>
                  </a:schemeClr>
                </a:solidFill>
              </a:rPr>
              <a:t>Query:</a:t>
            </a:r>
            <a:endParaRPr lang="en-IE" dirty="0"/>
          </a:p>
        </p:txBody>
      </p:sp>
      <p:pic>
        <p:nvPicPr>
          <p:cNvPr id="7" name="Picture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14" y="4648201"/>
            <a:ext cx="4133850" cy="161734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876800" y="4648201"/>
            <a:ext cx="4114800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What solutions would this query return?</a:t>
            </a:r>
          </a:p>
        </p:txBody>
      </p:sp>
      <p:sp>
        <p:nvSpPr>
          <p:cNvPr id="9" name="Content Placeholder 3"/>
          <p:cNvSpPr txBox="1">
            <a:spLocks/>
          </p:cNvSpPr>
          <p:nvPr/>
        </p:nvSpPr>
        <p:spPr>
          <a:xfrm>
            <a:off x="4800600" y="5029200"/>
            <a:ext cx="1828800" cy="609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IE" dirty="0" smtClean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Solutions:</a:t>
            </a:r>
            <a:endParaRPr lang="en-IE" dirty="0">
              <a:latin typeface="Calibri Light" panose="020F0302020204030204" pitchFamily="34" charset="0"/>
              <a:cs typeface="Segoe UI Semilight" panose="020B0402040204020203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61939" y="6367046"/>
            <a:ext cx="4800600" cy="33855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1600" dirty="0" smtClean="0">
                <a:solidFill>
                  <a:schemeClr val="tx1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GRAPH</a:t>
            </a:r>
            <a:r>
              <a:rPr lang="en-IE" sz="1600" dirty="0">
                <a:solidFill>
                  <a:srgbClr val="002060"/>
                </a:solidFill>
                <a:latin typeface="Calibri Light" panose="020F0302020204030204" pitchFamily="34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 </a:t>
            </a:r>
            <a:r>
              <a:rPr lang="en-IE" sz="1600" dirty="0" smtClean="0">
                <a:solidFill>
                  <a:srgbClr val="002060"/>
                </a:solidFill>
                <a:latin typeface="Calibri Light" panose="020F0302020204030204" pitchFamily="34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accesses the one and only named graph</a:t>
            </a:r>
          </a:p>
        </p:txBody>
      </p:sp>
      <p:pic>
        <p:nvPicPr>
          <p:cNvPr id="14" name="Picture 1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5654021"/>
            <a:ext cx="3154680" cy="517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84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Using </a:t>
            </a: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GRAPH</a:t>
            </a:r>
            <a:r>
              <a:rPr lang="en-IE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 with </a:t>
            </a: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FROM</a:t>
            </a:r>
            <a:r>
              <a:rPr lang="en-IE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 and </a:t>
            </a: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FROM NAMED</a:t>
            </a:r>
            <a:endParaRPr lang="en-IE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988" y="1066800"/>
            <a:ext cx="4060363" cy="1709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6051" y="2826948"/>
            <a:ext cx="6324600" cy="10532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8351" y="1066800"/>
            <a:ext cx="4238449" cy="17248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Content Placeholder 3"/>
          <p:cNvSpPr>
            <a:spLocks noGrp="1"/>
          </p:cNvSpPr>
          <p:nvPr>
            <p:ph idx="1"/>
          </p:nvPr>
        </p:nvSpPr>
        <p:spPr>
          <a:xfrm>
            <a:off x="304800" y="3962400"/>
            <a:ext cx="1371600" cy="609600"/>
          </a:xfrm>
        </p:spPr>
        <p:txBody>
          <a:bodyPr/>
          <a:lstStyle/>
          <a:p>
            <a:pPr marL="0" indent="0" algn="ctr">
              <a:buNone/>
            </a:pPr>
            <a:r>
              <a:rPr lang="en-IE" dirty="0" smtClean="0">
                <a:solidFill>
                  <a:schemeClr val="bg1">
                    <a:lumMod val="50000"/>
                  </a:schemeClr>
                </a:solidFill>
              </a:rPr>
              <a:t>Query:</a:t>
            </a:r>
            <a:endParaRPr lang="en-IE" dirty="0"/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14" y="4648201"/>
            <a:ext cx="4133850" cy="209931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876800" y="4648201"/>
            <a:ext cx="4114800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What solutions would this query return?</a:t>
            </a:r>
          </a:p>
        </p:txBody>
      </p:sp>
      <p:sp>
        <p:nvSpPr>
          <p:cNvPr id="9" name="Content Placeholder 3"/>
          <p:cNvSpPr txBox="1">
            <a:spLocks/>
          </p:cNvSpPr>
          <p:nvPr/>
        </p:nvSpPr>
        <p:spPr>
          <a:xfrm>
            <a:off x="4800600" y="5029200"/>
            <a:ext cx="1828800" cy="609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IE" dirty="0" smtClean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Solutions:</a:t>
            </a:r>
            <a:endParaRPr lang="en-IE" dirty="0">
              <a:latin typeface="Calibri Light" panose="020F0302020204030204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5654021"/>
            <a:ext cx="2556034" cy="517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064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http://images.clipartpanda.com/question-701-question-mark-desig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447800"/>
            <a:ext cx="4419600" cy="441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Questions?</a:t>
            </a:r>
            <a:endParaRPr lang="en-IE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505783">
            <a:off x="1971583" y="4078091"/>
            <a:ext cx="1076325" cy="283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217019">
            <a:off x="1667658" y="1030770"/>
            <a:ext cx="809771" cy="2971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8039" y="-685800"/>
            <a:ext cx="758761" cy="2971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004639">
            <a:off x="6262144" y="3799028"/>
            <a:ext cx="1039312" cy="2971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769219">
            <a:off x="6527800" y="799843"/>
            <a:ext cx="981926" cy="2971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00236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SPARQL: </a:t>
            </a:r>
            <a:r>
              <a:rPr lang="en-IE" b="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WHERE</a:t>
            </a:r>
            <a:r>
              <a:rPr lang="en-IE" dirty="0" smtClean="0"/>
              <a:t> clause</a:t>
            </a:r>
            <a:endParaRPr lang="en-I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746438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SPARQL: </a:t>
            </a:r>
            <a:r>
              <a:rPr lang="en-IE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WHERE</a:t>
            </a:r>
            <a:r>
              <a:rPr lang="en-IE" dirty="0"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dirty="0"/>
              <a:t>clause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E" dirty="0" smtClean="0"/>
              <a:t>Specifies what to match in the data</a:t>
            </a:r>
            <a:endParaRPr lang="en-IE" dirty="0"/>
          </a:p>
        </p:txBody>
      </p:sp>
      <p:pic>
        <p:nvPicPr>
          <p:cNvPr id="14" name="Content Placeholder 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5" y="5105404"/>
            <a:ext cx="3773805" cy="1377315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698500" y="5905500"/>
            <a:ext cx="3276600" cy="228600"/>
          </a:xfrm>
          <a:prstGeom prst="rect">
            <a:avLst/>
          </a:prstGeom>
          <a:solidFill>
            <a:srgbClr val="FFC000">
              <a:alpha val="3100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410200" y="5835134"/>
            <a:ext cx="1752600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solidFill>
                  <a:schemeClr val="bg1"/>
                </a:solidFill>
                <a:latin typeface="Calibri Light" panose="020F0302020204030204" pitchFamily="34" charset="0"/>
              </a:rPr>
              <a:t>“</a:t>
            </a:r>
            <a:r>
              <a:rPr lang="en-IE" dirty="0" smtClean="0">
                <a:solidFill>
                  <a:srgbClr val="FFC000"/>
                </a:solidFill>
                <a:latin typeface="Calibri Light" panose="020F0302020204030204" pitchFamily="34" charset="0"/>
              </a:rPr>
              <a:t>Triple pattern</a:t>
            </a:r>
            <a:r>
              <a:rPr lang="en-IE" dirty="0" smtClean="0">
                <a:solidFill>
                  <a:schemeClr val="bg1"/>
                </a:solidFill>
                <a:latin typeface="Calibri Light" panose="020F0302020204030204" pitchFamily="34" charset="0"/>
              </a:rPr>
              <a:t>”</a:t>
            </a:r>
            <a:endParaRPr lang="en-IE" dirty="0">
              <a:solidFill>
                <a:schemeClr val="bg1"/>
              </a:solidFill>
              <a:latin typeface="Calibri Light" panose="020F0302020204030204" pitchFamily="34" charset="0"/>
            </a:endParaRPr>
          </a:p>
        </p:txBody>
      </p:sp>
      <p:cxnSp>
        <p:nvCxnSpPr>
          <p:cNvPr id="18" name="Straight Arrow Connector 17"/>
          <p:cNvCxnSpPr>
            <a:stCxn id="16" idx="1"/>
            <a:endCxn id="15" idx="3"/>
          </p:cNvCxnSpPr>
          <p:nvPr/>
        </p:nvCxnSpPr>
        <p:spPr>
          <a:xfrm flipH="1">
            <a:off x="3975100" y="6019800"/>
            <a:ext cx="1435100" cy="0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5410200" y="6204466"/>
            <a:ext cx="2514600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solidFill>
                  <a:schemeClr val="bg1"/>
                </a:solidFill>
                <a:latin typeface="Calibri Light" panose="020F0302020204030204" pitchFamily="34" charset="0"/>
              </a:rPr>
              <a:t>(a triple with variables)</a:t>
            </a:r>
            <a:endParaRPr lang="en-IE" dirty="0">
              <a:solidFill>
                <a:schemeClr val="bg1"/>
              </a:solidFill>
              <a:latin typeface="Calibri Light" panose="020F03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54884" y="1861504"/>
            <a:ext cx="3701098" cy="3701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333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219199"/>
            <a:ext cx="7108497" cy="3109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SPARQL: </a:t>
            </a:r>
            <a:r>
              <a:rPr lang="en-IE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WHERE</a:t>
            </a:r>
            <a:r>
              <a:rPr lang="en-IE" dirty="0"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dirty="0"/>
              <a:t>clause</a:t>
            </a:r>
          </a:p>
        </p:txBody>
      </p:sp>
      <p:pic>
        <p:nvPicPr>
          <p:cNvPr id="9" name="Picture 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5181601"/>
            <a:ext cx="2042160" cy="992505"/>
          </a:xfrm>
          <a:prstGeom prst="rect">
            <a:avLst/>
          </a:prstGeom>
        </p:spPr>
      </p:pic>
      <p:sp>
        <p:nvSpPr>
          <p:cNvPr id="14" name="Content Placeholder 3"/>
          <p:cNvSpPr>
            <a:spLocks noGrp="1"/>
          </p:cNvSpPr>
          <p:nvPr>
            <p:ph idx="1"/>
          </p:nvPr>
        </p:nvSpPr>
        <p:spPr>
          <a:xfrm>
            <a:off x="304800" y="4408223"/>
            <a:ext cx="1371600" cy="609600"/>
          </a:xfrm>
        </p:spPr>
        <p:txBody>
          <a:bodyPr/>
          <a:lstStyle/>
          <a:p>
            <a:pPr marL="0" indent="0" algn="ctr">
              <a:buNone/>
            </a:pPr>
            <a:r>
              <a:rPr lang="en-IE" dirty="0" smtClean="0">
                <a:solidFill>
                  <a:schemeClr val="bg1">
                    <a:lumMod val="50000"/>
                  </a:schemeClr>
                </a:solidFill>
              </a:rPr>
              <a:t>Query:</a:t>
            </a:r>
            <a:endParaRPr lang="en-IE" dirty="0"/>
          </a:p>
        </p:txBody>
      </p:sp>
      <p:sp>
        <p:nvSpPr>
          <p:cNvPr id="15" name="Content Placeholder 3"/>
          <p:cNvSpPr txBox="1">
            <a:spLocks/>
          </p:cNvSpPr>
          <p:nvPr/>
        </p:nvSpPr>
        <p:spPr>
          <a:xfrm>
            <a:off x="5943600" y="4419600"/>
            <a:ext cx="1828800" cy="609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IE" dirty="0" smtClean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Solutions:</a:t>
            </a:r>
            <a:endParaRPr lang="en-IE" dirty="0">
              <a:latin typeface="Calibri Light" panose="020F0302020204030204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3" y="5105402"/>
            <a:ext cx="3773805" cy="1377315"/>
          </a:xfrm>
          <a:prstGeom prst="rect">
            <a:avLst/>
          </a:prstGeom>
        </p:spPr>
      </p:pic>
      <p:sp>
        <p:nvSpPr>
          <p:cNvPr id="5" name="Freeform 4"/>
          <p:cNvSpPr/>
          <p:nvPr/>
        </p:nvSpPr>
        <p:spPr>
          <a:xfrm>
            <a:off x="3924300" y="1778000"/>
            <a:ext cx="4215170" cy="508000"/>
          </a:xfrm>
          <a:custGeom>
            <a:avLst/>
            <a:gdLst>
              <a:gd name="connsiteX0" fmla="*/ 825500 w 4215170"/>
              <a:gd name="connsiteY0" fmla="*/ 88900 h 508000"/>
              <a:gd name="connsiteX1" fmla="*/ 825500 w 4215170"/>
              <a:gd name="connsiteY1" fmla="*/ 88900 h 508000"/>
              <a:gd name="connsiteX2" fmla="*/ 647700 w 4215170"/>
              <a:gd name="connsiteY2" fmla="*/ 76200 h 508000"/>
              <a:gd name="connsiteX3" fmla="*/ 609600 w 4215170"/>
              <a:gd name="connsiteY3" fmla="*/ 63500 h 508000"/>
              <a:gd name="connsiteX4" fmla="*/ 533400 w 4215170"/>
              <a:gd name="connsiteY4" fmla="*/ 76200 h 508000"/>
              <a:gd name="connsiteX5" fmla="*/ 165100 w 4215170"/>
              <a:gd name="connsiteY5" fmla="*/ 76200 h 508000"/>
              <a:gd name="connsiteX6" fmla="*/ 88900 w 4215170"/>
              <a:gd name="connsiteY6" fmla="*/ 127000 h 508000"/>
              <a:gd name="connsiteX7" fmla="*/ 50800 w 4215170"/>
              <a:gd name="connsiteY7" fmla="*/ 152400 h 508000"/>
              <a:gd name="connsiteX8" fmla="*/ 38100 w 4215170"/>
              <a:gd name="connsiteY8" fmla="*/ 190500 h 508000"/>
              <a:gd name="connsiteX9" fmla="*/ 0 w 4215170"/>
              <a:gd name="connsiteY9" fmla="*/ 266700 h 508000"/>
              <a:gd name="connsiteX10" fmla="*/ 12700 w 4215170"/>
              <a:gd name="connsiteY10" fmla="*/ 419100 h 508000"/>
              <a:gd name="connsiteX11" fmla="*/ 25400 w 4215170"/>
              <a:gd name="connsiteY11" fmla="*/ 457200 h 508000"/>
              <a:gd name="connsiteX12" fmla="*/ 76200 w 4215170"/>
              <a:gd name="connsiteY12" fmla="*/ 469900 h 508000"/>
              <a:gd name="connsiteX13" fmla="*/ 254000 w 4215170"/>
              <a:gd name="connsiteY13" fmla="*/ 508000 h 508000"/>
              <a:gd name="connsiteX14" fmla="*/ 1193800 w 4215170"/>
              <a:gd name="connsiteY14" fmla="*/ 495300 h 508000"/>
              <a:gd name="connsiteX15" fmla="*/ 1270000 w 4215170"/>
              <a:gd name="connsiteY15" fmla="*/ 469900 h 508000"/>
              <a:gd name="connsiteX16" fmla="*/ 1346200 w 4215170"/>
              <a:gd name="connsiteY16" fmla="*/ 444500 h 508000"/>
              <a:gd name="connsiteX17" fmla="*/ 1384300 w 4215170"/>
              <a:gd name="connsiteY17" fmla="*/ 431800 h 508000"/>
              <a:gd name="connsiteX18" fmla="*/ 1612900 w 4215170"/>
              <a:gd name="connsiteY18" fmla="*/ 419100 h 508000"/>
              <a:gd name="connsiteX19" fmla="*/ 2057400 w 4215170"/>
              <a:gd name="connsiteY19" fmla="*/ 431800 h 508000"/>
              <a:gd name="connsiteX20" fmla="*/ 3263900 w 4215170"/>
              <a:gd name="connsiteY20" fmla="*/ 444500 h 508000"/>
              <a:gd name="connsiteX21" fmla="*/ 3314700 w 4215170"/>
              <a:gd name="connsiteY21" fmla="*/ 457200 h 508000"/>
              <a:gd name="connsiteX22" fmla="*/ 3441700 w 4215170"/>
              <a:gd name="connsiteY22" fmla="*/ 482600 h 508000"/>
              <a:gd name="connsiteX23" fmla="*/ 3721100 w 4215170"/>
              <a:gd name="connsiteY23" fmla="*/ 469900 h 508000"/>
              <a:gd name="connsiteX24" fmla="*/ 4178300 w 4215170"/>
              <a:gd name="connsiteY24" fmla="*/ 444500 h 508000"/>
              <a:gd name="connsiteX25" fmla="*/ 4191000 w 4215170"/>
              <a:gd name="connsiteY25" fmla="*/ 228600 h 508000"/>
              <a:gd name="connsiteX26" fmla="*/ 4140200 w 4215170"/>
              <a:gd name="connsiteY26" fmla="*/ 114300 h 508000"/>
              <a:gd name="connsiteX27" fmla="*/ 4025900 w 4215170"/>
              <a:gd name="connsiteY27" fmla="*/ 50800 h 508000"/>
              <a:gd name="connsiteX28" fmla="*/ 3949700 w 4215170"/>
              <a:gd name="connsiteY28" fmla="*/ 38100 h 508000"/>
              <a:gd name="connsiteX29" fmla="*/ 3530600 w 4215170"/>
              <a:gd name="connsiteY29" fmla="*/ 25400 h 508000"/>
              <a:gd name="connsiteX30" fmla="*/ 3429000 w 4215170"/>
              <a:gd name="connsiteY30" fmla="*/ 12700 h 508000"/>
              <a:gd name="connsiteX31" fmla="*/ 3365500 w 4215170"/>
              <a:gd name="connsiteY31" fmla="*/ 0 h 508000"/>
              <a:gd name="connsiteX32" fmla="*/ 3124200 w 4215170"/>
              <a:gd name="connsiteY32" fmla="*/ 12700 h 508000"/>
              <a:gd name="connsiteX33" fmla="*/ 3048000 w 4215170"/>
              <a:gd name="connsiteY33" fmla="*/ 50800 h 508000"/>
              <a:gd name="connsiteX34" fmla="*/ 3009900 w 4215170"/>
              <a:gd name="connsiteY34" fmla="*/ 63500 h 508000"/>
              <a:gd name="connsiteX35" fmla="*/ 2832100 w 4215170"/>
              <a:gd name="connsiteY35" fmla="*/ 88900 h 508000"/>
              <a:gd name="connsiteX36" fmla="*/ 2527300 w 4215170"/>
              <a:gd name="connsiteY36" fmla="*/ 114300 h 508000"/>
              <a:gd name="connsiteX37" fmla="*/ 2133600 w 4215170"/>
              <a:gd name="connsiteY37" fmla="*/ 127000 h 508000"/>
              <a:gd name="connsiteX38" fmla="*/ 1511300 w 4215170"/>
              <a:gd name="connsiteY38" fmla="*/ 101600 h 508000"/>
              <a:gd name="connsiteX39" fmla="*/ 1016000 w 4215170"/>
              <a:gd name="connsiteY39" fmla="*/ 127000 h 508000"/>
              <a:gd name="connsiteX40" fmla="*/ 850900 w 4215170"/>
              <a:gd name="connsiteY40" fmla="*/ 114300 h 508000"/>
              <a:gd name="connsiteX41" fmla="*/ 812800 w 4215170"/>
              <a:gd name="connsiteY41" fmla="*/ 101600 h 508000"/>
              <a:gd name="connsiteX42" fmla="*/ 825500 w 4215170"/>
              <a:gd name="connsiteY42" fmla="*/ 88900 h 50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4215170" h="508000">
                <a:moveTo>
                  <a:pt x="825500" y="88900"/>
                </a:moveTo>
                <a:lnTo>
                  <a:pt x="825500" y="88900"/>
                </a:lnTo>
                <a:cubicBezTo>
                  <a:pt x="766233" y="84667"/>
                  <a:pt x="706711" y="83142"/>
                  <a:pt x="647700" y="76200"/>
                </a:cubicBezTo>
                <a:cubicBezTo>
                  <a:pt x="634405" y="74636"/>
                  <a:pt x="622987" y="63500"/>
                  <a:pt x="609600" y="63500"/>
                </a:cubicBezTo>
                <a:cubicBezTo>
                  <a:pt x="583850" y="63500"/>
                  <a:pt x="558800" y="71967"/>
                  <a:pt x="533400" y="76200"/>
                </a:cubicBezTo>
                <a:cubicBezTo>
                  <a:pt x="438778" y="70286"/>
                  <a:pt x="264753" y="49975"/>
                  <a:pt x="165100" y="76200"/>
                </a:cubicBezTo>
                <a:cubicBezTo>
                  <a:pt x="135578" y="83969"/>
                  <a:pt x="114300" y="110067"/>
                  <a:pt x="88900" y="127000"/>
                </a:cubicBezTo>
                <a:lnTo>
                  <a:pt x="50800" y="152400"/>
                </a:lnTo>
                <a:cubicBezTo>
                  <a:pt x="46567" y="165100"/>
                  <a:pt x="44087" y="178526"/>
                  <a:pt x="38100" y="190500"/>
                </a:cubicBezTo>
                <a:cubicBezTo>
                  <a:pt x="-11139" y="288977"/>
                  <a:pt x="31922" y="170935"/>
                  <a:pt x="0" y="266700"/>
                </a:cubicBezTo>
                <a:cubicBezTo>
                  <a:pt x="4233" y="317500"/>
                  <a:pt x="5963" y="368571"/>
                  <a:pt x="12700" y="419100"/>
                </a:cubicBezTo>
                <a:cubicBezTo>
                  <a:pt x="14469" y="432370"/>
                  <a:pt x="14947" y="448837"/>
                  <a:pt x="25400" y="457200"/>
                </a:cubicBezTo>
                <a:cubicBezTo>
                  <a:pt x="39030" y="468104"/>
                  <a:pt x="59482" y="464884"/>
                  <a:pt x="76200" y="469900"/>
                </a:cubicBezTo>
                <a:cubicBezTo>
                  <a:pt x="205460" y="508678"/>
                  <a:pt x="99469" y="488684"/>
                  <a:pt x="254000" y="508000"/>
                </a:cubicBezTo>
                <a:cubicBezTo>
                  <a:pt x="567267" y="503767"/>
                  <a:pt x="880725" y="507040"/>
                  <a:pt x="1193800" y="495300"/>
                </a:cubicBezTo>
                <a:cubicBezTo>
                  <a:pt x="1220555" y="494297"/>
                  <a:pt x="1244600" y="478367"/>
                  <a:pt x="1270000" y="469900"/>
                </a:cubicBezTo>
                <a:lnTo>
                  <a:pt x="1346200" y="444500"/>
                </a:lnTo>
                <a:cubicBezTo>
                  <a:pt x="1358900" y="440267"/>
                  <a:pt x="1370934" y="432543"/>
                  <a:pt x="1384300" y="431800"/>
                </a:cubicBezTo>
                <a:lnTo>
                  <a:pt x="1612900" y="419100"/>
                </a:lnTo>
                <a:lnTo>
                  <a:pt x="2057400" y="431800"/>
                </a:lnTo>
                <a:lnTo>
                  <a:pt x="3263900" y="444500"/>
                </a:lnTo>
                <a:cubicBezTo>
                  <a:pt x="3281351" y="444853"/>
                  <a:pt x="3297633" y="453543"/>
                  <a:pt x="3314700" y="457200"/>
                </a:cubicBezTo>
                <a:cubicBezTo>
                  <a:pt x="3356913" y="466246"/>
                  <a:pt x="3441700" y="482600"/>
                  <a:pt x="3441700" y="482600"/>
                </a:cubicBezTo>
                <a:lnTo>
                  <a:pt x="3721100" y="469900"/>
                </a:lnTo>
                <a:cubicBezTo>
                  <a:pt x="4156464" y="453775"/>
                  <a:pt x="3994531" y="490442"/>
                  <a:pt x="4178300" y="444500"/>
                </a:cubicBezTo>
                <a:cubicBezTo>
                  <a:pt x="4233479" y="361732"/>
                  <a:pt x="4217168" y="403054"/>
                  <a:pt x="4191000" y="228600"/>
                </a:cubicBezTo>
                <a:cubicBezTo>
                  <a:pt x="4187529" y="205460"/>
                  <a:pt x="4165198" y="136174"/>
                  <a:pt x="4140200" y="114300"/>
                </a:cubicBezTo>
                <a:cubicBezTo>
                  <a:pt x="4106765" y="85044"/>
                  <a:pt x="4069322" y="60449"/>
                  <a:pt x="4025900" y="50800"/>
                </a:cubicBezTo>
                <a:cubicBezTo>
                  <a:pt x="4000763" y="45214"/>
                  <a:pt x="3975417" y="39419"/>
                  <a:pt x="3949700" y="38100"/>
                </a:cubicBezTo>
                <a:cubicBezTo>
                  <a:pt x="3810119" y="30942"/>
                  <a:pt x="3670300" y="29633"/>
                  <a:pt x="3530600" y="25400"/>
                </a:cubicBezTo>
                <a:cubicBezTo>
                  <a:pt x="3496733" y="21167"/>
                  <a:pt x="3462733" y="17890"/>
                  <a:pt x="3429000" y="12700"/>
                </a:cubicBezTo>
                <a:cubicBezTo>
                  <a:pt x="3407665" y="9418"/>
                  <a:pt x="3387086" y="0"/>
                  <a:pt x="3365500" y="0"/>
                </a:cubicBezTo>
                <a:cubicBezTo>
                  <a:pt x="3284955" y="0"/>
                  <a:pt x="3204633" y="8467"/>
                  <a:pt x="3124200" y="12700"/>
                </a:cubicBezTo>
                <a:cubicBezTo>
                  <a:pt x="3028435" y="44622"/>
                  <a:pt x="3146477" y="1561"/>
                  <a:pt x="3048000" y="50800"/>
                </a:cubicBezTo>
                <a:cubicBezTo>
                  <a:pt x="3036026" y="56787"/>
                  <a:pt x="3022772" y="59822"/>
                  <a:pt x="3009900" y="63500"/>
                </a:cubicBezTo>
                <a:cubicBezTo>
                  <a:pt x="2935532" y="84748"/>
                  <a:pt x="2933309" y="78779"/>
                  <a:pt x="2832100" y="88900"/>
                </a:cubicBezTo>
                <a:cubicBezTo>
                  <a:pt x="2710875" y="129308"/>
                  <a:pt x="2798674" y="103863"/>
                  <a:pt x="2527300" y="114300"/>
                </a:cubicBezTo>
                <a:lnTo>
                  <a:pt x="2133600" y="127000"/>
                </a:lnTo>
                <a:cubicBezTo>
                  <a:pt x="1926167" y="118533"/>
                  <a:pt x="1718740" y="93302"/>
                  <a:pt x="1511300" y="101600"/>
                </a:cubicBezTo>
                <a:cubicBezTo>
                  <a:pt x="1134430" y="116675"/>
                  <a:pt x="1299449" y="106754"/>
                  <a:pt x="1016000" y="127000"/>
                </a:cubicBezTo>
                <a:cubicBezTo>
                  <a:pt x="960967" y="122767"/>
                  <a:pt x="905670" y="121146"/>
                  <a:pt x="850900" y="114300"/>
                </a:cubicBezTo>
                <a:cubicBezTo>
                  <a:pt x="837616" y="112640"/>
                  <a:pt x="824279" y="108488"/>
                  <a:pt x="812800" y="101600"/>
                </a:cubicBezTo>
                <a:cubicBezTo>
                  <a:pt x="802533" y="95440"/>
                  <a:pt x="823383" y="91017"/>
                  <a:pt x="825500" y="88900"/>
                </a:cubicBezTo>
                <a:close/>
              </a:path>
            </a:pathLst>
          </a:custGeom>
          <a:solidFill>
            <a:schemeClr val="accent6">
              <a:lumMod val="75000"/>
              <a:alpha val="3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7" name="Freeform 6"/>
          <p:cNvSpPr/>
          <p:nvPr/>
        </p:nvSpPr>
        <p:spPr>
          <a:xfrm>
            <a:off x="3924300" y="1800225"/>
            <a:ext cx="4124893" cy="1971675"/>
          </a:xfrm>
          <a:custGeom>
            <a:avLst/>
            <a:gdLst>
              <a:gd name="connsiteX0" fmla="*/ 1228725 w 4124893"/>
              <a:gd name="connsiteY0" fmla="*/ 76200 h 1971675"/>
              <a:gd name="connsiteX1" fmla="*/ 1228725 w 4124893"/>
              <a:gd name="connsiteY1" fmla="*/ 76200 h 1971675"/>
              <a:gd name="connsiteX2" fmla="*/ 1123950 w 4124893"/>
              <a:gd name="connsiteY2" fmla="*/ 66675 h 1971675"/>
              <a:gd name="connsiteX3" fmla="*/ 1009650 w 4124893"/>
              <a:gd name="connsiteY3" fmla="*/ 47625 h 1971675"/>
              <a:gd name="connsiteX4" fmla="*/ 895350 w 4124893"/>
              <a:gd name="connsiteY4" fmla="*/ 28575 h 1971675"/>
              <a:gd name="connsiteX5" fmla="*/ 838200 w 4124893"/>
              <a:gd name="connsiteY5" fmla="*/ 19050 h 1971675"/>
              <a:gd name="connsiteX6" fmla="*/ 762000 w 4124893"/>
              <a:gd name="connsiteY6" fmla="*/ 9525 h 1971675"/>
              <a:gd name="connsiteX7" fmla="*/ 723900 w 4124893"/>
              <a:gd name="connsiteY7" fmla="*/ 0 h 1971675"/>
              <a:gd name="connsiteX8" fmla="*/ 485775 w 4124893"/>
              <a:gd name="connsiteY8" fmla="*/ 9525 h 1971675"/>
              <a:gd name="connsiteX9" fmla="*/ 419100 w 4124893"/>
              <a:gd name="connsiteY9" fmla="*/ 19050 h 1971675"/>
              <a:gd name="connsiteX10" fmla="*/ 390525 w 4124893"/>
              <a:gd name="connsiteY10" fmla="*/ 28575 h 1971675"/>
              <a:gd name="connsiteX11" fmla="*/ 180975 w 4124893"/>
              <a:gd name="connsiteY11" fmla="*/ 38100 h 1971675"/>
              <a:gd name="connsiteX12" fmla="*/ 76200 w 4124893"/>
              <a:gd name="connsiteY12" fmla="*/ 66675 h 1971675"/>
              <a:gd name="connsiteX13" fmla="*/ 47625 w 4124893"/>
              <a:gd name="connsiteY13" fmla="*/ 95250 h 1971675"/>
              <a:gd name="connsiteX14" fmla="*/ 19050 w 4124893"/>
              <a:gd name="connsiteY14" fmla="*/ 104775 h 1971675"/>
              <a:gd name="connsiteX15" fmla="*/ 0 w 4124893"/>
              <a:gd name="connsiteY15" fmla="*/ 161925 h 1971675"/>
              <a:gd name="connsiteX16" fmla="*/ 9525 w 4124893"/>
              <a:gd name="connsiteY16" fmla="*/ 257175 h 1971675"/>
              <a:gd name="connsiteX17" fmla="*/ 38100 w 4124893"/>
              <a:gd name="connsiteY17" fmla="*/ 314325 h 1971675"/>
              <a:gd name="connsiteX18" fmla="*/ 57150 w 4124893"/>
              <a:gd name="connsiteY18" fmla="*/ 352425 h 1971675"/>
              <a:gd name="connsiteX19" fmla="*/ 114300 w 4124893"/>
              <a:gd name="connsiteY19" fmla="*/ 400050 h 1971675"/>
              <a:gd name="connsiteX20" fmla="*/ 152400 w 4124893"/>
              <a:gd name="connsiteY20" fmla="*/ 409575 h 1971675"/>
              <a:gd name="connsiteX21" fmla="*/ 200025 w 4124893"/>
              <a:gd name="connsiteY21" fmla="*/ 438150 h 1971675"/>
              <a:gd name="connsiteX22" fmla="*/ 238125 w 4124893"/>
              <a:gd name="connsiteY22" fmla="*/ 447675 h 1971675"/>
              <a:gd name="connsiteX23" fmla="*/ 323850 w 4124893"/>
              <a:gd name="connsiteY23" fmla="*/ 466725 h 1971675"/>
              <a:gd name="connsiteX24" fmla="*/ 619125 w 4124893"/>
              <a:gd name="connsiteY24" fmla="*/ 485775 h 1971675"/>
              <a:gd name="connsiteX25" fmla="*/ 781050 w 4124893"/>
              <a:gd name="connsiteY25" fmla="*/ 504825 h 1971675"/>
              <a:gd name="connsiteX26" fmla="*/ 847725 w 4124893"/>
              <a:gd name="connsiteY26" fmla="*/ 514350 h 1971675"/>
              <a:gd name="connsiteX27" fmla="*/ 952500 w 4124893"/>
              <a:gd name="connsiteY27" fmla="*/ 523875 h 1971675"/>
              <a:gd name="connsiteX28" fmla="*/ 1009650 w 4124893"/>
              <a:gd name="connsiteY28" fmla="*/ 533400 h 1971675"/>
              <a:gd name="connsiteX29" fmla="*/ 1257300 w 4124893"/>
              <a:gd name="connsiteY29" fmla="*/ 542925 h 1971675"/>
              <a:gd name="connsiteX30" fmla="*/ 1400175 w 4124893"/>
              <a:gd name="connsiteY30" fmla="*/ 657225 h 1971675"/>
              <a:gd name="connsiteX31" fmla="*/ 1419225 w 4124893"/>
              <a:gd name="connsiteY31" fmla="*/ 685800 h 1971675"/>
              <a:gd name="connsiteX32" fmla="*/ 1476375 w 4124893"/>
              <a:gd name="connsiteY32" fmla="*/ 752475 h 1971675"/>
              <a:gd name="connsiteX33" fmla="*/ 1495425 w 4124893"/>
              <a:gd name="connsiteY33" fmla="*/ 781050 h 1971675"/>
              <a:gd name="connsiteX34" fmla="*/ 1524000 w 4124893"/>
              <a:gd name="connsiteY34" fmla="*/ 790575 h 1971675"/>
              <a:gd name="connsiteX35" fmla="*/ 1552575 w 4124893"/>
              <a:gd name="connsiteY35" fmla="*/ 809625 h 1971675"/>
              <a:gd name="connsiteX36" fmla="*/ 1609725 w 4124893"/>
              <a:gd name="connsiteY36" fmla="*/ 838200 h 1971675"/>
              <a:gd name="connsiteX37" fmla="*/ 1695450 w 4124893"/>
              <a:gd name="connsiteY37" fmla="*/ 914400 h 1971675"/>
              <a:gd name="connsiteX38" fmla="*/ 1724025 w 4124893"/>
              <a:gd name="connsiteY38" fmla="*/ 952500 h 1971675"/>
              <a:gd name="connsiteX39" fmla="*/ 1752600 w 4124893"/>
              <a:gd name="connsiteY39" fmla="*/ 971550 h 1971675"/>
              <a:gd name="connsiteX40" fmla="*/ 1838325 w 4124893"/>
              <a:gd name="connsiteY40" fmla="*/ 1028700 h 1971675"/>
              <a:gd name="connsiteX41" fmla="*/ 1895475 w 4124893"/>
              <a:gd name="connsiteY41" fmla="*/ 1066800 h 1971675"/>
              <a:gd name="connsiteX42" fmla="*/ 1962150 w 4124893"/>
              <a:gd name="connsiteY42" fmla="*/ 1095375 h 1971675"/>
              <a:gd name="connsiteX43" fmla="*/ 2076450 w 4124893"/>
              <a:gd name="connsiteY43" fmla="*/ 1152525 h 1971675"/>
              <a:gd name="connsiteX44" fmla="*/ 2114550 w 4124893"/>
              <a:gd name="connsiteY44" fmla="*/ 1190625 h 1971675"/>
              <a:gd name="connsiteX45" fmla="*/ 2162175 w 4124893"/>
              <a:gd name="connsiteY45" fmla="*/ 1209675 h 1971675"/>
              <a:gd name="connsiteX46" fmla="*/ 2257425 w 4124893"/>
              <a:gd name="connsiteY46" fmla="*/ 1276350 h 1971675"/>
              <a:gd name="connsiteX47" fmla="*/ 2305050 w 4124893"/>
              <a:gd name="connsiteY47" fmla="*/ 1304925 h 1971675"/>
              <a:gd name="connsiteX48" fmla="*/ 2343150 w 4124893"/>
              <a:gd name="connsiteY48" fmla="*/ 1343025 h 1971675"/>
              <a:gd name="connsiteX49" fmla="*/ 2400300 w 4124893"/>
              <a:gd name="connsiteY49" fmla="*/ 1381125 h 1971675"/>
              <a:gd name="connsiteX50" fmla="*/ 2457450 w 4124893"/>
              <a:gd name="connsiteY50" fmla="*/ 1438275 h 1971675"/>
              <a:gd name="connsiteX51" fmla="*/ 2486025 w 4124893"/>
              <a:gd name="connsiteY51" fmla="*/ 1466850 h 1971675"/>
              <a:gd name="connsiteX52" fmla="*/ 2505075 w 4124893"/>
              <a:gd name="connsiteY52" fmla="*/ 1504950 h 1971675"/>
              <a:gd name="connsiteX53" fmla="*/ 2524125 w 4124893"/>
              <a:gd name="connsiteY53" fmla="*/ 1533525 h 1971675"/>
              <a:gd name="connsiteX54" fmla="*/ 2543175 w 4124893"/>
              <a:gd name="connsiteY54" fmla="*/ 1581150 h 1971675"/>
              <a:gd name="connsiteX55" fmla="*/ 2571750 w 4124893"/>
              <a:gd name="connsiteY55" fmla="*/ 1619250 h 1971675"/>
              <a:gd name="connsiteX56" fmla="*/ 2590800 w 4124893"/>
              <a:gd name="connsiteY56" fmla="*/ 1657350 h 1971675"/>
              <a:gd name="connsiteX57" fmla="*/ 2638425 w 4124893"/>
              <a:gd name="connsiteY57" fmla="*/ 1724025 h 1971675"/>
              <a:gd name="connsiteX58" fmla="*/ 2676525 w 4124893"/>
              <a:gd name="connsiteY58" fmla="*/ 1809750 h 1971675"/>
              <a:gd name="connsiteX59" fmla="*/ 2714625 w 4124893"/>
              <a:gd name="connsiteY59" fmla="*/ 1866900 h 1971675"/>
              <a:gd name="connsiteX60" fmla="*/ 2733675 w 4124893"/>
              <a:gd name="connsiteY60" fmla="*/ 1895475 h 1971675"/>
              <a:gd name="connsiteX61" fmla="*/ 2790825 w 4124893"/>
              <a:gd name="connsiteY61" fmla="*/ 1905000 h 1971675"/>
              <a:gd name="connsiteX62" fmla="*/ 2828925 w 4124893"/>
              <a:gd name="connsiteY62" fmla="*/ 1914525 h 1971675"/>
              <a:gd name="connsiteX63" fmla="*/ 2867025 w 4124893"/>
              <a:gd name="connsiteY63" fmla="*/ 1933575 h 1971675"/>
              <a:gd name="connsiteX64" fmla="*/ 2962275 w 4124893"/>
              <a:gd name="connsiteY64" fmla="*/ 1952625 h 1971675"/>
              <a:gd name="connsiteX65" fmla="*/ 3048000 w 4124893"/>
              <a:gd name="connsiteY65" fmla="*/ 1971675 h 1971675"/>
              <a:gd name="connsiteX66" fmla="*/ 3895725 w 4124893"/>
              <a:gd name="connsiteY66" fmla="*/ 1952625 h 1971675"/>
              <a:gd name="connsiteX67" fmla="*/ 3943350 w 4124893"/>
              <a:gd name="connsiteY67" fmla="*/ 1943100 h 1971675"/>
              <a:gd name="connsiteX68" fmla="*/ 4000500 w 4124893"/>
              <a:gd name="connsiteY68" fmla="*/ 1933575 h 1971675"/>
              <a:gd name="connsiteX69" fmla="*/ 4019550 w 4124893"/>
              <a:gd name="connsiteY69" fmla="*/ 1905000 h 1971675"/>
              <a:gd name="connsiteX70" fmla="*/ 4029075 w 4124893"/>
              <a:gd name="connsiteY70" fmla="*/ 1876425 h 1971675"/>
              <a:gd name="connsiteX71" fmla="*/ 4086225 w 4124893"/>
              <a:gd name="connsiteY71" fmla="*/ 1809750 h 1971675"/>
              <a:gd name="connsiteX72" fmla="*/ 4105275 w 4124893"/>
              <a:gd name="connsiteY72" fmla="*/ 1752600 h 1971675"/>
              <a:gd name="connsiteX73" fmla="*/ 4114800 w 4124893"/>
              <a:gd name="connsiteY73" fmla="*/ 1724025 h 1971675"/>
              <a:gd name="connsiteX74" fmla="*/ 4124325 w 4124893"/>
              <a:gd name="connsiteY74" fmla="*/ 1685925 h 1971675"/>
              <a:gd name="connsiteX75" fmla="*/ 4114800 w 4124893"/>
              <a:gd name="connsiteY75" fmla="*/ 1514475 h 1971675"/>
              <a:gd name="connsiteX76" fmla="*/ 4029075 w 4124893"/>
              <a:gd name="connsiteY76" fmla="*/ 1466850 h 1971675"/>
              <a:gd name="connsiteX77" fmla="*/ 3990975 w 4124893"/>
              <a:gd name="connsiteY77" fmla="*/ 1457325 h 1971675"/>
              <a:gd name="connsiteX78" fmla="*/ 3409950 w 4124893"/>
              <a:gd name="connsiteY78" fmla="*/ 1447800 h 1971675"/>
              <a:gd name="connsiteX79" fmla="*/ 3305175 w 4124893"/>
              <a:gd name="connsiteY79" fmla="*/ 1419225 h 1971675"/>
              <a:gd name="connsiteX80" fmla="*/ 3276600 w 4124893"/>
              <a:gd name="connsiteY80" fmla="*/ 1409700 h 1971675"/>
              <a:gd name="connsiteX81" fmla="*/ 3248025 w 4124893"/>
              <a:gd name="connsiteY81" fmla="*/ 1400175 h 1971675"/>
              <a:gd name="connsiteX82" fmla="*/ 3190875 w 4124893"/>
              <a:gd name="connsiteY82" fmla="*/ 1371600 h 1971675"/>
              <a:gd name="connsiteX83" fmla="*/ 3162300 w 4124893"/>
              <a:gd name="connsiteY83" fmla="*/ 1352550 h 1971675"/>
              <a:gd name="connsiteX84" fmla="*/ 3105150 w 4124893"/>
              <a:gd name="connsiteY84" fmla="*/ 1333500 h 1971675"/>
              <a:gd name="connsiteX85" fmla="*/ 3076575 w 4124893"/>
              <a:gd name="connsiteY85" fmla="*/ 1323975 h 1971675"/>
              <a:gd name="connsiteX86" fmla="*/ 3019425 w 4124893"/>
              <a:gd name="connsiteY86" fmla="*/ 1285875 h 1971675"/>
              <a:gd name="connsiteX87" fmla="*/ 2990850 w 4124893"/>
              <a:gd name="connsiteY87" fmla="*/ 1266825 h 1971675"/>
              <a:gd name="connsiteX88" fmla="*/ 2914650 w 4124893"/>
              <a:gd name="connsiteY88" fmla="*/ 1200150 h 1971675"/>
              <a:gd name="connsiteX89" fmla="*/ 2886075 w 4124893"/>
              <a:gd name="connsiteY89" fmla="*/ 1181100 h 1971675"/>
              <a:gd name="connsiteX90" fmla="*/ 2867025 w 4124893"/>
              <a:gd name="connsiteY90" fmla="*/ 1152525 h 1971675"/>
              <a:gd name="connsiteX91" fmla="*/ 2857500 w 4124893"/>
              <a:gd name="connsiteY91" fmla="*/ 1123950 h 1971675"/>
              <a:gd name="connsiteX92" fmla="*/ 2819400 w 4124893"/>
              <a:gd name="connsiteY92" fmla="*/ 1066800 h 1971675"/>
              <a:gd name="connsiteX93" fmla="*/ 2781300 w 4124893"/>
              <a:gd name="connsiteY93" fmla="*/ 1009650 h 1971675"/>
              <a:gd name="connsiteX94" fmla="*/ 2762250 w 4124893"/>
              <a:gd name="connsiteY94" fmla="*/ 971550 h 1971675"/>
              <a:gd name="connsiteX95" fmla="*/ 2705100 w 4124893"/>
              <a:gd name="connsiteY95" fmla="*/ 923925 h 1971675"/>
              <a:gd name="connsiteX96" fmla="*/ 2676525 w 4124893"/>
              <a:gd name="connsiteY96" fmla="*/ 914400 h 1971675"/>
              <a:gd name="connsiteX97" fmla="*/ 2647950 w 4124893"/>
              <a:gd name="connsiteY97" fmla="*/ 885825 h 1971675"/>
              <a:gd name="connsiteX98" fmla="*/ 2590800 w 4124893"/>
              <a:gd name="connsiteY98" fmla="*/ 847725 h 1971675"/>
              <a:gd name="connsiteX99" fmla="*/ 2562225 w 4124893"/>
              <a:gd name="connsiteY99" fmla="*/ 819150 h 1971675"/>
              <a:gd name="connsiteX100" fmla="*/ 2524125 w 4124893"/>
              <a:gd name="connsiteY100" fmla="*/ 800100 h 1971675"/>
              <a:gd name="connsiteX101" fmla="*/ 2495550 w 4124893"/>
              <a:gd name="connsiteY101" fmla="*/ 771525 h 1971675"/>
              <a:gd name="connsiteX102" fmla="*/ 2447925 w 4124893"/>
              <a:gd name="connsiteY102" fmla="*/ 752475 h 1971675"/>
              <a:gd name="connsiteX103" fmla="*/ 2390775 w 4124893"/>
              <a:gd name="connsiteY103" fmla="*/ 733425 h 1971675"/>
              <a:gd name="connsiteX104" fmla="*/ 2305050 w 4124893"/>
              <a:gd name="connsiteY104" fmla="*/ 695325 h 1971675"/>
              <a:gd name="connsiteX105" fmla="*/ 2238375 w 4124893"/>
              <a:gd name="connsiteY105" fmla="*/ 666750 h 1971675"/>
              <a:gd name="connsiteX106" fmla="*/ 2152650 w 4124893"/>
              <a:gd name="connsiteY106" fmla="*/ 638175 h 1971675"/>
              <a:gd name="connsiteX107" fmla="*/ 2105025 w 4124893"/>
              <a:gd name="connsiteY107" fmla="*/ 619125 h 1971675"/>
              <a:gd name="connsiteX108" fmla="*/ 2047875 w 4124893"/>
              <a:gd name="connsiteY108" fmla="*/ 600075 h 1971675"/>
              <a:gd name="connsiteX109" fmla="*/ 1943100 w 4124893"/>
              <a:gd name="connsiteY109" fmla="*/ 533400 h 1971675"/>
              <a:gd name="connsiteX110" fmla="*/ 1876425 w 4124893"/>
              <a:gd name="connsiteY110" fmla="*/ 485775 h 1971675"/>
              <a:gd name="connsiteX111" fmla="*/ 1819275 w 4124893"/>
              <a:gd name="connsiteY111" fmla="*/ 466725 h 1971675"/>
              <a:gd name="connsiteX112" fmla="*/ 1733550 w 4124893"/>
              <a:gd name="connsiteY112" fmla="*/ 409575 h 1971675"/>
              <a:gd name="connsiteX113" fmla="*/ 1704975 w 4124893"/>
              <a:gd name="connsiteY113" fmla="*/ 390525 h 1971675"/>
              <a:gd name="connsiteX114" fmla="*/ 1685925 w 4124893"/>
              <a:gd name="connsiteY114" fmla="*/ 361950 h 1971675"/>
              <a:gd name="connsiteX115" fmla="*/ 1628775 w 4124893"/>
              <a:gd name="connsiteY115" fmla="*/ 342900 h 1971675"/>
              <a:gd name="connsiteX116" fmla="*/ 1562100 w 4124893"/>
              <a:gd name="connsiteY116" fmla="*/ 304800 h 1971675"/>
              <a:gd name="connsiteX117" fmla="*/ 1533525 w 4124893"/>
              <a:gd name="connsiteY117" fmla="*/ 295275 h 1971675"/>
              <a:gd name="connsiteX118" fmla="*/ 1447800 w 4124893"/>
              <a:gd name="connsiteY118" fmla="*/ 247650 h 1971675"/>
              <a:gd name="connsiteX119" fmla="*/ 1419225 w 4124893"/>
              <a:gd name="connsiteY119" fmla="*/ 219075 h 1971675"/>
              <a:gd name="connsiteX120" fmla="*/ 1362075 w 4124893"/>
              <a:gd name="connsiteY120" fmla="*/ 180975 h 1971675"/>
              <a:gd name="connsiteX121" fmla="*/ 1314450 w 4124893"/>
              <a:gd name="connsiteY121" fmla="*/ 133350 h 1971675"/>
              <a:gd name="connsiteX122" fmla="*/ 1266825 w 4124893"/>
              <a:gd name="connsiteY122" fmla="*/ 95250 h 1971675"/>
              <a:gd name="connsiteX123" fmla="*/ 1228725 w 4124893"/>
              <a:gd name="connsiteY123" fmla="*/ 76200 h 1971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</a:cxnLst>
            <a:rect l="l" t="t" r="r" b="b"/>
            <a:pathLst>
              <a:path w="4124893" h="1971675">
                <a:moveTo>
                  <a:pt x="1228725" y="76200"/>
                </a:moveTo>
                <a:lnTo>
                  <a:pt x="1228725" y="76200"/>
                </a:lnTo>
                <a:cubicBezTo>
                  <a:pt x="1193800" y="73025"/>
                  <a:pt x="1158805" y="70548"/>
                  <a:pt x="1123950" y="66675"/>
                </a:cubicBezTo>
                <a:cubicBezTo>
                  <a:pt x="1046651" y="58086"/>
                  <a:pt x="1075393" y="59227"/>
                  <a:pt x="1009650" y="47625"/>
                </a:cubicBezTo>
                <a:lnTo>
                  <a:pt x="895350" y="28575"/>
                </a:lnTo>
                <a:lnTo>
                  <a:pt x="838200" y="19050"/>
                </a:lnTo>
                <a:cubicBezTo>
                  <a:pt x="812951" y="14842"/>
                  <a:pt x="787249" y="13733"/>
                  <a:pt x="762000" y="9525"/>
                </a:cubicBezTo>
                <a:cubicBezTo>
                  <a:pt x="749087" y="7373"/>
                  <a:pt x="736600" y="3175"/>
                  <a:pt x="723900" y="0"/>
                </a:cubicBezTo>
                <a:cubicBezTo>
                  <a:pt x="644525" y="3175"/>
                  <a:pt x="565059" y="4570"/>
                  <a:pt x="485775" y="9525"/>
                </a:cubicBezTo>
                <a:cubicBezTo>
                  <a:pt x="463368" y="10925"/>
                  <a:pt x="441115" y="14647"/>
                  <a:pt x="419100" y="19050"/>
                </a:cubicBezTo>
                <a:cubicBezTo>
                  <a:pt x="409255" y="21019"/>
                  <a:pt x="400533" y="27774"/>
                  <a:pt x="390525" y="28575"/>
                </a:cubicBezTo>
                <a:cubicBezTo>
                  <a:pt x="320826" y="34151"/>
                  <a:pt x="250825" y="34925"/>
                  <a:pt x="180975" y="38100"/>
                </a:cubicBezTo>
                <a:cubicBezTo>
                  <a:pt x="95035" y="59585"/>
                  <a:pt x="129613" y="48871"/>
                  <a:pt x="76200" y="66675"/>
                </a:cubicBezTo>
                <a:cubicBezTo>
                  <a:pt x="66675" y="76200"/>
                  <a:pt x="58833" y="87778"/>
                  <a:pt x="47625" y="95250"/>
                </a:cubicBezTo>
                <a:cubicBezTo>
                  <a:pt x="39271" y="100819"/>
                  <a:pt x="24886" y="96605"/>
                  <a:pt x="19050" y="104775"/>
                </a:cubicBezTo>
                <a:cubicBezTo>
                  <a:pt x="7378" y="121115"/>
                  <a:pt x="0" y="161925"/>
                  <a:pt x="0" y="161925"/>
                </a:cubicBezTo>
                <a:cubicBezTo>
                  <a:pt x="3175" y="193675"/>
                  <a:pt x="4673" y="225638"/>
                  <a:pt x="9525" y="257175"/>
                </a:cubicBezTo>
                <a:cubicBezTo>
                  <a:pt x="14121" y="287047"/>
                  <a:pt x="23228" y="288300"/>
                  <a:pt x="38100" y="314325"/>
                </a:cubicBezTo>
                <a:cubicBezTo>
                  <a:pt x="45145" y="326653"/>
                  <a:pt x="48897" y="340871"/>
                  <a:pt x="57150" y="352425"/>
                </a:cubicBezTo>
                <a:cubicBezTo>
                  <a:pt x="67247" y="366560"/>
                  <a:pt x="97100" y="392678"/>
                  <a:pt x="114300" y="400050"/>
                </a:cubicBezTo>
                <a:cubicBezTo>
                  <a:pt x="126332" y="405207"/>
                  <a:pt x="139700" y="406400"/>
                  <a:pt x="152400" y="409575"/>
                </a:cubicBezTo>
                <a:cubicBezTo>
                  <a:pt x="168275" y="419100"/>
                  <a:pt x="183107" y="430631"/>
                  <a:pt x="200025" y="438150"/>
                </a:cubicBezTo>
                <a:cubicBezTo>
                  <a:pt x="211988" y="443467"/>
                  <a:pt x="225369" y="444731"/>
                  <a:pt x="238125" y="447675"/>
                </a:cubicBezTo>
                <a:cubicBezTo>
                  <a:pt x="266647" y="454257"/>
                  <a:pt x="294936" y="462160"/>
                  <a:pt x="323850" y="466725"/>
                </a:cubicBezTo>
                <a:cubicBezTo>
                  <a:pt x="400643" y="478850"/>
                  <a:pt x="564785" y="483187"/>
                  <a:pt x="619125" y="485775"/>
                </a:cubicBezTo>
                <a:cubicBezTo>
                  <a:pt x="686180" y="493226"/>
                  <a:pt x="715594" y="496098"/>
                  <a:pt x="781050" y="504825"/>
                </a:cubicBezTo>
                <a:cubicBezTo>
                  <a:pt x="803304" y="507792"/>
                  <a:pt x="825412" y="511871"/>
                  <a:pt x="847725" y="514350"/>
                </a:cubicBezTo>
                <a:cubicBezTo>
                  <a:pt x="882580" y="518223"/>
                  <a:pt x="917671" y="519777"/>
                  <a:pt x="952500" y="523875"/>
                </a:cubicBezTo>
                <a:cubicBezTo>
                  <a:pt x="971680" y="526132"/>
                  <a:pt x="990375" y="532195"/>
                  <a:pt x="1009650" y="533400"/>
                </a:cubicBezTo>
                <a:cubicBezTo>
                  <a:pt x="1092100" y="538553"/>
                  <a:pt x="1174750" y="539750"/>
                  <a:pt x="1257300" y="542925"/>
                </a:cubicBezTo>
                <a:cubicBezTo>
                  <a:pt x="1308029" y="576744"/>
                  <a:pt x="1360134" y="610511"/>
                  <a:pt x="1400175" y="657225"/>
                </a:cubicBezTo>
                <a:cubicBezTo>
                  <a:pt x="1407625" y="665917"/>
                  <a:pt x="1411896" y="677006"/>
                  <a:pt x="1419225" y="685800"/>
                </a:cubicBezTo>
                <a:cubicBezTo>
                  <a:pt x="1488457" y="768879"/>
                  <a:pt x="1405032" y="652594"/>
                  <a:pt x="1476375" y="752475"/>
                </a:cubicBezTo>
                <a:cubicBezTo>
                  <a:pt x="1483029" y="761790"/>
                  <a:pt x="1486486" y="773899"/>
                  <a:pt x="1495425" y="781050"/>
                </a:cubicBezTo>
                <a:cubicBezTo>
                  <a:pt x="1503265" y="787322"/>
                  <a:pt x="1514475" y="787400"/>
                  <a:pt x="1524000" y="790575"/>
                </a:cubicBezTo>
                <a:cubicBezTo>
                  <a:pt x="1533525" y="796925"/>
                  <a:pt x="1542336" y="804505"/>
                  <a:pt x="1552575" y="809625"/>
                </a:cubicBezTo>
                <a:cubicBezTo>
                  <a:pt x="1590403" y="828539"/>
                  <a:pt x="1574628" y="807003"/>
                  <a:pt x="1609725" y="838200"/>
                </a:cubicBezTo>
                <a:cubicBezTo>
                  <a:pt x="1707592" y="925193"/>
                  <a:pt x="1630597" y="871165"/>
                  <a:pt x="1695450" y="914400"/>
                </a:cubicBezTo>
                <a:cubicBezTo>
                  <a:pt x="1704975" y="927100"/>
                  <a:pt x="1712800" y="941275"/>
                  <a:pt x="1724025" y="952500"/>
                </a:cubicBezTo>
                <a:cubicBezTo>
                  <a:pt x="1732120" y="960595"/>
                  <a:pt x="1743285" y="964896"/>
                  <a:pt x="1752600" y="971550"/>
                </a:cubicBezTo>
                <a:cubicBezTo>
                  <a:pt x="1854266" y="1044169"/>
                  <a:pt x="1720229" y="953548"/>
                  <a:pt x="1838325" y="1028700"/>
                </a:cubicBezTo>
                <a:cubicBezTo>
                  <a:pt x="1857641" y="1040992"/>
                  <a:pt x="1875316" y="1055945"/>
                  <a:pt x="1895475" y="1066800"/>
                </a:cubicBezTo>
                <a:cubicBezTo>
                  <a:pt x="1916765" y="1078264"/>
                  <a:pt x="1940298" y="1085024"/>
                  <a:pt x="1962150" y="1095375"/>
                </a:cubicBezTo>
                <a:cubicBezTo>
                  <a:pt x="2000647" y="1113610"/>
                  <a:pt x="2046329" y="1122404"/>
                  <a:pt x="2076450" y="1152525"/>
                </a:cubicBezTo>
                <a:cubicBezTo>
                  <a:pt x="2089150" y="1165225"/>
                  <a:pt x="2099606" y="1180662"/>
                  <a:pt x="2114550" y="1190625"/>
                </a:cubicBezTo>
                <a:cubicBezTo>
                  <a:pt x="2128776" y="1200109"/>
                  <a:pt x="2147165" y="1201488"/>
                  <a:pt x="2162175" y="1209675"/>
                </a:cubicBezTo>
                <a:cubicBezTo>
                  <a:pt x="2218113" y="1240187"/>
                  <a:pt x="2211008" y="1245405"/>
                  <a:pt x="2257425" y="1276350"/>
                </a:cubicBezTo>
                <a:cubicBezTo>
                  <a:pt x="2272829" y="1286619"/>
                  <a:pt x="2290437" y="1293559"/>
                  <a:pt x="2305050" y="1304925"/>
                </a:cubicBezTo>
                <a:cubicBezTo>
                  <a:pt x="2319227" y="1315952"/>
                  <a:pt x="2329125" y="1331805"/>
                  <a:pt x="2343150" y="1343025"/>
                </a:cubicBezTo>
                <a:cubicBezTo>
                  <a:pt x="2361028" y="1357328"/>
                  <a:pt x="2381250" y="1368425"/>
                  <a:pt x="2400300" y="1381125"/>
                </a:cubicBezTo>
                <a:cubicBezTo>
                  <a:pt x="2422716" y="1396069"/>
                  <a:pt x="2438400" y="1419225"/>
                  <a:pt x="2457450" y="1438275"/>
                </a:cubicBezTo>
                <a:lnTo>
                  <a:pt x="2486025" y="1466850"/>
                </a:lnTo>
                <a:cubicBezTo>
                  <a:pt x="2496065" y="1476890"/>
                  <a:pt x="2498030" y="1492622"/>
                  <a:pt x="2505075" y="1504950"/>
                </a:cubicBezTo>
                <a:cubicBezTo>
                  <a:pt x="2510755" y="1514889"/>
                  <a:pt x="2519005" y="1523286"/>
                  <a:pt x="2524125" y="1533525"/>
                </a:cubicBezTo>
                <a:cubicBezTo>
                  <a:pt x="2531771" y="1548818"/>
                  <a:pt x="2534872" y="1566204"/>
                  <a:pt x="2543175" y="1581150"/>
                </a:cubicBezTo>
                <a:cubicBezTo>
                  <a:pt x="2550885" y="1595027"/>
                  <a:pt x="2563336" y="1605788"/>
                  <a:pt x="2571750" y="1619250"/>
                </a:cubicBezTo>
                <a:cubicBezTo>
                  <a:pt x="2579275" y="1631291"/>
                  <a:pt x="2583275" y="1645309"/>
                  <a:pt x="2590800" y="1657350"/>
                </a:cubicBezTo>
                <a:cubicBezTo>
                  <a:pt x="2596212" y="1666010"/>
                  <a:pt x="2632225" y="1710075"/>
                  <a:pt x="2638425" y="1724025"/>
                </a:cubicBezTo>
                <a:cubicBezTo>
                  <a:pt x="2683765" y="1826040"/>
                  <a:pt x="2633412" y="1745081"/>
                  <a:pt x="2676525" y="1809750"/>
                </a:cubicBezTo>
                <a:cubicBezTo>
                  <a:pt x="2693841" y="1879015"/>
                  <a:pt x="2670772" y="1823047"/>
                  <a:pt x="2714625" y="1866900"/>
                </a:cubicBezTo>
                <a:cubicBezTo>
                  <a:pt x="2722720" y="1874995"/>
                  <a:pt x="2723436" y="1890355"/>
                  <a:pt x="2733675" y="1895475"/>
                </a:cubicBezTo>
                <a:cubicBezTo>
                  <a:pt x="2750949" y="1904112"/>
                  <a:pt x="2771887" y="1901212"/>
                  <a:pt x="2790825" y="1905000"/>
                </a:cubicBezTo>
                <a:cubicBezTo>
                  <a:pt x="2803662" y="1907567"/>
                  <a:pt x="2816668" y="1909928"/>
                  <a:pt x="2828925" y="1914525"/>
                </a:cubicBezTo>
                <a:cubicBezTo>
                  <a:pt x="2842220" y="1919511"/>
                  <a:pt x="2853372" y="1929674"/>
                  <a:pt x="2867025" y="1933575"/>
                </a:cubicBezTo>
                <a:cubicBezTo>
                  <a:pt x="2898158" y="1942470"/>
                  <a:pt x="2930525" y="1946275"/>
                  <a:pt x="2962275" y="1952625"/>
                </a:cubicBezTo>
                <a:cubicBezTo>
                  <a:pt x="3022737" y="1964717"/>
                  <a:pt x="2994194" y="1958223"/>
                  <a:pt x="3048000" y="1971675"/>
                </a:cubicBezTo>
                <a:lnTo>
                  <a:pt x="3895725" y="1952625"/>
                </a:lnTo>
                <a:cubicBezTo>
                  <a:pt x="3911803" y="1950733"/>
                  <a:pt x="3927422" y="1945996"/>
                  <a:pt x="3943350" y="1943100"/>
                </a:cubicBezTo>
                <a:cubicBezTo>
                  <a:pt x="3962351" y="1939645"/>
                  <a:pt x="3981450" y="1936750"/>
                  <a:pt x="4000500" y="1933575"/>
                </a:cubicBezTo>
                <a:cubicBezTo>
                  <a:pt x="4006850" y="1924050"/>
                  <a:pt x="4014430" y="1915239"/>
                  <a:pt x="4019550" y="1905000"/>
                </a:cubicBezTo>
                <a:cubicBezTo>
                  <a:pt x="4024040" y="1896020"/>
                  <a:pt x="4024094" y="1885142"/>
                  <a:pt x="4029075" y="1876425"/>
                </a:cubicBezTo>
                <a:cubicBezTo>
                  <a:pt x="4045367" y="1847914"/>
                  <a:pt x="4063705" y="1832270"/>
                  <a:pt x="4086225" y="1809750"/>
                </a:cubicBezTo>
                <a:lnTo>
                  <a:pt x="4105275" y="1752600"/>
                </a:lnTo>
                <a:cubicBezTo>
                  <a:pt x="4108450" y="1743075"/>
                  <a:pt x="4112365" y="1733765"/>
                  <a:pt x="4114800" y="1724025"/>
                </a:cubicBezTo>
                <a:lnTo>
                  <a:pt x="4124325" y="1685925"/>
                </a:lnTo>
                <a:cubicBezTo>
                  <a:pt x="4121150" y="1628775"/>
                  <a:pt x="4132155" y="1569019"/>
                  <a:pt x="4114800" y="1514475"/>
                </a:cubicBezTo>
                <a:cubicBezTo>
                  <a:pt x="4107978" y="1493033"/>
                  <a:pt x="4053637" y="1473868"/>
                  <a:pt x="4029075" y="1466850"/>
                </a:cubicBezTo>
                <a:cubicBezTo>
                  <a:pt x="4016488" y="1463254"/>
                  <a:pt x="4004060" y="1457728"/>
                  <a:pt x="3990975" y="1457325"/>
                </a:cubicBezTo>
                <a:cubicBezTo>
                  <a:pt x="3797366" y="1451368"/>
                  <a:pt x="3603625" y="1450975"/>
                  <a:pt x="3409950" y="1447800"/>
                </a:cubicBezTo>
                <a:cubicBezTo>
                  <a:pt x="3342634" y="1434337"/>
                  <a:pt x="3377684" y="1443395"/>
                  <a:pt x="3305175" y="1419225"/>
                </a:cubicBezTo>
                <a:lnTo>
                  <a:pt x="3276600" y="1409700"/>
                </a:lnTo>
                <a:lnTo>
                  <a:pt x="3248025" y="1400175"/>
                </a:lnTo>
                <a:cubicBezTo>
                  <a:pt x="3166133" y="1345580"/>
                  <a:pt x="3269745" y="1411035"/>
                  <a:pt x="3190875" y="1371600"/>
                </a:cubicBezTo>
                <a:cubicBezTo>
                  <a:pt x="3180636" y="1366480"/>
                  <a:pt x="3172761" y="1357199"/>
                  <a:pt x="3162300" y="1352550"/>
                </a:cubicBezTo>
                <a:cubicBezTo>
                  <a:pt x="3143950" y="1344395"/>
                  <a:pt x="3124200" y="1339850"/>
                  <a:pt x="3105150" y="1333500"/>
                </a:cubicBezTo>
                <a:lnTo>
                  <a:pt x="3076575" y="1323975"/>
                </a:lnTo>
                <a:lnTo>
                  <a:pt x="3019425" y="1285875"/>
                </a:lnTo>
                <a:lnTo>
                  <a:pt x="2990850" y="1266825"/>
                </a:lnTo>
                <a:cubicBezTo>
                  <a:pt x="2959100" y="1219200"/>
                  <a:pt x="2981325" y="1244600"/>
                  <a:pt x="2914650" y="1200150"/>
                </a:cubicBezTo>
                <a:lnTo>
                  <a:pt x="2886075" y="1181100"/>
                </a:lnTo>
                <a:cubicBezTo>
                  <a:pt x="2879725" y="1171575"/>
                  <a:pt x="2872145" y="1162764"/>
                  <a:pt x="2867025" y="1152525"/>
                </a:cubicBezTo>
                <a:cubicBezTo>
                  <a:pt x="2862535" y="1143545"/>
                  <a:pt x="2862376" y="1132727"/>
                  <a:pt x="2857500" y="1123950"/>
                </a:cubicBezTo>
                <a:cubicBezTo>
                  <a:pt x="2846381" y="1103936"/>
                  <a:pt x="2832100" y="1085850"/>
                  <a:pt x="2819400" y="1066800"/>
                </a:cubicBezTo>
                <a:lnTo>
                  <a:pt x="2781300" y="1009650"/>
                </a:lnTo>
                <a:cubicBezTo>
                  <a:pt x="2773424" y="997836"/>
                  <a:pt x="2770503" y="983104"/>
                  <a:pt x="2762250" y="971550"/>
                </a:cubicBezTo>
                <a:cubicBezTo>
                  <a:pt x="2750547" y="955166"/>
                  <a:pt x="2723665" y="933208"/>
                  <a:pt x="2705100" y="923925"/>
                </a:cubicBezTo>
                <a:cubicBezTo>
                  <a:pt x="2696120" y="919435"/>
                  <a:pt x="2686050" y="917575"/>
                  <a:pt x="2676525" y="914400"/>
                </a:cubicBezTo>
                <a:cubicBezTo>
                  <a:pt x="2667000" y="904875"/>
                  <a:pt x="2658583" y="894095"/>
                  <a:pt x="2647950" y="885825"/>
                </a:cubicBezTo>
                <a:cubicBezTo>
                  <a:pt x="2629878" y="871769"/>
                  <a:pt x="2606989" y="863914"/>
                  <a:pt x="2590800" y="847725"/>
                </a:cubicBezTo>
                <a:cubicBezTo>
                  <a:pt x="2581275" y="838200"/>
                  <a:pt x="2573186" y="826980"/>
                  <a:pt x="2562225" y="819150"/>
                </a:cubicBezTo>
                <a:cubicBezTo>
                  <a:pt x="2550671" y="810897"/>
                  <a:pt x="2535679" y="808353"/>
                  <a:pt x="2524125" y="800100"/>
                </a:cubicBezTo>
                <a:cubicBezTo>
                  <a:pt x="2513164" y="792270"/>
                  <a:pt x="2506973" y="778664"/>
                  <a:pt x="2495550" y="771525"/>
                </a:cubicBezTo>
                <a:cubicBezTo>
                  <a:pt x="2481051" y="762463"/>
                  <a:pt x="2463993" y="758318"/>
                  <a:pt x="2447925" y="752475"/>
                </a:cubicBezTo>
                <a:cubicBezTo>
                  <a:pt x="2429054" y="745613"/>
                  <a:pt x="2390775" y="733425"/>
                  <a:pt x="2390775" y="733425"/>
                </a:cubicBezTo>
                <a:cubicBezTo>
                  <a:pt x="2306720" y="677389"/>
                  <a:pt x="2441070" y="763335"/>
                  <a:pt x="2305050" y="695325"/>
                </a:cubicBezTo>
                <a:cubicBezTo>
                  <a:pt x="2257970" y="671785"/>
                  <a:pt x="2280420" y="680765"/>
                  <a:pt x="2238375" y="666750"/>
                </a:cubicBezTo>
                <a:cubicBezTo>
                  <a:pt x="2182808" y="629706"/>
                  <a:pt x="2239519" y="661866"/>
                  <a:pt x="2152650" y="638175"/>
                </a:cubicBezTo>
                <a:cubicBezTo>
                  <a:pt x="2136155" y="633676"/>
                  <a:pt x="2121093" y="624968"/>
                  <a:pt x="2105025" y="619125"/>
                </a:cubicBezTo>
                <a:cubicBezTo>
                  <a:pt x="2086154" y="612263"/>
                  <a:pt x="2047875" y="600075"/>
                  <a:pt x="2047875" y="600075"/>
                </a:cubicBezTo>
                <a:cubicBezTo>
                  <a:pt x="1963643" y="536901"/>
                  <a:pt x="2001796" y="552965"/>
                  <a:pt x="1943100" y="533400"/>
                </a:cubicBezTo>
                <a:cubicBezTo>
                  <a:pt x="1937983" y="529562"/>
                  <a:pt x="1887821" y="490840"/>
                  <a:pt x="1876425" y="485775"/>
                </a:cubicBezTo>
                <a:cubicBezTo>
                  <a:pt x="1858075" y="477620"/>
                  <a:pt x="1819275" y="466725"/>
                  <a:pt x="1819275" y="466725"/>
                </a:cubicBezTo>
                <a:lnTo>
                  <a:pt x="1733550" y="409575"/>
                </a:lnTo>
                <a:lnTo>
                  <a:pt x="1704975" y="390525"/>
                </a:lnTo>
                <a:cubicBezTo>
                  <a:pt x="1698625" y="381000"/>
                  <a:pt x="1695633" y="368017"/>
                  <a:pt x="1685925" y="361950"/>
                </a:cubicBezTo>
                <a:cubicBezTo>
                  <a:pt x="1668897" y="351307"/>
                  <a:pt x="1628775" y="342900"/>
                  <a:pt x="1628775" y="342900"/>
                </a:cubicBezTo>
                <a:cubicBezTo>
                  <a:pt x="1600077" y="323768"/>
                  <a:pt x="1595937" y="319302"/>
                  <a:pt x="1562100" y="304800"/>
                </a:cubicBezTo>
                <a:cubicBezTo>
                  <a:pt x="1552872" y="300845"/>
                  <a:pt x="1543050" y="298450"/>
                  <a:pt x="1533525" y="295275"/>
                </a:cubicBezTo>
                <a:cubicBezTo>
                  <a:pt x="1468021" y="251606"/>
                  <a:pt x="1498095" y="264415"/>
                  <a:pt x="1447800" y="247650"/>
                </a:cubicBezTo>
                <a:cubicBezTo>
                  <a:pt x="1438275" y="238125"/>
                  <a:pt x="1429858" y="227345"/>
                  <a:pt x="1419225" y="219075"/>
                </a:cubicBezTo>
                <a:cubicBezTo>
                  <a:pt x="1401153" y="205019"/>
                  <a:pt x="1362075" y="180975"/>
                  <a:pt x="1362075" y="180975"/>
                </a:cubicBezTo>
                <a:cubicBezTo>
                  <a:pt x="1311275" y="104775"/>
                  <a:pt x="1377950" y="196850"/>
                  <a:pt x="1314450" y="133350"/>
                </a:cubicBezTo>
                <a:cubicBezTo>
                  <a:pt x="1271366" y="90266"/>
                  <a:pt x="1322455" y="113793"/>
                  <a:pt x="1266825" y="95250"/>
                </a:cubicBezTo>
                <a:cubicBezTo>
                  <a:pt x="1227683" y="69155"/>
                  <a:pt x="1235075" y="79375"/>
                  <a:pt x="1228725" y="76200"/>
                </a:cubicBezTo>
                <a:close/>
              </a:path>
            </a:pathLst>
          </a:custGeom>
          <a:solidFill>
            <a:schemeClr val="accent6">
              <a:lumMod val="75000"/>
              <a:alpha val="32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1423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SPARQL: </a:t>
            </a: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WHERE</a:t>
            </a:r>
            <a:r>
              <a:rPr lang="en-IE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dirty="0" smtClean="0"/>
              <a:t>clause</a:t>
            </a:r>
            <a:endParaRPr lang="en-IE" dirty="0"/>
          </a:p>
        </p:txBody>
      </p:sp>
      <p:sp>
        <p:nvSpPr>
          <p:cNvPr id="11" name="Content Placeholder 3"/>
          <p:cNvSpPr txBox="1">
            <a:spLocks/>
          </p:cNvSpPr>
          <p:nvPr/>
        </p:nvSpPr>
        <p:spPr>
          <a:xfrm>
            <a:off x="533400" y="5334000"/>
            <a:ext cx="8229600" cy="609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IE" sz="2000" dirty="0" smtClean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How to ask:</a:t>
            </a:r>
            <a:r>
              <a:rPr lang="en-IE" sz="2000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 “What movies did the stars of ‘Sharknado’ also star in?”</a:t>
            </a:r>
            <a:endParaRPr lang="en-IE" sz="2000" dirty="0">
              <a:latin typeface="Calibri Light" panose="020F0302020204030204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219199"/>
            <a:ext cx="7108497" cy="3109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26389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5105402"/>
            <a:ext cx="3113974" cy="990598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SPARQL: Basic Graph Patterns</a:t>
            </a:r>
            <a:endParaRPr lang="en-IE" dirty="0"/>
          </a:p>
        </p:txBody>
      </p:sp>
      <p:sp>
        <p:nvSpPr>
          <p:cNvPr id="6" name="Content Placeholder 3"/>
          <p:cNvSpPr>
            <a:spLocks noGrp="1"/>
          </p:cNvSpPr>
          <p:nvPr>
            <p:ph idx="1"/>
          </p:nvPr>
        </p:nvSpPr>
        <p:spPr>
          <a:xfrm>
            <a:off x="304800" y="4495802"/>
            <a:ext cx="1371600" cy="609600"/>
          </a:xfrm>
        </p:spPr>
        <p:txBody>
          <a:bodyPr/>
          <a:lstStyle/>
          <a:p>
            <a:pPr marL="0" indent="0" algn="ctr">
              <a:buNone/>
            </a:pPr>
            <a:r>
              <a:rPr lang="en-IE" dirty="0" smtClean="0">
                <a:solidFill>
                  <a:schemeClr val="bg1">
                    <a:lumMod val="50000"/>
                  </a:schemeClr>
                </a:solidFill>
              </a:rPr>
              <a:t>Query:</a:t>
            </a:r>
            <a:endParaRPr lang="en-IE" dirty="0"/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5" y="5105402"/>
            <a:ext cx="3773805" cy="1617345"/>
          </a:xfrm>
          <a:prstGeom prst="rect">
            <a:avLst/>
          </a:prstGeom>
        </p:spPr>
      </p:pic>
      <p:sp>
        <p:nvSpPr>
          <p:cNvPr id="12" name="Content Placeholder 3"/>
          <p:cNvSpPr txBox="1">
            <a:spLocks/>
          </p:cNvSpPr>
          <p:nvPr/>
        </p:nvSpPr>
        <p:spPr>
          <a:xfrm>
            <a:off x="5448300" y="4495802"/>
            <a:ext cx="1828800" cy="609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IE" dirty="0" smtClean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Solutions:</a:t>
            </a:r>
            <a:endParaRPr lang="en-IE" dirty="0">
              <a:latin typeface="Calibri Light" panose="020F0302020204030204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219199"/>
            <a:ext cx="7108497" cy="3109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Freeform 9"/>
          <p:cNvSpPr/>
          <p:nvPr/>
        </p:nvSpPr>
        <p:spPr>
          <a:xfrm>
            <a:off x="3857625" y="1809750"/>
            <a:ext cx="4267200" cy="1933575"/>
          </a:xfrm>
          <a:custGeom>
            <a:avLst/>
            <a:gdLst>
              <a:gd name="connsiteX0" fmla="*/ 171450 w 4267200"/>
              <a:gd name="connsiteY0" fmla="*/ 57150 h 1933575"/>
              <a:gd name="connsiteX1" fmla="*/ 171450 w 4267200"/>
              <a:gd name="connsiteY1" fmla="*/ 57150 h 1933575"/>
              <a:gd name="connsiteX2" fmla="*/ 295275 w 4267200"/>
              <a:gd name="connsiteY2" fmla="*/ 38100 h 1933575"/>
              <a:gd name="connsiteX3" fmla="*/ 352425 w 4267200"/>
              <a:gd name="connsiteY3" fmla="*/ 19050 h 1933575"/>
              <a:gd name="connsiteX4" fmla="*/ 466725 w 4267200"/>
              <a:gd name="connsiteY4" fmla="*/ 0 h 1933575"/>
              <a:gd name="connsiteX5" fmla="*/ 628650 w 4267200"/>
              <a:gd name="connsiteY5" fmla="*/ 9525 h 1933575"/>
              <a:gd name="connsiteX6" fmla="*/ 695325 w 4267200"/>
              <a:gd name="connsiteY6" fmla="*/ 19050 h 1933575"/>
              <a:gd name="connsiteX7" fmla="*/ 733425 w 4267200"/>
              <a:gd name="connsiteY7" fmla="*/ 28575 h 1933575"/>
              <a:gd name="connsiteX8" fmla="*/ 1019175 w 4267200"/>
              <a:gd name="connsiteY8" fmla="*/ 38100 h 1933575"/>
              <a:gd name="connsiteX9" fmla="*/ 1190625 w 4267200"/>
              <a:gd name="connsiteY9" fmla="*/ 57150 h 1933575"/>
              <a:gd name="connsiteX10" fmla="*/ 1276350 w 4267200"/>
              <a:gd name="connsiteY10" fmla="*/ 76200 h 1933575"/>
              <a:gd name="connsiteX11" fmla="*/ 1304925 w 4267200"/>
              <a:gd name="connsiteY11" fmla="*/ 95250 h 1933575"/>
              <a:gd name="connsiteX12" fmla="*/ 1333500 w 4267200"/>
              <a:gd name="connsiteY12" fmla="*/ 104775 h 1933575"/>
              <a:gd name="connsiteX13" fmla="*/ 1390650 w 4267200"/>
              <a:gd name="connsiteY13" fmla="*/ 142875 h 1933575"/>
              <a:gd name="connsiteX14" fmla="*/ 1457325 w 4267200"/>
              <a:gd name="connsiteY14" fmla="*/ 171450 h 1933575"/>
              <a:gd name="connsiteX15" fmla="*/ 1533525 w 4267200"/>
              <a:gd name="connsiteY15" fmla="*/ 209550 h 1933575"/>
              <a:gd name="connsiteX16" fmla="*/ 1590675 w 4267200"/>
              <a:gd name="connsiteY16" fmla="*/ 238125 h 1933575"/>
              <a:gd name="connsiteX17" fmla="*/ 1619250 w 4267200"/>
              <a:gd name="connsiteY17" fmla="*/ 257175 h 1933575"/>
              <a:gd name="connsiteX18" fmla="*/ 1638300 w 4267200"/>
              <a:gd name="connsiteY18" fmla="*/ 285750 h 1933575"/>
              <a:gd name="connsiteX19" fmla="*/ 1695450 w 4267200"/>
              <a:gd name="connsiteY19" fmla="*/ 323850 h 1933575"/>
              <a:gd name="connsiteX20" fmla="*/ 1714500 w 4267200"/>
              <a:gd name="connsiteY20" fmla="*/ 352425 h 1933575"/>
              <a:gd name="connsiteX21" fmla="*/ 1790700 w 4267200"/>
              <a:gd name="connsiteY21" fmla="*/ 381000 h 1933575"/>
              <a:gd name="connsiteX22" fmla="*/ 1876425 w 4267200"/>
              <a:gd name="connsiteY22" fmla="*/ 409575 h 1933575"/>
              <a:gd name="connsiteX23" fmla="*/ 2000250 w 4267200"/>
              <a:gd name="connsiteY23" fmla="*/ 438150 h 1933575"/>
              <a:gd name="connsiteX24" fmla="*/ 2066925 w 4267200"/>
              <a:gd name="connsiteY24" fmla="*/ 466725 h 1933575"/>
              <a:gd name="connsiteX25" fmla="*/ 2114550 w 4267200"/>
              <a:gd name="connsiteY25" fmla="*/ 485775 h 1933575"/>
              <a:gd name="connsiteX26" fmla="*/ 2143125 w 4267200"/>
              <a:gd name="connsiteY26" fmla="*/ 495300 h 1933575"/>
              <a:gd name="connsiteX27" fmla="*/ 2171700 w 4267200"/>
              <a:gd name="connsiteY27" fmla="*/ 514350 h 1933575"/>
              <a:gd name="connsiteX28" fmla="*/ 2238375 w 4267200"/>
              <a:gd name="connsiteY28" fmla="*/ 533400 h 1933575"/>
              <a:gd name="connsiteX29" fmla="*/ 2266950 w 4267200"/>
              <a:gd name="connsiteY29" fmla="*/ 552450 h 1933575"/>
              <a:gd name="connsiteX30" fmla="*/ 2305050 w 4267200"/>
              <a:gd name="connsiteY30" fmla="*/ 571500 h 1933575"/>
              <a:gd name="connsiteX31" fmla="*/ 2381250 w 4267200"/>
              <a:gd name="connsiteY31" fmla="*/ 600075 h 1933575"/>
              <a:gd name="connsiteX32" fmla="*/ 2428875 w 4267200"/>
              <a:gd name="connsiteY32" fmla="*/ 619125 h 1933575"/>
              <a:gd name="connsiteX33" fmla="*/ 2457450 w 4267200"/>
              <a:gd name="connsiteY33" fmla="*/ 647700 h 1933575"/>
              <a:gd name="connsiteX34" fmla="*/ 2543175 w 4267200"/>
              <a:gd name="connsiteY34" fmla="*/ 695325 h 1933575"/>
              <a:gd name="connsiteX35" fmla="*/ 2571750 w 4267200"/>
              <a:gd name="connsiteY35" fmla="*/ 714375 h 1933575"/>
              <a:gd name="connsiteX36" fmla="*/ 2600325 w 4267200"/>
              <a:gd name="connsiteY36" fmla="*/ 723900 h 1933575"/>
              <a:gd name="connsiteX37" fmla="*/ 2657475 w 4267200"/>
              <a:gd name="connsiteY37" fmla="*/ 752475 h 1933575"/>
              <a:gd name="connsiteX38" fmla="*/ 2676525 w 4267200"/>
              <a:gd name="connsiteY38" fmla="*/ 781050 h 1933575"/>
              <a:gd name="connsiteX39" fmla="*/ 2686050 w 4267200"/>
              <a:gd name="connsiteY39" fmla="*/ 809625 h 1933575"/>
              <a:gd name="connsiteX40" fmla="*/ 2752725 w 4267200"/>
              <a:gd name="connsiteY40" fmla="*/ 857250 h 1933575"/>
              <a:gd name="connsiteX41" fmla="*/ 2819400 w 4267200"/>
              <a:gd name="connsiteY41" fmla="*/ 895350 h 1933575"/>
              <a:gd name="connsiteX42" fmla="*/ 2857500 w 4267200"/>
              <a:gd name="connsiteY42" fmla="*/ 952500 h 1933575"/>
              <a:gd name="connsiteX43" fmla="*/ 2876550 w 4267200"/>
              <a:gd name="connsiteY43" fmla="*/ 981075 h 1933575"/>
              <a:gd name="connsiteX44" fmla="*/ 2905125 w 4267200"/>
              <a:gd name="connsiteY44" fmla="*/ 1009650 h 1933575"/>
              <a:gd name="connsiteX45" fmla="*/ 2924175 w 4267200"/>
              <a:gd name="connsiteY45" fmla="*/ 1047750 h 1933575"/>
              <a:gd name="connsiteX46" fmla="*/ 2952750 w 4267200"/>
              <a:gd name="connsiteY46" fmla="*/ 1076325 h 1933575"/>
              <a:gd name="connsiteX47" fmla="*/ 2981325 w 4267200"/>
              <a:gd name="connsiteY47" fmla="*/ 1133475 h 1933575"/>
              <a:gd name="connsiteX48" fmla="*/ 3009900 w 4267200"/>
              <a:gd name="connsiteY48" fmla="*/ 1162050 h 1933575"/>
              <a:gd name="connsiteX49" fmla="*/ 3028950 w 4267200"/>
              <a:gd name="connsiteY49" fmla="*/ 1190625 h 1933575"/>
              <a:gd name="connsiteX50" fmla="*/ 3086100 w 4267200"/>
              <a:gd name="connsiteY50" fmla="*/ 1247775 h 1933575"/>
              <a:gd name="connsiteX51" fmla="*/ 3095625 w 4267200"/>
              <a:gd name="connsiteY51" fmla="*/ 1276350 h 1933575"/>
              <a:gd name="connsiteX52" fmla="*/ 3124200 w 4267200"/>
              <a:gd name="connsiteY52" fmla="*/ 1285875 h 1933575"/>
              <a:gd name="connsiteX53" fmla="*/ 3152775 w 4267200"/>
              <a:gd name="connsiteY53" fmla="*/ 1304925 h 1933575"/>
              <a:gd name="connsiteX54" fmla="*/ 3181350 w 4267200"/>
              <a:gd name="connsiteY54" fmla="*/ 1333500 h 1933575"/>
              <a:gd name="connsiteX55" fmla="*/ 3238500 w 4267200"/>
              <a:gd name="connsiteY55" fmla="*/ 1352550 h 1933575"/>
              <a:gd name="connsiteX56" fmla="*/ 3314700 w 4267200"/>
              <a:gd name="connsiteY56" fmla="*/ 1400175 h 1933575"/>
              <a:gd name="connsiteX57" fmla="*/ 3343275 w 4267200"/>
              <a:gd name="connsiteY57" fmla="*/ 1409700 h 1933575"/>
              <a:gd name="connsiteX58" fmla="*/ 3371850 w 4267200"/>
              <a:gd name="connsiteY58" fmla="*/ 1419225 h 1933575"/>
              <a:gd name="connsiteX59" fmla="*/ 3457575 w 4267200"/>
              <a:gd name="connsiteY59" fmla="*/ 1438275 h 1933575"/>
              <a:gd name="connsiteX60" fmla="*/ 3533775 w 4267200"/>
              <a:gd name="connsiteY60" fmla="*/ 1447800 h 1933575"/>
              <a:gd name="connsiteX61" fmla="*/ 3629025 w 4267200"/>
              <a:gd name="connsiteY61" fmla="*/ 1457325 h 1933575"/>
              <a:gd name="connsiteX62" fmla="*/ 4105275 w 4267200"/>
              <a:gd name="connsiteY62" fmla="*/ 1476375 h 1933575"/>
              <a:gd name="connsiteX63" fmla="*/ 4191000 w 4267200"/>
              <a:gd name="connsiteY63" fmla="*/ 1524000 h 1933575"/>
              <a:gd name="connsiteX64" fmla="*/ 4219575 w 4267200"/>
              <a:gd name="connsiteY64" fmla="*/ 1533525 h 1933575"/>
              <a:gd name="connsiteX65" fmla="*/ 4267200 w 4267200"/>
              <a:gd name="connsiteY65" fmla="*/ 1647825 h 1933575"/>
              <a:gd name="connsiteX66" fmla="*/ 4257675 w 4267200"/>
              <a:gd name="connsiteY66" fmla="*/ 1695450 h 1933575"/>
              <a:gd name="connsiteX67" fmla="*/ 4229100 w 4267200"/>
              <a:gd name="connsiteY67" fmla="*/ 1724025 h 1933575"/>
              <a:gd name="connsiteX68" fmla="*/ 4181475 w 4267200"/>
              <a:gd name="connsiteY68" fmla="*/ 1762125 h 1933575"/>
              <a:gd name="connsiteX69" fmla="*/ 4162425 w 4267200"/>
              <a:gd name="connsiteY69" fmla="*/ 1819275 h 1933575"/>
              <a:gd name="connsiteX70" fmla="*/ 4105275 w 4267200"/>
              <a:gd name="connsiteY70" fmla="*/ 1857375 h 1933575"/>
              <a:gd name="connsiteX71" fmla="*/ 4048125 w 4267200"/>
              <a:gd name="connsiteY71" fmla="*/ 1866900 h 1933575"/>
              <a:gd name="connsiteX72" fmla="*/ 3952875 w 4267200"/>
              <a:gd name="connsiteY72" fmla="*/ 1885950 h 1933575"/>
              <a:gd name="connsiteX73" fmla="*/ 3895725 w 4267200"/>
              <a:gd name="connsiteY73" fmla="*/ 1895475 h 1933575"/>
              <a:gd name="connsiteX74" fmla="*/ 3838575 w 4267200"/>
              <a:gd name="connsiteY74" fmla="*/ 1914525 h 1933575"/>
              <a:gd name="connsiteX75" fmla="*/ 3752850 w 4267200"/>
              <a:gd name="connsiteY75" fmla="*/ 1924050 h 1933575"/>
              <a:gd name="connsiteX76" fmla="*/ 3714750 w 4267200"/>
              <a:gd name="connsiteY76" fmla="*/ 1933575 h 1933575"/>
              <a:gd name="connsiteX77" fmla="*/ 3629025 w 4267200"/>
              <a:gd name="connsiteY77" fmla="*/ 1914525 h 1933575"/>
              <a:gd name="connsiteX78" fmla="*/ 3467100 w 4267200"/>
              <a:gd name="connsiteY78" fmla="*/ 1905000 h 1933575"/>
              <a:gd name="connsiteX79" fmla="*/ 2838450 w 4267200"/>
              <a:gd name="connsiteY79" fmla="*/ 1876425 h 1933575"/>
              <a:gd name="connsiteX80" fmla="*/ 2609850 w 4267200"/>
              <a:gd name="connsiteY80" fmla="*/ 1857375 h 1933575"/>
              <a:gd name="connsiteX81" fmla="*/ 2438400 w 4267200"/>
              <a:gd name="connsiteY81" fmla="*/ 1847850 h 1933575"/>
              <a:gd name="connsiteX82" fmla="*/ 1657350 w 4267200"/>
              <a:gd name="connsiteY82" fmla="*/ 1866900 h 1933575"/>
              <a:gd name="connsiteX83" fmla="*/ 1447800 w 4267200"/>
              <a:gd name="connsiteY83" fmla="*/ 1885950 h 1933575"/>
              <a:gd name="connsiteX84" fmla="*/ 1409700 w 4267200"/>
              <a:gd name="connsiteY84" fmla="*/ 1895475 h 1933575"/>
              <a:gd name="connsiteX85" fmla="*/ 1247775 w 4267200"/>
              <a:gd name="connsiteY85" fmla="*/ 1914525 h 1933575"/>
              <a:gd name="connsiteX86" fmla="*/ 914400 w 4267200"/>
              <a:gd name="connsiteY86" fmla="*/ 1905000 h 1933575"/>
              <a:gd name="connsiteX87" fmla="*/ 733425 w 4267200"/>
              <a:gd name="connsiteY87" fmla="*/ 1885950 h 1933575"/>
              <a:gd name="connsiteX88" fmla="*/ 561975 w 4267200"/>
              <a:gd name="connsiteY88" fmla="*/ 1866900 h 1933575"/>
              <a:gd name="connsiteX89" fmla="*/ 47625 w 4267200"/>
              <a:gd name="connsiteY89" fmla="*/ 1866900 h 1933575"/>
              <a:gd name="connsiteX90" fmla="*/ 19050 w 4267200"/>
              <a:gd name="connsiteY90" fmla="*/ 1857375 h 1933575"/>
              <a:gd name="connsiteX91" fmla="*/ 0 w 4267200"/>
              <a:gd name="connsiteY91" fmla="*/ 1828800 h 1933575"/>
              <a:gd name="connsiteX92" fmla="*/ 38100 w 4267200"/>
              <a:gd name="connsiteY92" fmla="*/ 1743075 h 1933575"/>
              <a:gd name="connsiteX93" fmla="*/ 66675 w 4267200"/>
              <a:gd name="connsiteY93" fmla="*/ 1647825 h 1933575"/>
              <a:gd name="connsiteX94" fmla="*/ 76200 w 4267200"/>
              <a:gd name="connsiteY94" fmla="*/ 1619250 h 1933575"/>
              <a:gd name="connsiteX95" fmla="*/ 104775 w 4267200"/>
              <a:gd name="connsiteY95" fmla="*/ 1600200 h 1933575"/>
              <a:gd name="connsiteX96" fmla="*/ 123825 w 4267200"/>
              <a:gd name="connsiteY96" fmla="*/ 1571625 h 1933575"/>
              <a:gd name="connsiteX97" fmla="*/ 209550 w 4267200"/>
              <a:gd name="connsiteY97" fmla="*/ 1524000 h 1933575"/>
              <a:gd name="connsiteX98" fmla="*/ 238125 w 4267200"/>
              <a:gd name="connsiteY98" fmla="*/ 1504950 h 1933575"/>
              <a:gd name="connsiteX99" fmla="*/ 276225 w 4267200"/>
              <a:gd name="connsiteY99" fmla="*/ 1495425 h 1933575"/>
              <a:gd name="connsiteX100" fmla="*/ 333375 w 4267200"/>
              <a:gd name="connsiteY100" fmla="*/ 1476375 h 1933575"/>
              <a:gd name="connsiteX101" fmla="*/ 647700 w 4267200"/>
              <a:gd name="connsiteY101" fmla="*/ 1485900 h 1933575"/>
              <a:gd name="connsiteX102" fmla="*/ 752475 w 4267200"/>
              <a:gd name="connsiteY102" fmla="*/ 1495425 h 1933575"/>
              <a:gd name="connsiteX103" fmla="*/ 1752600 w 4267200"/>
              <a:gd name="connsiteY103" fmla="*/ 1485900 h 1933575"/>
              <a:gd name="connsiteX104" fmla="*/ 1885950 w 4267200"/>
              <a:gd name="connsiteY104" fmla="*/ 1476375 h 1933575"/>
              <a:gd name="connsiteX105" fmla="*/ 2105025 w 4267200"/>
              <a:gd name="connsiteY105" fmla="*/ 1438275 h 1933575"/>
              <a:gd name="connsiteX106" fmla="*/ 2095500 w 4267200"/>
              <a:gd name="connsiteY106" fmla="*/ 1371600 h 1933575"/>
              <a:gd name="connsiteX107" fmla="*/ 2047875 w 4267200"/>
              <a:gd name="connsiteY107" fmla="*/ 1314450 h 1933575"/>
              <a:gd name="connsiteX108" fmla="*/ 2019300 w 4267200"/>
              <a:gd name="connsiteY108" fmla="*/ 1257300 h 1933575"/>
              <a:gd name="connsiteX109" fmla="*/ 1962150 w 4267200"/>
              <a:gd name="connsiteY109" fmla="*/ 1143000 h 1933575"/>
              <a:gd name="connsiteX110" fmla="*/ 1905000 w 4267200"/>
              <a:gd name="connsiteY110" fmla="*/ 1114425 h 1933575"/>
              <a:gd name="connsiteX111" fmla="*/ 1857375 w 4267200"/>
              <a:gd name="connsiteY111" fmla="*/ 1085850 h 1933575"/>
              <a:gd name="connsiteX112" fmla="*/ 1800225 w 4267200"/>
              <a:gd name="connsiteY112" fmla="*/ 1038225 h 1933575"/>
              <a:gd name="connsiteX113" fmla="*/ 1752600 w 4267200"/>
              <a:gd name="connsiteY113" fmla="*/ 1009650 h 1933575"/>
              <a:gd name="connsiteX114" fmla="*/ 1724025 w 4267200"/>
              <a:gd name="connsiteY114" fmla="*/ 981075 h 1933575"/>
              <a:gd name="connsiteX115" fmla="*/ 1581150 w 4267200"/>
              <a:gd name="connsiteY115" fmla="*/ 885825 h 1933575"/>
              <a:gd name="connsiteX116" fmla="*/ 1438275 w 4267200"/>
              <a:gd name="connsiteY116" fmla="*/ 809625 h 1933575"/>
              <a:gd name="connsiteX117" fmla="*/ 1295400 w 4267200"/>
              <a:gd name="connsiteY117" fmla="*/ 685800 h 1933575"/>
              <a:gd name="connsiteX118" fmla="*/ 1257300 w 4267200"/>
              <a:gd name="connsiteY118" fmla="*/ 666750 h 1933575"/>
              <a:gd name="connsiteX119" fmla="*/ 1228725 w 4267200"/>
              <a:gd name="connsiteY119" fmla="*/ 638175 h 1933575"/>
              <a:gd name="connsiteX120" fmla="*/ 1200150 w 4267200"/>
              <a:gd name="connsiteY120" fmla="*/ 628650 h 1933575"/>
              <a:gd name="connsiteX121" fmla="*/ 1171575 w 4267200"/>
              <a:gd name="connsiteY121" fmla="*/ 609600 h 1933575"/>
              <a:gd name="connsiteX122" fmla="*/ 1114425 w 4267200"/>
              <a:gd name="connsiteY122" fmla="*/ 590550 h 1933575"/>
              <a:gd name="connsiteX123" fmla="*/ 1028700 w 4267200"/>
              <a:gd name="connsiteY123" fmla="*/ 533400 h 1933575"/>
              <a:gd name="connsiteX124" fmla="*/ 1000125 w 4267200"/>
              <a:gd name="connsiteY124" fmla="*/ 514350 h 1933575"/>
              <a:gd name="connsiteX125" fmla="*/ 914400 w 4267200"/>
              <a:gd name="connsiteY125" fmla="*/ 485775 h 1933575"/>
              <a:gd name="connsiteX126" fmla="*/ 885825 w 4267200"/>
              <a:gd name="connsiteY126" fmla="*/ 476250 h 1933575"/>
              <a:gd name="connsiteX127" fmla="*/ 847725 w 4267200"/>
              <a:gd name="connsiteY127" fmla="*/ 466725 h 1933575"/>
              <a:gd name="connsiteX128" fmla="*/ 561975 w 4267200"/>
              <a:gd name="connsiteY128" fmla="*/ 485775 h 1933575"/>
              <a:gd name="connsiteX129" fmla="*/ 504825 w 4267200"/>
              <a:gd name="connsiteY129" fmla="*/ 504825 h 1933575"/>
              <a:gd name="connsiteX130" fmla="*/ 476250 w 4267200"/>
              <a:gd name="connsiteY130" fmla="*/ 514350 h 1933575"/>
              <a:gd name="connsiteX131" fmla="*/ 428625 w 4267200"/>
              <a:gd name="connsiteY131" fmla="*/ 523875 h 1933575"/>
              <a:gd name="connsiteX132" fmla="*/ 228600 w 4267200"/>
              <a:gd name="connsiteY132" fmla="*/ 514350 h 1933575"/>
              <a:gd name="connsiteX133" fmla="*/ 142875 w 4267200"/>
              <a:gd name="connsiteY133" fmla="*/ 485775 h 1933575"/>
              <a:gd name="connsiteX134" fmla="*/ 57150 w 4267200"/>
              <a:gd name="connsiteY134" fmla="*/ 447675 h 1933575"/>
              <a:gd name="connsiteX135" fmla="*/ 47625 w 4267200"/>
              <a:gd name="connsiteY135" fmla="*/ 381000 h 1933575"/>
              <a:gd name="connsiteX136" fmla="*/ 38100 w 4267200"/>
              <a:gd name="connsiteY136" fmla="*/ 342900 h 1933575"/>
              <a:gd name="connsiteX137" fmla="*/ 47625 w 4267200"/>
              <a:gd name="connsiteY137" fmla="*/ 266700 h 1933575"/>
              <a:gd name="connsiteX138" fmla="*/ 66675 w 4267200"/>
              <a:gd name="connsiteY138" fmla="*/ 238125 h 1933575"/>
              <a:gd name="connsiteX139" fmla="*/ 76200 w 4267200"/>
              <a:gd name="connsiteY139" fmla="*/ 200025 h 1933575"/>
              <a:gd name="connsiteX140" fmla="*/ 104775 w 4267200"/>
              <a:gd name="connsiteY140" fmla="*/ 123825 h 1933575"/>
              <a:gd name="connsiteX141" fmla="*/ 133350 w 4267200"/>
              <a:gd name="connsiteY141" fmla="*/ 114300 h 1933575"/>
              <a:gd name="connsiteX142" fmla="*/ 142875 w 4267200"/>
              <a:gd name="connsiteY142" fmla="*/ 85725 h 1933575"/>
              <a:gd name="connsiteX143" fmla="*/ 171450 w 4267200"/>
              <a:gd name="connsiteY143" fmla="*/ 57150 h 1933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</a:cxnLst>
            <a:rect l="l" t="t" r="r" b="b"/>
            <a:pathLst>
              <a:path w="4267200" h="1933575">
                <a:moveTo>
                  <a:pt x="171450" y="57150"/>
                </a:moveTo>
                <a:lnTo>
                  <a:pt x="171450" y="57150"/>
                </a:lnTo>
                <a:cubicBezTo>
                  <a:pt x="231820" y="50442"/>
                  <a:pt x="246751" y="52657"/>
                  <a:pt x="295275" y="38100"/>
                </a:cubicBezTo>
                <a:cubicBezTo>
                  <a:pt x="314509" y="32330"/>
                  <a:pt x="332500" y="21541"/>
                  <a:pt x="352425" y="19050"/>
                </a:cubicBezTo>
                <a:cubicBezTo>
                  <a:pt x="441615" y="7901"/>
                  <a:pt x="403792" y="15733"/>
                  <a:pt x="466725" y="0"/>
                </a:cubicBezTo>
                <a:cubicBezTo>
                  <a:pt x="520700" y="3175"/>
                  <a:pt x="574768" y="5035"/>
                  <a:pt x="628650" y="9525"/>
                </a:cubicBezTo>
                <a:cubicBezTo>
                  <a:pt x="651023" y="11389"/>
                  <a:pt x="673236" y="15034"/>
                  <a:pt x="695325" y="19050"/>
                </a:cubicBezTo>
                <a:cubicBezTo>
                  <a:pt x="708205" y="21392"/>
                  <a:pt x="720357" y="27806"/>
                  <a:pt x="733425" y="28575"/>
                </a:cubicBezTo>
                <a:cubicBezTo>
                  <a:pt x="828563" y="34171"/>
                  <a:pt x="923925" y="34925"/>
                  <a:pt x="1019175" y="38100"/>
                </a:cubicBezTo>
                <a:cubicBezTo>
                  <a:pt x="1096891" y="64005"/>
                  <a:pt x="1019385" y="40841"/>
                  <a:pt x="1190625" y="57150"/>
                </a:cubicBezTo>
                <a:cubicBezTo>
                  <a:pt x="1208701" y="58872"/>
                  <a:pt x="1254915" y="65483"/>
                  <a:pt x="1276350" y="76200"/>
                </a:cubicBezTo>
                <a:cubicBezTo>
                  <a:pt x="1286589" y="81320"/>
                  <a:pt x="1294686" y="90130"/>
                  <a:pt x="1304925" y="95250"/>
                </a:cubicBezTo>
                <a:cubicBezTo>
                  <a:pt x="1313905" y="99740"/>
                  <a:pt x="1324723" y="99899"/>
                  <a:pt x="1333500" y="104775"/>
                </a:cubicBezTo>
                <a:cubicBezTo>
                  <a:pt x="1353514" y="115894"/>
                  <a:pt x="1368930" y="135635"/>
                  <a:pt x="1390650" y="142875"/>
                </a:cubicBezTo>
                <a:cubicBezTo>
                  <a:pt x="1418428" y="152134"/>
                  <a:pt x="1430422" y="154636"/>
                  <a:pt x="1457325" y="171450"/>
                </a:cubicBezTo>
                <a:cubicBezTo>
                  <a:pt x="1522089" y="211927"/>
                  <a:pt x="1466673" y="192837"/>
                  <a:pt x="1533525" y="209550"/>
                </a:cubicBezTo>
                <a:cubicBezTo>
                  <a:pt x="1615417" y="264145"/>
                  <a:pt x="1511805" y="198690"/>
                  <a:pt x="1590675" y="238125"/>
                </a:cubicBezTo>
                <a:cubicBezTo>
                  <a:pt x="1600914" y="243245"/>
                  <a:pt x="1609725" y="250825"/>
                  <a:pt x="1619250" y="257175"/>
                </a:cubicBezTo>
                <a:cubicBezTo>
                  <a:pt x="1625600" y="266700"/>
                  <a:pt x="1629685" y="278212"/>
                  <a:pt x="1638300" y="285750"/>
                </a:cubicBezTo>
                <a:cubicBezTo>
                  <a:pt x="1655530" y="300827"/>
                  <a:pt x="1695450" y="323850"/>
                  <a:pt x="1695450" y="323850"/>
                </a:cubicBezTo>
                <a:cubicBezTo>
                  <a:pt x="1701800" y="333375"/>
                  <a:pt x="1706405" y="344330"/>
                  <a:pt x="1714500" y="352425"/>
                </a:cubicBezTo>
                <a:cubicBezTo>
                  <a:pt x="1739026" y="376951"/>
                  <a:pt x="1756625" y="374185"/>
                  <a:pt x="1790700" y="381000"/>
                </a:cubicBezTo>
                <a:cubicBezTo>
                  <a:pt x="1860554" y="415927"/>
                  <a:pt x="1795181" y="387418"/>
                  <a:pt x="1876425" y="409575"/>
                </a:cubicBezTo>
                <a:cubicBezTo>
                  <a:pt x="1991483" y="440954"/>
                  <a:pt x="1872766" y="419938"/>
                  <a:pt x="2000250" y="438150"/>
                </a:cubicBezTo>
                <a:cubicBezTo>
                  <a:pt x="2058941" y="457714"/>
                  <a:pt x="1996305" y="435338"/>
                  <a:pt x="2066925" y="466725"/>
                </a:cubicBezTo>
                <a:cubicBezTo>
                  <a:pt x="2082549" y="473669"/>
                  <a:pt x="2098541" y="479772"/>
                  <a:pt x="2114550" y="485775"/>
                </a:cubicBezTo>
                <a:cubicBezTo>
                  <a:pt x="2123951" y="489300"/>
                  <a:pt x="2134145" y="490810"/>
                  <a:pt x="2143125" y="495300"/>
                </a:cubicBezTo>
                <a:cubicBezTo>
                  <a:pt x="2153364" y="500420"/>
                  <a:pt x="2161178" y="509841"/>
                  <a:pt x="2171700" y="514350"/>
                </a:cubicBezTo>
                <a:cubicBezTo>
                  <a:pt x="2214426" y="532661"/>
                  <a:pt x="2201304" y="514864"/>
                  <a:pt x="2238375" y="533400"/>
                </a:cubicBezTo>
                <a:cubicBezTo>
                  <a:pt x="2248614" y="538520"/>
                  <a:pt x="2257011" y="546770"/>
                  <a:pt x="2266950" y="552450"/>
                </a:cubicBezTo>
                <a:cubicBezTo>
                  <a:pt x="2279278" y="559495"/>
                  <a:pt x="2292075" y="565733"/>
                  <a:pt x="2305050" y="571500"/>
                </a:cubicBezTo>
                <a:cubicBezTo>
                  <a:pt x="2371321" y="600954"/>
                  <a:pt x="2330979" y="581223"/>
                  <a:pt x="2381250" y="600075"/>
                </a:cubicBezTo>
                <a:cubicBezTo>
                  <a:pt x="2397259" y="606078"/>
                  <a:pt x="2413000" y="612775"/>
                  <a:pt x="2428875" y="619125"/>
                </a:cubicBezTo>
                <a:cubicBezTo>
                  <a:pt x="2438400" y="628650"/>
                  <a:pt x="2446674" y="639618"/>
                  <a:pt x="2457450" y="647700"/>
                </a:cubicBezTo>
                <a:cubicBezTo>
                  <a:pt x="2495525" y="676256"/>
                  <a:pt x="2505179" y="673613"/>
                  <a:pt x="2543175" y="695325"/>
                </a:cubicBezTo>
                <a:cubicBezTo>
                  <a:pt x="2553114" y="701005"/>
                  <a:pt x="2561511" y="709255"/>
                  <a:pt x="2571750" y="714375"/>
                </a:cubicBezTo>
                <a:cubicBezTo>
                  <a:pt x="2580730" y="718865"/>
                  <a:pt x="2591345" y="719410"/>
                  <a:pt x="2600325" y="723900"/>
                </a:cubicBezTo>
                <a:cubicBezTo>
                  <a:pt x="2674183" y="760829"/>
                  <a:pt x="2585651" y="728534"/>
                  <a:pt x="2657475" y="752475"/>
                </a:cubicBezTo>
                <a:cubicBezTo>
                  <a:pt x="2663825" y="762000"/>
                  <a:pt x="2671405" y="770811"/>
                  <a:pt x="2676525" y="781050"/>
                </a:cubicBezTo>
                <a:cubicBezTo>
                  <a:pt x="2681015" y="790030"/>
                  <a:pt x="2680481" y="801271"/>
                  <a:pt x="2686050" y="809625"/>
                </a:cubicBezTo>
                <a:cubicBezTo>
                  <a:pt x="2707532" y="841848"/>
                  <a:pt x="2720637" y="838914"/>
                  <a:pt x="2752725" y="857250"/>
                </a:cubicBezTo>
                <a:cubicBezTo>
                  <a:pt x="2846967" y="911102"/>
                  <a:pt x="2704265" y="837783"/>
                  <a:pt x="2819400" y="895350"/>
                </a:cubicBezTo>
                <a:lnTo>
                  <a:pt x="2857500" y="952500"/>
                </a:lnTo>
                <a:cubicBezTo>
                  <a:pt x="2863850" y="962025"/>
                  <a:pt x="2868455" y="972980"/>
                  <a:pt x="2876550" y="981075"/>
                </a:cubicBezTo>
                <a:cubicBezTo>
                  <a:pt x="2886075" y="990600"/>
                  <a:pt x="2897295" y="998689"/>
                  <a:pt x="2905125" y="1009650"/>
                </a:cubicBezTo>
                <a:cubicBezTo>
                  <a:pt x="2913378" y="1021204"/>
                  <a:pt x="2915922" y="1036196"/>
                  <a:pt x="2924175" y="1047750"/>
                </a:cubicBezTo>
                <a:cubicBezTo>
                  <a:pt x="2932005" y="1058711"/>
                  <a:pt x="2944126" y="1065977"/>
                  <a:pt x="2952750" y="1076325"/>
                </a:cubicBezTo>
                <a:cubicBezTo>
                  <a:pt x="3027688" y="1166251"/>
                  <a:pt x="2924047" y="1047558"/>
                  <a:pt x="2981325" y="1133475"/>
                </a:cubicBezTo>
                <a:cubicBezTo>
                  <a:pt x="2988797" y="1144683"/>
                  <a:pt x="3001276" y="1151702"/>
                  <a:pt x="3009900" y="1162050"/>
                </a:cubicBezTo>
                <a:cubicBezTo>
                  <a:pt x="3017229" y="1170844"/>
                  <a:pt x="3021345" y="1182069"/>
                  <a:pt x="3028950" y="1190625"/>
                </a:cubicBezTo>
                <a:cubicBezTo>
                  <a:pt x="3046848" y="1210761"/>
                  <a:pt x="3086100" y="1247775"/>
                  <a:pt x="3086100" y="1247775"/>
                </a:cubicBezTo>
                <a:cubicBezTo>
                  <a:pt x="3089275" y="1257300"/>
                  <a:pt x="3088525" y="1269250"/>
                  <a:pt x="3095625" y="1276350"/>
                </a:cubicBezTo>
                <a:cubicBezTo>
                  <a:pt x="3102725" y="1283450"/>
                  <a:pt x="3115220" y="1281385"/>
                  <a:pt x="3124200" y="1285875"/>
                </a:cubicBezTo>
                <a:cubicBezTo>
                  <a:pt x="3134439" y="1290995"/>
                  <a:pt x="3143981" y="1297596"/>
                  <a:pt x="3152775" y="1304925"/>
                </a:cubicBezTo>
                <a:cubicBezTo>
                  <a:pt x="3163123" y="1313549"/>
                  <a:pt x="3169575" y="1326958"/>
                  <a:pt x="3181350" y="1333500"/>
                </a:cubicBezTo>
                <a:cubicBezTo>
                  <a:pt x="3198903" y="1343252"/>
                  <a:pt x="3238500" y="1352550"/>
                  <a:pt x="3238500" y="1352550"/>
                </a:cubicBezTo>
                <a:cubicBezTo>
                  <a:pt x="3268689" y="1397833"/>
                  <a:pt x="3246690" y="1377505"/>
                  <a:pt x="3314700" y="1400175"/>
                </a:cubicBezTo>
                <a:lnTo>
                  <a:pt x="3343275" y="1409700"/>
                </a:lnTo>
                <a:cubicBezTo>
                  <a:pt x="3352800" y="1412875"/>
                  <a:pt x="3362110" y="1416790"/>
                  <a:pt x="3371850" y="1419225"/>
                </a:cubicBezTo>
                <a:cubicBezTo>
                  <a:pt x="3402189" y="1426810"/>
                  <a:pt x="3426135" y="1433438"/>
                  <a:pt x="3457575" y="1438275"/>
                </a:cubicBezTo>
                <a:cubicBezTo>
                  <a:pt x="3482875" y="1442167"/>
                  <a:pt x="3508334" y="1444973"/>
                  <a:pt x="3533775" y="1447800"/>
                </a:cubicBezTo>
                <a:cubicBezTo>
                  <a:pt x="3565488" y="1451324"/>
                  <a:pt x="3597275" y="1454150"/>
                  <a:pt x="3629025" y="1457325"/>
                </a:cubicBezTo>
                <a:cubicBezTo>
                  <a:pt x="3801165" y="1514705"/>
                  <a:pt x="3618346" y="1456898"/>
                  <a:pt x="4105275" y="1476375"/>
                </a:cubicBezTo>
                <a:cubicBezTo>
                  <a:pt x="4137917" y="1477681"/>
                  <a:pt x="4165751" y="1515584"/>
                  <a:pt x="4191000" y="1524000"/>
                </a:cubicBezTo>
                <a:lnTo>
                  <a:pt x="4219575" y="1533525"/>
                </a:lnTo>
                <a:cubicBezTo>
                  <a:pt x="4268388" y="1606744"/>
                  <a:pt x="4253911" y="1568091"/>
                  <a:pt x="4267200" y="1647825"/>
                </a:cubicBezTo>
                <a:cubicBezTo>
                  <a:pt x="4264025" y="1663700"/>
                  <a:pt x="4264915" y="1680970"/>
                  <a:pt x="4257675" y="1695450"/>
                </a:cubicBezTo>
                <a:cubicBezTo>
                  <a:pt x="4251651" y="1707498"/>
                  <a:pt x="4237724" y="1713677"/>
                  <a:pt x="4229100" y="1724025"/>
                </a:cubicBezTo>
                <a:cubicBezTo>
                  <a:pt x="4195959" y="1763795"/>
                  <a:pt x="4228385" y="1746488"/>
                  <a:pt x="4181475" y="1762125"/>
                </a:cubicBezTo>
                <a:cubicBezTo>
                  <a:pt x="4175125" y="1781175"/>
                  <a:pt x="4179133" y="1808136"/>
                  <a:pt x="4162425" y="1819275"/>
                </a:cubicBezTo>
                <a:cubicBezTo>
                  <a:pt x="4143375" y="1831975"/>
                  <a:pt x="4127859" y="1853611"/>
                  <a:pt x="4105275" y="1857375"/>
                </a:cubicBezTo>
                <a:cubicBezTo>
                  <a:pt x="4086225" y="1860550"/>
                  <a:pt x="4067107" y="1863341"/>
                  <a:pt x="4048125" y="1866900"/>
                </a:cubicBezTo>
                <a:cubicBezTo>
                  <a:pt x="4016301" y="1872867"/>
                  <a:pt x="3984813" y="1880627"/>
                  <a:pt x="3952875" y="1885950"/>
                </a:cubicBezTo>
                <a:cubicBezTo>
                  <a:pt x="3933825" y="1889125"/>
                  <a:pt x="3914461" y="1890791"/>
                  <a:pt x="3895725" y="1895475"/>
                </a:cubicBezTo>
                <a:cubicBezTo>
                  <a:pt x="3876244" y="1900345"/>
                  <a:pt x="3858533" y="1912307"/>
                  <a:pt x="3838575" y="1914525"/>
                </a:cubicBezTo>
                <a:lnTo>
                  <a:pt x="3752850" y="1924050"/>
                </a:lnTo>
                <a:cubicBezTo>
                  <a:pt x="3740150" y="1927225"/>
                  <a:pt x="3727841" y="1933575"/>
                  <a:pt x="3714750" y="1933575"/>
                </a:cubicBezTo>
                <a:cubicBezTo>
                  <a:pt x="3548968" y="1933575"/>
                  <a:pt x="3727248" y="1924347"/>
                  <a:pt x="3629025" y="1914525"/>
                </a:cubicBezTo>
                <a:cubicBezTo>
                  <a:pt x="3575225" y="1909145"/>
                  <a:pt x="3521075" y="1908175"/>
                  <a:pt x="3467100" y="1905000"/>
                </a:cubicBezTo>
                <a:cubicBezTo>
                  <a:pt x="3174845" y="1851863"/>
                  <a:pt x="3474786" y="1900590"/>
                  <a:pt x="2838450" y="1876425"/>
                </a:cubicBezTo>
                <a:cubicBezTo>
                  <a:pt x="2762041" y="1873523"/>
                  <a:pt x="2686196" y="1861616"/>
                  <a:pt x="2609850" y="1857375"/>
                </a:cubicBezTo>
                <a:lnTo>
                  <a:pt x="2438400" y="1847850"/>
                </a:lnTo>
                <a:lnTo>
                  <a:pt x="1657350" y="1866900"/>
                </a:lnTo>
                <a:cubicBezTo>
                  <a:pt x="1587333" y="1871019"/>
                  <a:pt x="1447800" y="1885950"/>
                  <a:pt x="1447800" y="1885950"/>
                </a:cubicBezTo>
                <a:cubicBezTo>
                  <a:pt x="1435100" y="1889125"/>
                  <a:pt x="1422701" y="1893945"/>
                  <a:pt x="1409700" y="1895475"/>
                </a:cubicBezTo>
                <a:cubicBezTo>
                  <a:pt x="1230707" y="1916533"/>
                  <a:pt x="1339354" y="1891630"/>
                  <a:pt x="1247775" y="1914525"/>
                </a:cubicBezTo>
                <a:cubicBezTo>
                  <a:pt x="1136650" y="1911350"/>
                  <a:pt x="1025399" y="1911167"/>
                  <a:pt x="914400" y="1905000"/>
                </a:cubicBezTo>
                <a:cubicBezTo>
                  <a:pt x="853835" y="1901635"/>
                  <a:pt x="793761" y="1892192"/>
                  <a:pt x="733425" y="1885950"/>
                </a:cubicBezTo>
                <a:cubicBezTo>
                  <a:pt x="593389" y="1871464"/>
                  <a:pt x="685332" y="1882320"/>
                  <a:pt x="561975" y="1866900"/>
                </a:cubicBezTo>
                <a:cubicBezTo>
                  <a:pt x="459830" y="1869028"/>
                  <a:pt x="207703" y="1902473"/>
                  <a:pt x="47625" y="1866900"/>
                </a:cubicBezTo>
                <a:cubicBezTo>
                  <a:pt x="37824" y="1864722"/>
                  <a:pt x="28575" y="1860550"/>
                  <a:pt x="19050" y="1857375"/>
                </a:cubicBezTo>
                <a:cubicBezTo>
                  <a:pt x="12700" y="1847850"/>
                  <a:pt x="0" y="1840248"/>
                  <a:pt x="0" y="1828800"/>
                </a:cubicBezTo>
                <a:cubicBezTo>
                  <a:pt x="0" y="1794795"/>
                  <a:pt x="20835" y="1768972"/>
                  <a:pt x="38100" y="1743075"/>
                </a:cubicBezTo>
                <a:cubicBezTo>
                  <a:pt x="55422" y="1621819"/>
                  <a:pt x="32021" y="1717132"/>
                  <a:pt x="66675" y="1647825"/>
                </a:cubicBezTo>
                <a:cubicBezTo>
                  <a:pt x="71165" y="1638845"/>
                  <a:pt x="69928" y="1627090"/>
                  <a:pt x="76200" y="1619250"/>
                </a:cubicBezTo>
                <a:cubicBezTo>
                  <a:pt x="83351" y="1610311"/>
                  <a:pt x="95250" y="1606550"/>
                  <a:pt x="104775" y="1600200"/>
                </a:cubicBezTo>
                <a:cubicBezTo>
                  <a:pt x="111125" y="1590675"/>
                  <a:pt x="115210" y="1579163"/>
                  <a:pt x="123825" y="1571625"/>
                </a:cubicBezTo>
                <a:cubicBezTo>
                  <a:pt x="203912" y="1501549"/>
                  <a:pt x="152860" y="1552345"/>
                  <a:pt x="209550" y="1524000"/>
                </a:cubicBezTo>
                <a:cubicBezTo>
                  <a:pt x="219789" y="1518880"/>
                  <a:pt x="227603" y="1509459"/>
                  <a:pt x="238125" y="1504950"/>
                </a:cubicBezTo>
                <a:cubicBezTo>
                  <a:pt x="250157" y="1499793"/>
                  <a:pt x="263686" y="1499187"/>
                  <a:pt x="276225" y="1495425"/>
                </a:cubicBezTo>
                <a:cubicBezTo>
                  <a:pt x="295459" y="1489655"/>
                  <a:pt x="333375" y="1476375"/>
                  <a:pt x="333375" y="1476375"/>
                </a:cubicBezTo>
                <a:lnTo>
                  <a:pt x="647700" y="1485900"/>
                </a:lnTo>
                <a:cubicBezTo>
                  <a:pt x="682733" y="1487492"/>
                  <a:pt x="717406" y="1495425"/>
                  <a:pt x="752475" y="1495425"/>
                </a:cubicBezTo>
                <a:lnTo>
                  <a:pt x="1752600" y="1485900"/>
                </a:lnTo>
                <a:lnTo>
                  <a:pt x="1885950" y="1476375"/>
                </a:lnTo>
                <a:cubicBezTo>
                  <a:pt x="2098805" y="1464212"/>
                  <a:pt x="2048709" y="1522749"/>
                  <a:pt x="2105025" y="1438275"/>
                </a:cubicBezTo>
                <a:cubicBezTo>
                  <a:pt x="2101850" y="1416050"/>
                  <a:pt x="2101951" y="1393104"/>
                  <a:pt x="2095500" y="1371600"/>
                </a:cubicBezTo>
                <a:cubicBezTo>
                  <a:pt x="2089817" y="1352656"/>
                  <a:pt x="2060024" y="1326599"/>
                  <a:pt x="2047875" y="1314450"/>
                </a:cubicBezTo>
                <a:cubicBezTo>
                  <a:pt x="2013137" y="1210237"/>
                  <a:pt x="2068539" y="1368087"/>
                  <a:pt x="2019300" y="1257300"/>
                </a:cubicBezTo>
                <a:cubicBezTo>
                  <a:pt x="2003286" y="1221268"/>
                  <a:pt x="1999672" y="1168015"/>
                  <a:pt x="1962150" y="1143000"/>
                </a:cubicBezTo>
                <a:cubicBezTo>
                  <a:pt x="1880258" y="1088405"/>
                  <a:pt x="1983870" y="1153860"/>
                  <a:pt x="1905000" y="1114425"/>
                </a:cubicBezTo>
                <a:cubicBezTo>
                  <a:pt x="1888441" y="1106146"/>
                  <a:pt x="1873074" y="1095662"/>
                  <a:pt x="1857375" y="1085850"/>
                </a:cubicBezTo>
                <a:cubicBezTo>
                  <a:pt x="1768526" y="1030320"/>
                  <a:pt x="1894630" y="1109029"/>
                  <a:pt x="1800225" y="1038225"/>
                </a:cubicBezTo>
                <a:cubicBezTo>
                  <a:pt x="1785414" y="1027117"/>
                  <a:pt x="1767411" y="1020758"/>
                  <a:pt x="1752600" y="1009650"/>
                </a:cubicBezTo>
                <a:cubicBezTo>
                  <a:pt x="1741824" y="1001568"/>
                  <a:pt x="1734945" y="988962"/>
                  <a:pt x="1724025" y="981075"/>
                </a:cubicBezTo>
                <a:cubicBezTo>
                  <a:pt x="1677623" y="947563"/>
                  <a:pt x="1630591" y="914666"/>
                  <a:pt x="1581150" y="885825"/>
                </a:cubicBezTo>
                <a:cubicBezTo>
                  <a:pt x="1458177" y="814091"/>
                  <a:pt x="1508695" y="833098"/>
                  <a:pt x="1438275" y="809625"/>
                </a:cubicBezTo>
                <a:cubicBezTo>
                  <a:pt x="1399312" y="770662"/>
                  <a:pt x="1346072" y="711136"/>
                  <a:pt x="1295400" y="685800"/>
                </a:cubicBezTo>
                <a:cubicBezTo>
                  <a:pt x="1282700" y="679450"/>
                  <a:pt x="1268854" y="675003"/>
                  <a:pt x="1257300" y="666750"/>
                </a:cubicBezTo>
                <a:cubicBezTo>
                  <a:pt x="1246339" y="658920"/>
                  <a:pt x="1239933" y="645647"/>
                  <a:pt x="1228725" y="638175"/>
                </a:cubicBezTo>
                <a:cubicBezTo>
                  <a:pt x="1220371" y="632606"/>
                  <a:pt x="1209130" y="633140"/>
                  <a:pt x="1200150" y="628650"/>
                </a:cubicBezTo>
                <a:cubicBezTo>
                  <a:pt x="1189911" y="623530"/>
                  <a:pt x="1182036" y="614249"/>
                  <a:pt x="1171575" y="609600"/>
                </a:cubicBezTo>
                <a:cubicBezTo>
                  <a:pt x="1153225" y="601445"/>
                  <a:pt x="1131133" y="601689"/>
                  <a:pt x="1114425" y="590550"/>
                </a:cubicBezTo>
                <a:lnTo>
                  <a:pt x="1028700" y="533400"/>
                </a:lnTo>
                <a:cubicBezTo>
                  <a:pt x="1019175" y="527050"/>
                  <a:pt x="1010985" y="517970"/>
                  <a:pt x="1000125" y="514350"/>
                </a:cubicBezTo>
                <a:lnTo>
                  <a:pt x="914400" y="485775"/>
                </a:lnTo>
                <a:cubicBezTo>
                  <a:pt x="904875" y="482600"/>
                  <a:pt x="895565" y="478685"/>
                  <a:pt x="885825" y="476250"/>
                </a:cubicBezTo>
                <a:lnTo>
                  <a:pt x="847725" y="466725"/>
                </a:lnTo>
                <a:cubicBezTo>
                  <a:pt x="824929" y="467811"/>
                  <a:pt x="625336" y="473103"/>
                  <a:pt x="561975" y="485775"/>
                </a:cubicBezTo>
                <a:cubicBezTo>
                  <a:pt x="542284" y="489713"/>
                  <a:pt x="523875" y="498475"/>
                  <a:pt x="504825" y="504825"/>
                </a:cubicBezTo>
                <a:cubicBezTo>
                  <a:pt x="495300" y="508000"/>
                  <a:pt x="486095" y="512381"/>
                  <a:pt x="476250" y="514350"/>
                </a:cubicBezTo>
                <a:lnTo>
                  <a:pt x="428625" y="523875"/>
                </a:lnTo>
                <a:cubicBezTo>
                  <a:pt x="361950" y="520700"/>
                  <a:pt x="295138" y="519673"/>
                  <a:pt x="228600" y="514350"/>
                </a:cubicBezTo>
                <a:cubicBezTo>
                  <a:pt x="200822" y="512128"/>
                  <a:pt x="167508" y="494733"/>
                  <a:pt x="142875" y="485775"/>
                </a:cubicBezTo>
                <a:cubicBezTo>
                  <a:pt x="68064" y="458571"/>
                  <a:pt x="106310" y="480448"/>
                  <a:pt x="57150" y="447675"/>
                </a:cubicBezTo>
                <a:cubicBezTo>
                  <a:pt x="53975" y="425450"/>
                  <a:pt x="51641" y="403089"/>
                  <a:pt x="47625" y="381000"/>
                </a:cubicBezTo>
                <a:cubicBezTo>
                  <a:pt x="45283" y="368120"/>
                  <a:pt x="38100" y="355991"/>
                  <a:pt x="38100" y="342900"/>
                </a:cubicBezTo>
                <a:cubicBezTo>
                  <a:pt x="38100" y="317302"/>
                  <a:pt x="40890" y="291396"/>
                  <a:pt x="47625" y="266700"/>
                </a:cubicBezTo>
                <a:cubicBezTo>
                  <a:pt x="50637" y="255656"/>
                  <a:pt x="60325" y="247650"/>
                  <a:pt x="66675" y="238125"/>
                </a:cubicBezTo>
                <a:cubicBezTo>
                  <a:pt x="69850" y="225425"/>
                  <a:pt x="73360" y="212804"/>
                  <a:pt x="76200" y="200025"/>
                </a:cubicBezTo>
                <a:cubicBezTo>
                  <a:pt x="82061" y="173650"/>
                  <a:pt x="80923" y="142907"/>
                  <a:pt x="104775" y="123825"/>
                </a:cubicBezTo>
                <a:cubicBezTo>
                  <a:pt x="112615" y="117553"/>
                  <a:pt x="123825" y="117475"/>
                  <a:pt x="133350" y="114300"/>
                </a:cubicBezTo>
                <a:cubicBezTo>
                  <a:pt x="136525" y="104775"/>
                  <a:pt x="136603" y="93565"/>
                  <a:pt x="142875" y="85725"/>
                </a:cubicBezTo>
                <a:cubicBezTo>
                  <a:pt x="150026" y="76786"/>
                  <a:pt x="166688" y="61912"/>
                  <a:pt x="171450" y="57150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  <a:alpha val="32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13" name="Freeform 12"/>
          <p:cNvSpPr/>
          <p:nvPr/>
        </p:nvSpPr>
        <p:spPr>
          <a:xfrm>
            <a:off x="3924300" y="1778000"/>
            <a:ext cx="4215170" cy="508000"/>
          </a:xfrm>
          <a:custGeom>
            <a:avLst/>
            <a:gdLst>
              <a:gd name="connsiteX0" fmla="*/ 825500 w 4215170"/>
              <a:gd name="connsiteY0" fmla="*/ 88900 h 508000"/>
              <a:gd name="connsiteX1" fmla="*/ 825500 w 4215170"/>
              <a:gd name="connsiteY1" fmla="*/ 88900 h 508000"/>
              <a:gd name="connsiteX2" fmla="*/ 647700 w 4215170"/>
              <a:gd name="connsiteY2" fmla="*/ 76200 h 508000"/>
              <a:gd name="connsiteX3" fmla="*/ 609600 w 4215170"/>
              <a:gd name="connsiteY3" fmla="*/ 63500 h 508000"/>
              <a:gd name="connsiteX4" fmla="*/ 533400 w 4215170"/>
              <a:gd name="connsiteY4" fmla="*/ 76200 h 508000"/>
              <a:gd name="connsiteX5" fmla="*/ 165100 w 4215170"/>
              <a:gd name="connsiteY5" fmla="*/ 76200 h 508000"/>
              <a:gd name="connsiteX6" fmla="*/ 88900 w 4215170"/>
              <a:gd name="connsiteY6" fmla="*/ 127000 h 508000"/>
              <a:gd name="connsiteX7" fmla="*/ 50800 w 4215170"/>
              <a:gd name="connsiteY7" fmla="*/ 152400 h 508000"/>
              <a:gd name="connsiteX8" fmla="*/ 38100 w 4215170"/>
              <a:gd name="connsiteY8" fmla="*/ 190500 h 508000"/>
              <a:gd name="connsiteX9" fmla="*/ 0 w 4215170"/>
              <a:gd name="connsiteY9" fmla="*/ 266700 h 508000"/>
              <a:gd name="connsiteX10" fmla="*/ 12700 w 4215170"/>
              <a:gd name="connsiteY10" fmla="*/ 419100 h 508000"/>
              <a:gd name="connsiteX11" fmla="*/ 25400 w 4215170"/>
              <a:gd name="connsiteY11" fmla="*/ 457200 h 508000"/>
              <a:gd name="connsiteX12" fmla="*/ 76200 w 4215170"/>
              <a:gd name="connsiteY12" fmla="*/ 469900 h 508000"/>
              <a:gd name="connsiteX13" fmla="*/ 254000 w 4215170"/>
              <a:gd name="connsiteY13" fmla="*/ 508000 h 508000"/>
              <a:gd name="connsiteX14" fmla="*/ 1193800 w 4215170"/>
              <a:gd name="connsiteY14" fmla="*/ 495300 h 508000"/>
              <a:gd name="connsiteX15" fmla="*/ 1270000 w 4215170"/>
              <a:gd name="connsiteY15" fmla="*/ 469900 h 508000"/>
              <a:gd name="connsiteX16" fmla="*/ 1346200 w 4215170"/>
              <a:gd name="connsiteY16" fmla="*/ 444500 h 508000"/>
              <a:gd name="connsiteX17" fmla="*/ 1384300 w 4215170"/>
              <a:gd name="connsiteY17" fmla="*/ 431800 h 508000"/>
              <a:gd name="connsiteX18" fmla="*/ 1612900 w 4215170"/>
              <a:gd name="connsiteY18" fmla="*/ 419100 h 508000"/>
              <a:gd name="connsiteX19" fmla="*/ 2057400 w 4215170"/>
              <a:gd name="connsiteY19" fmla="*/ 431800 h 508000"/>
              <a:gd name="connsiteX20" fmla="*/ 3263900 w 4215170"/>
              <a:gd name="connsiteY20" fmla="*/ 444500 h 508000"/>
              <a:gd name="connsiteX21" fmla="*/ 3314700 w 4215170"/>
              <a:gd name="connsiteY21" fmla="*/ 457200 h 508000"/>
              <a:gd name="connsiteX22" fmla="*/ 3441700 w 4215170"/>
              <a:gd name="connsiteY22" fmla="*/ 482600 h 508000"/>
              <a:gd name="connsiteX23" fmla="*/ 3721100 w 4215170"/>
              <a:gd name="connsiteY23" fmla="*/ 469900 h 508000"/>
              <a:gd name="connsiteX24" fmla="*/ 4178300 w 4215170"/>
              <a:gd name="connsiteY24" fmla="*/ 444500 h 508000"/>
              <a:gd name="connsiteX25" fmla="*/ 4191000 w 4215170"/>
              <a:gd name="connsiteY25" fmla="*/ 228600 h 508000"/>
              <a:gd name="connsiteX26" fmla="*/ 4140200 w 4215170"/>
              <a:gd name="connsiteY26" fmla="*/ 114300 h 508000"/>
              <a:gd name="connsiteX27" fmla="*/ 4025900 w 4215170"/>
              <a:gd name="connsiteY27" fmla="*/ 50800 h 508000"/>
              <a:gd name="connsiteX28" fmla="*/ 3949700 w 4215170"/>
              <a:gd name="connsiteY28" fmla="*/ 38100 h 508000"/>
              <a:gd name="connsiteX29" fmla="*/ 3530600 w 4215170"/>
              <a:gd name="connsiteY29" fmla="*/ 25400 h 508000"/>
              <a:gd name="connsiteX30" fmla="*/ 3429000 w 4215170"/>
              <a:gd name="connsiteY30" fmla="*/ 12700 h 508000"/>
              <a:gd name="connsiteX31" fmla="*/ 3365500 w 4215170"/>
              <a:gd name="connsiteY31" fmla="*/ 0 h 508000"/>
              <a:gd name="connsiteX32" fmla="*/ 3124200 w 4215170"/>
              <a:gd name="connsiteY32" fmla="*/ 12700 h 508000"/>
              <a:gd name="connsiteX33" fmla="*/ 3048000 w 4215170"/>
              <a:gd name="connsiteY33" fmla="*/ 50800 h 508000"/>
              <a:gd name="connsiteX34" fmla="*/ 3009900 w 4215170"/>
              <a:gd name="connsiteY34" fmla="*/ 63500 h 508000"/>
              <a:gd name="connsiteX35" fmla="*/ 2832100 w 4215170"/>
              <a:gd name="connsiteY35" fmla="*/ 88900 h 508000"/>
              <a:gd name="connsiteX36" fmla="*/ 2527300 w 4215170"/>
              <a:gd name="connsiteY36" fmla="*/ 114300 h 508000"/>
              <a:gd name="connsiteX37" fmla="*/ 2133600 w 4215170"/>
              <a:gd name="connsiteY37" fmla="*/ 127000 h 508000"/>
              <a:gd name="connsiteX38" fmla="*/ 1511300 w 4215170"/>
              <a:gd name="connsiteY38" fmla="*/ 101600 h 508000"/>
              <a:gd name="connsiteX39" fmla="*/ 1016000 w 4215170"/>
              <a:gd name="connsiteY39" fmla="*/ 127000 h 508000"/>
              <a:gd name="connsiteX40" fmla="*/ 850900 w 4215170"/>
              <a:gd name="connsiteY40" fmla="*/ 114300 h 508000"/>
              <a:gd name="connsiteX41" fmla="*/ 812800 w 4215170"/>
              <a:gd name="connsiteY41" fmla="*/ 101600 h 508000"/>
              <a:gd name="connsiteX42" fmla="*/ 825500 w 4215170"/>
              <a:gd name="connsiteY42" fmla="*/ 88900 h 50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4215170" h="508000">
                <a:moveTo>
                  <a:pt x="825500" y="88900"/>
                </a:moveTo>
                <a:lnTo>
                  <a:pt x="825500" y="88900"/>
                </a:lnTo>
                <a:cubicBezTo>
                  <a:pt x="766233" y="84667"/>
                  <a:pt x="706711" y="83142"/>
                  <a:pt x="647700" y="76200"/>
                </a:cubicBezTo>
                <a:cubicBezTo>
                  <a:pt x="634405" y="74636"/>
                  <a:pt x="622987" y="63500"/>
                  <a:pt x="609600" y="63500"/>
                </a:cubicBezTo>
                <a:cubicBezTo>
                  <a:pt x="583850" y="63500"/>
                  <a:pt x="558800" y="71967"/>
                  <a:pt x="533400" y="76200"/>
                </a:cubicBezTo>
                <a:cubicBezTo>
                  <a:pt x="438778" y="70286"/>
                  <a:pt x="264753" y="49975"/>
                  <a:pt x="165100" y="76200"/>
                </a:cubicBezTo>
                <a:cubicBezTo>
                  <a:pt x="135578" y="83969"/>
                  <a:pt x="114300" y="110067"/>
                  <a:pt x="88900" y="127000"/>
                </a:cubicBezTo>
                <a:lnTo>
                  <a:pt x="50800" y="152400"/>
                </a:lnTo>
                <a:cubicBezTo>
                  <a:pt x="46567" y="165100"/>
                  <a:pt x="44087" y="178526"/>
                  <a:pt x="38100" y="190500"/>
                </a:cubicBezTo>
                <a:cubicBezTo>
                  <a:pt x="-11139" y="288977"/>
                  <a:pt x="31922" y="170935"/>
                  <a:pt x="0" y="266700"/>
                </a:cubicBezTo>
                <a:cubicBezTo>
                  <a:pt x="4233" y="317500"/>
                  <a:pt x="5963" y="368571"/>
                  <a:pt x="12700" y="419100"/>
                </a:cubicBezTo>
                <a:cubicBezTo>
                  <a:pt x="14469" y="432370"/>
                  <a:pt x="14947" y="448837"/>
                  <a:pt x="25400" y="457200"/>
                </a:cubicBezTo>
                <a:cubicBezTo>
                  <a:pt x="39030" y="468104"/>
                  <a:pt x="59482" y="464884"/>
                  <a:pt x="76200" y="469900"/>
                </a:cubicBezTo>
                <a:cubicBezTo>
                  <a:pt x="205460" y="508678"/>
                  <a:pt x="99469" y="488684"/>
                  <a:pt x="254000" y="508000"/>
                </a:cubicBezTo>
                <a:cubicBezTo>
                  <a:pt x="567267" y="503767"/>
                  <a:pt x="880725" y="507040"/>
                  <a:pt x="1193800" y="495300"/>
                </a:cubicBezTo>
                <a:cubicBezTo>
                  <a:pt x="1220555" y="494297"/>
                  <a:pt x="1244600" y="478367"/>
                  <a:pt x="1270000" y="469900"/>
                </a:cubicBezTo>
                <a:lnTo>
                  <a:pt x="1346200" y="444500"/>
                </a:lnTo>
                <a:cubicBezTo>
                  <a:pt x="1358900" y="440267"/>
                  <a:pt x="1370934" y="432543"/>
                  <a:pt x="1384300" y="431800"/>
                </a:cubicBezTo>
                <a:lnTo>
                  <a:pt x="1612900" y="419100"/>
                </a:lnTo>
                <a:lnTo>
                  <a:pt x="2057400" y="431800"/>
                </a:lnTo>
                <a:lnTo>
                  <a:pt x="3263900" y="444500"/>
                </a:lnTo>
                <a:cubicBezTo>
                  <a:pt x="3281351" y="444853"/>
                  <a:pt x="3297633" y="453543"/>
                  <a:pt x="3314700" y="457200"/>
                </a:cubicBezTo>
                <a:cubicBezTo>
                  <a:pt x="3356913" y="466246"/>
                  <a:pt x="3441700" y="482600"/>
                  <a:pt x="3441700" y="482600"/>
                </a:cubicBezTo>
                <a:lnTo>
                  <a:pt x="3721100" y="469900"/>
                </a:lnTo>
                <a:cubicBezTo>
                  <a:pt x="4156464" y="453775"/>
                  <a:pt x="3994531" y="490442"/>
                  <a:pt x="4178300" y="444500"/>
                </a:cubicBezTo>
                <a:cubicBezTo>
                  <a:pt x="4233479" y="361732"/>
                  <a:pt x="4217168" y="403054"/>
                  <a:pt x="4191000" y="228600"/>
                </a:cubicBezTo>
                <a:cubicBezTo>
                  <a:pt x="4187529" y="205460"/>
                  <a:pt x="4165198" y="136174"/>
                  <a:pt x="4140200" y="114300"/>
                </a:cubicBezTo>
                <a:cubicBezTo>
                  <a:pt x="4106765" y="85044"/>
                  <a:pt x="4069322" y="60449"/>
                  <a:pt x="4025900" y="50800"/>
                </a:cubicBezTo>
                <a:cubicBezTo>
                  <a:pt x="4000763" y="45214"/>
                  <a:pt x="3975417" y="39419"/>
                  <a:pt x="3949700" y="38100"/>
                </a:cubicBezTo>
                <a:cubicBezTo>
                  <a:pt x="3810119" y="30942"/>
                  <a:pt x="3670300" y="29633"/>
                  <a:pt x="3530600" y="25400"/>
                </a:cubicBezTo>
                <a:cubicBezTo>
                  <a:pt x="3496733" y="21167"/>
                  <a:pt x="3462733" y="17890"/>
                  <a:pt x="3429000" y="12700"/>
                </a:cubicBezTo>
                <a:cubicBezTo>
                  <a:pt x="3407665" y="9418"/>
                  <a:pt x="3387086" y="0"/>
                  <a:pt x="3365500" y="0"/>
                </a:cubicBezTo>
                <a:cubicBezTo>
                  <a:pt x="3284955" y="0"/>
                  <a:pt x="3204633" y="8467"/>
                  <a:pt x="3124200" y="12700"/>
                </a:cubicBezTo>
                <a:cubicBezTo>
                  <a:pt x="3028435" y="44622"/>
                  <a:pt x="3146477" y="1561"/>
                  <a:pt x="3048000" y="50800"/>
                </a:cubicBezTo>
                <a:cubicBezTo>
                  <a:pt x="3036026" y="56787"/>
                  <a:pt x="3022772" y="59822"/>
                  <a:pt x="3009900" y="63500"/>
                </a:cubicBezTo>
                <a:cubicBezTo>
                  <a:pt x="2935532" y="84748"/>
                  <a:pt x="2933309" y="78779"/>
                  <a:pt x="2832100" y="88900"/>
                </a:cubicBezTo>
                <a:cubicBezTo>
                  <a:pt x="2710875" y="129308"/>
                  <a:pt x="2798674" y="103863"/>
                  <a:pt x="2527300" y="114300"/>
                </a:cubicBezTo>
                <a:lnTo>
                  <a:pt x="2133600" y="127000"/>
                </a:lnTo>
                <a:cubicBezTo>
                  <a:pt x="1926167" y="118533"/>
                  <a:pt x="1718740" y="93302"/>
                  <a:pt x="1511300" y="101600"/>
                </a:cubicBezTo>
                <a:cubicBezTo>
                  <a:pt x="1134430" y="116675"/>
                  <a:pt x="1299449" y="106754"/>
                  <a:pt x="1016000" y="127000"/>
                </a:cubicBezTo>
                <a:cubicBezTo>
                  <a:pt x="960967" y="122767"/>
                  <a:pt x="905670" y="121146"/>
                  <a:pt x="850900" y="114300"/>
                </a:cubicBezTo>
                <a:cubicBezTo>
                  <a:pt x="837616" y="112640"/>
                  <a:pt x="824279" y="108488"/>
                  <a:pt x="812800" y="101600"/>
                </a:cubicBezTo>
                <a:cubicBezTo>
                  <a:pt x="802533" y="95440"/>
                  <a:pt x="823383" y="91017"/>
                  <a:pt x="825500" y="88900"/>
                </a:cubicBezTo>
                <a:close/>
              </a:path>
            </a:pathLst>
          </a:custGeom>
          <a:solidFill>
            <a:schemeClr val="accent6">
              <a:lumMod val="75000"/>
              <a:alpha val="3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14" name="Freeform 13"/>
          <p:cNvSpPr/>
          <p:nvPr/>
        </p:nvSpPr>
        <p:spPr>
          <a:xfrm>
            <a:off x="3924300" y="1800225"/>
            <a:ext cx="4124893" cy="1971675"/>
          </a:xfrm>
          <a:custGeom>
            <a:avLst/>
            <a:gdLst>
              <a:gd name="connsiteX0" fmla="*/ 1228725 w 4124893"/>
              <a:gd name="connsiteY0" fmla="*/ 76200 h 1971675"/>
              <a:gd name="connsiteX1" fmla="*/ 1228725 w 4124893"/>
              <a:gd name="connsiteY1" fmla="*/ 76200 h 1971675"/>
              <a:gd name="connsiteX2" fmla="*/ 1123950 w 4124893"/>
              <a:gd name="connsiteY2" fmla="*/ 66675 h 1971675"/>
              <a:gd name="connsiteX3" fmla="*/ 1009650 w 4124893"/>
              <a:gd name="connsiteY3" fmla="*/ 47625 h 1971675"/>
              <a:gd name="connsiteX4" fmla="*/ 895350 w 4124893"/>
              <a:gd name="connsiteY4" fmla="*/ 28575 h 1971675"/>
              <a:gd name="connsiteX5" fmla="*/ 838200 w 4124893"/>
              <a:gd name="connsiteY5" fmla="*/ 19050 h 1971675"/>
              <a:gd name="connsiteX6" fmla="*/ 762000 w 4124893"/>
              <a:gd name="connsiteY6" fmla="*/ 9525 h 1971675"/>
              <a:gd name="connsiteX7" fmla="*/ 723900 w 4124893"/>
              <a:gd name="connsiteY7" fmla="*/ 0 h 1971675"/>
              <a:gd name="connsiteX8" fmla="*/ 485775 w 4124893"/>
              <a:gd name="connsiteY8" fmla="*/ 9525 h 1971675"/>
              <a:gd name="connsiteX9" fmla="*/ 419100 w 4124893"/>
              <a:gd name="connsiteY9" fmla="*/ 19050 h 1971675"/>
              <a:gd name="connsiteX10" fmla="*/ 390525 w 4124893"/>
              <a:gd name="connsiteY10" fmla="*/ 28575 h 1971675"/>
              <a:gd name="connsiteX11" fmla="*/ 180975 w 4124893"/>
              <a:gd name="connsiteY11" fmla="*/ 38100 h 1971675"/>
              <a:gd name="connsiteX12" fmla="*/ 76200 w 4124893"/>
              <a:gd name="connsiteY12" fmla="*/ 66675 h 1971675"/>
              <a:gd name="connsiteX13" fmla="*/ 47625 w 4124893"/>
              <a:gd name="connsiteY13" fmla="*/ 95250 h 1971675"/>
              <a:gd name="connsiteX14" fmla="*/ 19050 w 4124893"/>
              <a:gd name="connsiteY14" fmla="*/ 104775 h 1971675"/>
              <a:gd name="connsiteX15" fmla="*/ 0 w 4124893"/>
              <a:gd name="connsiteY15" fmla="*/ 161925 h 1971675"/>
              <a:gd name="connsiteX16" fmla="*/ 9525 w 4124893"/>
              <a:gd name="connsiteY16" fmla="*/ 257175 h 1971675"/>
              <a:gd name="connsiteX17" fmla="*/ 38100 w 4124893"/>
              <a:gd name="connsiteY17" fmla="*/ 314325 h 1971675"/>
              <a:gd name="connsiteX18" fmla="*/ 57150 w 4124893"/>
              <a:gd name="connsiteY18" fmla="*/ 352425 h 1971675"/>
              <a:gd name="connsiteX19" fmla="*/ 114300 w 4124893"/>
              <a:gd name="connsiteY19" fmla="*/ 400050 h 1971675"/>
              <a:gd name="connsiteX20" fmla="*/ 152400 w 4124893"/>
              <a:gd name="connsiteY20" fmla="*/ 409575 h 1971675"/>
              <a:gd name="connsiteX21" fmla="*/ 200025 w 4124893"/>
              <a:gd name="connsiteY21" fmla="*/ 438150 h 1971675"/>
              <a:gd name="connsiteX22" fmla="*/ 238125 w 4124893"/>
              <a:gd name="connsiteY22" fmla="*/ 447675 h 1971675"/>
              <a:gd name="connsiteX23" fmla="*/ 323850 w 4124893"/>
              <a:gd name="connsiteY23" fmla="*/ 466725 h 1971675"/>
              <a:gd name="connsiteX24" fmla="*/ 619125 w 4124893"/>
              <a:gd name="connsiteY24" fmla="*/ 485775 h 1971675"/>
              <a:gd name="connsiteX25" fmla="*/ 781050 w 4124893"/>
              <a:gd name="connsiteY25" fmla="*/ 504825 h 1971675"/>
              <a:gd name="connsiteX26" fmla="*/ 847725 w 4124893"/>
              <a:gd name="connsiteY26" fmla="*/ 514350 h 1971675"/>
              <a:gd name="connsiteX27" fmla="*/ 952500 w 4124893"/>
              <a:gd name="connsiteY27" fmla="*/ 523875 h 1971675"/>
              <a:gd name="connsiteX28" fmla="*/ 1009650 w 4124893"/>
              <a:gd name="connsiteY28" fmla="*/ 533400 h 1971675"/>
              <a:gd name="connsiteX29" fmla="*/ 1257300 w 4124893"/>
              <a:gd name="connsiteY29" fmla="*/ 542925 h 1971675"/>
              <a:gd name="connsiteX30" fmla="*/ 1400175 w 4124893"/>
              <a:gd name="connsiteY30" fmla="*/ 657225 h 1971675"/>
              <a:gd name="connsiteX31" fmla="*/ 1419225 w 4124893"/>
              <a:gd name="connsiteY31" fmla="*/ 685800 h 1971675"/>
              <a:gd name="connsiteX32" fmla="*/ 1476375 w 4124893"/>
              <a:gd name="connsiteY32" fmla="*/ 752475 h 1971675"/>
              <a:gd name="connsiteX33" fmla="*/ 1495425 w 4124893"/>
              <a:gd name="connsiteY33" fmla="*/ 781050 h 1971675"/>
              <a:gd name="connsiteX34" fmla="*/ 1524000 w 4124893"/>
              <a:gd name="connsiteY34" fmla="*/ 790575 h 1971675"/>
              <a:gd name="connsiteX35" fmla="*/ 1552575 w 4124893"/>
              <a:gd name="connsiteY35" fmla="*/ 809625 h 1971675"/>
              <a:gd name="connsiteX36" fmla="*/ 1609725 w 4124893"/>
              <a:gd name="connsiteY36" fmla="*/ 838200 h 1971675"/>
              <a:gd name="connsiteX37" fmla="*/ 1695450 w 4124893"/>
              <a:gd name="connsiteY37" fmla="*/ 914400 h 1971675"/>
              <a:gd name="connsiteX38" fmla="*/ 1724025 w 4124893"/>
              <a:gd name="connsiteY38" fmla="*/ 952500 h 1971675"/>
              <a:gd name="connsiteX39" fmla="*/ 1752600 w 4124893"/>
              <a:gd name="connsiteY39" fmla="*/ 971550 h 1971675"/>
              <a:gd name="connsiteX40" fmla="*/ 1838325 w 4124893"/>
              <a:gd name="connsiteY40" fmla="*/ 1028700 h 1971675"/>
              <a:gd name="connsiteX41" fmla="*/ 1895475 w 4124893"/>
              <a:gd name="connsiteY41" fmla="*/ 1066800 h 1971675"/>
              <a:gd name="connsiteX42" fmla="*/ 1962150 w 4124893"/>
              <a:gd name="connsiteY42" fmla="*/ 1095375 h 1971675"/>
              <a:gd name="connsiteX43" fmla="*/ 2076450 w 4124893"/>
              <a:gd name="connsiteY43" fmla="*/ 1152525 h 1971675"/>
              <a:gd name="connsiteX44" fmla="*/ 2114550 w 4124893"/>
              <a:gd name="connsiteY44" fmla="*/ 1190625 h 1971675"/>
              <a:gd name="connsiteX45" fmla="*/ 2162175 w 4124893"/>
              <a:gd name="connsiteY45" fmla="*/ 1209675 h 1971675"/>
              <a:gd name="connsiteX46" fmla="*/ 2257425 w 4124893"/>
              <a:gd name="connsiteY46" fmla="*/ 1276350 h 1971675"/>
              <a:gd name="connsiteX47" fmla="*/ 2305050 w 4124893"/>
              <a:gd name="connsiteY47" fmla="*/ 1304925 h 1971675"/>
              <a:gd name="connsiteX48" fmla="*/ 2343150 w 4124893"/>
              <a:gd name="connsiteY48" fmla="*/ 1343025 h 1971675"/>
              <a:gd name="connsiteX49" fmla="*/ 2400300 w 4124893"/>
              <a:gd name="connsiteY49" fmla="*/ 1381125 h 1971675"/>
              <a:gd name="connsiteX50" fmla="*/ 2457450 w 4124893"/>
              <a:gd name="connsiteY50" fmla="*/ 1438275 h 1971675"/>
              <a:gd name="connsiteX51" fmla="*/ 2486025 w 4124893"/>
              <a:gd name="connsiteY51" fmla="*/ 1466850 h 1971675"/>
              <a:gd name="connsiteX52" fmla="*/ 2505075 w 4124893"/>
              <a:gd name="connsiteY52" fmla="*/ 1504950 h 1971675"/>
              <a:gd name="connsiteX53" fmla="*/ 2524125 w 4124893"/>
              <a:gd name="connsiteY53" fmla="*/ 1533525 h 1971675"/>
              <a:gd name="connsiteX54" fmla="*/ 2543175 w 4124893"/>
              <a:gd name="connsiteY54" fmla="*/ 1581150 h 1971675"/>
              <a:gd name="connsiteX55" fmla="*/ 2571750 w 4124893"/>
              <a:gd name="connsiteY55" fmla="*/ 1619250 h 1971675"/>
              <a:gd name="connsiteX56" fmla="*/ 2590800 w 4124893"/>
              <a:gd name="connsiteY56" fmla="*/ 1657350 h 1971675"/>
              <a:gd name="connsiteX57" fmla="*/ 2638425 w 4124893"/>
              <a:gd name="connsiteY57" fmla="*/ 1724025 h 1971675"/>
              <a:gd name="connsiteX58" fmla="*/ 2676525 w 4124893"/>
              <a:gd name="connsiteY58" fmla="*/ 1809750 h 1971675"/>
              <a:gd name="connsiteX59" fmla="*/ 2714625 w 4124893"/>
              <a:gd name="connsiteY59" fmla="*/ 1866900 h 1971675"/>
              <a:gd name="connsiteX60" fmla="*/ 2733675 w 4124893"/>
              <a:gd name="connsiteY60" fmla="*/ 1895475 h 1971675"/>
              <a:gd name="connsiteX61" fmla="*/ 2790825 w 4124893"/>
              <a:gd name="connsiteY61" fmla="*/ 1905000 h 1971675"/>
              <a:gd name="connsiteX62" fmla="*/ 2828925 w 4124893"/>
              <a:gd name="connsiteY62" fmla="*/ 1914525 h 1971675"/>
              <a:gd name="connsiteX63" fmla="*/ 2867025 w 4124893"/>
              <a:gd name="connsiteY63" fmla="*/ 1933575 h 1971675"/>
              <a:gd name="connsiteX64" fmla="*/ 2962275 w 4124893"/>
              <a:gd name="connsiteY64" fmla="*/ 1952625 h 1971675"/>
              <a:gd name="connsiteX65" fmla="*/ 3048000 w 4124893"/>
              <a:gd name="connsiteY65" fmla="*/ 1971675 h 1971675"/>
              <a:gd name="connsiteX66" fmla="*/ 3895725 w 4124893"/>
              <a:gd name="connsiteY66" fmla="*/ 1952625 h 1971675"/>
              <a:gd name="connsiteX67" fmla="*/ 3943350 w 4124893"/>
              <a:gd name="connsiteY67" fmla="*/ 1943100 h 1971675"/>
              <a:gd name="connsiteX68" fmla="*/ 4000500 w 4124893"/>
              <a:gd name="connsiteY68" fmla="*/ 1933575 h 1971675"/>
              <a:gd name="connsiteX69" fmla="*/ 4019550 w 4124893"/>
              <a:gd name="connsiteY69" fmla="*/ 1905000 h 1971675"/>
              <a:gd name="connsiteX70" fmla="*/ 4029075 w 4124893"/>
              <a:gd name="connsiteY70" fmla="*/ 1876425 h 1971675"/>
              <a:gd name="connsiteX71" fmla="*/ 4086225 w 4124893"/>
              <a:gd name="connsiteY71" fmla="*/ 1809750 h 1971675"/>
              <a:gd name="connsiteX72" fmla="*/ 4105275 w 4124893"/>
              <a:gd name="connsiteY72" fmla="*/ 1752600 h 1971675"/>
              <a:gd name="connsiteX73" fmla="*/ 4114800 w 4124893"/>
              <a:gd name="connsiteY73" fmla="*/ 1724025 h 1971675"/>
              <a:gd name="connsiteX74" fmla="*/ 4124325 w 4124893"/>
              <a:gd name="connsiteY74" fmla="*/ 1685925 h 1971675"/>
              <a:gd name="connsiteX75" fmla="*/ 4114800 w 4124893"/>
              <a:gd name="connsiteY75" fmla="*/ 1514475 h 1971675"/>
              <a:gd name="connsiteX76" fmla="*/ 4029075 w 4124893"/>
              <a:gd name="connsiteY76" fmla="*/ 1466850 h 1971675"/>
              <a:gd name="connsiteX77" fmla="*/ 3990975 w 4124893"/>
              <a:gd name="connsiteY77" fmla="*/ 1457325 h 1971675"/>
              <a:gd name="connsiteX78" fmla="*/ 3409950 w 4124893"/>
              <a:gd name="connsiteY78" fmla="*/ 1447800 h 1971675"/>
              <a:gd name="connsiteX79" fmla="*/ 3305175 w 4124893"/>
              <a:gd name="connsiteY79" fmla="*/ 1419225 h 1971675"/>
              <a:gd name="connsiteX80" fmla="*/ 3276600 w 4124893"/>
              <a:gd name="connsiteY80" fmla="*/ 1409700 h 1971675"/>
              <a:gd name="connsiteX81" fmla="*/ 3248025 w 4124893"/>
              <a:gd name="connsiteY81" fmla="*/ 1400175 h 1971675"/>
              <a:gd name="connsiteX82" fmla="*/ 3190875 w 4124893"/>
              <a:gd name="connsiteY82" fmla="*/ 1371600 h 1971675"/>
              <a:gd name="connsiteX83" fmla="*/ 3162300 w 4124893"/>
              <a:gd name="connsiteY83" fmla="*/ 1352550 h 1971675"/>
              <a:gd name="connsiteX84" fmla="*/ 3105150 w 4124893"/>
              <a:gd name="connsiteY84" fmla="*/ 1333500 h 1971675"/>
              <a:gd name="connsiteX85" fmla="*/ 3076575 w 4124893"/>
              <a:gd name="connsiteY85" fmla="*/ 1323975 h 1971675"/>
              <a:gd name="connsiteX86" fmla="*/ 3019425 w 4124893"/>
              <a:gd name="connsiteY86" fmla="*/ 1285875 h 1971675"/>
              <a:gd name="connsiteX87" fmla="*/ 2990850 w 4124893"/>
              <a:gd name="connsiteY87" fmla="*/ 1266825 h 1971675"/>
              <a:gd name="connsiteX88" fmla="*/ 2914650 w 4124893"/>
              <a:gd name="connsiteY88" fmla="*/ 1200150 h 1971675"/>
              <a:gd name="connsiteX89" fmla="*/ 2886075 w 4124893"/>
              <a:gd name="connsiteY89" fmla="*/ 1181100 h 1971675"/>
              <a:gd name="connsiteX90" fmla="*/ 2867025 w 4124893"/>
              <a:gd name="connsiteY90" fmla="*/ 1152525 h 1971675"/>
              <a:gd name="connsiteX91" fmla="*/ 2857500 w 4124893"/>
              <a:gd name="connsiteY91" fmla="*/ 1123950 h 1971675"/>
              <a:gd name="connsiteX92" fmla="*/ 2819400 w 4124893"/>
              <a:gd name="connsiteY92" fmla="*/ 1066800 h 1971675"/>
              <a:gd name="connsiteX93" fmla="*/ 2781300 w 4124893"/>
              <a:gd name="connsiteY93" fmla="*/ 1009650 h 1971675"/>
              <a:gd name="connsiteX94" fmla="*/ 2762250 w 4124893"/>
              <a:gd name="connsiteY94" fmla="*/ 971550 h 1971675"/>
              <a:gd name="connsiteX95" fmla="*/ 2705100 w 4124893"/>
              <a:gd name="connsiteY95" fmla="*/ 923925 h 1971675"/>
              <a:gd name="connsiteX96" fmla="*/ 2676525 w 4124893"/>
              <a:gd name="connsiteY96" fmla="*/ 914400 h 1971675"/>
              <a:gd name="connsiteX97" fmla="*/ 2647950 w 4124893"/>
              <a:gd name="connsiteY97" fmla="*/ 885825 h 1971675"/>
              <a:gd name="connsiteX98" fmla="*/ 2590800 w 4124893"/>
              <a:gd name="connsiteY98" fmla="*/ 847725 h 1971675"/>
              <a:gd name="connsiteX99" fmla="*/ 2562225 w 4124893"/>
              <a:gd name="connsiteY99" fmla="*/ 819150 h 1971675"/>
              <a:gd name="connsiteX100" fmla="*/ 2524125 w 4124893"/>
              <a:gd name="connsiteY100" fmla="*/ 800100 h 1971675"/>
              <a:gd name="connsiteX101" fmla="*/ 2495550 w 4124893"/>
              <a:gd name="connsiteY101" fmla="*/ 771525 h 1971675"/>
              <a:gd name="connsiteX102" fmla="*/ 2447925 w 4124893"/>
              <a:gd name="connsiteY102" fmla="*/ 752475 h 1971675"/>
              <a:gd name="connsiteX103" fmla="*/ 2390775 w 4124893"/>
              <a:gd name="connsiteY103" fmla="*/ 733425 h 1971675"/>
              <a:gd name="connsiteX104" fmla="*/ 2305050 w 4124893"/>
              <a:gd name="connsiteY104" fmla="*/ 695325 h 1971675"/>
              <a:gd name="connsiteX105" fmla="*/ 2238375 w 4124893"/>
              <a:gd name="connsiteY105" fmla="*/ 666750 h 1971675"/>
              <a:gd name="connsiteX106" fmla="*/ 2152650 w 4124893"/>
              <a:gd name="connsiteY106" fmla="*/ 638175 h 1971675"/>
              <a:gd name="connsiteX107" fmla="*/ 2105025 w 4124893"/>
              <a:gd name="connsiteY107" fmla="*/ 619125 h 1971675"/>
              <a:gd name="connsiteX108" fmla="*/ 2047875 w 4124893"/>
              <a:gd name="connsiteY108" fmla="*/ 600075 h 1971675"/>
              <a:gd name="connsiteX109" fmla="*/ 1943100 w 4124893"/>
              <a:gd name="connsiteY109" fmla="*/ 533400 h 1971675"/>
              <a:gd name="connsiteX110" fmla="*/ 1876425 w 4124893"/>
              <a:gd name="connsiteY110" fmla="*/ 485775 h 1971675"/>
              <a:gd name="connsiteX111" fmla="*/ 1819275 w 4124893"/>
              <a:gd name="connsiteY111" fmla="*/ 466725 h 1971675"/>
              <a:gd name="connsiteX112" fmla="*/ 1733550 w 4124893"/>
              <a:gd name="connsiteY112" fmla="*/ 409575 h 1971675"/>
              <a:gd name="connsiteX113" fmla="*/ 1704975 w 4124893"/>
              <a:gd name="connsiteY113" fmla="*/ 390525 h 1971675"/>
              <a:gd name="connsiteX114" fmla="*/ 1685925 w 4124893"/>
              <a:gd name="connsiteY114" fmla="*/ 361950 h 1971675"/>
              <a:gd name="connsiteX115" fmla="*/ 1628775 w 4124893"/>
              <a:gd name="connsiteY115" fmla="*/ 342900 h 1971675"/>
              <a:gd name="connsiteX116" fmla="*/ 1562100 w 4124893"/>
              <a:gd name="connsiteY116" fmla="*/ 304800 h 1971675"/>
              <a:gd name="connsiteX117" fmla="*/ 1533525 w 4124893"/>
              <a:gd name="connsiteY117" fmla="*/ 295275 h 1971675"/>
              <a:gd name="connsiteX118" fmla="*/ 1447800 w 4124893"/>
              <a:gd name="connsiteY118" fmla="*/ 247650 h 1971675"/>
              <a:gd name="connsiteX119" fmla="*/ 1419225 w 4124893"/>
              <a:gd name="connsiteY119" fmla="*/ 219075 h 1971675"/>
              <a:gd name="connsiteX120" fmla="*/ 1362075 w 4124893"/>
              <a:gd name="connsiteY120" fmla="*/ 180975 h 1971675"/>
              <a:gd name="connsiteX121" fmla="*/ 1314450 w 4124893"/>
              <a:gd name="connsiteY121" fmla="*/ 133350 h 1971675"/>
              <a:gd name="connsiteX122" fmla="*/ 1266825 w 4124893"/>
              <a:gd name="connsiteY122" fmla="*/ 95250 h 1971675"/>
              <a:gd name="connsiteX123" fmla="*/ 1228725 w 4124893"/>
              <a:gd name="connsiteY123" fmla="*/ 76200 h 1971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</a:cxnLst>
            <a:rect l="l" t="t" r="r" b="b"/>
            <a:pathLst>
              <a:path w="4124893" h="1971675">
                <a:moveTo>
                  <a:pt x="1228725" y="76200"/>
                </a:moveTo>
                <a:lnTo>
                  <a:pt x="1228725" y="76200"/>
                </a:lnTo>
                <a:cubicBezTo>
                  <a:pt x="1193800" y="73025"/>
                  <a:pt x="1158805" y="70548"/>
                  <a:pt x="1123950" y="66675"/>
                </a:cubicBezTo>
                <a:cubicBezTo>
                  <a:pt x="1046651" y="58086"/>
                  <a:pt x="1075393" y="59227"/>
                  <a:pt x="1009650" y="47625"/>
                </a:cubicBezTo>
                <a:lnTo>
                  <a:pt x="895350" y="28575"/>
                </a:lnTo>
                <a:lnTo>
                  <a:pt x="838200" y="19050"/>
                </a:lnTo>
                <a:cubicBezTo>
                  <a:pt x="812951" y="14842"/>
                  <a:pt x="787249" y="13733"/>
                  <a:pt x="762000" y="9525"/>
                </a:cubicBezTo>
                <a:cubicBezTo>
                  <a:pt x="749087" y="7373"/>
                  <a:pt x="736600" y="3175"/>
                  <a:pt x="723900" y="0"/>
                </a:cubicBezTo>
                <a:cubicBezTo>
                  <a:pt x="644525" y="3175"/>
                  <a:pt x="565059" y="4570"/>
                  <a:pt x="485775" y="9525"/>
                </a:cubicBezTo>
                <a:cubicBezTo>
                  <a:pt x="463368" y="10925"/>
                  <a:pt x="441115" y="14647"/>
                  <a:pt x="419100" y="19050"/>
                </a:cubicBezTo>
                <a:cubicBezTo>
                  <a:pt x="409255" y="21019"/>
                  <a:pt x="400533" y="27774"/>
                  <a:pt x="390525" y="28575"/>
                </a:cubicBezTo>
                <a:cubicBezTo>
                  <a:pt x="320826" y="34151"/>
                  <a:pt x="250825" y="34925"/>
                  <a:pt x="180975" y="38100"/>
                </a:cubicBezTo>
                <a:cubicBezTo>
                  <a:pt x="95035" y="59585"/>
                  <a:pt x="129613" y="48871"/>
                  <a:pt x="76200" y="66675"/>
                </a:cubicBezTo>
                <a:cubicBezTo>
                  <a:pt x="66675" y="76200"/>
                  <a:pt x="58833" y="87778"/>
                  <a:pt x="47625" y="95250"/>
                </a:cubicBezTo>
                <a:cubicBezTo>
                  <a:pt x="39271" y="100819"/>
                  <a:pt x="24886" y="96605"/>
                  <a:pt x="19050" y="104775"/>
                </a:cubicBezTo>
                <a:cubicBezTo>
                  <a:pt x="7378" y="121115"/>
                  <a:pt x="0" y="161925"/>
                  <a:pt x="0" y="161925"/>
                </a:cubicBezTo>
                <a:cubicBezTo>
                  <a:pt x="3175" y="193675"/>
                  <a:pt x="4673" y="225638"/>
                  <a:pt x="9525" y="257175"/>
                </a:cubicBezTo>
                <a:cubicBezTo>
                  <a:pt x="14121" y="287047"/>
                  <a:pt x="23228" y="288300"/>
                  <a:pt x="38100" y="314325"/>
                </a:cubicBezTo>
                <a:cubicBezTo>
                  <a:pt x="45145" y="326653"/>
                  <a:pt x="48897" y="340871"/>
                  <a:pt x="57150" y="352425"/>
                </a:cubicBezTo>
                <a:cubicBezTo>
                  <a:pt x="67247" y="366560"/>
                  <a:pt x="97100" y="392678"/>
                  <a:pt x="114300" y="400050"/>
                </a:cubicBezTo>
                <a:cubicBezTo>
                  <a:pt x="126332" y="405207"/>
                  <a:pt x="139700" y="406400"/>
                  <a:pt x="152400" y="409575"/>
                </a:cubicBezTo>
                <a:cubicBezTo>
                  <a:pt x="168275" y="419100"/>
                  <a:pt x="183107" y="430631"/>
                  <a:pt x="200025" y="438150"/>
                </a:cubicBezTo>
                <a:cubicBezTo>
                  <a:pt x="211988" y="443467"/>
                  <a:pt x="225369" y="444731"/>
                  <a:pt x="238125" y="447675"/>
                </a:cubicBezTo>
                <a:cubicBezTo>
                  <a:pt x="266647" y="454257"/>
                  <a:pt x="294936" y="462160"/>
                  <a:pt x="323850" y="466725"/>
                </a:cubicBezTo>
                <a:cubicBezTo>
                  <a:pt x="400643" y="478850"/>
                  <a:pt x="564785" y="483187"/>
                  <a:pt x="619125" y="485775"/>
                </a:cubicBezTo>
                <a:cubicBezTo>
                  <a:pt x="686180" y="493226"/>
                  <a:pt x="715594" y="496098"/>
                  <a:pt x="781050" y="504825"/>
                </a:cubicBezTo>
                <a:cubicBezTo>
                  <a:pt x="803304" y="507792"/>
                  <a:pt x="825412" y="511871"/>
                  <a:pt x="847725" y="514350"/>
                </a:cubicBezTo>
                <a:cubicBezTo>
                  <a:pt x="882580" y="518223"/>
                  <a:pt x="917671" y="519777"/>
                  <a:pt x="952500" y="523875"/>
                </a:cubicBezTo>
                <a:cubicBezTo>
                  <a:pt x="971680" y="526132"/>
                  <a:pt x="990375" y="532195"/>
                  <a:pt x="1009650" y="533400"/>
                </a:cubicBezTo>
                <a:cubicBezTo>
                  <a:pt x="1092100" y="538553"/>
                  <a:pt x="1174750" y="539750"/>
                  <a:pt x="1257300" y="542925"/>
                </a:cubicBezTo>
                <a:cubicBezTo>
                  <a:pt x="1308029" y="576744"/>
                  <a:pt x="1360134" y="610511"/>
                  <a:pt x="1400175" y="657225"/>
                </a:cubicBezTo>
                <a:cubicBezTo>
                  <a:pt x="1407625" y="665917"/>
                  <a:pt x="1411896" y="677006"/>
                  <a:pt x="1419225" y="685800"/>
                </a:cubicBezTo>
                <a:cubicBezTo>
                  <a:pt x="1488457" y="768879"/>
                  <a:pt x="1405032" y="652594"/>
                  <a:pt x="1476375" y="752475"/>
                </a:cubicBezTo>
                <a:cubicBezTo>
                  <a:pt x="1483029" y="761790"/>
                  <a:pt x="1486486" y="773899"/>
                  <a:pt x="1495425" y="781050"/>
                </a:cubicBezTo>
                <a:cubicBezTo>
                  <a:pt x="1503265" y="787322"/>
                  <a:pt x="1514475" y="787400"/>
                  <a:pt x="1524000" y="790575"/>
                </a:cubicBezTo>
                <a:cubicBezTo>
                  <a:pt x="1533525" y="796925"/>
                  <a:pt x="1542336" y="804505"/>
                  <a:pt x="1552575" y="809625"/>
                </a:cubicBezTo>
                <a:cubicBezTo>
                  <a:pt x="1590403" y="828539"/>
                  <a:pt x="1574628" y="807003"/>
                  <a:pt x="1609725" y="838200"/>
                </a:cubicBezTo>
                <a:cubicBezTo>
                  <a:pt x="1707592" y="925193"/>
                  <a:pt x="1630597" y="871165"/>
                  <a:pt x="1695450" y="914400"/>
                </a:cubicBezTo>
                <a:cubicBezTo>
                  <a:pt x="1704975" y="927100"/>
                  <a:pt x="1712800" y="941275"/>
                  <a:pt x="1724025" y="952500"/>
                </a:cubicBezTo>
                <a:cubicBezTo>
                  <a:pt x="1732120" y="960595"/>
                  <a:pt x="1743285" y="964896"/>
                  <a:pt x="1752600" y="971550"/>
                </a:cubicBezTo>
                <a:cubicBezTo>
                  <a:pt x="1854266" y="1044169"/>
                  <a:pt x="1720229" y="953548"/>
                  <a:pt x="1838325" y="1028700"/>
                </a:cubicBezTo>
                <a:cubicBezTo>
                  <a:pt x="1857641" y="1040992"/>
                  <a:pt x="1875316" y="1055945"/>
                  <a:pt x="1895475" y="1066800"/>
                </a:cubicBezTo>
                <a:cubicBezTo>
                  <a:pt x="1916765" y="1078264"/>
                  <a:pt x="1940298" y="1085024"/>
                  <a:pt x="1962150" y="1095375"/>
                </a:cubicBezTo>
                <a:cubicBezTo>
                  <a:pt x="2000647" y="1113610"/>
                  <a:pt x="2046329" y="1122404"/>
                  <a:pt x="2076450" y="1152525"/>
                </a:cubicBezTo>
                <a:cubicBezTo>
                  <a:pt x="2089150" y="1165225"/>
                  <a:pt x="2099606" y="1180662"/>
                  <a:pt x="2114550" y="1190625"/>
                </a:cubicBezTo>
                <a:cubicBezTo>
                  <a:pt x="2128776" y="1200109"/>
                  <a:pt x="2147165" y="1201488"/>
                  <a:pt x="2162175" y="1209675"/>
                </a:cubicBezTo>
                <a:cubicBezTo>
                  <a:pt x="2218113" y="1240187"/>
                  <a:pt x="2211008" y="1245405"/>
                  <a:pt x="2257425" y="1276350"/>
                </a:cubicBezTo>
                <a:cubicBezTo>
                  <a:pt x="2272829" y="1286619"/>
                  <a:pt x="2290437" y="1293559"/>
                  <a:pt x="2305050" y="1304925"/>
                </a:cubicBezTo>
                <a:cubicBezTo>
                  <a:pt x="2319227" y="1315952"/>
                  <a:pt x="2329125" y="1331805"/>
                  <a:pt x="2343150" y="1343025"/>
                </a:cubicBezTo>
                <a:cubicBezTo>
                  <a:pt x="2361028" y="1357328"/>
                  <a:pt x="2381250" y="1368425"/>
                  <a:pt x="2400300" y="1381125"/>
                </a:cubicBezTo>
                <a:cubicBezTo>
                  <a:pt x="2422716" y="1396069"/>
                  <a:pt x="2438400" y="1419225"/>
                  <a:pt x="2457450" y="1438275"/>
                </a:cubicBezTo>
                <a:lnTo>
                  <a:pt x="2486025" y="1466850"/>
                </a:lnTo>
                <a:cubicBezTo>
                  <a:pt x="2496065" y="1476890"/>
                  <a:pt x="2498030" y="1492622"/>
                  <a:pt x="2505075" y="1504950"/>
                </a:cubicBezTo>
                <a:cubicBezTo>
                  <a:pt x="2510755" y="1514889"/>
                  <a:pt x="2519005" y="1523286"/>
                  <a:pt x="2524125" y="1533525"/>
                </a:cubicBezTo>
                <a:cubicBezTo>
                  <a:pt x="2531771" y="1548818"/>
                  <a:pt x="2534872" y="1566204"/>
                  <a:pt x="2543175" y="1581150"/>
                </a:cubicBezTo>
                <a:cubicBezTo>
                  <a:pt x="2550885" y="1595027"/>
                  <a:pt x="2563336" y="1605788"/>
                  <a:pt x="2571750" y="1619250"/>
                </a:cubicBezTo>
                <a:cubicBezTo>
                  <a:pt x="2579275" y="1631291"/>
                  <a:pt x="2583275" y="1645309"/>
                  <a:pt x="2590800" y="1657350"/>
                </a:cubicBezTo>
                <a:cubicBezTo>
                  <a:pt x="2596212" y="1666010"/>
                  <a:pt x="2632225" y="1710075"/>
                  <a:pt x="2638425" y="1724025"/>
                </a:cubicBezTo>
                <a:cubicBezTo>
                  <a:pt x="2683765" y="1826040"/>
                  <a:pt x="2633412" y="1745081"/>
                  <a:pt x="2676525" y="1809750"/>
                </a:cubicBezTo>
                <a:cubicBezTo>
                  <a:pt x="2693841" y="1879015"/>
                  <a:pt x="2670772" y="1823047"/>
                  <a:pt x="2714625" y="1866900"/>
                </a:cubicBezTo>
                <a:cubicBezTo>
                  <a:pt x="2722720" y="1874995"/>
                  <a:pt x="2723436" y="1890355"/>
                  <a:pt x="2733675" y="1895475"/>
                </a:cubicBezTo>
                <a:cubicBezTo>
                  <a:pt x="2750949" y="1904112"/>
                  <a:pt x="2771887" y="1901212"/>
                  <a:pt x="2790825" y="1905000"/>
                </a:cubicBezTo>
                <a:cubicBezTo>
                  <a:pt x="2803662" y="1907567"/>
                  <a:pt x="2816668" y="1909928"/>
                  <a:pt x="2828925" y="1914525"/>
                </a:cubicBezTo>
                <a:cubicBezTo>
                  <a:pt x="2842220" y="1919511"/>
                  <a:pt x="2853372" y="1929674"/>
                  <a:pt x="2867025" y="1933575"/>
                </a:cubicBezTo>
                <a:cubicBezTo>
                  <a:pt x="2898158" y="1942470"/>
                  <a:pt x="2930525" y="1946275"/>
                  <a:pt x="2962275" y="1952625"/>
                </a:cubicBezTo>
                <a:cubicBezTo>
                  <a:pt x="3022737" y="1964717"/>
                  <a:pt x="2994194" y="1958223"/>
                  <a:pt x="3048000" y="1971675"/>
                </a:cubicBezTo>
                <a:lnTo>
                  <a:pt x="3895725" y="1952625"/>
                </a:lnTo>
                <a:cubicBezTo>
                  <a:pt x="3911803" y="1950733"/>
                  <a:pt x="3927422" y="1945996"/>
                  <a:pt x="3943350" y="1943100"/>
                </a:cubicBezTo>
                <a:cubicBezTo>
                  <a:pt x="3962351" y="1939645"/>
                  <a:pt x="3981450" y="1936750"/>
                  <a:pt x="4000500" y="1933575"/>
                </a:cubicBezTo>
                <a:cubicBezTo>
                  <a:pt x="4006850" y="1924050"/>
                  <a:pt x="4014430" y="1915239"/>
                  <a:pt x="4019550" y="1905000"/>
                </a:cubicBezTo>
                <a:cubicBezTo>
                  <a:pt x="4024040" y="1896020"/>
                  <a:pt x="4024094" y="1885142"/>
                  <a:pt x="4029075" y="1876425"/>
                </a:cubicBezTo>
                <a:cubicBezTo>
                  <a:pt x="4045367" y="1847914"/>
                  <a:pt x="4063705" y="1832270"/>
                  <a:pt x="4086225" y="1809750"/>
                </a:cubicBezTo>
                <a:lnTo>
                  <a:pt x="4105275" y="1752600"/>
                </a:lnTo>
                <a:cubicBezTo>
                  <a:pt x="4108450" y="1743075"/>
                  <a:pt x="4112365" y="1733765"/>
                  <a:pt x="4114800" y="1724025"/>
                </a:cubicBezTo>
                <a:lnTo>
                  <a:pt x="4124325" y="1685925"/>
                </a:lnTo>
                <a:cubicBezTo>
                  <a:pt x="4121150" y="1628775"/>
                  <a:pt x="4132155" y="1569019"/>
                  <a:pt x="4114800" y="1514475"/>
                </a:cubicBezTo>
                <a:cubicBezTo>
                  <a:pt x="4107978" y="1493033"/>
                  <a:pt x="4053637" y="1473868"/>
                  <a:pt x="4029075" y="1466850"/>
                </a:cubicBezTo>
                <a:cubicBezTo>
                  <a:pt x="4016488" y="1463254"/>
                  <a:pt x="4004060" y="1457728"/>
                  <a:pt x="3990975" y="1457325"/>
                </a:cubicBezTo>
                <a:cubicBezTo>
                  <a:pt x="3797366" y="1451368"/>
                  <a:pt x="3603625" y="1450975"/>
                  <a:pt x="3409950" y="1447800"/>
                </a:cubicBezTo>
                <a:cubicBezTo>
                  <a:pt x="3342634" y="1434337"/>
                  <a:pt x="3377684" y="1443395"/>
                  <a:pt x="3305175" y="1419225"/>
                </a:cubicBezTo>
                <a:lnTo>
                  <a:pt x="3276600" y="1409700"/>
                </a:lnTo>
                <a:lnTo>
                  <a:pt x="3248025" y="1400175"/>
                </a:lnTo>
                <a:cubicBezTo>
                  <a:pt x="3166133" y="1345580"/>
                  <a:pt x="3269745" y="1411035"/>
                  <a:pt x="3190875" y="1371600"/>
                </a:cubicBezTo>
                <a:cubicBezTo>
                  <a:pt x="3180636" y="1366480"/>
                  <a:pt x="3172761" y="1357199"/>
                  <a:pt x="3162300" y="1352550"/>
                </a:cubicBezTo>
                <a:cubicBezTo>
                  <a:pt x="3143950" y="1344395"/>
                  <a:pt x="3124200" y="1339850"/>
                  <a:pt x="3105150" y="1333500"/>
                </a:cubicBezTo>
                <a:lnTo>
                  <a:pt x="3076575" y="1323975"/>
                </a:lnTo>
                <a:lnTo>
                  <a:pt x="3019425" y="1285875"/>
                </a:lnTo>
                <a:lnTo>
                  <a:pt x="2990850" y="1266825"/>
                </a:lnTo>
                <a:cubicBezTo>
                  <a:pt x="2959100" y="1219200"/>
                  <a:pt x="2981325" y="1244600"/>
                  <a:pt x="2914650" y="1200150"/>
                </a:cubicBezTo>
                <a:lnTo>
                  <a:pt x="2886075" y="1181100"/>
                </a:lnTo>
                <a:cubicBezTo>
                  <a:pt x="2879725" y="1171575"/>
                  <a:pt x="2872145" y="1162764"/>
                  <a:pt x="2867025" y="1152525"/>
                </a:cubicBezTo>
                <a:cubicBezTo>
                  <a:pt x="2862535" y="1143545"/>
                  <a:pt x="2862376" y="1132727"/>
                  <a:pt x="2857500" y="1123950"/>
                </a:cubicBezTo>
                <a:cubicBezTo>
                  <a:pt x="2846381" y="1103936"/>
                  <a:pt x="2832100" y="1085850"/>
                  <a:pt x="2819400" y="1066800"/>
                </a:cubicBezTo>
                <a:lnTo>
                  <a:pt x="2781300" y="1009650"/>
                </a:lnTo>
                <a:cubicBezTo>
                  <a:pt x="2773424" y="997836"/>
                  <a:pt x="2770503" y="983104"/>
                  <a:pt x="2762250" y="971550"/>
                </a:cubicBezTo>
                <a:cubicBezTo>
                  <a:pt x="2750547" y="955166"/>
                  <a:pt x="2723665" y="933208"/>
                  <a:pt x="2705100" y="923925"/>
                </a:cubicBezTo>
                <a:cubicBezTo>
                  <a:pt x="2696120" y="919435"/>
                  <a:pt x="2686050" y="917575"/>
                  <a:pt x="2676525" y="914400"/>
                </a:cubicBezTo>
                <a:cubicBezTo>
                  <a:pt x="2667000" y="904875"/>
                  <a:pt x="2658583" y="894095"/>
                  <a:pt x="2647950" y="885825"/>
                </a:cubicBezTo>
                <a:cubicBezTo>
                  <a:pt x="2629878" y="871769"/>
                  <a:pt x="2606989" y="863914"/>
                  <a:pt x="2590800" y="847725"/>
                </a:cubicBezTo>
                <a:cubicBezTo>
                  <a:pt x="2581275" y="838200"/>
                  <a:pt x="2573186" y="826980"/>
                  <a:pt x="2562225" y="819150"/>
                </a:cubicBezTo>
                <a:cubicBezTo>
                  <a:pt x="2550671" y="810897"/>
                  <a:pt x="2535679" y="808353"/>
                  <a:pt x="2524125" y="800100"/>
                </a:cubicBezTo>
                <a:cubicBezTo>
                  <a:pt x="2513164" y="792270"/>
                  <a:pt x="2506973" y="778664"/>
                  <a:pt x="2495550" y="771525"/>
                </a:cubicBezTo>
                <a:cubicBezTo>
                  <a:pt x="2481051" y="762463"/>
                  <a:pt x="2463993" y="758318"/>
                  <a:pt x="2447925" y="752475"/>
                </a:cubicBezTo>
                <a:cubicBezTo>
                  <a:pt x="2429054" y="745613"/>
                  <a:pt x="2390775" y="733425"/>
                  <a:pt x="2390775" y="733425"/>
                </a:cubicBezTo>
                <a:cubicBezTo>
                  <a:pt x="2306720" y="677389"/>
                  <a:pt x="2441070" y="763335"/>
                  <a:pt x="2305050" y="695325"/>
                </a:cubicBezTo>
                <a:cubicBezTo>
                  <a:pt x="2257970" y="671785"/>
                  <a:pt x="2280420" y="680765"/>
                  <a:pt x="2238375" y="666750"/>
                </a:cubicBezTo>
                <a:cubicBezTo>
                  <a:pt x="2182808" y="629706"/>
                  <a:pt x="2239519" y="661866"/>
                  <a:pt x="2152650" y="638175"/>
                </a:cubicBezTo>
                <a:cubicBezTo>
                  <a:pt x="2136155" y="633676"/>
                  <a:pt x="2121093" y="624968"/>
                  <a:pt x="2105025" y="619125"/>
                </a:cubicBezTo>
                <a:cubicBezTo>
                  <a:pt x="2086154" y="612263"/>
                  <a:pt x="2047875" y="600075"/>
                  <a:pt x="2047875" y="600075"/>
                </a:cubicBezTo>
                <a:cubicBezTo>
                  <a:pt x="1963643" y="536901"/>
                  <a:pt x="2001796" y="552965"/>
                  <a:pt x="1943100" y="533400"/>
                </a:cubicBezTo>
                <a:cubicBezTo>
                  <a:pt x="1937983" y="529562"/>
                  <a:pt x="1887821" y="490840"/>
                  <a:pt x="1876425" y="485775"/>
                </a:cubicBezTo>
                <a:cubicBezTo>
                  <a:pt x="1858075" y="477620"/>
                  <a:pt x="1819275" y="466725"/>
                  <a:pt x="1819275" y="466725"/>
                </a:cubicBezTo>
                <a:lnTo>
                  <a:pt x="1733550" y="409575"/>
                </a:lnTo>
                <a:lnTo>
                  <a:pt x="1704975" y="390525"/>
                </a:lnTo>
                <a:cubicBezTo>
                  <a:pt x="1698625" y="381000"/>
                  <a:pt x="1695633" y="368017"/>
                  <a:pt x="1685925" y="361950"/>
                </a:cubicBezTo>
                <a:cubicBezTo>
                  <a:pt x="1668897" y="351307"/>
                  <a:pt x="1628775" y="342900"/>
                  <a:pt x="1628775" y="342900"/>
                </a:cubicBezTo>
                <a:cubicBezTo>
                  <a:pt x="1600077" y="323768"/>
                  <a:pt x="1595937" y="319302"/>
                  <a:pt x="1562100" y="304800"/>
                </a:cubicBezTo>
                <a:cubicBezTo>
                  <a:pt x="1552872" y="300845"/>
                  <a:pt x="1543050" y="298450"/>
                  <a:pt x="1533525" y="295275"/>
                </a:cubicBezTo>
                <a:cubicBezTo>
                  <a:pt x="1468021" y="251606"/>
                  <a:pt x="1498095" y="264415"/>
                  <a:pt x="1447800" y="247650"/>
                </a:cubicBezTo>
                <a:cubicBezTo>
                  <a:pt x="1438275" y="238125"/>
                  <a:pt x="1429858" y="227345"/>
                  <a:pt x="1419225" y="219075"/>
                </a:cubicBezTo>
                <a:cubicBezTo>
                  <a:pt x="1401153" y="205019"/>
                  <a:pt x="1362075" y="180975"/>
                  <a:pt x="1362075" y="180975"/>
                </a:cubicBezTo>
                <a:cubicBezTo>
                  <a:pt x="1311275" y="104775"/>
                  <a:pt x="1377950" y="196850"/>
                  <a:pt x="1314450" y="133350"/>
                </a:cubicBezTo>
                <a:cubicBezTo>
                  <a:pt x="1271366" y="90266"/>
                  <a:pt x="1322455" y="113793"/>
                  <a:pt x="1266825" y="95250"/>
                </a:cubicBezTo>
                <a:cubicBezTo>
                  <a:pt x="1227683" y="69155"/>
                  <a:pt x="1235075" y="79375"/>
                  <a:pt x="1228725" y="76200"/>
                </a:cubicBezTo>
                <a:close/>
              </a:path>
            </a:pathLst>
          </a:custGeom>
          <a:solidFill>
            <a:schemeClr val="accent6">
              <a:lumMod val="75000"/>
              <a:alpha val="32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0037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  <p:bldP spid="1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219199"/>
            <a:ext cx="7108497" cy="3109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SPARQL: Basic Graph Patterns</a:t>
            </a:r>
            <a:endParaRPr lang="en-IE" dirty="0"/>
          </a:p>
        </p:txBody>
      </p:sp>
      <p:sp>
        <p:nvSpPr>
          <p:cNvPr id="6" name="Content Placeholder 3"/>
          <p:cNvSpPr>
            <a:spLocks noGrp="1"/>
          </p:cNvSpPr>
          <p:nvPr>
            <p:ph idx="1"/>
          </p:nvPr>
        </p:nvSpPr>
        <p:spPr>
          <a:xfrm>
            <a:off x="304800" y="4495802"/>
            <a:ext cx="1371600" cy="609600"/>
          </a:xfrm>
        </p:spPr>
        <p:txBody>
          <a:bodyPr/>
          <a:lstStyle/>
          <a:p>
            <a:pPr marL="0" indent="0" algn="ctr">
              <a:buNone/>
            </a:pPr>
            <a:r>
              <a:rPr lang="en-IE" dirty="0" smtClean="0">
                <a:solidFill>
                  <a:schemeClr val="bg1">
                    <a:lumMod val="50000"/>
                  </a:schemeClr>
                </a:solidFill>
              </a:rPr>
              <a:t>Query:</a:t>
            </a:r>
            <a:endParaRPr lang="en-IE" dirty="0"/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5" y="5105402"/>
            <a:ext cx="3773805" cy="1617345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8393" y="4593128"/>
            <a:ext cx="2843213" cy="1320946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698500" y="5920859"/>
            <a:ext cx="3276600" cy="483632"/>
          </a:xfrm>
          <a:prstGeom prst="rect">
            <a:avLst/>
          </a:prstGeom>
          <a:solidFill>
            <a:srgbClr val="FFC000">
              <a:alpha val="3100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105400" y="6043136"/>
            <a:ext cx="2514600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solidFill>
                  <a:schemeClr val="bg1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“</a:t>
            </a:r>
            <a:r>
              <a:rPr lang="en-IE" dirty="0" smtClean="0">
                <a:solidFill>
                  <a:srgbClr val="FFC00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Basic Graph Pattern</a:t>
            </a:r>
            <a:r>
              <a:rPr lang="en-IE" dirty="0" smtClean="0">
                <a:solidFill>
                  <a:schemeClr val="bg1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”</a:t>
            </a:r>
            <a:endParaRPr lang="en-IE" dirty="0">
              <a:solidFill>
                <a:schemeClr val="bg1"/>
              </a:solidFill>
              <a:latin typeface="Calibri Light" panose="020F0302020204030204" pitchFamily="34" charset="0"/>
              <a:cs typeface="Segoe UI Semilight" panose="020B0402040204020203" pitchFamily="34" charset="0"/>
            </a:endParaRPr>
          </a:p>
        </p:txBody>
      </p:sp>
      <p:cxnSp>
        <p:nvCxnSpPr>
          <p:cNvPr id="20" name="Straight Arrow Connector 19"/>
          <p:cNvCxnSpPr>
            <a:stCxn id="19" idx="1"/>
            <a:endCxn id="18" idx="3"/>
          </p:cNvCxnSpPr>
          <p:nvPr/>
        </p:nvCxnSpPr>
        <p:spPr>
          <a:xfrm flipH="1" flipV="1">
            <a:off x="3975100" y="6162675"/>
            <a:ext cx="1130300" cy="65127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5105400" y="6412468"/>
            <a:ext cx="2514600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solidFill>
                  <a:schemeClr val="bg1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(a set of triple patterns)</a:t>
            </a:r>
            <a:endParaRPr lang="en-IE" dirty="0">
              <a:solidFill>
                <a:schemeClr val="bg1"/>
              </a:solidFill>
              <a:latin typeface="Calibri Light" panose="020F0302020204030204" pitchFamily="34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1593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SPARQL: Join Variables</a:t>
            </a:r>
            <a:endParaRPr lang="en-IE" dirty="0"/>
          </a:p>
        </p:txBody>
      </p:sp>
      <p:sp>
        <p:nvSpPr>
          <p:cNvPr id="6" name="Content Placeholder 3"/>
          <p:cNvSpPr>
            <a:spLocks noGrp="1"/>
          </p:cNvSpPr>
          <p:nvPr>
            <p:ph idx="1"/>
          </p:nvPr>
        </p:nvSpPr>
        <p:spPr>
          <a:xfrm>
            <a:off x="304800" y="4495802"/>
            <a:ext cx="1371600" cy="609600"/>
          </a:xfrm>
        </p:spPr>
        <p:txBody>
          <a:bodyPr/>
          <a:lstStyle/>
          <a:p>
            <a:pPr marL="0" indent="0" algn="ctr">
              <a:buNone/>
            </a:pPr>
            <a:r>
              <a:rPr lang="en-IE" dirty="0" smtClean="0">
                <a:solidFill>
                  <a:schemeClr val="bg1">
                    <a:lumMod val="50000"/>
                  </a:schemeClr>
                </a:solidFill>
              </a:rPr>
              <a:t>Query:</a:t>
            </a:r>
            <a:endParaRPr lang="en-IE" dirty="0"/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5" y="5105402"/>
            <a:ext cx="3773805" cy="1617345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124200" y="5905500"/>
            <a:ext cx="609600" cy="241816"/>
          </a:xfrm>
          <a:prstGeom prst="rect">
            <a:avLst/>
          </a:prstGeom>
          <a:solidFill>
            <a:srgbClr val="FFC000">
              <a:alpha val="3100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181600" y="5791200"/>
            <a:ext cx="3276600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solidFill>
                  <a:schemeClr val="bg1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“</a:t>
            </a:r>
            <a:r>
              <a:rPr lang="en-IE" dirty="0" smtClean="0">
                <a:solidFill>
                  <a:srgbClr val="FFC00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Join Variable</a:t>
            </a:r>
            <a:r>
              <a:rPr lang="en-IE" dirty="0" smtClean="0">
                <a:solidFill>
                  <a:schemeClr val="bg1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”</a:t>
            </a:r>
            <a:endParaRPr lang="en-IE" dirty="0">
              <a:solidFill>
                <a:schemeClr val="bg1"/>
              </a:solidFill>
              <a:latin typeface="Calibri Light" panose="020F0302020204030204" pitchFamily="34" charset="0"/>
              <a:cs typeface="Segoe UI Semilight" panose="020B0402040204020203" pitchFamily="34" charset="0"/>
            </a:endParaRPr>
          </a:p>
        </p:txBody>
      </p:sp>
      <p:cxnSp>
        <p:nvCxnSpPr>
          <p:cNvPr id="15" name="Straight Arrow Connector 14"/>
          <p:cNvCxnSpPr>
            <a:stCxn id="14" idx="1"/>
            <a:endCxn id="13" idx="3"/>
          </p:cNvCxnSpPr>
          <p:nvPr/>
        </p:nvCxnSpPr>
        <p:spPr>
          <a:xfrm flipH="1">
            <a:off x="3733800" y="5975866"/>
            <a:ext cx="1447800" cy="50542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181600" y="6160532"/>
            <a:ext cx="3276600" cy="64633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solidFill>
                  <a:schemeClr val="bg1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(a variable appearing in more than one triple pattern)</a:t>
            </a:r>
            <a:endParaRPr lang="en-IE" dirty="0">
              <a:solidFill>
                <a:schemeClr val="bg1"/>
              </a:solidFill>
              <a:latin typeface="Calibri Light" panose="020F0302020204030204" pitchFamily="34" charset="0"/>
              <a:cs typeface="Segoe UI Semilight" panose="020B0402040204020203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457450" y="6141482"/>
            <a:ext cx="609600" cy="241816"/>
          </a:xfrm>
          <a:prstGeom prst="rect">
            <a:avLst/>
          </a:prstGeom>
          <a:solidFill>
            <a:srgbClr val="FFC000">
              <a:alpha val="3100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cxnSp>
        <p:nvCxnSpPr>
          <p:cNvPr id="18" name="Straight Arrow Connector 17"/>
          <p:cNvCxnSpPr>
            <a:stCxn id="14" idx="1"/>
            <a:endCxn id="17" idx="3"/>
          </p:cNvCxnSpPr>
          <p:nvPr/>
        </p:nvCxnSpPr>
        <p:spPr>
          <a:xfrm flipH="1">
            <a:off x="3067050" y="5975866"/>
            <a:ext cx="2114550" cy="286524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219199"/>
            <a:ext cx="7108497" cy="3109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24918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6" grpId="0" animBg="1"/>
      <p:bldP spid="1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SPARQL: Disjunction</a:t>
            </a:r>
            <a:endParaRPr lang="en-IE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10" name="Content Placeholder 3"/>
          <p:cNvSpPr txBox="1">
            <a:spLocks/>
          </p:cNvSpPr>
          <p:nvPr/>
        </p:nvSpPr>
        <p:spPr>
          <a:xfrm>
            <a:off x="446314" y="5334000"/>
            <a:ext cx="8469086" cy="609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IE" sz="2000" dirty="0" smtClean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How to ask:</a:t>
            </a:r>
            <a:r>
              <a:rPr lang="en-IE" sz="2000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 “What are the titles of the </a:t>
            </a:r>
            <a:r>
              <a:rPr lang="en-IE" sz="1500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(first two)</a:t>
            </a:r>
            <a:r>
              <a:rPr lang="en-IE" sz="2000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 movies in the Sharknado series?”</a:t>
            </a:r>
            <a:endParaRPr lang="en-IE" sz="2000" dirty="0">
              <a:latin typeface="Calibri Light" panose="020F0302020204030204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219199"/>
            <a:ext cx="7108497" cy="3109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21315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Last time …</a:t>
            </a:r>
            <a:endParaRPr lang="en-I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4179624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SPARQL: Disjunction (</a:t>
            </a: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UNION</a:t>
            </a:r>
            <a:r>
              <a:rPr lang="en-IE" dirty="0" smtClean="0"/>
              <a:t>)</a:t>
            </a:r>
            <a:endParaRPr lang="en-IE" dirty="0">
              <a:latin typeface="Calibri Light" panose="020F0302020204030204" pitchFamily="34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5105403"/>
            <a:ext cx="3733800" cy="561579"/>
          </a:xfrm>
          <a:prstGeom prst="rect">
            <a:avLst/>
          </a:prstGeom>
        </p:spPr>
      </p:pic>
      <p:sp>
        <p:nvSpPr>
          <p:cNvPr id="7" name="Content Placeholder 3"/>
          <p:cNvSpPr>
            <a:spLocks noGrp="1"/>
          </p:cNvSpPr>
          <p:nvPr>
            <p:ph idx="1"/>
          </p:nvPr>
        </p:nvSpPr>
        <p:spPr>
          <a:xfrm>
            <a:off x="76200" y="4408223"/>
            <a:ext cx="1371600" cy="609600"/>
          </a:xfrm>
        </p:spPr>
        <p:txBody>
          <a:bodyPr/>
          <a:lstStyle/>
          <a:p>
            <a:pPr marL="0" indent="0" algn="ctr">
              <a:buNone/>
            </a:pPr>
            <a:r>
              <a:rPr lang="en-IE" dirty="0" smtClean="0">
                <a:solidFill>
                  <a:schemeClr val="bg1">
                    <a:lumMod val="50000"/>
                  </a:schemeClr>
                </a:solidFill>
              </a:rPr>
              <a:t>Query:</a:t>
            </a:r>
            <a:endParaRPr lang="en-IE" dirty="0"/>
          </a:p>
        </p:txBody>
      </p:sp>
      <p:sp>
        <p:nvSpPr>
          <p:cNvPr id="8" name="Content Placeholder 3"/>
          <p:cNvSpPr txBox="1">
            <a:spLocks/>
          </p:cNvSpPr>
          <p:nvPr/>
        </p:nvSpPr>
        <p:spPr>
          <a:xfrm>
            <a:off x="4953000" y="4419600"/>
            <a:ext cx="1828800" cy="609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IE" dirty="0" smtClean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Solutions:</a:t>
            </a:r>
            <a:endParaRPr lang="en-IE" dirty="0">
              <a:latin typeface="Calibri Light" panose="020F0302020204030204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5105402"/>
            <a:ext cx="4267200" cy="1509131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219199"/>
            <a:ext cx="7108497" cy="3109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22582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SPARQL: Left-join</a:t>
            </a:r>
            <a:endParaRPr lang="en-IE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5" name="Content Placeholder 3"/>
          <p:cNvSpPr txBox="1">
            <a:spLocks/>
          </p:cNvSpPr>
          <p:nvPr/>
        </p:nvSpPr>
        <p:spPr>
          <a:xfrm>
            <a:off x="152400" y="5334000"/>
            <a:ext cx="8991600" cy="609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IE" sz="2000" dirty="0" smtClean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How to ask:</a:t>
            </a:r>
            <a:r>
              <a:rPr lang="en-IE" sz="2000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 “Give me the titles of all movies and, </a:t>
            </a:r>
            <a:r>
              <a:rPr lang="en-IE" sz="2000" u="sng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if available</a:t>
            </a:r>
            <a:r>
              <a:rPr lang="en-IE" sz="2000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, their first-aired date?”</a:t>
            </a:r>
            <a:endParaRPr lang="en-IE" sz="2000" dirty="0">
              <a:latin typeface="Calibri Light" panose="020F0302020204030204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219199"/>
            <a:ext cx="7108497" cy="3109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04142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SPARQL: Left-join (</a:t>
            </a: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OPTIONAL</a:t>
            </a:r>
            <a:r>
              <a:rPr lang="en-IE" dirty="0" smtClean="0"/>
              <a:t>)</a:t>
            </a:r>
            <a:endParaRPr lang="en-IE" dirty="0">
              <a:latin typeface="Calibri Light" panose="020F0302020204030204" pitchFamily="34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2627" y="5029203"/>
            <a:ext cx="4528733" cy="457197"/>
          </a:xfrm>
          <a:prstGeom prst="rect">
            <a:avLst/>
          </a:prstGeom>
        </p:spPr>
      </p:pic>
      <p:sp>
        <p:nvSpPr>
          <p:cNvPr id="7" name="Content Placeholder 3"/>
          <p:cNvSpPr>
            <a:spLocks noGrp="1"/>
          </p:cNvSpPr>
          <p:nvPr>
            <p:ph idx="1"/>
          </p:nvPr>
        </p:nvSpPr>
        <p:spPr>
          <a:xfrm>
            <a:off x="76200" y="4408223"/>
            <a:ext cx="1371600" cy="609600"/>
          </a:xfrm>
        </p:spPr>
        <p:txBody>
          <a:bodyPr/>
          <a:lstStyle/>
          <a:p>
            <a:pPr marL="0" indent="0" algn="ctr">
              <a:buNone/>
            </a:pPr>
            <a:r>
              <a:rPr lang="en-IE" dirty="0" smtClean="0">
                <a:solidFill>
                  <a:schemeClr val="bg1">
                    <a:lumMod val="50000"/>
                  </a:schemeClr>
                </a:solidFill>
              </a:rPr>
              <a:t>Query:</a:t>
            </a:r>
            <a:endParaRPr lang="en-IE" dirty="0"/>
          </a:p>
        </p:txBody>
      </p:sp>
      <p:sp>
        <p:nvSpPr>
          <p:cNvPr id="8" name="Content Placeholder 3"/>
          <p:cNvSpPr txBox="1">
            <a:spLocks/>
          </p:cNvSpPr>
          <p:nvPr/>
        </p:nvSpPr>
        <p:spPr>
          <a:xfrm>
            <a:off x="4114800" y="4419600"/>
            <a:ext cx="1828800" cy="609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IE" dirty="0" smtClean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Solutions:</a:t>
            </a:r>
            <a:endParaRPr lang="en-IE" dirty="0">
              <a:latin typeface="Calibri Light" panose="020F0302020204030204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1" y="5029204"/>
            <a:ext cx="3467099" cy="119028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492627" y="5955268"/>
            <a:ext cx="4528733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solidFill>
                  <a:schemeClr val="bg1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“</a:t>
            </a:r>
            <a:r>
              <a:rPr lang="en-IE" dirty="0" smtClean="0">
                <a:solidFill>
                  <a:srgbClr val="FFC00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UNBOUND Variable</a:t>
            </a:r>
            <a:r>
              <a:rPr lang="en-IE" dirty="0" smtClean="0">
                <a:solidFill>
                  <a:schemeClr val="bg1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”</a:t>
            </a:r>
            <a:endParaRPr lang="en-IE" dirty="0">
              <a:solidFill>
                <a:schemeClr val="bg1"/>
              </a:solidFill>
              <a:latin typeface="Calibri Light" panose="020F0302020204030204" pitchFamily="34" charset="0"/>
              <a:cs typeface="Segoe UI Semilight" panose="020B0402040204020203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492627" y="6324600"/>
            <a:ext cx="4528733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solidFill>
                  <a:schemeClr val="bg1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(a variable without a binding in a solution)</a:t>
            </a:r>
            <a:endParaRPr lang="en-IE" dirty="0">
              <a:solidFill>
                <a:schemeClr val="bg1"/>
              </a:solidFill>
              <a:latin typeface="Calibri Light" panose="020F0302020204030204" pitchFamily="34" charset="0"/>
              <a:cs typeface="Segoe UI Semilight" panose="020B0402040204020203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543800" y="5365492"/>
            <a:ext cx="1477560" cy="120908"/>
          </a:xfrm>
          <a:prstGeom prst="rect">
            <a:avLst/>
          </a:prstGeom>
          <a:solidFill>
            <a:srgbClr val="FFC000">
              <a:alpha val="3100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cxnSp>
        <p:nvCxnSpPr>
          <p:cNvPr id="17" name="Straight Arrow Connector 16"/>
          <p:cNvCxnSpPr>
            <a:stCxn id="13" idx="0"/>
            <a:endCxn id="16" idx="2"/>
          </p:cNvCxnSpPr>
          <p:nvPr/>
        </p:nvCxnSpPr>
        <p:spPr>
          <a:xfrm flipV="1">
            <a:off x="6756994" y="5486400"/>
            <a:ext cx="1525586" cy="468868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219199"/>
            <a:ext cx="7108497" cy="3109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5724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SPARQL: Filtering results</a:t>
            </a:r>
            <a:endParaRPr lang="en-IE" dirty="0"/>
          </a:p>
        </p:txBody>
      </p:sp>
      <p:sp>
        <p:nvSpPr>
          <p:cNvPr id="5" name="Content Placeholder 3"/>
          <p:cNvSpPr txBox="1">
            <a:spLocks/>
          </p:cNvSpPr>
          <p:nvPr/>
        </p:nvSpPr>
        <p:spPr>
          <a:xfrm>
            <a:off x="304800" y="5334000"/>
            <a:ext cx="8686800" cy="609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IE" sz="2000" dirty="0" smtClean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How to ask:</a:t>
            </a:r>
            <a:r>
              <a:rPr lang="en-IE" sz="2000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 “What movies were first aired in 2014?”</a:t>
            </a:r>
            <a:endParaRPr lang="en-IE" sz="2000" dirty="0">
              <a:latin typeface="Calibri Light" panose="020F0302020204030204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219199"/>
            <a:ext cx="7108497" cy="3109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02931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SPARQL: </a:t>
            </a: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FILTER</a:t>
            </a:r>
            <a:endParaRPr lang="en-IE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2627" y="5029205"/>
            <a:ext cx="2080260" cy="325755"/>
          </a:xfrm>
          <a:prstGeom prst="rect">
            <a:avLst/>
          </a:prstGeom>
        </p:spPr>
      </p:pic>
      <p:sp>
        <p:nvSpPr>
          <p:cNvPr id="7" name="Content Placeholder 3 1"/>
          <p:cNvSpPr>
            <a:spLocks noGrp="1"/>
          </p:cNvSpPr>
          <p:nvPr>
            <p:ph idx="1"/>
          </p:nvPr>
        </p:nvSpPr>
        <p:spPr>
          <a:xfrm>
            <a:off x="76200" y="4408223"/>
            <a:ext cx="1371600" cy="609600"/>
          </a:xfrm>
        </p:spPr>
        <p:txBody>
          <a:bodyPr/>
          <a:lstStyle/>
          <a:p>
            <a:pPr marL="0" indent="0" algn="ctr">
              <a:buNone/>
            </a:pPr>
            <a:r>
              <a:rPr lang="en-IE" dirty="0" smtClean="0">
                <a:solidFill>
                  <a:schemeClr val="bg1">
                    <a:lumMod val="50000"/>
                  </a:schemeClr>
                </a:solidFill>
              </a:rPr>
              <a:t>Query:</a:t>
            </a:r>
            <a:endParaRPr lang="en-IE" dirty="0"/>
          </a:p>
        </p:txBody>
      </p:sp>
      <p:sp>
        <p:nvSpPr>
          <p:cNvPr id="8" name="Content Placeholder 3 2"/>
          <p:cNvSpPr txBox="1">
            <a:spLocks/>
          </p:cNvSpPr>
          <p:nvPr/>
        </p:nvSpPr>
        <p:spPr>
          <a:xfrm>
            <a:off x="4114800" y="4419600"/>
            <a:ext cx="1828800" cy="609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IE" dirty="0" smtClean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Solutions</a:t>
            </a:r>
            <a:r>
              <a:rPr lang="en-IE" dirty="0" smtClean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</a:rPr>
              <a:t>:</a:t>
            </a:r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532757" y="5597783"/>
            <a:ext cx="2667000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solidFill>
                  <a:schemeClr val="bg1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“</a:t>
            </a:r>
            <a:r>
              <a:rPr lang="en-IE" dirty="0" smtClean="0">
                <a:solidFill>
                  <a:srgbClr val="FFC00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Empty Results</a:t>
            </a:r>
            <a:r>
              <a:rPr lang="en-IE" dirty="0" smtClean="0">
                <a:solidFill>
                  <a:schemeClr val="bg1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”</a:t>
            </a:r>
            <a:endParaRPr lang="en-IE" dirty="0">
              <a:solidFill>
                <a:schemeClr val="bg1"/>
              </a:solidFill>
              <a:latin typeface="Calibri Light" panose="020F0302020204030204" pitchFamily="34" charset="0"/>
              <a:cs typeface="Segoe UI Semilight" panose="020B0402040204020203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419600" y="4953001"/>
            <a:ext cx="2286000" cy="457200"/>
          </a:xfrm>
          <a:prstGeom prst="rect">
            <a:avLst/>
          </a:prstGeom>
          <a:solidFill>
            <a:srgbClr val="FFC000">
              <a:alpha val="3100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cxnSp>
        <p:nvCxnSpPr>
          <p:cNvPr id="13" name="Straight Arrow Connector 12"/>
          <p:cNvCxnSpPr>
            <a:stCxn id="10" idx="0"/>
            <a:endCxn id="12" idx="2"/>
          </p:cNvCxnSpPr>
          <p:nvPr/>
        </p:nvCxnSpPr>
        <p:spPr>
          <a:xfrm flipH="1" flipV="1">
            <a:off x="5562600" y="5410201"/>
            <a:ext cx="1303657" cy="187582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2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219199"/>
            <a:ext cx="7108497" cy="3109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399" y="1200523"/>
            <a:ext cx="7108497" cy="3142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1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6" y="5029205"/>
            <a:ext cx="3790201" cy="1447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798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SPARQL: </a:t>
            </a: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FILTER</a:t>
            </a:r>
            <a:endParaRPr lang="en-IE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7" name="Content Placeholder 3"/>
          <p:cNvSpPr>
            <a:spLocks noGrp="1"/>
          </p:cNvSpPr>
          <p:nvPr>
            <p:ph idx="1"/>
          </p:nvPr>
        </p:nvSpPr>
        <p:spPr>
          <a:xfrm>
            <a:off x="76200" y="4408223"/>
            <a:ext cx="1371600" cy="609600"/>
          </a:xfrm>
        </p:spPr>
        <p:txBody>
          <a:bodyPr/>
          <a:lstStyle/>
          <a:p>
            <a:pPr marL="0" indent="0" algn="ctr">
              <a:buNone/>
            </a:pPr>
            <a:r>
              <a:rPr lang="en-IE" dirty="0" smtClean="0">
                <a:solidFill>
                  <a:schemeClr val="bg1">
                    <a:lumMod val="50000"/>
                  </a:schemeClr>
                </a:solidFill>
              </a:rPr>
              <a:t>Query:</a:t>
            </a:r>
            <a:endParaRPr lang="en-IE" dirty="0"/>
          </a:p>
        </p:txBody>
      </p:sp>
      <p:sp>
        <p:nvSpPr>
          <p:cNvPr id="28" name="TextBox 27"/>
          <p:cNvSpPr txBox="1"/>
          <p:nvPr/>
        </p:nvSpPr>
        <p:spPr>
          <a:xfrm>
            <a:off x="4343401" y="5040091"/>
            <a:ext cx="4648199" cy="646331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What happens in this case where </a:t>
            </a:r>
            <a:r>
              <a:rPr lang="en-IE" dirty="0" smtClean="0">
                <a:latin typeface="Calibri Light" panose="020F0302020204030204" pitchFamily="34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?date</a:t>
            </a:r>
            <a:r>
              <a:rPr lang="en-IE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 bound in data to a string?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343399" y="5830669"/>
            <a:ext cx="4648199" cy="64633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solidFill>
                  <a:schemeClr val="tx1"/>
                </a:solidFill>
                <a:latin typeface="Inconsolata" panose="020B0609030003000000" pitchFamily="49" charset="0"/>
                <a:cs typeface="Segoe UI Semilight" panose="020B0402040204020203" pitchFamily="34" charset="0"/>
              </a:rPr>
              <a:t>FILTER</a:t>
            </a:r>
            <a:r>
              <a:rPr lang="en-IE" dirty="0" smtClean="0">
                <a:solidFill>
                  <a:srgbClr val="00206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s </a:t>
            </a:r>
            <a:r>
              <a:rPr lang="en-IE" sz="1200" dirty="0" smtClean="0">
                <a:solidFill>
                  <a:srgbClr val="00206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(and other functions we see later) </a:t>
            </a:r>
            <a:r>
              <a:rPr lang="en-IE" dirty="0" smtClean="0">
                <a:solidFill>
                  <a:srgbClr val="00206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expect certain types. If not given, a type error is given. </a:t>
            </a:r>
          </a:p>
        </p:txBody>
      </p:sp>
      <p:pic>
        <p:nvPicPr>
          <p:cNvPr id="10" name="Picture 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6" y="5029205"/>
            <a:ext cx="3790201" cy="1447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424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SPARQL: Boolean </a:t>
            </a: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FILTER</a:t>
            </a:r>
            <a:r>
              <a:rPr lang="en-IE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 operators</a:t>
            </a:r>
            <a:endParaRPr lang="en-IE" dirty="0"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7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E" dirty="0" smtClean="0">
                <a:solidFill>
                  <a:srgbClr val="0070C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FILTER</a:t>
            </a:r>
            <a:r>
              <a:rPr lang="en-IE" dirty="0" smtClean="0"/>
              <a:t>s evaluate as </a:t>
            </a: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true</a:t>
            </a:r>
            <a:r>
              <a:rPr lang="en-IE" dirty="0" smtClean="0"/>
              <a:t>, </a:t>
            </a: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false</a:t>
            </a:r>
            <a:r>
              <a:rPr lang="en-IE" dirty="0" smtClean="0"/>
              <a:t> or </a:t>
            </a: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error</a:t>
            </a:r>
          </a:p>
          <a:p>
            <a:r>
              <a:rPr lang="en-IE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Only results evaluating as </a:t>
            </a: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true</a:t>
            </a:r>
            <a:r>
              <a:rPr lang="en-IE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 are returned</a:t>
            </a:r>
          </a:p>
          <a:p>
            <a:r>
              <a:rPr lang="en-IE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Can apply AND (</a:t>
            </a: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&amp;&amp;</a:t>
            </a:r>
            <a:r>
              <a:rPr lang="en-IE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) or </a:t>
            </a:r>
            <a:r>
              <a:rPr lang="en-IE" dirty="0" err="1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OR</a:t>
            </a:r>
            <a:r>
              <a:rPr lang="en-IE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 (</a:t>
            </a: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||</a:t>
            </a:r>
            <a:r>
              <a:rPr lang="en-IE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)</a:t>
            </a:r>
          </a:p>
          <a:p>
            <a:r>
              <a:rPr lang="en-IE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Can also apply NOT (</a:t>
            </a: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!</a:t>
            </a:r>
            <a:r>
              <a:rPr lang="en-IE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)</a:t>
            </a:r>
          </a:p>
          <a:p>
            <a:pPr lvl="1"/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!</a:t>
            </a:r>
            <a:r>
              <a:rPr lang="en-IE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</a:t>
            </a: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b="1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→</a:t>
            </a: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</a:t>
            </a:r>
            <a:endParaRPr lang="en-IE" dirty="0">
              <a:solidFill>
                <a:srgbClr val="FF0000"/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1275" y="3028950"/>
            <a:ext cx="2371725" cy="3600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086600" y="4876800"/>
            <a:ext cx="1600199" cy="164061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 anchor="ctr" anchorCtr="0">
            <a:noAutofit/>
          </a:bodyPr>
          <a:lstStyle/>
          <a:p>
            <a:pPr algn="ctr"/>
            <a:r>
              <a:rPr lang="en-IE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???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1275" y="3028950"/>
            <a:ext cx="2371725" cy="3600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3639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SPARQL Operators</a:t>
            </a:r>
            <a:endParaRPr lang="en-IE" dirty="0"/>
          </a:p>
        </p:txBody>
      </p:sp>
      <p:pic>
        <p:nvPicPr>
          <p:cNvPr id="14" name="Picture 1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066801"/>
            <a:ext cx="6968249" cy="472543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5943600"/>
            <a:ext cx="3043828" cy="781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072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loch ness monst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648200"/>
            <a:ext cx="2008532" cy="2008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839200" cy="715962"/>
          </a:xfrm>
        </p:spPr>
        <p:txBody>
          <a:bodyPr>
            <a:normAutofit/>
          </a:bodyPr>
          <a:lstStyle/>
          <a:p>
            <a:r>
              <a:rPr lang="en-IE" dirty="0" smtClean="0"/>
              <a:t>SPARQL Functions: Existence, equality, if ...</a:t>
            </a:r>
            <a:endParaRPr lang="en-IE" dirty="0"/>
          </a:p>
        </p:txBody>
      </p:sp>
      <p:pic>
        <p:nvPicPr>
          <p:cNvPr id="9" name="Picture 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270" y="1054099"/>
            <a:ext cx="7980949" cy="2205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5943600"/>
            <a:ext cx="1466729" cy="166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661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4648200"/>
            <a:ext cx="2008532" cy="20085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SPARQL Functions: Terms</a:t>
            </a:r>
            <a:endParaRPr lang="en-IE" dirty="0"/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270" y="1054100"/>
            <a:ext cx="7980949" cy="331493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3" y="5943600"/>
            <a:ext cx="2029543" cy="501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462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52800" y="1"/>
            <a:ext cx="12733864" cy="7162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0" y="1143001"/>
            <a:ext cx="1494473" cy="28003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1" y="3810000"/>
            <a:ext cx="1374458" cy="28003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80404" y="4806095"/>
            <a:ext cx="2164791" cy="2356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588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4648200"/>
            <a:ext cx="2008532" cy="20085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SPARQL Functions: Strings</a:t>
            </a:r>
            <a:endParaRPr lang="en-IE" dirty="0"/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270" y="1054100"/>
            <a:ext cx="7980949" cy="3314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862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count von count sesame stree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648200"/>
            <a:ext cx="2033932" cy="2008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SPARQL Functions: </a:t>
            </a:r>
            <a:r>
              <a:rPr lang="en-IE" dirty="0" err="1" smtClean="0"/>
              <a:t>Numerics</a:t>
            </a:r>
            <a:endParaRPr lang="en-IE" dirty="0"/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270" y="1054100"/>
            <a:ext cx="7981692" cy="1539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058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4648200"/>
            <a:ext cx="2008532" cy="20085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SPARQL Functions: Temporal</a:t>
            </a:r>
            <a:endParaRPr lang="en-IE" dirty="0"/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271" y="1054100"/>
            <a:ext cx="7982435" cy="242954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3" y="5943600"/>
            <a:ext cx="2082064" cy="484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278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Image result for fingerpri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648200"/>
            <a:ext cx="2008532" cy="2008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SPARQL Functions: Hashing</a:t>
            </a:r>
            <a:endParaRPr lang="en-IE" dirty="0"/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271" y="1054100"/>
            <a:ext cx="7983178" cy="1542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275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SPARQL: Casting between types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IE" sz="2400" dirty="0" smtClean="0">
                <a:solidFill>
                  <a:srgbClr val="00B050"/>
                </a:solidFill>
              </a:rPr>
              <a:t>Y</a:t>
            </a:r>
            <a:r>
              <a:rPr lang="en-IE" sz="2400" dirty="0" smtClean="0"/>
              <a:t>: always allowed</a:t>
            </a:r>
          </a:p>
          <a:p>
            <a:r>
              <a:rPr lang="en-IE" sz="2400" dirty="0" smtClean="0">
                <a:solidFill>
                  <a:srgbClr val="FF0000"/>
                </a:solidFill>
              </a:rPr>
              <a:t>N</a:t>
            </a:r>
            <a:r>
              <a:rPr lang="en-IE" sz="2400" dirty="0" smtClean="0"/>
              <a:t>: never allowed</a:t>
            </a:r>
          </a:p>
          <a:p>
            <a:r>
              <a:rPr lang="en-IE" sz="2400" dirty="0" smtClean="0"/>
              <a:t>M: depends on value </a:t>
            </a:r>
          </a:p>
          <a:p>
            <a:pPr lvl="1"/>
            <a:r>
              <a:rPr lang="en-IE" sz="1600" dirty="0" smtClean="0"/>
              <a:t>e.g., 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"2"^^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xsd:string</a:t>
            </a:r>
            <a:r>
              <a:rPr lang="en-IE" sz="1600" dirty="0" smtClean="0"/>
              <a:t> can be mapped to </a:t>
            </a:r>
            <a:r>
              <a:rPr lang="en-IE" sz="16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xsd:int</a:t>
            </a:r>
            <a:r>
              <a:rPr lang="en-IE" sz="1600" dirty="0"/>
              <a:t> </a:t>
            </a:r>
            <a:r>
              <a:rPr lang="en-IE" sz="1600" dirty="0" smtClean="0"/>
              <a:t>but 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"P"^^</a:t>
            </a:r>
            <a:r>
              <a:rPr lang="en-IE" sz="16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xsd:string</a:t>
            </a:r>
            <a:r>
              <a:rPr lang="en-IE" sz="1600" dirty="0"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600" dirty="0" smtClean="0"/>
              <a:t>cannot</a:t>
            </a:r>
            <a:endParaRPr lang="en-IE" sz="16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400425"/>
            <a:ext cx="6038850" cy="292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3671887"/>
            <a:ext cx="2114550" cy="2381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61919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219199"/>
            <a:ext cx="7108497" cy="3109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SPARQL: </a:t>
            </a: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WHERE</a:t>
            </a:r>
            <a:r>
              <a:rPr lang="en-IE" dirty="0" smtClean="0"/>
              <a:t> clause example (</a:t>
            </a:r>
            <a:r>
              <a:rPr lang="en-IE" dirty="0" err="1" smtClean="0"/>
              <a:t>i</a:t>
            </a:r>
            <a:r>
              <a:rPr lang="en-IE" dirty="0" smtClean="0"/>
              <a:t>)</a:t>
            </a:r>
            <a:endParaRPr lang="en-IE" dirty="0"/>
          </a:p>
        </p:txBody>
      </p:sp>
      <p:sp>
        <p:nvSpPr>
          <p:cNvPr id="6" name="Content Placeholder 3"/>
          <p:cNvSpPr>
            <a:spLocks noGrp="1"/>
          </p:cNvSpPr>
          <p:nvPr>
            <p:ph idx="1"/>
          </p:nvPr>
        </p:nvSpPr>
        <p:spPr>
          <a:xfrm>
            <a:off x="304800" y="3962400"/>
            <a:ext cx="1371600" cy="609600"/>
          </a:xfrm>
        </p:spPr>
        <p:txBody>
          <a:bodyPr/>
          <a:lstStyle/>
          <a:p>
            <a:pPr marL="0" indent="0" algn="ctr">
              <a:buNone/>
            </a:pPr>
            <a:r>
              <a:rPr lang="en-IE" dirty="0" smtClean="0">
                <a:solidFill>
                  <a:schemeClr val="bg1">
                    <a:lumMod val="50000"/>
                  </a:schemeClr>
                </a:solidFill>
              </a:rPr>
              <a:t>Query:</a:t>
            </a:r>
            <a:endParaRPr lang="en-IE" dirty="0"/>
          </a:p>
        </p:txBody>
      </p:sp>
      <p:pic>
        <p:nvPicPr>
          <p:cNvPr id="17" name="Picture 1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11" y="4648201"/>
            <a:ext cx="3973338" cy="203549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876800" y="4648201"/>
            <a:ext cx="4114800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What solutions would this query return?</a:t>
            </a:r>
          </a:p>
        </p:txBody>
      </p:sp>
      <p:pic>
        <p:nvPicPr>
          <p:cNvPr id="10" name="Picture 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9500" y="5948428"/>
            <a:ext cx="4127500" cy="376172"/>
          </a:xfrm>
          <a:prstGeom prst="rect">
            <a:avLst/>
          </a:prstGeom>
        </p:spPr>
      </p:pic>
      <p:sp>
        <p:nvSpPr>
          <p:cNvPr id="15" name="Content Placeholder 3"/>
          <p:cNvSpPr txBox="1">
            <a:spLocks/>
          </p:cNvSpPr>
          <p:nvPr/>
        </p:nvSpPr>
        <p:spPr>
          <a:xfrm>
            <a:off x="4800600" y="5366642"/>
            <a:ext cx="1828800" cy="609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IE" dirty="0" smtClean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Solutions:</a:t>
            </a:r>
            <a:endParaRPr lang="en-IE" dirty="0">
              <a:latin typeface="Calibri Light" panose="020F0302020204030204" pitchFamily="34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5013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219199"/>
            <a:ext cx="7108497" cy="3109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SPARQL: </a:t>
            </a: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WHERE</a:t>
            </a:r>
            <a:r>
              <a:rPr lang="en-IE" dirty="0" smtClean="0"/>
              <a:t> clause example (ii)</a:t>
            </a:r>
            <a:endParaRPr lang="en-IE" dirty="0"/>
          </a:p>
        </p:txBody>
      </p:sp>
      <p:sp>
        <p:nvSpPr>
          <p:cNvPr id="6" name="Content Placeholder 3"/>
          <p:cNvSpPr>
            <a:spLocks noGrp="1"/>
          </p:cNvSpPr>
          <p:nvPr>
            <p:ph idx="1"/>
          </p:nvPr>
        </p:nvSpPr>
        <p:spPr>
          <a:xfrm>
            <a:off x="304800" y="3962400"/>
            <a:ext cx="1371600" cy="609600"/>
          </a:xfrm>
        </p:spPr>
        <p:txBody>
          <a:bodyPr/>
          <a:lstStyle/>
          <a:p>
            <a:pPr marL="0" indent="0" algn="ctr">
              <a:buNone/>
            </a:pPr>
            <a:r>
              <a:rPr lang="en-IE" dirty="0" smtClean="0">
                <a:solidFill>
                  <a:schemeClr val="bg1">
                    <a:lumMod val="50000"/>
                  </a:schemeClr>
                </a:solidFill>
              </a:rPr>
              <a:t>Query:</a:t>
            </a:r>
            <a:endParaRPr lang="en-IE" dirty="0"/>
          </a:p>
        </p:txBody>
      </p:sp>
      <p:pic>
        <p:nvPicPr>
          <p:cNvPr id="14" name="Picture 1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14" y="4648201"/>
            <a:ext cx="4133850" cy="209931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876800" y="4648201"/>
            <a:ext cx="4114800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What solutions would this query return?</a:t>
            </a:r>
          </a:p>
        </p:txBody>
      </p:sp>
      <p:pic>
        <p:nvPicPr>
          <p:cNvPr id="16" name="Picture 1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4300" y="5638800"/>
            <a:ext cx="2197100" cy="503386"/>
          </a:xfrm>
          <a:prstGeom prst="rect">
            <a:avLst/>
          </a:prstGeom>
        </p:spPr>
      </p:pic>
      <p:sp>
        <p:nvSpPr>
          <p:cNvPr id="15" name="Content Placeholder 3"/>
          <p:cNvSpPr txBox="1">
            <a:spLocks/>
          </p:cNvSpPr>
          <p:nvPr/>
        </p:nvSpPr>
        <p:spPr>
          <a:xfrm>
            <a:off x="4800600" y="5029200"/>
            <a:ext cx="1828800" cy="609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IE" dirty="0" smtClean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Solutions:</a:t>
            </a:r>
            <a:endParaRPr lang="en-IE" dirty="0">
              <a:latin typeface="Calibri Light" panose="020F0302020204030204" pitchFamily="34" charset="0"/>
              <a:cs typeface="Segoe UI Semilight" panose="020B0402040204020203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876800" y="6324600"/>
            <a:ext cx="4114800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solidFill>
                  <a:srgbClr val="002060"/>
                </a:solidFill>
                <a:latin typeface="Calibri Light" panose="020F0302020204030204" pitchFamily="34" charset="0"/>
              </a:rPr>
              <a:t>Can do negation!</a:t>
            </a:r>
          </a:p>
        </p:txBody>
      </p:sp>
    </p:spTree>
    <p:extLst>
      <p:ext uri="{BB962C8B-B14F-4D97-AF65-F5344CB8AC3E}">
        <p14:creationId xmlns:p14="http://schemas.microsoft.com/office/powerpoint/2010/main" val="4158331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SPARQL: Query Types</a:t>
            </a:r>
            <a:endParaRPr lang="en-I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878209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219199"/>
            <a:ext cx="7108497" cy="3109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SPARQL: </a:t>
            </a: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SELECT</a:t>
            </a:r>
            <a:r>
              <a:rPr lang="en-IE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 with </a:t>
            </a: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*</a:t>
            </a:r>
            <a:endParaRPr lang="en-IE" dirty="0"/>
          </a:p>
        </p:txBody>
      </p:sp>
      <p:pic>
        <p:nvPicPr>
          <p:cNvPr id="12" name="Picture 1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2532" y="5105403"/>
            <a:ext cx="3054668" cy="972979"/>
          </a:xfrm>
          <a:prstGeom prst="rect">
            <a:avLst/>
          </a:prstGeom>
        </p:spPr>
      </p:pic>
      <p:sp>
        <p:nvSpPr>
          <p:cNvPr id="14" name="Content Placeholder 3"/>
          <p:cNvSpPr>
            <a:spLocks noGrp="1"/>
          </p:cNvSpPr>
          <p:nvPr>
            <p:ph idx="1"/>
          </p:nvPr>
        </p:nvSpPr>
        <p:spPr>
          <a:xfrm>
            <a:off x="304800" y="4408223"/>
            <a:ext cx="1371600" cy="609600"/>
          </a:xfrm>
        </p:spPr>
        <p:txBody>
          <a:bodyPr/>
          <a:lstStyle/>
          <a:p>
            <a:pPr marL="0" indent="0" algn="ctr">
              <a:buNone/>
            </a:pPr>
            <a:r>
              <a:rPr lang="en-IE" dirty="0" smtClean="0">
                <a:solidFill>
                  <a:schemeClr val="bg1">
                    <a:lumMod val="50000"/>
                  </a:schemeClr>
                </a:solidFill>
              </a:rPr>
              <a:t>Query:</a:t>
            </a:r>
            <a:endParaRPr lang="en-IE" dirty="0"/>
          </a:p>
        </p:txBody>
      </p:sp>
      <p:sp>
        <p:nvSpPr>
          <p:cNvPr id="15" name="Content Placeholder 3"/>
          <p:cNvSpPr txBox="1">
            <a:spLocks/>
          </p:cNvSpPr>
          <p:nvPr/>
        </p:nvSpPr>
        <p:spPr>
          <a:xfrm>
            <a:off x="4620577" y="4419600"/>
            <a:ext cx="1828800" cy="609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IE" dirty="0" smtClean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Solutions:</a:t>
            </a:r>
            <a:endParaRPr lang="en-IE" dirty="0">
              <a:latin typeface="Calibri Light" panose="020F0302020204030204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6" y="5105403"/>
            <a:ext cx="4073366" cy="1213009"/>
          </a:xfrm>
          <a:prstGeom prst="rect">
            <a:avLst/>
          </a:prstGeom>
        </p:spPr>
      </p:pic>
      <p:sp>
        <p:nvSpPr>
          <p:cNvPr id="5" name="Freeform 4"/>
          <p:cNvSpPr/>
          <p:nvPr/>
        </p:nvSpPr>
        <p:spPr>
          <a:xfrm>
            <a:off x="3924300" y="1778000"/>
            <a:ext cx="4215170" cy="508000"/>
          </a:xfrm>
          <a:custGeom>
            <a:avLst/>
            <a:gdLst>
              <a:gd name="connsiteX0" fmla="*/ 825500 w 4215170"/>
              <a:gd name="connsiteY0" fmla="*/ 88900 h 508000"/>
              <a:gd name="connsiteX1" fmla="*/ 825500 w 4215170"/>
              <a:gd name="connsiteY1" fmla="*/ 88900 h 508000"/>
              <a:gd name="connsiteX2" fmla="*/ 647700 w 4215170"/>
              <a:gd name="connsiteY2" fmla="*/ 76200 h 508000"/>
              <a:gd name="connsiteX3" fmla="*/ 609600 w 4215170"/>
              <a:gd name="connsiteY3" fmla="*/ 63500 h 508000"/>
              <a:gd name="connsiteX4" fmla="*/ 533400 w 4215170"/>
              <a:gd name="connsiteY4" fmla="*/ 76200 h 508000"/>
              <a:gd name="connsiteX5" fmla="*/ 165100 w 4215170"/>
              <a:gd name="connsiteY5" fmla="*/ 76200 h 508000"/>
              <a:gd name="connsiteX6" fmla="*/ 88900 w 4215170"/>
              <a:gd name="connsiteY6" fmla="*/ 127000 h 508000"/>
              <a:gd name="connsiteX7" fmla="*/ 50800 w 4215170"/>
              <a:gd name="connsiteY7" fmla="*/ 152400 h 508000"/>
              <a:gd name="connsiteX8" fmla="*/ 38100 w 4215170"/>
              <a:gd name="connsiteY8" fmla="*/ 190500 h 508000"/>
              <a:gd name="connsiteX9" fmla="*/ 0 w 4215170"/>
              <a:gd name="connsiteY9" fmla="*/ 266700 h 508000"/>
              <a:gd name="connsiteX10" fmla="*/ 12700 w 4215170"/>
              <a:gd name="connsiteY10" fmla="*/ 419100 h 508000"/>
              <a:gd name="connsiteX11" fmla="*/ 25400 w 4215170"/>
              <a:gd name="connsiteY11" fmla="*/ 457200 h 508000"/>
              <a:gd name="connsiteX12" fmla="*/ 76200 w 4215170"/>
              <a:gd name="connsiteY12" fmla="*/ 469900 h 508000"/>
              <a:gd name="connsiteX13" fmla="*/ 254000 w 4215170"/>
              <a:gd name="connsiteY13" fmla="*/ 508000 h 508000"/>
              <a:gd name="connsiteX14" fmla="*/ 1193800 w 4215170"/>
              <a:gd name="connsiteY14" fmla="*/ 495300 h 508000"/>
              <a:gd name="connsiteX15" fmla="*/ 1270000 w 4215170"/>
              <a:gd name="connsiteY15" fmla="*/ 469900 h 508000"/>
              <a:gd name="connsiteX16" fmla="*/ 1346200 w 4215170"/>
              <a:gd name="connsiteY16" fmla="*/ 444500 h 508000"/>
              <a:gd name="connsiteX17" fmla="*/ 1384300 w 4215170"/>
              <a:gd name="connsiteY17" fmla="*/ 431800 h 508000"/>
              <a:gd name="connsiteX18" fmla="*/ 1612900 w 4215170"/>
              <a:gd name="connsiteY18" fmla="*/ 419100 h 508000"/>
              <a:gd name="connsiteX19" fmla="*/ 2057400 w 4215170"/>
              <a:gd name="connsiteY19" fmla="*/ 431800 h 508000"/>
              <a:gd name="connsiteX20" fmla="*/ 3263900 w 4215170"/>
              <a:gd name="connsiteY20" fmla="*/ 444500 h 508000"/>
              <a:gd name="connsiteX21" fmla="*/ 3314700 w 4215170"/>
              <a:gd name="connsiteY21" fmla="*/ 457200 h 508000"/>
              <a:gd name="connsiteX22" fmla="*/ 3441700 w 4215170"/>
              <a:gd name="connsiteY22" fmla="*/ 482600 h 508000"/>
              <a:gd name="connsiteX23" fmla="*/ 3721100 w 4215170"/>
              <a:gd name="connsiteY23" fmla="*/ 469900 h 508000"/>
              <a:gd name="connsiteX24" fmla="*/ 4178300 w 4215170"/>
              <a:gd name="connsiteY24" fmla="*/ 444500 h 508000"/>
              <a:gd name="connsiteX25" fmla="*/ 4191000 w 4215170"/>
              <a:gd name="connsiteY25" fmla="*/ 228600 h 508000"/>
              <a:gd name="connsiteX26" fmla="*/ 4140200 w 4215170"/>
              <a:gd name="connsiteY26" fmla="*/ 114300 h 508000"/>
              <a:gd name="connsiteX27" fmla="*/ 4025900 w 4215170"/>
              <a:gd name="connsiteY27" fmla="*/ 50800 h 508000"/>
              <a:gd name="connsiteX28" fmla="*/ 3949700 w 4215170"/>
              <a:gd name="connsiteY28" fmla="*/ 38100 h 508000"/>
              <a:gd name="connsiteX29" fmla="*/ 3530600 w 4215170"/>
              <a:gd name="connsiteY29" fmla="*/ 25400 h 508000"/>
              <a:gd name="connsiteX30" fmla="*/ 3429000 w 4215170"/>
              <a:gd name="connsiteY30" fmla="*/ 12700 h 508000"/>
              <a:gd name="connsiteX31" fmla="*/ 3365500 w 4215170"/>
              <a:gd name="connsiteY31" fmla="*/ 0 h 508000"/>
              <a:gd name="connsiteX32" fmla="*/ 3124200 w 4215170"/>
              <a:gd name="connsiteY32" fmla="*/ 12700 h 508000"/>
              <a:gd name="connsiteX33" fmla="*/ 3048000 w 4215170"/>
              <a:gd name="connsiteY33" fmla="*/ 50800 h 508000"/>
              <a:gd name="connsiteX34" fmla="*/ 3009900 w 4215170"/>
              <a:gd name="connsiteY34" fmla="*/ 63500 h 508000"/>
              <a:gd name="connsiteX35" fmla="*/ 2832100 w 4215170"/>
              <a:gd name="connsiteY35" fmla="*/ 88900 h 508000"/>
              <a:gd name="connsiteX36" fmla="*/ 2527300 w 4215170"/>
              <a:gd name="connsiteY36" fmla="*/ 114300 h 508000"/>
              <a:gd name="connsiteX37" fmla="*/ 2133600 w 4215170"/>
              <a:gd name="connsiteY37" fmla="*/ 127000 h 508000"/>
              <a:gd name="connsiteX38" fmla="*/ 1511300 w 4215170"/>
              <a:gd name="connsiteY38" fmla="*/ 101600 h 508000"/>
              <a:gd name="connsiteX39" fmla="*/ 1016000 w 4215170"/>
              <a:gd name="connsiteY39" fmla="*/ 127000 h 508000"/>
              <a:gd name="connsiteX40" fmla="*/ 850900 w 4215170"/>
              <a:gd name="connsiteY40" fmla="*/ 114300 h 508000"/>
              <a:gd name="connsiteX41" fmla="*/ 812800 w 4215170"/>
              <a:gd name="connsiteY41" fmla="*/ 101600 h 508000"/>
              <a:gd name="connsiteX42" fmla="*/ 825500 w 4215170"/>
              <a:gd name="connsiteY42" fmla="*/ 88900 h 50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4215170" h="508000">
                <a:moveTo>
                  <a:pt x="825500" y="88900"/>
                </a:moveTo>
                <a:lnTo>
                  <a:pt x="825500" y="88900"/>
                </a:lnTo>
                <a:cubicBezTo>
                  <a:pt x="766233" y="84667"/>
                  <a:pt x="706711" y="83142"/>
                  <a:pt x="647700" y="76200"/>
                </a:cubicBezTo>
                <a:cubicBezTo>
                  <a:pt x="634405" y="74636"/>
                  <a:pt x="622987" y="63500"/>
                  <a:pt x="609600" y="63500"/>
                </a:cubicBezTo>
                <a:cubicBezTo>
                  <a:pt x="583850" y="63500"/>
                  <a:pt x="558800" y="71967"/>
                  <a:pt x="533400" y="76200"/>
                </a:cubicBezTo>
                <a:cubicBezTo>
                  <a:pt x="438778" y="70286"/>
                  <a:pt x="264753" y="49975"/>
                  <a:pt x="165100" y="76200"/>
                </a:cubicBezTo>
                <a:cubicBezTo>
                  <a:pt x="135578" y="83969"/>
                  <a:pt x="114300" y="110067"/>
                  <a:pt x="88900" y="127000"/>
                </a:cubicBezTo>
                <a:lnTo>
                  <a:pt x="50800" y="152400"/>
                </a:lnTo>
                <a:cubicBezTo>
                  <a:pt x="46567" y="165100"/>
                  <a:pt x="44087" y="178526"/>
                  <a:pt x="38100" y="190500"/>
                </a:cubicBezTo>
                <a:cubicBezTo>
                  <a:pt x="-11139" y="288977"/>
                  <a:pt x="31922" y="170935"/>
                  <a:pt x="0" y="266700"/>
                </a:cubicBezTo>
                <a:cubicBezTo>
                  <a:pt x="4233" y="317500"/>
                  <a:pt x="5963" y="368571"/>
                  <a:pt x="12700" y="419100"/>
                </a:cubicBezTo>
                <a:cubicBezTo>
                  <a:pt x="14469" y="432370"/>
                  <a:pt x="14947" y="448837"/>
                  <a:pt x="25400" y="457200"/>
                </a:cubicBezTo>
                <a:cubicBezTo>
                  <a:pt x="39030" y="468104"/>
                  <a:pt x="59482" y="464884"/>
                  <a:pt x="76200" y="469900"/>
                </a:cubicBezTo>
                <a:cubicBezTo>
                  <a:pt x="205460" y="508678"/>
                  <a:pt x="99469" y="488684"/>
                  <a:pt x="254000" y="508000"/>
                </a:cubicBezTo>
                <a:cubicBezTo>
                  <a:pt x="567267" y="503767"/>
                  <a:pt x="880725" y="507040"/>
                  <a:pt x="1193800" y="495300"/>
                </a:cubicBezTo>
                <a:cubicBezTo>
                  <a:pt x="1220555" y="494297"/>
                  <a:pt x="1244600" y="478367"/>
                  <a:pt x="1270000" y="469900"/>
                </a:cubicBezTo>
                <a:lnTo>
                  <a:pt x="1346200" y="444500"/>
                </a:lnTo>
                <a:cubicBezTo>
                  <a:pt x="1358900" y="440267"/>
                  <a:pt x="1370934" y="432543"/>
                  <a:pt x="1384300" y="431800"/>
                </a:cubicBezTo>
                <a:lnTo>
                  <a:pt x="1612900" y="419100"/>
                </a:lnTo>
                <a:lnTo>
                  <a:pt x="2057400" y="431800"/>
                </a:lnTo>
                <a:lnTo>
                  <a:pt x="3263900" y="444500"/>
                </a:lnTo>
                <a:cubicBezTo>
                  <a:pt x="3281351" y="444853"/>
                  <a:pt x="3297633" y="453543"/>
                  <a:pt x="3314700" y="457200"/>
                </a:cubicBezTo>
                <a:cubicBezTo>
                  <a:pt x="3356913" y="466246"/>
                  <a:pt x="3441700" y="482600"/>
                  <a:pt x="3441700" y="482600"/>
                </a:cubicBezTo>
                <a:lnTo>
                  <a:pt x="3721100" y="469900"/>
                </a:lnTo>
                <a:cubicBezTo>
                  <a:pt x="4156464" y="453775"/>
                  <a:pt x="3994531" y="490442"/>
                  <a:pt x="4178300" y="444500"/>
                </a:cubicBezTo>
                <a:cubicBezTo>
                  <a:pt x="4233479" y="361732"/>
                  <a:pt x="4217168" y="403054"/>
                  <a:pt x="4191000" y="228600"/>
                </a:cubicBezTo>
                <a:cubicBezTo>
                  <a:pt x="4187529" y="205460"/>
                  <a:pt x="4165198" y="136174"/>
                  <a:pt x="4140200" y="114300"/>
                </a:cubicBezTo>
                <a:cubicBezTo>
                  <a:pt x="4106765" y="85044"/>
                  <a:pt x="4069322" y="60449"/>
                  <a:pt x="4025900" y="50800"/>
                </a:cubicBezTo>
                <a:cubicBezTo>
                  <a:pt x="4000763" y="45214"/>
                  <a:pt x="3975417" y="39419"/>
                  <a:pt x="3949700" y="38100"/>
                </a:cubicBezTo>
                <a:cubicBezTo>
                  <a:pt x="3810119" y="30942"/>
                  <a:pt x="3670300" y="29633"/>
                  <a:pt x="3530600" y="25400"/>
                </a:cubicBezTo>
                <a:cubicBezTo>
                  <a:pt x="3496733" y="21167"/>
                  <a:pt x="3462733" y="17890"/>
                  <a:pt x="3429000" y="12700"/>
                </a:cubicBezTo>
                <a:cubicBezTo>
                  <a:pt x="3407665" y="9418"/>
                  <a:pt x="3387086" y="0"/>
                  <a:pt x="3365500" y="0"/>
                </a:cubicBezTo>
                <a:cubicBezTo>
                  <a:pt x="3284955" y="0"/>
                  <a:pt x="3204633" y="8467"/>
                  <a:pt x="3124200" y="12700"/>
                </a:cubicBezTo>
                <a:cubicBezTo>
                  <a:pt x="3028435" y="44622"/>
                  <a:pt x="3146477" y="1561"/>
                  <a:pt x="3048000" y="50800"/>
                </a:cubicBezTo>
                <a:cubicBezTo>
                  <a:pt x="3036026" y="56787"/>
                  <a:pt x="3022772" y="59822"/>
                  <a:pt x="3009900" y="63500"/>
                </a:cubicBezTo>
                <a:cubicBezTo>
                  <a:pt x="2935532" y="84748"/>
                  <a:pt x="2933309" y="78779"/>
                  <a:pt x="2832100" y="88900"/>
                </a:cubicBezTo>
                <a:cubicBezTo>
                  <a:pt x="2710875" y="129308"/>
                  <a:pt x="2798674" y="103863"/>
                  <a:pt x="2527300" y="114300"/>
                </a:cubicBezTo>
                <a:lnTo>
                  <a:pt x="2133600" y="127000"/>
                </a:lnTo>
                <a:cubicBezTo>
                  <a:pt x="1926167" y="118533"/>
                  <a:pt x="1718740" y="93302"/>
                  <a:pt x="1511300" y="101600"/>
                </a:cubicBezTo>
                <a:cubicBezTo>
                  <a:pt x="1134430" y="116675"/>
                  <a:pt x="1299449" y="106754"/>
                  <a:pt x="1016000" y="127000"/>
                </a:cubicBezTo>
                <a:cubicBezTo>
                  <a:pt x="960967" y="122767"/>
                  <a:pt x="905670" y="121146"/>
                  <a:pt x="850900" y="114300"/>
                </a:cubicBezTo>
                <a:cubicBezTo>
                  <a:pt x="837616" y="112640"/>
                  <a:pt x="824279" y="108488"/>
                  <a:pt x="812800" y="101600"/>
                </a:cubicBezTo>
                <a:cubicBezTo>
                  <a:pt x="802533" y="95440"/>
                  <a:pt x="823383" y="91017"/>
                  <a:pt x="825500" y="88900"/>
                </a:cubicBezTo>
                <a:close/>
              </a:path>
            </a:pathLst>
          </a:custGeom>
          <a:solidFill>
            <a:schemeClr val="accent6">
              <a:lumMod val="75000"/>
              <a:alpha val="3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7" name="Freeform 6"/>
          <p:cNvSpPr/>
          <p:nvPr/>
        </p:nvSpPr>
        <p:spPr>
          <a:xfrm>
            <a:off x="3924300" y="1800225"/>
            <a:ext cx="4124893" cy="1971675"/>
          </a:xfrm>
          <a:custGeom>
            <a:avLst/>
            <a:gdLst>
              <a:gd name="connsiteX0" fmla="*/ 1228725 w 4124893"/>
              <a:gd name="connsiteY0" fmla="*/ 76200 h 1971675"/>
              <a:gd name="connsiteX1" fmla="*/ 1228725 w 4124893"/>
              <a:gd name="connsiteY1" fmla="*/ 76200 h 1971675"/>
              <a:gd name="connsiteX2" fmla="*/ 1123950 w 4124893"/>
              <a:gd name="connsiteY2" fmla="*/ 66675 h 1971675"/>
              <a:gd name="connsiteX3" fmla="*/ 1009650 w 4124893"/>
              <a:gd name="connsiteY3" fmla="*/ 47625 h 1971675"/>
              <a:gd name="connsiteX4" fmla="*/ 895350 w 4124893"/>
              <a:gd name="connsiteY4" fmla="*/ 28575 h 1971675"/>
              <a:gd name="connsiteX5" fmla="*/ 838200 w 4124893"/>
              <a:gd name="connsiteY5" fmla="*/ 19050 h 1971675"/>
              <a:gd name="connsiteX6" fmla="*/ 762000 w 4124893"/>
              <a:gd name="connsiteY6" fmla="*/ 9525 h 1971675"/>
              <a:gd name="connsiteX7" fmla="*/ 723900 w 4124893"/>
              <a:gd name="connsiteY7" fmla="*/ 0 h 1971675"/>
              <a:gd name="connsiteX8" fmla="*/ 485775 w 4124893"/>
              <a:gd name="connsiteY8" fmla="*/ 9525 h 1971675"/>
              <a:gd name="connsiteX9" fmla="*/ 419100 w 4124893"/>
              <a:gd name="connsiteY9" fmla="*/ 19050 h 1971675"/>
              <a:gd name="connsiteX10" fmla="*/ 390525 w 4124893"/>
              <a:gd name="connsiteY10" fmla="*/ 28575 h 1971675"/>
              <a:gd name="connsiteX11" fmla="*/ 180975 w 4124893"/>
              <a:gd name="connsiteY11" fmla="*/ 38100 h 1971675"/>
              <a:gd name="connsiteX12" fmla="*/ 76200 w 4124893"/>
              <a:gd name="connsiteY12" fmla="*/ 66675 h 1971675"/>
              <a:gd name="connsiteX13" fmla="*/ 47625 w 4124893"/>
              <a:gd name="connsiteY13" fmla="*/ 95250 h 1971675"/>
              <a:gd name="connsiteX14" fmla="*/ 19050 w 4124893"/>
              <a:gd name="connsiteY14" fmla="*/ 104775 h 1971675"/>
              <a:gd name="connsiteX15" fmla="*/ 0 w 4124893"/>
              <a:gd name="connsiteY15" fmla="*/ 161925 h 1971675"/>
              <a:gd name="connsiteX16" fmla="*/ 9525 w 4124893"/>
              <a:gd name="connsiteY16" fmla="*/ 257175 h 1971675"/>
              <a:gd name="connsiteX17" fmla="*/ 38100 w 4124893"/>
              <a:gd name="connsiteY17" fmla="*/ 314325 h 1971675"/>
              <a:gd name="connsiteX18" fmla="*/ 57150 w 4124893"/>
              <a:gd name="connsiteY18" fmla="*/ 352425 h 1971675"/>
              <a:gd name="connsiteX19" fmla="*/ 114300 w 4124893"/>
              <a:gd name="connsiteY19" fmla="*/ 400050 h 1971675"/>
              <a:gd name="connsiteX20" fmla="*/ 152400 w 4124893"/>
              <a:gd name="connsiteY20" fmla="*/ 409575 h 1971675"/>
              <a:gd name="connsiteX21" fmla="*/ 200025 w 4124893"/>
              <a:gd name="connsiteY21" fmla="*/ 438150 h 1971675"/>
              <a:gd name="connsiteX22" fmla="*/ 238125 w 4124893"/>
              <a:gd name="connsiteY22" fmla="*/ 447675 h 1971675"/>
              <a:gd name="connsiteX23" fmla="*/ 323850 w 4124893"/>
              <a:gd name="connsiteY23" fmla="*/ 466725 h 1971675"/>
              <a:gd name="connsiteX24" fmla="*/ 619125 w 4124893"/>
              <a:gd name="connsiteY24" fmla="*/ 485775 h 1971675"/>
              <a:gd name="connsiteX25" fmla="*/ 781050 w 4124893"/>
              <a:gd name="connsiteY25" fmla="*/ 504825 h 1971675"/>
              <a:gd name="connsiteX26" fmla="*/ 847725 w 4124893"/>
              <a:gd name="connsiteY26" fmla="*/ 514350 h 1971675"/>
              <a:gd name="connsiteX27" fmla="*/ 952500 w 4124893"/>
              <a:gd name="connsiteY27" fmla="*/ 523875 h 1971675"/>
              <a:gd name="connsiteX28" fmla="*/ 1009650 w 4124893"/>
              <a:gd name="connsiteY28" fmla="*/ 533400 h 1971675"/>
              <a:gd name="connsiteX29" fmla="*/ 1257300 w 4124893"/>
              <a:gd name="connsiteY29" fmla="*/ 542925 h 1971675"/>
              <a:gd name="connsiteX30" fmla="*/ 1400175 w 4124893"/>
              <a:gd name="connsiteY30" fmla="*/ 657225 h 1971675"/>
              <a:gd name="connsiteX31" fmla="*/ 1419225 w 4124893"/>
              <a:gd name="connsiteY31" fmla="*/ 685800 h 1971675"/>
              <a:gd name="connsiteX32" fmla="*/ 1476375 w 4124893"/>
              <a:gd name="connsiteY32" fmla="*/ 752475 h 1971675"/>
              <a:gd name="connsiteX33" fmla="*/ 1495425 w 4124893"/>
              <a:gd name="connsiteY33" fmla="*/ 781050 h 1971675"/>
              <a:gd name="connsiteX34" fmla="*/ 1524000 w 4124893"/>
              <a:gd name="connsiteY34" fmla="*/ 790575 h 1971675"/>
              <a:gd name="connsiteX35" fmla="*/ 1552575 w 4124893"/>
              <a:gd name="connsiteY35" fmla="*/ 809625 h 1971675"/>
              <a:gd name="connsiteX36" fmla="*/ 1609725 w 4124893"/>
              <a:gd name="connsiteY36" fmla="*/ 838200 h 1971675"/>
              <a:gd name="connsiteX37" fmla="*/ 1695450 w 4124893"/>
              <a:gd name="connsiteY37" fmla="*/ 914400 h 1971675"/>
              <a:gd name="connsiteX38" fmla="*/ 1724025 w 4124893"/>
              <a:gd name="connsiteY38" fmla="*/ 952500 h 1971675"/>
              <a:gd name="connsiteX39" fmla="*/ 1752600 w 4124893"/>
              <a:gd name="connsiteY39" fmla="*/ 971550 h 1971675"/>
              <a:gd name="connsiteX40" fmla="*/ 1838325 w 4124893"/>
              <a:gd name="connsiteY40" fmla="*/ 1028700 h 1971675"/>
              <a:gd name="connsiteX41" fmla="*/ 1895475 w 4124893"/>
              <a:gd name="connsiteY41" fmla="*/ 1066800 h 1971675"/>
              <a:gd name="connsiteX42" fmla="*/ 1962150 w 4124893"/>
              <a:gd name="connsiteY42" fmla="*/ 1095375 h 1971675"/>
              <a:gd name="connsiteX43" fmla="*/ 2076450 w 4124893"/>
              <a:gd name="connsiteY43" fmla="*/ 1152525 h 1971675"/>
              <a:gd name="connsiteX44" fmla="*/ 2114550 w 4124893"/>
              <a:gd name="connsiteY44" fmla="*/ 1190625 h 1971675"/>
              <a:gd name="connsiteX45" fmla="*/ 2162175 w 4124893"/>
              <a:gd name="connsiteY45" fmla="*/ 1209675 h 1971675"/>
              <a:gd name="connsiteX46" fmla="*/ 2257425 w 4124893"/>
              <a:gd name="connsiteY46" fmla="*/ 1276350 h 1971675"/>
              <a:gd name="connsiteX47" fmla="*/ 2305050 w 4124893"/>
              <a:gd name="connsiteY47" fmla="*/ 1304925 h 1971675"/>
              <a:gd name="connsiteX48" fmla="*/ 2343150 w 4124893"/>
              <a:gd name="connsiteY48" fmla="*/ 1343025 h 1971675"/>
              <a:gd name="connsiteX49" fmla="*/ 2400300 w 4124893"/>
              <a:gd name="connsiteY49" fmla="*/ 1381125 h 1971675"/>
              <a:gd name="connsiteX50" fmla="*/ 2457450 w 4124893"/>
              <a:gd name="connsiteY50" fmla="*/ 1438275 h 1971675"/>
              <a:gd name="connsiteX51" fmla="*/ 2486025 w 4124893"/>
              <a:gd name="connsiteY51" fmla="*/ 1466850 h 1971675"/>
              <a:gd name="connsiteX52" fmla="*/ 2505075 w 4124893"/>
              <a:gd name="connsiteY52" fmla="*/ 1504950 h 1971675"/>
              <a:gd name="connsiteX53" fmla="*/ 2524125 w 4124893"/>
              <a:gd name="connsiteY53" fmla="*/ 1533525 h 1971675"/>
              <a:gd name="connsiteX54" fmla="*/ 2543175 w 4124893"/>
              <a:gd name="connsiteY54" fmla="*/ 1581150 h 1971675"/>
              <a:gd name="connsiteX55" fmla="*/ 2571750 w 4124893"/>
              <a:gd name="connsiteY55" fmla="*/ 1619250 h 1971675"/>
              <a:gd name="connsiteX56" fmla="*/ 2590800 w 4124893"/>
              <a:gd name="connsiteY56" fmla="*/ 1657350 h 1971675"/>
              <a:gd name="connsiteX57" fmla="*/ 2638425 w 4124893"/>
              <a:gd name="connsiteY57" fmla="*/ 1724025 h 1971675"/>
              <a:gd name="connsiteX58" fmla="*/ 2676525 w 4124893"/>
              <a:gd name="connsiteY58" fmla="*/ 1809750 h 1971675"/>
              <a:gd name="connsiteX59" fmla="*/ 2714625 w 4124893"/>
              <a:gd name="connsiteY59" fmla="*/ 1866900 h 1971675"/>
              <a:gd name="connsiteX60" fmla="*/ 2733675 w 4124893"/>
              <a:gd name="connsiteY60" fmla="*/ 1895475 h 1971675"/>
              <a:gd name="connsiteX61" fmla="*/ 2790825 w 4124893"/>
              <a:gd name="connsiteY61" fmla="*/ 1905000 h 1971675"/>
              <a:gd name="connsiteX62" fmla="*/ 2828925 w 4124893"/>
              <a:gd name="connsiteY62" fmla="*/ 1914525 h 1971675"/>
              <a:gd name="connsiteX63" fmla="*/ 2867025 w 4124893"/>
              <a:gd name="connsiteY63" fmla="*/ 1933575 h 1971675"/>
              <a:gd name="connsiteX64" fmla="*/ 2962275 w 4124893"/>
              <a:gd name="connsiteY64" fmla="*/ 1952625 h 1971675"/>
              <a:gd name="connsiteX65" fmla="*/ 3048000 w 4124893"/>
              <a:gd name="connsiteY65" fmla="*/ 1971675 h 1971675"/>
              <a:gd name="connsiteX66" fmla="*/ 3895725 w 4124893"/>
              <a:gd name="connsiteY66" fmla="*/ 1952625 h 1971675"/>
              <a:gd name="connsiteX67" fmla="*/ 3943350 w 4124893"/>
              <a:gd name="connsiteY67" fmla="*/ 1943100 h 1971675"/>
              <a:gd name="connsiteX68" fmla="*/ 4000500 w 4124893"/>
              <a:gd name="connsiteY68" fmla="*/ 1933575 h 1971675"/>
              <a:gd name="connsiteX69" fmla="*/ 4019550 w 4124893"/>
              <a:gd name="connsiteY69" fmla="*/ 1905000 h 1971675"/>
              <a:gd name="connsiteX70" fmla="*/ 4029075 w 4124893"/>
              <a:gd name="connsiteY70" fmla="*/ 1876425 h 1971675"/>
              <a:gd name="connsiteX71" fmla="*/ 4086225 w 4124893"/>
              <a:gd name="connsiteY71" fmla="*/ 1809750 h 1971675"/>
              <a:gd name="connsiteX72" fmla="*/ 4105275 w 4124893"/>
              <a:gd name="connsiteY72" fmla="*/ 1752600 h 1971675"/>
              <a:gd name="connsiteX73" fmla="*/ 4114800 w 4124893"/>
              <a:gd name="connsiteY73" fmla="*/ 1724025 h 1971675"/>
              <a:gd name="connsiteX74" fmla="*/ 4124325 w 4124893"/>
              <a:gd name="connsiteY74" fmla="*/ 1685925 h 1971675"/>
              <a:gd name="connsiteX75" fmla="*/ 4114800 w 4124893"/>
              <a:gd name="connsiteY75" fmla="*/ 1514475 h 1971675"/>
              <a:gd name="connsiteX76" fmla="*/ 4029075 w 4124893"/>
              <a:gd name="connsiteY76" fmla="*/ 1466850 h 1971675"/>
              <a:gd name="connsiteX77" fmla="*/ 3990975 w 4124893"/>
              <a:gd name="connsiteY77" fmla="*/ 1457325 h 1971675"/>
              <a:gd name="connsiteX78" fmla="*/ 3409950 w 4124893"/>
              <a:gd name="connsiteY78" fmla="*/ 1447800 h 1971675"/>
              <a:gd name="connsiteX79" fmla="*/ 3305175 w 4124893"/>
              <a:gd name="connsiteY79" fmla="*/ 1419225 h 1971675"/>
              <a:gd name="connsiteX80" fmla="*/ 3276600 w 4124893"/>
              <a:gd name="connsiteY80" fmla="*/ 1409700 h 1971675"/>
              <a:gd name="connsiteX81" fmla="*/ 3248025 w 4124893"/>
              <a:gd name="connsiteY81" fmla="*/ 1400175 h 1971675"/>
              <a:gd name="connsiteX82" fmla="*/ 3190875 w 4124893"/>
              <a:gd name="connsiteY82" fmla="*/ 1371600 h 1971675"/>
              <a:gd name="connsiteX83" fmla="*/ 3162300 w 4124893"/>
              <a:gd name="connsiteY83" fmla="*/ 1352550 h 1971675"/>
              <a:gd name="connsiteX84" fmla="*/ 3105150 w 4124893"/>
              <a:gd name="connsiteY84" fmla="*/ 1333500 h 1971675"/>
              <a:gd name="connsiteX85" fmla="*/ 3076575 w 4124893"/>
              <a:gd name="connsiteY85" fmla="*/ 1323975 h 1971675"/>
              <a:gd name="connsiteX86" fmla="*/ 3019425 w 4124893"/>
              <a:gd name="connsiteY86" fmla="*/ 1285875 h 1971675"/>
              <a:gd name="connsiteX87" fmla="*/ 2990850 w 4124893"/>
              <a:gd name="connsiteY87" fmla="*/ 1266825 h 1971675"/>
              <a:gd name="connsiteX88" fmla="*/ 2914650 w 4124893"/>
              <a:gd name="connsiteY88" fmla="*/ 1200150 h 1971675"/>
              <a:gd name="connsiteX89" fmla="*/ 2886075 w 4124893"/>
              <a:gd name="connsiteY89" fmla="*/ 1181100 h 1971675"/>
              <a:gd name="connsiteX90" fmla="*/ 2867025 w 4124893"/>
              <a:gd name="connsiteY90" fmla="*/ 1152525 h 1971675"/>
              <a:gd name="connsiteX91" fmla="*/ 2857500 w 4124893"/>
              <a:gd name="connsiteY91" fmla="*/ 1123950 h 1971675"/>
              <a:gd name="connsiteX92" fmla="*/ 2819400 w 4124893"/>
              <a:gd name="connsiteY92" fmla="*/ 1066800 h 1971675"/>
              <a:gd name="connsiteX93" fmla="*/ 2781300 w 4124893"/>
              <a:gd name="connsiteY93" fmla="*/ 1009650 h 1971675"/>
              <a:gd name="connsiteX94" fmla="*/ 2762250 w 4124893"/>
              <a:gd name="connsiteY94" fmla="*/ 971550 h 1971675"/>
              <a:gd name="connsiteX95" fmla="*/ 2705100 w 4124893"/>
              <a:gd name="connsiteY95" fmla="*/ 923925 h 1971675"/>
              <a:gd name="connsiteX96" fmla="*/ 2676525 w 4124893"/>
              <a:gd name="connsiteY96" fmla="*/ 914400 h 1971675"/>
              <a:gd name="connsiteX97" fmla="*/ 2647950 w 4124893"/>
              <a:gd name="connsiteY97" fmla="*/ 885825 h 1971675"/>
              <a:gd name="connsiteX98" fmla="*/ 2590800 w 4124893"/>
              <a:gd name="connsiteY98" fmla="*/ 847725 h 1971675"/>
              <a:gd name="connsiteX99" fmla="*/ 2562225 w 4124893"/>
              <a:gd name="connsiteY99" fmla="*/ 819150 h 1971675"/>
              <a:gd name="connsiteX100" fmla="*/ 2524125 w 4124893"/>
              <a:gd name="connsiteY100" fmla="*/ 800100 h 1971675"/>
              <a:gd name="connsiteX101" fmla="*/ 2495550 w 4124893"/>
              <a:gd name="connsiteY101" fmla="*/ 771525 h 1971675"/>
              <a:gd name="connsiteX102" fmla="*/ 2447925 w 4124893"/>
              <a:gd name="connsiteY102" fmla="*/ 752475 h 1971675"/>
              <a:gd name="connsiteX103" fmla="*/ 2390775 w 4124893"/>
              <a:gd name="connsiteY103" fmla="*/ 733425 h 1971675"/>
              <a:gd name="connsiteX104" fmla="*/ 2305050 w 4124893"/>
              <a:gd name="connsiteY104" fmla="*/ 695325 h 1971675"/>
              <a:gd name="connsiteX105" fmla="*/ 2238375 w 4124893"/>
              <a:gd name="connsiteY105" fmla="*/ 666750 h 1971675"/>
              <a:gd name="connsiteX106" fmla="*/ 2152650 w 4124893"/>
              <a:gd name="connsiteY106" fmla="*/ 638175 h 1971675"/>
              <a:gd name="connsiteX107" fmla="*/ 2105025 w 4124893"/>
              <a:gd name="connsiteY107" fmla="*/ 619125 h 1971675"/>
              <a:gd name="connsiteX108" fmla="*/ 2047875 w 4124893"/>
              <a:gd name="connsiteY108" fmla="*/ 600075 h 1971675"/>
              <a:gd name="connsiteX109" fmla="*/ 1943100 w 4124893"/>
              <a:gd name="connsiteY109" fmla="*/ 533400 h 1971675"/>
              <a:gd name="connsiteX110" fmla="*/ 1876425 w 4124893"/>
              <a:gd name="connsiteY110" fmla="*/ 485775 h 1971675"/>
              <a:gd name="connsiteX111" fmla="*/ 1819275 w 4124893"/>
              <a:gd name="connsiteY111" fmla="*/ 466725 h 1971675"/>
              <a:gd name="connsiteX112" fmla="*/ 1733550 w 4124893"/>
              <a:gd name="connsiteY112" fmla="*/ 409575 h 1971675"/>
              <a:gd name="connsiteX113" fmla="*/ 1704975 w 4124893"/>
              <a:gd name="connsiteY113" fmla="*/ 390525 h 1971675"/>
              <a:gd name="connsiteX114" fmla="*/ 1685925 w 4124893"/>
              <a:gd name="connsiteY114" fmla="*/ 361950 h 1971675"/>
              <a:gd name="connsiteX115" fmla="*/ 1628775 w 4124893"/>
              <a:gd name="connsiteY115" fmla="*/ 342900 h 1971675"/>
              <a:gd name="connsiteX116" fmla="*/ 1562100 w 4124893"/>
              <a:gd name="connsiteY116" fmla="*/ 304800 h 1971675"/>
              <a:gd name="connsiteX117" fmla="*/ 1533525 w 4124893"/>
              <a:gd name="connsiteY117" fmla="*/ 295275 h 1971675"/>
              <a:gd name="connsiteX118" fmla="*/ 1447800 w 4124893"/>
              <a:gd name="connsiteY118" fmla="*/ 247650 h 1971675"/>
              <a:gd name="connsiteX119" fmla="*/ 1419225 w 4124893"/>
              <a:gd name="connsiteY119" fmla="*/ 219075 h 1971675"/>
              <a:gd name="connsiteX120" fmla="*/ 1362075 w 4124893"/>
              <a:gd name="connsiteY120" fmla="*/ 180975 h 1971675"/>
              <a:gd name="connsiteX121" fmla="*/ 1314450 w 4124893"/>
              <a:gd name="connsiteY121" fmla="*/ 133350 h 1971675"/>
              <a:gd name="connsiteX122" fmla="*/ 1266825 w 4124893"/>
              <a:gd name="connsiteY122" fmla="*/ 95250 h 1971675"/>
              <a:gd name="connsiteX123" fmla="*/ 1228725 w 4124893"/>
              <a:gd name="connsiteY123" fmla="*/ 76200 h 1971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</a:cxnLst>
            <a:rect l="l" t="t" r="r" b="b"/>
            <a:pathLst>
              <a:path w="4124893" h="1971675">
                <a:moveTo>
                  <a:pt x="1228725" y="76200"/>
                </a:moveTo>
                <a:lnTo>
                  <a:pt x="1228725" y="76200"/>
                </a:lnTo>
                <a:cubicBezTo>
                  <a:pt x="1193800" y="73025"/>
                  <a:pt x="1158805" y="70548"/>
                  <a:pt x="1123950" y="66675"/>
                </a:cubicBezTo>
                <a:cubicBezTo>
                  <a:pt x="1046651" y="58086"/>
                  <a:pt x="1075393" y="59227"/>
                  <a:pt x="1009650" y="47625"/>
                </a:cubicBezTo>
                <a:lnTo>
                  <a:pt x="895350" y="28575"/>
                </a:lnTo>
                <a:lnTo>
                  <a:pt x="838200" y="19050"/>
                </a:lnTo>
                <a:cubicBezTo>
                  <a:pt x="812951" y="14842"/>
                  <a:pt x="787249" y="13733"/>
                  <a:pt x="762000" y="9525"/>
                </a:cubicBezTo>
                <a:cubicBezTo>
                  <a:pt x="749087" y="7373"/>
                  <a:pt x="736600" y="3175"/>
                  <a:pt x="723900" y="0"/>
                </a:cubicBezTo>
                <a:cubicBezTo>
                  <a:pt x="644525" y="3175"/>
                  <a:pt x="565059" y="4570"/>
                  <a:pt x="485775" y="9525"/>
                </a:cubicBezTo>
                <a:cubicBezTo>
                  <a:pt x="463368" y="10925"/>
                  <a:pt x="441115" y="14647"/>
                  <a:pt x="419100" y="19050"/>
                </a:cubicBezTo>
                <a:cubicBezTo>
                  <a:pt x="409255" y="21019"/>
                  <a:pt x="400533" y="27774"/>
                  <a:pt x="390525" y="28575"/>
                </a:cubicBezTo>
                <a:cubicBezTo>
                  <a:pt x="320826" y="34151"/>
                  <a:pt x="250825" y="34925"/>
                  <a:pt x="180975" y="38100"/>
                </a:cubicBezTo>
                <a:cubicBezTo>
                  <a:pt x="95035" y="59585"/>
                  <a:pt x="129613" y="48871"/>
                  <a:pt x="76200" y="66675"/>
                </a:cubicBezTo>
                <a:cubicBezTo>
                  <a:pt x="66675" y="76200"/>
                  <a:pt x="58833" y="87778"/>
                  <a:pt x="47625" y="95250"/>
                </a:cubicBezTo>
                <a:cubicBezTo>
                  <a:pt x="39271" y="100819"/>
                  <a:pt x="24886" y="96605"/>
                  <a:pt x="19050" y="104775"/>
                </a:cubicBezTo>
                <a:cubicBezTo>
                  <a:pt x="7378" y="121115"/>
                  <a:pt x="0" y="161925"/>
                  <a:pt x="0" y="161925"/>
                </a:cubicBezTo>
                <a:cubicBezTo>
                  <a:pt x="3175" y="193675"/>
                  <a:pt x="4673" y="225638"/>
                  <a:pt x="9525" y="257175"/>
                </a:cubicBezTo>
                <a:cubicBezTo>
                  <a:pt x="14121" y="287047"/>
                  <a:pt x="23228" y="288300"/>
                  <a:pt x="38100" y="314325"/>
                </a:cubicBezTo>
                <a:cubicBezTo>
                  <a:pt x="45145" y="326653"/>
                  <a:pt x="48897" y="340871"/>
                  <a:pt x="57150" y="352425"/>
                </a:cubicBezTo>
                <a:cubicBezTo>
                  <a:pt x="67247" y="366560"/>
                  <a:pt x="97100" y="392678"/>
                  <a:pt x="114300" y="400050"/>
                </a:cubicBezTo>
                <a:cubicBezTo>
                  <a:pt x="126332" y="405207"/>
                  <a:pt x="139700" y="406400"/>
                  <a:pt x="152400" y="409575"/>
                </a:cubicBezTo>
                <a:cubicBezTo>
                  <a:pt x="168275" y="419100"/>
                  <a:pt x="183107" y="430631"/>
                  <a:pt x="200025" y="438150"/>
                </a:cubicBezTo>
                <a:cubicBezTo>
                  <a:pt x="211988" y="443467"/>
                  <a:pt x="225369" y="444731"/>
                  <a:pt x="238125" y="447675"/>
                </a:cubicBezTo>
                <a:cubicBezTo>
                  <a:pt x="266647" y="454257"/>
                  <a:pt x="294936" y="462160"/>
                  <a:pt x="323850" y="466725"/>
                </a:cubicBezTo>
                <a:cubicBezTo>
                  <a:pt x="400643" y="478850"/>
                  <a:pt x="564785" y="483187"/>
                  <a:pt x="619125" y="485775"/>
                </a:cubicBezTo>
                <a:cubicBezTo>
                  <a:pt x="686180" y="493226"/>
                  <a:pt x="715594" y="496098"/>
                  <a:pt x="781050" y="504825"/>
                </a:cubicBezTo>
                <a:cubicBezTo>
                  <a:pt x="803304" y="507792"/>
                  <a:pt x="825412" y="511871"/>
                  <a:pt x="847725" y="514350"/>
                </a:cubicBezTo>
                <a:cubicBezTo>
                  <a:pt x="882580" y="518223"/>
                  <a:pt x="917671" y="519777"/>
                  <a:pt x="952500" y="523875"/>
                </a:cubicBezTo>
                <a:cubicBezTo>
                  <a:pt x="971680" y="526132"/>
                  <a:pt x="990375" y="532195"/>
                  <a:pt x="1009650" y="533400"/>
                </a:cubicBezTo>
                <a:cubicBezTo>
                  <a:pt x="1092100" y="538553"/>
                  <a:pt x="1174750" y="539750"/>
                  <a:pt x="1257300" y="542925"/>
                </a:cubicBezTo>
                <a:cubicBezTo>
                  <a:pt x="1308029" y="576744"/>
                  <a:pt x="1360134" y="610511"/>
                  <a:pt x="1400175" y="657225"/>
                </a:cubicBezTo>
                <a:cubicBezTo>
                  <a:pt x="1407625" y="665917"/>
                  <a:pt x="1411896" y="677006"/>
                  <a:pt x="1419225" y="685800"/>
                </a:cubicBezTo>
                <a:cubicBezTo>
                  <a:pt x="1488457" y="768879"/>
                  <a:pt x="1405032" y="652594"/>
                  <a:pt x="1476375" y="752475"/>
                </a:cubicBezTo>
                <a:cubicBezTo>
                  <a:pt x="1483029" y="761790"/>
                  <a:pt x="1486486" y="773899"/>
                  <a:pt x="1495425" y="781050"/>
                </a:cubicBezTo>
                <a:cubicBezTo>
                  <a:pt x="1503265" y="787322"/>
                  <a:pt x="1514475" y="787400"/>
                  <a:pt x="1524000" y="790575"/>
                </a:cubicBezTo>
                <a:cubicBezTo>
                  <a:pt x="1533525" y="796925"/>
                  <a:pt x="1542336" y="804505"/>
                  <a:pt x="1552575" y="809625"/>
                </a:cubicBezTo>
                <a:cubicBezTo>
                  <a:pt x="1590403" y="828539"/>
                  <a:pt x="1574628" y="807003"/>
                  <a:pt x="1609725" y="838200"/>
                </a:cubicBezTo>
                <a:cubicBezTo>
                  <a:pt x="1707592" y="925193"/>
                  <a:pt x="1630597" y="871165"/>
                  <a:pt x="1695450" y="914400"/>
                </a:cubicBezTo>
                <a:cubicBezTo>
                  <a:pt x="1704975" y="927100"/>
                  <a:pt x="1712800" y="941275"/>
                  <a:pt x="1724025" y="952500"/>
                </a:cubicBezTo>
                <a:cubicBezTo>
                  <a:pt x="1732120" y="960595"/>
                  <a:pt x="1743285" y="964896"/>
                  <a:pt x="1752600" y="971550"/>
                </a:cubicBezTo>
                <a:cubicBezTo>
                  <a:pt x="1854266" y="1044169"/>
                  <a:pt x="1720229" y="953548"/>
                  <a:pt x="1838325" y="1028700"/>
                </a:cubicBezTo>
                <a:cubicBezTo>
                  <a:pt x="1857641" y="1040992"/>
                  <a:pt x="1875316" y="1055945"/>
                  <a:pt x="1895475" y="1066800"/>
                </a:cubicBezTo>
                <a:cubicBezTo>
                  <a:pt x="1916765" y="1078264"/>
                  <a:pt x="1940298" y="1085024"/>
                  <a:pt x="1962150" y="1095375"/>
                </a:cubicBezTo>
                <a:cubicBezTo>
                  <a:pt x="2000647" y="1113610"/>
                  <a:pt x="2046329" y="1122404"/>
                  <a:pt x="2076450" y="1152525"/>
                </a:cubicBezTo>
                <a:cubicBezTo>
                  <a:pt x="2089150" y="1165225"/>
                  <a:pt x="2099606" y="1180662"/>
                  <a:pt x="2114550" y="1190625"/>
                </a:cubicBezTo>
                <a:cubicBezTo>
                  <a:pt x="2128776" y="1200109"/>
                  <a:pt x="2147165" y="1201488"/>
                  <a:pt x="2162175" y="1209675"/>
                </a:cubicBezTo>
                <a:cubicBezTo>
                  <a:pt x="2218113" y="1240187"/>
                  <a:pt x="2211008" y="1245405"/>
                  <a:pt x="2257425" y="1276350"/>
                </a:cubicBezTo>
                <a:cubicBezTo>
                  <a:pt x="2272829" y="1286619"/>
                  <a:pt x="2290437" y="1293559"/>
                  <a:pt x="2305050" y="1304925"/>
                </a:cubicBezTo>
                <a:cubicBezTo>
                  <a:pt x="2319227" y="1315952"/>
                  <a:pt x="2329125" y="1331805"/>
                  <a:pt x="2343150" y="1343025"/>
                </a:cubicBezTo>
                <a:cubicBezTo>
                  <a:pt x="2361028" y="1357328"/>
                  <a:pt x="2381250" y="1368425"/>
                  <a:pt x="2400300" y="1381125"/>
                </a:cubicBezTo>
                <a:cubicBezTo>
                  <a:pt x="2422716" y="1396069"/>
                  <a:pt x="2438400" y="1419225"/>
                  <a:pt x="2457450" y="1438275"/>
                </a:cubicBezTo>
                <a:lnTo>
                  <a:pt x="2486025" y="1466850"/>
                </a:lnTo>
                <a:cubicBezTo>
                  <a:pt x="2496065" y="1476890"/>
                  <a:pt x="2498030" y="1492622"/>
                  <a:pt x="2505075" y="1504950"/>
                </a:cubicBezTo>
                <a:cubicBezTo>
                  <a:pt x="2510755" y="1514889"/>
                  <a:pt x="2519005" y="1523286"/>
                  <a:pt x="2524125" y="1533525"/>
                </a:cubicBezTo>
                <a:cubicBezTo>
                  <a:pt x="2531771" y="1548818"/>
                  <a:pt x="2534872" y="1566204"/>
                  <a:pt x="2543175" y="1581150"/>
                </a:cubicBezTo>
                <a:cubicBezTo>
                  <a:pt x="2550885" y="1595027"/>
                  <a:pt x="2563336" y="1605788"/>
                  <a:pt x="2571750" y="1619250"/>
                </a:cubicBezTo>
                <a:cubicBezTo>
                  <a:pt x="2579275" y="1631291"/>
                  <a:pt x="2583275" y="1645309"/>
                  <a:pt x="2590800" y="1657350"/>
                </a:cubicBezTo>
                <a:cubicBezTo>
                  <a:pt x="2596212" y="1666010"/>
                  <a:pt x="2632225" y="1710075"/>
                  <a:pt x="2638425" y="1724025"/>
                </a:cubicBezTo>
                <a:cubicBezTo>
                  <a:pt x="2683765" y="1826040"/>
                  <a:pt x="2633412" y="1745081"/>
                  <a:pt x="2676525" y="1809750"/>
                </a:cubicBezTo>
                <a:cubicBezTo>
                  <a:pt x="2693841" y="1879015"/>
                  <a:pt x="2670772" y="1823047"/>
                  <a:pt x="2714625" y="1866900"/>
                </a:cubicBezTo>
                <a:cubicBezTo>
                  <a:pt x="2722720" y="1874995"/>
                  <a:pt x="2723436" y="1890355"/>
                  <a:pt x="2733675" y="1895475"/>
                </a:cubicBezTo>
                <a:cubicBezTo>
                  <a:pt x="2750949" y="1904112"/>
                  <a:pt x="2771887" y="1901212"/>
                  <a:pt x="2790825" y="1905000"/>
                </a:cubicBezTo>
                <a:cubicBezTo>
                  <a:pt x="2803662" y="1907567"/>
                  <a:pt x="2816668" y="1909928"/>
                  <a:pt x="2828925" y="1914525"/>
                </a:cubicBezTo>
                <a:cubicBezTo>
                  <a:pt x="2842220" y="1919511"/>
                  <a:pt x="2853372" y="1929674"/>
                  <a:pt x="2867025" y="1933575"/>
                </a:cubicBezTo>
                <a:cubicBezTo>
                  <a:pt x="2898158" y="1942470"/>
                  <a:pt x="2930525" y="1946275"/>
                  <a:pt x="2962275" y="1952625"/>
                </a:cubicBezTo>
                <a:cubicBezTo>
                  <a:pt x="3022737" y="1964717"/>
                  <a:pt x="2994194" y="1958223"/>
                  <a:pt x="3048000" y="1971675"/>
                </a:cubicBezTo>
                <a:lnTo>
                  <a:pt x="3895725" y="1952625"/>
                </a:lnTo>
                <a:cubicBezTo>
                  <a:pt x="3911803" y="1950733"/>
                  <a:pt x="3927422" y="1945996"/>
                  <a:pt x="3943350" y="1943100"/>
                </a:cubicBezTo>
                <a:cubicBezTo>
                  <a:pt x="3962351" y="1939645"/>
                  <a:pt x="3981450" y="1936750"/>
                  <a:pt x="4000500" y="1933575"/>
                </a:cubicBezTo>
                <a:cubicBezTo>
                  <a:pt x="4006850" y="1924050"/>
                  <a:pt x="4014430" y="1915239"/>
                  <a:pt x="4019550" y="1905000"/>
                </a:cubicBezTo>
                <a:cubicBezTo>
                  <a:pt x="4024040" y="1896020"/>
                  <a:pt x="4024094" y="1885142"/>
                  <a:pt x="4029075" y="1876425"/>
                </a:cubicBezTo>
                <a:cubicBezTo>
                  <a:pt x="4045367" y="1847914"/>
                  <a:pt x="4063705" y="1832270"/>
                  <a:pt x="4086225" y="1809750"/>
                </a:cubicBezTo>
                <a:lnTo>
                  <a:pt x="4105275" y="1752600"/>
                </a:lnTo>
                <a:cubicBezTo>
                  <a:pt x="4108450" y="1743075"/>
                  <a:pt x="4112365" y="1733765"/>
                  <a:pt x="4114800" y="1724025"/>
                </a:cubicBezTo>
                <a:lnTo>
                  <a:pt x="4124325" y="1685925"/>
                </a:lnTo>
                <a:cubicBezTo>
                  <a:pt x="4121150" y="1628775"/>
                  <a:pt x="4132155" y="1569019"/>
                  <a:pt x="4114800" y="1514475"/>
                </a:cubicBezTo>
                <a:cubicBezTo>
                  <a:pt x="4107978" y="1493033"/>
                  <a:pt x="4053637" y="1473868"/>
                  <a:pt x="4029075" y="1466850"/>
                </a:cubicBezTo>
                <a:cubicBezTo>
                  <a:pt x="4016488" y="1463254"/>
                  <a:pt x="4004060" y="1457728"/>
                  <a:pt x="3990975" y="1457325"/>
                </a:cubicBezTo>
                <a:cubicBezTo>
                  <a:pt x="3797366" y="1451368"/>
                  <a:pt x="3603625" y="1450975"/>
                  <a:pt x="3409950" y="1447800"/>
                </a:cubicBezTo>
                <a:cubicBezTo>
                  <a:pt x="3342634" y="1434337"/>
                  <a:pt x="3377684" y="1443395"/>
                  <a:pt x="3305175" y="1419225"/>
                </a:cubicBezTo>
                <a:lnTo>
                  <a:pt x="3276600" y="1409700"/>
                </a:lnTo>
                <a:lnTo>
                  <a:pt x="3248025" y="1400175"/>
                </a:lnTo>
                <a:cubicBezTo>
                  <a:pt x="3166133" y="1345580"/>
                  <a:pt x="3269745" y="1411035"/>
                  <a:pt x="3190875" y="1371600"/>
                </a:cubicBezTo>
                <a:cubicBezTo>
                  <a:pt x="3180636" y="1366480"/>
                  <a:pt x="3172761" y="1357199"/>
                  <a:pt x="3162300" y="1352550"/>
                </a:cubicBezTo>
                <a:cubicBezTo>
                  <a:pt x="3143950" y="1344395"/>
                  <a:pt x="3124200" y="1339850"/>
                  <a:pt x="3105150" y="1333500"/>
                </a:cubicBezTo>
                <a:lnTo>
                  <a:pt x="3076575" y="1323975"/>
                </a:lnTo>
                <a:lnTo>
                  <a:pt x="3019425" y="1285875"/>
                </a:lnTo>
                <a:lnTo>
                  <a:pt x="2990850" y="1266825"/>
                </a:lnTo>
                <a:cubicBezTo>
                  <a:pt x="2959100" y="1219200"/>
                  <a:pt x="2981325" y="1244600"/>
                  <a:pt x="2914650" y="1200150"/>
                </a:cubicBezTo>
                <a:lnTo>
                  <a:pt x="2886075" y="1181100"/>
                </a:lnTo>
                <a:cubicBezTo>
                  <a:pt x="2879725" y="1171575"/>
                  <a:pt x="2872145" y="1162764"/>
                  <a:pt x="2867025" y="1152525"/>
                </a:cubicBezTo>
                <a:cubicBezTo>
                  <a:pt x="2862535" y="1143545"/>
                  <a:pt x="2862376" y="1132727"/>
                  <a:pt x="2857500" y="1123950"/>
                </a:cubicBezTo>
                <a:cubicBezTo>
                  <a:pt x="2846381" y="1103936"/>
                  <a:pt x="2832100" y="1085850"/>
                  <a:pt x="2819400" y="1066800"/>
                </a:cubicBezTo>
                <a:lnTo>
                  <a:pt x="2781300" y="1009650"/>
                </a:lnTo>
                <a:cubicBezTo>
                  <a:pt x="2773424" y="997836"/>
                  <a:pt x="2770503" y="983104"/>
                  <a:pt x="2762250" y="971550"/>
                </a:cubicBezTo>
                <a:cubicBezTo>
                  <a:pt x="2750547" y="955166"/>
                  <a:pt x="2723665" y="933208"/>
                  <a:pt x="2705100" y="923925"/>
                </a:cubicBezTo>
                <a:cubicBezTo>
                  <a:pt x="2696120" y="919435"/>
                  <a:pt x="2686050" y="917575"/>
                  <a:pt x="2676525" y="914400"/>
                </a:cubicBezTo>
                <a:cubicBezTo>
                  <a:pt x="2667000" y="904875"/>
                  <a:pt x="2658583" y="894095"/>
                  <a:pt x="2647950" y="885825"/>
                </a:cubicBezTo>
                <a:cubicBezTo>
                  <a:pt x="2629878" y="871769"/>
                  <a:pt x="2606989" y="863914"/>
                  <a:pt x="2590800" y="847725"/>
                </a:cubicBezTo>
                <a:cubicBezTo>
                  <a:pt x="2581275" y="838200"/>
                  <a:pt x="2573186" y="826980"/>
                  <a:pt x="2562225" y="819150"/>
                </a:cubicBezTo>
                <a:cubicBezTo>
                  <a:pt x="2550671" y="810897"/>
                  <a:pt x="2535679" y="808353"/>
                  <a:pt x="2524125" y="800100"/>
                </a:cubicBezTo>
                <a:cubicBezTo>
                  <a:pt x="2513164" y="792270"/>
                  <a:pt x="2506973" y="778664"/>
                  <a:pt x="2495550" y="771525"/>
                </a:cubicBezTo>
                <a:cubicBezTo>
                  <a:pt x="2481051" y="762463"/>
                  <a:pt x="2463993" y="758318"/>
                  <a:pt x="2447925" y="752475"/>
                </a:cubicBezTo>
                <a:cubicBezTo>
                  <a:pt x="2429054" y="745613"/>
                  <a:pt x="2390775" y="733425"/>
                  <a:pt x="2390775" y="733425"/>
                </a:cubicBezTo>
                <a:cubicBezTo>
                  <a:pt x="2306720" y="677389"/>
                  <a:pt x="2441070" y="763335"/>
                  <a:pt x="2305050" y="695325"/>
                </a:cubicBezTo>
                <a:cubicBezTo>
                  <a:pt x="2257970" y="671785"/>
                  <a:pt x="2280420" y="680765"/>
                  <a:pt x="2238375" y="666750"/>
                </a:cubicBezTo>
                <a:cubicBezTo>
                  <a:pt x="2182808" y="629706"/>
                  <a:pt x="2239519" y="661866"/>
                  <a:pt x="2152650" y="638175"/>
                </a:cubicBezTo>
                <a:cubicBezTo>
                  <a:pt x="2136155" y="633676"/>
                  <a:pt x="2121093" y="624968"/>
                  <a:pt x="2105025" y="619125"/>
                </a:cubicBezTo>
                <a:cubicBezTo>
                  <a:pt x="2086154" y="612263"/>
                  <a:pt x="2047875" y="600075"/>
                  <a:pt x="2047875" y="600075"/>
                </a:cubicBezTo>
                <a:cubicBezTo>
                  <a:pt x="1963643" y="536901"/>
                  <a:pt x="2001796" y="552965"/>
                  <a:pt x="1943100" y="533400"/>
                </a:cubicBezTo>
                <a:cubicBezTo>
                  <a:pt x="1937983" y="529562"/>
                  <a:pt x="1887821" y="490840"/>
                  <a:pt x="1876425" y="485775"/>
                </a:cubicBezTo>
                <a:cubicBezTo>
                  <a:pt x="1858075" y="477620"/>
                  <a:pt x="1819275" y="466725"/>
                  <a:pt x="1819275" y="466725"/>
                </a:cubicBezTo>
                <a:lnTo>
                  <a:pt x="1733550" y="409575"/>
                </a:lnTo>
                <a:lnTo>
                  <a:pt x="1704975" y="390525"/>
                </a:lnTo>
                <a:cubicBezTo>
                  <a:pt x="1698625" y="381000"/>
                  <a:pt x="1695633" y="368017"/>
                  <a:pt x="1685925" y="361950"/>
                </a:cubicBezTo>
                <a:cubicBezTo>
                  <a:pt x="1668897" y="351307"/>
                  <a:pt x="1628775" y="342900"/>
                  <a:pt x="1628775" y="342900"/>
                </a:cubicBezTo>
                <a:cubicBezTo>
                  <a:pt x="1600077" y="323768"/>
                  <a:pt x="1595937" y="319302"/>
                  <a:pt x="1562100" y="304800"/>
                </a:cubicBezTo>
                <a:cubicBezTo>
                  <a:pt x="1552872" y="300845"/>
                  <a:pt x="1543050" y="298450"/>
                  <a:pt x="1533525" y="295275"/>
                </a:cubicBezTo>
                <a:cubicBezTo>
                  <a:pt x="1468021" y="251606"/>
                  <a:pt x="1498095" y="264415"/>
                  <a:pt x="1447800" y="247650"/>
                </a:cubicBezTo>
                <a:cubicBezTo>
                  <a:pt x="1438275" y="238125"/>
                  <a:pt x="1429858" y="227345"/>
                  <a:pt x="1419225" y="219075"/>
                </a:cubicBezTo>
                <a:cubicBezTo>
                  <a:pt x="1401153" y="205019"/>
                  <a:pt x="1362075" y="180975"/>
                  <a:pt x="1362075" y="180975"/>
                </a:cubicBezTo>
                <a:cubicBezTo>
                  <a:pt x="1311275" y="104775"/>
                  <a:pt x="1377950" y="196850"/>
                  <a:pt x="1314450" y="133350"/>
                </a:cubicBezTo>
                <a:cubicBezTo>
                  <a:pt x="1271366" y="90266"/>
                  <a:pt x="1322455" y="113793"/>
                  <a:pt x="1266825" y="95250"/>
                </a:cubicBezTo>
                <a:cubicBezTo>
                  <a:pt x="1227683" y="69155"/>
                  <a:pt x="1235075" y="79375"/>
                  <a:pt x="1228725" y="76200"/>
                </a:cubicBezTo>
                <a:close/>
              </a:path>
            </a:pathLst>
          </a:custGeom>
          <a:solidFill>
            <a:schemeClr val="accent6">
              <a:lumMod val="75000"/>
              <a:alpha val="32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13" name="Freeform 12"/>
          <p:cNvSpPr/>
          <p:nvPr/>
        </p:nvSpPr>
        <p:spPr>
          <a:xfrm>
            <a:off x="3886200" y="3225800"/>
            <a:ext cx="4215170" cy="508000"/>
          </a:xfrm>
          <a:custGeom>
            <a:avLst/>
            <a:gdLst>
              <a:gd name="connsiteX0" fmla="*/ 825500 w 4215170"/>
              <a:gd name="connsiteY0" fmla="*/ 88900 h 508000"/>
              <a:gd name="connsiteX1" fmla="*/ 825500 w 4215170"/>
              <a:gd name="connsiteY1" fmla="*/ 88900 h 508000"/>
              <a:gd name="connsiteX2" fmla="*/ 647700 w 4215170"/>
              <a:gd name="connsiteY2" fmla="*/ 76200 h 508000"/>
              <a:gd name="connsiteX3" fmla="*/ 609600 w 4215170"/>
              <a:gd name="connsiteY3" fmla="*/ 63500 h 508000"/>
              <a:gd name="connsiteX4" fmla="*/ 533400 w 4215170"/>
              <a:gd name="connsiteY4" fmla="*/ 76200 h 508000"/>
              <a:gd name="connsiteX5" fmla="*/ 165100 w 4215170"/>
              <a:gd name="connsiteY5" fmla="*/ 76200 h 508000"/>
              <a:gd name="connsiteX6" fmla="*/ 88900 w 4215170"/>
              <a:gd name="connsiteY6" fmla="*/ 127000 h 508000"/>
              <a:gd name="connsiteX7" fmla="*/ 50800 w 4215170"/>
              <a:gd name="connsiteY7" fmla="*/ 152400 h 508000"/>
              <a:gd name="connsiteX8" fmla="*/ 38100 w 4215170"/>
              <a:gd name="connsiteY8" fmla="*/ 190500 h 508000"/>
              <a:gd name="connsiteX9" fmla="*/ 0 w 4215170"/>
              <a:gd name="connsiteY9" fmla="*/ 266700 h 508000"/>
              <a:gd name="connsiteX10" fmla="*/ 12700 w 4215170"/>
              <a:gd name="connsiteY10" fmla="*/ 419100 h 508000"/>
              <a:gd name="connsiteX11" fmla="*/ 25400 w 4215170"/>
              <a:gd name="connsiteY11" fmla="*/ 457200 h 508000"/>
              <a:gd name="connsiteX12" fmla="*/ 76200 w 4215170"/>
              <a:gd name="connsiteY12" fmla="*/ 469900 h 508000"/>
              <a:gd name="connsiteX13" fmla="*/ 254000 w 4215170"/>
              <a:gd name="connsiteY13" fmla="*/ 508000 h 508000"/>
              <a:gd name="connsiteX14" fmla="*/ 1193800 w 4215170"/>
              <a:gd name="connsiteY14" fmla="*/ 495300 h 508000"/>
              <a:gd name="connsiteX15" fmla="*/ 1270000 w 4215170"/>
              <a:gd name="connsiteY15" fmla="*/ 469900 h 508000"/>
              <a:gd name="connsiteX16" fmla="*/ 1346200 w 4215170"/>
              <a:gd name="connsiteY16" fmla="*/ 444500 h 508000"/>
              <a:gd name="connsiteX17" fmla="*/ 1384300 w 4215170"/>
              <a:gd name="connsiteY17" fmla="*/ 431800 h 508000"/>
              <a:gd name="connsiteX18" fmla="*/ 1612900 w 4215170"/>
              <a:gd name="connsiteY18" fmla="*/ 419100 h 508000"/>
              <a:gd name="connsiteX19" fmla="*/ 2057400 w 4215170"/>
              <a:gd name="connsiteY19" fmla="*/ 431800 h 508000"/>
              <a:gd name="connsiteX20" fmla="*/ 3263900 w 4215170"/>
              <a:gd name="connsiteY20" fmla="*/ 444500 h 508000"/>
              <a:gd name="connsiteX21" fmla="*/ 3314700 w 4215170"/>
              <a:gd name="connsiteY21" fmla="*/ 457200 h 508000"/>
              <a:gd name="connsiteX22" fmla="*/ 3441700 w 4215170"/>
              <a:gd name="connsiteY22" fmla="*/ 482600 h 508000"/>
              <a:gd name="connsiteX23" fmla="*/ 3721100 w 4215170"/>
              <a:gd name="connsiteY23" fmla="*/ 469900 h 508000"/>
              <a:gd name="connsiteX24" fmla="*/ 4178300 w 4215170"/>
              <a:gd name="connsiteY24" fmla="*/ 444500 h 508000"/>
              <a:gd name="connsiteX25" fmla="*/ 4191000 w 4215170"/>
              <a:gd name="connsiteY25" fmla="*/ 228600 h 508000"/>
              <a:gd name="connsiteX26" fmla="*/ 4140200 w 4215170"/>
              <a:gd name="connsiteY26" fmla="*/ 114300 h 508000"/>
              <a:gd name="connsiteX27" fmla="*/ 4025900 w 4215170"/>
              <a:gd name="connsiteY27" fmla="*/ 50800 h 508000"/>
              <a:gd name="connsiteX28" fmla="*/ 3949700 w 4215170"/>
              <a:gd name="connsiteY28" fmla="*/ 38100 h 508000"/>
              <a:gd name="connsiteX29" fmla="*/ 3530600 w 4215170"/>
              <a:gd name="connsiteY29" fmla="*/ 25400 h 508000"/>
              <a:gd name="connsiteX30" fmla="*/ 3429000 w 4215170"/>
              <a:gd name="connsiteY30" fmla="*/ 12700 h 508000"/>
              <a:gd name="connsiteX31" fmla="*/ 3365500 w 4215170"/>
              <a:gd name="connsiteY31" fmla="*/ 0 h 508000"/>
              <a:gd name="connsiteX32" fmla="*/ 3124200 w 4215170"/>
              <a:gd name="connsiteY32" fmla="*/ 12700 h 508000"/>
              <a:gd name="connsiteX33" fmla="*/ 3048000 w 4215170"/>
              <a:gd name="connsiteY33" fmla="*/ 50800 h 508000"/>
              <a:gd name="connsiteX34" fmla="*/ 3009900 w 4215170"/>
              <a:gd name="connsiteY34" fmla="*/ 63500 h 508000"/>
              <a:gd name="connsiteX35" fmla="*/ 2832100 w 4215170"/>
              <a:gd name="connsiteY35" fmla="*/ 88900 h 508000"/>
              <a:gd name="connsiteX36" fmla="*/ 2527300 w 4215170"/>
              <a:gd name="connsiteY36" fmla="*/ 114300 h 508000"/>
              <a:gd name="connsiteX37" fmla="*/ 2133600 w 4215170"/>
              <a:gd name="connsiteY37" fmla="*/ 127000 h 508000"/>
              <a:gd name="connsiteX38" fmla="*/ 1511300 w 4215170"/>
              <a:gd name="connsiteY38" fmla="*/ 101600 h 508000"/>
              <a:gd name="connsiteX39" fmla="*/ 1016000 w 4215170"/>
              <a:gd name="connsiteY39" fmla="*/ 127000 h 508000"/>
              <a:gd name="connsiteX40" fmla="*/ 850900 w 4215170"/>
              <a:gd name="connsiteY40" fmla="*/ 114300 h 508000"/>
              <a:gd name="connsiteX41" fmla="*/ 812800 w 4215170"/>
              <a:gd name="connsiteY41" fmla="*/ 101600 h 508000"/>
              <a:gd name="connsiteX42" fmla="*/ 825500 w 4215170"/>
              <a:gd name="connsiteY42" fmla="*/ 88900 h 50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4215170" h="508000">
                <a:moveTo>
                  <a:pt x="825500" y="88900"/>
                </a:moveTo>
                <a:lnTo>
                  <a:pt x="825500" y="88900"/>
                </a:lnTo>
                <a:cubicBezTo>
                  <a:pt x="766233" y="84667"/>
                  <a:pt x="706711" y="83142"/>
                  <a:pt x="647700" y="76200"/>
                </a:cubicBezTo>
                <a:cubicBezTo>
                  <a:pt x="634405" y="74636"/>
                  <a:pt x="622987" y="63500"/>
                  <a:pt x="609600" y="63500"/>
                </a:cubicBezTo>
                <a:cubicBezTo>
                  <a:pt x="583850" y="63500"/>
                  <a:pt x="558800" y="71967"/>
                  <a:pt x="533400" y="76200"/>
                </a:cubicBezTo>
                <a:cubicBezTo>
                  <a:pt x="438778" y="70286"/>
                  <a:pt x="264753" y="49975"/>
                  <a:pt x="165100" y="76200"/>
                </a:cubicBezTo>
                <a:cubicBezTo>
                  <a:pt x="135578" y="83969"/>
                  <a:pt x="114300" y="110067"/>
                  <a:pt x="88900" y="127000"/>
                </a:cubicBezTo>
                <a:lnTo>
                  <a:pt x="50800" y="152400"/>
                </a:lnTo>
                <a:cubicBezTo>
                  <a:pt x="46567" y="165100"/>
                  <a:pt x="44087" y="178526"/>
                  <a:pt x="38100" y="190500"/>
                </a:cubicBezTo>
                <a:cubicBezTo>
                  <a:pt x="-11139" y="288977"/>
                  <a:pt x="31922" y="170935"/>
                  <a:pt x="0" y="266700"/>
                </a:cubicBezTo>
                <a:cubicBezTo>
                  <a:pt x="4233" y="317500"/>
                  <a:pt x="5963" y="368571"/>
                  <a:pt x="12700" y="419100"/>
                </a:cubicBezTo>
                <a:cubicBezTo>
                  <a:pt x="14469" y="432370"/>
                  <a:pt x="14947" y="448837"/>
                  <a:pt x="25400" y="457200"/>
                </a:cubicBezTo>
                <a:cubicBezTo>
                  <a:pt x="39030" y="468104"/>
                  <a:pt x="59482" y="464884"/>
                  <a:pt x="76200" y="469900"/>
                </a:cubicBezTo>
                <a:cubicBezTo>
                  <a:pt x="205460" y="508678"/>
                  <a:pt x="99469" y="488684"/>
                  <a:pt x="254000" y="508000"/>
                </a:cubicBezTo>
                <a:cubicBezTo>
                  <a:pt x="567267" y="503767"/>
                  <a:pt x="880725" y="507040"/>
                  <a:pt x="1193800" y="495300"/>
                </a:cubicBezTo>
                <a:cubicBezTo>
                  <a:pt x="1220555" y="494297"/>
                  <a:pt x="1244600" y="478367"/>
                  <a:pt x="1270000" y="469900"/>
                </a:cubicBezTo>
                <a:lnTo>
                  <a:pt x="1346200" y="444500"/>
                </a:lnTo>
                <a:cubicBezTo>
                  <a:pt x="1358900" y="440267"/>
                  <a:pt x="1370934" y="432543"/>
                  <a:pt x="1384300" y="431800"/>
                </a:cubicBezTo>
                <a:lnTo>
                  <a:pt x="1612900" y="419100"/>
                </a:lnTo>
                <a:lnTo>
                  <a:pt x="2057400" y="431800"/>
                </a:lnTo>
                <a:lnTo>
                  <a:pt x="3263900" y="444500"/>
                </a:lnTo>
                <a:cubicBezTo>
                  <a:pt x="3281351" y="444853"/>
                  <a:pt x="3297633" y="453543"/>
                  <a:pt x="3314700" y="457200"/>
                </a:cubicBezTo>
                <a:cubicBezTo>
                  <a:pt x="3356913" y="466246"/>
                  <a:pt x="3441700" y="482600"/>
                  <a:pt x="3441700" y="482600"/>
                </a:cubicBezTo>
                <a:lnTo>
                  <a:pt x="3721100" y="469900"/>
                </a:lnTo>
                <a:cubicBezTo>
                  <a:pt x="4156464" y="453775"/>
                  <a:pt x="3994531" y="490442"/>
                  <a:pt x="4178300" y="444500"/>
                </a:cubicBezTo>
                <a:cubicBezTo>
                  <a:pt x="4233479" y="361732"/>
                  <a:pt x="4217168" y="403054"/>
                  <a:pt x="4191000" y="228600"/>
                </a:cubicBezTo>
                <a:cubicBezTo>
                  <a:pt x="4187529" y="205460"/>
                  <a:pt x="4165198" y="136174"/>
                  <a:pt x="4140200" y="114300"/>
                </a:cubicBezTo>
                <a:cubicBezTo>
                  <a:pt x="4106765" y="85044"/>
                  <a:pt x="4069322" y="60449"/>
                  <a:pt x="4025900" y="50800"/>
                </a:cubicBezTo>
                <a:cubicBezTo>
                  <a:pt x="4000763" y="45214"/>
                  <a:pt x="3975417" y="39419"/>
                  <a:pt x="3949700" y="38100"/>
                </a:cubicBezTo>
                <a:cubicBezTo>
                  <a:pt x="3810119" y="30942"/>
                  <a:pt x="3670300" y="29633"/>
                  <a:pt x="3530600" y="25400"/>
                </a:cubicBezTo>
                <a:cubicBezTo>
                  <a:pt x="3496733" y="21167"/>
                  <a:pt x="3462733" y="17890"/>
                  <a:pt x="3429000" y="12700"/>
                </a:cubicBezTo>
                <a:cubicBezTo>
                  <a:pt x="3407665" y="9418"/>
                  <a:pt x="3387086" y="0"/>
                  <a:pt x="3365500" y="0"/>
                </a:cubicBezTo>
                <a:cubicBezTo>
                  <a:pt x="3284955" y="0"/>
                  <a:pt x="3204633" y="8467"/>
                  <a:pt x="3124200" y="12700"/>
                </a:cubicBezTo>
                <a:cubicBezTo>
                  <a:pt x="3028435" y="44622"/>
                  <a:pt x="3146477" y="1561"/>
                  <a:pt x="3048000" y="50800"/>
                </a:cubicBezTo>
                <a:cubicBezTo>
                  <a:pt x="3036026" y="56787"/>
                  <a:pt x="3022772" y="59822"/>
                  <a:pt x="3009900" y="63500"/>
                </a:cubicBezTo>
                <a:cubicBezTo>
                  <a:pt x="2935532" y="84748"/>
                  <a:pt x="2933309" y="78779"/>
                  <a:pt x="2832100" y="88900"/>
                </a:cubicBezTo>
                <a:cubicBezTo>
                  <a:pt x="2710875" y="129308"/>
                  <a:pt x="2798674" y="103863"/>
                  <a:pt x="2527300" y="114300"/>
                </a:cubicBezTo>
                <a:lnTo>
                  <a:pt x="2133600" y="127000"/>
                </a:lnTo>
                <a:cubicBezTo>
                  <a:pt x="1926167" y="118533"/>
                  <a:pt x="1718740" y="93302"/>
                  <a:pt x="1511300" y="101600"/>
                </a:cubicBezTo>
                <a:cubicBezTo>
                  <a:pt x="1134430" y="116675"/>
                  <a:pt x="1299449" y="106754"/>
                  <a:pt x="1016000" y="127000"/>
                </a:cubicBezTo>
                <a:cubicBezTo>
                  <a:pt x="960967" y="122767"/>
                  <a:pt x="905670" y="121146"/>
                  <a:pt x="850900" y="114300"/>
                </a:cubicBezTo>
                <a:cubicBezTo>
                  <a:pt x="837616" y="112640"/>
                  <a:pt x="824279" y="108488"/>
                  <a:pt x="812800" y="101600"/>
                </a:cubicBezTo>
                <a:cubicBezTo>
                  <a:pt x="802533" y="95440"/>
                  <a:pt x="823383" y="91017"/>
                  <a:pt x="825500" y="88900"/>
                </a:cubicBezTo>
                <a:close/>
              </a:path>
            </a:pathLst>
          </a:custGeom>
          <a:solidFill>
            <a:schemeClr val="accent6">
              <a:lumMod val="75000"/>
              <a:alpha val="3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6151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13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219199"/>
            <a:ext cx="7108497" cy="3109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SPARQL: </a:t>
            </a: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SELECT</a:t>
            </a:r>
            <a:r>
              <a:rPr lang="en-IE" dirty="0" smtClean="0"/>
              <a:t> with projection</a:t>
            </a:r>
            <a:endParaRPr lang="en-IE" dirty="0"/>
          </a:p>
        </p:txBody>
      </p:sp>
      <p:pic>
        <p:nvPicPr>
          <p:cNvPr id="28" name="Picture 2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5105403"/>
            <a:ext cx="1531620" cy="972979"/>
          </a:xfrm>
          <a:prstGeom prst="rect">
            <a:avLst/>
          </a:prstGeom>
        </p:spPr>
      </p:pic>
      <p:sp>
        <p:nvSpPr>
          <p:cNvPr id="14" name="Content Placeholder 3"/>
          <p:cNvSpPr>
            <a:spLocks noGrp="1"/>
          </p:cNvSpPr>
          <p:nvPr>
            <p:ph idx="1"/>
          </p:nvPr>
        </p:nvSpPr>
        <p:spPr>
          <a:xfrm>
            <a:off x="304800" y="4408223"/>
            <a:ext cx="1371600" cy="609600"/>
          </a:xfrm>
        </p:spPr>
        <p:txBody>
          <a:bodyPr/>
          <a:lstStyle/>
          <a:p>
            <a:pPr marL="0" indent="0" algn="ctr">
              <a:buNone/>
            </a:pPr>
            <a:r>
              <a:rPr lang="en-IE" dirty="0" smtClean="0">
                <a:solidFill>
                  <a:schemeClr val="bg1">
                    <a:lumMod val="50000"/>
                  </a:schemeClr>
                </a:solidFill>
              </a:rPr>
              <a:t>Query:</a:t>
            </a:r>
            <a:endParaRPr lang="en-IE" dirty="0"/>
          </a:p>
        </p:txBody>
      </p:sp>
      <p:pic>
        <p:nvPicPr>
          <p:cNvPr id="27" name="Picture 2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7" y="5105403"/>
            <a:ext cx="4073366" cy="1213009"/>
          </a:xfrm>
          <a:prstGeom prst="rect">
            <a:avLst/>
          </a:prstGeom>
        </p:spPr>
      </p:pic>
      <p:sp>
        <p:nvSpPr>
          <p:cNvPr id="5" name="Freeform 4"/>
          <p:cNvSpPr/>
          <p:nvPr/>
        </p:nvSpPr>
        <p:spPr>
          <a:xfrm>
            <a:off x="3924300" y="1778000"/>
            <a:ext cx="4215170" cy="508000"/>
          </a:xfrm>
          <a:custGeom>
            <a:avLst/>
            <a:gdLst>
              <a:gd name="connsiteX0" fmla="*/ 825500 w 4215170"/>
              <a:gd name="connsiteY0" fmla="*/ 88900 h 508000"/>
              <a:gd name="connsiteX1" fmla="*/ 825500 w 4215170"/>
              <a:gd name="connsiteY1" fmla="*/ 88900 h 508000"/>
              <a:gd name="connsiteX2" fmla="*/ 647700 w 4215170"/>
              <a:gd name="connsiteY2" fmla="*/ 76200 h 508000"/>
              <a:gd name="connsiteX3" fmla="*/ 609600 w 4215170"/>
              <a:gd name="connsiteY3" fmla="*/ 63500 h 508000"/>
              <a:gd name="connsiteX4" fmla="*/ 533400 w 4215170"/>
              <a:gd name="connsiteY4" fmla="*/ 76200 h 508000"/>
              <a:gd name="connsiteX5" fmla="*/ 165100 w 4215170"/>
              <a:gd name="connsiteY5" fmla="*/ 76200 h 508000"/>
              <a:gd name="connsiteX6" fmla="*/ 88900 w 4215170"/>
              <a:gd name="connsiteY6" fmla="*/ 127000 h 508000"/>
              <a:gd name="connsiteX7" fmla="*/ 50800 w 4215170"/>
              <a:gd name="connsiteY7" fmla="*/ 152400 h 508000"/>
              <a:gd name="connsiteX8" fmla="*/ 38100 w 4215170"/>
              <a:gd name="connsiteY8" fmla="*/ 190500 h 508000"/>
              <a:gd name="connsiteX9" fmla="*/ 0 w 4215170"/>
              <a:gd name="connsiteY9" fmla="*/ 266700 h 508000"/>
              <a:gd name="connsiteX10" fmla="*/ 12700 w 4215170"/>
              <a:gd name="connsiteY10" fmla="*/ 419100 h 508000"/>
              <a:gd name="connsiteX11" fmla="*/ 25400 w 4215170"/>
              <a:gd name="connsiteY11" fmla="*/ 457200 h 508000"/>
              <a:gd name="connsiteX12" fmla="*/ 76200 w 4215170"/>
              <a:gd name="connsiteY12" fmla="*/ 469900 h 508000"/>
              <a:gd name="connsiteX13" fmla="*/ 254000 w 4215170"/>
              <a:gd name="connsiteY13" fmla="*/ 508000 h 508000"/>
              <a:gd name="connsiteX14" fmla="*/ 1193800 w 4215170"/>
              <a:gd name="connsiteY14" fmla="*/ 495300 h 508000"/>
              <a:gd name="connsiteX15" fmla="*/ 1270000 w 4215170"/>
              <a:gd name="connsiteY15" fmla="*/ 469900 h 508000"/>
              <a:gd name="connsiteX16" fmla="*/ 1346200 w 4215170"/>
              <a:gd name="connsiteY16" fmla="*/ 444500 h 508000"/>
              <a:gd name="connsiteX17" fmla="*/ 1384300 w 4215170"/>
              <a:gd name="connsiteY17" fmla="*/ 431800 h 508000"/>
              <a:gd name="connsiteX18" fmla="*/ 1612900 w 4215170"/>
              <a:gd name="connsiteY18" fmla="*/ 419100 h 508000"/>
              <a:gd name="connsiteX19" fmla="*/ 2057400 w 4215170"/>
              <a:gd name="connsiteY19" fmla="*/ 431800 h 508000"/>
              <a:gd name="connsiteX20" fmla="*/ 3263900 w 4215170"/>
              <a:gd name="connsiteY20" fmla="*/ 444500 h 508000"/>
              <a:gd name="connsiteX21" fmla="*/ 3314700 w 4215170"/>
              <a:gd name="connsiteY21" fmla="*/ 457200 h 508000"/>
              <a:gd name="connsiteX22" fmla="*/ 3441700 w 4215170"/>
              <a:gd name="connsiteY22" fmla="*/ 482600 h 508000"/>
              <a:gd name="connsiteX23" fmla="*/ 3721100 w 4215170"/>
              <a:gd name="connsiteY23" fmla="*/ 469900 h 508000"/>
              <a:gd name="connsiteX24" fmla="*/ 4178300 w 4215170"/>
              <a:gd name="connsiteY24" fmla="*/ 444500 h 508000"/>
              <a:gd name="connsiteX25" fmla="*/ 4191000 w 4215170"/>
              <a:gd name="connsiteY25" fmla="*/ 228600 h 508000"/>
              <a:gd name="connsiteX26" fmla="*/ 4140200 w 4215170"/>
              <a:gd name="connsiteY26" fmla="*/ 114300 h 508000"/>
              <a:gd name="connsiteX27" fmla="*/ 4025900 w 4215170"/>
              <a:gd name="connsiteY27" fmla="*/ 50800 h 508000"/>
              <a:gd name="connsiteX28" fmla="*/ 3949700 w 4215170"/>
              <a:gd name="connsiteY28" fmla="*/ 38100 h 508000"/>
              <a:gd name="connsiteX29" fmla="*/ 3530600 w 4215170"/>
              <a:gd name="connsiteY29" fmla="*/ 25400 h 508000"/>
              <a:gd name="connsiteX30" fmla="*/ 3429000 w 4215170"/>
              <a:gd name="connsiteY30" fmla="*/ 12700 h 508000"/>
              <a:gd name="connsiteX31" fmla="*/ 3365500 w 4215170"/>
              <a:gd name="connsiteY31" fmla="*/ 0 h 508000"/>
              <a:gd name="connsiteX32" fmla="*/ 3124200 w 4215170"/>
              <a:gd name="connsiteY32" fmla="*/ 12700 h 508000"/>
              <a:gd name="connsiteX33" fmla="*/ 3048000 w 4215170"/>
              <a:gd name="connsiteY33" fmla="*/ 50800 h 508000"/>
              <a:gd name="connsiteX34" fmla="*/ 3009900 w 4215170"/>
              <a:gd name="connsiteY34" fmla="*/ 63500 h 508000"/>
              <a:gd name="connsiteX35" fmla="*/ 2832100 w 4215170"/>
              <a:gd name="connsiteY35" fmla="*/ 88900 h 508000"/>
              <a:gd name="connsiteX36" fmla="*/ 2527300 w 4215170"/>
              <a:gd name="connsiteY36" fmla="*/ 114300 h 508000"/>
              <a:gd name="connsiteX37" fmla="*/ 2133600 w 4215170"/>
              <a:gd name="connsiteY37" fmla="*/ 127000 h 508000"/>
              <a:gd name="connsiteX38" fmla="*/ 1511300 w 4215170"/>
              <a:gd name="connsiteY38" fmla="*/ 101600 h 508000"/>
              <a:gd name="connsiteX39" fmla="*/ 1016000 w 4215170"/>
              <a:gd name="connsiteY39" fmla="*/ 127000 h 508000"/>
              <a:gd name="connsiteX40" fmla="*/ 850900 w 4215170"/>
              <a:gd name="connsiteY40" fmla="*/ 114300 h 508000"/>
              <a:gd name="connsiteX41" fmla="*/ 812800 w 4215170"/>
              <a:gd name="connsiteY41" fmla="*/ 101600 h 508000"/>
              <a:gd name="connsiteX42" fmla="*/ 825500 w 4215170"/>
              <a:gd name="connsiteY42" fmla="*/ 88900 h 50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4215170" h="508000">
                <a:moveTo>
                  <a:pt x="825500" y="88900"/>
                </a:moveTo>
                <a:lnTo>
                  <a:pt x="825500" y="88900"/>
                </a:lnTo>
                <a:cubicBezTo>
                  <a:pt x="766233" y="84667"/>
                  <a:pt x="706711" y="83142"/>
                  <a:pt x="647700" y="76200"/>
                </a:cubicBezTo>
                <a:cubicBezTo>
                  <a:pt x="634405" y="74636"/>
                  <a:pt x="622987" y="63500"/>
                  <a:pt x="609600" y="63500"/>
                </a:cubicBezTo>
                <a:cubicBezTo>
                  <a:pt x="583850" y="63500"/>
                  <a:pt x="558800" y="71967"/>
                  <a:pt x="533400" y="76200"/>
                </a:cubicBezTo>
                <a:cubicBezTo>
                  <a:pt x="438778" y="70286"/>
                  <a:pt x="264753" y="49975"/>
                  <a:pt x="165100" y="76200"/>
                </a:cubicBezTo>
                <a:cubicBezTo>
                  <a:pt x="135578" y="83969"/>
                  <a:pt x="114300" y="110067"/>
                  <a:pt x="88900" y="127000"/>
                </a:cubicBezTo>
                <a:lnTo>
                  <a:pt x="50800" y="152400"/>
                </a:lnTo>
                <a:cubicBezTo>
                  <a:pt x="46567" y="165100"/>
                  <a:pt x="44087" y="178526"/>
                  <a:pt x="38100" y="190500"/>
                </a:cubicBezTo>
                <a:cubicBezTo>
                  <a:pt x="-11139" y="288977"/>
                  <a:pt x="31922" y="170935"/>
                  <a:pt x="0" y="266700"/>
                </a:cubicBezTo>
                <a:cubicBezTo>
                  <a:pt x="4233" y="317500"/>
                  <a:pt x="5963" y="368571"/>
                  <a:pt x="12700" y="419100"/>
                </a:cubicBezTo>
                <a:cubicBezTo>
                  <a:pt x="14469" y="432370"/>
                  <a:pt x="14947" y="448837"/>
                  <a:pt x="25400" y="457200"/>
                </a:cubicBezTo>
                <a:cubicBezTo>
                  <a:pt x="39030" y="468104"/>
                  <a:pt x="59482" y="464884"/>
                  <a:pt x="76200" y="469900"/>
                </a:cubicBezTo>
                <a:cubicBezTo>
                  <a:pt x="205460" y="508678"/>
                  <a:pt x="99469" y="488684"/>
                  <a:pt x="254000" y="508000"/>
                </a:cubicBezTo>
                <a:cubicBezTo>
                  <a:pt x="567267" y="503767"/>
                  <a:pt x="880725" y="507040"/>
                  <a:pt x="1193800" y="495300"/>
                </a:cubicBezTo>
                <a:cubicBezTo>
                  <a:pt x="1220555" y="494297"/>
                  <a:pt x="1244600" y="478367"/>
                  <a:pt x="1270000" y="469900"/>
                </a:cubicBezTo>
                <a:lnTo>
                  <a:pt x="1346200" y="444500"/>
                </a:lnTo>
                <a:cubicBezTo>
                  <a:pt x="1358900" y="440267"/>
                  <a:pt x="1370934" y="432543"/>
                  <a:pt x="1384300" y="431800"/>
                </a:cubicBezTo>
                <a:lnTo>
                  <a:pt x="1612900" y="419100"/>
                </a:lnTo>
                <a:lnTo>
                  <a:pt x="2057400" y="431800"/>
                </a:lnTo>
                <a:lnTo>
                  <a:pt x="3263900" y="444500"/>
                </a:lnTo>
                <a:cubicBezTo>
                  <a:pt x="3281351" y="444853"/>
                  <a:pt x="3297633" y="453543"/>
                  <a:pt x="3314700" y="457200"/>
                </a:cubicBezTo>
                <a:cubicBezTo>
                  <a:pt x="3356913" y="466246"/>
                  <a:pt x="3441700" y="482600"/>
                  <a:pt x="3441700" y="482600"/>
                </a:cubicBezTo>
                <a:lnTo>
                  <a:pt x="3721100" y="469900"/>
                </a:lnTo>
                <a:cubicBezTo>
                  <a:pt x="4156464" y="453775"/>
                  <a:pt x="3994531" y="490442"/>
                  <a:pt x="4178300" y="444500"/>
                </a:cubicBezTo>
                <a:cubicBezTo>
                  <a:pt x="4233479" y="361732"/>
                  <a:pt x="4217168" y="403054"/>
                  <a:pt x="4191000" y="228600"/>
                </a:cubicBezTo>
                <a:cubicBezTo>
                  <a:pt x="4187529" y="205460"/>
                  <a:pt x="4165198" y="136174"/>
                  <a:pt x="4140200" y="114300"/>
                </a:cubicBezTo>
                <a:cubicBezTo>
                  <a:pt x="4106765" y="85044"/>
                  <a:pt x="4069322" y="60449"/>
                  <a:pt x="4025900" y="50800"/>
                </a:cubicBezTo>
                <a:cubicBezTo>
                  <a:pt x="4000763" y="45214"/>
                  <a:pt x="3975417" y="39419"/>
                  <a:pt x="3949700" y="38100"/>
                </a:cubicBezTo>
                <a:cubicBezTo>
                  <a:pt x="3810119" y="30942"/>
                  <a:pt x="3670300" y="29633"/>
                  <a:pt x="3530600" y="25400"/>
                </a:cubicBezTo>
                <a:cubicBezTo>
                  <a:pt x="3496733" y="21167"/>
                  <a:pt x="3462733" y="17890"/>
                  <a:pt x="3429000" y="12700"/>
                </a:cubicBezTo>
                <a:cubicBezTo>
                  <a:pt x="3407665" y="9418"/>
                  <a:pt x="3387086" y="0"/>
                  <a:pt x="3365500" y="0"/>
                </a:cubicBezTo>
                <a:cubicBezTo>
                  <a:pt x="3284955" y="0"/>
                  <a:pt x="3204633" y="8467"/>
                  <a:pt x="3124200" y="12700"/>
                </a:cubicBezTo>
                <a:cubicBezTo>
                  <a:pt x="3028435" y="44622"/>
                  <a:pt x="3146477" y="1561"/>
                  <a:pt x="3048000" y="50800"/>
                </a:cubicBezTo>
                <a:cubicBezTo>
                  <a:pt x="3036026" y="56787"/>
                  <a:pt x="3022772" y="59822"/>
                  <a:pt x="3009900" y="63500"/>
                </a:cubicBezTo>
                <a:cubicBezTo>
                  <a:pt x="2935532" y="84748"/>
                  <a:pt x="2933309" y="78779"/>
                  <a:pt x="2832100" y="88900"/>
                </a:cubicBezTo>
                <a:cubicBezTo>
                  <a:pt x="2710875" y="129308"/>
                  <a:pt x="2798674" y="103863"/>
                  <a:pt x="2527300" y="114300"/>
                </a:cubicBezTo>
                <a:lnTo>
                  <a:pt x="2133600" y="127000"/>
                </a:lnTo>
                <a:cubicBezTo>
                  <a:pt x="1926167" y="118533"/>
                  <a:pt x="1718740" y="93302"/>
                  <a:pt x="1511300" y="101600"/>
                </a:cubicBezTo>
                <a:cubicBezTo>
                  <a:pt x="1134430" y="116675"/>
                  <a:pt x="1299449" y="106754"/>
                  <a:pt x="1016000" y="127000"/>
                </a:cubicBezTo>
                <a:cubicBezTo>
                  <a:pt x="960967" y="122767"/>
                  <a:pt x="905670" y="121146"/>
                  <a:pt x="850900" y="114300"/>
                </a:cubicBezTo>
                <a:cubicBezTo>
                  <a:pt x="837616" y="112640"/>
                  <a:pt x="824279" y="108488"/>
                  <a:pt x="812800" y="101600"/>
                </a:cubicBezTo>
                <a:cubicBezTo>
                  <a:pt x="802533" y="95440"/>
                  <a:pt x="823383" y="91017"/>
                  <a:pt x="825500" y="88900"/>
                </a:cubicBezTo>
                <a:close/>
              </a:path>
            </a:pathLst>
          </a:custGeom>
          <a:solidFill>
            <a:schemeClr val="accent6">
              <a:lumMod val="75000"/>
              <a:alpha val="3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7" name="Freeform 6"/>
          <p:cNvSpPr/>
          <p:nvPr/>
        </p:nvSpPr>
        <p:spPr>
          <a:xfrm>
            <a:off x="3924300" y="1800225"/>
            <a:ext cx="4124893" cy="1971675"/>
          </a:xfrm>
          <a:custGeom>
            <a:avLst/>
            <a:gdLst>
              <a:gd name="connsiteX0" fmla="*/ 1228725 w 4124893"/>
              <a:gd name="connsiteY0" fmla="*/ 76200 h 1971675"/>
              <a:gd name="connsiteX1" fmla="*/ 1228725 w 4124893"/>
              <a:gd name="connsiteY1" fmla="*/ 76200 h 1971675"/>
              <a:gd name="connsiteX2" fmla="*/ 1123950 w 4124893"/>
              <a:gd name="connsiteY2" fmla="*/ 66675 h 1971675"/>
              <a:gd name="connsiteX3" fmla="*/ 1009650 w 4124893"/>
              <a:gd name="connsiteY3" fmla="*/ 47625 h 1971675"/>
              <a:gd name="connsiteX4" fmla="*/ 895350 w 4124893"/>
              <a:gd name="connsiteY4" fmla="*/ 28575 h 1971675"/>
              <a:gd name="connsiteX5" fmla="*/ 838200 w 4124893"/>
              <a:gd name="connsiteY5" fmla="*/ 19050 h 1971675"/>
              <a:gd name="connsiteX6" fmla="*/ 762000 w 4124893"/>
              <a:gd name="connsiteY6" fmla="*/ 9525 h 1971675"/>
              <a:gd name="connsiteX7" fmla="*/ 723900 w 4124893"/>
              <a:gd name="connsiteY7" fmla="*/ 0 h 1971675"/>
              <a:gd name="connsiteX8" fmla="*/ 485775 w 4124893"/>
              <a:gd name="connsiteY8" fmla="*/ 9525 h 1971675"/>
              <a:gd name="connsiteX9" fmla="*/ 419100 w 4124893"/>
              <a:gd name="connsiteY9" fmla="*/ 19050 h 1971675"/>
              <a:gd name="connsiteX10" fmla="*/ 390525 w 4124893"/>
              <a:gd name="connsiteY10" fmla="*/ 28575 h 1971675"/>
              <a:gd name="connsiteX11" fmla="*/ 180975 w 4124893"/>
              <a:gd name="connsiteY11" fmla="*/ 38100 h 1971675"/>
              <a:gd name="connsiteX12" fmla="*/ 76200 w 4124893"/>
              <a:gd name="connsiteY12" fmla="*/ 66675 h 1971675"/>
              <a:gd name="connsiteX13" fmla="*/ 47625 w 4124893"/>
              <a:gd name="connsiteY13" fmla="*/ 95250 h 1971675"/>
              <a:gd name="connsiteX14" fmla="*/ 19050 w 4124893"/>
              <a:gd name="connsiteY14" fmla="*/ 104775 h 1971675"/>
              <a:gd name="connsiteX15" fmla="*/ 0 w 4124893"/>
              <a:gd name="connsiteY15" fmla="*/ 161925 h 1971675"/>
              <a:gd name="connsiteX16" fmla="*/ 9525 w 4124893"/>
              <a:gd name="connsiteY16" fmla="*/ 257175 h 1971675"/>
              <a:gd name="connsiteX17" fmla="*/ 38100 w 4124893"/>
              <a:gd name="connsiteY17" fmla="*/ 314325 h 1971675"/>
              <a:gd name="connsiteX18" fmla="*/ 57150 w 4124893"/>
              <a:gd name="connsiteY18" fmla="*/ 352425 h 1971675"/>
              <a:gd name="connsiteX19" fmla="*/ 114300 w 4124893"/>
              <a:gd name="connsiteY19" fmla="*/ 400050 h 1971675"/>
              <a:gd name="connsiteX20" fmla="*/ 152400 w 4124893"/>
              <a:gd name="connsiteY20" fmla="*/ 409575 h 1971675"/>
              <a:gd name="connsiteX21" fmla="*/ 200025 w 4124893"/>
              <a:gd name="connsiteY21" fmla="*/ 438150 h 1971675"/>
              <a:gd name="connsiteX22" fmla="*/ 238125 w 4124893"/>
              <a:gd name="connsiteY22" fmla="*/ 447675 h 1971675"/>
              <a:gd name="connsiteX23" fmla="*/ 323850 w 4124893"/>
              <a:gd name="connsiteY23" fmla="*/ 466725 h 1971675"/>
              <a:gd name="connsiteX24" fmla="*/ 619125 w 4124893"/>
              <a:gd name="connsiteY24" fmla="*/ 485775 h 1971675"/>
              <a:gd name="connsiteX25" fmla="*/ 781050 w 4124893"/>
              <a:gd name="connsiteY25" fmla="*/ 504825 h 1971675"/>
              <a:gd name="connsiteX26" fmla="*/ 847725 w 4124893"/>
              <a:gd name="connsiteY26" fmla="*/ 514350 h 1971675"/>
              <a:gd name="connsiteX27" fmla="*/ 952500 w 4124893"/>
              <a:gd name="connsiteY27" fmla="*/ 523875 h 1971675"/>
              <a:gd name="connsiteX28" fmla="*/ 1009650 w 4124893"/>
              <a:gd name="connsiteY28" fmla="*/ 533400 h 1971675"/>
              <a:gd name="connsiteX29" fmla="*/ 1257300 w 4124893"/>
              <a:gd name="connsiteY29" fmla="*/ 542925 h 1971675"/>
              <a:gd name="connsiteX30" fmla="*/ 1400175 w 4124893"/>
              <a:gd name="connsiteY30" fmla="*/ 657225 h 1971675"/>
              <a:gd name="connsiteX31" fmla="*/ 1419225 w 4124893"/>
              <a:gd name="connsiteY31" fmla="*/ 685800 h 1971675"/>
              <a:gd name="connsiteX32" fmla="*/ 1476375 w 4124893"/>
              <a:gd name="connsiteY32" fmla="*/ 752475 h 1971675"/>
              <a:gd name="connsiteX33" fmla="*/ 1495425 w 4124893"/>
              <a:gd name="connsiteY33" fmla="*/ 781050 h 1971675"/>
              <a:gd name="connsiteX34" fmla="*/ 1524000 w 4124893"/>
              <a:gd name="connsiteY34" fmla="*/ 790575 h 1971675"/>
              <a:gd name="connsiteX35" fmla="*/ 1552575 w 4124893"/>
              <a:gd name="connsiteY35" fmla="*/ 809625 h 1971675"/>
              <a:gd name="connsiteX36" fmla="*/ 1609725 w 4124893"/>
              <a:gd name="connsiteY36" fmla="*/ 838200 h 1971675"/>
              <a:gd name="connsiteX37" fmla="*/ 1695450 w 4124893"/>
              <a:gd name="connsiteY37" fmla="*/ 914400 h 1971675"/>
              <a:gd name="connsiteX38" fmla="*/ 1724025 w 4124893"/>
              <a:gd name="connsiteY38" fmla="*/ 952500 h 1971675"/>
              <a:gd name="connsiteX39" fmla="*/ 1752600 w 4124893"/>
              <a:gd name="connsiteY39" fmla="*/ 971550 h 1971675"/>
              <a:gd name="connsiteX40" fmla="*/ 1838325 w 4124893"/>
              <a:gd name="connsiteY40" fmla="*/ 1028700 h 1971675"/>
              <a:gd name="connsiteX41" fmla="*/ 1895475 w 4124893"/>
              <a:gd name="connsiteY41" fmla="*/ 1066800 h 1971675"/>
              <a:gd name="connsiteX42" fmla="*/ 1962150 w 4124893"/>
              <a:gd name="connsiteY42" fmla="*/ 1095375 h 1971675"/>
              <a:gd name="connsiteX43" fmla="*/ 2076450 w 4124893"/>
              <a:gd name="connsiteY43" fmla="*/ 1152525 h 1971675"/>
              <a:gd name="connsiteX44" fmla="*/ 2114550 w 4124893"/>
              <a:gd name="connsiteY44" fmla="*/ 1190625 h 1971675"/>
              <a:gd name="connsiteX45" fmla="*/ 2162175 w 4124893"/>
              <a:gd name="connsiteY45" fmla="*/ 1209675 h 1971675"/>
              <a:gd name="connsiteX46" fmla="*/ 2257425 w 4124893"/>
              <a:gd name="connsiteY46" fmla="*/ 1276350 h 1971675"/>
              <a:gd name="connsiteX47" fmla="*/ 2305050 w 4124893"/>
              <a:gd name="connsiteY47" fmla="*/ 1304925 h 1971675"/>
              <a:gd name="connsiteX48" fmla="*/ 2343150 w 4124893"/>
              <a:gd name="connsiteY48" fmla="*/ 1343025 h 1971675"/>
              <a:gd name="connsiteX49" fmla="*/ 2400300 w 4124893"/>
              <a:gd name="connsiteY49" fmla="*/ 1381125 h 1971675"/>
              <a:gd name="connsiteX50" fmla="*/ 2457450 w 4124893"/>
              <a:gd name="connsiteY50" fmla="*/ 1438275 h 1971675"/>
              <a:gd name="connsiteX51" fmla="*/ 2486025 w 4124893"/>
              <a:gd name="connsiteY51" fmla="*/ 1466850 h 1971675"/>
              <a:gd name="connsiteX52" fmla="*/ 2505075 w 4124893"/>
              <a:gd name="connsiteY52" fmla="*/ 1504950 h 1971675"/>
              <a:gd name="connsiteX53" fmla="*/ 2524125 w 4124893"/>
              <a:gd name="connsiteY53" fmla="*/ 1533525 h 1971675"/>
              <a:gd name="connsiteX54" fmla="*/ 2543175 w 4124893"/>
              <a:gd name="connsiteY54" fmla="*/ 1581150 h 1971675"/>
              <a:gd name="connsiteX55" fmla="*/ 2571750 w 4124893"/>
              <a:gd name="connsiteY55" fmla="*/ 1619250 h 1971675"/>
              <a:gd name="connsiteX56" fmla="*/ 2590800 w 4124893"/>
              <a:gd name="connsiteY56" fmla="*/ 1657350 h 1971675"/>
              <a:gd name="connsiteX57" fmla="*/ 2638425 w 4124893"/>
              <a:gd name="connsiteY57" fmla="*/ 1724025 h 1971675"/>
              <a:gd name="connsiteX58" fmla="*/ 2676525 w 4124893"/>
              <a:gd name="connsiteY58" fmla="*/ 1809750 h 1971675"/>
              <a:gd name="connsiteX59" fmla="*/ 2714625 w 4124893"/>
              <a:gd name="connsiteY59" fmla="*/ 1866900 h 1971675"/>
              <a:gd name="connsiteX60" fmla="*/ 2733675 w 4124893"/>
              <a:gd name="connsiteY60" fmla="*/ 1895475 h 1971675"/>
              <a:gd name="connsiteX61" fmla="*/ 2790825 w 4124893"/>
              <a:gd name="connsiteY61" fmla="*/ 1905000 h 1971675"/>
              <a:gd name="connsiteX62" fmla="*/ 2828925 w 4124893"/>
              <a:gd name="connsiteY62" fmla="*/ 1914525 h 1971675"/>
              <a:gd name="connsiteX63" fmla="*/ 2867025 w 4124893"/>
              <a:gd name="connsiteY63" fmla="*/ 1933575 h 1971675"/>
              <a:gd name="connsiteX64" fmla="*/ 2962275 w 4124893"/>
              <a:gd name="connsiteY64" fmla="*/ 1952625 h 1971675"/>
              <a:gd name="connsiteX65" fmla="*/ 3048000 w 4124893"/>
              <a:gd name="connsiteY65" fmla="*/ 1971675 h 1971675"/>
              <a:gd name="connsiteX66" fmla="*/ 3895725 w 4124893"/>
              <a:gd name="connsiteY66" fmla="*/ 1952625 h 1971675"/>
              <a:gd name="connsiteX67" fmla="*/ 3943350 w 4124893"/>
              <a:gd name="connsiteY67" fmla="*/ 1943100 h 1971675"/>
              <a:gd name="connsiteX68" fmla="*/ 4000500 w 4124893"/>
              <a:gd name="connsiteY68" fmla="*/ 1933575 h 1971675"/>
              <a:gd name="connsiteX69" fmla="*/ 4019550 w 4124893"/>
              <a:gd name="connsiteY69" fmla="*/ 1905000 h 1971675"/>
              <a:gd name="connsiteX70" fmla="*/ 4029075 w 4124893"/>
              <a:gd name="connsiteY70" fmla="*/ 1876425 h 1971675"/>
              <a:gd name="connsiteX71" fmla="*/ 4086225 w 4124893"/>
              <a:gd name="connsiteY71" fmla="*/ 1809750 h 1971675"/>
              <a:gd name="connsiteX72" fmla="*/ 4105275 w 4124893"/>
              <a:gd name="connsiteY72" fmla="*/ 1752600 h 1971675"/>
              <a:gd name="connsiteX73" fmla="*/ 4114800 w 4124893"/>
              <a:gd name="connsiteY73" fmla="*/ 1724025 h 1971675"/>
              <a:gd name="connsiteX74" fmla="*/ 4124325 w 4124893"/>
              <a:gd name="connsiteY74" fmla="*/ 1685925 h 1971675"/>
              <a:gd name="connsiteX75" fmla="*/ 4114800 w 4124893"/>
              <a:gd name="connsiteY75" fmla="*/ 1514475 h 1971675"/>
              <a:gd name="connsiteX76" fmla="*/ 4029075 w 4124893"/>
              <a:gd name="connsiteY76" fmla="*/ 1466850 h 1971675"/>
              <a:gd name="connsiteX77" fmla="*/ 3990975 w 4124893"/>
              <a:gd name="connsiteY77" fmla="*/ 1457325 h 1971675"/>
              <a:gd name="connsiteX78" fmla="*/ 3409950 w 4124893"/>
              <a:gd name="connsiteY78" fmla="*/ 1447800 h 1971675"/>
              <a:gd name="connsiteX79" fmla="*/ 3305175 w 4124893"/>
              <a:gd name="connsiteY79" fmla="*/ 1419225 h 1971675"/>
              <a:gd name="connsiteX80" fmla="*/ 3276600 w 4124893"/>
              <a:gd name="connsiteY80" fmla="*/ 1409700 h 1971675"/>
              <a:gd name="connsiteX81" fmla="*/ 3248025 w 4124893"/>
              <a:gd name="connsiteY81" fmla="*/ 1400175 h 1971675"/>
              <a:gd name="connsiteX82" fmla="*/ 3190875 w 4124893"/>
              <a:gd name="connsiteY82" fmla="*/ 1371600 h 1971675"/>
              <a:gd name="connsiteX83" fmla="*/ 3162300 w 4124893"/>
              <a:gd name="connsiteY83" fmla="*/ 1352550 h 1971675"/>
              <a:gd name="connsiteX84" fmla="*/ 3105150 w 4124893"/>
              <a:gd name="connsiteY84" fmla="*/ 1333500 h 1971675"/>
              <a:gd name="connsiteX85" fmla="*/ 3076575 w 4124893"/>
              <a:gd name="connsiteY85" fmla="*/ 1323975 h 1971675"/>
              <a:gd name="connsiteX86" fmla="*/ 3019425 w 4124893"/>
              <a:gd name="connsiteY86" fmla="*/ 1285875 h 1971675"/>
              <a:gd name="connsiteX87" fmla="*/ 2990850 w 4124893"/>
              <a:gd name="connsiteY87" fmla="*/ 1266825 h 1971675"/>
              <a:gd name="connsiteX88" fmla="*/ 2914650 w 4124893"/>
              <a:gd name="connsiteY88" fmla="*/ 1200150 h 1971675"/>
              <a:gd name="connsiteX89" fmla="*/ 2886075 w 4124893"/>
              <a:gd name="connsiteY89" fmla="*/ 1181100 h 1971675"/>
              <a:gd name="connsiteX90" fmla="*/ 2867025 w 4124893"/>
              <a:gd name="connsiteY90" fmla="*/ 1152525 h 1971675"/>
              <a:gd name="connsiteX91" fmla="*/ 2857500 w 4124893"/>
              <a:gd name="connsiteY91" fmla="*/ 1123950 h 1971675"/>
              <a:gd name="connsiteX92" fmla="*/ 2819400 w 4124893"/>
              <a:gd name="connsiteY92" fmla="*/ 1066800 h 1971675"/>
              <a:gd name="connsiteX93" fmla="*/ 2781300 w 4124893"/>
              <a:gd name="connsiteY93" fmla="*/ 1009650 h 1971675"/>
              <a:gd name="connsiteX94" fmla="*/ 2762250 w 4124893"/>
              <a:gd name="connsiteY94" fmla="*/ 971550 h 1971675"/>
              <a:gd name="connsiteX95" fmla="*/ 2705100 w 4124893"/>
              <a:gd name="connsiteY95" fmla="*/ 923925 h 1971675"/>
              <a:gd name="connsiteX96" fmla="*/ 2676525 w 4124893"/>
              <a:gd name="connsiteY96" fmla="*/ 914400 h 1971675"/>
              <a:gd name="connsiteX97" fmla="*/ 2647950 w 4124893"/>
              <a:gd name="connsiteY97" fmla="*/ 885825 h 1971675"/>
              <a:gd name="connsiteX98" fmla="*/ 2590800 w 4124893"/>
              <a:gd name="connsiteY98" fmla="*/ 847725 h 1971675"/>
              <a:gd name="connsiteX99" fmla="*/ 2562225 w 4124893"/>
              <a:gd name="connsiteY99" fmla="*/ 819150 h 1971675"/>
              <a:gd name="connsiteX100" fmla="*/ 2524125 w 4124893"/>
              <a:gd name="connsiteY100" fmla="*/ 800100 h 1971675"/>
              <a:gd name="connsiteX101" fmla="*/ 2495550 w 4124893"/>
              <a:gd name="connsiteY101" fmla="*/ 771525 h 1971675"/>
              <a:gd name="connsiteX102" fmla="*/ 2447925 w 4124893"/>
              <a:gd name="connsiteY102" fmla="*/ 752475 h 1971675"/>
              <a:gd name="connsiteX103" fmla="*/ 2390775 w 4124893"/>
              <a:gd name="connsiteY103" fmla="*/ 733425 h 1971675"/>
              <a:gd name="connsiteX104" fmla="*/ 2305050 w 4124893"/>
              <a:gd name="connsiteY104" fmla="*/ 695325 h 1971675"/>
              <a:gd name="connsiteX105" fmla="*/ 2238375 w 4124893"/>
              <a:gd name="connsiteY105" fmla="*/ 666750 h 1971675"/>
              <a:gd name="connsiteX106" fmla="*/ 2152650 w 4124893"/>
              <a:gd name="connsiteY106" fmla="*/ 638175 h 1971675"/>
              <a:gd name="connsiteX107" fmla="*/ 2105025 w 4124893"/>
              <a:gd name="connsiteY107" fmla="*/ 619125 h 1971675"/>
              <a:gd name="connsiteX108" fmla="*/ 2047875 w 4124893"/>
              <a:gd name="connsiteY108" fmla="*/ 600075 h 1971675"/>
              <a:gd name="connsiteX109" fmla="*/ 1943100 w 4124893"/>
              <a:gd name="connsiteY109" fmla="*/ 533400 h 1971675"/>
              <a:gd name="connsiteX110" fmla="*/ 1876425 w 4124893"/>
              <a:gd name="connsiteY110" fmla="*/ 485775 h 1971675"/>
              <a:gd name="connsiteX111" fmla="*/ 1819275 w 4124893"/>
              <a:gd name="connsiteY111" fmla="*/ 466725 h 1971675"/>
              <a:gd name="connsiteX112" fmla="*/ 1733550 w 4124893"/>
              <a:gd name="connsiteY112" fmla="*/ 409575 h 1971675"/>
              <a:gd name="connsiteX113" fmla="*/ 1704975 w 4124893"/>
              <a:gd name="connsiteY113" fmla="*/ 390525 h 1971675"/>
              <a:gd name="connsiteX114" fmla="*/ 1685925 w 4124893"/>
              <a:gd name="connsiteY114" fmla="*/ 361950 h 1971675"/>
              <a:gd name="connsiteX115" fmla="*/ 1628775 w 4124893"/>
              <a:gd name="connsiteY115" fmla="*/ 342900 h 1971675"/>
              <a:gd name="connsiteX116" fmla="*/ 1562100 w 4124893"/>
              <a:gd name="connsiteY116" fmla="*/ 304800 h 1971675"/>
              <a:gd name="connsiteX117" fmla="*/ 1533525 w 4124893"/>
              <a:gd name="connsiteY117" fmla="*/ 295275 h 1971675"/>
              <a:gd name="connsiteX118" fmla="*/ 1447800 w 4124893"/>
              <a:gd name="connsiteY118" fmla="*/ 247650 h 1971675"/>
              <a:gd name="connsiteX119" fmla="*/ 1419225 w 4124893"/>
              <a:gd name="connsiteY119" fmla="*/ 219075 h 1971675"/>
              <a:gd name="connsiteX120" fmla="*/ 1362075 w 4124893"/>
              <a:gd name="connsiteY120" fmla="*/ 180975 h 1971675"/>
              <a:gd name="connsiteX121" fmla="*/ 1314450 w 4124893"/>
              <a:gd name="connsiteY121" fmla="*/ 133350 h 1971675"/>
              <a:gd name="connsiteX122" fmla="*/ 1266825 w 4124893"/>
              <a:gd name="connsiteY122" fmla="*/ 95250 h 1971675"/>
              <a:gd name="connsiteX123" fmla="*/ 1228725 w 4124893"/>
              <a:gd name="connsiteY123" fmla="*/ 76200 h 1971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</a:cxnLst>
            <a:rect l="l" t="t" r="r" b="b"/>
            <a:pathLst>
              <a:path w="4124893" h="1971675">
                <a:moveTo>
                  <a:pt x="1228725" y="76200"/>
                </a:moveTo>
                <a:lnTo>
                  <a:pt x="1228725" y="76200"/>
                </a:lnTo>
                <a:cubicBezTo>
                  <a:pt x="1193800" y="73025"/>
                  <a:pt x="1158805" y="70548"/>
                  <a:pt x="1123950" y="66675"/>
                </a:cubicBezTo>
                <a:cubicBezTo>
                  <a:pt x="1046651" y="58086"/>
                  <a:pt x="1075393" y="59227"/>
                  <a:pt x="1009650" y="47625"/>
                </a:cubicBezTo>
                <a:lnTo>
                  <a:pt x="895350" y="28575"/>
                </a:lnTo>
                <a:lnTo>
                  <a:pt x="838200" y="19050"/>
                </a:lnTo>
                <a:cubicBezTo>
                  <a:pt x="812951" y="14842"/>
                  <a:pt x="787249" y="13733"/>
                  <a:pt x="762000" y="9525"/>
                </a:cubicBezTo>
                <a:cubicBezTo>
                  <a:pt x="749087" y="7373"/>
                  <a:pt x="736600" y="3175"/>
                  <a:pt x="723900" y="0"/>
                </a:cubicBezTo>
                <a:cubicBezTo>
                  <a:pt x="644525" y="3175"/>
                  <a:pt x="565059" y="4570"/>
                  <a:pt x="485775" y="9525"/>
                </a:cubicBezTo>
                <a:cubicBezTo>
                  <a:pt x="463368" y="10925"/>
                  <a:pt x="441115" y="14647"/>
                  <a:pt x="419100" y="19050"/>
                </a:cubicBezTo>
                <a:cubicBezTo>
                  <a:pt x="409255" y="21019"/>
                  <a:pt x="400533" y="27774"/>
                  <a:pt x="390525" y="28575"/>
                </a:cubicBezTo>
                <a:cubicBezTo>
                  <a:pt x="320826" y="34151"/>
                  <a:pt x="250825" y="34925"/>
                  <a:pt x="180975" y="38100"/>
                </a:cubicBezTo>
                <a:cubicBezTo>
                  <a:pt x="95035" y="59585"/>
                  <a:pt x="129613" y="48871"/>
                  <a:pt x="76200" y="66675"/>
                </a:cubicBezTo>
                <a:cubicBezTo>
                  <a:pt x="66675" y="76200"/>
                  <a:pt x="58833" y="87778"/>
                  <a:pt x="47625" y="95250"/>
                </a:cubicBezTo>
                <a:cubicBezTo>
                  <a:pt x="39271" y="100819"/>
                  <a:pt x="24886" y="96605"/>
                  <a:pt x="19050" y="104775"/>
                </a:cubicBezTo>
                <a:cubicBezTo>
                  <a:pt x="7378" y="121115"/>
                  <a:pt x="0" y="161925"/>
                  <a:pt x="0" y="161925"/>
                </a:cubicBezTo>
                <a:cubicBezTo>
                  <a:pt x="3175" y="193675"/>
                  <a:pt x="4673" y="225638"/>
                  <a:pt x="9525" y="257175"/>
                </a:cubicBezTo>
                <a:cubicBezTo>
                  <a:pt x="14121" y="287047"/>
                  <a:pt x="23228" y="288300"/>
                  <a:pt x="38100" y="314325"/>
                </a:cubicBezTo>
                <a:cubicBezTo>
                  <a:pt x="45145" y="326653"/>
                  <a:pt x="48897" y="340871"/>
                  <a:pt x="57150" y="352425"/>
                </a:cubicBezTo>
                <a:cubicBezTo>
                  <a:pt x="67247" y="366560"/>
                  <a:pt x="97100" y="392678"/>
                  <a:pt x="114300" y="400050"/>
                </a:cubicBezTo>
                <a:cubicBezTo>
                  <a:pt x="126332" y="405207"/>
                  <a:pt x="139700" y="406400"/>
                  <a:pt x="152400" y="409575"/>
                </a:cubicBezTo>
                <a:cubicBezTo>
                  <a:pt x="168275" y="419100"/>
                  <a:pt x="183107" y="430631"/>
                  <a:pt x="200025" y="438150"/>
                </a:cubicBezTo>
                <a:cubicBezTo>
                  <a:pt x="211988" y="443467"/>
                  <a:pt x="225369" y="444731"/>
                  <a:pt x="238125" y="447675"/>
                </a:cubicBezTo>
                <a:cubicBezTo>
                  <a:pt x="266647" y="454257"/>
                  <a:pt x="294936" y="462160"/>
                  <a:pt x="323850" y="466725"/>
                </a:cubicBezTo>
                <a:cubicBezTo>
                  <a:pt x="400643" y="478850"/>
                  <a:pt x="564785" y="483187"/>
                  <a:pt x="619125" y="485775"/>
                </a:cubicBezTo>
                <a:cubicBezTo>
                  <a:pt x="686180" y="493226"/>
                  <a:pt x="715594" y="496098"/>
                  <a:pt x="781050" y="504825"/>
                </a:cubicBezTo>
                <a:cubicBezTo>
                  <a:pt x="803304" y="507792"/>
                  <a:pt x="825412" y="511871"/>
                  <a:pt x="847725" y="514350"/>
                </a:cubicBezTo>
                <a:cubicBezTo>
                  <a:pt x="882580" y="518223"/>
                  <a:pt x="917671" y="519777"/>
                  <a:pt x="952500" y="523875"/>
                </a:cubicBezTo>
                <a:cubicBezTo>
                  <a:pt x="971680" y="526132"/>
                  <a:pt x="990375" y="532195"/>
                  <a:pt x="1009650" y="533400"/>
                </a:cubicBezTo>
                <a:cubicBezTo>
                  <a:pt x="1092100" y="538553"/>
                  <a:pt x="1174750" y="539750"/>
                  <a:pt x="1257300" y="542925"/>
                </a:cubicBezTo>
                <a:cubicBezTo>
                  <a:pt x="1308029" y="576744"/>
                  <a:pt x="1360134" y="610511"/>
                  <a:pt x="1400175" y="657225"/>
                </a:cubicBezTo>
                <a:cubicBezTo>
                  <a:pt x="1407625" y="665917"/>
                  <a:pt x="1411896" y="677006"/>
                  <a:pt x="1419225" y="685800"/>
                </a:cubicBezTo>
                <a:cubicBezTo>
                  <a:pt x="1488457" y="768879"/>
                  <a:pt x="1405032" y="652594"/>
                  <a:pt x="1476375" y="752475"/>
                </a:cubicBezTo>
                <a:cubicBezTo>
                  <a:pt x="1483029" y="761790"/>
                  <a:pt x="1486486" y="773899"/>
                  <a:pt x="1495425" y="781050"/>
                </a:cubicBezTo>
                <a:cubicBezTo>
                  <a:pt x="1503265" y="787322"/>
                  <a:pt x="1514475" y="787400"/>
                  <a:pt x="1524000" y="790575"/>
                </a:cubicBezTo>
                <a:cubicBezTo>
                  <a:pt x="1533525" y="796925"/>
                  <a:pt x="1542336" y="804505"/>
                  <a:pt x="1552575" y="809625"/>
                </a:cubicBezTo>
                <a:cubicBezTo>
                  <a:pt x="1590403" y="828539"/>
                  <a:pt x="1574628" y="807003"/>
                  <a:pt x="1609725" y="838200"/>
                </a:cubicBezTo>
                <a:cubicBezTo>
                  <a:pt x="1707592" y="925193"/>
                  <a:pt x="1630597" y="871165"/>
                  <a:pt x="1695450" y="914400"/>
                </a:cubicBezTo>
                <a:cubicBezTo>
                  <a:pt x="1704975" y="927100"/>
                  <a:pt x="1712800" y="941275"/>
                  <a:pt x="1724025" y="952500"/>
                </a:cubicBezTo>
                <a:cubicBezTo>
                  <a:pt x="1732120" y="960595"/>
                  <a:pt x="1743285" y="964896"/>
                  <a:pt x="1752600" y="971550"/>
                </a:cubicBezTo>
                <a:cubicBezTo>
                  <a:pt x="1854266" y="1044169"/>
                  <a:pt x="1720229" y="953548"/>
                  <a:pt x="1838325" y="1028700"/>
                </a:cubicBezTo>
                <a:cubicBezTo>
                  <a:pt x="1857641" y="1040992"/>
                  <a:pt x="1875316" y="1055945"/>
                  <a:pt x="1895475" y="1066800"/>
                </a:cubicBezTo>
                <a:cubicBezTo>
                  <a:pt x="1916765" y="1078264"/>
                  <a:pt x="1940298" y="1085024"/>
                  <a:pt x="1962150" y="1095375"/>
                </a:cubicBezTo>
                <a:cubicBezTo>
                  <a:pt x="2000647" y="1113610"/>
                  <a:pt x="2046329" y="1122404"/>
                  <a:pt x="2076450" y="1152525"/>
                </a:cubicBezTo>
                <a:cubicBezTo>
                  <a:pt x="2089150" y="1165225"/>
                  <a:pt x="2099606" y="1180662"/>
                  <a:pt x="2114550" y="1190625"/>
                </a:cubicBezTo>
                <a:cubicBezTo>
                  <a:pt x="2128776" y="1200109"/>
                  <a:pt x="2147165" y="1201488"/>
                  <a:pt x="2162175" y="1209675"/>
                </a:cubicBezTo>
                <a:cubicBezTo>
                  <a:pt x="2218113" y="1240187"/>
                  <a:pt x="2211008" y="1245405"/>
                  <a:pt x="2257425" y="1276350"/>
                </a:cubicBezTo>
                <a:cubicBezTo>
                  <a:pt x="2272829" y="1286619"/>
                  <a:pt x="2290437" y="1293559"/>
                  <a:pt x="2305050" y="1304925"/>
                </a:cubicBezTo>
                <a:cubicBezTo>
                  <a:pt x="2319227" y="1315952"/>
                  <a:pt x="2329125" y="1331805"/>
                  <a:pt x="2343150" y="1343025"/>
                </a:cubicBezTo>
                <a:cubicBezTo>
                  <a:pt x="2361028" y="1357328"/>
                  <a:pt x="2381250" y="1368425"/>
                  <a:pt x="2400300" y="1381125"/>
                </a:cubicBezTo>
                <a:cubicBezTo>
                  <a:pt x="2422716" y="1396069"/>
                  <a:pt x="2438400" y="1419225"/>
                  <a:pt x="2457450" y="1438275"/>
                </a:cubicBezTo>
                <a:lnTo>
                  <a:pt x="2486025" y="1466850"/>
                </a:lnTo>
                <a:cubicBezTo>
                  <a:pt x="2496065" y="1476890"/>
                  <a:pt x="2498030" y="1492622"/>
                  <a:pt x="2505075" y="1504950"/>
                </a:cubicBezTo>
                <a:cubicBezTo>
                  <a:pt x="2510755" y="1514889"/>
                  <a:pt x="2519005" y="1523286"/>
                  <a:pt x="2524125" y="1533525"/>
                </a:cubicBezTo>
                <a:cubicBezTo>
                  <a:pt x="2531771" y="1548818"/>
                  <a:pt x="2534872" y="1566204"/>
                  <a:pt x="2543175" y="1581150"/>
                </a:cubicBezTo>
                <a:cubicBezTo>
                  <a:pt x="2550885" y="1595027"/>
                  <a:pt x="2563336" y="1605788"/>
                  <a:pt x="2571750" y="1619250"/>
                </a:cubicBezTo>
                <a:cubicBezTo>
                  <a:pt x="2579275" y="1631291"/>
                  <a:pt x="2583275" y="1645309"/>
                  <a:pt x="2590800" y="1657350"/>
                </a:cubicBezTo>
                <a:cubicBezTo>
                  <a:pt x="2596212" y="1666010"/>
                  <a:pt x="2632225" y="1710075"/>
                  <a:pt x="2638425" y="1724025"/>
                </a:cubicBezTo>
                <a:cubicBezTo>
                  <a:pt x="2683765" y="1826040"/>
                  <a:pt x="2633412" y="1745081"/>
                  <a:pt x="2676525" y="1809750"/>
                </a:cubicBezTo>
                <a:cubicBezTo>
                  <a:pt x="2693841" y="1879015"/>
                  <a:pt x="2670772" y="1823047"/>
                  <a:pt x="2714625" y="1866900"/>
                </a:cubicBezTo>
                <a:cubicBezTo>
                  <a:pt x="2722720" y="1874995"/>
                  <a:pt x="2723436" y="1890355"/>
                  <a:pt x="2733675" y="1895475"/>
                </a:cubicBezTo>
                <a:cubicBezTo>
                  <a:pt x="2750949" y="1904112"/>
                  <a:pt x="2771887" y="1901212"/>
                  <a:pt x="2790825" y="1905000"/>
                </a:cubicBezTo>
                <a:cubicBezTo>
                  <a:pt x="2803662" y="1907567"/>
                  <a:pt x="2816668" y="1909928"/>
                  <a:pt x="2828925" y="1914525"/>
                </a:cubicBezTo>
                <a:cubicBezTo>
                  <a:pt x="2842220" y="1919511"/>
                  <a:pt x="2853372" y="1929674"/>
                  <a:pt x="2867025" y="1933575"/>
                </a:cubicBezTo>
                <a:cubicBezTo>
                  <a:pt x="2898158" y="1942470"/>
                  <a:pt x="2930525" y="1946275"/>
                  <a:pt x="2962275" y="1952625"/>
                </a:cubicBezTo>
                <a:cubicBezTo>
                  <a:pt x="3022737" y="1964717"/>
                  <a:pt x="2994194" y="1958223"/>
                  <a:pt x="3048000" y="1971675"/>
                </a:cubicBezTo>
                <a:lnTo>
                  <a:pt x="3895725" y="1952625"/>
                </a:lnTo>
                <a:cubicBezTo>
                  <a:pt x="3911803" y="1950733"/>
                  <a:pt x="3927422" y="1945996"/>
                  <a:pt x="3943350" y="1943100"/>
                </a:cubicBezTo>
                <a:cubicBezTo>
                  <a:pt x="3962351" y="1939645"/>
                  <a:pt x="3981450" y="1936750"/>
                  <a:pt x="4000500" y="1933575"/>
                </a:cubicBezTo>
                <a:cubicBezTo>
                  <a:pt x="4006850" y="1924050"/>
                  <a:pt x="4014430" y="1915239"/>
                  <a:pt x="4019550" y="1905000"/>
                </a:cubicBezTo>
                <a:cubicBezTo>
                  <a:pt x="4024040" y="1896020"/>
                  <a:pt x="4024094" y="1885142"/>
                  <a:pt x="4029075" y="1876425"/>
                </a:cubicBezTo>
                <a:cubicBezTo>
                  <a:pt x="4045367" y="1847914"/>
                  <a:pt x="4063705" y="1832270"/>
                  <a:pt x="4086225" y="1809750"/>
                </a:cubicBezTo>
                <a:lnTo>
                  <a:pt x="4105275" y="1752600"/>
                </a:lnTo>
                <a:cubicBezTo>
                  <a:pt x="4108450" y="1743075"/>
                  <a:pt x="4112365" y="1733765"/>
                  <a:pt x="4114800" y="1724025"/>
                </a:cubicBezTo>
                <a:lnTo>
                  <a:pt x="4124325" y="1685925"/>
                </a:lnTo>
                <a:cubicBezTo>
                  <a:pt x="4121150" y="1628775"/>
                  <a:pt x="4132155" y="1569019"/>
                  <a:pt x="4114800" y="1514475"/>
                </a:cubicBezTo>
                <a:cubicBezTo>
                  <a:pt x="4107978" y="1493033"/>
                  <a:pt x="4053637" y="1473868"/>
                  <a:pt x="4029075" y="1466850"/>
                </a:cubicBezTo>
                <a:cubicBezTo>
                  <a:pt x="4016488" y="1463254"/>
                  <a:pt x="4004060" y="1457728"/>
                  <a:pt x="3990975" y="1457325"/>
                </a:cubicBezTo>
                <a:cubicBezTo>
                  <a:pt x="3797366" y="1451368"/>
                  <a:pt x="3603625" y="1450975"/>
                  <a:pt x="3409950" y="1447800"/>
                </a:cubicBezTo>
                <a:cubicBezTo>
                  <a:pt x="3342634" y="1434337"/>
                  <a:pt x="3377684" y="1443395"/>
                  <a:pt x="3305175" y="1419225"/>
                </a:cubicBezTo>
                <a:lnTo>
                  <a:pt x="3276600" y="1409700"/>
                </a:lnTo>
                <a:lnTo>
                  <a:pt x="3248025" y="1400175"/>
                </a:lnTo>
                <a:cubicBezTo>
                  <a:pt x="3166133" y="1345580"/>
                  <a:pt x="3269745" y="1411035"/>
                  <a:pt x="3190875" y="1371600"/>
                </a:cubicBezTo>
                <a:cubicBezTo>
                  <a:pt x="3180636" y="1366480"/>
                  <a:pt x="3172761" y="1357199"/>
                  <a:pt x="3162300" y="1352550"/>
                </a:cubicBezTo>
                <a:cubicBezTo>
                  <a:pt x="3143950" y="1344395"/>
                  <a:pt x="3124200" y="1339850"/>
                  <a:pt x="3105150" y="1333500"/>
                </a:cubicBezTo>
                <a:lnTo>
                  <a:pt x="3076575" y="1323975"/>
                </a:lnTo>
                <a:lnTo>
                  <a:pt x="3019425" y="1285875"/>
                </a:lnTo>
                <a:lnTo>
                  <a:pt x="2990850" y="1266825"/>
                </a:lnTo>
                <a:cubicBezTo>
                  <a:pt x="2959100" y="1219200"/>
                  <a:pt x="2981325" y="1244600"/>
                  <a:pt x="2914650" y="1200150"/>
                </a:cubicBezTo>
                <a:lnTo>
                  <a:pt x="2886075" y="1181100"/>
                </a:lnTo>
                <a:cubicBezTo>
                  <a:pt x="2879725" y="1171575"/>
                  <a:pt x="2872145" y="1162764"/>
                  <a:pt x="2867025" y="1152525"/>
                </a:cubicBezTo>
                <a:cubicBezTo>
                  <a:pt x="2862535" y="1143545"/>
                  <a:pt x="2862376" y="1132727"/>
                  <a:pt x="2857500" y="1123950"/>
                </a:cubicBezTo>
                <a:cubicBezTo>
                  <a:pt x="2846381" y="1103936"/>
                  <a:pt x="2832100" y="1085850"/>
                  <a:pt x="2819400" y="1066800"/>
                </a:cubicBezTo>
                <a:lnTo>
                  <a:pt x="2781300" y="1009650"/>
                </a:lnTo>
                <a:cubicBezTo>
                  <a:pt x="2773424" y="997836"/>
                  <a:pt x="2770503" y="983104"/>
                  <a:pt x="2762250" y="971550"/>
                </a:cubicBezTo>
                <a:cubicBezTo>
                  <a:pt x="2750547" y="955166"/>
                  <a:pt x="2723665" y="933208"/>
                  <a:pt x="2705100" y="923925"/>
                </a:cubicBezTo>
                <a:cubicBezTo>
                  <a:pt x="2696120" y="919435"/>
                  <a:pt x="2686050" y="917575"/>
                  <a:pt x="2676525" y="914400"/>
                </a:cubicBezTo>
                <a:cubicBezTo>
                  <a:pt x="2667000" y="904875"/>
                  <a:pt x="2658583" y="894095"/>
                  <a:pt x="2647950" y="885825"/>
                </a:cubicBezTo>
                <a:cubicBezTo>
                  <a:pt x="2629878" y="871769"/>
                  <a:pt x="2606989" y="863914"/>
                  <a:pt x="2590800" y="847725"/>
                </a:cubicBezTo>
                <a:cubicBezTo>
                  <a:pt x="2581275" y="838200"/>
                  <a:pt x="2573186" y="826980"/>
                  <a:pt x="2562225" y="819150"/>
                </a:cubicBezTo>
                <a:cubicBezTo>
                  <a:pt x="2550671" y="810897"/>
                  <a:pt x="2535679" y="808353"/>
                  <a:pt x="2524125" y="800100"/>
                </a:cubicBezTo>
                <a:cubicBezTo>
                  <a:pt x="2513164" y="792270"/>
                  <a:pt x="2506973" y="778664"/>
                  <a:pt x="2495550" y="771525"/>
                </a:cubicBezTo>
                <a:cubicBezTo>
                  <a:pt x="2481051" y="762463"/>
                  <a:pt x="2463993" y="758318"/>
                  <a:pt x="2447925" y="752475"/>
                </a:cubicBezTo>
                <a:cubicBezTo>
                  <a:pt x="2429054" y="745613"/>
                  <a:pt x="2390775" y="733425"/>
                  <a:pt x="2390775" y="733425"/>
                </a:cubicBezTo>
                <a:cubicBezTo>
                  <a:pt x="2306720" y="677389"/>
                  <a:pt x="2441070" y="763335"/>
                  <a:pt x="2305050" y="695325"/>
                </a:cubicBezTo>
                <a:cubicBezTo>
                  <a:pt x="2257970" y="671785"/>
                  <a:pt x="2280420" y="680765"/>
                  <a:pt x="2238375" y="666750"/>
                </a:cubicBezTo>
                <a:cubicBezTo>
                  <a:pt x="2182808" y="629706"/>
                  <a:pt x="2239519" y="661866"/>
                  <a:pt x="2152650" y="638175"/>
                </a:cubicBezTo>
                <a:cubicBezTo>
                  <a:pt x="2136155" y="633676"/>
                  <a:pt x="2121093" y="624968"/>
                  <a:pt x="2105025" y="619125"/>
                </a:cubicBezTo>
                <a:cubicBezTo>
                  <a:pt x="2086154" y="612263"/>
                  <a:pt x="2047875" y="600075"/>
                  <a:pt x="2047875" y="600075"/>
                </a:cubicBezTo>
                <a:cubicBezTo>
                  <a:pt x="1963643" y="536901"/>
                  <a:pt x="2001796" y="552965"/>
                  <a:pt x="1943100" y="533400"/>
                </a:cubicBezTo>
                <a:cubicBezTo>
                  <a:pt x="1937983" y="529562"/>
                  <a:pt x="1887821" y="490840"/>
                  <a:pt x="1876425" y="485775"/>
                </a:cubicBezTo>
                <a:cubicBezTo>
                  <a:pt x="1858075" y="477620"/>
                  <a:pt x="1819275" y="466725"/>
                  <a:pt x="1819275" y="466725"/>
                </a:cubicBezTo>
                <a:lnTo>
                  <a:pt x="1733550" y="409575"/>
                </a:lnTo>
                <a:lnTo>
                  <a:pt x="1704975" y="390525"/>
                </a:lnTo>
                <a:cubicBezTo>
                  <a:pt x="1698625" y="381000"/>
                  <a:pt x="1695633" y="368017"/>
                  <a:pt x="1685925" y="361950"/>
                </a:cubicBezTo>
                <a:cubicBezTo>
                  <a:pt x="1668897" y="351307"/>
                  <a:pt x="1628775" y="342900"/>
                  <a:pt x="1628775" y="342900"/>
                </a:cubicBezTo>
                <a:cubicBezTo>
                  <a:pt x="1600077" y="323768"/>
                  <a:pt x="1595937" y="319302"/>
                  <a:pt x="1562100" y="304800"/>
                </a:cubicBezTo>
                <a:cubicBezTo>
                  <a:pt x="1552872" y="300845"/>
                  <a:pt x="1543050" y="298450"/>
                  <a:pt x="1533525" y="295275"/>
                </a:cubicBezTo>
                <a:cubicBezTo>
                  <a:pt x="1468021" y="251606"/>
                  <a:pt x="1498095" y="264415"/>
                  <a:pt x="1447800" y="247650"/>
                </a:cubicBezTo>
                <a:cubicBezTo>
                  <a:pt x="1438275" y="238125"/>
                  <a:pt x="1429858" y="227345"/>
                  <a:pt x="1419225" y="219075"/>
                </a:cubicBezTo>
                <a:cubicBezTo>
                  <a:pt x="1401153" y="205019"/>
                  <a:pt x="1362075" y="180975"/>
                  <a:pt x="1362075" y="180975"/>
                </a:cubicBezTo>
                <a:cubicBezTo>
                  <a:pt x="1311275" y="104775"/>
                  <a:pt x="1377950" y="196850"/>
                  <a:pt x="1314450" y="133350"/>
                </a:cubicBezTo>
                <a:cubicBezTo>
                  <a:pt x="1271366" y="90266"/>
                  <a:pt x="1322455" y="113793"/>
                  <a:pt x="1266825" y="95250"/>
                </a:cubicBezTo>
                <a:cubicBezTo>
                  <a:pt x="1227683" y="69155"/>
                  <a:pt x="1235075" y="79375"/>
                  <a:pt x="1228725" y="76200"/>
                </a:cubicBezTo>
                <a:close/>
              </a:path>
            </a:pathLst>
          </a:custGeom>
          <a:solidFill>
            <a:schemeClr val="accent6">
              <a:lumMod val="75000"/>
              <a:alpha val="32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3886200" y="3225800"/>
            <a:ext cx="4215170" cy="508000"/>
          </a:xfrm>
          <a:custGeom>
            <a:avLst/>
            <a:gdLst>
              <a:gd name="connsiteX0" fmla="*/ 825500 w 4215170"/>
              <a:gd name="connsiteY0" fmla="*/ 88900 h 508000"/>
              <a:gd name="connsiteX1" fmla="*/ 825500 w 4215170"/>
              <a:gd name="connsiteY1" fmla="*/ 88900 h 508000"/>
              <a:gd name="connsiteX2" fmla="*/ 647700 w 4215170"/>
              <a:gd name="connsiteY2" fmla="*/ 76200 h 508000"/>
              <a:gd name="connsiteX3" fmla="*/ 609600 w 4215170"/>
              <a:gd name="connsiteY3" fmla="*/ 63500 h 508000"/>
              <a:gd name="connsiteX4" fmla="*/ 533400 w 4215170"/>
              <a:gd name="connsiteY4" fmla="*/ 76200 h 508000"/>
              <a:gd name="connsiteX5" fmla="*/ 165100 w 4215170"/>
              <a:gd name="connsiteY5" fmla="*/ 76200 h 508000"/>
              <a:gd name="connsiteX6" fmla="*/ 88900 w 4215170"/>
              <a:gd name="connsiteY6" fmla="*/ 127000 h 508000"/>
              <a:gd name="connsiteX7" fmla="*/ 50800 w 4215170"/>
              <a:gd name="connsiteY7" fmla="*/ 152400 h 508000"/>
              <a:gd name="connsiteX8" fmla="*/ 38100 w 4215170"/>
              <a:gd name="connsiteY8" fmla="*/ 190500 h 508000"/>
              <a:gd name="connsiteX9" fmla="*/ 0 w 4215170"/>
              <a:gd name="connsiteY9" fmla="*/ 266700 h 508000"/>
              <a:gd name="connsiteX10" fmla="*/ 12700 w 4215170"/>
              <a:gd name="connsiteY10" fmla="*/ 419100 h 508000"/>
              <a:gd name="connsiteX11" fmla="*/ 25400 w 4215170"/>
              <a:gd name="connsiteY11" fmla="*/ 457200 h 508000"/>
              <a:gd name="connsiteX12" fmla="*/ 76200 w 4215170"/>
              <a:gd name="connsiteY12" fmla="*/ 469900 h 508000"/>
              <a:gd name="connsiteX13" fmla="*/ 254000 w 4215170"/>
              <a:gd name="connsiteY13" fmla="*/ 508000 h 508000"/>
              <a:gd name="connsiteX14" fmla="*/ 1193800 w 4215170"/>
              <a:gd name="connsiteY14" fmla="*/ 495300 h 508000"/>
              <a:gd name="connsiteX15" fmla="*/ 1270000 w 4215170"/>
              <a:gd name="connsiteY15" fmla="*/ 469900 h 508000"/>
              <a:gd name="connsiteX16" fmla="*/ 1346200 w 4215170"/>
              <a:gd name="connsiteY16" fmla="*/ 444500 h 508000"/>
              <a:gd name="connsiteX17" fmla="*/ 1384300 w 4215170"/>
              <a:gd name="connsiteY17" fmla="*/ 431800 h 508000"/>
              <a:gd name="connsiteX18" fmla="*/ 1612900 w 4215170"/>
              <a:gd name="connsiteY18" fmla="*/ 419100 h 508000"/>
              <a:gd name="connsiteX19" fmla="*/ 2057400 w 4215170"/>
              <a:gd name="connsiteY19" fmla="*/ 431800 h 508000"/>
              <a:gd name="connsiteX20" fmla="*/ 3263900 w 4215170"/>
              <a:gd name="connsiteY20" fmla="*/ 444500 h 508000"/>
              <a:gd name="connsiteX21" fmla="*/ 3314700 w 4215170"/>
              <a:gd name="connsiteY21" fmla="*/ 457200 h 508000"/>
              <a:gd name="connsiteX22" fmla="*/ 3441700 w 4215170"/>
              <a:gd name="connsiteY22" fmla="*/ 482600 h 508000"/>
              <a:gd name="connsiteX23" fmla="*/ 3721100 w 4215170"/>
              <a:gd name="connsiteY23" fmla="*/ 469900 h 508000"/>
              <a:gd name="connsiteX24" fmla="*/ 4178300 w 4215170"/>
              <a:gd name="connsiteY24" fmla="*/ 444500 h 508000"/>
              <a:gd name="connsiteX25" fmla="*/ 4191000 w 4215170"/>
              <a:gd name="connsiteY25" fmla="*/ 228600 h 508000"/>
              <a:gd name="connsiteX26" fmla="*/ 4140200 w 4215170"/>
              <a:gd name="connsiteY26" fmla="*/ 114300 h 508000"/>
              <a:gd name="connsiteX27" fmla="*/ 4025900 w 4215170"/>
              <a:gd name="connsiteY27" fmla="*/ 50800 h 508000"/>
              <a:gd name="connsiteX28" fmla="*/ 3949700 w 4215170"/>
              <a:gd name="connsiteY28" fmla="*/ 38100 h 508000"/>
              <a:gd name="connsiteX29" fmla="*/ 3530600 w 4215170"/>
              <a:gd name="connsiteY29" fmla="*/ 25400 h 508000"/>
              <a:gd name="connsiteX30" fmla="*/ 3429000 w 4215170"/>
              <a:gd name="connsiteY30" fmla="*/ 12700 h 508000"/>
              <a:gd name="connsiteX31" fmla="*/ 3365500 w 4215170"/>
              <a:gd name="connsiteY31" fmla="*/ 0 h 508000"/>
              <a:gd name="connsiteX32" fmla="*/ 3124200 w 4215170"/>
              <a:gd name="connsiteY32" fmla="*/ 12700 h 508000"/>
              <a:gd name="connsiteX33" fmla="*/ 3048000 w 4215170"/>
              <a:gd name="connsiteY33" fmla="*/ 50800 h 508000"/>
              <a:gd name="connsiteX34" fmla="*/ 3009900 w 4215170"/>
              <a:gd name="connsiteY34" fmla="*/ 63500 h 508000"/>
              <a:gd name="connsiteX35" fmla="*/ 2832100 w 4215170"/>
              <a:gd name="connsiteY35" fmla="*/ 88900 h 508000"/>
              <a:gd name="connsiteX36" fmla="*/ 2527300 w 4215170"/>
              <a:gd name="connsiteY36" fmla="*/ 114300 h 508000"/>
              <a:gd name="connsiteX37" fmla="*/ 2133600 w 4215170"/>
              <a:gd name="connsiteY37" fmla="*/ 127000 h 508000"/>
              <a:gd name="connsiteX38" fmla="*/ 1511300 w 4215170"/>
              <a:gd name="connsiteY38" fmla="*/ 101600 h 508000"/>
              <a:gd name="connsiteX39" fmla="*/ 1016000 w 4215170"/>
              <a:gd name="connsiteY39" fmla="*/ 127000 h 508000"/>
              <a:gd name="connsiteX40" fmla="*/ 850900 w 4215170"/>
              <a:gd name="connsiteY40" fmla="*/ 114300 h 508000"/>
              <a:gd name="connsiteX41" fmla="*/ 812800 w 4215170"/>
              <a:gd name="connsiteY41" fmla="*/ 101600 h 508000"/>
              <a:gd name="connsiteX42" fmla="*/ 825500 w 4215170"/>
              <a:gd name="connsiteY42" fmla="*/ 88900 h 50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4215170" h="508000">
                <a:moveTo>
                  <a:pt x="825500" y="88900"/>
                </a:moveTo>
                <a:lnTo>
                  <a:pt x="825500" y="88900"/>
                </a:lnTo>
                <a:cubicBezTo>
                  <a:pt x="766233" y="84667"/>
                  <a:pt x="706711" y="83142"/>
                  <a:pt x="647700" y="76200"/>
                </a:cubicBezTo>
                <a:cubicBezTo>
                  <a:pt x="634405" y="74636"/>
                  <a:pt x="622987" y="63500"/>
                  <a:pt x="609600" y="63500"/>
                </a:cubicBezTo>
                <a:cubicBezTo>
                  <a:pt x="583850" y="63500"/>
                  <a:pt x="558800" y="71967"/>
                  <a:pt x="533400" y="76200"/>
                </a:cubicBezTo>
                <a:cubicBezTo>
                  <a:pt x="438778" y="70286"/>
                  <a:pt x="264753" y="49975"/>
                  <a:pt x="165100" y="76200"/>
                </a:cubicBezTo>
                <a:cubicBezTo>
                  <a:pt x="135578" y="83969"/>
                  <a:pt x="114300" y="110067"/>
                  <a:pt x="88900" y="127000"/>
                </a:cubicBezTo>
                <a:lnTo>
                  <a:pt x="50800" y="152400"/>
                </a:lnTo>
                <a:cubicBezTo>
                  <a:pt x="46567" y="165100"/>
                  <a:pt x="44087" y="178526"/>
                  <a:pt x="38100" y="190500"/>
                </a:cubicBezTo>
                <a:cubicBezTo>
                  <a:pt x="-11139" y="288977"/>
                  <a:pt x="31922" y="170935"/>
                  <a:pt x="0" y="266700"/>
                </a:cubicBezTo>
                <a:cubicBezTo>
                  <a:pt x="4233" y="317500"/>
                  <a:pt x="5963" y="368571"/>
                  <a:pt x="12700" y="419100"/>
                </a:cubicBezTo>
                <a:cubicBezTo>
                  <a:pt x="14469" y="432370"/>
                  <a:pt x="14947" y="448837"/>
                  <a:pt x="25400" y="457200"/>
                </a:cubicBezTo>
                <a:cubicBezTo>
                  <a:pt x="39030" y="468104"/>
                  <a:pt x="59482" y="464884"/>
                  <a:pt x="76200" y="469900"/>
                </a:cubicBezTo>
                <a:cubicBezTo>
                  <a:pt x="205460" y="508678"/>
                  <a:pt x="99469" y="488684"/>
                  <a:pt x="254000" y="508000"/>
                </a:cubicBezTo>
                <a:cubicBezTo>
                  <a:pt x="567267" y="503767"/>
                  <a:pt x="880725" y="507040"/>
                  <a:pt x="1193800" y="495300"/>
                </a:cubicBezTo>
                <a:cubicBezTo>
                  <a:pt x="1220555" y="494297"/>
                  <a:pt x="1244600" y="478367"/>
                  <a:pt x="1270000" y="469900"/>
                </a:cubicBezTo>
                <a:lnTo>
                  <a:pt x="1346200" y="444500"/>
                </a:lnTo>
                <a:cubicBezTo>
                  <a:pt x="1358900" y="440267"/>
                  <a:pt x="1370934" y="432543"/>
                  <a:pt x="1384300" y="431800"/>
                </a:cubicBezTo>
                <a:lnTo>
                  <a:pt x="1612900" y="419100"/>
                </a:lnTo>
                <a:lnTo>
                  <a:pt x="2057400" y="431800"/>
                </a:lnTo>
                <a:lnTo>
                  <a:pt x="3263900" y="444500"/>
                </a:lnTo>
                <a:cubicBezTo>
                  <a:pt x="3281351" y="444853"/>
                  <a:pt x="3297633" y="453543"/>
                  <a:pt x="3314700" y="457200"/>
                </a:cubicBezTo>
                <a:cubicBezTo>
                  <a:pt x="3356913" y="466246"/>
                  <a:pt x="3441700" y="482600"/>
                  <a:pt x="3441700" y="482600"/>
                </a:cubicBezTo>
                <a:lnTo>
                  <a:pt x="3721100" y="469900"/>
                </a:lnTo>
                <a:cubicBezTo>
                  <a:pt x="4156464" y="453775"/>
                  <a:pt x="3994531" y="490442"/>
                  <a:pt x="4178300" y="444500"/>
                </a:cubicBezTo>
                <a:cubicBezTo>
                  <a:pt x="4233479" y="361732"/>
                  <a:pt x="4217168" y="403054"/>
                  <a:pt x="4191000" y="228600"/>
                </a:cubicBezTo>
                <a:cubicBezTo>
                  <a:pt x="4187529" y="205460"/>
                  <a:pt x="4165198" y="136174"/>
                  <a:pt x="4140200" y="114300"/>
                </a:cubicBezTo>
                <a:cubicBezTo>
                  <a:pt x="4106765" y="85044"/>
                  <a:pt x="4069322" y="60449"/>
                  <a:pt x="4025900" y="50800"/>
                </a:cubicBezTo>
                <a:cubicBezTo>
                  <a:pt x="4000763" y="45214"/>
                  <a:pt x="3975417" y="39419"/>
                  <a:pt x="3949700" y="38100"/>
                </a:cubicBezTo>
                <a:cubicBezTo>
                  <a:pt x="3810119" y="30942"/>
                  <a:pt x="3670300" y="29633"/>
                  <a:pt x="3530600" y="25400"/>
                </a:cubicBezTo>
                <a:cubicBezTo>
                  <a:pt x="3496733" y="21167"/>
                  <a:pt x="3462733" y="17890"/>
                  <a:pt x="3429000" y="12700"/>
                </a:cubicBezTo>
                <a:cubicBezTo>
                  <a:pt x="3407665" y="9418"/>
                  <a:pt x="3387086" y="0"/>
                  <a:pt x="3365500" y="0"/>
                </a:cubicBezTo>
                <a:cubicBezTo>
                  <a:pt x="3284955" y="0"/>
                  <a:pt x="3204633" y="8467"/>
                  <a:pt x="3124200" y="12700"/>
                </a:cubicBezTo>
                <a:cubicBezTo>
                  <a:pt x="3028435" y="44622"/>
                  <a:pt x="3146477" y="1561"/>
                  <a:pt x="3048000" y="50800"/>
                </a:cubicBezTo>
                <a:cubicBezTo>
                  <a:pt x="3036026" y="56787"/>
                  <a:pt x="3022772" y="59822"/>
                  <a:pt x="3009900" y="63500"/>
                </a:cubicBezTo>
                <a:cubicBezTo>
                  <a:pt x="2935532" y="84748"/>
                  <a:pt x="2933309" y="78779"/>
                  <a:pt x="2832100" y="88900"/>
                </a:cubicBezTo>
                <a:cubicBezTo>
                  <a:pt x="2710875" y="129308"/>
                  <a:pt x="2798674" y="103863"/>
                  <a:pt x="2527300" y="114300"/>
                </a:cubicBezTo>
                <a:lnTo>
                  <a:pt x="2133600" y="127000"/>
                </a:lnTo>
                <a:cubicBezTo>
                  <a:pt x="1926167" y="118533"/>
                  <a:pt x="1718740" y="93302"/>
                  <a:pt x="1511300" y="101600"/>
                </a:cubicBezTo>
                <a:cubicBezTo>
                  <a:pt x="1134430" y="116675"/>
                  <a:pt x="1299449" y="106754"/>
                  <a:pt x="1016000" y="127000"/>
                </a:cubicBezTo>
                <a:cubicBezTo>
                  <a:pt x="960967" y="122767"/>
                  <a:pt x="905670" y="121146"/>
                  <a:pt x="850900" y="114300"/>
                </a:cubicBezTo>
                <a:cubicBezTo>
                  <a:pt x="837616" y="112640"/>
                  <a:pt x="824279" y="108488"/>
                  <a:pt x="812800" y="101600"/>
                </a:cubicBezTo>
                <a:cubicBezTo>
                  <a:pt x="802533" y="95440"/>
                  <a:pt x="823383" y="91017"/>
                  <a:pt x="825500" y="88900"/>
                </a:cubicBezTo>
                <a:close/>
              </a:path>
            </a:pathLst>
          </a:custGeom>
          <a:solidFill>
            <a:schemeClr val="accent6">
              <a:lumMod val="75000"/>
              <a:alpha val="3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248400" y="4095128"/>
            <a:ext cx="2819400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solidFill>
                  <a:schemeClr val="bg1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DEFAULT “</a:t>
            </a:r>
            <a:r>
              <a:rPr lang="en-IE" dirty="0" smtClean="0">
                <a:solidFill>
                  <a:srgbClr val="FFC00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Bag Semantics</a:t>
            </a:r>
            <a:r>
              <a:rPr lang="en-IE" dirty="0" smtClean="0">
                <a:solidFill>
                  <a:schemeClr val="bg1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”</a:t>
            </a:r>
            <a:endParaRPr lang="en-IE" dirty="0">
              <a:solidFill>
                <a:schemeClr val="bg1"/>
              </a:solidFill>
              <a:latin typeface="Calibri Light" panose="020F0302020204030204" pitchFamily="34" charset="0"/>
              <a:cs typeface="Segoe UI Semilight" panose="020B0402040204020203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973389" y="4464460"/>
            <a:ext cx="2094411" cy="1477328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solidFill>
                  <a:schemeClr val="bg1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(number of results returned must correspond to number of matches in data)</a:t>
            </a:r>
            <a:endParaRPr lang="en-IE" dirty="0">
              <a:solidFill>
                <a:schemeClr val="bg1"/>
              </a:solidFill>
              <a:latin typeface="Calibri Light" panose="020F0302020204030204" pitchFamily="34" charset="0"/>
              <a:cs typeface="Segoe UI Semilight" panose="020B0402040204020203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029200" y="5591892"/>
            <a:ext cx="1531620" cy="486490"/>
          </a:xfrm>
          <a:prstGeom prst="rect">
            <a:avLst/>
          </a:prstGeom>
          <a:solidFill>
            <a:srgbClr val="FFC000">
              <a:alpha val="3100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cxnSp>
        <p:nvCxnSpPr>
          <p:cNvPr id="19" name="Straight Arrow Connector 18"/>
          <p:cNvCxnSpPr>
            <a:stCxn id="17" idx="1"/>
          </p:cNvCxnSpPr>
          <p:nvPr/>
        </p:nvCxnSpPr>
        <p:spPr>
          <a:xfrm flipH="1">
            <a:off x="6560821" y="5203124"/>
            <a:ext cx="412568" cy="632013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Content Placeholder 3"/>
          <p:cNvSpPr txBox="1">
            <a:spLocks/>
          </p:cNvSpPr>
          <p:nvPr/>
        </p:nvSpPr>
        <p:spPr>
          <a:xfrm>
            <a:off x="4620577" y="4419600"/>
            <a:ext cx="1828800" cy="609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IE" dirty="0" smtClean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Solutions:</a:t>
            </a:r>
            <a:endParaRPr lang="en-IE" dirty="0">
              <a:latin typeface="Calibri Light" panose="020F0302020204030204" pitchFamily="34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5272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/>
          <p:cNvSpPr/>
          <p:nvPr/>
        </p:nvSpPr>
        <p:spPr>
          <a:xfrm>
            <a:off x="0" y="4794950"/>
            <a:ext cx="9144000" cy="75407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2" name="Rectangle 31"/>
          <p:cNvSpPr/>
          <p:nvPr/>
        </p:nvSpPr>
        <p:spPr>
          <a:xfrm>
            <a:off x="0" y="4089086"/>
            <a:ext cx="9144000" cy="70586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4" name="Rectangle 23"/>
          <p:cNvSpPr/>
          <p:nvPr/>
        </p:nvSpPr>
        <p:spPr>
          <a:xfrm>
            <a:off x="0" y="1062180"/>
            <a:ext cx="9144000" cy="3029947"/>
          </a:xfrm>
          <a:prstGeom prst="rect">
            <a:avLst/>
          </a:prstGeom>
          <a:solidFill>
            <a:srgbClr val="FAC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55" name="Picture 5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766127" y="1582359"/>
            <a:ext cx="2928257" cy="2458516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4542" y="1585393"/>
            <a:ext cx="2928257" cy="245851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5710047"/>
            <a:ext cx="4048800" cy="252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Semantic Web: </a:t>
            </a:r>
            <a:r>
              <a:rPr lang="en-IE" dirty="0" smtClean="0">
                <a:solidFill>
                  <a:srgbClr val="7030A0"/>
                </a:solidFill>
              </a:rPr>
              <a:t>Logic</a:t>
            </a:r>
            <a:endParaRPr lang="en-IE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57200" y="1219200"/>
            <a:ext cx="8229600" cy="4906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IE" smtClean="0"/>
          </a:p>
          <a:p>
            <a:endParaRPr lang="en-IE" smtClean="0"/>
          </a:p>
          <a:p>
            <a:endParaRPr lang="en-IE" smtClean="0"/>
          </a:p>
          <a:p>
            <a:endParaRPr lang="en-IE" smtClean="0"/>
          </a:p>
          <a:p>
            <a:pPr marL="0" indent="0">
              <a:buFont typeface="Arial" pitchFamily="34" charset="0"/>
              <a:buNone/>
            </a:pPr>
            <a:endParaRPr lang="en-IE" dirty="0"/>
          </a:p>
        </p:txBody>
      </p:sp>
      <p:pic>
        <p:nvPicPr>
          <p:cNvPr id="23" name="Picture 2 2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855514"/>
            <a:ext cx="593480" cy="385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" name="Picture 4 2" descr="http://assets.dublingaa.ie/assets/images/design/logo-20140709-1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8022" y="1835178"/>
            <a:ext cx="634378" cy="527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3 2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8564" y="1855514"/>
            <a:ext cx="587508" cy="413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Picture 3 3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6954" y="1786967"/>
            <a:ext cx="638104" cy="6036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921" y="1958382"/>
            <a:ext cx="670654" cy="178333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128" y="2340432"/>
            <a:ext cx="1713080" cy="60201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1568" y="1962767"/>
            <a:ext cx="650839" cy="17833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5029200"/>
            <a:ext cx="2521383" cy="254107"/>
          </a:xfrm>
          <a:prstGeom prst="rect">
            <a:avLst/>
          </a:prstGeom>
        </p:spPr>
      </p:pic>
      <p:pic>
        <p:nvPicPr>
          <p:cNvPr id="58" name="Picture 4 3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3346" y="5358112"/>
            <a:ext cx="1397289" cy="149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" name="Picture 36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4553" y="2522439"/>
            <a:ext cx="2101834" cy="39174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140" y="6059517"/>
            <a:ext cx="2733516" cy="25146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141" y="6393465"/>
            <a:ext cx="2837059" cy="255041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190650"/>
            <a:ext cx="645909" cy="178592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7455211" y="10886"/>
            <a:ext cx="16766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Alegreya Sans SC Light" panose="00000400000000000000" pitchFamily="2" charset="0"/>
              </a:rPr>
              <a:t>* More or less</a:t>
            </a:r>
            <a:endParaRPr lang="en-IE" dirty="0">
              <a:latin typeface="Alegreya Sans SC Light" panose="00000400000000000000" pitchFamily="2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4175091"/>
            <a:ext cx="5260077" cy="549863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0" y="4794950"/>
            <a:ext cx="9144000" cy="2063050"/>
          </a:xfrm>
          <a:prstGeom prst="rect">
            <a:avLst/>
          </a:prstGeom>
          <a:solidFill>
            <a:schemeClr val="bg1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9" name="Rectangle 28"/>
          <p:cNvSpPr/>
          <p:nvPr/>
        </p:nvSpPr>
        <p:spPr>
          <a:xfrm>
            <a:off x="-12095" y="1062180"/>
            <a:ext cx="9144000" cy="3041330"/>
          </a:xfrm>
          <a:prstGeom prst="rect">
            <a:avLst/>
          </a:prstGeom>
          <a:solidFill>
            <a:schemeClr val="bg1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838808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9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5105404"/>
            <a:ext cx="1531620" cy="744379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219199"/>
            <a:ext cx="7108497" cy="3109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SPARQL: </a:t>
            </a: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SELECT</a:t>
            </a:r>
            <a:r>
              <a:rPr lang="en-IE" dirty="0" smtClean="0"/>
              <a:t> with </a:t>
            </a: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DISTINCT</a:t>
            </a:r>
            <a:endParaRPr lang="en-IE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14" name="Content Placeholder 3"/>
          <p:cNvSpPr>
            <a:spLocks noGrp="1"/>
          </p:cNvSpPr>
          <p:nvPr>
            <p:ph idx="1"/>
          </p:nvPr>
        </p:nvSpPr>
        <p:spPr>
          <a:xfrm>
            <a:off x="304800" y="4408223"/>
            <a:ext cx="1371600" cy="609600"/>
          </a:xfrm>
        </p:spPr>
        <p:txBody>
          <a:bodyPr/>
          <a:lstStyle/>
          <a:p>
            <a:pPr marL="0" indent="0" algn="ctr">
              <a:buNone/>
            </a:pPr>
            <a:r>
              <a:rPr lang="en-IE" dirty="0" smtClean="0">
                <a:solidFill>
                  <a:schemeClr val="bg1">
                    <a:lumMod val="50000"/>
                  </a:schemeClr>
                </a:solidFill>
              </a:rPr>
              <a:t>Query:</a:t>
            </a:r>
            <a:endParaRPr lang="en-IE" dirty="0"/>
          </a:p>
        </p:txBody>
      </p:sp>
      <p:sp>
        <p:nvSpPr>
          <p:cNvPr id="5" name="Freeform 4"/>
          <p:cNvSpPr/>
          <p:nvPr/>
        </p:nvSpPr>
        <p:spPr>
          <a:xfrm>
            <a:off x="3924300" y="1778000"/>
            <a:ext cx="4215170" cy="508000"/>
          </a:xfrm>
          <a:custGeom>
            <a:avLst/>
            <a:gdLst>
              <a:gd name="connsiteX0" fmla="*/ 825500 w 4215170"/>
              <a:gd name="connsiteY0" fmla="*/ 88900 h 508000"/>
              <a:gd name="connsiteX1" fmla="*/ 825500 w 4215170"/>
              <a:gd name="connsiteY1" fmla="*/ 88900 h 508000"/>
              <a:gd name="connsiteX2" fmla="*/ 647700 w 4215170"/>
              <a:gd name="connsiteY2" fmla="*/ 76200 h 508000"/>
              <a:gd name="connsiteX3" fmla="*/ 609600 w 4215170"/>
              <a:gd name="connsiteY3" fmla="*/ 63500 h 508000"/>
              <a:gd name="connsiteX4" fmla="*/ 533400 w 4215170"/>
              <a:gd name="connsiteY4" fmla="*/ 76200 h 508000"/>
              <a:gd name="connsiteX5" fmla="*/ 165100 w 4215170"/>
              <a:gd name="connsiteY5" fmla="*/ 76200 h 508000"/>
              <a:gd name="connsiteX6" fmla="*/ 88900 w 4215170"/>
              <a:gd name="connsiteY6" fmla="*/ 127000 h 508000"/>
              <a:gd name="connsiteX7" fmla="*/ 50800 w 4215170"/>
              <a:gd name="connsiteY7" fmla="*/ 152400 h 508000"/>
              <a:gd name="connsiteX8" fmla="*/ 38100 w 4215170"/>
              <a:gd name="connsiteY8" fmla="*/ 190500 h 508000"/>
              <a:gd name="connsiteX9" fmla="*/ 0 w 4215170"/>
              <a:gd name="connsiteY9" fmla="*/ 266700 h 508000"/>
              <a:gd name="connsiteX10" fmla="*/ 12700 w 4215170"/>
              <a:gd name="connsiteY10" fmla="*/ 419100 h 508000"/>
              <a:gd name="connsiteX11" fmla="*/ 25400 w 4215170"/>
              <a:gd name="connsiteY11" fmla="*/ 457200 h 508000"/>
              <a:gd name="connsiteX12" fmla="*/ 76200 w 4215170"/>
              <a:gd name="connsiteY12" fmla="*/ 469900 h 508000"/>
              <a:gd name="connsiteX13" fmla="*/ 254000 w 4215170"/>
              <a:gd name="connsiteY13" fmla="*/ 508000 h 508000"/>
              <a:gd name="connsiteX14" fmla="*/ 1193800 w 4215170"/>
              <a:gd name="connsiteY14" fmla="*/ 495300 h 508000"/>
              <a:gd name="connsiteX15" fmla="*/ 1270000 w 4215170"/>
              <a:gd name="connsiteY15" fmla="*/ 469900 h 508000"/>
              <a:gd name="connsiteX16" fmla="*/ 1346200 w 4215170"/>
              <a:gd name="connsiteY16" fmla="*/ 444500 h 508000"/>
              <a:gd name="connsiteX17" fmla="*/ 1384300 w 4215170"/>
              <a:gd name="connsiteY17" fmla="*/ 431800 h 508000"/>
              <a:gd name="connsiteX18" fmla="*/ 1612900 w 4215170"/>
              <a:gd name="connsiteY18" fmla="*/ 419100 h 508000"/>
              <a:gd name="connsiteX19" fmla="*/ 2057400 w 4215170"/>
              <a:gd name="connsiteY19" fmla="*/ 431800 h 508000"/>
              <a:gd name="connsiteX20" fmla="*/ 3263900 w 4215170"/>
              <a:gd name="connsiteY20" fmla="*/ 444500 h 508000"/>
              <a:gd name="connsiteX21" fmla="*/ 3314700 w 4215170"/>
              <a:gd name="connsiteY21" fmla="*/ 457200 h 508000"/>
              <a:gd name="connsiteX22" fmla="*/ 3441700 w 4215170"/>
              <a:gd name="connsiteY22" fmla="*/ 482600 h 508000"/>
              <a:gd name="connsiteX23" fmla="*/ 3721100 w 4215170"/>
              <a:gd name="connsiteY23" fmla="*/ 469900 h 508000"/>
              <a:gd name="connsiteX24" fmla="*/ 4178300 w 4215170"/>
              <a:gd name="connsiteY24" fmla="*/ 444500 h 508000"/>
              <a:gd name="connsiteX25" fmla="*/ 4191000 w 4215170"/>
              <a:gd name="connsiteY25" fmla="*/ 228600 h 508000"/>
              <a:gd name="connsiteX26" fmla="*/ 4140200 w 4215170"/>
              <a:gd name="connsiteY26" fmla="*/ 114300 h 508000"/>
              <a:gd name="connsiteX27" fmla="*/ 4025900 w 4215170"/>
              <a:gd name="connsiteY27" fmla="*/ 50800 h 508000"/>
              <a:gd name="connsiteX28" fmla="*/ 3949700 w 4215170"/>
              <a:gd name="connsiteY28" fmla="*/ 38100 h 508000"/>
              <a:gd name="connsiteX29" fmla="*/ 3530600 w 4215170"/>
              <a:gd name="connsiteY29" fmla="*/ 25400 h 508000"/>
              <a:gd name="connsiteX30" fmla="*/ 3429000 w 4215170"/>
              <a:gd name="connsiteY30" fmla="*/ 12700 h 508000"/>
              <a:gd name="connsiteX31" fmla="*/ 3365500 w 4215170"/>
              <a:gd name="connsiteY31" fmla="*/ 0 h 508000"/>
              <a:gd name="connsiteX32" fmla="*/ 3124200 w 4215170"/>
              <a:gd name="connsiteY32" fmla="*/ 12700 h 508000"/>
              <a:gd name="connsiteX33" fmla="*/ 3048000 w 4215170"/>
              <a:gd name="connsiteY33" fmla="*/ 50800 h 508000"/>
              <a:gd name="connsiteX34" fmla="*/ 3009900 w 4215170"/>
              <a:gd name="connsiteY34" fmla="*/ 63500 h 508000"/>
              <a:gd name="connsiteX35" fmla="*/ 2832100 w 4215170"/>
              <a:gd name="connsiteY35" fmla="*/ 88900 h 508000"/>
              <a:gd name="connsiteX36" fmla="*/ 2527300 w 4215170"/>
              <a:gd name="connsiteY36" fmla="*/ 114300 h 508000"/>
              <a:gd name="connsiteX37" fmla="*/ 2133600 w 4215170"/>
              <a:gd name="connsiteY37" fmla="*/ 127000 h 508000"/>
              <a:gd name="connsiteX38" fmla="*/ 1511300 w 4215170"/>
              <a:gd name="connsiteY38" fmla="*/ 101600 h 508000"/>
              <a:gd name="connsiteX39" fmla="*/ 1016000 w 4215170"/>
              <a:gd name="connsiteY39" fmla="*/ 127000 h 508000"/>
              <a:gd name="connsiteX40" fmla="*/ 850900 w 4215170"/>
              <a:gd name="connsiteY40" fmla="*/ 114300 h 508000"/>
              <a:gd name="connsiteX41" fmla="*/ 812800 w 4215170"/>
              <a:gd name="connsiteY41" fmla="*/ 101600 h 508000"/>
              <a:gd name="connsiteX42" fmla="*/ 825500 w 4215170"/>
              <a:gd name="connsiteY42" fmla="*/ 88900 h 50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4215170" h="508000">
                <a:moveTo>
                  <a:pt x="825500" y="88900"/>
                </a:moveTo>
                <a:lnTo>
                  <a:pt x="825500" y="88900"/>
                </a:lnTo>
                <a:cubicBezTo>
                  <a:pt x="766233" y="84667"/>
                  <a:pt x="706711" y="83142"/>
                  <a:pt x="647700" y="76200"/>
                </a:cubicBezTo>
                <a:cubicBezTo>
                  <a:pt x="634405" y="74636"/>
                  <a:pt x="622987" y="63500"/>
                  <a:pt x="609600" y="63500"/>
                </a:cubicBezTo>
                <a:cubicBezTo>
                  <a:pt x="583850" y="63500"/>
                  <a:pt x="558800" y="71967"/>
                  <a:pt x="533400" y="76200"/>
                </a:cubicBezTo>
                <a:cubicBezTo>
                  <a:pt x="438778" y="70286"/>
                  <a:pt x="264753" y="49975"/>
                  <a:pt x="165100" y="76200"/>
                </a:cubicBezTo>
                <a:cubicBezTo>
                  <a:pt x="135578" y="83969"/>
                  <a:pt x="114300" y="110067"/>
                  <a:pt x="88900" y="127000"/>
                </a:cubicBezTo>
                <a:lnTo>
                  <a:pt x="50800" y="152400"/>
                </a:lnTo>
                <a:cubicBezTo>
                  <a:pt x="46567" y="165100"/>
                  <a:pt x="44087" y="178526"/>
                  <a:pt x="38100" y="190500"/>
                </a:cubicBezTo>
                <a:cubicBezTo>
                  <a:pt x="-11139" y="288977"/>
                  <a:pt x="31922" y="170935"/>
                  <a:pt x="0" y="266700"/>
                </a:cubicBezTo>
                <a:cubicBezTo>
                  <a:pt x="4233" y="317500"/>
                  <a:pt x="5963" y="368571"/>
                  <a:pt x="12700" y="419100"/>
                </a:cubicBezTo>
                <a:cubicBezTo>
                  <a:pt x="14469" y="432370"/>
                  <a:pt x="14947" y="448837"/>
                  <a:pt x="25400" y="457200"/>
                </a:cubicBezTo>
                <a:cubicBezTo>
                  <a:pt x="39030" y="468104"/>
                  <a:pt x="59482" y="464884"/>
                  <a:pt x="76200" y="469900"/>
                </a:cubicBezTo>
                <a:cubicBezTo>
                  <a:pt x="205460" y="508678"/>
                  <a:pt x="99469" y="488684"/>
                  <a:pt x="254000" y="508000"/>
                </a:cubicBezTo>
                <a:cubicBezTo>
                  <a:pt x="567267" y="503767"/>
                  <a:pt x="880725" y="507040"/>
                  <a:pt x="1193800" y="495300"/>
                </a:cubicBezTo>
                <a:cubicBezTo>
                  <a:pt x="1220555" y="494297"/>
                  <a:pt x="1244600" y="478367"/>
                  <a:pt x="1270000" y="469900"/>
                </a:cubicBezTo>
                <a:lnTo>
                  <a:pt x="1346200" y="444500"/>
                </a:lnTo>
                <a:cubicBezTo>
                  <a:pt x="1358900" y="440267"/>
                  <a:pt x="1370934" y="432543"/>
                  <a:pt x="1384300" y="431800"/>
                </a:cubicBezTo>
                <a:lnTo>
                  <a:pt x="1612900" y="419100"/>
                </a:lnTo>
                <a:lnTo>
                  <a:pt x="2057400" y="431800"/>
                </a:lnTo>
                <a:lnTo>
                  <a:pt x="3263900" y="444500"/>
                </a:lnTo>
                <a:cubicBezTo>
                  <a:pt x="3281351" y="444853"/>
                  <a:pt x="3297633" y="453543"/>
                  <a:pt x="3314700" y="457200"/>
                </a:cubicBezTo>
                <a:cubicBezTo>
                  <a:pt x="3356913" y="466246"/>
                  <a:pt x="3441700" y="482600"/>
                  <a:pt x="3441700" y="482600"/>
                </a:cubicBezTo>
                <a:lnTo>
                  <a:pt x="3721100" y="469900"/>
                </a:lnTo>
                <a:cubicBezTo>
                  <a:pt x="4156464" y="453775"/>
                  <a:pt x="3994531" y="490442"/>
                  <a:pt x="4178300" y="444500"/>
                </a:cubicBezTo>
                <a:cubicBezTo>
                  <a:pt x="4233479" y="361732"/>
                  <a:pt x="4217168" y="403054"/>
                  <a:pt x="4191000" y="228600"/>
                </a:cubicBezTo>
                <a:cubicBezTo>
                  <a:pt x="4187529" y="205460"/>
                  <a:pt x="4165198" y="136174"/>
                  <a:pt x="4140200" y="114300"/>
                </a:cubicBezTo>
                <a:cubicBezTo>
                  <a:pt x="4106765" y="85044"/>
                  <a:pt x="4069322" y="60449"/>
                  <a:pt x="4025900" y="50800"/>
                </a:cubicBezTo>
                <a:cubicBezTo>
                  <a:pt x="4000763" y="45214"/>
                  <a:pt x="3975417" y="39419"/>
                  <a:pt x="3949700" y="38100"/>
                </a:cubicBezTo>
                <a:cubicBezTo>
                  <a:pt x="3810119" y="30942"/>
                  <a:pt x="3670300" y="29633"/>
                  <a:pt x="3530600" y="25400"/>
                </a:cubicBezTo>
                <a:cubicBezTo>
                  <a:pt x="3496733" y="21167"/>
                  <a:pt x="3462733" y="17890"/>
                  <a:pt x="3429000" y="12700"/>
                </a:cubicBezTo>
                <a:cubicBezTo>
                  <a:pt x="3407665" y="9418"/>
                  <a:pt x="3387086" y="0"/>
                  <a:pt x="3365500" y="0"/>
                </a:cubicBezTo>
                <a:cubicBezTo>
                  <a:pt x="3284955" y="0"/>
                  <a:pt x="3204633" y="8467"/>
                  <a:pt x="3124200" y="12700"/>
                </a:cubicBezTo>
                <a:cubicBezTo>
                  <a:pt x="3028435" y="44622"/>
                  <a:pt x="3146477" y="1561"/>
                  <a:pt x="3048000" y="50800"/>
                </a:cubicBezTo>
                <a:cubicBezTo>
                  <a:pt x="3036026" y="56787"/>
                  <a:pt x="3022772" y="59822"/>
                  <a:pt x="3009900" y="63500"/>
                </a:cubicBezTo>
                <a:cubicBezTo>
                  <a:pt x="2935532" y="84748"/>
                  <a:pt x="2933309" y="78779"/>
                  <a:pt x="2832100" y="88900"/>
                </a:cubicBezTo>
                <a:cubicBezTo>
                  <a:pt x="2710875" y="129308"/>
                  <a:pt x="2798674" y="103863"/>
                  <a:pt x="2527300" y="114300"/>
                </a:cubicBezTo>
                <a:lnTo>
                  <a:pt x="2133600" y="127000"/>
                </a:lnTo>
                <a:cubicBezTo>
                  <a:pt x="1926167" y="118533"/>
                  <a:pt x="1718740" y="93302"/>
                  <a:pt x="1511300" y="101600"/>
                </a:cubicBezTo>
                <a:cubicBezTo>
                  <a:pt x="1134430" y="116675"/>
                  <a:pt x="1299449" y="106754"/>
                  <a:pt x="1016000" y="127000"/>
                </a:cubicBezTo>
                <a:cubicBezTo>
                  <a:pt x="960967" y="122767"/>
                  <a:pt x="905670" y="121146"/>
                  <a:pt x="850900" y="114300"/>
                </a:cubicBezTo>
                <a:cubicBezTo>
                  <a:pt x="837616" y="112640"/>
                  <a:pt x="824279" y="108488"/>
                  <a:pt x="812800" y="101600"/>
                </a:cubicBezTo>
                <a:cubicBezTo>
                  <a:pt x="802533" y="95440"/>
                  <a:pt x="823383" y="91017"/>
                  <a:pt x="825500" y="88900"/>
                </a:cubicBezTo>
                <a:close/>
              </a:path>
            </a:pathLst>
          </a:custGeom>
          <a:solidFill>
            <a:schemeClr val="accent6">
              <a:lumMod val="75000"/>
              <a:alpha val="3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7" name="Freeform 6"/>
          <p:cNvSpPr/>
          <p:nvPr/>
        </p:nvSpPr>
        <p:spPr>
          <a:xfrm>
            <a:off x="3924300" y="1800225"/>
            <a:ext cx="4124893" cy="1971675"/>
          </a:xfrm>
          <a:custGeom>
            <a:avLst/>
            <a:gdLst>
              <a:gd name="connsiteX0" fmla="*/ 1228725 w 4124893"/>
              <a:gd name="connsiteY0" fmla="*/ 76200 h 1971675"/>
              <a:gd name="connsiteX1" fmla="*/ 1228725 w 4124893"/>
              <a:gd name="connsiteY1" fmla="*/ 76200 h 1971675"/>
              <a:gd name="connsiteX2" fmla="*/ 1123950 w 4124893"/>
              <a:gd name="connsiteY2" fmla="*/ 66675 h 1971675"/>
              <a:gd name="connsiteX3" fmla="*/ 1009650 w 4124893"/>
              <a:gd name="connsiteY3" fmla="*/ 47625 h 1971675"/>
              <a:gd name="connsiteX4" fmla="*/ 895350 w 4124893"/>
              <a:gd name="connsiteY4" fmla="*/ 28575 h 1971675"/>
              <a:gd name="connsiteX5" fmla="*/ 838200 w 4124893"/>
              <a:gd name="connsiteY5" fmla="*/ 19050 h 1971675"/>
              <a:gd name="connsiteX6" fmla="*/ 762000 w 4124893"/>
              <a:gd name="connsiteY6" fmla="*/ 9525 h 1971675"/>
              <a:gd name="connsiteX7" fmla="*/ 723900 w 4124893"/>
              <a:gd name="connsiteY7" fmla="*/ 0 h 1971675"/>
              <a:gd name="connsiteX8" fmla="*/ 485775 w 4124893"/>
              <a:gd name="connsiteY8" fmla="*/ 9525 h 1971675"/>
              <a:gd name="connsiteX9" fmla="*/ 419100 w 4124893"/>
              <a:gd name="connsiteY9" fmla="*/ 19050 h 1971675"/>
              <a:gd name="connsiteX10" fmla="*/ 390525 w 4124893"/>
              <a:gd name="connsiteY10" fmla="*/ 28575 h 1971675"/>
              <a:gd name="connsiteX11" fmla="*/ 180975 w 4124893"/>
              <a:gd name="connsiteY11" fmla="*/ 38100 h 1971675"/>
              <a:gd name="connsiteX12" fmla="*/ 76200 w 4124893"/>
              <a:gd name="connsiteY12" fmla="*/ 66675 h 1971675"/>
              <a:gd name="connsiteX13" fmla="*/ 47625 w 4124893"/>
              <a:gd name="connsiteY13" fmla="*/ 95250 h 1971675"/>
              <a:gd name="connsiteX14" fmla="*/ 19050 w 4124893"/>
              <a:gd name="connsiteY14" fmla="*/ 104775 h 1971675"/>
              <a:gd name="connsiteX15" fmla="*/ 0 w 4124893"/>
              <a:gd name="connsiteY15" fmla="*/ 161925 h 1971675"/>
              <a:gd name="connsiteX16" fmla="*/ 9525 w 4124893"/>
              <a:gd name="connsiteY16" fmla="*/ 257175 h 1971675"/>
              <a:gd name="connsiteX17" fmla="*/ 38100 w 4124893"/>
              <a:gd name="connsiteY17" fmla="*/ 314325 h 1971675"/>
              <a:gd name="connsiteX18" fmla="*/ 57150 w 4124893"/>
              <a:gd name="connsiteY18" fmla="*/ 352425 h 1971675"/>
              <a:gd name="connsiteX19" fmla="*/ 114300 w 4124893"/>
              <a:gd name="connsiteY19" fmla="*/ 400050 h 1971675"/>
              <a:gd name="connsiteX20" fmla="*/ 152400 w 4124893"/>
              <a:gd name="connsiteY20" fmla="*/ 409575 h 1971675"/>
              <a:gd name="connsiteX21" fmla="*/ 200025 w 4124893"/>
              <a:gd name="connsiteY21" fmla="*/ 438150 h 1971675"/>
              <a:gd name="connsiteX22" fmla="*/ 238125 w 4124893"/>
              <a:gd name="connsiteY22" fmla="*/ 447675 h 1971675"/>
              <a:gd name="connsiteX23" fmla="*/ 323850 w 4124893"/>
              <a:gd name="connsiteY23" fmla="*/ 466725 h 1971675"/>
              <a:gd name="connsiteX24" fmla="*/ 619125 w 4124893"/>
              <a:gd name="connsiteY24" fmla="*/ 485775 h 1971675"/>
              <a:gd name="connsiteX25" fmla="*/ 781050 w 4124893"/>
              <a:gd name="connsiteY25" fmla="*/ 504825 h 1971675"/>
              <a:gd name="connsiteX26" fmla="*/ 847725 w 4124893"/>
              <a:gd name="connsiteY26" fmla="*/ 514350 h 1971675"/>
              <a:gd name="connsiteX27" fmla="*/ 952500 w 4124893"/>
              <a:gd name="connsiteY27" fmla="*/ 523875 h 1971675"/>
              <a:gd name="connsiteX28" fmla="*/ 1009650 w 4124893"/>
              <a:gd name="connsiteY28" fmla="*/ 533400 h 1971675"/>
              <a:gd name="connsiteX29" fmla="*/ 1257300 w 4124893"/>
              <a:gd name="connsiteY29" fmla="*/ 542925 h 1971675"/>
              <a:gd name="connsiteX30" fmla="*/ 1400175 w 4124893"/>
              <a:gd name="connsiteY30" fmla="*/ 657225 h 1971675"/>
              <a:gd name="connsiteX31" fmla="*/ 1419225 w 4124893"/>
              <a:gd name="connsiteY31" fmla="*/ 685800 h 1971675"/>
              <a:gd name="connsiteX32" fmla="*/ 1476375 w 4124893"/>
              <a:gd name="connsiteY32" fmla="*/ 752475 h 1971675"/>
              <a:gd name="connsiteX33" fmla="*/ 1495425 w 4124893"/>
              <a:gd name="connsiteY33" fmla="*/ 781050 h 1971675"/>
              <a:gd name="connsiteX34" fmla="*/ 1524000 w 4124893"/>
              <a:gd name="connsiteY34" fmla="*/ 790575 h 1971675"/>
              <a:gd name="connsiteX35" fmla="*/ 1552575 w 4124893"/>
              <a:gd name="connsiteY35" fmla="*/ 809625 h 1971675"/>
              <a:gd name="connsiteX36" fmla="*/ 1609725 w 4124893"/>
              <a:gd name="connsiteY36" fmla="*/ 838200 h 1971675"/>
              <a:gd name="connsiteX37" fmla="*/ 1695450 w 4124893"/>
              <a:gd name="connsiteY37" fmla="*/ 914400 h 1971675"/>
              <a:gd name="connsiteX38" fmla="*/ 1724025 w 4124893"/>
              <a:gd name="connsiteY38" fmla="*/ 952500 h 1971675"/>
              <a:gd name="connsiteX39" fmla="*/ 1752600 w 4124893"/>
              <a:gd name="connsiteY39" fmla="*/ 971550 h 1971675"/>
              <a:gd name="connsiteX40" fmla="*/ 1838325 w 4124893"/>
              <a:gd name="connsiteY40" fmla="*/ 1028700 h 1971675"/>
              <a:gd name="connsiteX41" fmla="*/ 1895475 w 4124893"/>
              <a:gd name="connsiteY41" fmla="*/ 1066800 h 1971675"/>
              <a:gd name="connsiteX42" fmla="*/ 1962150 w 4124893"/>
              <a:gd name="connsiteY42" fmla="*/ 1095375 h 1971675"/>
              <a:gd name="connsiteX43" fmla="*/ 2076450 w 4124893"/>
              <a:gd name="connsiteY43" fmla="*/ 1152525 h 1971675"/>
              <a:gd name="connsiteX44" fmla="*/ 2114550 w 4124893"/>
              <a:gd name="connsiteY44" fmla="*/ 1190625 h 1971675"/>
              <a:gd name="connsiteX45" fmla="*/ 2162175 w 4124893"/>
              <a:gd name="connsiteY45" fmla="*/ 1209675 h 1971675"/>
              <a:gd name="connsiteX46" fmla="*/ 2257425 w 4124893"/>
              <a:gd name="connsiteY46" fmla="*/ 1276350 h 1971675"/>
              <a:gd name="connsiteX47" fmla="*/ 2305050 w 4124893"/>
              <a:gd name="connsiteY47" fmla="*/ 1304925 h 1971675"/>
              <a:gd name="connsiteX48" fmla="*/ 2343150 w 4124893"/>
              <a:gd name="connsiteY48" fmla="*/ 1343025 h 1971675"/>
              <a:gd name="connsiteX49" fmla="*/ 2400300 w 4124893"/>
              <a:gd name="connsiteY49" fmla="*/ 1381125 h 1971675"/>
              <a:gd name="connsiteX50" fmla="*/ 2457450 w 4124893"/>
              <a:gd name="connsiteY50" fmla="*/ 1438275 h 1971675"/>
              <a:gd name="connsiteX51" fmla="*/ 2486025 w 4124893"/>
              <a:gd name="connsiteY51" fmla="*/ 1466850 h 1971675"/>
              <a:gd name="connsiteX52" fmla="*/ 2505075 w 4124893"/>
              <a:gd name="connsiteY52" fmla="*/ 1504950 h 1971675"/>
              <a:gd name="connsiteX53" fmla="*/ 2524125 w 4124893"/>
              <a:gd name="connsiteY53" fmla="*/ 1533525 h 1971675"/>
              <a:gd name="connsiteX54" fmla="*/ 2543175 w 4124893"/>
              <a:gd name="connsiteY54" fmla="*/ 1581150 h 1971675"/>
              <a:gd name="connsiteX55" fmla="*/ 2571750 w 4124893"/>
              <a:gd name="connsiteY55" fmla="*/ 1619250 h 1971675"/>
              <a:gd name="connsiteX56" fmla="*/ 2590800 w 4124893"/>
              <a:gd name="connsiteY56" fmla="*/ 1657350 h 1971675"/>
              <a:gd name="connsiteX57" fmla="*/ 2638425 w 4124893"/>
              <a:gd name="connsiteY57" fmla="*/ 1724025 h 1971675"/>
              <a:gd name="connsiteX58" fmla="*/ 2676525 w 4124893"/>
              <a:gd name="connsiteY58" fmla="*/ 1809750 h 1971675"/>
              <a:gd name="connsiteX59" fmla="*/ 2714625 w 4124893"/>
              <a:gd name="connsiteY59" fmla="*/ 1866900 h 1971675"/>
              <a:gd name="connsiteX60" fmla="*/ 2733675 w 4124893"/>
              <a:gd name="connsiteY60" fmla="*/ 1895475 h 1971675"/>
              <a:gd name="connsiteX61" fmla="*/ 2790825 w 4124893"/>
              <a:gd name="connsiteY61" fmla="*/ 1905000 h 1971675"/>
              <a:gd name="connsiteX62" fmla="*/ 2828925 w 4124893"/>
              <a:gd name="connsiteY62" fmla="*/ 1914525 h 1971675"/>
              <a:gd name="connsiteX63" fmla="*/ 2867025 w 4124893"/>
              <a:gd name="connsiteY63" fmla="*/ 1933575 h 1971675"/>
              <a:gd name="connsiteX64" fmla="*/ 2962275 w 4124893"/>
              <a:gd name="connsiteY64" fmla="*/ 1952625 h 1971675"/>
              <a:gd name="connsiteX65" fmla="*/ 3048000 w 4124893"/>
              <a:gd name="connsiteY65" fmla="*/ 1971675 h 1971675"/>
              <a:gd name="connsiteX66" fmla="*/ 3895725 w 4124893"/>
              <a:gd name="connsiteY66" fmla="*/ 1952625 h 1971675"/>
              <a:gd name="connsiteX67" fmla="*/ 3943350 w 4124893"/>
              <a:gd name="connsiteY67" fmla="*/ 1943100 h 1971675"/>
              <a:gd name="connsiteX68" fmla="*/ 4000500 w 4124893"/>
              <a:gd name="connsiteY68" fmla="*/ 1933575 h 1971675"/>
              <a:gd name="connsiteX69" fmla="*/ 4019550 w 4124893"/>
              <a:gd name="connsiteY69" fmla="*/ 1905000 h 1971675"/>
              <a:gd name="connsiteX70" fmla="*/ 4029075 w 4124893"/>
              <a:gd name="connsiteY70" fmla="*/ 1876425 h 1971675"/>
              <a:gd name="connsiteX71" fmla="*/ 4086225 w 4124893"/>
              <a:gd name="connsiteY71" fmla="*/ 1809750 h 1971675"/>
              <a:gd name="connsiteX72" fmla="*/ 4105275 w 4124893"/>
              <a:gd name="connsiteY72" fmla="*/ 1752600 h 1971675"/>
              <a:gd name="connsiteX73" fmla="*/ 4114800 w 4124893"/>
              <a:gd name="connsiteY73" fmla="*/ 1724025 h 1971675"/>
              <a:gd name="connsiteX74" fmla="*/ 4124325 w 4124893"/>
              <a:gd name="connsiteY74" fmla="*/ 1685925 h 1971675"/>
              <a:gd name="connsiteX75" fmla="*/ 4114800 w 4124893"/>
              <a:gd name="connsiteY75" fmla="*/ 1514475 h 1971675"/>
              <a:gd name="connsiteX76" fmla="*/ 4029075 w 4124893"/>
              <a:gd name="connsiteY76" fmla="*/ 1466850 h 1971675"/>
              <a:gd name="connsiteX77" fmla="*/ 3990975 w 4124893"/>
              <a:gd name="connsiteY77" fmla="*/ 1457325 h 1971675"/>
              <a:gd name="connsiteX78" fmla="*/ 3409950 w 4124893"/>
              <a:gd name="connsiteY78" fmla="*/ 1447800 h 1971675"/>
              <a:gd name="connsiteX79" fmla="*/ 3305175 w 4124893"/>
              <a:gd name="connsiteY79" fmla="*/ 1419225 h 1971675"/>
              <a:gd name="connsiteX80" fmla="*/ 3276600 w 4124893"/>
              <a:gd name="connsiteY80" fmla="*/ 1409700 h 1971675"/>
              <a:gd name="connsiteX81" fmla="*/ 3248025 w 4124893"/>
              <a:gd name="connsiteY81" fmla="*/ 1400175 h 1971675"/>
              <a:gd name="connsiteX82" fmla="*/ 3190875 w 4124893"/>
              <a:gd name="connsiteY82" fmla="*/ 1371600 h 1971675"/>
              <a:gd name="connsiteX83" fmla="*/ 3162300 w 4124893"/>
              <a:gd name="connsiteY83" fmla="*/ 1352550 h 1971675"/>
              <a:gd name="connsiteX84" fmla="*/ 3105150 w 4124893"/>
              <a:gd name="connsiteY84" fmla="*/ 1333500 h 1971675"/>
              <a:gd name="connsiteX85" fmla="*/ 3076575 w 4124893"/>
              <a:gd name="connsiteY85" fmla="*/ 1323975 h 1971675"/>
              <a:gd name="connsiteX86" fmla="*/ 3019425 w 4124893"/>
              <a:gd name="connsiteY86" fmla="*/ 1285875 h 1971675"/>
              <a:gd name="connsiteX87" fmla="*/ 2990850 w 4124893"/>
              <a:gd name="connsiteY87" fmla="*/ 1266825 h 1971675"/>
              <a:gd name="connsiteX88" fmla="*/ 2914650 w 4124893"/>
              <a:gd name="connsiteY88" fmla="*/ 1200150 h 1971675"/>
              <a:gd name="connsiteX89" fmla="*/ 2886075 w 4124893"/>
              <a:gd name="connsiteY89" fmla="*/ 1181100 h 1971675"/>
              <a:gd name="connsiteX90" fmla="*/ 2867025 w 4124893"/>
              <a:gd name="connsiteY90" fmla="*/ 1152525 h 1971675"/>
              <a:gd name="connsiteX91" fmla="*/ 2857500 w 4124893"/>
              <a:gd name="connsiteY91" fmla="*/ 1123950 h 1971675"/>
              <a:gd name="connsiteX92" fmla="*/ 2819400 w 4124893"/>
              <a:gd name="connsiteY92" fmla="*/ 1066800 h 1971675"/>
              <a:gd name="connsiteX93" fmla="*/ 2781300 w 4124893"/>
              <a:gd name="connsiteY93" fmla="*/ 1009650 h 1971675"/>
              <a:gd name="connsiteX94" fmla="*/ 2762250 w 4124893"/>
              <a:gd name="connsiteY94" fmla="*/ 971550 h 1971675"/>
              <a:gd name="connsiteX95" fmla="*/ 2705100 w 4124893"/>
              <a:gd name="connsiteY95" fmla="*/ 923925 h 1971675"/>
              <a:gd name="connsiteX96" fmla="*/ 2676525 w 4124893"/>
              <a:gd name="connsiteY96" fmla="*/ 914400 h 1971675"/>
              <a:gd name="connsiteX97" fmla="*/ 2647950 w 4124893"/>
              <a:gd name="connsiteY97" fmla="*/ 885825 h 1971675"/>
              <a:gd name="connsiteX98" fmla="*/ 2590800 w 4124893"/>
              <a:gd name="connsiteY98" fmla="*/ 847725 h 1971675"/>
              <a:gd name="connsiteX99" fmla="*/ 2562225 w 4124893"/>
              <a:gd name="connsiteY99" fmla="*/ 819150 h 1971675"/>
              <a:gd name="connsiteX100" fmla="*/ 2524125 w 4124893"/>
              <a:gd name="connsiteY100" fmla="*/ 800100 h 1971675"/>
              <a:gd name="connsiteX101" fmla="*/ 2495550 w 4124893"/>
              <a:gd name="connsiteY101" fmla="*/ 771525 h 1971675"/>
              <a:gd name="connsiteX102" fmla="*/ 2447925 w 4124893"/>
              <a:gd name="connsiteY102" fmla="*/ 752475 h 1971675"/>
              <a:gd name="connsiteX103" fmla="*/ 2390775 w 4124893"/>
              <a:gd name="connsiteY103" fmla="*/ 733425 h 1971675"/>
              <a:gd name="connsiteX104" fmla="*/ 2305050 w 4124893"/>
              <a:gd name="connsiteY104" fmla="*/ 695325 h 1971675"/>
              <a:gd name="connsiteX105" fmla="*/ 2238375 w 4124893"/>
              <a:gd name="connsiteY105" fmla="*/ 666750 h 1971675"/>
              <a:gd name="connsiteX106" fmla="*/ 2152650 w 4124893"/>
              <a:gd name="connsiteY106" fmla="*/ 638175 h 1971675"/>
              <a:gd name="connsiteX107" fmla="*/ 2105025 w 4124893"/>
              <a:gd name="connsiteY107" fmla="*/ 619125 h 1971675"/>
              <a:gd name="connsiteX108" fmla="*/ 2047875 w 4124893"/>
              <a:gd name="connsiteY108" fmla="*/ 600075 h 1971675"/>
              <a:gd name="connsiteX109" fmla="*/ 1943100 w 4124893"/>
              <a:gd name="connsiteY109" fmla="*/ 533400 h 1971675"/>
              <a:gd name="connsiteX110" fmla="*/ 1876425 w 4124893"/>
              <a:gd name="connsiteY110" fmla="*/ 485775 h 1971675"/>
              <a:gd name="connsiteX111" fmla="*/ 1819275 w 4124893"/>
              <a:gd name="connsiteY111" fmla="*/ 466725 h 1971675"/>
              <a:gd name="connsiteX112" fmla="*/ 1733550 w 4124893"/>
              <a:gd name="connsiteY112" fmla="*/ 409575 h 1971675"/>
              <a:gd name="connsiteX113" fmla="*/ 1704975 w 4124893"/>
              <a:gd name="connsiteY113" fmla="*/ 390525 h 1971675"/>
              <a:gd name="connsiteX114" fmla="*/ 1685925 w 4124893"/>
              <a:gd name="connsiteY114" fmla="*/ 361950 h 1971675"/>
              <a:gd name="connsiteX115" fmla="*/ 1628775 w 4124893"/>
              <a:gd name="connsiteY115" fmla="*/ 342900 h 1971675"/>
              <a:gd name="connsiteX116" fmla="*/ 1562100 w 4124893"/>
              <a:gd name="connsiteY116" fmla="*/ 304800 h 1971675"/>
              <a:gd name="connsiteX117" fmla="*/ 1533525 w 4124893"/>
              <a:gd name="connsiteY117" fmla="*/ 295275 h 1971675"/>
              <a:gd name="connsiteX118" fmla="*/ 1447800 w 4124893"/>
              <a:gd name="connsiteY118" fmla="*/ 247650 h 1971675"/>
              <a:gd name="connsiteX119" fmla="*/ 1419225 w 4124893"/>
              <a:gd name="connsiteY119" fmla="*/ 219075 h 1971675"/>
              <a:gd name="connsiteX120" fmla="*/ 1362075 w 4124893"/>
              <a:gd name="connsiteY120" fmla="*/ 180975 h 1971675"/>
              <a:gd name="connsiteX121" fmla="*/ 1314450 w 4124893"/>
              <a:gd name="connsiteY121" fmla="*/ 133350 h 1971675"/>
              <a:gd name="connsiteX122" fmla="*/ 1266825 w 4124893"/>
              <a:gd name="connsiteY122" fmla="*/ 95250 h 1971675"/>
              <a:gd name="connsiteX123" fmla="*/ 1228725 w 4124893"/>
              <a:gd name="connsiteY123" fmla="*/ 76200 h 1971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</a:cxnLst>
            <a:rect l="l" t="t" r="r" b="b"/>
            <a:pathLst>
              <a:path w="4124893" h="1971675">
                <a:moveTo>
                  <a:pt x="1228725" y="76200"/>
                </a:moveTo>
                <a:lnTo>
                  <a:pt x="1228725" y="76200"/>
                </a:lnTo>
                <a:cubicBezTo>
                  <a:pt x="1193800" y="73025"/>
                  <a:pt x="1158805" y="70548"/>
                  <a:pt x="1123950" y="66675"/>
                </a:cubicBezTo>
                <a:cubicBezTo>
                  <a:pt x="1046651" y="58086"/>
                  <a:pt x="1075393" y="59227"/>
                  <a:pt x="1009650" y="47625"/>
                </a:cubicBezTo>
                <a:lnTo>
                  <a:pt x="895350" y="28575"/>
                </a:lnTo>
                <a:lnTo>
                  <a:pt x="838200" y="19050"/>
                </a:lnTo>
                <a:cubicBezTo>
                  <a:pt x="812951" y="14842"/>
                  <a:pt x="787249" y="13733"/>
                  <a:pt x="762000" y="9525"/>
                </a:cubicBezTo>
                <a:cubicBezTo>
                  <a:pt x="749087" y="7373"/>
                  <a:pt x="736600" y="3175"/>
                  <a:pt x="723900" y="0"/>
                </a:cubicBezTo>
                <a:cubicBezTo>
                  <a:pt x="644525" y="3175"/>
                  <a:pt x="565059" y="4570"/>
                  <a:pt x="485775" y="9525"/>
                </a:cubicBezTo>
                <a:cubicBezTo>
                  <a:pt x="463368" y="10925"/>
                  <a:pt x="441115" y="14647"/>
                  <a:pt x="419100" y="19050"/>
                </a:cubicBezTo>
                <a:cubicBezTo>
                  <a:pt x="409255" y="21019"/>
                  <a:pt x="400533" y="27774"/>
                  <a:pt x="390525" y="28575"/>
                </a:cubicBezTo>
                <a:cubicBezTo>
                  <a:pt x="320826" y="34151"/>
                  <a:pt x="250825" y="34925"/>
                  <a:pt x="180975" y="38100"/>
                </a:cubicBezTo>
                <a:cubicBezTo>
                  <a:pt x="95035" y="59585"/>
                  <a:pt x="129613" y="48871"/>
                  <a:pt x="76200" y="66675"/>
                </a:cubicBezTo>
                <a:cubicBezTo>
                  <a:pt x="66675" y="76200"/>
                  <a:pt x="58833" y="87778"/>
                  <a:pt x="47625" y="95250"/>
                </a:cubicBezTo>
                <a:cubicBezTo>
                  <a:pt x="39271" y="100819"/>
                  <a:pt x="24886" y="96605"/>
                  <a:pt x="19050" y="104775"/>
                </a:cubicBezTo>
                <a:cubicBezTo>
                  <a:pt x="7378" y="121115"/>
                  <a:pt x="0" y="161925"/>
                  <a:pt x="0" y="161925"/>
                </a:cubicBezTo>
                <a:cubicBezTo>
                  <a:pt x="3175" y="193675"/>
                  <a:pt x="4673" y="225638"/>
                  <a:pt x="9525" y="257175"/>
                </a:cubicBezTo>
                <a:cubicBezTo>
                  <a:pt x="14121" y="287047"/>
                  <a:pt x="23228" y="288300"/>
                  <a:pt x="38100" y="314325"/>
                </a:cubicBezTo>
                <a:cubicBezTo>
                  <a:pt x="45145" y="326653"/>
                  <a:pt x="48897" y="340871"/>
                  <a:pt x="57150" y="352425"/>
                </a:cubicBezTo>
                <a:cubicBezTo>
                  <a:pt x="67247" y="366560"/>
                  <a:pt x="97100" y="392678"/>
                  <a:pt x="114300" y="400050"/>
                </a:cubicBezTo>
                <a:cubicBezTo>
                  <a:pt x="126332" y="405207"/>
                  <a:pt x="139700" y="406400"/>
                  <a:pt x="152400" y="409575"/>
                </a:cubicBezTo>
                <a:cubicBezTo>
                  <a:pt x="168275" y="419100"/>
                  <a:pt x="183107" y="430631"/>
                  <a:pt x="200025" y="438150"/>
                </a:cubicBezTo>
                <a:cubicBezTo>
                  <a:pt x="211988" y="443467"/>
                  <a:pt x="225369" y="444731"/>
                  <a:pt x="238125" y="447675"/>
                </a:cubicBezTo>
                <a:cubicBezTo>
                  <a:pt x="266647" y="454257"/>
                  <a:pt x="294936" y="462160"/>
                  <a:pt x="323850" y="466725"/>
                </a:cubicBezTo>
                <a:cubicBezTo>
                  <a:pt x="400643" y="478850"/>
                  <a:pt x="564785" y="483187"/>
                  <a:pt x="619125" y="485775"/>
                </a:cubicBezTo>
                <a:cubicBezTo>
                  <a:pt x="686180" y="493226"/>
                  <a:pt x="715594" y="496098"/>
                  <a:pt x="781050" y="504825"/>
                </a:cubicBezTo>
                <a:cubicBezTo>
                  <a:pt x="803304" y="507792"/>
                  <a:pt x="825412" y="511871"/>
                  <a:pt x="847725" y="514350"/>
                </a:cubicBezTo>
                <a:cubicBezTo>
                  <a:pt x="882580" y="518223"/>
                  <a:pt x="917671" y="519777"/>
                  <a:pt x="952500" y="523875"/>
                </a:cubicBezTo>
                <a:cubicBezTo>
                  <a:pt x="971680" y="526132"/>
                  <a:pt x="990375" y="532195"/>
                  <a:pt x="1009650" y="533400"/>
                </a:cubicBezTo>
                <a:cubicBezTo>
                  <a:pt x="1092100" y="538553"/>
                  <a:pt x="1174750" y="539750"/>
                  <a:pt x="1257300" y="542925"/>
                </a:cubicBezTo>
                <a:cubicBezTo>
                  <a:pt x="1308029" y="576744"/>
                  <a:pt x="1360134" y="610511"/>
                  <a:pt x="1400175" y="657225"/>
                </a:cubicBezTo>
                <a:cubicBezTo>
                  <a:pt x="1407625" y="665917"/>
                  <a:pt x="1411896" y="677006"/>
                  <a:pt x="1419225" y="685800"/>
                </a:cubicBezTo>
                <a:cubicBezTo>
                  <a:pt x="1488457" y="768879"/>
                  <a:pt x="1405032" y="652594"/>
                  <a:pt x="1476375" y="752475"/>
                </a:cubicBezTo>
                <a:cubicBezTo>
                  <a:pt x="1483029" y="761790"/>
                  <a:pt x="1486486" y="773899"/>
                  <a:pt x="1495425" y="781050"/>
                </a:cubicBezTo>
                <a:cubicBezTo>
                  <a:pt x="1503265" y="787322"/>
                  <a:pt x="1514475" y="787400"/>
                  <a:pt x="1524000" y="790575"/>
                </a:cubicBezTo>
                <a:cubicBezTo>
                  <a:pt x="1533525" y="796925"/>
                  <a:pt x="1542336" y="804505"/>
                  <a:pt x="1552575" y="809625"/>
                </a:cubicBezTo>
                <a:cubicBezTo>
                  <a:pt x="1590403" y="828539"/>
                  <a:pt x="1574628" y="807003"/>
                  <a:pt x="1609725" y="838200"/>
                </a:cubicBezTo>
                <a:cubicBezTo>
                  <a:pt x="1707592" y="925193"/>
                  <a:pt x="1630597" y="871165"/>
                  <a:pt x="1695450" y="914400"/>
                </a:cubicBezTo>
                <a:cubicBezTo>
                  <a:pt x="1704975" y="927100"/>
                  <a:pt x="1712800" y="941275"/>
                  <a:pt x="1724025" y="952500"/>
                </a:cubicBezTo>
                <a:cubicBezTo>
                  <a:pt x="1732120" y="960595"/>
                  <a:pt x="1743285" y="964896"/>
                  <a:pt x="1752600" y="971550"/>
                </a:cubicBezTo>
                <a:cubicBezTo>
                  <a:pt x="1854266" y="1044169"/>
                  <a:pt x="1720229" y="953548"/>
                  <a:pt x="1838325" y="1028700"/>
                </a:cubicBezTo>
                <a:cubicBezTo>
                  <a:pt x="1857641" y="1040992"/>
                  <a:pt x="1875316" y="1055945"/>
                  <a:pt x="1895475" y="1066800"/>
                </a:cubicBezTo>
                <a:cubicBezTo>
                  <a:pt x="1916765" y="1078264"/>
                  <a:pt x="1940298" y="1085024"/>
                  <a:pt x="1962150" y="1095375"/>
                </a:cubicBezTo>
                <a:cubicBezTo>
                  <a:pt x="2000647" y="1113610"/>
                  <a:pt x="2046329" y="1122404"/>
                  <a:pt x="2076450" y="1152525"/>
                </a:cubicBezTo>
                <a:cubicBezTo>
                  <a:pt x="2089150" y="1165225"/>
                  <a:pt x="2099606" y="1180662"/>
                  <a:pt x="2114550" y="1190625"/>
                </a:cubicBezTo>
                <a:cubicBezTo>
                  <a:pt x="2128776" y="1200109"/>
                  <a:pt x="2147165" y="1201488"/>
                  <a:pt x="2162175" y="1209675"/>
                </a:cubicBezTo>
                <a:cubicBezTo>
                  <a:pt x="2218113" y="1240187"/>
                  <a:pt x="2211008" y="1245405"/>
                  <a:pt x="2257425" y="1276350"/>
                </a:cubicBezTo>
                <a:cubicBezTo>
                  <a:pt x="2272829" y="1286619"/>
                  <a:pt x="2290437" y="1293559"/>
                  <a:pt x="2305050" y="1304925"/>
                </a:cubicBezTo>
                <a:cubicBezTo>
                  <a:pt x="2319227" y="1315952"/>
                  <a:pt x="2329125" y="1331805"/>
                  <a:pt x="2343150" y="1343025"/>
                </a:cubicBezTo>
                <a:cubicBezTo>
                  <a:pt x="2361028" y="1357328"/>
                  <a:pt x="2381250" y="1368425"/>
                  <a:pt x="2400300" y="1381125"/>
                </a:cubicBezTo>
                <a:cubicBezTo>
                  <a:pt x="2422716" y="1396069"/>
                  <a:pt x="2438400" y="1419225"/>
                  <a:pt x="2457450" y="1438275"/>
                </a:cubicBezTo>
                <a:lnTo>
                  <a:pt x="2486025" y="1466850"/>
                </a:lnTo>
                <a:cubicBezTo>
                  <a:pt x="2496065" y="1476890"/>
                  <a:pt x="2498030" y="1492622"/>
                  <a:pt x="2505075" y="1504950"/>
                </a:cubicBezTo>
                <a:cubicBezTo>
                  <a:pt x="2510755" y="1514889"/>
                  <a:pt x="2519005" y="1523286"/>
                  <a:pt x="2524125" y="1533525"/>
                </a:cubicBezTo>
                <a:cubicBezTo>
                  <a:pt x="2531771" y="1548818"/>
                  <a:pt x="2534872" y="1566204"/>
                  <a:pt x="2543175" y="1581150"/>
                </a:cubicBezTo>
                <a:cubicBezTo>
                  <a:pt x="2550885" y="1595027"/>
                  <a:pt x="2563336" y="1605788"/>
                  <a:pt x="2571750" y="1619250"/>
                </a:cubicBezTo>
                <a:cubicBezTo>
                  <a:pt x="2579275" y="1631291"/>
                  <a:pt x="2583275" y="1645309"/>
                  <a:pt x="2590800" y="1657350"/>
                </a:cubicBezTo>
                <a:cubicBezTo>
                  <a:pt x="2596212" y="1666010"/>
                  <a:pt x="2632225" y="1710075"/>
                  <a:pt x="2638425" y="1724025"/>
                </a:cubicBezTo>
                <a:cubicBezTo>
                  <a:pt x="2683765" y="1826040"/>
                  <a:pt x="2633412" y="1745081"/>
                  <a:pt x="2676525" y="1809750"/>
                </a:cubicBezTo>
                <a:cubicBezTo>
                  <a:pt x="2693841" y="1879015"/>
                  <a:pt x="2670772" y="1823047"/>
                  <a:pt x="2714625" y="1866900"/>
                </a:cubicBezTo>
                <a:cubicBezTo>
                  <a:pt x="2722720" y="1874995"/>
                  <a:pt x="2723436" y="1890355"/>
                  <a:pt x="2733675" y="1895475"/>
                </a:cubicBezTo>
                <a:cubicBezTo>
                  <a:pt x="2750949" y="1904112"/>
                  <a:pt x="2771887" y="1901212"/>
                  <a:pt x="2790825" y="1905000"/>
                </a:cubicBezTo>
                <a:cubicBezTo>
                  <a:pt x="2803662" y="1907567"/>
                  <a:pt x="2816668" y="1909928"/>
                  <a:pt x="2828925" y="1914525"/>
                </a:cubicBezTo>
                <a:cubicBezTo>
                  <a:pt x="2842220" y="1919511"/>
                  <a:pt x="2853372" y="1929674"/>
                  <a:pt x="2867025" y="1933575"/>
                </a:cubicBezTo>
                <a:cubicBezTo>
                  <a:pt x="2898158" y="1942470"/>
                  <a:pt x="2930525" y="1946275"/>
                  <a:pt x="2962275" y="1952625"/>
                </a:cubicBezTo>
                <a:cubicBezTo>
                  <a:pt x="3022737" y="1964717"/>
                  <a:pt x="2994194" y="1958223"/>
                  <a:pt x="3048000" y="1971675"/>
                </a:cubicBezTo>
                <a:lnTo>
                  <a:pt x="3895725" y="1952625"/>
                </a:lnTo>
                <a:cubicBezTo>
                  <a:pt x="3911803" y="1950733"/>
                  <a:pt x="3927422" y="1945996"/>
                  <a:pt x="3943350" y="1943100"/>
                </a:cubicBezTo>
                <a:cubicBezTo>
                  <a:pt x="3962351" y="1939645"/>
                  <a:pt x="3981450" y="1936750"/>
                  <a:pt x="4000500" y="1933575"/>
                </a:cubicBezTo>
                <a:cubicBezTo>
                  <a:pt x="4006850" y="1924050"/>
                  <a:pt x="4014430" y="1915239"/>
                  <a:pt x="4019550" y="1905000"/>
                </a:cubicBezTo>
                <a:cubicBezTo>
                  <a:pt x="4024040" y="1896020"/>
                  <a:pt x="4024094" y="1885142"/>
                  <a:pt x="4029075" y="1876425"/>
                </a:cubicBezTo>
                <a:cubicBezTo>
                  <a:pt x="4045367" y="1847914"/>
                  <a:pt x="4063705" y="1832270"/>
                  <a:pt x="4086225" y="1809750"/>
                </a:cubicBezTo>
                <a:lnTo>
                  <a:pt x="4105275" y="1752600"/>
                </a:lnTo>
                <a:cubicBezTo>
                  <a:pt x="4108450" y="1743075"/>
                  <a:pt x="4112365" y="1733765"/>
                  <a:pt x="4114800" y="1724025"/>
                </a:cubicBezTo>
                <a:lnTo>
                  <a:pt x="4124325" y="1685925"/>
                </a:lnTo>
                <a:cubicBezTo>
                  <a:pt x="4121150" y="1628775"/>
                  <a:pt x="4132155" y="1569019"/>
                  <a:pt x="4114800" y="1514475"/>
                </a:cubicBezTo>
                <a:cubicBezTo>
                  <a:pt x="4107978" y="1493033"/>
                  <a:pt x="4053637" y="1473868"/>
                  <a:pt x="4029075" y="1466850"/>
                </a:cubicBezTo>
                <a:cubicBezTo>
                  <a:pt x="4016488" y="1463254"/>
                  <a:pt x="4004060" y="1457728"/>
                  <a:pt x="3990975" y="1457325"/>
                </a:cubicBezTo>
                <a:cubicBezTo>
                  <a:pt x="3797366" y="1451368"/>
                  <a:pt x="3603625" y="1450975"/>
                  <a:pt x="3409950" y="1447800"/>
                </a:cubicBezTo>
                <a:cubicBezTo>
                  <a:pt x="3342634" y="1434337"/>
                  <a:pt x="3377684" y="1443395"/>
                  <a:pt x="3305175" y="1419225"/>
                </a:cubicBezTo>
                <a:lnTo>
                  <a:pt x="3276600" y="1409700"/>
                </a:lnTo>
                <a:lnTo>
                  <a:pt x="3248025" y="1400175"/>
                </a:lnTo>
                <a:cubicBezTo>
                  <a:pt x="3166133" y="1345580"/>
                  <a:pt x="3269745" y="1411035"/>
                  <a:pt x="3190875" y="1371600"/>
                </a:cubicBezTo>
                <a:cubicBezTo>
                  <a:pt x="3180636" y="1366480"/>
                  <a:pt x="3172761" y="1357199"/>
                  <a:pt x="3162300" y="1352550"/>
                </a:cubicBezTo>
                <a:cubicBezTo>
                  <a:pt x="3143950" y="1344395"/>
                  <a:pt x="3124200" y="1339850"/>
                  <a:pt x="3105150" y="1333500"/>
                </a:cubicBezTo>
                <a:lnTo>
                  <a:pt x="3076575" y="1323975"/>
                </a:lnTo>
                <a:lnTo>
                  <a:pt x="3019425" y="1285875"/>
                </a:lnTo>
                <a:lnTo>
                  <a:pt x="2990850" y="1266825"/>
                </a:lnTo>
                <a:cubicBezTo>
                  <a:pt x="2959100" y="1219200"/>
                  <a:pt x="2981325" y="1244600"/>
                  <a:pt x="2914650" y="1200150"/>
                </a:cubicBezTo>
                <a:lnTo>
                  <a:pt x="2886075" y="1181100"/>
                </a:lnTo>
                <a:cubicBezTo>
                  <a:pt x="2879725" y="1171575"/>
                  <a:pt x="2872145" y="1162764"/>
                  <a:pt x="2867025" y="1152525"/>
                </a:cubicBezTo>
                <a:cubicBezTo>
                  <a:pt x="2862535" y="1143545"/>
                  <a:pt x="2862376" y="1132727"/>
                  <a:pt x="2857500" y="1123950"/>
                </a:cubicBezTo>
                <a:cubicBezTo>
                  <a:pt x="2846381" y="1103936"/>
                  <a:pt x="2832100" y="1085850"/>
                  <a:pt x="2819400" y="1066800"/>
                </a:cubicBezTo>
                <a:lnTo>
                  <a:pt x="2781300" y="1009650"/>
                </a:lnTo>
                <a:cubicBezTo>
                  <a:pt x="2773424" y="997836"/>
                  <a:pt x="2770503" y="983104"/>
                  <a:pt x="2762250" y="971550"/>
                </a:cubicBezTo>
                <a:cubicBezTo>
                  <a:pt x="2750547" y="955166"/>
                  <a:pt x="2723665" y="933208"/>
                  <a:pt x="2705100" y="923925"/>
                </a:cubicBezTo>
                <a:cubicBezTo>
                  <a:pt x="2696120" y="919435"/>
                  <a:pt x="2686050" y="917575"/>
                  <a:pt x="2676525" y="914400"/>
                </a:cubicBezTo>
                <a:cubicBezTo>
                  <a:pt x="2667000" y="904875"/>
                  <a:pt x="2658583" y="894095"/>
                  <a:pt x="2647950" y="885825"/>
                </a:cubicBezTo>
                <a:cubicBezTo>
                  <a:pt x="2629878" y="871769"/>
                  <a:pt x="2606989" y="863914"/>
                  <a:pt x="2590800" y="847725"/>
                </a:cubicBezTo>
                <a:cubicBezTo>
                  <a:pt x="2581275" y="838200"/>
                  <a:pt x="2573186" y="826980"/>
                  <a:pt x="2562225" y="819150"/>
                </a:cubicBezTo>
                <a:cubicBezTo>
                  <a:pt x="2550671" y="810897"/>
                  <a:pt x="2535679" y="808353"/>
                  <a:pt x="2524125" y="800100"/>
                </a:cubicBezTo>
                <a:cubicBezTo>
                  <a:pt x="2513164" y="792270"/>
                  <a:pt x="2506973" y="778664"/>
                  <a:pt x="2495550" y="771525"/>
                </a:cubicBezTo>
                <a:cubicBezTo>
                  <a:pt x="2481051" y="762463"/>
                  <a:pt x="2463993" y="758318"/>
                  <a:pt x="2447925" y="752475"/>
                </a:cubicBezTo>
                <a:cubicBezTo>
                  <a:pt x="2429054" y="745613"/>
                  <a:pt x="2390775" y="733425"/>
                  <a:pt x="2390775" y="733425"/>
                </a:cubicBezTo>
                <a:cubicBezTo>
                  <a:pt x="2306720" y="677389"/>
                  <a:pt x="2441070" y="763335"/>
                  <a:pt x="2305050" y="695325"/>
                </a:cubicBezTo>
                <a:cubicBezTo>
                  <a:pt x="2257970" y="671785"/>
                  <a:pt x="2280420" y="680765"/>
                  <a:pt x="2238375" y="666750"/>
                </a:cubicBezTo>
                <a:cubicBezTo>
                  <a:pt x="2182808" y="629706"/>
                  <a:pt x="2239519" y="661866"/>
                  <a:pt x="2152650" y="638175"/>
                </a:cubicBezTo>
                <a:cubicBezTo>
                  <a:pt x="2136155" y="633676"/>
                  <a:pt x="2121093" y="624968"/>
                  <a:pt x="2105025" y="619125"/>
                </a:cubicBezTo>
                <a:cubicBezTo>
                  <a:pt x="2086154" y="612263"/>
                  <a:pt x="2047875" y="600075"/>
                  <a:pt x="2047875" y="600075"/>
                </a:cubicBezTo>
                <a:cubicBezTo>
                  <a:pt x="1963643" y="536901"/>
                  <a:pt x="2001796" y="552965"/>
                  <a:pt x="1943100" y="533400"/>
                </a:cubicBezTo>
                <a:cubicBezTo>
                  <a:pt x="1937983" y="529562"/>
                  <a:pt x="1887821" y="490840"/>
                  <a:pt x="1876425" y="485775"/>
                </a:cubicBezTo>
                <a:cubicBezTo>
                  <a:pt x="1858075" y="477620"/>
                  <a:pt x="1819275" y="466725"/>
                  <a:pt x="1819275" y="466725"/>
                </a:cubicBezTo>
                <a:lnTo>
                  <a:pt x="1733550" y="409575"/>
                </a:lnTo>
                <a:lnTo>
                  <a:pt x="1704975" y="390525"/>
                </a:lnTo>
                <a:cubicBezTo>
                  <a:pt x="1698625" y="381000"/>
                  <a:pt x="1695633" y="368017"/>
                  <a:pt x="1685925" y="361950"/>
                </a:cubicBezTo>
                <a:cubicBezTo>
                  <a:pt x="1668897" y="351307"/>
                  <a:pt x="1628775" y="342900"/>
                  <a:pt x="1628775" y="342900"/>
                </a:cubicBezTo>
                <a:cubicBezTo>
                  <a:pt x="1600077" y="323768"/>
                  <a:pt x="1595937" y="319302"/>
                  <a:pt x="1562100" y="304800"/>
                </a:cubicBezTo>
                <a:cubicBezTo>
                  <a:pt x="1552872" y="300845"/>
                  <a:pt x="1543050" y="298450"/>
                  <a:pt x="1533525" y="295275"/>
                </a:cubicBezTo>
                <a:cubicBezTo>
                  <a:pt x="1468021" y="251606"/>
                  <a:pt x="1498095" y="264415"/>
                  <a:pt x="1447800" y="247650"/>
                </a:cubicBezTo>
                <a:cubicBezTo>
                  <a:pt x="1438275" y="238125"/>
                  <a:pt x="1429858" y="227345"/>
                  <a:pt x="1419225" y="219075"/>
                </a:cubicBezTo>
                <a:cubicBezTo>
                  <a:pt x="1401153" y="205019"/>
                  <a:pt x="1362075" y="180975"/>
                  <a:pt x="1362075" y="180975"/>
                </a:cubicBezTo>
                <a:cubicBezTo>
                  <a:pt x="1311275" y="104775"/>
                  <a:pt x="1377950" y="196850"/>
                  <a:pt x="1314450" y="133350"/>
                </a:cubicBezTo>
                <a:cubicBezTo>
                  <a:pt x="1271366" y="90266"/>
                  <a:pt x="1322455" y="113793"/>
                  <a:pt x="1266825" y="95250"/>
                </a:cubicBezTo>
                <a:cubicBezTo>
                  <a:pt x="1227683" y="69155"/>
                  <a:pt x="1235075" y="79375"/>
                  <a:pt x="1228725" y="76200"/>
                </a:cubicBezTo>
                <a:close/>
              </a:path>
            </a:pathLst>
          </a:custGeom>
          <a:solidFill>
            <a:schemeClr val="accent6">
              <a:lumMod val="75000"/>
              <a:alpha val="32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3886200" y="3225800"/>
            <a:ext cx="4215170" cy="508000"/>
          </a:xfrm>
          <a:custGeom>
            <a:avLst/>
            <a:gdLst>
              <a:gd name="connsiteX0" fmla="*/ 825500 w 4215170"/>
              <a:gd name="connsiteY0" fmla="*/ 88900 h 508000"/>
              <a:gd name="connsiteX1" fmla="*/ 825500 w 4215170"/>
              <a:gd name="connsiteY1" fmla="*/ 88900 h 508000"/>
              <a:gd name="connsiteX2" fmla="*/ 647700 w 4215170"/>
              <a:gd name="connsiteY2" fmla="*/ 76200 h 508000"/>
              <a:gd name="connsiteX3" fmla="*/ 609600 w 4215170"/>
              <a:gd name="connsiteY3" fmla="*/ 63500 h 508000"/>
              <a:gd name="connsiteX4" fmla="*/ 533400 w 4215170"/>
              <a:gd name="connsiteY4" fmla="*/ 76200 h 508000"/>
              <a:gd name="connsiteX5" fmla="*/ 165100 w 4215170"/>
              <a:gd name="connsiteY5" fmla="*/ 76200 h 508000"/>
              <a:gd name="connsiteX6" fmla="*/ 88900 w 4215170"/>
              <a:gd name="connsiteY6" fmla="*/ 127000 h 508000"/>
              <a:gd name="connsiteX7" fmla="*/ 50800 w 4215170"/>
              <a:gd name="connsiteY7" fmla="*/ 152400 h 508000"/>
              <a:gd name="connsiteX8" fmla="*/ 38100 w 4215170"/>
              <a:gd name="connsiteY8" fmla="*/ 190500 h 508000"/>
              <a:gd name="connsiteX9" fmla="*/ 0 w 4215170"/>
              <a:gd name="connsiteY9" fmla="*/ 266700 h 508000"/>
              <a:gd name="connsiteX10" fmla="*/ 12700 w 4215170"/>
              <a:gd name="connsiteY10" fmla="*/ 419100 h 508000"/>
              <a:gd name="connsiteX11" fmla="*/ 25400 w 4215170"/>
              <a:gd name="connsiteY11" fmla="*/ 457200 h 508000"/>
              <a:gd name="connsiteX12" fmla="*/ 76200 w 4215170"/>
              <a:gd name="connsiteY12" fmla="*/ 469900 h 508000"/>
              <a:gd name="connsiteX13" fmla="*/ 254000 w 4215170"/>
              <a:gd name="connsiteY13" fmla="*/ 508000 h 508000"/>
              <a:gd name="connsiteX14" fmla="*/ 1193800 w 4215170"/>
              <a:gd name="connsiteY14" fmla="*/ 495300 h 508000"/>
              <a:gd name="connsiteX15" fmla="*/ 1270000 w 4215170"/>
              <a:gd name="connsiteY15" fmla="*/ 469900 h 508000"/>
              <a:gd name="connsiteX16" fmla="*/ 1346200 w 4215170"/>
              <a:gd name="connsiteY16" fmla="*/ 444500 h 508000"/>
              <a:gd name="connsiteX17" fmla="*/ 1384300 w 4215170"/>
              <a:gd name="connsiteY17" fmla="*/ 431800 h 508000"/>
              <a:gd name="connsiteX18" fmla="*/ 1612900 w 4215170"/>
              <a:gd name="connsiteY18" fmla="*/ 419100 h 508000"/>
              <a:gd name="connsiteX19" fmla="*/ 2057400 w 4215170"/>
              <a:gd name="connsiteY19" fmla="*/ 431800 h 508000"/>
              <a:gd name="connsiteX20" fmla="*/ 3263900 w 4215170"/>
              <a:gd name="connsiteY20" fmla="*/ 444500 h 508000"/>
              <a:gd name="connsiteX21" fmla="*/ 3314700 w 4215170"/>
              <a:gd name="connsiteY21" fmla="*/ 457200 h 508000"/>
              <a:gd name="connsiteX22" fmla="*/ 3441700 w 4215170"/>
              <a:gd name="connsiteY22" fmla="*/ 482600 h 508000"/>
              <a:gd name="connsiteX23" fmla="*/ 3721100 w 4215170"/>
              <a:gd name="connsiteY23" fmla="*/ 469900 h 508000"/>
              <a:gd name="connsiteX24" fmla="*/ 4178300 w 4215170"/>
              <a:gd name="connsiteY24" fmla="*/ 444500 h 508000"/>
              <a:gd name="connsiteX25" fmla="*/ 4191000 w 4215170"/>
              <a:gd name="connsiteY25" fmla="*/ 228600 h 508000"/>
              <a:gd name="connsiteX26" fmla="*/ 4140200 w 4215170"/>
              <a:gd name="connsiteY26" fmla="*/ 114300 h 508000"/>
              <a:gd name="connsiteX27" fmla="*/ 4025900 w 4215170"/>
              <a:gd name="connsiteY27" fmla="*/ 50800 h 508000"/>
              <a:gd name="connsiteX28" fmla="*/ 3949700 w 4215170"/>
              <a:gd name="connsiteY28" fmla="*/ 38100 h 508000"/>
              <a:gd name="connsiteX29" fmla="*/ 3530600 w 4215170"/>
              <a:gd name="connsiteY29" fmla="*/ 25400 h 508000"/>
              <a:gd name="connsiteX30" fmla="*/ 3429000 w 4215170"/>
              <a:gd name="connsiteY30" fmla="*/ 12700 h 508000"/>
              <a:gd name="connsiteX31" fmla="*/ 3365500 w 4215170"/>
              <a:gd name="connsiteY31" fmla="*/ 0 h 508000"/>
              <a:gd name="connsiteX32" fmla="*/ 3124200 w 4215170"/>
              <a:gd name="connsiteY32" fmla="*/ 12700 h 508000"/>
              <a:gd name="connsiteX33" fmla="*/ 3048000 w 4215170"/>
              <a:gd name="connsiteY33" fmla="*/ 50800 h 508000"/>
              <a:gd name="connsiteX34" fmla="*/ 3009900 w 4215170"/>
              <a:gd name="connsiteY34" fmla="*/ 63500 h 508000"/>
              <a:gd name="connsiteX35" fmla="*/ 2832100 w 4215170"/>
              <a:gd name="connsiteY35" fmla="*/ 88900 h 508000"/>
              <a:gd name="connsiteX36" fmla="*/ 2527300 w 4215170"/>
              <a:gd name="connsiteY36" fmla="*/ 114300 h 508000"/>
              <a:gd name="connsiteX37" fmla="*/ 2133600 w 4215170"/>
              <a:gd name="connsiteY37" fmla="*/ 127000 h 508000"/>
              <a:gd name="connsiteX38" fmla="*/ 1511300 w 4215170"/>
              <a:gd name="connsiteY38" fmla="*/ 101600 h 508000"/>
              <a:gd name="connsiteX39" fmla="*/ 1016000 w 4215170"/>
              <a:gd name="connsiteY39" fmla="*/ 127000 h 508000"/>
              <a:gd name="connsiteX40" fmla="*/ 850900 w 4215170"/>
              <a:gd name="connsiteY40" fmla="*/ 114300 h 508000"/>
              <a:gd name="connsiteX41" fmla="*/ 812800 w 4215170"/>
              <a:gd name="connsiteY41" fmla="*/ 101600 h 508000"/>
              <a:gd name="connsiteX42" fmla="*/ 825500 w 4215170"/>
              <a:gd name="connsiteY42" fmla="*/ 88900 h 50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4215170" h="508000">
                <a:moveTo>
                  <a:pt x="825500" y="88900"/>
                </a:moveTo>
                <a:lnTo>
                  <a:pt x="825500" y="88900"/>
                </a:lnTo>
                <a:cubicBezTo>
                  <a:pt x="766233" y="84667"/>
                  <a:pt x="706711" y="83142"/>
                  <a:pt x="647700" y="76200"/>
                </a:cubicBezTo>
                <a:cubicBezTo>
                  <a:pt x="634405" y="74636"/>
                  <a:pt x="622987" y="63500"/>
                  <a:pt x="609600" y="63500"/>
                </a:cubicBezTo>
                <a:cubicBezTo>
                  <a:pt x="583850" y="63500"/>
                  <a:pt x="558800" y="71967"/>
                  <a:pt x="533400" y="76200"/>
                </a:cubicBezTo>
                <a:cubicBezTo>
                  <a:pt x="438778" y="70286"/>
                  <a:pt x="264753" y="49975"/>
                  <a:pt x="165100" y="76200"/>
                </a:cubicBezTo>
                <a:cubicBezTo>
                  <a:pt x="135578" y="83969"/>
                  <a:pt x="114300" y="110067"/>
                  <a:pt x="88900" y="127000"/>
                </a:cubicBezTo>
                <a:lnTo>
                  <a:pt x="50800" y="152400"/>
                </a:lnTo>
                <a:cubicBezTo>
                  <a:pt x="46567" y="165100"/>
                  <a:pt x="44087" y="178526"/>
                  <a:pt x="38100" y="190500"/>
                </a:cubicBezTo>
                <a:cubicBezTo>
                  <a:pt x="-11139" y="288977"/>
                  <a:pt x="31922" y="170935"/>
                  <a:pt x="0" y="266700"/>
                </a:cubicBezTo>
                <a:cubicBezTo>
                  <a:pt x="4233" y="317500"/>
                  <a:pt x="5963" y="368571"/>
                  <a:pt x="12700" y="419100"/>
                </a:cubicBezTo>
                <a:cubicBezTo>
                  <a:pt x="14469" y="432370"/>
                  <a:pt x="14947" y="448837"/>
                  <a:pt x="25400" y="457200"/>
                </a:cubicBezTo>
                <a:cubicBezTo>
                  <a:pt x="39030" y="468104"/>
                  <a:pt x="59482" y="464884"/>
                  <a:pt x="76200" y="469900"/>
                </a:cubicBezTo>
                <a:cubicBezTo>
                  <a:pt x="205460" y="508678"/>
                  <a:pt x="99469" y="488684"/>
                  <a:pt x="254000" y="508000"/>
                </a:cubicBezTo>
                <a:cubicBezTo>
                  <a:pt x="567267" y="503767"/>
                  <a:pt x="880725" y="507040"/>
                  <a:pt x="1193800" y="495300"/>
                </a:cubicBezTo>
                <a:cubicBezTo>
                  <a:pt x="1220555" y="494297"/>
                  <a:pt x="1244600" y="478367"/>
                  <a:pt x="1270000" y="469900"/>
                </a:cubicBezTo>
                <a:lnTo>
                  <a:pt x="1346200" y="444500"/>
                </a:lnTo>
                <a:cubicBezTo>
                  <a:pt x="1358900" y="440267"/>
                  <a:pt x="1370934" y="432543"/>
                  <a:pt x="1384300" y="431800"/>
                </a:cubicBezTo>
                <a:lnTo>
                  <a:pt x="1612900" y="419100"/>
                </a:lnTo>
                <a:lnTo>
                  <a:pt x="2057400" y="431800"/>
                </a:lnTo>
                <a:lnTo>
                  <a:pt x="3263900" y="444500"/>
                </a:lnTo>
                <a:cubicBezTo>
                  <a:pt x="3281351" y="444853"/>
                  <a:pt x="3297633" y="453543"/>
                  <a:pt x="3314700" y="457200"/>
                </a:cubicBezTo>
                <a:cubicBezTo>
                  <a:pt x="3356913" y="466246"/>
                  <a:pt x="3441700" y="482600"/>
                  <a:pt x="3441700" y="482600"/>
                </a:cubicBezTo>
                <a:lnTo>
                  <a:pt x="3721100" y="469900"/>
                </a:lnTo>
                <a:cubicBezTo>
                  <a:pt x="4156464" y="453775"/>
                  <a:pt x="3994531" y="490442"/>
                  <a:pt x="4178300" y="444500"/>
                </a:cubicBezTo>
                <a:cubicBezTo>
                  <a:pt x="4233479" y="361732"/>
                  <a:pt x="4217168" y="403054"/>
                  <a:pt x="4191000" y="228600"/>
                </a:cubicBezTo>
                <a:cubicBezTo>
                  <a:pt x="4187529" y="205460"/>
                  <a:pt x="4165198" y="136174"/>
                  <a:pt x="4140200" y="114300"/>
                </a:cubicBezTo>
                <a:cubicBezTo>
                  <a:pt x="4106765" y="85044"/>
                  <a:pt x="4069322" y="60449"/>
                  <a:pt x="4025900" y="50800"/>
                </a:cubicBezTo>
                <a:cubicBezTo>
                  <a:pt x="4000763" y="45214"/>
                  <a:pt x="3975417" y="39419"/>
                  <a:pt x="3949700" y="38100"/>
                </a:cubicBezTo>
                <a:cubicBezTo>
                  <a:pt x="3810119" y="30942"/>
                  <a:pt x="3670300" y="29633"/>
                  <a:pt x="3530600" y="25400"/>
                </a:cubicBezTo>
                <a:cubicBezTo>
                  <a:pt x="3496733" y="21167"/>
                  <a:pt x="3462733" y="17890"/>
                  <a:pt x="3429000" y="12700"/>
                </a:cubicBezTo>
                <a:cubicBezTo>
                  <a:pt x="3407665" y="9418"/>
                  <a:pt x="3387086" y="0"/>
                  <a:pt x="3365500" y="0"/>
                </a:cubicBezTo>
                <a:cubicBezTo>
                  <a:pt x="3284955" y="0"/>
                  <a:pt x="3204633" y="8467"/>
                  <a:pt x="3124200" y="12700"/>
                </a:cubicBezTo>
                <a:cubicBezTo>
                  <a:pt x="3028435" y="44622"/>
                  <a:pt x="3146477" y="1561"/>
                  <a:pt x="3048000" y="50800"/>
                </a:cubicBezTo>
                <a:cubicBezTo>
                  <a:pt x="3036026" y="56787"/>
                  <a:pt x="3022772" y="59822"/>
                  <a:pt x="3009900" y="63500"/>
                </a:cubicBezTo>
                <a:cubicBezTo>
                  <a:pt x="2935532" y="84748"/>
                  <a:pt x="2933309" y="78779"/>
                  <a:pt x="2832100" y="88900"/>
                </a:cubicBezTo>
                <a:cubicBezTo>
                  <a:pt x="2710875" y="129308"/>
                  <a:pt x="2798674" y="103863"/>
                  <a:pt x="2527300" y="114300"/>
                </a:cubicBezTo>
                <a:lnTo>
                  <a:pt x="2133600" y="127000"/>
                </a:lnTo>
                <a:cubicBezTo>
                  <a:pt x="1926167" y="118533"/>
                  <a:pt x="1718740" y="93302"/>
                  <a:pt x="1511300" y="101600"/>
                </a:cubicBezTo>
                <a:cubicBezTo>
                  <a:pt x="1134430" y="116675"/>
                  <a:pt x="1299449" y="106754"/>
                  <a:pt x="1016000" y="127000"/>
                </a:cubicBezTo>
                <a:cubicBezTo>
                  <a:pt x="960967" y="122767"/>
                  <a:pt x="905670" y="121146"/>
                  <a:pt x="850900" y="114300"/>
                </a:cubicBezTo>
                <a:cubicBezTo>
                  <a:pt x="837616" y="112640"/>
                  <a:pt x="824279" y="108488"/>
                  <a:pt x="812800" y="101600"/>
                </a:cubicBezTo>
                <a:cubicBezTo>
                  <a:pt x="802533" y="95440"/>
                  <a:pt x="823383" y="91017"/>
                  <a:pt x="825500" y="88900"/>
                </a:cubicBezTo>
                <a:close/>
              </a:path>
            </a:pathLst>
          </a:custGeom>
          <a:solidFill>
            <a:schemeClr val="accent6">
              <a:lumMod val="75000"/>
              <a:alpha val="3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248400" y="4191000"/>
            <a:ext cx="2819400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solidFill>
                  <a:schemeClr val="bg1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DISTINCT: “</a:t>
            </a:r>
            <a:r>
              <a:rPr lang="en-IE" dirty="0" smtClean="0">
                <a:solidFill>
                  <a:srgbClr val="FFC00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Set Semantics</a:t>
            </a:r>
            <a:r>
              <a:rPr lang="en-IE" dirty="0" smtClean="0">
                <a:solidFill>
                  <a:schemeClr val="bg1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”</a:t>
            </a:r>
            <a:endParaRPr lang="en-IE" dirty="0">
              <a:solidFill>
                <a:schemeClr val="bg1"/>
              </a:solidFill>
              <a:latin typeface="Calibri Light" panose="020F0302020204030204" pitchFamily="34" charset="0"/>
              <a:cs typeface="Segoe UI Semilight" panose="020B0402040204020203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973389" y="4560332"/>
            <a:ext cx="2094411" cy="64633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solidFill>
                  <a:schemeClr val="bg1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(each result row must be unique)</a:t>
            </a:r>
            <a:endParaRPr lang="en-IE" dirty="0">
              <a:solidFill>
                <a:schemeClr val="bg1"/>
              </a:solidFill>
              <a:latin typeface="Calibri Light" panose="020F0302020204030204" pitchFamily="34" charset="0"/>
              <a:cs typeface="Segoe UI Semilight" panose="020B0402040204020203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029200" y="5588258"/>
            <a:ext cx="1531620" cy="252000"/>
          </a:xfrm>
          <a:prstGeom prst="rect">
            <a:avLst/>
          </a:prstGeom>
          <a:solidFill>
            <a:srgbClr val="FFC000">
              <a:alpha val="3100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cxnSp>
        <p:nvCxnSpPr>
          <p:cNvPr id="19" name="Straight Arrow Connector 18"/>
          <p:cNvCxnSpPr>
            <a:stCxn id="17" idx="1"/>
            <a:endCxn id="18" idx="3"/>
          </p:cNvCxnSpPr>
          <p:nvPr/>
        </p:nvCxnSpPr>
        <p:spPr>
          <a:xfrm flipH="1">
            <a:off x="6560820" y="4883498"/>
            <a:ext cx="412569" cy="830760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7" y="5105404"/>
            <a:ext cx="4073366" cy="1213009"/>
          </a:xfrm>
          <a:prstGeom prst="rect">
            <a:avLst/>
          </a:prstGeom>
        </p:spPr>
      </p:pic>
      <p:sp>
        <p:nvSpPr>
          <p:cNvPr id="22" name="Content Placeholder 3"/>
          <p:cNvSpPr txBox="1">
            <a:spLocks/>
          </p:cNvSpPr>
          <p:nvPr/>
        </p:nvSpPr>
        <p:spPr>
          <a:xfrm>
            <a:off x="4620577" y="4419600"/>
            <a:ext cx="1828800" cy="609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IE" dirty="0" smtClean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Solutions:</a:t>
            </a:r>
            <a:endParaRPr lang="en-IE" dirty="0">
              <a:latin typeface="Calibri Light" panose="020F0302020204030204" pitchFamily="34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8655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6" grpId="0" animBg="1"/>
      <p:bldP spid="17" grpId="0" animBg="1"/>
      <p:bldP spid="18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5105404"/>
            <a:ext cx="1531620" cy="744379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219199"/>
            <a:ext cx="7108497" cy="3109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SPARQL: </a:t>
            </a: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SELECT</a:t>
            </a:r>
            <a:r>
              <a:rPr lang="en-IE" dirty="0" smtClean="0"/>
              <a:t> with </a:t>
            </a: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REDUCED</a:t>
            </a:r>
            <a:endParaRPr lang="en-IE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14" name="Content Placeholder 3"/>
          <p:cNvSpPr>
            <a:spLocks noGrp="1"/>
          </p:cNvSpPr>
          <p:nvPr>
            <p:ph idx="1"/>
          </p:nvPr>
        </p:nvSpPr>
        <p:spPr>
          <a:xfrm>
            <a:off x="304800" y="4408223"/>
            <a:ext cx="1371600" cy="609600"/>
          </a:xfrm>
        </p:spPr>
        <p:txBody>
          <a:bodyPr/>
          <a:lstStyle/>
          <a:p>
            <a:pPr marL="0" indent="0" algn="ctr">
              <a:buNone/>
            </a:pPr>
            <a:r>
              <a:rPr lang="en-IE" dirty="0" smtClean="0">
                <a:solidFill>
                  <a:schemeClr val="bg1">
                    <a:lumMod val="50000"/>
                  </a:schemeClr>
                </a:solidFill>
              </a:rPr>
              <a:t>Query:</a:t>
            </a:r>
            <a:endParaRPr lang="en-IE" dirty="0"/>
          </a:p>
        </p:txBody>
      </p:sp>
      <p:sp>
        <p:nvSpPr>
          <p:cNvPr id="5" name="Freeform 4"/>
          <p:cNvSpPr/>
          <p:nvPr/>
        </p:nvSpPr>
        <p:spPr>
          <a:xfrm>
            <a:off x="3924300" y="1778000"/>
            <a:ext cx="4215170" cy="508000"/>
          </a:xfrm>
          <a:custGeom>
            <a:avLst/>
            <a:gdLst>
              <a:gd name="connsiteX0" fmla="*/ 825500 w 4215170"/>
              <a:gd name="connsiteY0" fmla="*/ 88900 h 508000"/>
              <a:gd name="connsiteX1" fmla="*/ 825500 w 4215170"/>
              <a:gd name="connsiteY1" fmla="*/ 88900 h 508000"/>
              <a:gd name="connsiteX2" fmla="*/ 647700 w 4215170"/>
              <a:gd name="connsiteY2" fmla="*/ 76200 h 508000"/>
              <a:gd name="connsiteX3" fmla="*/ 609600 w 4215170"/>
              <a:gd name="connsiteY3" fmla="*/ 63500 h 508000"/>
              <a:gd name="connsiteX4" fmla="*/ 533400 w 4215170"/>
              <a:gd name="connsiteY4" fmla="*/ 76200 h 508000"/>
              <a:gd name="connsiteX5" fmla="*/ 165100 w 4215170"/>
              <a:gd name="connsiteY5" fmla="*/ 76200 h 508000"/>
              <a:gd name="connsiteX6" fmla="*/ 88900 w 4215170"/>
              <a:gd name="connsiteY6" fmla="*/ 127000 h 508000"/>
              <a:gd name="connsiteX7" fmla="*/ 50800 w 4215170"/>
              <a:gd name="connsiteY7" fmla="*/ 152400 h 508000"/>
              <a:gd name="connsiteX8" fmla="*/ 38100 w 4215170"/>
              <a:gd name="connsiteY8" fmla="*/ 190500 h 508000"/>
              <a:gd name="connsiteX9" fmla="*/ 0 w 4215170"/>
              <a:gd name="connsiteY9" fmla="*/ 266700 h 508000"/>
              <a:gd name="connsiteX10" fmla="*/ 12700 w 4215170"/>
              <a:gd name="connsiteY10" fmla="*/ 419100 h 508000"/>
              <a:gd name="connsiteX11" fmla="*/ 25400 w 4215170"/>
              <a:gd name="connsiteY11" fmla="*/ 457200 h 508000"/>
              <a:gd name="connsiteX12" fmla="*/ 76200 w 4215170"/>
              <a:gd name="connsiteY12" fmla="*/ 469900 h 508000"/>
              <a:gd name="connsiteX13" fmla="*/ 254000 w 4215170"/>
              <a:gd name="connsiteY13" fmla="*/ 508000 h 508000"/>
              <a:gd name="connsiteX14" fmla="*/ 1193800 w 4215170"/>
              <a:gd name="connsiteY14" fmla="*/ 495300 h 508000"/>
              <a:gd name="connsiteX15" fmla="*/ 1270000 w 4215170"/>
              <a:gd name="connsiteY15" fmla="*/ 469900 h 508000"/>
              <a:gd name="connsiteX16" fmla="*/ 1346200 w 4215170"/>
              <a:gd name="connsiteY16" fmla="*/ 444500 h 508000"/>
              <a:gd name="connsiteX17" fmla="*/ 1384300 w 4215170"/>
              <a:gd name="connsiteY17" fmla="*/ 431800 h 508000"/>
              <a:gd name="connsiteX18" fmla="*/ 1612900 w 4215170"/>
              <a:gd name="connsiteY18" fmla="*/ 419100 h 508000"/>
              <a:gd name="connsiteX19" fmla="*/ 2057400 w 4215170"/>
              <a:gd name="connsiteY19" fmla="*/ 431800 h 508000"/>
              <a:gd name="connsiteX20" fmla="*/ 3263900 w 4215170"/>
              <a:gd name="connsiteY20" fmla="*/ 444500 h 508000"/>
              <a:gd name="connsiteX21" fmla="*/ 3314700 w 4215170"/>
              <a:gd name="connsiteY21" fmla="*/ 457200 h 508000"/>
              <a:gd name="connsiteX22" fmla="*/ 3441700 w 4215170"/>
              <a:gd name="connsiteY22" fmla="*/ 482600 h 508000"/>
              <a:gd name="connsiteX23" fmla="*/ 3721100 w 4215170"/>
              <a:gd name="connsiteY23" fmla="*/ 469900 h 508000"/>
              <a:gd name="connsiteX24" fmla="*/ 4178300 w 4215170"/>
              <a:gd name="connsiteY24" fmla="*/ 444500 h 508000"/>
              <a:gd name="connsiteX25" fmla="*/ 4191000 w 4215170"/>
              <a:gd name="connsiteY25" fmla="*/ 228600 h 508000"/>
              <a:gd name="connsiteX26" fmla="*/ 4140200 w 4215170"/>
              <a:gd name="connsiteY26" fmla="*/ 114300 h 508000"/>
              <a:gd name="connsiteX27" fmla="*/ 4025900 w 4215170"/>
              <a:gd name="connsiteY27" fmla="*/ 50800 h 508000"/>
              <a:gd name="connsiteX28" fmla="*/ 3949700 w 4215170"/>
              <a:gd name="connsiteY28" fmla="*/ 38100 h 508000"/>
              <a:gd name="connsiteX29" fmla="*/ 3530600 w 4215170"/>
              <a:gd name="connsiteY29" fmla="*/ 25400 h 508000"/>
              <a:gd name="connsiteX30" fmla="*/ 3429000 w 4215170"/>
              <a:gd name="connsiteY30" fmla="*/ 12700 h 508000"/>
              <a:gd name="connsiteX31" fmla="*/ 3365500 w 4215170"/>
              <a:gd name="connsiteY31" fmla="*/ 0 h 508000"/>
              <a:gd name="connsiteX32" fmla="*/ 3124200 w 4215170"/>
              <a:gd name="connsiteY32" fmla="*/ 12700 h 508000"/>
              <a:gd name="connsiteX33" fmla="*/ 3048000 w 4215170"/>
              <a:gd name="connsiteY33" fmla="*/ 50800 h 508000"/>
              <a:gd name="connsiteX34" fmla="*/ 3009900 w 4215170"/>
              <a:gd name="connsiteY34" fmla="*/ 63500 h 508000"/>
              <a:gd name="connsiteX35" fmla="*/ 2832100 w 4215170"/>
              <a:gd name="connsiteY35" fmla="*/ 88900 h 508000"/>
              <a:gd name="connsiteX36" fmla="*/ 2527300 w 4215170"/>
              <a:gd name="connsiteY36" fmla="*/ 114300 h 508000"/>
              <a:gd name="connsiteX37" fmla="*/ 2133600 w 4215170"/>
              <a:gd name="connsiteY37" fmla="*/ 127000 h 508000"/>
              <a:gd name="connsiteX38" fmla="*/ 1511300 w 4215170"/>
              <a:gd name="connsiteY38" fmla="*/ 101600 h 508000"/>
              <a:gd name="connsiteX39" fmla="*/ 1016000 w 4215170"/>
              <a:gd name="connsiteY39" fmla="*/ 127000 h 508000"/>
              <a:gd name="connsiteX40" fmla="*/ 850900 w 4215170"/>
              <a:gd name="connsiteY40" fmla="*/ 114300 h 508000"/>
              <a:gd name="connsiteX41" fmla="*/ 812800 w 4215170"/>
              <a:gd name="connsiteY41" fmla="*/ 101600 h 508000"/>
              <a:gd name="connsiteX42" fmla="*/ 825500 w 4215170"/>
              <a:gd name="connsiteY42" fmla="*/ 88900 h 50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4215170" h="508000">
                <a:moveTo>
                  <a:pt x="825500" y="88900"/>
                </a:moveTo>
                <a:lnTo>
                  <a:pt x="825500" y="88900"/>
                </a:lnTo>
                <a:cubicBezTo>
                  <a:pt x="766233" y="84667"/>
                  <a:pt x="706711" y="83142"/>
                  <a:pt x="647700" y="76200"/>
                </a:cubicBezTo>
                <a:cubicBezTo>
                  <a:pt x="634405" y="74636"/>
                  <a:pt x="622987" y="63500"/>
                  <a:pt x="609600" y="63500"/>
                </a:cubicBezTo>
                <a:cubicBezTo>
                  <a:pt x="583850" y="63500"/>
                  <a:pt x="558800" y="71967"/>
                  <a:pt x="533400" y="76200"/>
                </a:cubicBezTo>
                <a:cubicBezTo>
                  <a:pt x="438778" y="70286"/>
                  <a:pt x="264753" y="49975"/>
                  <a:pt x="165100" y="76200"/>
                </a:cubicBezTo>
                <a:cubicBezTo>
                  <a:pt x="135578" y="83969"/>
                  <a:pt x="114300" y="110067"/>
                  <a:pt x="88900" y="127000"/>
                </a:cubicBezTo>
                <a:lnTo>
                  <a:pt x="50800" y="152400"/>
                </a:lnTo>
                <a:cubicBezTo>
                  <a:pt x="46567" y="165100"/>
                  <a:pt x="44087" y="178526"/>
                  <a:pt x="38100" y="190500"/>
                </a:cubicBezTo>
                <a:cubicBezTo>
                  <a:pt x="-11139" y="288977"/>
                  <a:pt x="31922" y="170935"/>
                  <a:pt x="0" y="266700"/>
                </a:cubicBezTo>
                <a:cubicBezTo>
                  <a:pt x="4233" y="317500"/>
                  <a:pt x="5963" y="368571"/>
                  <a:pt x="12700" y="419100"/>
                </a:cubicBezTo>
                <a:cubicBezTo>
                  <a:pt x="14469" y="432370"/>
                  <a:pt x="14947" y="448837"/>
                  <a:pt x="25400" y="457200"/>
                </a:cubicBezTo>
                <a:cubicBezTo>
                  <a:pt x="39030" y="468104"/>
                  <a:pt x="59482" y="464884"/>
                  <a:pt x="76200" y="469900"/>
                </a:cubicBezTo>
                <a:cubicBezTo>
                  <a:pt x="205460" y="508678"/>
                  <a:pt x="99469" y="488684"/>
                  <a:pt x="254000" y="508000"/>
                </a:cubicBezTo>
                <a:cubicBezTo>
                  <a:pt x="567267" y="503767"/>
                  <a:pt x="880725" y="507040"/>
                  <a:pt x="1193800" y="495300"/>
                </a:cubicBezTo>
                <a:cubicBezTo>
                  <a:pt x="1220555" y="494297"/>
                  <a:pt x="1244600" y="478367"/>
                  <a:pt x="1270000" y="469900"/>
                </a:cubicBezTo>
                <a:lnTo>
                  <a:pt x="1346200" y="444500"/>
                </a:lnTo>
                <a:cubicBezTo>
                  <a:pt x="1358900" y="440267"/>
                  <a:pt x="1370934" y="432543"/>
                  <a:pt x="1384300" y="431800"/>
                </a:cubicBezTo>
                <a:lnTo>
                  <a:pt x="1612900" y="419100"/>
                </a:lnTo>
                <a:lnTo>
                  <a:pt x="2057400" y="431800"/>
                </a:lnTo>
                <a:lnTo>
                  <a:pt x="3263900" y="444500"/>
                </a:lnTo>
                <a:cubicBezTo>
                  <a:pt x="3281351" y="444853"/>
                  <a:pt x="3297633" y="453543"/>
                  <a:pt x="3314700" y="457200"/>
                </a:cubicBezTo>
                <a:cubicBezTo>
                  <a:pt x="3356913" y="466246"/>
                  <a:pt x="3441700" y="482600"/>
                  <a:pt x="3441700" y="482600"/>
                </a:cubicBezTo>
                <a:lnTo>
                  <a:pt x="3721100" y="469900"/>
                </a:lnTo>
                <a:cubicBezTo>
                  <a:pt x="4156464" y="453775"/>
                  <a:pt x="3994531" y="490442"/>
                  <a:pt x="4178300" y="444500"/>
                </a:cubicBezTo>
                <a:cubicBezTo>
                  <a:pt x="4233479" y="361732"/>
                  <a:pt x="4217168" y="403054"/>
                  <a:pt x="4191000" y="228600"/>
                </a:cubicBezTo>
                <a:cubicBezTo>
                  <a:pt x="4187529" y="205460"/>
                  <a:pt x="4165198" y="136174"/>
                  <a:pt x="4140200" y="114300"/>
                </a:cubicBezTo>
                <a:cubicBezTo>
                  <a:pt x="4106765" y="85044"/>
                  <a:pt x="4069322" y="60449"/>
                  <a:pt x="4025900" y="50800"/>
                </a:cubicBezTo>
                <a:cubicBezTo>
                  <a:pt x="4000763" y="45214"/>
                  <a:pt x="3975417" y="39419"/>
                  <a:pt x="3949700" y="38100"/>
                </a:cubicBezTo>
                <a:cubicBezTo>
                  <a:pt x="3810119" y="30942"/>
                  <a:pt x="3670300" y="29633"/>
                  <a:pt x="3530600" y="25400"/>
                </a:cubicBezTo>
                <a:cubicBezTo>
                  <a:pt x="3496733" y="21167"/>
                  <a:pt x="3462733" y="17890"/>
                  <a:pt x="3429000" y="12700"/>
                </a:cubicBezTo>
                <a:cubicBezTo>
                  <a:pt x="3407665" y="9418"/>
                  <a:pt x="3387086" y="0"/>
                  <a:pt x="3365500" y="0"/>
                </a:cubicBezTo>
                <a:cubicBezTo>
                  <a:pt x="3284955" y="0"/>
                  <a:pt x="3204633" y="8467"/>
                  <a:pt x="3124200" y="12700"/>
                </a:cubicBezTo>
                <a:cubicBezTo>
                  <a:pt x="3028435" y="44622"/>
                  <a:pt x="3146477" y="1561"/>
                  <a:pt x="3048000" y="50800"/>
                </a:cubicBezTo>
                <a:cubicBezTo>
                  <a:pt x="3036026" y="56787"/>
                  <a:pt x="3022772" y="59822"/>
                  <a:pt x="3009900" y="63500"/>
                </a:cubicBezTo>
                <a:cubicBezTo>
                  <a:pt x="2935532" y="84748"/>
                  <a:pt x="2933309" y="78779"/>
                  <a:pt x="2832100" y="88900"/>
                </a:cubicBezTo>
                <a:cubicBezTo>
                  <a:pt x="2710875" y="129308"/>
                  <a:pt x="2798674" y="103863"/>
                  <a:pt x="2527300" y="114300"/>
                </a:cubicBezTo>
                <a:lnTo>
                  <a:pt x="2133600" y="127000"/>
                </a:lnTo>
                <a:cubicBezTo>
                  <a:pt x="1926167" y="118533"/>
                  <a:pt x="1718740" y="93302"/>
                  <a:pt x="1511300" y="101600"/>
                </a:cubicBezTo>
                <a:cubicBezTo>
                  <a:pt x="1134430" y="116675"/>
                  <a:pt x="1299449" y="106754"/>
                  <a:pt x="1016000" y="127000"/>
                </a:cubicBezTo>
                <a:cubicBezTo>
                  <a:pt x="960967" y="122767"/>
                  <a:pt x="905670" y="121146"/>
                  <a:pt x="850900" y="114300"/>
                </a:cubicBezTo>
                <a:cubicBezTo>
                  <a:pt x="837616" y="112640"/>
                  <a:pt x="824279" y="108488"/>
                  <a:pt x="812800" y="101600"/>
                </a:cubicBezTo>
                <a:cubicBezTo>
                  <a:pt x="802533" y="95440"/>
                  <a:pt x="823383" y="91017"/>
                  <a:pt x="825500" y="88900"/>
                </a:cubicBezTo>
                <a:close/>
              </a:path>
            </a:pathLst>
          </a:custGeom>
          <a:solidFill>
            <a:schemeClr val="accent6">
              <a:lumMod val="75000"/>
              <a:alpha val="3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7" name="Freeform 6"/>
          <p:cNvSpPr/>
          <p:nvPr/>
        </p:nvSpPr>
        <p:spPr>
          <a:xfrm>
            <a:off x="3924300" y="1800225"/>
            <a:ext cx="4124893" cy="1971675"/>
          </a:xfrm>
          <a:custGeom>
            <a:avLst/>
            <a:gdLst>
              <a:gd name="connsiteX0" fmla="*/ 1228725 w 4124893"/>
              <a:gd name="connsiteY0" fmla="*/ 76200 h 1971675"/>
              <a:gd name="connsiteX1" fmla="*/ 1228725 w 4124893"/>
              <a:gd name="connsiteY1" fmla="*/ 76200 h 1971675"/>
              <a:gd name="connsiteX2" fmla="*/ 1123950 w 4124893"/>
              <a:gd name="connsiteY2" fmla="*/ 66675 h 1971675"/>
              <a:gd name="connsiteX3" fmla="*/ 1009650 w 4124893"/>
              <a:gd name="connsiteY3" fmla="*/ 47625 h 1971675"/>
              <a:gd name="connsiteX4" fmla="*/ 895350 w 4124893"/>
              <a:gd name="connsiteY4" fmla="*/ 28575 h 1971675"/>
              <a:gd name="connsiteX5" fmla="*/ 838200 w 4124893"/>
              <a:gd name="connsiteY5" fmla="*/ 19050 h 1971675"/>
              <a:gd name="connsiteX6" fmla="*/ 762000 w 4124893"/>
              <a:gd name="connsiteY6" fmla="*/ 9525 h 1971675"/>
              <a:gd name="connsiteX7" fmla="*/ 723900 w 4124893"/>
              <a:gd name="connsiteY7" fmla="*/ 0 h 1971675"/>
              <a:gd name="connsiteX8" fmla="*/ 485775 w 4124893"/>
              <a:gd name="connsiteY8" fmla="*/ 9525 h 1971675"/>
              <a:gd name="connsiteX9" fmla="*/ 419100 w 4124893"/>
              <a:gd name="connsiteY9" fmla="*/ 19050 h 1971675"/>
              <a:gd name="connsiteX10" fmla="*/ 390525 w 4124893"/>
              <a:gd name="connsiteY10" fmla="*/ 28575 h 1971675"/>
              <a:gd name="connsiteX11" fmla="*/ 180975 w 4124893"/>
              <a:gd name="connsiteY11" fmla="*/ 38100 h 1971675"/>
              <a:gd name="connsiteX12" fmla="*/ 76200 w 4124893"/>
              <a:gd name="connsiteY12" fmla="*/ 66675 h 1971675"/>
              <a:gd name="connsiteX13" fmla="*/ 47625 w 4124893"/>
              <a:gd name="connsiteY13" fmla="*/ 95250 h 1971675"/>
              <a:gd name="connsiteX14" fmla="*/ 19050 w 4124893"/>
              <a:gd name="connsiteY14" fmla="*/ 104775 h 1971675"/>
              <a:gd name="connsiteX15" fmla="*/ 0 w 4124893"/>
              <a:gd name="connsiteY15" fmla="*/ 161925 h 1971675"/>
              <a:gd name="connsiteX16" fmla="*/ 9525 w 4124893"/>
              <a:gd name="connsiteY16" fmla="*/ 257175 h 1971675"/>
              <a:gd name="connsiteX17" fmla="*/ 38100 w 4124893"/>
              <a:gd name="connsiteY17" fmla="*/ 314325 h 1971675"/>
              <a:gd name="connsiteX18" fmla="*/ 57150 w 4124893"/>
              <a:gd name="connsiteY18" fmla="*/ 352425 h 1971675"/>
              <a:gd name="connsiteX19" fmla="*/ 114300 w 4124893"/>
              <a:gd name="connsiteY19" fmla="*/ 400050 h 1971675"/>
              <a:gd name="connsiteX20" fmla="*/ 152400 w 4124893"/>
              <a:gd name="connsiteY20" fmla="*/ 409575 h 1971675"/>
              <a:gd name="connsiteX21" fmla="*/ 200025 w 4124893"/>
              <a:gd name="connsiteY21" fmla="*/ 438150 h 1971675"/>
              <a:gd name="connsiteX22" fmla="*/ 238125 w 4124893"/>
              <a:gd name="connsiteY22" fmla="*/ 447675 h 1971675"/>
              <a:gd name="connsiteX23" fmla="*/ 323850 w 4124893"/>
              <a:gd name="connsiteY23" fmla="*/ 466725 h 1971675"/>
              <a:gd name="connsiteX24" fmla="*/ 619125 w 4124893"/>
              <a:gd name="connsiteY24" fmla="*/ 485775 h 1971675"/>
              <a:gd name="connsiteX25" fmla="*/ 781050 w 4124893"/>
              <a:gd name="connsiteY25" fmla="*/ 504825 h 1971675"/>
              <a:gd name="connsiteX26" fmla="*/ 847725 w 4124893"/>
              <a:gd name="connsiteY26" fmla="*/ 514350 h 1971675"/>
              <a:gd name="connsiteX27" fmla="*/ 952500 w 4124893"/>
              <a:gd name="connsiteY27" fmla="*/ 523875 h 1971675"/>
              <a:gd name="connsiteX28" fmla="*/ 1009650 w 4124893"/>
              <a:gd name="connsiteY28" fmla="*/ 533400 h 1971675"/>
              <a:gd name="connsiteX29" fmla="*/ 1257300 w 4124893"/>
              <a:gd name="connsiteY29" fmla="*/ 542925 h 1971675"/>
              <a:gd name="connsiteX30" fmla="*/ 1400175 w 4124893"/>
              <a:gd name="connsiteY30" fmla="*/ 657225 h 1971675"/>
              <a:gd name="connsiteX31" fmla="*/ 1419225 w 4124893"/>
              <a:gd name="connsiteY31" fmla="*/ 685800 h 1971675"/>
              <a:gd name="connsiteX32" fmla="*/ 1476375 w 4124893"/>
              <a:gd name="connsiteY32" fmla="*/ 752475 h 1971675"/>
              <a:gd name="connsiteX33" fmla="*/ 1495425 w 4124893"/>
              <a:gd name="connsiteY33" fmla="*/ 781050 h 1971675"/>
              <a:gd name="connsiteX34" fmla="*/ 1524000 w 4124893"/>
              <a:gd name="connsiteY34" fmla="*/ 790575 h 1971675"/>
              <a:gd name="connsiteX35" fmla="*/ 1552575 w 4124893"/>
              <a:gd name="connsiteY35" fmla="*/ 809625 h 1971675"/>
              <a:gd name="connsiteX36" fmla="*/ 1609725 w 4124893"/>
              <a:gd name="connsiteY36" fmla="*/ 838200 h 1971675"/>
              <a:gd name="connsiteX37" fmla="*/ 1695450 w 4124893"/>
              <a:gd name="connsiteY37" fmla="*/ 914400 h 1971675"/>
              <a:gd name="connsiteX38" fmla="*/ 1724025 w 4124893"/>
              <a:gd name="connsiteY38" fmla="*/ 952500 h 1971675"/>
              <a:gd name="connsiteX39" fmla="*/ 1752600 w 4124893"/>
              <a:gd name="connsiteY39" fmla="*/ 971550 h 1971675"/>
              <a:gd name="connsiteX40" fmla="*/ 1838325 w 4124893"/>
              <a:gd name="connsiteY40" fmla="*/ 1028700 h 1971675"/>
              <a:gd name="connsiteX41" fmla="*/ 1895475 w 4124893"/>
              <a:gd name="connsiteY41" fmla="*/ 1066800 h 1971675"/>
              <a:gd name="connsiteX42" fmla="*/ 1962150 w 4124893"/>
              <a:gd name="connsiteY42" fmla="*/ 1095375 h 1971675"/>
              <a:gd name="connsiteX43" fmla="*/ 2076450 w 4124893"/>
              <a:gd name="connsiteY43" fmla="*/ 1152525 h 1971675"/>
              <a:gd name="connsiteX44" fmla="*/ 2114550 w 4124893"/>
              <a:gd name="connsiteY44" fmla="*/ 1190625 h 1971675"/>
              <a:gd name="connsiteX45" fmla="*/ 2162175 w 4124893"/>
              <a:gd name="connsiteY45" fmla="*/ 1209675 h 1971675"/>
              <a:gd name="connsiteX46" fmla="*/ 2257425 w 4124893"/>
              <a:gd name="connsiteY46" fmla="*/ 1276350 h 1971675"/>
              <a:gd name="connsiteX47" fmla="*/ 2305050 w 4124893"/>
              <a:gd name="connsiteY47" fmla="*/ 1304925 h 1971675"/>
              <a:gd name="connsiteX48" fmla="*/ 2343150 w 4124893"/>
              <a:gd name="connsiteY48" fmla="*/ 1343025 h 1971675"/>
              <a:gd name="connsiteX49" fmla="*/ 2400300 w 4124893"/>
              <a:gd name="connsiteY49" fmla="*/ 1381125 h 1971675"/>
              <a:gd name="connsiteX50" fmla="*/ 2457450 w 4124893"/>
              <a:gd name="connsiteY50" fmla="*/ 1438275 h 1971675"/>
              <a:gd name="connsiteX51" fmla="*/ 2486025 w 4124893"/>
              <a:gd name="connsiteY51" fmla="*/ 1466850 h 1971675"/>
              <a:gd name="connsiteX52" fmla="*/ 2505075 w 4124893"/>
              <a:gd name="connsiteY52" fmla="*/ 1504950 h 1971675"/>
              <a:gd name="connsiteX53" fmla="*/ 2524125 w 4124893"/>
              <a:gd name="connsiteY53" fmla="*/ 1533525 h 1971675"/>
              <a:gd name="connsiteX54" fmla="*/ 2543175 w 4124893"/>
              <a:gd name="connsiteY54" fmla="*/ 1581150 h 1971675"/>
              <a:gd name="connsiteX55" fmla="*/ 2571750 w 4124893"/>
              <a:gd name="connsiteY55" fmla="*/ 1619250 h 1971675"/>
              <a:gd name="connsiteX56" fmla="*/ 2590800 w 4124893"/>
              <a:gd name="connsiteY56" fmla="*/ 1657350 h 1971675"/>
              <a:gd name="connsiteX57" fmla="*/ 2638425 w 4124893"/>
              <a:gd name="connsiteY57" fmla="*/ 1724025 h 1971675"/>
              <a:gd name="connsiteX58" fmla="*/ 2676525 w 4124893"/>
              <a:gd name="connsiteY58" fmla="*/ 1809750 h 1971675"/>
              <a:gd name="connsiteX59" fmla="*/ 2714625 w 4124893"/>
              <a:gd name="connsiteY59" fmla="*/ 1866900 h 1971675"/>
              <a:gd name="connsiteX60" fmla="*/ 2733675 w 4124893"/>
              <a:gd name="connsiteY60" fmla="*/ 1895475 h 1971675"/>
              <a:gd name="connsiteX61" fmla="*/ 2790825 w 4124893"/>
              <a:gd name="connsiteY61" fmla="*/ 1905000 h 1971675"/>
              <a:gd name="connsiteX62" fmla="*/ 2828925 w 4124893"/>
              <a:gd name="connsiteY62" fmla="*/ 1914525 h 1971675"/>
              <a:gd name="connsiteX63" fmla="*/ 2867025 w 4124893"/>
              <a:gd name="connsiteY63" fmla="*/ 1933575 h 1971675"/>
              <a:gd name="connsiteX64" fmla="*/ 2962275 w 4124893"/>
              <a:gd name="connsiteY64" fmla="*/ 1952625 h 1971675"/>
              <a:gd name="connsiteX65" fmla="*/ 3048000 w 4124893"/>
              <a:gd name="connsiteY65" fmla="*/ 1971675 h 1971675"/>
              <a:gd name="connsiteX66" fmla="*/ 3895725 w 4124893"/>
              <a:gd name="connsiteY66" fmla="*/ 1952625 h 1971675"/>
              <a:gd name="connsiteX67" fmla="*/ 3943350 w 4124893"/>
              <a:gd name="connsiteY67" fmla="*/ 1943100 h 1971675"/>
              <a:gd name="connsiteX68" fmla="*/ 4000500 w 4124893"/>
              <a:gd name="connsiteY68" fmla="*/ 1933575 h 1971675"/>
              <a:gd name="connsiteX69" fmla="*/ 4019550 w 4124893"/>
              <a:gd name="connsiteY69" fmla="*/ 1905000 h 1971675"/>
              <a:gd name="connsiteX70" fmla="*/ 4029075 w 4124893"/>
              <a:gd name="connsiteY70" fmla="*/ 1876425 h 1971675"/>
              <a:gd name="connsiteX71" fmla="*/ 4086225 w 4124893"/>
              <a:gd name="connsiteY71" fmla="*/ 1809750 h 1971675"/>
              <a:gd name="connsiteX72" fmla="*/ 4105275 w 4124893"/>
              <a:gd name="connsiteY72" fmla="*/ 1752600 h 1971675"/>
              <a:gd name="connsiteX73" fmla="*/ 4114800 w 4124893"/>
              <a:gd name="connsiteY73" fmla="*/ 1724025 h 1971675"/>
              <a:gd name="connsiteX74" fmla="*/ 4124325 w 4124893"/>
              <a:gd name="connsiteY74" fmla="*/ 1685925 h 1971675"/>
              <a:gd name="connsiteX75" fmla="*/ 4114800 w 4124893"/>
              <a:gd name="connsiteY75" fmla="*/ 1514475 h 1971675"/>
              <a:gd name="connsiteX76" fmla="*/ 4029075 w 4124893"/>
              <a:gd name="connsiteY76" fmla="*/ 1466850 h 1971675"/>
              <a:gd name="connsiteX77" fmla="*/ 3990975 w 4124893"/>
              <a:gd name="connsiteY77" fmla="*/ 1457325 h 1971675"/>
              <a:gd name="connsiteX78" fmla="*/ 3409950 w 4124893"/>
              <a:gd name="connsiteY78" fmla="*/ 1447800 h 1971675"/>
              <a:gd name="connsiteX79" fmla="*/ 3305175 w 4124893"/>
              <a:gd name="connsiteY79" fmla="*/ 1419225 h 1971675"/>
              <a:gd name="connsiteX80" fmla="*/ 3276600 w 4124893"/>
              <a:gd name="connsiteY80" fmla="*/ 1409700 h 1971675"/>
              <a:gd name="connsiteX81" fmla="*/ 3248025 w 4124893"/>
              <a:gd name="connsiteY81" fmla="*/ 1400175 h 1971675"/>
              <a:gd name="connsiteX82" fmla="*/ 3190875 w 4124893"/>
              <a:gd name="connsiteY82" fmla="*/ 1371600 h 1971675"/>
              <a:gd name="connsiteX83" fmla="*/ 3162300 w 4124893"/>
              <a:gd name="connsiteY83" fmla="*/ 1352550 h 1971675"/>
              <a:gd name="connsiteX84" fmla="*/ 3105150 w 4124893"/>
              <a:gd name="connsiteY84" fmla="*/ 1333500 h 1971675"/>
              <a:gd name="connsiteX85" fmla="*/ 3076575 w 4124893"/>
              <a:gd name="connsiteY85" fmla="*/ 1323975 h 1971675"/>
              <a:gd name="connsiteX86" fmla="*/ 3019425 w 4124893"/>
              <a:gd name="connsiteY86" fmla="*/ 1285875 h 1971675"/>
              <a:gd name="connsiteX87" fmla="*/ 2990850 w 4124893"/>
              <a:gd name="connsiteY87" fmla="*/ 1266825 h 1971675"/>
              <a:gd name="connsiteX88" fmla="*/ 2914650 w 4124893"/>
              <a:gd name="connsiteY88" fmla="*/ 1200150 h 1971675"/>
              <a:gd name="connsiteX89" fmla="*/ 2886075 w 4124893"/>
              <a:gd name="connsiteY89" fmla="*/ 1181100 h 1971675"/>
              <a:gd name="connsiteX90" fmla="*/ 2867025 w 4124893"/>
              <a:gd name="connsiteY90" fmla="*/ 1152525 h 1971675"/>
              <a:gd name="connsiteX91" fmla="*/ 2857500 w 4124893"/>
              <a:gd name="connsiteY91" fmla="*/ 1123950 h 1971675"/>
              <a:gd name="connsiteX92" fmla="*/ 2819400 w 4124893"/>
              <a:gd name="connsiteY92" fmla="*/ 1066800 h 1971675"/>
              <a:gd name="connsiteX93" fmla="*/ 2781300 w 4124893"/>
              <a:gd name="connsiteY93" fmla="*/ 1009650 h 1971675"/>
              <a:gd name="connsiteX94" fmla="*/ 2762250 w 4124893"/>
              <a:gd name="connsiteY94" fmla="*/ 971550 h 1971675"/>
              <a:gd name="connsiteX95" fmla="*/ 2705100 w 4124893"/>
              <a:gd name="connsiteY95" fmla="*/ 923925 h 1971675"/>
              <a:gd name="connsiteX96" fmla="*/ 2676525 w 4124893"/>
              <a:gd name="connsiteY96" fmla="*/ 914400 h 1971675"/>
              <a:gd name="connsiteX97" fmla="*/ 2647950 w 4124893"/>
              <a:gd name="connsiteY97" fmla="*/ 885825 h 1971675"/>
              <a:gd name="connsiteX98" fmla="*/ 2590800 w 4124893"/>
              <a:gd name="connsiteY98" fmla="*/ 847725 h 1971675"/>
              <a:gd name="connsiteX99" fmla="*/ 2562225 w 4124893"/>
              <a:gd name="connsiteY99" fmla="*/ 819150 h 1971675"/>
              <a:gd name="connsiteX100" fmla="*/ 2524125 w 4124893"/>
              <a:gd name="connsiteY100" fmla="*/ 800100 h 1971675"/>
              <a:gd name="connsiteX101" fmla="*/ 2495550 w 4124893"/>
              <a:gd name="connsiteY101" fmla="*/ 771525 h 1971675"/>
              <a:gd name="connsiteX102" fmla="*/ 2447925 w 4124893"/>
              <a:gd name="connsiteY102" fmla="*/ 752475 h 1971675"/>
              <a:gd name="connsiteX103" fmla="*/ 2390775 w 4124893"/>
              <a:gd name="connsiteY103" fmla="*/ 733425 h 1971675"/>
              <a:gd name="connsiteX104" fmla="*/ 2305050 w 4124893"/>
              <a:gd name="connsiteY104" fmla="*/ 695325 h 1971675"/>
              <a:gd name="connsiteX105" fmla="*/ 2238375 w 4124893"/>
              <a:gd name="connsiteY105" fmla="*/ 666750 h 1971675"/>
              <a:gd name="connsiteX106" fmla="*/ 2152650 w 4124893"/>
              <a:gd name="connsiteY106" fmla="*/ 638175 h 1971675"/>
              <a:gd name="connsiteX107" fmla="*/ 2105025 w 4124893"/>
              <a:gd name="connsiteY107" fmla="*/ 619125 h 1971675"/>
              <a:gd name="connsiteX108" fmla="*/ 2047875 w 4124893"/>
              <a:gd name="connsiteY108" fmla="*/ 600075 h 1971675"/>
              <a:gd name="connsiteX109" fmla="*/ 1943100 w 4124893"/>
              <a:gd name="connsiteY109" fmla="*/ 533400 h 1971675"/>
              <a:gd name="connsiteX110" fmla="*/ 1876425 w 4124893"/>
              <a:gd name="connsiteY110" fmla="*/ 485775 h 1971675"/>
              <a:gd name="connsiteX111" fmla="*/ 1819275 w 4124893"/>
              <a:gd name="connsiteY111" fmla="*/ 466725 h 1971675"/>
              <a:gd name="connsiteX112" fmla="*/ 1733550 w 4124893"/>
              <a:gd name="connsiteY112" fmla="*/ 409575 h 1971675"/>
              <a:gd name="connsiteX113" fmla="*/ 1704975 w 4124893"/>
              <a:gd name="connsiteY113" fmla="*/ 390525 h 1971675"/>
              <a:gd name="connsiteX114" fmla="*/ 1685925 w 4124893"/>
              <a:gd name="connsiteY114" fmla="*/ 361950 h 1971675"/>
              <a:gd name="connsiteX115" fmla="*/ 1628775 w 4124893"/>
              <a:gd name="connsiteY115" fmla="*/ 342900 h 1971675"/>
              <a:gd name="connsiteX116" fmla="*/ 1562100 w 4124893"/>
              <a:gd name="connsiteY116" fmla="*/ 304800 h 1971675"/>
              <a:gd name="connsiteX117" fmla="*/ 1533525 w 4124893"/>
              <a:gd name="connsiteY117" fmla="*/ 295275 h 1971675"/>
              <a:gd name="connsiteX118" fmla="*/ 1447800 w 4124893"/>
              <a:gd name="connsiteY118" fmla="*/ 247650 h 1971675"/>
              <a:gd name="connsiteX119" fmla="*/ 1419225 w 4124893"/>
              <a:gd name="connsiteY119" fmla="*/ 219075 h 1971675"/>
              <a:gd name="connsiteX120" fmla="*/ 1362075 w 4124893"/>
              <a:gd name="connsiteY120" fmla="*/ 180975 h 1971675"/>
              <a:gd name="connsiteX121" fmla="*/ 1314450 w 4124893"/>
              <a:gd name="connsiteY121" fmla="*/ 133350 h 1971675"/>
              <a:gd name="connsiteX122" fmla="*/ 1266825 w 4124893"/>
              <a:gd name="connsiteY122" fmla="*/ 95250 h 1971675"/>
              <a:gd name="connsiteX123" fmla="*/ 1228725 w 4124893"/>
              <a:gd name="connsiteY123" fmla="*/ 76200 h 1971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</a:cxnLst>
            <a:rect l="l" t="t" r="r" b="b"/>
            <a:pathLst>
              <a:path w="4124893" h="1971675">
                <a:moveTo>
                  <a:pt x="1228725" y="76200"/>
                </a:moveTo>
                <a:lnTo>
                  <a:pt x="1228725" y="76200"/>
                </a:lnTo>
                <a:cubicBezTo>
                  <a:pt x="1193800" y="73025"/>
                  <a:pt x="1158805" y="70548"/>
                  <a:pt x="1123950" y="66675"/>
                </a:cubicBezTo>
                <a:cubicBezTo>
                  <a:pt x="1046651" y="58086"/>
                  <a:pt x="1075393" y="59227"/>
                  <a:pt x="1009650" y="47625"/>
                </a:cubicBezTo>
                <a:lnTo>
                  <a:pt x="895350" y="28575"/>
                </a:lnTo>
                <a:lnTo>
                  <a:pt x="838200" y="19050"/>
                </a:lnTo>
                <a:cubicBezTo>
                  <a:pt x="812951" y="14842"/>
                  <a:pt x="787249" y="13733"/>
                  <a:pt x="762000" y="9525"/>
                </a:cubicBezTo>
                <a:cubicBezTo>
                  <a:pt x="749087" y="7373"/>
                  <a:pt x="736600" y="3175"/>
                  <a:pt x="723900" y="0"/>
                </a:cubicBezTo>
                <a:cubicBezTo>
                  <a:pt x="644525" y="3175"/>
                  <a:pt x="565059" y="4570"/>
                  <a:pt x="485775" y="9525"/>
                </a:cubicBezTo>
                <a:cubicBezTo>
                  <a:pt x="463368" y="10925"/>
                  <a:pt x="441115" y="14647"/>
                  <a:pt x="419100" y="19050"/>
                </a:cubicBezTo>
                <a:cubicBezTo>
                  <a:pt x="409255" y="21019"/>
                  <a:pt x="400533" y="27774"/>
                  <a:pt x="390525" y="28575"/>
                </a:cubicBezTo>
                <a:cubicBezTo>
                  <a:pt x="320826" y="34151"/>
                  <a:pt x="250825" y="34925"/>
                  <a:pt x="180975" y="38100"/>
                </a:cubicBezTo>
                <a:cubicBezTo>
                  <a:pt x="95035" y="59585"/>
                  <a:pt x="129613" y="48871"/>
                  <a:pt x="76200" y="66675"/>
                </a:cubicBezTo>
                <a:cubicBezTo>
                  <a:pt x="66675" y="76200"/>
                  <a:pt x="58833" y="87778"/>
                  <a:pt x="47625" y="95250"/>
                </a:cubicBezTo>
                <a:cubicBezTo>
                  <a:pt x="39271" y="100819"/>
                  <a:pt x="24886" y="96605"/>
                  <a:pt x="19050" y="104775"/>
                </a:cubicBezTo>
                <a:cubicBezTo>
                  <a:pt x="7378" y="121115"/>
                  <a:pt x="0" y="161925"/>
                  <a:pt x="0" y="161925"/>
                </a:cubicBezTo>
                <a:cubicBezTo>
                  <a:pt x="3175" y="193675"/>
                  <a:pt x="4673" y="225638"/>
                  <a:pt x="9525" y="257175"/>
                </a:cubicBezTo>
                <a:cubicBezTo>
                  <a:pt x="14121" y="287047"/>
                  <a:pt x="23228" y="288300"/>
                  <a:pt x="38100" y="314325"/>
                </a:cubicBezTo>
                <a:cubicBezTo>
                  <a:pt x="45145" y="326653"/>
                  <a:pt x="48897" y="340871"/>
                  <a:pt x="57150" y="352425"/>
                </a:cubicBezTo>
                <a:cubicBezTo>
                  <a:pt x="67247" y="366560"/>
                  <a:pt x="97100" y="392678"/>
                  <a:pt x="114300" y="400050"/>
                </a:cubicBezTo>
                <a:cubicBezTo>
                  <a:pt x="126332" y="405207"/>
                  <a:pt x="139700" y="406400"/>
                  <a:pt x="152400" y="409575"/>
                </a:cubicBezTo>
                <a:cubicBezTo>
                  <a:pt x="168275" y="419100"/>
                  <a:pt x="183107" y="430631"/>
                  <a:pt x="200025" y="438150"/>
                </a:cubicBezTo>
                <a:cubicBezTo>
                  <a:pt x="211988" y="443467"/>
                  <a:pt x="225369" y="444731"/>
                  <a:pt x="238125" y="447675"/>
                </a:cubicBezTo>
                <a:cubicBezTo>
                  <a:pt x="266647" y="454257"/>
                  <a:pt x="294936" y="462160"/>
                  <a:pt x="323850" y="466725"/>
                </a:cubicBezTo>
                <a:cubicBezTo>
                  <a:pt x="400643" y="478850"/>
                  <a:pt x="564785" y="483187"/>
                  <a:pt x="619125" y="485775"/>
                </a:cubicBezTo>
                <a:cubicBezTo>
                  <a:pt x="686180" y="493226"/>
                  <a:pt x="715594" y="496098"/>
                  <a:pt x="781050" y="504825"/>
                </a:cubicBezTo>
                <a:cubicBezTo>
                  <a:pt x="803304" y="507792"/>
                  <a:pt x="825412" y="511871"/>
                  <a:pt x="847725" y="514350"/>
                </a:cubicBezTo>
                <a:cubicBezTo>
                  <a:pt x="882580" y="518223"/>
                  <a:pt x="917671" y="519777"/>
                  <a:pt x="952500" y="523875"/>
                </a:cubicBezTo>
                <a:cubicBezTo>
                  <a:pt x="971680" y="526132"/>
                  <a:pt x="990375" y="532195"/>
                  <a:pt x="1009650" y="533400"/>
                </a:cubicBezTo>
                <a:cubicBezTo>
                  <a:pt x="1092100" y="538553"/>
                  <a:pt x="1174750" y="539750"/>
                  <a:pt x="1257300" y="542925"/>
                </a:cubicBezTo>
                <a:cubicBezTo>
                  <a:pt x="1308029" y="576744"/>
                  <a:pt x="1360134" y="610511"/>
                  <a:pt x="1400175" y="657225"/>
                </a:cubicBezTo>
                <a:cubicBezTo>
                  <a:pt x="1407625" y="665917"/>
                  <a:pt x="1411896" y="677006"/>
                  <a:pt x="1419225" y="685800"/>
                </a:cubicBezTo>
                <a:cubicBezTo>
                  <a:pt x="1488457" y="768879"/>
                  <a:pt x="1405032" y="652594"/>
                  <a:pt x="1476375" y="752475"/>
                </a:cubicBezTo>
                <a:cubicBezTo>
                  <a:pt x="1483029" y="761790"/>
                  <a:pt x="1486486" y="773899"/>
                  <a:pt x="1495425" y="781050"/>
                </a:cubicBezTo>
                <a:cubicBezTo>
                  <a:pt x="1503265" y="787322"/>
                  <a:pt x="1514475" y="787400"/>
                  <a:pt x="1524000" y="790575"/>
                </a:cubicBezTo>
                <a:cubicBezTo>
                  <a:pt x="1533525" y="796925"/>
                  <a:pt x="1542336" y="804505"/>
                  <a:pt x="1552575" y="809625"/>
                </a:cubicBezTo>
                <a:cubicBezTo>
                  <a:pt x="1590403" y="828539"/>
                  <a:pt x="1574628" y="807003"/>
                  <a:pt x="1609725" y="838200"/>
                </a:cubicBezTo>
                <a:cubicBezTo>
                  <a:pt x="1707592" y="925193"/>
                  <a:pt x="1630597" y="871165"/>
                  <a:pt x="1695450" y="914400"/>
                </a:cubicBezTo>
                <a:cubicBezTo>
                  <a:pt x="1704975" y="927100"/>
                  <a:pt x="1712800" y="941275"/>
                  <a:pt x="1724025" y="952500"/>
                </a:cubicBezTo>
                <a:cubicBezTo>
                  <a:pt x="1732120" y="960595"/>
                  <a:pt x="1743285" y="964896"/>
                  <a:pt x="1752600" y="971550"/>
                </a:cubicBezTo>
                <a:cubicBezTo>
                  <a:pt x="1854266" y="1044169"/>
                  <a:pt x="1720229" y="953548"/>
                  <a:pt x="1838325" y="1028700"/>
                </a:cubicBezTo>
                <a:cubicBezTo>
                  <a:pt x="1857641" y="1040992"/>
                  <a:pt x="1875316" y="1055945"/>
                  <a:pt x="1895475" y="1066800"/>
                </a:cubicBezTo>
                <a:cubicBezTo>
                  <a:pt x="1916765" y="1078264"/>
                  <a:pt x="1940298" y="1085024"/>
                  <a:pt x="1962150" y="1095375"/>
                </a:cubicBezTo>
                <a:cubicBezTo>
                  <a:pt x="2000647" y="1113610"/>
                  <a:pt x="2046329" y="1122404"/>
                  <a:pt x="2076450" y="1152525"/>
                </a:cubicBezTo>
                <a:cubicBezTo>
                  <a:pt x="2089150" y="1165225"/>
                  <a:pt x="2099606" y="1180662"/>
                  <a:pt x="2114550" y="1190625"/>
                </a:cubicBezTo>
                <a:cubicBezTo>
                  <a:pt x="2128776" y="1200109"/>
                  <a:pt x="2147165" y="1201488"/>
                  <a:pt x="2162175" y="1209675"/>
                </a:cubicBezTo>
                <a:cubicBezTo>
                  <a:pt x="2218113" y="1240187"/>
                  <a:pt x="2211008" y="1245405"/>
                  <a:pt x="2257425" y="1276350"/>
                </a:cubicBezTo>
                <a:cubicBezTo>
                  <a:pt x="2272829" y="1286619"/>
                  <a:pt x="2290437" y="1293559"/>
                  <a:pt x="2305050" y="1304925"/>
                </a:cubicBezTo>
                <a:cubicBezTo>
                  <a:pt x="2319227" y="1315952"/>
                  <a:pt x="2329125" y="1331805"/>
                  <a:pt x="2343150" y="1343025"/>
                </a:cubicBezTo>
                <a:cubicBezTo>
                  <a:pt x="2361028" y="1357328"/>
                  <a:pt x="2381250" y="1368425"/>
                  <a:pt x="2400300" y="1381125"/>
                </a:cubicBezTo>
                <a:cubicBezTo>
                  <a:pt x="2422716" y="1396069"/>
                  <a:pt x="2438400" y="1419225"/>
                  <a:pt x="2457450" y="1438275"/>
                </a:cubicBezTo>
                <a:lnTo>
                  <a:pt x="2486025" y="1466850"/>
                </a:lnTo>
                <a:cubicBezTo>
                  <a:pt x="2496065" y="1476890"/>
                  <a:pt x="2498030" y="1492622"/>
                  <a:pt x="2505075" y="1504950"/>
                </a:cubicBezTo>
                <a:cubicBezTo>
                  <a:pt x="2510755" y="1514889"/>
                  <a:pt x="2519005" y="1523286"/>
                  <a:pt x="2524125" y="1533525"/>
                </a:cubicBezTo>
                <a:cubicBezTo>
                  <a:pt x="2531771" y="1548818"/>
                  <a:pt x="2534872" y="1566204"/>
                  <a:pt x="2543175" y="1581150"/>
                </a:cubicBezTo>
                <a:cubicBezTo>
                  <a:pt x="2550885" y="1595027"/>
                  <a:pt x="2563336" y="1605788"/>
                  <a:pt x="2571750" y="1619250"/>
                </a:cubicBezTo>
                <a:cubicBezTo>
                  <a:pt x="2579275" y="1631291"/>
                  <a:pt x="2583275" y="1645309"/>
                  <a:pt x="2590800" y="1657350"/>
                </a:cubicBezTo>
                <a:cubicBezTo>
                  <a:pt x="2596212" y="1666010"/>
                  <a:pt x="2632225" y="1710075"/>
                  <a:pt x="2638425" y="1724025"/>
                </a:cubicBezTo>
                <a:cubicBezTo>
                  <a:pt x="2683765" y="1826040"/>
                  <a:pt x="2633412" y="1745081"/>
                  <a:pt x="2676525" y="1809750"/>
                </a:cubicBezTo>
                <a:cubicBezTo>
                  <a:pt x="2693841" y="1879015"/>
                  <a:pt x="2670772" y="1823047"/>
                  <a:pt x="2714625" y="1866900"/>
                </a:cubicBezTo>
                <a:cubicBezTo>
                  <a:pt x="2722720" y="1874995"/>
                  <a:pt x="2723436" y="1890355"/>
                  <a:pt x="2733675" y="1895475"/>
                </a:cubicBezTo>
                <a:cubicBezTo>
                  <a:pt x="2750949" y="1904112"/>
                  <a:pt x="2771887" y="1901212"/>
                  <a:pt x="2790825" y="1905000"/>
                </a:cubicBezTo>
                <a:cubicBezTo>
                  <a:pt x="2803662" y="1907567"/>
                  <a:pt x="2816668" y="1909928"/>
                  <a:pt x="2828925" y="1914525"/>
                </a:cubicBezTo>
                <a:cubicBezTo>
                  <a:pt x="2842220" y="1919511"/>
                  <a:pt x="2853372" y="1929674"/>
                  <a:pt x="2867025" y="1933575"/>
                </a:cubicBezTo>
                <a:cubicBezTo>
                  <a:pt x="2898158" y="1942470"/>
                  <a:pt x="2930525" y="1946275"/>
                  <a:pt x="2962275" y="1952625"/>
                </a:cubicBezTo>
                <a:cubicBezTo>
                  <a:pt x="3022737" y="1964717"/>
                  <a:pt x="2994194" y="1958223"/>
                  <a:pt x="3048000" y="1971675"/>
                </a:cubicBezTo>
                <a:lnTo>
                  <a:pt x="3895725" y="1952625"/>
                </a:lnTo>
                <a:cubicBezTo>
                  <a:pt x="3911803" y="1950733"/>
                  <a:pt x="3927422" y="1945996"/>
                  <a:pt x="3943350" y="1943100"/>
                </a:cubicBezTo>
                <a:cubicBezTo>
                  <a:pt x="3962351" y="1939645"/>
                  <a:pt x="3981450" y="1936750"/>
                  <a:pt x="4000500" y="1933575"/>
                </a:cubicBezTo>
                <a:cubicBezTo>
                  <a:pt x="4006850" y="1924050"/>
                  <a:pt x="4014430" y="1915239"/>
                  <a:pt x="4019550" y="1905000"/>
                </a:cubicBezTo>
                <a:cubicBezTo>
                  <a:pt x="4024040" y="1896020"/>
                  <a:pt x="4024094" y="1885142"/>
                  <a:pt x="4029075" y="1876425"/>
                </a:cubicBezTo>
                <a:cubicBezTo>
                  <a:pt x="4045367" y="1847914"/>
                  <a:pt x="4063705" y="1832270"/>
                  <a:pt x="4086225" y="1809750"/>
                </a:cubicBezTo>
                <a:lnTo>
                  <a:pt x="4105275" y="1752600"/>
                </a:lnTo>
                <a:cubicBezTo>
                  <a:pt x="4108450" y="1743075"/>
                  <a:pt x="4112365" y="1733765"/>
                  <a:pt x="4114800" y="1724025"/>
                </a:cubicBezTo>
                <a:lnTo>
                  <a:pt x="4124325" y="1685925"/>
                </a:lnTo>
                <a:cubicBezTo>
                  <a:pt x="4121150" y="1628775"/>
                  <a:pt x="4132155" y="1569019"/>
                  <a:pt x="4114800" y="1514475"/>
                </a:cubicBezTo>
                <a:cubicBezTo>
                  <a:pt x="4107978" y="1493033"/>
                  <a:pt x="4053637" y="1473868"/>
                  <a:pt x="4029075" y="1466850"/>
                </a:cubicBezTo>
                <a:cubicBezTo>
                  <a:pt x="4016488" y="1463254"/>
                  <a:pt x="4004060" y="1457728"/>
                  <a:pt x="3990975" y="1457325"/>
                </a:cubicBezTo>
                <a:cubicBezTo>
                  <a:pt x="3797366" y="1451368"/>
                  <a:pt x="3603625" y="1450975"/>
                  <a:pt x="3409950" y="1447800"/>
                </a:cubicBezTo>
                <a:cubicBezTo>
                  <a:pt x="3342634" y="1434337"/>
                  <a:pt x="3377684" y="1443395"/>
                  <a:pt x="3305175" y="1419225"/>
                </a:cubicBezTo>
                <a:lnTo>
                  <a:pt x="3276600" y="1409700"/>
                </a:lnTo>
                <a:lnTo>
                  <a:pt x="3248025" y="1400175"/>
                </a:lnTo>
                <a:cubicBezTo>
                  <a:pt x="3166133" y="1345580"/>
                  <a:pt x="3269745" y="1411035"/>
                  <a:pt x="3190875" y="1371600"/>
                </a:cubicBezTo>
                <a:cubicBezTo>
                  <a:pt x="3180636" y="1366480"/>
                  <a:pt x="3172761" y="1357199"/>
                  <a:pt x="3162300" y="1352550"/>
                </a:cubicBezTo>
                <a:cubicBezTo>
                  <a:pt x="3143950" y="1344395"/>
                  <a:pt x="3124200" y="1339850"/>
                  <a:pt x="3105150" y="1333500"/>
                </a:cubicBezTo>
                <a:lnTo>
                  <a:pt x="3076575" y="1323975"/>
                </a:lnTo>
                <a:lnTo>
                  <a:pt x="3019425" y="1285875"/>
                </a:lnTo>
                <a:lnTo>
                  <a:pt x="2990850" y="1266825"/>
                </a:lnTo>
                <a:cubicBezTo>
                  <a:pt x="2959100" y="1219200"/>
                  <a:pt x="2981325" y="1244600"/>
                  <a:pt x="2914650" y="1200150"/>
                </a:cubicBezTo>
                <a:lnTo>
                  <a:pt x="2886075" y="1181100"/>
                </a:lnTo>
                <a:cubicBezTo>
                  <a:pt x="2879725" y="1171575"/>
                  <a:pt x="2872145" y="1162764"/>
                  <a:pt x="2867025" y="1152525"/>
                </a:cubicBezTo>
                <a:cubicBezTo>
                  <a:pt x="2862535" y="1143545"/>
                  <a:pt x="2862376" y="1132727"/>
                  <a:pt x="2857500" y="1123950"/>
                </a:cubicBezTo>
                <a:cubicBezTo>
                  <a:pt x="2846381" y="1103936"/>
                  <a:pt x="2832100" y="1085850"/>
                  <a:pt x="2819400" y="1066800"/>
                </a:cubicBezTo>
                <a:lnTo>
                  <a:pt x="2781300" y="1009650"/>
                </a:lnTo>
                <a:cubicBezTo>
                  <a:pt x="2773424" y="997836"/>
                  <a:pt x="2770503" y="983104"/>
                  <a:pt x="2762250" y="971550"/>
                </a:cubicBezTo>
                <a:cubicBezTo>
                  <a:pt x="2750547" y="955166"/>
                  <a:pt x="2723665" y="933208"/>
                  <a:pt x="2705100" y="923925"/>
                </a:cubicBezTo>
                <a:cubicBezTo>
                  <a:pt x="2696120" y="919435"/>
                  <a:pt x="2686050" y="917575"/>
                  <a:pt x="2676525" y="914400"/>
                </a:cubicBezTo>
                <a:cubicBezTo>
                  <a:pt x="2667000" y="904875"/>
                  <a:pt x="2658583" y="894095"/>
                  <a:pt x="2647950" y="885825"/>
                </a:cubicBezTo>
                <a:cubicBezTo>
                  <a:pt x="2629878" y="871769"/>
                  <a:pt x="2606989" y="863914"/>
                  <a:pt x="2590800" y="847725"/>
                </a:cubicBezTo>
                <a:cubicBezTo>
                  <a:pt x="2581275" y="838200"/>
                  <a:pt x="2573186" y="826980"/>
                  <a:pt x="2562225" y="819150"/>
                </a:cubicBezTo>
                <a:cubicBezTo>
                  <a:pt x="2550671" y="810897"/>
                  <a:pt x="2535679" y="808353"/>
                  <a:pt x="2524125" y="800100"/>
                </a:cubicBezTo>
                <a:cubicBezTo>
                  <a:pt x="2513164" y="792270"/>
                  <a:pt x="2506973" y="778664"/>
                  <a:pt x="2495550" y="771525"/>
                </a:cubicBezTo>
                <a:cubicBezTo>
                  <a:pt x="2481051" y="762463"/>
                  <a:pt x="2463993" y="758318"/>
                  <a:pt x="2447925" y="752475"/>
                </a:cubicBezTo>
                <a:cubicBezTo>
                  <a:pt x="2429054" y="745613"/>
                  <a:pt x="2390775" y="733425"/>
                  <a:pt x="2390775" y="733425"/>
                </a:cubicBezTo>
                <a:cubicBezTo>
                  <a:pt x="2306720" y="677389"/>
                  <a:pt x="2441070" y="763335"/>
                  <a:pt x="2305050" y="695325"/>
                </a:cubicBezTo>
                <a:cubicBezTo>
                  <a:pt x="2257970" y="671785"/>
                  <a:pt x="2280420" y="680765"/>
                  <a:pt x="2238375" y="666750"/>
                </a:cubicBezTo>
                <a:cubicBezTo>
                  <a:pt x="2182808" y="629706"/>
                  <a:pt x="2239519" y="661866"/>
                  <a:pt x="2152650" y="638175"/>
                </a:cubicBezTo>
                <a:cubicBezTo>
                  <a:pt x="2136155" y="633676"/>
                  <a:pt x="2121093" y="624968"/>
                  <a:pt x="2105025" y="619125"/>
                </a:cubicBezTo>
                <a:cubicBezTo>
                  <a:pt x="2086154" y="612263"/>
                  <a:pt x="2047875" y="600075"/>
                  <a:pt x="2047875" y="600075"/>
                </a:cubicBezTo>
                <a:cubicBezTo>
                  <a:pt x="1963643" y="536901"/>
                  <a:pt x="2001796" y="552965"/>
                  <a:pt x="1943100" y="533400"/>
                </a:cubicBezTo>
                <a:cubicBezTo>
                  <a:pt x="1937983" y="529562"/>
                  <a:pt x="1887821" y="490840"/>
                  <a:pt x="1876425" y="485775"/>
                </a:cubicBezTo>
                <a:cubicBezTo>
                  <a:pt x="1858075" y="477620"/>
                  <a:pt x="1819275" y="466725"/>
                  <a:pt x="1819275" y="466725"/>
                </a:cubicBezTo>
                <a:lnTo>
                  <a:pt x="1733550" y="409575"/>
                </a:lnTo>
                <a:lnTo>
                  <a:pt x="1704975" y="390525"/>
                </a:lnTo>
                <a:cubicBezTo>
                  <a:pt x="1698625" y="381000"/>
                  <a:pt x="1695633" y="368017"/>
                  <a:pt x="1685925" y="361950"/>
                </a:cubicBezTo>
                <a:cubicBezTo>
                  <a:pt x="1668897" y="351307"/>
                  <a:pt x="1628775" y="342900"/>
                  <a:pt x="1628775" y="342900"/>
                </a:cubicBezTo>
                <a:cubicBezTo>
                  <a:pt x="1600077" y="323768"/>
                  <a:pt x="1595937" y="319302"/>
                  <a:pt x="1562100" y="304800"/>
                </a:cubicBezTo>
                <a:cubicBezTo>
                  <a:pt x="1552872" y="300845"/>
                  <a:pt x="1543050" y="298450"/>
                  <a:pt x="1533525" y="295275"/>
                </a:cubicBezTo>
                <a:cubicBezTo>
                  <a:pt x="1468021" y="251606"/>
                  <a:pt x="1498095" y="264415"/>
                  <a:pt x="1447800" y="247650"/>
                </a:cubicBezTo>
                <a:cubicBezTo>
                  <a:pt x="1438275" y="238125"/>
                  <a:pt x="1429858" y="227345"/>
                  <a:pt x="1419225" y="219075"/>
                </a:cubicBezTo>
                <a:cubicBezTo>
                  <a:pt x="1401153" y="205019"/>
                  <a:pt x="1362075" y="180975"/>
                  <a:pt x="1362075" y="180975"/>
                </a:cubicBezTo>
                <a:cubicBezTo>
                  <a:pt x="1311275" y="104775"/>
                  <a:pt x="1377950" y="196850"/>
                  <a:pt x="1314450" y="133350"/>
                </a:cubicBezTo>
                <a:cubicBezTo>
                  <a:pt x="1271366" y="90266"/>
                  <a:pt x="1322455" y="113793"/>
                  <a:pt x="1266825" y="95250"/>
                </a:cubicBezTo>
                <a:cubicBezTo>
                  <a:pt x="1227683" y="69155"/>
                  <a:pt x="1235075" y="79375"/>
                  <a:pt x="1228725" y="76200"/>
                </a:cubicBezTo>
                <a:close/>
              </a:path>
            </a:pathLst>
          </a:custGeom>
          <a:solidFill>
            <a:schemeClr val="accent6">
              <a:lumMod val="75000"/>
              <a:alpha val="32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3886200" y="3225800"/>
            <a:ext cx="4215170" cy="508000"/>
          </a:xfrm>
          <a:custGeom>
            <a:avLst/>
            <a:gdLst>
              <a:gd name="connsiteX0" fmla="*/ 825500 w 4215170"/>
              <a:gd name="connsiteY0" fmla="*/ 88900 h 508000"/>
              <a:gd name="connsiteX1" fmla="*/ 825500 w 4215170"/>
              <a:gd name="connsiteY1" fmla="*/ 88900 h 508000"/>
              <a:gd name="connsiteX2" fmla="*/ 647700 w 4215170"/>
              <a:gd name="connsiteY2" fmla="*/ 76200 h 508000"/>
              <a:gd name="connsiteX3" fmla="*/ 609600 w 4215170"/>
              <a:gd name="connsiteY3" fmla="*/ 63500 h 508000"/>
              <a:gd name="connsiteX4" fmla="*/ 533400 w 4215170"/>
              <a:gd name="connsiteY4" fmla="*/ 76200 h 508000"/>
              <a:gd name="connsiteX5" fmla="*/ 165100 w 4215170"/>
              <a:gd name="connsiteY5" fmla="*/ 76200 h 508000"/>
              <a:gd name="connsiteX6" fmla="*/ 88900 w 4215170"/>
              <a:gd name="connsiteY6" fmla="*/ 127000 h 508000"/>
              <a:gd name="connsiteX7" fmla="*/ 50800 w 4215170"/>
              <a:gd name="connsiteY7" fmla="*/ 152400 h 508000"/>
              <a:gd name="connsiteX8" fmla="*/ 38100 w 4215170"/>
              <a:gd name="connsiteY8" fmla="*/ 190500 h 508000"/>
              <a:gd name="connsiteX9" fmla="*/ 0 w 4215170"/>
              <a:gd name="connsiteY9" fmla="*/ 266700 h 508000"/>
              <a:gd name="connsiteX10" fmla="*/ 12700 w 4215170"/>
              <a:gd name="connsiteY10" fmla="*/ 419100 h 508000"/>
              <a:gd name="connsiteX11" fmla="*/ 25400 w 4215170"/>
              <a:gd name="connsiteY11" fmla="*/ 457200 h 508000"/>
              <a:gd name="connsiteX12" fmla="*/ 76200 w 4215170"/>
              <a:gd name="connsiteY12" fmla="*/ 469900 h 508000"/>
              <a:gd name="connsiteX13" fmla="*/ 254000 w 4215170"/>
              <a:gd name="connsiteY13" fmla="*/ 508000 h 508000"/>
              <a:gd name="connsiteX14" fmla="*/ 1193800 w 4215170"/>
              <a:gd name="connsiteY14" fmla="*/ 495300 h 508000"/>
              <a:gd name="connsiteX15" fmla="*/ 1270000 w 4215170"/>
              <a:gd name="connsiteY15" fmla="*/ 469900 h 508000"/>
              <a:gd name="connsiteX16" fmla="*/ 1346200 w 4215170"/>
              <a:gd name="connsiteY16" fmla="*/ 444500 h 508000"/>
              <a:gd name="connsiteX17" fmla="*/ 1384300 w 4215170"/>
              <a:gd name="connsiteY17" fmla="*/ 431800 h 508000"/>
              <a:gd name="connsiteX18" fmla="*/ 1612900 w 4215170"/>
              <a:gd name="connsiteY18" fmla="*/ 419100 h 508000"/>
              <a:gd name="connsiteX19" fmla="*/ 2057400 w 4215170"/>
              <a:gd name="connsiteY19" fmla="*/ 431800 h 508000"/>
              <a:gd name="connsiteX20" fmla="*/ 3263900 w 4215170"/>
              <a:gd name="connsiteY20" fmla="*/ 444500 h 508000"/>
              <a:gd name="connsiteX21" fmla="*/ 3314700 w 4215170"/>
              <a:gd name="connsiteY21" fmla="*/ 457200 h 508000"/>
              <a:gd name="connsiteX22" fmla="*/ 3441700 w 4215170"/>
              <a:gd name="connsiteY22" fmla="*/ 482600 h 508000"/>
              <a:gd name="connsiteX23" fmla="*/ 3721100 w 4215170"/>
              <a:gd name="connsiteY23" fmla="*/ 469900 h 508000"/>
              <a:gd name="connsiteX24" fmla="*/ 4178300 w 4215170"/>
              <a:gd name="connsiteY24" fmla="*/ 444500 h 508000"/>
              <a:gd name="connsiteX25" fmla="*/ 4191000 w 4215170"/>
              <a:gd name="connsiteY25" fmla="*/ 228600 h 508000"/>
              <a:gd name="connsiteX26" fmla="*/ 4140200 w 4215170"/>
              <a:gd name="connsiteY26" fmla="*/ 114300 h 508000"/>
              <a:gd name="connsiteX27" fmla="*/ 4025900 w 4215170"/>
              <a:gd name="connsiteY27" fmla="*/ 50800 h 508000"/>
              <a:gd name="connsiteX28" fmla="*/ 3949700 w 4215170"/>
              <a:gd name="connsiteY28" fmla="*/ 38100 h 508000"/>
              <a:gd name="connsiteX29" fmla="*/ 3530600 w 4215170"/>
              <a:gd name="connsiteY29" fmla="*/ 25400 h 508000"/>
              <a:gd name="connsiteX30" fmla="*/ 3429000 w 4215170"/>
              <a:gd name="connsiteY30" fmla="*/ 12700 h 508000"/>
              <a:gd name="connsiteX31" fmla="*/ 3365500 w 4215170"/>
              <a:gd name="connsiteY31" fmla="*/ 0 h 508000"/>
              <a:gd name="connsiteX32" fmla="*/ 3124200 w 4215170"/>
              <a:gd name="connsiteY32" fmla="*/ 12700 h 508000"/>
              <a:gd name="connsiteX33" fmla="*/ 3048000 w 4215170"/>
              <a:gd name="connsiteY33" fmla="*/ 50800 h 508000"/>
              <a:gd name="connsiteX34" fmla="*/ 3009900 w 4215170"/>
              <a:gd name="connsiteY34" fmla="*/ 63500 h 508000"/>
              <a:gd name="connsiteX35" fmla="*/ 2832100 w 4215170"/>
              <a:gd name="connsiteY35" fmla="*/ 88900 h 508000"/>
              <a:gd name="connsiteX36" fmla="*/ 2527300 w 4215170"/>
              <a:gd name="connsiteY36" fmla="*/ 114300 h 508000"/>
              <a:gd name="connsiteX37" fmla="*/ 2133600 w 4215170"/>
              <a:gd name="connsiteY37" fmla="*/ 127000 h 508000"/>
              <a:gd name="connsiteX38" fmla="*/ 1511300 w 4215170"/>
              <a:gd name="connsiteY38" fmla="*/ 101600 h 508000"/>
              <a:gd name="connsiteX39" fmla="*/ 1016000 w 4215170"/>
              <a:gd name="connsiteY39" fmla="*/ 127000 h 508000"/>
              <a:gd name="connsiteX40" fmla="*/ 850900 w 4215170"/>
              <a:gd name="connsiteY40" fmla="*/ 114300 h 508000"/>
              <a:gd name="connsiteX41" fmla="*/ 812800 w 4215170"/>
              <a:gd name="connsiteY41" fmla="*/ 101600 h 508000"/>
              <a:gd name="connsiteX42" fmla="*/ 825500 w 4215170"/>
              <a:gd name="connsiteY42" fmla="*/ 88900 h 50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4215170" h="508000">
                <a:moveTo>
                  <a:pt x="825500" y="88900"/>
                </a:moveTo>
                <a:lnTo>
                  <a:pt x="825500" y="88900"/>
                </a:lnTo>
                <a:cubicBezTo>
                  <a:pt x="766233" y="84667"/>
                  <a:pt x="706711" y="83142"/>
                  <a:pt x="647700" y="76200"/>
                </a:cubicBezTo>
                <a:cubicBezTo>
                  <a:pt x="634405" y="74636"/>
                  <a:pt x="622987" y="63500"/>
                  <a:pt x="609600" y="63500"/>
                </a:cubicBezTo>
                <a:cubicBezTo>
                  <a:pt x="583850" y="63500"/>
                  <a:pt x="558800" y="71967"/>
                  <a:pt x="533400" y="76200"/>
                </a:cubicBezTo>
                <a:cubicBezTo>
                  <a:pt x="438778" y="70286"/>
                  <a:pt x="264753" y="49975"/>
                  <a:pt x="165100" y="76200"/>
                </a:cubicBezTo>
                <a:cubicBezTo>
                  <a:pt x="135578" y="83969"/>
                  <a:pt x="114300" y="110067"/>
                  <a:pt x="88900" y="127000"/>
                </a:cubicBezTo>
                <a:lnTo>
                  <a:pt x="50800" y="152400"/>
                </a:lnTo>
                <a:cubicBezTo>
                  <a:pt x="46567" y="165100"/>
                  <a:pt x="44087" y="178526"/>
                  <a:pt x="38100" y="190500"/>
                </a:cubicBezTo>
                <a:cubicBezTo>
                  <a:pt x="-11139" y="288977"/>
                  <a:pt x="31922" y="170935"/>
                  <a:pt x="0" y="266700"/>
                </a:cubicBezTo>
                <a:cubicBezTo>
                  <a:pt x="4233" y="317500"/>
                  <a:pt x="5963" y="368571"/>
                  <a:pt x="12700" y="419100"/>
                </a:cubicBezTo>
                <a:cubicBezTo>
                  <a:pt x="14469" y="432370"/>
                  <a:pt x="14947" y="448837"/>
                  <a:pt x="25400" y="457200"/>
                </a:cubicBezTo>
                <a:cubicBezTo>
                  <a:pt x="39030" y="468104"/>
                  <a:pt x="59482" y="464884"/>
                  <a:pt x="76200" y="469900"/>
                </a:cubicBezTo>
                <a:cubicBezTo>
                  <a:pt x="205460" y="508678"/>
                  <a:pt x="99469" y="488684"/>
                  <a:pt x="254000" y="508000"/>
                </a:cubicBezTo>
                <a:cubicBezTo>
                  <a:pt x="567267" y="503767"/>
                  <a:pt x="880725" y="507040"/>
                  <a:pt x="1193800" y="495300"/>
                </a:cubicBezTo>
                <a:cubicBezTo>
                  <a:pt x="1220555" y="494297"/>
                  <a:pt x="1244600" y="478367"/>
                  <a:pt x="1270000" y="469900"/>
                </a:cubicBezTo>
                <a:lnTo>
                  <a:pt x="1346200" y="444500"/>
                </a:lnTo>
                <a:cubicBezTo>
                  <a:pt x="1358900" y="440267"/>
                  <a:pt x="1370934" y="432543"/>
                  <a:pt x="1384300" y="431800"/>
                </a:cubicBezTo>
                <a:lnTo>
                  <a:pt x="1612900" y="419100"/>
                </a:lnTo>
                <a:lnTo>
                  <a:pt x="2057400" y="431800"/>
                </a:lnTo>
                <a:lnTo>
                  <a:pt x="3263900" y="444500"/>
                </a:lnTo>
                <a:cubicBezTo>
                  <a:pt x="3281351" y="444853"/>
                  <a:pt x="3297633" y="453543"/>
                  <a:pt x="3314700" y="457200"/>
                </a:cubicBezTo>
                <a:cubicBezTo>
                  <a:pt x="3356913" y="466246"/>
                  <a:pt x="3441700" y="482600"/>
                  <a:pt x="3441700" y="482600"/>
                </a:cubicBezTo>
                <a:lnTo>
                  <a:pt x="3721100" y="469900"/>
                </a:lnTo>
                <a:cubicBezTo>
                  <a:pt x="4156464" y="453775"/>
                  <a:pt x="3994531" y="490442"/>
                  <a:pt x="4178300" y="444500"/>
                </a:cubicBezTo>
                <a:cubicBezTo>
                  <a:pt x="4233479" y="361732"/>
                  <a:pt x="4217168" y="403054"/>
                  <a:pt x="4191000" y="228600"/>
                </a:cubicBezTo>
                <a:cubicBezTo>
                  <a:pt x="4187529" y="205460"/>
                  <a:pt x="4165198" y="136174"/>
                  <a:pt x="4140200" y="114300"/>
                </a:cubicBezTo>
                <a:cubicBezTo>
                  <a:pt x="4106765" y="85044"/>
                  <a:pt x="4069322" y="60449"/>
                  <a:pt x="4025900" y="50800"/>
                </a:cubicBezTo>
                <a:cubicBezTo>
                  <a:pt x="4000763" y="45214"/>
                  <a:pt x="3975417" y="39419"/>
                  <a:pt x="3949700" y="38100"/>
                </a:cubicBezTo>
                <a:cubicBezTo>
                  <a:pt x="3810119" y="30942"/>
                  <a:pt x="3670300" y="29633"/>
                  <a:pt x="3530600" y="25400"/>
                </a:cubicBezTo>
                <a:cubicBezTo>
                  <a:pt x="3496733" y="21167"/>
                  <a:pt x="3462733" y="17890"/>
                  <a:pt x="3429000" y="12700"/>
                </a:cubicBezTo>
                <a:cubicBezTo>
                  <a:pt x="3407665" y="9418"/>
                  <a:pt x="3387086" y="0"/>
                  <a:pt x="3365500" y="0"/>
                </a:cubicBezTo>
                <a:cubicBezTo>
                  <a:pt x="3284955" y="0"/>
                  <a:pt x="3204633" y="8467"/>
                  <a:pt x="3124200" y="12700"/>
                </a:cubicBezTo>
                <a:cubicBezTo>
                  <a:pt x="3028435" y="44622"/>
                  <a:pt x="3146477" y="1561"/>
                  <a:pt x="3048000" y="50800"/>
                </a:cubicBezTo>
                <a:cubicBezTo>
                  <a:pt x="3036026" y="56787"/>
                  <a:pt x="3022772" y="59822"/>
                  <a:pt x="3009900" y="63500"/>
                </a:cubicBezTo>
                <a:cubicBezTo>
                  <a:pt x="2935532" y="84748"/>
                  <a:pt x="2933309" y="78779"/>
                  <a:pt x="2832100" y="88900"/>
                </a:cubicBezTo>
                <a:cubicBezTo>
                  <a:pt x="2710875" y="129308"/>
                  <a:pt x="2798674" y="103863"/>
                  <a:pt x="2527300" y="114300"/>
                </a:cubicBezTo>
                <a:lnTo>
                  <a:pt x="2133600" y="127000"/>
                </a:lnTo>
                <a:cubicBezTo>
                  <a:pt x="1926167" y="118533"/>
                  <a:pt x="1718740" y="93302"/>
                  <a:pt x="1511300" y="101600"/>
                </a:cubicBezTo>
                <a:cubicBezTo>
                  <a:pt x="1134430" y="116675"/>
                  <a:pt x="1299449" y="106754"/>
                  <a:pt x="1016000" y="127000"/>
                </a:cubicBezTo>
                <a:cubicBezTo>
                  <a:pt x="960967" y="122767"/>
                  <a:pt x="905670" y="121146"/>
                  <a:pt x="850900" y="114300"/>
                </a:cubicBezTo>
                <a:cubicBezTo>
                  <a:pt x="837616" y="112640"/>
                  <a:pt x="824279" y="108488"/>
                  <a:pt x="812800" y="101600"/>
                </a:cubicBezTo>
                <a:cubicBezTo>
                  <a:pt x="802533" y="95440"/>
                  <a:pt x="823383" y="91017"/>
                  <a:pt x="825500" y="88900"/>
                </a:cubicBezTo>
                <a:close/>
              </a:path>
            </a:pathLst>
          </a:custGeom>
          <a:solidFill>
            <a:schemeClr val="accent6">
              <a:lumMod val="75000"/>
              <a:alpha val="3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7" y="5105405"/>
            <a:ext cx="4073366" cy="1213009"/>
          </a:xfrm>
          <a:prstGeom prst="rect">
            <a:avLst/>
          </a:prstGeom>
        </p:spPr>
      </p:pic>
      <p:sp>
        <p:nvSpPr>
          <p:cNvPr id="22" name="Content Placeholder 3"/>
          <p:cNvSpPr txBox="1">
            <a:spLocks/>
          </p:cNvSpPr>
          <p:nvPr/>
        </p:nvSpPr>
        <p:spPr>
          <a:xfrm>
            <a:off x="4620577" y="4419600"/>
            <a:ext cx="1828800" cy="609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IE" dirty="0" smtClean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Solutions:</a:t>
            </a:r>
            <a:endParaRPr lang="en-IE" dirty="0">
              <a:latin typeface="Calibri Light" panose="020F0302020204030204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6580" y="5105403"/>
            <a:ext cx="1531620" cy="972979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4876799" y="5029200"/>
            <a:ext cx="3657601" cy="1143000"/>
          </a:xfrm>
          <a:prstGeom prst="rect">
            <a:avLst/>
          </a:prstGeom>
          <a:solidFill>
            <a:srgbClr val="FFC000">
              <a:alpha val="3100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400800" y="4951514"/>
            <a:ext cx="533400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1400" dirty="0" smtClean="0">
                <a:solidFill>
                  <a:schemeClr val="bg1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OR</a:t>
            </a:r>
            <a:endParaRPr lang="en-IE" sz="1400" dirty="0">
              <a:solidFill>
                <a:schemeClr val="bg1"/>
              </a:solidFill>
              <a:latin typeface="Calibri Light" panose="020F0302020204030204" pitchFamily="34" charset="0"/>
              <a:cs typeface="Segoe UI Semilight" panose="020B0402040204020203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449377" y="3859211"/>
            <a:ext cx="2667000" cy="1015663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solidFill>
                  <a:schemeClr val="bg1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May (but do not </a:t>
            </a:r>
            <a:r>
              <a:rPr lang="en-IE" u="sng" dirty="0" smtClean="0">
                <a:solidFill>
                  <a:schemeClr val="bg1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need</a:t>
            </a:r>
            <a:r>
              <a:rPr lang="en-IE" dirty="0" smtClean="0">
                <a:solidFill>
                  <a:schemeClr val="bg1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 to) return duplicates. </a:t>
            </a:r>
          </a:p>
          <a:p>
            <a:pPr algn="ctr"/>
            <a:r>
              <a:rPr lang="en-IE" sz="1200" dirty="0">
                <a:solidFill>
                  <a:schemeClr val="bg1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(</a:t>
            </a:r>
            <a:r>
              <a:rPr lang="en-IE" sz="1200" dirty="0" smtClean="0">
                <a:solidFill>
                  <a:schemeClr val="bg1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This allows the engine do whatever is most efficient.)</a:t>
            </a:r>
            <a:endParaRPr lang="en-IE" sz="1200" dirty="0">
              <a:solidFill>
                <a:schemeClr val="bg1"/>
              </a:solidFill>
              <a:latin typeface="Calibri Light" panose="020F0302020204030204" pitchFamily="34" charset="0"/>
              <a:cs typeface="Segoe UI Semilight" panose="020B0402040204020203" pitchFamily="34" charset="0"/>
            </a:endParaRPr>
          </a:p>
        </p:txBody>
      </p:sp>
      <p:cxnSp>
        <p:nvCxnSpPr>
          <p:cNvPr id="25" name="Straight Arrow Connector 24"/>
          <p:cNvCxnSpPr>
            <a:stCxn id="24" idx="2"/>
          </p:cNvCxnSpPr>
          <p:nvPr/>
        </p:nvCxnSpPr>
        <p:spPr>
          <a:xfrm flipH="1">
            <a:off x="7543800" y="4874874"/>
            <a:ext cx="239077" cy="154326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67534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4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1" y="5105404"/>
            <a:ext cx="634365" cy="244316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219199"/>
            <a:ext cx="7108497" cy="3109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SPARQL: </a:t>
            </a: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ASK</a:t>
            </a:r>
            <a:endParaRPr lang="en-IE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14" name="Content Placeholder 3"/>
          <p:cNvSpPr>
            <a:spLocks noGrp="1"/>
          </p:cNvSpPr>
          <p:nvPr>
            <p:ph idx="1"/>
          </p:nvPr>
        </p:nvSpPr>
        <p:spPr>
          <a:xfrm>
            <a:off x="304800" y="4408223"/>
            <a:ext cx="1371600" cy="609600"/>
          </a:xfrm>
        </p:spPr>
        <p:txBody>
          <a:bodyPr/>
          <a:lstStyle/>
          <a:p>
            <a:pPr marL="0" indent="0" algn="ctr">
              <a:buNone/>
            </a:pPr>
            <a:r>
              <a:rPr lang="en-IE" dirty="0" smtClean="0">
                <a:solidFill>
                  <a:schemeClr val="bg1">
                    <a:lumMod val="50000"/>
                  </a:schemeClr>
                </a:solidFill>
              </a:rPr>
              <a:t>Query:</a:t>
            </a:r>
            <a:endParaRPr lang="en-IE" dirty="0"/>
          </a:p>
        </p:txBody>
      </p:sp>
      <p:sp>
        <p:nvSpPr>
          <p:cNvPr id="5" name="Freeform 4"/>
          <p:cNvSpPr/>
          <p:nvPr/>
        </p:nvSpPr>
        <p:spPr>
          <a:xfrm>
            <a:off x="3924300" y="1778000"/>
            <a:ext cx="4215170" cy="508000"/>
          </a:xfrm>
          <a:custGeom>
            <a:avLst/>
            <a:gdLst>
              <a:gd name="connsiteX0" fmla="*/ 825500 w 4215170"/>
              <a:gd name="connsiteY0" fmla="*/ 88900 h 508000"/>
              <a:gd name="connsiteX1" fmla="*/ 825500 w 4215170"/>
              <a:gd name="connsiteY1" fmla="*/ 88900 h 508000"/>
              <a:gd name="connsiteX2" fmla="*/ 647700 w 4215170"/>
              <a:gd name="connsiteY2" fmla="*/ 76200 h 508000"/>
              <a:gd name="connsiteX3" fmla="*/ 609600 w 4215170"/>
              <a:gd name="connsiteY3" fmla="*/ 63500 h 508000"/>
              <a:gd name="connsiteX4" fmla="*/ 533400 w 4215170"/>
              <a:gd name="connsiteY4" fmla="*/ 76200 h 508000"/>
              <a:gd name="connsiteX5" fmla="*/ 165100 w 4215170"/>
              <a:gd name="connsiteY5" fmla="*/ 76200 h 508000"/>
              <a:gd name="connsiteX6" fmla="*/ 88900 w 4215170"/>
              <a:gd name="connsiteY6" fmla="*/ 127000 h 508000"/>
              <a:gd name="connsiteX7" fmla="*/ 50800 w 4215170"/>
              <a:gd name="connsiteY7" fmla="*/ 152400 h 508000"/>
              <a:gd name="connsiteX8" fmla="*/ 38100 w 4215170"/>
              <a:gd name="connsiteY8" fmla="*/ 190500 h 508000"/>
              <a:gd name="connsiteX9" fmla="*/ 0 w 4215170"/>
              <a:gd name="connsiteY9" fmla="*/ 266700 h 508000"/>
              <a:gd name="connsiteX10" fmla="*/ 12700 w 4215170"/>
              <a:gd name="connsiteY10" fmla="*/ 419100 h 508000"/>
              <a:gd name="connsiteX11" fmla="*/ 25400 w 4215170"/>
              <a:gd name="connsiteY11" fmla="*/ 457200 h 508000"/>
              <a:gd name="connsiteX12" fmla="*/ 76200 w 4215170"/>
              <a:gd name="connsiteY12" fmla="*/ 469900 h 508000"/>
              <a:gd name="connsiteX13" fmla="*/ 254000 w 4215170"/>
              <a:gd name="connsiteY13" fmla="*/ 508000 h 508000"/>
              <a:gd name="connsiteX14" fmla="*/ 1193800 w 4215170"/>
              <a:gd name="connsiteY14" fmla="*/ 495300 h 508000"/>
              <a:gd name="connsiteX15" fmla="*/ 1270000 w 4215170"/>
              <a:gd name="connsiteY15" fmla="*/ 469900 h 508000"/>
              <a:gd name="connsiteX16" fmla="*/ 1346200 w 4215170"/>
              <a:gd name="connsiteY16" fmla="*/ 444500 h 508000"/>
              <a:gd name="connsiteX17" fmla="*/ 1384300 w 4215170"/>
              <a:gd name="connsiteY17" fmla="*/ 431800 h 508000"/>
              <a:gd name="connsiteX18" fmla="*/ 1612900 w 4215170"/>
              <a:gd name="connsiteY18" fmla="*/ 419100 h 508000"/>
              <a:gd name="connsiteX19" fmla="*/ 2057400 w 4215170"/>
              <a:gd name="connsiteY19" fmla="*/ 431800 h 508000"/>
              <a:gd name="connsiteX20" fmla="*/ 3263900 w 4215170"/>
              <a:gd name="connsiteY20" fmla="*/ 444500 h 508000"/>
              <a:gd name="connsiteX21" fmla="*/ 3314700 w 4215170"/>
              <a:gd name="connsiteY21" fmla="*/ 457200 h 508000"/>
              <a:gd name="connsiteX22" fmla="*/ 3441700 w 4215170"/>
              <a:gd name="connsiteY22" fmla="*/ 482600 h 508000"/>
              <a:gd name="connsiteX23" fmla="*/ 3721100 w 4215170"/>
              <a:gd name="connsiteY23" fmla="*/ 469900 h 508000"/>
              <a:gd name="connsiteX24" fmla="*/ 4178300 w 4215170"/>
              <a:gd name="connsiteY24" fmla="*/ 444500 h 508000"/>
              <a:gd name="connsiteX25" fmla="*/ 4191000 w 4215170"/>
              <a:gd name="connsiteY25" fmla="*/ 228600 h 508000"/>
              <a:gd name="connsiteX26" fmla="*/ 4140200 w 4215170"/>
              <a:gd name="connsiteY26" fmla="*/ 114300 h 508000"/>
              <a:gd name="connsiteX27" fmla="*/ 4025900 w 4215170"/>
              <a:gd name="connsiteY27" fmla="*/ 50800 h 508000"/>
              <a:gd name="connsiteX28" fmla="*/ 3949700 w 4215170"/>
              <a:gd name="connsiteY28" fmla="*/ 38100 h 508000"/>
              <a:gd name="connsiteX29" fmla="*/ 3530600 w 4215170"/>
              <a:gd name="connsiteY29" fmla="*/ 25400 h 508000"/>
              <a:gd name="connsiteX30" fmla="*/ 3429000 w 4215170"/>
              <a:gd name="connsiteY30" fmla="*/ 12700 h 508000"/>
              <a:gd name="connsiteX31" fmla="*/ 3365500 w 4215170"/>
              <a:gd name="connsiteY31" fmla="*/ 0 h 508000"/>
              <a:gd name="connsiteX32" fmla="*/ 3124200 w 4215170"/>
              <a:gd name="connsiteY32" fmla="*/ 12700 h 508000"/>
              <a:gd name="connsiteX33" fmla="*/ 3048000 w 4215170"/>
              <a:gd name="connsiteY33" fmla="*/ 50800 h 508000"/>
              <a:gd name="connsiteX34" fmla="*/ 3009900 w 4215170"/>
              <a:gd name="connsiteY34" fmla="*/ 63500 h 508000"/>
              <a:gd name="connsiteX35" fmla="*/ 2832100 w 4215170"/>
              <a:gd name="connsiteY35" fmla="*/ 88900 h 508000"/>
              <a:gd name="connsiteX36" fmla="*/ 2527300 w 4215170"/>
              <a:gd name="connsiteY36" fmla="*/ 114300 h 508000"/>
              <a:gd name="connsiteX37" fmla="*/ 2133600 w 4215170"/>
              <a:gd name="connsiteY37" fmla="*/ 127000 h 508000"/>
              <a:gd name="connsiteX38" fmla="*/ 1511300 w 4215170"/>
              <a:gd name="connsiteY38" fmla="*/ 101600 h 508000"/>
              <a:gd name="connsiteX39" fmla="*/ 1016000 w 4215170"/>
              <a:gd name="connsiteY39" fmla="*/ 127000 h 508000"/>
              <a:gd name="connsiteX40" fmla="*/ 850900 w 4215170"/>
              <a:gd name="connsiteY40" fmla="*/ 114300 h 508000"/>
              <a:gd name="connsiteX41" fmla="*/ 812800 w 4215170"/>
              <a:gd name="connsiteY41" fmla="*/ 101600 h 508000"/>
              <a:gd name="connsiteX42" fmla="*/ 825500 w 4215170"/>
              <a:gd name="connsiteY42" fmla="*/ 88900 h 50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4215170" h="508000">
                <a:moveTo>
                  <a:pt x="825500" y="88900"/>
                </a:moveTo>
                <a:lnTo>
                  <a:pt x="825500" y="88900"/>
                </a:lnTo>
                <a:cubicBezTo>
                  <a:pt x="766233" y="84667"/>
                  <a:pt x="706711" y="83142"/>
                  <a:pt x="647700" y="76200"/>
                </a:cubicBezTo>
                <a:cubicBezTo>
                  <a:pt x="634405" y="74636"/>
                  <a:pt x="622987" y="63500"/>
                  <a:pt x="609600" y="63500"/>
                </a:cubicBezTo>
                <a:cubicBezTo>
                  <a:pt x="583850" y="63500"/>
                  <a:pt x="558800" y="71967"/>
                  <a:pt x="533400" y="76200"/>
                </a:cubicBezTo>
                <a:cubicBezTo>
                  <a:pt x="438778" y="70286"/>
                  <a:pt x="264753" y="49975"/>
                  <a:pt x="165100" y="76200"/>
                </a:cubicBezTo>
                <a:cubicBezTo>
                  <a:pt x="135578" y="83969"/>
                  <a:pt x="114300" y="110067"/>
                  <a:pt x="88900" y="127000"/>
                </a:cubicBezTo>
                <a:lnTo>
                  <a:pt x="50800" y="152400"/>
                </a:lnTo>
                <a:cubicBezTo>
                  <a:pt x="46567" y="165100"/>
                  <a:pt x="44087" y="178526"/>
                  <a:pt x="38100" y="190500"/>
                </a:cubicBezTo>
                <a:cubicBezTo>
                  <a:pt x="-11139" y="288977"/>
                  <a:pt x="31922" y="170935"/>
                  <a:pt x="0" y="266700"/>
                </a:cubicBezTo>
                <a:cubicBezTo>
                  <a:pt x="4233" y="317500"/>
                  <a:pt x="5963" y="368571"/>
                  <a:pt x="12700" y="419100"/>
                </a:cubicBezTo>
                <a:cubicBezTo>
                  <a:pt x="14469" y="432370"/>
                  <a:pt x="14947" y="448837"/>
                  <a:pt x="25400" y="457200"/>
                </a:cubicBezTo>
                <a:cubicBezTo>
                  <a:pt x="39030" y="468104"/>
                  <a:pt x="59482" y="464884"/>
                  <a:pt x="76200" y="469900"/>
                </a:cubicBezTo>
                <a:cubicBezTo>
                  <a:pt x="205460" y="508678"/>
                  <a:pt x="99469" y="488684"/>
                  <a:pt x="254000" y="508000"/>
                </a:cubicBezTo>
                <a:cubicBezTo>
                  <a:pt x="567267" y="503767"/>
                  <a:pt x="880725" y="507040"/>
                  <a:pt x="1193800" y="495300"/>
                </a:cubicBezTo>
                <a:cubicBezTo>
                  <a:pt x="1220555" y="494297"/>
                  <a:pt x="1244600" y="478367"/>
                  <a:pt x="1270000" y="469900"/>
                </a:cubicBezTo>
                <a:lnTo>
                  <a:pt x="1346200" y="444500"/>
                </a:lnTo>
                <a:cubicBezTo>
                  <a:pt x="1358900" y="440267"/>
                  <a:pt x="1370934" y="432543"/>
                  <a:pt x="1384300" y="431800"/>
                </a:cubicBezTo>
                <a:lnTo>
                  <a:pt x="1612900" y="419100"/>
                </a:lnTo>
                <a:lnTo>
                  <a:pt x="2057400" y="431800"/>
                </a:lnTo>
                <a:lnTo>
                  <a:pt x="3263900" y="444500"/>
                </a:lnTo>
                <a:cubicBezTo>
                  <a:pt x="3281351" y="444853"/>
                  <a:pt x="3297633" y="453543"/>
                  <a:pt x="3314700" y="457200"/>
                </a:cubicBezTo>
                <a:cubicBezTo>
                  <a:pt x="3356913" y="466246"/>
                  <a:pt x="3441700" y="482600"/>
                  <a:pt x="3441700" y="482600"/>
                </a:cubicBezTo>
                <a:lnTo>
                  <a:pt x="3721100" y="469900"/>
                </a:lnTo>
                <a:cubicBezTo>
                  <a:pt x="4156464" y="453775"/>
                  <a:pt x="3994531" y="490442"/>
                  <a:pt x="4178300" y="444500"/>
                </a:cubicBezTo>
                <a:cubicBezTo>
                  <a:pt x="4233479" y="361732"/>
                  <a:pt x="4217168" y="403054"/>
                  <a:pt x="4191000" y="228600"/>
                </a:cubicBezTo>
                <a:cubicBezTo>
                  <a:pt x="4187529" y="205460"/>
                  <a:pt x="4165198" y="136174"/>
                  <a:pt x="4140200" y="114300"/>
                </a:cubicBezTo>
                <a:cubicBezTo>
                  <a:pt x="4106765" y="85044"/>
                  <a:pt x="4069322" y="60449"/>
                  <a:pt x="4025900" y="50800"/>
                </a:cubicBezTo>
                <a:cubicBezTo>
                  <a:pt x="4000763" y="45214"/>
                  <a:pt x="3975417" y="39419"/>
                  <a:pt x="3949700" y="38100"/>
                </a:cubicBezTo>
                <a:cubicBezTo>
                  <a:pt x="3810119" y="30942"/>
                  <a:pt x="3670300" y="29633"/>
                  <a:pt x="3530600" y="25400"/>
                </a:cubicBezTo>
                <a:cubicBezTo>
                  <a:pt x="3496733" y="21167"/>
                  <a:pt x="3462733" y="17890"/>
                  <a:pt x="3429000" y="12700"/>
                </a:cubicBezTo>
                <a:cubicBezTo>
                  <a:pt x="3407665" y="9418"/>
                  <a:pt x="3387086" y="0"/>
                  <a:pt x="3365500" y="0"/>
                </a:cubicBezTo>
                <a:cubicBezTo>
                  <a:pt x="3284955" y="0"/>
                  <a:pt x="3204633" y="8467"/>
                  <a:pt x="3124200" y="12700"/>
                </a:cubicBezTo>
                <a:cubicBezTo>
                  <a:pt x="3028435" y="44622"/>
                  <a:pt x="3146477" y="1561"/>
                  <a:pt x="3048000" y="50800"/>
                </a:cubicBezTo>
                <a:cubicBezTo>
                  <a:pt x="3036026" y="56787"/>
                  <a:pt x="3022772" y="59822"/>
                  <a:pt x="3009900" y="63500"/>
                </a:cubicBezTo>
                <a:cubicBezTo>
                  <a:pt x="2935532" y="84748"/>
                  <a:pt x="2933309" y="78779"/>
                  <a:pt x="2832100" y="88900"/>
                </a:cubicBezTo>
                <a:cubicBezTo>
                  <a:pt x="2710875" y="129308"/>
                  <a:pt x="2798674" y="103863"/>
                  <a:pt x="2527300" y="114300"/>
                </a:cubicBezTo>
                <a:lnTo>
                  <a:pt x="2133600" y="127000"/>
                </a:lnTo>
                <a:cubicBezTo>
                  <a:pt x="1926167" y="118533"/>
                  <a:pt x="1718740" y="93302"/>
                  <a:pt x="1511300" y="101600"/>
                </a:cubicBezTo>
                <a:cubicBezTo>
                  <a:pt x="1134430" y="116675"/>
                  <a:pt x="1299449" y="106754"/>
                  <a:pt x="1016000" y="127000"/>
                </a:cubicBezTo>
                <a:cubicBezTo>
                  <a:pt x="960967" y="122767"/>
                  <a:pt x="905670" y="121146"/>
                  <a:pt x="850900" y="114300"/>
                </a:cubicBezTo>
                <a:cubicBezTo>
                  <a:pt x="837616" y="112640"/>
                  <a:pt x="824279" y="108488"/>
                  <a:pt x="812800" y="101600"/>
                </a:cubicBezTo>
                <a:cubicBezTo>
                  <a:pt x="802533" y="95440"/>
                  <a:pt x="823383" y="91017"/>
                  <a:pt x="825500" y="88900"/>
                </a:cubicBezTo>
                <a:close/>
              </a:path>
            </a:pathLst>
          </a:custGeom>
          <a:solidFill>
            <a:schemeClr val="accent6">
              <a:lumMod val="75000"/>
              <a:alpha val="3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7" name="Freeform 6"/>
          <p:cNvSpPr/>
          <p:nvPr/>
        </p:nvSpPr>
        <p:spPr>
          <a:xfrm>
            <a:off x="3924300" y="1800225"/>
            <a:ext cx="4124893" cy="1971675"/>
          </a:xfrm>
          <a:custGeom>
            <a:avLst/>
            <a:gdLst>
              <a:gd name="connsiteX0" fmla="*/ 1228725 w 4124893"/>
              <a:gd name="connsiteY0" fmla="*/ 76200 h 1971675"/>
              <a:gd name="connsiteX1" fmla="*/ 1228725 w 4124893"/>
              <a:gd name="connsiteY1" fmla="*/ 76200 h 1971675"/>
              <a:gd name="connsiteX2" fmla="*/ 1123950 w 4124893"/>
              <a:gd name="connsiteY2" fmla="*/ 66675 h 1971675"/>
              <a:gd name="connsiteX3" fmla="*/ 1009650 w 4124893"/>
              <a:gd name="connsiteY3" fmla="*/ 47625 h 1971675"/>
              <a:gd name="connsiteX4" fmla="*/ 895350 w 4124893"/>
              <a:gd name="connsiteY4" fmla="*/ 28575 h 1971675"/>
              <a:gd name="connsiteX5" fmla="*/ 838200 w 4124893"/>
              <a:gd name="connsiteY5" fmla="*/ 19050 h 1971675"/>
              <a:gd name="connsiteX6" fmla="*/ 762000 w 4124893"/>
              <a:gd name="connsiteY6" fmla="*/ 9525 h 1971675"/>
              <a:gd name="connsiteX7" fmla="*/ 723900 w 4124893"/>
              <a:gd name="connsiteY7" fmla="*/ 0 h 1971675"/>
              <a:gd name="connsiteX8" fmla="*/ 485775 w 4124893"/>
              <a:gd name="connsiteY8" fmla="*/ 9525 h 1971675"/>
              <a:gd name="connsiteX9" fmla="*/ 419100 w 4124893"/>
              <a:gd name="connsiteY9" fmla="*/ 19050 h 1971675"/>
              <a:gd name="connsiteX10" fmla="*/ 390525 w 4124893"/>
              <a:gd name="connsiteY10" fmla="*/ 28575 h 1971675"/>
              <a:gd name="connsiteX11" fmla="*/ 180975 w 4124893"/>
              <a:gd name="connsiteY11" fmla="*/ 38100 h 1971675"/>
              <a:gd name="connsiteX12" fmla="*/ 76200 w 4124893"/>
              <a:gd name="connsiteY12" fmla="*/ 66675 h 1971675"/>
              <a:gd name="connsiteX13" fmla="*/ 47625 w 4124893"/>
              <a:gd name="connsiteY13" fmla="*/ 95250 h 1971675"/>
              <a:gd name="connsiteX14" fmla="*/ 19050 w 4124893"/>
              <a:gd name="connsiteY14" fmla="*/ 104775 h 1971675"/>
              <a:gd name="connsiteX15" fmla="*/ 0 w 4124893"/>
              <a:gd name="connsiteY15" fmla="*/ 161925 h 1971675"/>
              <a:gd name="connsiteX16" fmla="*/ 9525 w 4124893"/>
              <a:gd name="connsiteY16" fmla="*/ 257175 h 1971675"/>
              <a:gd name="connsiteX17" fmla="*/ 38100 w 4124893"/>
              <a:gd name="connsiteY17" fmla="*/ 314325 h 1971675"/>
              <a:gd name="connsiteX18" fmla="*/ 57150 w 4124893"/>
              <a:gd name="connsiteY18" fmla="*/ 352425 h 1971675"/>
              <a:gd name="connsiteX19" fmla="*/ 114300 w 4124893"/>
              <a:gd name="connsiteY19" fmla="*/ 400050 h 1971675"/>
              <a:gd name="connsiteX20" fmla="*/ 152400 w 4124893"/>
              <a:gd name="connsiteY20" fmla="*/ 409575 h 1971675"/>
              <a:gd name="connsiteX21" fmla="*/ 200025 w 4124893"/>
              <a:gd name="connsiteY21" fmla="*/ 438150 h 1971675"/>
              <a:gd name="connsiteX22" fmla="*/ 238125 w 4124893"/>
              <a:gd name="connsiteY22" fmla="*/ 447675 h 1971675"/>
              <a:gd name="connsiteX23" fmla="*/ 323850 w 4124893"/>
              <a:gd name="connsiteY23" fmla="*/ 466725 h 1971675"/>
              <a:gd name="connsiteX24" fmla="*/ 619125 w 4124893"/>
              <a:gd name="connsiteY24" fmla="*/ 485775 h 1971675"/>
              <a:gd name="connsiteX25" fmla="*/ 781050 w 4124893"/>
              <a:gd name="connsiteY25" fmla="*/ 504825 h 1971675"/>
              <a:gd name="connsiteX26" fmla="*/ 847725 w 4124893"/>
              <a:gd name="connsiteY26" fmla="*/ 514350 h 1971675"/>
              <a:gd name="connsiteX27" fmla="*/ 952500 w 4124893"/>
              <a:gd name="connsiteY27" fmla="*/ 523875 h 1971675"/>
              <a:gd name="connsiteX28" fmla="*/ 1009650 w 4124893"/>
              <a:gd name="connsiteY28" fmla="*/ 533400 h 1971675"/>
              <a:gd name="connsiteX29" fmla="*/ 1257300 w 4124893"/>
              <a:gd name="connsiteY29" fmla="*/ 542925 h 1971675"/>
              <a:gd name="connsiteX30" fmla="*/ 1400175 w 4124893"/>
              <a:gd name="connsiteY30" fmla="*/ 657225 h 1971675"/>
              <a:gd name="connsiteX31" fmla="*/ 1419225 w 4124893"/>
              <a:gd name="connsiteY31" fmla="*/ 685800 h 1971675"/>
              <a:gd name="connsiteX32" fmla="*/ 1476375 w 4124893"/>
              <a:gd name="connsiteY32" fmla="*/ 752475 h 1971675"/>
              <a:gd name="connsiteX33" fmla="*/ 1495425 w 4124893"/>
              <a:gd name="connsiteY33" fmla="*/ 781050 h 1971675"/>
              <a:gd name="connsiteX34" fmla="*/ 1524000 w 4124893"/>
              <a:gd name="connsiteY34" fmla="*/ 790575 h 1971675"/>
              <a:gd name="connsiteX35" fmla="*/ 1552575 w 4124893"/>
              <a:gd name="connsiteY35" fmla="*/ 809625 h 1971675"/>
              <a:gd name="connsiteX36" fmla="*/ 1609725 w 4124893"/>
              <a:gd name="connsiteY36" fmla="*/ 838200 h 1971675"/>
              <a:gd name="connsiteX37" fmla="*/ 1695450 w 4124893"/>
              <a:gd name="connsiteY37" fmla="*/ 914400 h 1971675"/>
              <a:gd name="connsiteX38" fmla="*/ 1724025 w 4124893"/>
              <a:gd name="connsiteY38" fmla="*/ 952500 h 1971675"/>
              <a:gd name="connsiteX39" fmla="*/ 1752600 w 4124893"/>
              <a:gd name="connsiteY39" fmla="*/ 971550 h 1971675"/>
              <a:gd name="connsiteX40" fmla="*/ 1838325 w 4124893"/>
              <a:gd name="connsiteY40" fmla="*/ 1028700 h 1971675"/>
              <a:gd name="connsiteX41" fmla="*/ 1895475 w 4124893"/>
              <a:gd name="connsiteY41" fmla="*/ 1066800 h 1971675"/>
              <a:gd name="connsiteX42" fmla="*/ 1962150 w 4124893"/>
              <a:gd name="connsiteY42" fmla="*/ 1095375 h 1971675"/>
              <a:gd name="connsiteX43" fmla="*/ 2076450 w 4124893"/>
              <a:gd name="connsiteY43" fmla="*/ 1152525 h 1971675"/>
              <a:gd name="connsiteX44" fmla="*/ 2114550 w 4124893"/>
              <a:gd name="connsiteY44" fmla="*/ 1190625 h 1971675"/>
              <a:gd name="connsiteX45" fmla="*/ 2162175 w 4124893"/>
              <a:gd name="connsiteY45" fmla="*/ 1209675 h 1971675"/>
              <a:gd name="connsiteX46" fmla="*/ 2257425 w 4124893"/>
              <a:gd name="connsiteY46" fmla="*/ 1276350 h 1971675"/>
              <a:gd name="connsiteX47" fmla="*/ 2305050 w 4124893"/>
              <a:gd name="connsiteY47" fmla="*/ 1304925 h 1971675"/>
              <a:gd name="connsiteX48" fmla="*/ 2343150 w 4124893"/>
              <a:gd name="connsiteY48" fmla="*/ 1343025 h 1971675"/>
              <a:gd name="connsiteX49" fmla="*/ 2400300 w 4124893"/>
              <a:gd name="connsiteY49" fmla="*/ 1381125 h 1971675"/>
              <a:gd name="connsiteX50" fmla="*/ 2457450 w 4124893"/>
              <a:gd name="connsiteY50" fmla="*/ 1438275 h 1971675"/>
              <a:gd name="connsiteX51" fmla="*/ 2486025 w 4124893"/>
              <a:gd name="connsiteY51" fmla="*/ 1466850 h 1971675"/>
              <a:gd name="connsiteX52" fmla="*/ 2505075 w 4124893"/>
              <a:gd name="connsiteY52" fmla="*/ 1504950 h 1971675"/>
              <a:gd name="connsiteX53" fmla="*/ 2524125 w 4124893"/>
              <a:gd name="connsiteY53" fmla="*/ 1533525 h 1971675"/>
              <a:gd name="connsiteX54" fmla="*/ 2543175 w 4124893"/>
              <a:gd name="connsiteY54" fmla="*/ 1581150 h 1971675"/>
              <a:gd name="connsiteX55" fmla="*/ 2571750 w 4124893"/>
              <a:gd name="connsiteY55" fmla="*/ 1619250 h 1971675"/>
              <a:gd name="connsiteX56" fmla="*/ 2590800 w 4124893"/>
              <a:gd name="connsiteY56" fmla="*/ 1657350 h 1971675"/>
              <a:gd name="connsiteX57" fmla="*/ 2638425 w 4124893"/>
              <a:gd name="connsiteY57" fmla="*/ 1724025 h 1971675"/>
              <a:gd name="connsiteX58" fmla="*/ 2676525 w 4124893"/>
              <a:gd name="connsiteY58" fmla="*/ 1809750 h 1971675"/>
              <a:gd name="connsiteX59" fmla="*/ 2714625 w 4124893"/>
              <a:gd name="connsiteY59" fmla="*/ 1866900 h 1971675"/>
              <a:gd name="connsiteX60" fmla="*/ 2733675 w 4124893"/>
              <a:gd name="connsiteY60" fmla="*/ 1895475 h 1971675"/>
              <a:gd name="connsiteX61" fmla="*/ 2790825 w 4124893"/>
              <a:gd name="connsiteY61" fmla="*/ 1905000 h 1971675"/>
              <a:gd name="connsiteX62" fmla="*/ 2828925 w 4124893"/>
              <a:gd name="connsiteY62" fmla="*/ 1914525 h 1971675"/>
              <a:gd name="connsiteX63" fmla="*/ 2867025 w 4124893"/>
              <a:gd name="connsiteY63" fmla="*/ 1933575 h 1971675"/>
              <a:gd name="connsiteX64" fmla="*/ 2962275 w 4124893"/>
              <a:gd name="connsiteY64" fmla="*/ 1952625 h 1971675"/>
              <a:gd name="connsiteX65" fmla="*/ 3048000 w 4124893"/>
              <a:gd name="connsiteY65" fmla="*/ 1971675 h 1971675"/>
              <a:gd name="connsiteX66" fmla="*/ 3895725 w 4124893"/>
              <a:gd name="connsiteY66" fmla="*/ 1952625 h 1971675"/>
              <a:gd name="connsiteX67" fmla="*/ 3943350 w 4124893"/>
              <a:gd name="connsiteY67" fmla="*/ 1943100 h 1971675"/>
              <a:gd name="connsiteX68" fmla="*/ 4000500 w 4124893"/>
              <a:gd name="connsiteY68" fmla="*/ 1933575 h 1971675"/>
              <a:gd name="connsiteX69" fmla="*/ 4019550 w 4124893"/>
              <a:gd name="connsiteY69" fmla="*/ 1905000 h 1971675"/>
              <a:gd name="connsiteX70" fmla="*/ 4029075 w 4124893"/>
              <a:gd name="connsiteY70" fmla="*/ 1876425 h 1971675"/>
              <a:gd name="connsiteX71" fmla="*/ 4086225 w 4124893"/>
              <a:gd name="connsiteY71" fmla="*/ 1809750 h 1971675"/>
              <a:gd name="connsiteX72" fmla="*/ 4105275 w 4124893"/>
              <a:gd name="connsiteY72" fmla="*/ 1752600 h 1971675"/>
              <a:gd name="connsiteX73" fmla="*/ 4114800 w 4124893"/>
              <a:gd name="connsiteY73" fmla="*/ 1724025 h 1971675"/>
              <a:gd name="connsiteX74" fmla="*/ 4124325 w 4124893"/>
              <a:gd name="connsiteY74" fmla="*/ 1685925 h 1971675"/>
              <a:gd name="connsiteX75" fmla="*/ 4114800 w 4124893"/>
              <a:gd name="connsiteY75" fmla="*/ 1514475 h 1971675"/>
              <a:gd name="connsiteX76" fmla="*/ 4029075 w 4124893"/>
              <a:gd name="connsiteY76" fmla="*/ 1466850 h 1971675"/>
              <a:gd name="connsiteX77" fmla="*/ 3990975 w 4124893"/>
              <a:gd name="connsiteY77" fmla="*/ 1457325 h 1971675"/>
              <a:gd name="connsiteX78" fmla="*/ 3409950 w 4124893"/>
              <a:gd name="connsiteY78" fmla="*/ 1447800 h 1971675"/>
              <a:gd name="connsiteX79" fmla="*/ 3305175 w 4124893"/>
              <a:gd name="connsiteY79" fmla="*/ 1419225 h 1971675"/>
              <a:gd name="connsiteX80" fmla="*/ 3276600 w 4124893"/>
              <a:gd name="connsiteY80" fmla="*/ 1409700 h 1971675"/>
              <a:gd name="connsiteX81" fmla="*/ 3248025 w 4124893"/>
              <a:gd name="connsiteY81" fmla="*/ 1400175 h 1971675"/>
              <a:gd name="connsiteX82" fmla="*/ 3190875 w 4124893"/>
              <a:gd name="connsiteY82" fmla="*/ 1371600 h 1971675"/>
              <a:gd name="connsiteX83" fmla="*/ 3162300 w 4124893"/>
              <a:gd name="connsiteY83" fmla="*/ 1352550 h 1971675"/>
              <a:gd name="connsiteX84" fmla="*/ 3105150 w 4124893"/>
              <a:gd name="connsiteY84" fmla="*/ 1333500 h 1971675"/>
              <a:gd name="connsiteX85" fmla="*/ 3076575 w 4124893"/>
              <a:gd name="connsiteY85" fmla="*/ 1323975 h 1971675"/>
              <a:gd name="connsiteX86" fmla="*/ 3019425 w 4124893"/>
              <a:gd name="connsiteY86" fmla="*/ 1285875 h 1971675"/>
              <a:gd name="connsiteX87" fmla="*/ 2990850 w 4124893"/>
              <a:gd name="connsiteY87" fmla="*/ 1266825 h 1971675"/>
              <a:gd name="connsiteX88" fmla="*/ 2914650 w 4124893"/>
              <a:gd name="connsiteY88" fmla="*/ 1200150 h 1971675"/>
              <a:gd name="connsiteX89" fmla="*/ 2886075 w 4124893"/>
              <a:gd name="connsiteY89" fmla="*/ 1181100 h 1971675"/>
              <a:gd name="connsiteX90" fmla="*/ 2867025 w 4124893"/>
              <a:gd name="connsiteY90" fmla="*/ 1152525 h 1971675"/>
              <a:gd name="connsiteX91" fmla="*/ 2857500 w 4124893"/>
              <a:gd name="connsiteY91" fmla="*/ 1123950 h 1971675"/>
              <a:gd name="connsiteX92" fmla="*/ 2819400 w 4124893"/>
              <a:gd name="connsiteY92" fmla="*/ 1066800 h 1971675"/>
              <a:gd name="connsiteX93" fmla="*/ 2781300 w 4124893"/>
              <a:gd name="connsiteY93" fmla="*/ 1009650 h 1971675"/>
              <a:gd name="connsiteX94" fmla="*/ 2762250 w 4124893"/>
              <a:gd name="connsiteY94" fmla="*/ 971550 h 1971675"/>
              <a:gd name="connsiteX95" fmla="*/ 2705100 w 4124893"/>
              <a:gd name="connsiteY95" fmla="*/ 923925 h 1971675"/>
              <a:gd name="connsiteX96" fmla="*/ 2676525 w 4124893"/>
              <a:gd name="connsiteY96" fmla="*/ 914400 h 1971675"/>
              <a:gd name="connsiteX97" fmla="*/ 2647950 w 4124893"/>
              <a:gd name="connsiteY97" fmla="*/ 885825 h 1971675"/>
              <a:gd name="connsiteX98" fmla="*/ 2590800 w 4124893"/>
              <a:gd name="connsiteY98" fmla="*/ 847725 h 1971675"/>
              <a:gd name="connsiteX99" fmla="*/ 2562225 w 4124893"/>
              <a:gd name="connsiteY99" fmla="*/ 819150 h 1971675"/>
              <a:gd name="connsiteX100" fmla="*/ 2524125 w 4124893"/>
              <a:gd name="connsiteY100" fmla="*/ 800100 h 1971675"/>
              <a:gd name="connsiteX101" fmla="*/ 2495550 w 4124893"/>
              <a:gd name="connsiteY101" fmla="*/ 771525 h 1971675"/>
              <a:gd name="connsiteX102" fmla="*/ 2447925 w 4124893"/>
              <a:gd name="connsiteY102" fmla="*/ 752475 h 1971675"/>
              <a:gd name="connsiteX103" fmla="*/ 2390775 w 4124893"/>
              <a:gd name="connsiteY103" fmla="*/ 733425 h 1971675"/>
              <a:gd name="connsiteX104" fmla="*/ 2305050 w 4124893"/>
              <a:gd name="connsiteY104" fmla="*/ 695325 h 1971675"/>
              <a:gd name="connsiteX105" fmla="*/ 2238375 w 4124893"/>
              <a:gd name="connsiteY105" fmla="*/ 666750 h 1971675"/>
              <a:gd name="connsiteX106" fmla="*/ 2152650 w 4124893"/>
              <a:gd name="connsiteY106" fmla="*/ 638175 h 1971675"/>
              <a:gd name="connsiteX107" fmla="*/ 2105025 w 4124893"/>
              <a:gd name="connsiteY107" fmla="*/ 619125 h 1971675"/>
              <a:gd name="connsiteX108" fmla="*/ 2047875 w 4124893"/>
              <a:gd name="connsiteY108" fmla="*/ 600075 h 1971675"/>
              <a:gd name="connsiteX109" fmla="*/ 1943100 w 4124893"/>
              <a:gd name="connsiteY109" fmla="*/ 533400 h 1971675"/>
              <a:gd name="connsiteX110" fmla="*/ 1876425 w 4124893"/>
              <a:gd name="connsiteY110" fmla="*/ 485775 h 1971675"/>
              <a:gd name="connsiteX111" fmla="*/ 1819275 w 4124893"/>
              <a:gd name="connsiteY111" fmla="*/ 466725 h 1971675"/>
              <a:gd name="connsiteX112" fmla="*/ 1733550 w 4124893"/>
              <a:gd name="connsiteY112" fmla="*/ 409575 h 1971675"/>
              <a:gd name="connsiteX113" fmla="*/ 1704975 w 4124893"/>
              <a:gd name="connsiteY113" fmla="*/ 390525 h 1971675"/>
              <a:gd name="connsiteX114" fmla="*/ 1685925 w 4124893"/>
              <a:gd name="connsiteY114" fmla="*/ 361950 h 1971675"/>
              <a:gd name="connsiteX115" fmla="*/ 1628775 w 4124893"/>
              <a:gd name="connsiteY115" fmla="*/ 342900 h 1971675"/>
              <a:gd name="connsiteX116" fmla="*/ 1562100 w 4124893"/>
              <a:gd name="connsiteY116" fmla="*/ 304800 h 1971675"/>
              <a:gd name="connsiteX117" fmla="*/ 1533525 w 4124893"/>
              <a:gd name="connsiteY117" fmla="*/ 295275 h 1971675"/>
              <a:gd name="connsiteX118" fmla="*/ 1447800 w 4124893"/>
              <a:gd name="connsiteY118" fmla="*/ 247650 h 1971675"/>
              <a:gd name="connsiteX119" fmla="*/ 1419225 w 4124893"/>
              <a:gd name="connsiteY119" fmla="*/ 219075 h 1971675"/>
              <a:gd name="connsiteX120" fmla="*/ 1362075 w 4124893"/>
              <a:gd name="connsiteY120" fmla="*/ 180975 h 1971675"/>
              <a:gd name="connsiteX121" fmla="*/ 1314450 w 4124893"/>
              <a:gd name="connsiteY121" fmla="*/ 133350 h 1971675"/>
              <a:gd name="connsiteX122" fmla="*/ 1266825 w 4124893"/>
              <a:gd name="connsiteY122" fmla="*/ 95250 h 1971675"/>
              <a:gd name="connsiteX123" fmla="*/ 1228725 w 4124893"/>
              <a:gd name="connsiteY123" fmla="*/ 76200 h 1971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</a:cxnLst>
            <a:rect l="l" t="t" r="r" b="b"/>
            <a:pathLst>
              <a:path w="4124893" h="1971675">
                <a:moveTo>
                  <a:pt x="1228725" y="76200"/>
                </a:moveTo>
                <a:lnTo>
                  <a:pt x="1228725" y="76200"/>
                </a:lnTo>
                <a:cubicBezTo>
                  <a:pt x="1193800" y="73025"/>
                  <a:pt x="1158805" y="70548"/>
                  <a:pt x="1123950" y="66675"/>
                </a:cubicBezTo>
                <a:cubicBezTo>
                  <a:pt x="1046651" y="58086"/>
                  <a:pt x="1075393" y="59227"/>
                  <a:pt x="1009650" y="47625"/>
                </a:cubicBezTo>
                <a:lnTo>
                  <a:pt x="895350" y="28575"/>
                </a:lnTo>
                <a:lnTo>
                  <a:pt x="838200" y="19050"/>
                </a:lnTo>
                <a:cubicBezTo>
                  <a:pt x="812951" y="14842"/>
                  <a:pt x="787249" y="13733"/>
                  <a:pt x="762000" y="9525"/>
                </a:cubicBezTo>
                <a:cubicBezTo>
                  <a:pt x="749087" y="7373"/>
                  <a:pt x="736600" y="3175"/>
                  <a:pt x="723900" y="0"/>
                </a:cubicBezTo>
                <a:cubicBezTo>
                  <a:pt x="644525" y="3175"/>
                  <a:pt x="565059" y="4570"/>
                  <a:pt x="485775" y="9525"/>
                </a:cubicBezTo>
                <a:cubicBezTo>
                  <a:pt x="463368" y="10925"/>
                  <a:pt x="441115" y="14647"/>
                  <a:pt x="419100" y="19050"/>
                </a:cubicBezTo>
                <a:cubicBezTo>
                  <a:pt x="409255" y="21019"/>
                  <a:pt x="400533" y="27774"/>
                  <a:pt x="390525" y="28575"/>
                </a:cubicBezTo>
                <a:cubicBezTo>
                  <a:pt x="320826" y="34151"/>
                  <a:pt x="250825" y="34925"/>
                  <a:pt x="180975" y="38100"/>
                </a:cubicBezTo>
                <a:cubicBezTo>
                  <a:pt x="95035" y="59585"/>
                  <a:pt x="129613" y="48871"/>
                  <a:pt x="76200" y="66675"/>
                </a:cubicBezTo>
                <a:cubicBezTo>
                  <a:pt x="66675" y="76200"/>
                  <a:pt x="58833" y="87778"/>
                  <a:pt x="47625" y="95250"/>
                </a:cubicBezTo>
                <a:cubicBezTo>
                  <a:pt x="39271" y="100819"/>
                  <a:pt x="24886" y="96605"/>
                  <a:pt x="19050" y="104775"/>
                </a:cubicBezTo>
                <a:cubicBezTo>
                  <a:pt x="7378" y="121115"/>
                  <a:pt x="0" y="161925"/>
                  <a:pt x="0" y="161925"/>
                </a:cubicBezTo>
                <a:cubicBezTo>
                  <a:pt x="3175" y="193675"/>
                  <a:pt x="4673" y="225638"/>
                  <a:pt x="9525" y="257175"/>
                </a:cubicBezTo>
                <a:cubicBezTo>
                  <a:pt x="14121" y="287047"/>
                  <a:pt x="23228" y="288300"/>
                  <a:pt x="38100" y="314325"/>
                </a:cubicBezTo>
                <a:cubicBezTo>
                  <a:pt x="45145" y="326653"/>
                  <a:pt x="48897" y="340871"/>
                  <a:pt x="57150" y="352425"/>
                </a:cubicBezTo>
                <a:cubicBezTo>
                  <a:pt x="67247" y="366560"/>
                  <a:pt x="97100" y="392678"/>
                  <a:pt x="114300" y="400050"/>
                </a:cubicBezTo>
                <a:cubicBezTo>
                  <a:pt x="126332" y="405207"/>
                  <a:pt x="139700" y="406400"/>
                  <a:pt x="152400" y="409575"/>
                </a:cubicBezTo>
                <a:cubicBezTo>
                  <a:pt x="168275" y="419100"/>
                  <a:pt x="183107" y="430631"/>
                  <a:pt x="200025" y="438150"/>
                </a:cubicBezTo>
                <a:cubicBezTo>
                  <a:pt x="211988" y="443467"/>
                  <a:pt x="225369" y="444731"/>
                  <a:pt x="238125" y="447675"/>
                </a:cubicBezTo>
                <a:cubicBezTo>
                  <a:pt x="266647" y="454257"/>
                  <a:pt x="294936" y="462160"/>
                  <a:pt x="323850" y="466725"/>
                </a:cubicBezTo>
                <a:cubicBezTo>
                  <a:pt x="400643" y="478850"/>
                  <a:pt x="564785" y="483187"/>
                  <a:pt x="619125" y="485775"/>
                </a:cubicBezTo>
                <a:cubicBezTo>
                  <a:pt x="686180" y="493226"/>
                  <a:pt x="715594" y="496098"/>
                  <a:pt x="781050" y="504825"/>
                </a:cubicBezTo>
                <a:cubicBezTo>
                  <a:pt x="803304" y="507792"/>
                  <a:pt x="825412" y="511871"/>
                  <a:pt x="847725" y="514350"/>
                </a:cubicBezTo>
                <a:cubicBezTo>
                  <a:pt x="882580" y="518223"/>
                  <a:pt x="917671" y="519777"/>
                  <a:pt x="952500" y="523875"/>
                </a:cubicBezTo>
                <a:cubicBezTo>
                  <a:pt x="971680" y="526132"/>
                  <a:pt x="990375" y="532195"/>
                  <a:pt x="1009650" y="533400"/>
                </a:cubicBezTo>
                <a:cubicBezTo>
                  <a:pt x="1092100" y="538553"/>
                  <a:pt x="1174750" y="539750"/>
                  <a:pt x="1257300" y="542925"/>
                </a:cubicBezTo>
                <a:cubicBezTo>
                  <a:pt x="1308029" y="576744"/>
                  <a:pt x="1360134" y="610511"/>
                  <a:pt x="1400175" y="657225"/>
                </a:cubicBezTo>
                <a:cubicBezTo>
                  <a:pt x="1407625" y="665917"/>
                  <a:pt x="1411896" y="677006"/>
                  <a:pt x="1419225" y="685800"/>
                </a:cubicBezTo>
                <a:cubicBezTo>
                  <a:pt x="1488457" y="768879"/>
                  <a:pt x="1405032" y="652594"/>
                  <a:pt x="1476375" y="752475"/>
                </a:cubicBezTo>
                <a:cubicBezTo>
                  <a:pt x="1483029" y="761790"/>
                  <a:pt x="1486486" y="773899"/>
                  <a:pt x="1495425" y="781050"/>
                </a:cubicBezTo>
                <a:cubicBezTo>
                  <a:pt x="1503265" y="787322"/>
                  <a:pt x="1514475" y="787400"/>
                  <a:pt x="1524000" y="790575"/>
                </a:cubicBezTo>
                <a:cubicBezTo>
                  <a:pt x="1533525" y="796925"/>
                  <a:pt x="1542336" y="804505"/>
                  <a:pt x="1552575" y="809625"/>
                </a:cubicBezTo>
                <a:cubicBezTo>
                  <a:pt x="1590403" y="828539"/>
                  <a:pt x="1574628" y="807003"/>
                  <a:pt x="1609725" y="838200"/>
                </a:cubicBezTo>
                <a:cubicBezTo>
                  <a:pt x="1707592" y="925193"/>
                  <a:pt x="1630597" y="871165"/>
                  <a:pt x="1695450" y="914400"/>
                </a:cubicBezTo>
                <a:cubicBezTo>
                  <a:pt x="1704975" y="927100"/>
                  <a:pt x="1712800" y="941275"/>
                  <a:pt x="1724025" y="952500"/>
                </a:cubicBezTo>
                <a:cubicBezTo>
                  <a:pt x="1732120" y="960595"/>
                  <a:pt x="1743285" y="964896"/>
                  <a:pt x="1752600" y="971550"/>
                </a:cubicBezTo>
                <a:cubicBezTo>
                  <a:pt x="1854266" y="1044169"/>
                  <a:pt x="1720229" y="953548"/>
                  <a:pt x="1838325" y="1028700"/>
                </a:cubicBezTo>
                <a:cubicBezTo>
                  <a:pt x="1857641" y="1040992"/>
                  <a:pt x="1875316" y="1055945"/>
                  <a:pt x="1895475" y="1066800"/>
                </a:cubicBezTo>
                <a:cubicBezTo>
                  <a:pt x="1916765" y="1078264"/>
                  <a:pt x="1940298" y="1085024"/>
                  <a:pt x="1962150" y="1095375"/>
                </a:cubicBezTo>
                <a:cubicBezTo>
                  <a:pt x="2000647" y="1113610"/>
                  <a:pt x="2046329" y="1122404"/>
                  <a:pt x="2076450" y="1152525"/>
                </a:cubicBezTo>
                <a:cubicBezTo>
                  <a:pt x="2089150" y="1165225"/>
                  <a:pt x="2099606" y="1180662"/>
                  <a:pt x="2114550" y="1190625"/>
                </a:cubicBezTo>
                <a:cubicBezTo>
                  <a:pt x="2128776" y="1200109"/>
                  <a:pt x="2147165" y="1201488"/>
                  <a:pt x="2162175" y="1209675"/>
                </a:cubicBezTo>
                <a:cubicBezTo>
                  <a:pt x="2218113" y="1240187"/>
                  <a:pt x="2211008" y="1245405"/>
                  <a:pt x="2257425" y="1276350"/>
                </a:cubicBezTo>
                <a:cubicBezTo>
                  <a:pt x="2272829" y="1286619"/>
                  <a:pt x="2290437" y="1293559"/>
                  <a:pt x="2305050" y="1304925"/>
                </a:cubicBezTo>
                <a:cubicBezTo>
                  <a:pt x="2319227" y="1315952"/>
                  <a:pt x="2329125" y="1331805"/>
                  <a:pt x="2343150" y="1343025"/>
                </a:cubicBezTo>
                <a:cubicBezTo>
                  <a:pt x="2361028" y="1357328"/>
                  <a:pt x="2381250" y="1368425"/>
                  <a:pt x="2400300" y="1381125"/>
                </a:cubicBezTo>
                <a:cubicBezTo>
                  <a:pt x="2422716" y="1396069"/>
                  <a:pt x="2438400" y="1419225"/>
                  <a:pt x="2457450" y="1438275"/>
                </a:cubicBezTo>
                <a:lnTo>
                  <a:pt x="2486025" y="1466850"/>
                </a:lnTo>
                <a:cubicBezTo>
                  <a:pt x="2496065" y="1476890"/>
                  <a:pt x="2498030" y="1492622"/>
                  <a:pt x="2505075" y="1504950"/>
                </a:cubicBezTo>
                <a:cubicBezTo>
                  <a:pt x="2510755" y="1514889"/>
                  <a:pt x="2519005" y="1523286"/>
                  <a:pt x="2524125" y="1533525"/>
                </a:cubicBezTo>
                <a:cubicBezTo>
                  <a:pt x="2531771" y="1548818"/>
                  <a:pt x="2534872" y="1566204"/>
                  <a:pt x="2543175" y="1581150"/>
                </a:cubicBezTo>
                <a:cubicBezTo>
                  <a:pt x="2550885" y="1595027"/>
                  <a:pt x="2563336" y="1605788"/>
                  <a:pt x="2571750" y="1619250"/>
                </a:cubicBezTo>
                <a:cubicBezTo>
                  <a:pt x="2579275" y="1631291"/>
                  <a:pt x="2583275" y="1645309"/>
                  <a:pt x="2590800" y="1657350"/>
                </a:cubicBezTo>
                <a:cubicBezTo>
                  <a:pt x="2596212" y="1666010"/>
                  <a:pt x="2632225" y="1710075"/>
                  <a:pt x="2638425" y="1724025"/>
                </a:cubicBezTo>
                <a:cubicBezTo>
                  <a:pt x="2683765" y="1826040"/>
                  <a:pt x="2633412" y="1745081"/>
                  <a:pt x="2676525" y="1809750"/>
                </a:cubicBezTo>
                <a:cubicBezTo>
                  <a:pt x="2693841" y="1879015"/>
                  <a:pt x="2670772" y="1823047"/>
                  <a:pt x="2714625" y="1866900"/>
                </a:cubicBezTo>
                <a:cubicBezTo>
                  <a:pt x="2722720" y="1874995"/>
                  <a:pt x="2723436" y="1890355"/>
                  <a:pt x="2733675" y="1895475"/>
                </a:cubicBezTo>
                <a:cubicBezTo>
                  <a:pt x="2750949" y="1904112"/>
                  <a:pt x="2771887" y="1901212"/>
                  <a:pt x="2790825" y="1905000"/>
                </a:cubicBezTo>
                <a:cubicBezTo>
                  <a:pt x="2803662" y="1907567"/>
                  <a:pt x="2816668" y="1909928"/>
                  <a:pt x="2828925" y="1914525"/>
                </a:cubicBezTo>
                <a:cubicBezTo>
                  <a:pt x="2842220" y="1919511"/>
                  <a:pt x="2853372" y="1929674"/>
                  <a:pt x="2867025" y="1933575"/>
                </a:cubicBezTo>
                <a:cubicBezTo>
                  <a:pt x="2898158" y="1942470"/>
                  <a:pt x="2930525" y="1946275"/>
                  <a:pt x="2962275" y="1952625"/>
                </a:cubicBezTo>
                <a:cubicBezTo>
                  <a:pt x="3022737" y="1964717"/>
                  <a:pt x="2994194" y="1958223"/>
                  <a:pt x="3048000" y="1971675"/>
                </a:cubicBezTo>
                <a:lnTo>
                  <a:pt x="3895725" y="1952625"/>
                </a:lnTo>
                <a:cubicBezTo>
                  <a:pt x="3911803" y="1950733"/>
                  <a:pt x="3927422" y="1945996"/>
                  <a:pt x="3943350" y="1943100"/>
                </a:cubicBezTo>
                <a:cubicBezTo>
                  <a:pt x="3962351" y="1939645"/>
                  <a:pt x="3981450" y="1936750"/>
                  <a:pt x="4000500" y="1933575"/>
                </a:cubicBezTo>
                <a:cubicBezTo>
                  <a:pt x="4006850" y="1924050"/>
                  <a:pt x="4014430" y="1915239"/>
                  <a:pt x="4019550" y="1905000"/>
                </a:cubicBezTo>
                <a:cubicBezTo>
                  <a:pt x="4024040" y="1896020"/>
                  <a:pt x="4024094" y="1885142"/>
                  <a:pt x="4029075" y="1876425"/>
                </a:cubicBezTo>
                <a:cubicBezTo>
                  <a:pt x="4045367" y="1847914"/>
                  <a:pt x="4063705" y="1832270"/>
                  <a:pt x="4086225" y="1809750"/>
                </a:cubicBezTo>
                <a:lnTo>
                  <a:pt x="4105275" y="1752600"/>
                </a:lnTo>
                <a:cubicBezTo>
                  <a:pt x="4108450" y="1743075"/>
                  <a:pt x="4112365" y="1733765"/>
                  <a:pt x="4114800" y="1724025"/>
                </a:cubicBezTo>
                <a:lnTo>
                  <a:pt x="4124325" y="1685925"/>
                </a:lnTo>
                <a:cubicBezTo>
                  <a:pt x="4121150" y="1628775"/>
                  <a:pt x="4132155" y="1569019"/>
                  <a:pt x="4114800" y="1514475"/>
                </a:cubicBezTo>
                <a:cubicBezTo>
                  <a:pt x="4107978" y="1493033"/>
                  <a:pt x="4053637" y="1473868"/>
                  <a:pt x="4029075" y="1466850"/>
                </a:cubicBezTo>
                <a:cubicBezTo>
                  <a:pt x="4016488" y="1463254"/>
                  <a:pt x="4004060" y="1457728"/>
                  <a:pt x="3990975" y="1457325"/>
                </a:cubicBezTo>
                <a:cubicBezTo>
                  <a:pt x="3797366" y="1451368"/>
                  <a:pt x="3603625" y="1450975"/>
                  <a:pt x="3409950" y="1447800"/>
                </a:cubicBezTo>
                <a:cubicBezTo>
                  <a:pt x="3342634" y="1434337"/>
                  <a:pt x="3377684" y="1443395"/>
                  <a:pt x="3305175" y="1419225"/>
                </a:cubicBezTo>
                <a:lnTo>
                  <a:pt x="3276600" y="1409700"/>
                </a:lnTo>
                <a:lnTo>
                  <a:pt x="3248025" y="1400175"/>
                </a:lnTo>
                <a:cubicBezTo>
                  <a:pt x="3166133" y="1345580"/>
                  <a:pt x="3269745" y="1411035"/>
                  <a:pt x="3190875" y="1371600"/>
                </a:cubicBezTo>
                <a:cubicBezTo>
                  <a:pt x="3180636" y="1366480"/>
                  <a:pt x="3172761" y="1357199"/>
                  <a:pt x="3162300" y="1352550"/>
                </a:cubicBezTo>
                <a:cubicBezTo>
                  <a:pt x="3143950" y="1344395"/>
                  <a:pt x="3124200" y="1339850"/>
                  <a:pt x="3105150" y="1333500"/>
                </a:cubicBezTo>
                <a:lnTo>
                  <a:pt x="3076575" y="1323975"/>
                </a:lnTo>
                <a:lnTo>
                  <a:pt x="3019425" y="1285875"/>
                </a:lnTo>
                <a:lnTo>
                  <a:pt x="2990850" y="1266825"/>
                </a:lnTo>
                <a:cubicBezTo>
                  <a:pt x="2959100" y="1219200"/>
                  <a:pt x="2981325" y="1244600"/>
                  <a:pt x="2914650" y="1200150"/>
                </a:cubicBezTo>
                <a:lnTo>
                  <a:pt x="2886075" y="1181100"/>
                </a:lnTo>
                <a:cubicBezTo>
                  <a:pt x="2879725" y="1171575"/>
                  <a:pt x="2872145" y="1162764"/>
                  <a:pt x="2867025" y="1152525"/>
                </a:cubicBezTo>
                <a:cubicBezTo>
                  <a:pt x="2862535" y="1143545"/>
                  <a:pt x="2862376" y="1132727"/>
                  <a:pt x="2857500" y="1123950"/>
                </a:cubicBezTo>
                <a:cubicBezTo>
                  <a:pt x="2846381" y="1103936"/>
                  <a:pt x="2832100" y="1085850"/>
                  <a:pt x="2819400" y="1066800"/>
                </a:cubicBezTo>
                <a:lnTo>
                  <a:pt x="2781300" y="1009650"/>
                </a:lnTo>
                <a:cubicBezTo>
                  <a:pt x="2773424" y="997836"/>
                  <a:pt x="2770503" y="983104"/>
                  <a:pt x="2762250" y="971550"/>
                </a:cubicBezTo>
                <a:cubicBezTo>
                  <a:pt x="2750547" y="955166"/>
                  <a:pt x="2723665" y="933208"/>
                  <a:pt x="2705100" y="923925"/>
                </a:cubicBezTo>
                <a:cubicBezTo>
                  <a:pt x="2696120" y="919435"/>
                  <a:pt x="2686050" y="917575"/>
                  <a:pt x="2676525" y="914400"/>
                </a:cubicBezTo>
                <a:cubicBezTo>
                  <a:pt x="2667000" y="904875"/>
                  <a:pt x="2658583" y="894095"/>
                  <a:pt x="2647950" y="885825"/>
                </a:cubicBezTo>
                <a:cubicBezTo>
                  <a:pt x="2629878" y="871769"/>
                  <a:pt x="2606989" y="863914"/>
                  <a:pt x="2590800" y="847725"/>
                </a:cubicBezTo>
                <a:cubicBezTo>
                  <a:pt x="2581275" y="838200"/>
                  <a:pt x="2573186" y="826980"/>
                  <a:pt x="2562225" y="819150"/>
                </a:cubicBezTo>
                <a:cubicBezTo>
                  <a:pt x="2550671" y="810897"/>
                  <a:pt x="2535679" y="808353"/>
                  <a:pt x="2524125" y="800100"/>
                </a:cubicBezTo>
                <a:cubicBezTo>
                  <a:pt x="2513164" y="792270"/>
                  <a:pt x="2506973" y="778664"/>
                  <a:pt x="2495550" y="771525"/>
                </a:cubicBezTo>
                <a:cubicBezTo>
                  <a:pt x="2481051" y="762463"/>
                  <a:pt x="2463993" y="758318"/>
                  <a:pt x="2447925" y="752475"/>
                </a:cubicBezTo>
                <a:cubicBezTo>
                  <a:pt x="2429054" y="745613"/>
                  <a:pt x="2390775" y="733425"/>
                  <a:pt x="2390775" y="733425"/>
                </a:cubicBezTo>
                <a:cubicBezTo>
                  <a:pt x="2306720" y="677389"/>
                  <a:pt x="2441070" y="763335"/>
                  <a:pt x="2305050" y="695325"/>
                </a:cubicBezTo>
                <a:cubicBezTo>
                  <a:pt x="2257970" y="671785"/>
                  <a:pt x="2280420" y="680765"/>
                  <a:pt x="2238375" y="666750"/>
                </a:cubicBezTo>
                <a:cubicBezTo>
                  <a:pt x="2182808" y="629706"/>
                  <a:pt x="2239519" y="661866"/>
                  <a:pt x="2152650" y="638175"/>
                </a:cubicBezTo>
                <a:cubicBezTo>
                  <a:pt x="2136155" y="633676"/>
                  <a:pt x="2121093" y="624968"/>
                  <a:pt x="2105025" y="619125"/>
                </a:cubicBezTo>
                <a:cubicBezTo>
                  <a:pt x="2086154" y="612263"/>
                  <a:pt x="2047875" y="600075"/>
                  <a:pt x="2047875" y="600075"/>
                </a:cubicBezTo>
                <a:cubicBezTo>
                  <a:pt x="1963643" y="536901"/>
                  <a:pt x="2001796" y="552965"/>
                  <a:pt x="1943100" y="533400"/>
                </a:cubicBezTo>
                <a:cubicBezTo>
                  <a:pt x="1937983" y="529562"/>
                  <a:pt x="1887821" y="490840"/>
                  <a:pt x="1876425" y="485775"/>
                </a:cubicBezTo>
                <a:cubicBezTo>
                  <a:pt x="1858075" y="477620"/>
                  <a:pt x="1819275" y="466725"/>
                  <a:pt x="1819275" y="466725"/>
                </a:cubicBezTo>
                <a:lnTo>
                  <a:pt x="1733550" y="409575"/>
                </a:lnTo>
                <a:lnTo>
                  <a:pt x="1704975" y="390525"/>
                </a:lnTo>
                <a:cubicBezTo>
                  <a:pt x="1698625" y="381000"/>
                  <a:pt x="1695633" y="368017"/>
                  <a:pt x="1685925" y="361950"/>
                </a:cubicBezTo>
                <a:cubicBezTo>
                  <a:pt x="1668897" y="351307"/>
                  <a:pt x="1628775" y="342900"/>
                  <a:pt x="1628775" y="342900"/>
                </a:cubicBezTo>
                <a:cubicBezTo>
                  <a:pt x="1600077" y="323768"/>
                  <a:pt x="1595937" y="319302"/>
                  <a:pt x="1562100" y="304800"/>
                </a:cubicBezTo>
                <a:cubicBezTo>
                  <a:pt x="1552872" y="300845"/>
                  <a:pt x="1543050" y="298450"/>
                  <a:pt x="1533525" y="295275"/>
                </a:cubicBezTo>
                <a:cubicBezTo>
                  <a:pt x="1468021" y="251606"/>
                  <a:pt x="1498095" y="264415"/>
                  <a:pt x="1447800" y="247650"/>
                </a:cubicBezTo>
                <a:cubicBezTo>
                  <a:pt x="1438275" y="238125"/>
                  <a:pt x="1429858" y="227345"/>
                  <a:pt x="1419225" y="219075"/>
                </a:cubicBezTo>
                <a:cubicBezTo>
                  <a:pt x="1401153" y="205019"/>
                  <a:pt x="1362075" y="180975"/>
                  <a:pt x="1362075" y="180975"/>
                </a:cubicBezTo>
                <a:cubicBezTo>
                  <a:pt x="1311275" y="104775"/>
                  <a:pt x="1377950" y="196850"/>
                  <a:pt x="1314450" y="133350"/>
                </a:cubicBezTo>
                <a:cubicBezTo>
                  <a:pt x="1271366" y="90266"/>
                  <a:pt x="1322455" y="113793"/>
                  <a:pt x="1266825" y="95250"/>
                </a:cubicBezTo>
                <a:cubicBezTo>
                  <a:pt x="1227683" y="69155"/>
                  <a:pt x="1235075" y="79375"/>
                  <a:pt x="1228725" y="76200"/>
                </a:cubicBezTo>
                <a:close/>
              </a:path>
            </a:pathLst>
          </a:custGeom>
          <a:solidFill>
            <a:schemeClr val="accent6">
              <a:lumMod val="75000"/>
              <a:alpha val="32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3886200" y="3225800"/>
            <a:ext cx="4215170" cy="508000"/>
          </a:xfrm>
          <a:custGeom>
            <a:avLst/>
            <a:gdLst>
              <a:gd name="connsiteX0" fmla="*/ 825500 w 4215170"/>
              <a:gd name="connsiteY0" fmla="*/ 88900 h 508000"/>
              <a:gd name="connsiteX1" fmla="*/ 825500 w 4215170"/>
              <a:gd name="connsiteY1" fmla="*/ 88900 h 508000"/>
              <a:gd name="connsiteX2" fmla="*/ 647700 w 4215170"/>
              <a:gd name="connsiteY2" fmla="*/ 76200 h 508000"/>
              <a:gd name="connsiteX3" fmla="*/ 609600 w 4215170"/>
              <a:gd name="connsiteY3" fmla="*/ 63500 h 508000"/>
              <a:gd name="connsiteX4" fmla="*/ 533400 w 4215170"/>
              <a:gd name="connsiteY4" fmla="*/ 76200 h 508000"/>
              <a:gd name="connsiteX5" fmla="*/ 165100 w 4215170"/>
              <a:gd name="connsiteY5" fmla="*/ 76200 h 508000"/>
              <a:gd name="connsiteX6" fmla="*/ 88900 w 4215170"/>
              <a:gd name="connsiteY6" fmla="*/ 127000 h 508000"/>
              <a:gd name="connsiteX7" fmla="*/ 50800 w 4215170"/>
              <a:gd name="connsiteY7" fmla="*/ 152400 h 508000"/>
              <a:gd name="connsiteX8" fmla="*/ 38100 w 4215170"/>
              <a:gd name="connsiteY8" fmla="*/ 190500 h 508000"/>
              <a:gd name="connsiteX9" fmla="*/ 0 w 4215170"/>
              <a:gd name="connsiteY9" fmla="*/ 266700 h 508000"/>
              <a:gd name="connsiteX10" fmla="*/ 12700 w 4215170"/>
              <a:gd name="connsiteY10" fmla="*/ 419100 h 508000"/>
              <a:gd name="connsiteX11" fmla="*/ 25400 w 4215170"/>
              <a:gd name="connsiteY11" fmla="*/ 457200 h 508000"/>
              <a:gd name="connsiteX12" fmla="*/ 76200 w 4215170"/>
              <a:gd name="connsiteY12" fmla="*/ 469900 h 508000"/>
              <a:gd name="connsiteX13" fmla="*/ 254000 w 4215170"/>
              <a:gd name="connsiteY13" fmla="*/ 508000 h 508000"/>
              <a:gd name="connsiteX14" fmla="*/ 1193800 w 4215170"/>
              <a:gd name="connsiteY14" fmla="*/ 495300 h 508000"/>
              <a:gd name="connsiteX15" fmla="*/ 1270000 w 4215170"/>
              <a:gd name="connsiteY15" fmla="*/ 469900 h 508000"/>
              <a:gd name="connsiteX16" fmla="*/ 1346200 w 4215170"/>
              <a:gd name="connsiteY16" fmla="*/ 444500 h 508000"/>
              <a:gd name="connsiteX17" fmla="*/ 1384300 w 4215170"/>
              <a:gd name="connsiteY17" fmla="*/ 431800 h 508000"/>
              <a:gd name="connsiteX18" fmla="*/ 1612900 w 4215170"/>
              <a:gd name="connsiteY18" fmla="*/ 419100 h 508000"/>
              <a:gd name="connsiteX19" fmla="*/ 2057400 w 4215170"/>
              <a:gd name="connsiteY19" fmla="*/ 431800 h 508000"/>
              <a:gd name="connsiteX20" fmla="*/ 3263900 w 4215170"/>
              <a:gd name="connsiteY20" fmla="*/ 444500 h 508000"/>
              <a:gd name="connsiteX21" fmla="*/ 3314700 w 4215170"/>
              <a:gd name="connsiteY21" fmla="*/ 457200 h 508000"/>
              <a:gd name="connsiteX22" fmla="*/ 3441700 w 4215170"/>
              <a:gd name="connsiteY22" fmla="*/ 482600 h 508000"/>
              <a:gd name="connsiteX23" fmla="*/ 3721100 w 4215170"/>
              <a:gd name="connsiteY23" fmla="*/ 469900 h 508000"/>
              <a:gd name="connsiteX24" fmla="*/ 4178300 w 4215170"/>
              <a:gd name="connsiteY24" fmla="*/ 444500 h 508000"/>
              <a:gd name="connsiteX25" fmla="*/ 4191000 w 4215170"/>
              <a:gd name="connsiteY25" fmla="*/ 228600 h 508000"/>
              <a:gd name="connsiteX26" fmla="*/ 4140200 w 4215170"/>
              <a:gd name="connsiteY26" fmla="*/ 114300 h 508000"/>
              <a:gd name="connsiteX27" fmla="*/ 4025900 w 4215170"/>
              <a:gd name="connsiteY27" fmla="*/ 50800 h 508000"/>
              <a:gd name="connsiteX28" fmla="*/ 3949700 w 4215170"/>
              <a:gd name="connsiteY28" fmla="*/ 38100 h 508000"/>
              <a:gd name="connsiteX29" fmla="*/ 3530600 w 4215170"/>
              <a:gd name="connsiteY29" fmla="*/ 25400 h 508000"/>
              <a:gd name="connsiteX30" fmla="*/ 3429000 w 4215170"/>
              <a:gd name="connsiteY30" fmla="*/ 12700 h 508000"/>
              <a:gd name="connsiteX31" fmla="*/ 3365500 w 4215170"/>
              <a:gd name="connsiteY31" fmla="*/ 0 h 508000"/>
              <a:gd name="connsiteX32" fmla="*/ 3124200 w 4215170"/>
              <a:gd name="connsiteY32" fmla="*/ 12700 h 508000"/>
              <a:gd name="connsiteX33" fmla="*/ 3048000 w 4215170"/>
              <a:gd name="connsiteY33" fmla="*/ 50800 h 508000"/>
              <a:gd name="connsiteX34" fmla="*/ 3009900 w 4215170"/>
              <a:gd name="connsiteY34" fmla="*/ 63500 h 508000"/>
              <a:gd name="connsiteX35" fmla="*/ 2832100 w 4215170"/>
              <a:gd name="connsiteY35" fmla="*/ 88900 h 508000"/>
              <a:gd name="connsiteX36" fmla="*/ 2527300 w 4215170"/>
              <a:gd name="connsiteY36" fmla="*/ 114300 h 508000"/>
              <a:gd name="connsiteX37" fmla="*/ 2133600 w 4215170"/>
              <a:gd name="connsiteY37" fmla="*/ 127000 h 508000"/>
              <a:gd name="connsiteX38" fmla="*/ 1511300 w 4215170"/>
              <a:gd name="connsiteY38" fmla="*/ 101600 h 508000"/>
              <a:gd name="connsiteX39" fmla="*/ 1016000 w 4215170"/>
              <a:gd name="connsiteY39" fmla="*/ 127000 h 508000"/>
              <a:gd name="connsiteX40" fmla="*/ 850900 w 4215170"/>
              <a:gd name="connsiteY40" fmla="*/ 114300 h 508000"/>
              <a:gd name="connsiteX41" fmla="*/ 812800 w 4215170"/>
              <a:gd name="connsiteY41" fmla="*/ 101600 h 508000"/>
              <a:gd name="connsiteX42" fmla="*/ 825500 w 4215170"/>
              <a:gd name="connsiteY42" fmla="*/ 88900 h 50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4215170" h="508000">
                <a:moveTo>
                  <a:pt x="825500" y="88900"/>
                </a:moveTo>
                <a:lnTo>
                  <a:pt x="825500" y="88900"/>
                </a:lnTo>
                <a:cubicBezTo>
                  <a:pt x="766233" y="84667"/>
                  <a:pt x="706711" y="83142"/>
                  <a:pt x="647700" y="76200"/>
                </a:cubicBezTo>
                <a:cubicBezTo>
                  <a:pt x="634405" y="74636"/>
                  <a:pt x="622987" y="63500"/>
                  <a:pt x="609600" y="63500"/>
                </a:cubicBezTo>
                <a:cubicBezTo>
                  <a:pt x="583850" y="63500"/>
                  <a:pt x="558800" y="71967"/>
                  <a:pt x="533400" y="76200"/>
                </a:cubicBezTo>
                <a:cubicBezTo>
                  <a:pt x="438778" y="70286"/>
                  <a:pt x="264753" y="49975"/>
                  <a:pt x="165100" y="76200"/>
                </a:cubicBezTo>
                <a:cubicBezTo>
                  <a:pt x="135578" y="83969"/>
                  <a:pt x="114300" y="110067"/>
                  <a:pt x="88900" y="127000"/>
                </a:cubicBezTo>
                <a:lnTo>
                  <a:pt x="50800" y="152400"/>
                </a:lnTo>
                <a:cubicBezTo>
                  <a:pt x="46567" y="165100"/>
                  <a:pt x="44087" y="178526"/>
                  <a:pt x="38100" y="190500"/>
                </a:cubicBezTo>
                <a:cubicBezTo>
                  <a:pt x="-11139" y="288977"/>
                  <a:pt x="31922" y="170935"/>
                  <a:pt x="0" y="266700"/>
                </a:cubicBezTo>
                <a:cubicBezTo>
                  <a:pt x="4233" y="317500"/>
                  <a:pt x="5963" y="368571"/>
                  <a:pt x="12700" y="419100"/>
                </a:cubicBezTo>
                <a:cubicBezTo>
                  <a:pt x="14469" y="432370"/>
                  <a:pt x="14947" y="448837"/>
                  <a:pt x="25400" y="457200"/>
                </a:cubicBezTo>
                <a:cubicBezTo>
                  <a:pt x="39030" y="468104"/>
                  <a:pt x="59482" y="464884"/>
                  <a:pt x="76200" y="469900"/>
                </a:cubicBezTo>
                <a:cubicBezTo>
                  <a:pt x="205460" y="508678"/>
                  <a:pt x="99469" y="488684"/>
                  <a:pt x="254000" y="508000"/>
                </a:cubicBezTo>
                <a:cubicBezTo>
                  <a:pt x="567267" y="503767"/>
                  <a:pt x="880725" y="507040"/>
                  <a:pt x="1193800" y="495300"/>
                </a:cubicBezTo>
                <a:cubicBezTo>
                  <a:pt x="1220555" y="494297"/>
                  <a:pt x="1244600" y="478367"/>
                  <a:pt x="1270000" y="469900"/>
                </a:cubicBezTo>
                <a:lnTo>
                  <a:pt x="1346200" y="444500"/>
                </a:lnTo>
                <a:cubicBezTo>
                  <a:pt x="1358900" y="440267"/>
                  <a:pt x="1370934" y="432543"/>
                  <a:pt x="1384300" y="431800"/>
                </a:cubicBezTo>
                <a:lnTo>
                  <a:pt x="1612900" y="419100"/>
                </a:lnTo>
                <a:lnTo>
                  <a:pt x="2057400" y="431800"/>
                </a:lnTo>
                <a:lnTo>
                  <a:pt x="3263900" y="444500"/>
                </a:lnTo>
                <a:cubicBezTo>
                  <a:pt x="3281351" y="444853"/>
                  <a:pt x="3297633" y="453543"/>
                  <a:pt x="3314700" y="457200"/>
                </a:cubicBezTo>
                <a:cubicBezTo>
                  <a:pt x="3356913" y="466246"/>
                  <a:pt x="3441700" y="482600"/>
                  <a:pt x="3441700" y="482600"/>
                </a:cubicBezTo>
                <a:lnTo>
                  <a:pt x="3721100" y="469900"/>
                </a:lnTo>
                <a:cubicBezTo>
                  <a:pt x="4156464" y="453775"/>
                  <a:pt x="3994531" y="490442"/>
                  <a:pt x="4178300" y="444500"/>
                </a:cubicBezTo>
                <a:cubicBezTo>
                  <a:pt x="4233479" y="361732"/>
                  <a:pt x="4217168" y="403054"/>
                  <a:pt x="4191000" y="228600"/>
                </a:cubicBezTo>
                <a:cubicBezTo>
                  <a:pt x="4187529" y="205460"/>
                  <a:pt x="4165198" y="136174"/>
                  <a:pt x="4140200" y="114300"/>
                </a:cubicBezTo>
                <a:cubicBezTo>
                  <a:pt x="4106765" y="85044"/>
                  <a:pt x="4069322" y="60449"/>
                  <a:pt x="4025900" y="50800"/>
                </a:cubicBezTo>
                <a:cubicBezTo>
                  <a:pt x="4000763" y="45214"/>
                  <a:pt x="3975417" y="39419"/>
                  <a:pt x="3949700" y="38100"/>
                </a:cubicBezTo>
                <a:cubicBezTo>
                  <a:pt x="3810119" y="30942"/>
                  <a:pt x="3670300" y="29633"/>
                  <a:pt x="3530600" y="25400"/>
                </a:cubicBezTo>
                <a:cubicBezTo>
                  <a:pt x="3496733" y="21167"/>
                  <a:pt x="3462733" y="17890"/>
                  <a:pt x="3429000" y="12700"/>
                </a:cubicBezTo>
                <a:cubicBezTo>
                  <a:pt x="3407665" y="9418"/>
                  <a:pt x="3387086" y="0"/>
                  <a:pt x="3365500" y="0"/>
                </a:cubicBezTo>
                <a:cubicBezTo>
                  <a:pt x="3284955" y="0"/>
                  <a:pt x="3204633" y="8467"/>
                  <a:pt x="3124200" y="12700"/>
                </a:cubicBezTo>
                <a:cubicBezTo>
                  <a:pt x="3028435" y="44622"/>
                  <a:pt x="3146477" y="1561"/>
                  <a:pt x="3048000" y="50800"/>
                </a:cubicBezTo>
                <a:cubicBezTo>
                  <a:pt x="3036026" y="56787"/>
                  <a:pt x="3022772" y="59822"/>
                  <a:pt x="3009900" y="63500"/>
                </a:cubicBezTo>
                <a:cubicBezTo>
                  <a:pt x="2935532" y="84748"/>
                  <a:pt x="2933309" y="78779"/>
                  <a:pt x="2832100" y="88900"/>
                </a:cubicBezTo>
                <a:cubicBezTo>
                  <a:pt x="2710875" y="129308"/>
                  <a:pt x="2798674" y="103863"/>
                  <a:pt x="2527300" y="114300"/>
                </a:cubicBezTo>
                <a:lnTo>
                  <a:pt x="2133600" y="127000"/>
                </a:lnTo>
                <a:cubicBezTo>
                  <a:pt x="1926167" y="118533"/>
                  <a:pt x="1718740" y="93302"/>
                  <a:pt x="1511300" y="101600"/>
                </a:cubicBezTo>
                <a:cubicBezTo>
                  <a:pt x="1134430" y="116675"/>
                  <a:pt x="1299449" y="106754"/>
                  <a:pt x="1016000" y="127000"/>
                </a:cubicBezTo>
                <a:cubicBezTo>
                  <a:pt x="960967" y="122767"/>
                  <a:pt x="905670" y="121146"/>
                  <a:pt x="850900" y="114300"/>
                </a:cubicBezTo>
                <a:cubicBezTo>
                  <a:pt x="837616" y="112640"/>
                  <a:pt x="824279" y="108488"/>
                  <a:pt x="812800" y="101600"/>
                </a:cubicBezTo>
                <a:cubicBezTo>
                  <a:pt x="802533" y="95440"/>
                  <a:pt x="823383" y="91017"/>
                  <a:pt x="825500" y="88900"/>
                </a:cubicBezTo>
                <a:close/>
              </a:path>
            </a:pathLst>
          </a:custGeom>
          <a:solidFill>
            <a:schemeClr val="accent6">
              <a:lumMod val="75000"/>
              <a:alpha val="3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7" y="5105406"/>
            <a:ext cx="4073366" cy="1213009"/>
          </a:xfrm>
          <a:prstGeom prst="rect">
            <a:avLst/>
          </a:prstGeom>
        </p:spPr>
      </p:pic>
      <p:sp>
        <p:nvSpPr>
          <p:cNvPr id="22" name="Content Placeholder 3"/>
          <p:cNvSpPr txBox="1">
            <a:spLocks/>
          </p:cNvSpPr>
          <p:nvPr/>
        </p:nvSpPr>
        <p:spPr>
          <a:xfrm>
            <a:off x="4620577" y="4419600"/>
            <a:ext cx="1828800" cy="609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IE" dirty="0" smtClean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Solutions:</a:t>
            </a:r>
            <a:endParaRPr lang="en-IE" dirty="0">
              <a:latin typeface="Calibri Light" panose="020F0302020204030204" pitchFamily="34" charset="0"/>
              <a:cs typeface="Segoe UI Semilight" panose="020B0402040204020203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642808" y="5105404"/>
            <a:ext cx="2120192" cy="92333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solidFill>
                  <a:schemeClr val="bg1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Returns </a:t>
            </a:r>
            <a:r>
              <a:rPr lang="en-IE" dirty="0" smtClean="0">
                <a:solidFill>
                  <a:schemeClr val="bg1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true</a:t>
            </a:r>
            <a:r>
              <a:rPr lang="en-IE" dirty="0" smtClean="0">
                <a:solidFill>
                  <a:schemeClr val="bg1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 if there is a match, </a:t>
            </a:r>
            <a:r>
              <a:rPr lang="en-IE" dirty="0" smtClean="0">
                <a:solidFill>
                  <a:schemeClr val="bg1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false</a:t>
            </a:r>
            <a:r>
              <a:rPr lang="en-IE" dirty="0" smtClean="0">
                <a:solidFill>
                  <a:schemeClr val="bg1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 otherwise.</a:t>
            </a:r>
            <a:endParaRPr lang="en-IE" sz="1200" dirty="0">
              <a:solidFill>
                <a:schemeClr val="bg1"/>
              </a:solidFill>
              <a:latin typeface="Calibri Light" panose="020F0302020204030204" pitchFamily="34" charset="0"/>
              <a:cs typeface="Segoe UI Semilight" panose="020B0402040204020203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5029201" y="5119300"/>
            <a:ext cx="634365" cy="230420"/>
          </a:xfrm>
          <a:prstGeom prst="rect">
            <a:avLst/>
          </a:prstGeom>
          <a:solidFill>
            <a:srgbClr val="FFC000">
              <a:alpha val="3100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cxnSp>
        <p:nvCxnSpPr>
          <p:cNvPr id="23" name="Straight Arrow Connector 22"/>
          <p:cNvCxnSpPr>
            <a:stCxn id="18" idx="1"/>
            <a:endCxn id="19" idx="3"/>
          </p:cNvCxnSpPr>
          <p:nvPr/>
        </p:nvCxnSpPr>
        <p:spPr>
          <a:xfrm flipH="1" flipV="1">
            <a:off x="5663566" y="5234510"/>
            <a:ext cx="979242" cy="332559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2767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1" y="5105407"/>
            <a:ext cx="3990975" cy="895350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4876800" y="5119299"/>
            <a:ext cx="3990975" cy="881457"/>
          </a:xfrm>
          <a:prstGeom prst="rect">
            <a:avLst/>
          </a:prstGeom>
          <a:solidFill>
            <a:srgbClr val="FFC000">
              <a:alpha val="3100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219199"/>
            <a:ext cx="7108497" cy="3109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SPARQL: </a:t>
            </a: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CONSTRUCT</a:t>
            </a:r>
            <a:endParaRPr lang="en-IE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14" name="Content Placeholder 3"/>
          <p:cNvSpPr>
            <a:spLocks noGrp="1"/>
          </p:cNvSpPr>
          <p:nvPr>
            <p:ph idx="1"/>
          </p:nvPr>
        </p:nvSpPr>
        <p:spPr>
          <a:xfrm>
            <a:off x="304800" y="4408223"/>
            <a:ext cx="1371600" cy="609600"/>
          </a:xfrm>
        </p:spPr>
        <p:txBody>
          <a:bodyPr/>
          <a:lstStyle/>
          <a:p>
            <a:pPr marL="0" indent="0" algn="ctr">
              <a:buNone/>
            </a:pPr>
            <a:r>
              <a:rPr lang="en-IE" dirty="0" smtClean="0">
                <a:solidFill>
                  <a:schemeClr val="bg1">
                    <a:lumMod val="50000"/>
                  </a:schemeClr>
                </a:solidFill>
              </a:rPr>
              <a:t>Query:</a:t>
            </a:r>
            <a:endParaRPr lang="en-IE" dirty="0"/>
          </a:p>
        </p:txBody>
      </p:sp>
      <p:sp>
        <p:nvSpPr>
          <p:cNvPr id="5" name="Freeform 4"/>
          <p:cNvSpPr/>
          <p:nvPr/>
        </p:nvSpPr>
        <p:spPr>
          <a:xfrm>
            <a:off x="3924300" y="1778000"/>
            <a:ext cx="4215170" cy="508000"/>
          </a:xfrm>
          <a:custGeom>
            <a:avLst/>
            <a:gdLst>
              <a:gd name="connsiteX0" fmla="*/ 825500 w 4215170"/>
              <a:gd name="connsiteY0" fmla="*/ 88900 h 508000"/>
              <a:gd name="connsiteX1" fmla="*/ 825500 w 4215170"/>
              <a:gd name="connsiteY1" fmla="*/ 88900 h 508000"/>
              <a:gd name="connsiteX2" fmla="*/ 647700 w 4215170"/>
              <a:gd name="connsiteY2" fmla="*/ 76200 h 508000"/>
              <a:gd name="connsiteX3" fmla="*/ 609600 w 4215170"/>
              <a:gd name="connsiteY3" fmla="*/ 63500 h 508000"/>
              <a:gd name="connsiteX4" fmla="*/ 533400 w 4215170"/>
              <a:gd name="connsiteY4" fmla="*/ 76200 h 508000"/>
              <a:gd name="connsiteX5" fmla="*/ 165100 w 4215170"/>
              <a:gd name="connsiteY5" fmla="*/ 76200 h 508000"/>
              <a:gd name="connsiteX6" fmla="*/ 88900 w 4215170"/>
              <a:gd name="connsiteY6" fmla="*/ 127000 h 508000"/>
              <a:gd name="connsiteX7" fmla="*/ 50800 w 4215170"/>
              <a:gd name="connsiteY7" fmla="*/ 152400 h 508000"/>
              <a:gd name="connsiteX8" fmla="*/ 38100 w 4215170"/>
              <a:gd name="connsiteY8" fmla="*/ 190500 h 508000"/>
              <a:gd name="connsiteX9" fmla="*/ 0 w 4215170"/>
              <a:gd name="connsiteY9" fmla="*/ 266700 h 508000"/>
              <a:gd name="connsiteX10" fmla="*/ 12700 w 4215170"/>
              <a:gd name="connsiteY10" fmla="*/ 419100 h 508000"/>
              <a:gd name="connsiteX11" fmla="*/ 25400 w 4215170"/>
              <a:gd name="connsiteY11" fmla="*/ 457200 h 508000"/>
              <a:gd name="connsiteX12" fmla="*/ 76200 w 4215170"/>
              <a:gd name="connsiteY12" fmla="*/ 469900 h 508000"/>
              <a:gd name="connsiteX13" fmla="*/ 254000 w 4215170"/>
              <a:gd name="connsiteY13" fmla="*/ 508000 h 508000"/>
              <a:gd name="connsiteX14" fmla="*/ 1193800 w 4215170"/>
              <a:gd name="connsiteY14" fmla="*/ 495300 h 508000"/>
              <a:gd name="connsiteX15" fmla="*/ 1270000 w 4215170"/>
              <a:gd name="connsiteY15" fmla="*/ 469900 h 508000"/>
              <a:gd name="connsiteX16" fmla="*/ 1346200 w 4215170"/>
              <a:gd name="connsiteY16" fmla="*/ 444500 h 508000"/>
              <a:gd name="connsiteX17" fmla="*/ 1384300 w 4215170"/>
              <a:gd name="connsiteY17" fmla="*/ 431800 h 508000"/>
              <a:gd name="connsiteX18" fmla="*/ 1612900 w 4215170"/>
              <a:gd name="connsiteY18" fmla="*/ 419100 h 508000"/>
              <a:gd name="connsiteX19" fmla="*/ 2057400 w 4215170"/>
              <a:gd name="connsiteY19" fmla="*/ 431800 h 508000"/>
              <a:gd name="connsiteX20" fmla="*/ 3263900 w 4215170"/>
              <a:gd name="connsiteY20" fmla="*/ 444500 h 508000"/>
              <a:gd name="connsiteX21" fmla="*/ 3314700 w 4215170"/>
              <a:gd name="connsiteY21" fmla="*/ 457200 h 508000"/>
              <a:gd name="connsiteX22" fmla="*/ 3441700 w 4215170"/>
              <a:gd name="connsiteY22" fmla="*/ 482600 h 508000"/>
              <a:gd name="connsiteX23" fmla="*/ 3721100 w 4215170"/>
              <a:gd name="connsiteY23" fmla="*/ 469900 h 508000"/>
              <a:gd name="connsiteX24" fmla="*/ 4178300 w 4215170"/>
              <a:gd name="connsiteY24" fmla="*/ 444500 h 508000"/>
              <a:gd name="connsiteX25" fmla="*/ 4191000 w 4215170"/>
              <a:gd name="connsiteY25" fmla="*/ 228600 h 508000"/>
              <a:gd name="connsiteX26" fmla="*/ 4140200 w 4215170"/>
              <a:gd name="connsiteY26" fmla="*/ 114300 h 508000"/>
              <a:gd name="connsiteX27" fmla="*/ 4025900 w 4215170"/>
              <a:gd name="connsiteY27" fmla="*/ 50800 h 508000"/>
              <a:gd name="connsiteX28" fmla="*/ 3949700 w 4215170"/>
              <a:gd name="connsiteY28" fmla="*/ 38100 h 508000"/>
              <a:gd name="connsiteX29" fmla="*/ 3530600 w 4215170"/>
              <a:gd name="connsiteY29" fmla="*/ 25400 h 508000"/>
              <a:gd name="connsiteX30" fmla="*/ 3429000 w 4215170"/>
              <a:gd name="connsiteY30" fmla="*/ 12700 h 508000"/>
              <a:gd name="connsiteX31" fmla="*/ 3365500 w 4215170"/>
              <a:gd name="connsiteY31" fmla="*/ 0 h 508000"/>
              <a:gd name="connsiteX32" fmla="*/ 3124200 w 4215170"/>
              <a:gd name="connsiteY32" fmla="*/ 12700 h 508000"/>
              <a:gd name="connsiteX33" fmla="*/ 3048000 w 4215170"/>
              <a:gd name="connsiteY33" fmla="*/ 50800 h 508000"/>
              <a:gd name="connsiteX34" fmla="*/ 3009900 w 4215170"/>
              <a:gd name="connsiteY34" fmla="*/ 63500 h 508000"/>
              <a:gd name="connsiteX35" fmla="*/ 2832100 w 4215170"/>
              <a:gd name="connsiteY35" fmla="*/ 88900 h 508000"/>
              <a:gd name="connsiteX36" fmla="*/ 2527300 w 4215170"/>
              <a:gd name="connsiteY36" fmla="*/ 114300 h 508000"/>
              <a:gd name="connsiteX37" fmla="*/ 2133600 w 4215170"/>
              <a:gd name="connsiteY37" fmla="*/ 127000 h 508000"/>
              <a:gd name="connsiteX38" fmla="*/ 1511300 w 4215170"/>
              <a:gd name="connsiteY38" fmla="*/ 101600 h 508000"/>
              <a:gd name="connsiteX39" fmla="*/ 1016000 w 4215170"/>
              <a:gd name="connsiteY39" fmla="*/ 127000 h 508000"/>
              <a:gd name="connsiteX40" fmla="*/ 850900 w 4215170"/>
              <a:gd name="connsiteY40" fmla="*/ 114300 h 508000"/>
              <a:gd name="connsiteX41" fmla="*/ 812800 w 4215170"/>
              <a:gd name="connsiteY41" fmla="*/ 101600 h 508000"/>
              <a:gd name="connsiteX42" fmla="*/ 825500 w 4215170"/>
              <a:gd name="connsiteY42" fmla="*/ 88900 h 50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4215170" h="508000">
                <a:moveTo>
                  <a:pt x="825500" y="88900"/>
                </a:moveTo>
                <a:lnTo>
                  <a:pt x="825500" y="88900"/>
                </a:lnTo>
                <a:cubicBezTo>
                  <a:pt x="766233" y="84667"/>
                  <a:pt x="706711" y="83142"/>
                  <a:pt x="647700" y="76200"/>
                </a:cubicBezTo>
                <a:cubicBezTo>
                  <a:pt x="634405" y="74636"/>
                  <a:pt x="622987" y="63500"/>
                  <a:pt x="609600" y="63500"/>
                </a:cubicBezTo>
                <a:cubicBezTo>
                  <a:pt x="583850" y="63500"/>
                  <a:pt x="558800" y="71967"/>
                  <a:pt x="533400" y="76200"/>
                </a:cubicBezTo>
                <a:cubicBezTo>
                  <a:pt x="438778" y="70286"/>
                  <a:pt x="264753" y="49975"/>
                  <a:pt x="165100" y="76200"/>
                </a:cubicBezTo>
                <a:cubicBezTo>
                  <a:pt x="135578" y="83969"/>
                  <a:pt x="114300" y="110067"/>
                  <a:pt x="88900" y="127000"/>
                </a:cubicBezTo>
                <a:lnTo>
                  <a:pt x="50800" y="152400"/>
                </a:lnTo>
                <a:cubicBezTo>
                  <a:pt x="46567" y="165100"/>
                  <a:pt x="44087" y="178526"/>
                  <a:pt x="38100" y="190500"/>
                </a:cubicBezTo>
                <a:cubicBezTo>
                  <a:pt x="-11139" y="288977"/>
                  <a:pt x="31922" y="170935"/>
                  <a:pt x="0" y="266700"/>
                </a:cubicBezTo>
                <a:cubicBezTo>
                  <a:pt x="4233" y="317500"/>
                  <a:pt x="5963" y="368571"/>
                  <a:pt x="12700" y="419100"/>
                </a:cubicBezTo>
                <a:cubicBezTo>
                  <a:pt x="14469" y="432370"/>
                  <a:pt x="14947" y="448837"/>
                  <a:pt x="25400" y="457200"/>
                </a:cubicBezTo>
                <a:cubicBezTo>
                  <a:pt x="39030" y="468104"/>
                  <a:pt x="59482" y="464884"/>
                  <a:pt x="76200" y="469900"/>
                </a:cubicBezTo>
                <a:cubicBezTo>
                  <a:pt x="205460" y="508678"/>
                  <a:pt x="99469" y="488684"/>
                  <a:pt x="254000" y="508000"/>
                </a:cubicBezTo>
                <a:cubicBezTo>
                  <a:pt x="567267" y="503767"/>
                  <a:pt x="880725" y="507040"/>
                  <a:pt x="1193800" y="495300"/>
                </a:cubicBezTo>
                <a:cubicBezTo>
                  <a:pt x="1220555" y="494297"/>
                  <a:pt x="1244600" y="478367"/>
                  <a:pt x="1270000" y="469900"/>
                </a:cubicBezTo>
                <a:lnTo>
                  <a:pt x="1346200" y="444500"/>
                </a:lnTo>
                <a:cubicBezTo>
                  <a:pt x="1358900" y="440267"/>
                  <a:pt x="1370934" y="432543"/>
                  <a:pt x="1384300" y="431800"/>
                </a:cubicBezTo>
                <a:lnTo>
                  <a:pt x="1612900" y="419100"/>
                </a:lnTo>
                <a:lnTo>
                  <a:pt x="2057400" y="431800"/>
                </a:lnTo>
                <a:lnTo>
                  <a:pt x="3263900" y="444500"/>
                </a:lnTo>
                <a:cubicBezTo>
                  <a:pt x="3281351" y="444853"/>
                  <a:pt x="3297633" y="453543"/>
                  <a:pt x="3314700" y="457200"/>
                </a:cubicBezTo>
                <a:cubicBezTo>
                  <a:pt x="3356913" y="466246"/>
                  <a:pt x="3441700" y="482600"/>
                  <a:pt x="3441700" y="482600"/>
                </a:cubicBezTo>
                <a:lnTo>
                  <a:pt x="3721100" y="469900"/>
                </a:lnTo>
                <a:cubicBezTo>
                  <a:pt x="4156464" y="453775"/>
                  <a:pt x="3994531" y="490442"/>
                  <a:pt x="4178300" y="444500"/>
                </a:cubicBezTo>
                <a:cubicBezTo>
                  <a:pt x="4233479" y="361732"/>
                  <a:pt x="4217168" y="403054"/>
                  <a:pt x="4191000" y="228600"/>
                </a:cubicBezTo>
                <a:cubicBezTo>
                  <a:pt x="4187529" y="205460"/>
                  <a:pt x="4165198" y="136174"/>
                  <a:pt x="4140200" y="114300"/>
                </a:cubicBezTo>
                <a:cubicBezTo>
                  <a:pt x="4106765" y="85044"/>
                  <a:pt x="4069322" y="60449"/>
                  <a:pt x="4025900" y="50800"/>
                </a:cubicBezTo>
                <a:cubicBezTo>
                  <a:pt x="4000763" y="45214"/>
                  <a:pt x="3975417" y="39419"/>
                  <a:pt x="3949700" y="38100"/>
                </a:cubicBezTo>
                <a:cubicBezTo>
                  <a:pt x="3810119" y="30942"/>
                  <a:pt x="3670300" y="29633"/>
                  <a:pt x="3530600" y="25400"/>
                </a:cubicBezTo>
                <a:cubicBezTo>
                  <a:pt x="3496733" y="21167"/>
                  <a:pt x="3462733" y="17890"/>
                  <a:pt x="3429000" y="12700"/>
                </a:cubicBezTo>
                <a:cubicBezTo>
                  <a:pt x="3407665" y="9418"/>
                  <a:pt x="3387086" y="0"/>
                  <a:pt x="3365500" y="0"/>
                </a:cubicBezTo>
                <a:cubicBezTo>
                  <a:pt x="3284955" y="0"/>
                  <a:pt x="3204633" y="8467"/>
                  <a:pt x="3124200" y="12700"/>
                </a:cubicBezTo>
                <a:cubicBezTo>
                  <a:pt x="3028435" y="44622"/>
                  <a:pt x="3146477" y="1561"/>
                  <a:pt x="3048000" y="50800"/>
                </a:cubicBezTo>
                <a:cubicBezTo>
                  <a:pt x="3036026" y="56787"/>
                  <a:pt x="3022772" y="59822"/>
                  <a:pt x="3009900" y="63500"/>
                </a:cubicBezTo>
                <a:cubicBezTo>
                  <a:pt x="2935532" y="84748"/>
                  <a:pt x="2933309" y="78779"/>
                  <a:pt x="2832100" y="88900"/>
                </a:cubicBezTo>
                <a:cubicBezTo>
                  <a:pt x="2710875" y="129308"/>
                  <a:pt x="2798674" y="103863"/>
                  <a:pt x="2527300" y="114300"/>
                </a:cubicBezTo>
                <a:lnTo>
                  <a:pt x="2133600" y="127000"/>
                </a:lnTo>
                <a:cubicBezTo>
                  <a:pt x="1926167" y="118533"/>
                  <a:pt x="1718740" y="93302"/>
                  <a:pt x="1511300" y="101600"/>
                </a:cubicBezTo>
                <a:cubicBezTo>
                  <a:pt x="1134430" y="116675"/>
                  <a:pt x="1299449" y="106754"/>
                  <a:pt x="1016000" y="127000"/>
                </a:cubicBezTo>
                <a:cubicBezTo>
                  <a:pt x="960967" y="122767"/>
                  <a:pt x="905670" y="121146"/>
                  <a:pt x="850900" y="114300"/>
                </a:cubicBezTo>
                <a:cubicBezTo>
                  <a:pt x="837616" y="112640"/>
                  <a:pt x="824279" y="108488"/>
                  <a:pt x="812800" y="101600"/>
                </a:cubicBezTo>
                <a:cubicBezTo>
                  <a:pt x="802533" y="95440"/>
                  <a:pt x="823383" y="91017"/>
                  <a:pt x="825500" y="88900"/>
                </a:cubicBezTo>
                <a:close/>
              </a:path>
            </a:pathLst>
          </a:custGeom>
          <a:solidFill>
            <a:schemeClr val="accent6">
              <a:lumMod val="75000"/>
              <a:alpha val="3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7" name="Freeform 6"/>
          <p:cNvSpPr/>
          <p:nvPr/>
        </p:nvSpPr>
        <p:spPr>
          <a:xfrm>
            <a:off x="3924300" y="1800225"/>
            <a:ext cx="4124893" cy="1971675"/>
          </a:xfrm>
          <a:custGeom>
            <a:avLst/>
            <a:gdLst>
              <a:gd name="connsiteX0" fmla="*/ 1228725 w 4124893"/>
              <a:gd name="connsiteY0" fmla="*/ 76200 h 1971675"/>
              <a:gd name="connsiteX1" fmla="*/ 1228725 w 4124893"/>
              <a:gd name="connsiteY1" fmla="*/ 76200 h 1971675"/>
              <a:gd name="connsiteX2" fmla="*/ 1123950 w 4124893"/>
              <a:gd name="connsiteY2" fmla="*/ 66675 h 1971675"/>
              <a:gd name="connsiteX3" fmla="*/ 1009650 w 4124893"/>
              <a:gd name="connsiteY3" fmla="*/ 47625 h 1971675"/>
              <a:gd name="connsiteX4" fmla="*/ 895350 w 4124893"/>
              <a:gd name="connsiteY4" fmla="*/ 28575 h 1971675"/>
              <a:gd name="connsiteX5" fmla="*/ 838200 w 4124893"/>
              <a:gd name="connsiteY5" fmla="*/ 19050 h 1971675"/>
              <a:gd name="connsiteX6" fmla="*/ 762000 w 4124893"/>
              <a:gd name="connsiteY6" fmla="*/ 9525 h 1971675"/>
              <a:gd name="connsiteX7" fmla="*/ 723900 w 4124893"/>
              <a:gd name="connsiteY7" fmla="*/ 0 h 1971675"/>
              <a:gd name="connsiteX8" fmla="*/ 485775 w 4124893"/>
              <a:gd name="connsiteY8" fmla="*/ 9525 h 1971675"/>
              <a:gd name="connsiteX9" fmla="*/ 419100 w 4124893"/>
              <a:gd name="connsiteY9" fmla="*/ 19050 h 1971675"/>
              <a:gd name="connsiteX10" fmla="*/ 390525 w 4124893"/>
              <a:gd name="connsiteY10" fmla="*/ 28575 h 1971675"/>
              <a:gd name="connsiteX11" fmla="*/ 180975 w 4124893"/>
              <a:gd name="connsiteY11" fmla="*/ 38100 h 1971675"/>
              <a:gd name="connsiteX12" fmla="*/ 76200 w 4124893"/>
              <a:gd name="connsiteY12" fmla="*/ 66675 h 1971675"/>
              <a:gd name="connsiteX13" fmla="*/ 47625 w 4124893"/>
              <a:gd name="connsiteY13" fmla="*/ 95250 h 1971675"/>
              <a:gd name="connsiteX14" fmla="*/ 19050 w 4124893"/>
              <a:gd name="connsiteY14" fmla="*/ 104775 h 1971675"/>
              <a:gd name="connsiteX15" fmla="*/ 0 w 4124893"/>
              <a:gd name="connsiteY15" fmla="*/ 161925 h 1971675"/>
              <a:gd name="connsiteX16" fmla="*/ 9525 w 4124893"/>
              <a:gd name="connsiteY16" fmla="*/ 257175 h 1971675"/>
              <a:gd name="connsiteX17" fmla="*/ 38100 w 4124893"/>
              <a:gd name="connsiteY17" fmla="*/ 314325 h 1971675"/>
              <a:gd name="connsiteX18" fmla="*/ 57150 w 4124893"/>
              <a:gd name="connsiteY18" fmla="*/ 352425 h 1971675"/>
              <a:gd name="connsiteX19" fmla="*/ 114300 w 4124893"/>
              <a:gd name="connsiteY19" fmla="*/ 400050 h 1971675"/>
              <a:gd name="connsiteX20" fmla="*/ 152400 w 4124893"/>
              <a:gd name="connsiteY20" fmla="*/ 409575 h 1971675"/>
              <a:gd name="connsiteX21" fmla="*/ 200025 w 4124893"/>
              <a:gd name="connsiteY21" fmla="*/ 438150 h 1971675"/>
              <a:gd name="connsiteX22" fmla="*/ 238125 w 4124893"/>
              <a:gd name="connsiteY22" fmla="*/ 447675 h 1971675"/>
              <a:gd name="connsiteX23" fmla="*/ 323850 w 4124893"/>
              <a:gd name="connsiteY23" fmla="*/ 466725 h 1971675"/>
              <a:gd name="connsiteX24" fmla="*/ 619125 w 4124893"/>
              <a:gd name="connsiteY24" fmla="*/ 485775 h 1971675"/>
              <a:gd name="connsiteX25" fmla="*/ 781050 w 4124893"/>
              <a:gd name="connsiteY25" fmla="*/ 504825 h 1971675"/>
              <a:gd name="connsiteX26" fmla="*/ 847725 w 4124893"/>
              <a:gd name="connsiteY26" fmla="*/ 514350 h 1971675"/>
              <a:gd name="connsiteX27" fmla="*/ 952500 w 4124893"/>
              <a:gd name="connsiteY27" fmla="*/ 523875 h 1971675"/>
              <a:gd name="connsiteX28" fmla="*/ 1009650 w 4124893"/>
              <a:gd name="connsiteY28" fmla="*/ 533400 h 1971675"/>
              <a:gd name="connsiteX29" fmla="*/ 1257300 w 4124893"/>
              <a:gd name="connsiteY29" fmla="*/ 542925 h 1971675"/>
              <a:gd name="connsiteX30" fmla="*/ 1400175 w 4124893"/>
              <a:gd name="connsiteY30" fmla="*/ 657225 h 1971675"/>
              <a:gd name="connsiteX31" fmla="*/ 1419225 w 4124893"/>
              <a:gd name="connsiteY31" fmla="*/ 685800 h 1971675"/>
              <a:gd name="connsiteX32" fmla="*/ 1476375 w 4124893"/>
              <a:gd name="connsiteY32" fmla="*/ 752475 h 1971675"/>
              <a:gd name="connsiteX33" fmla="*/ 1495425 w 4124893"/>
              <a:gd name="connsiteY33" fmla="*/ 781050 h 1971675"/>
              <a:gd name="connsiteX34" fmla="*/ 1524000 w 4124893"/>
              <a:gd name="connsiteY34" fmla="*/ 790575 h 1971675"/>
              <a:gd name="connsiteX35" fmla="*/ 1552575 w 4124893"/>
              <a:gd name="connsiteY35" fmla="*/ 809625 h 1971675"/>
              <a:gd name="connsiteX36" fmla="*/ 1609725 w 4124893"/>
              <a:gd name="connsiteY36" fmla="*/ 838200 h 1971675"/>
              <a:gd name="connsiteX37" fmla="*/ 1695450 w 4124893"/>
              <a:gd name="connsiteY37" fmla="*/ 914400 h 1971675"/>
              <a:gd name="connsiteX38" fmla="*/ 1724025 w 4124893"/>
              <a:gd name="connsiteY38" fmla="*/ 952500 h 1971675"/>
              <a:gd name="connsiteX39" fmla="*/ 1752600 w 4124893"/>
              <a:gd name="connsiteY39" fmla="*/ 971550 h 1971675"/>
              <a:gd name="connsiteX40" fmla="*/ 1838325 w 4124893"/>
              <a:gd name="connsiteY40" fmla="*/ 1028700 h 1971675"/>
              <a:gd name="connsiteX41" fmla="*/ 1895475 w 4124893"/>
              <a:gd name="connsiteY41" fmla="*/ 1066800 h 1971675"/>
              <a:gd name="connsiteX42" fmla="*/ 1962150 w 4124893"/>
              <a:gd name="connsiteY42" fmla="*/ 1095375 h 1971675"/>
              <a:gd name="connsiteX43" fmla="*/ 2076450 w 4124893"/>
              <a:gd name="connsiteY43" fmla="*/ 1152525 h 1971675"/>
              <a:gd name="connsiteX44" fmla="*/ 2114550 w 4124893"/>
              <a:gd name="connsiteY44" fmla="*/ 1190625 h 1971675"/>
              <a:gd name="connsiteX45" fmla="*/ 2162175 w 4124893"/>
              <a:gd name="connsiteY45" fmla="*/ 1209675 h 1971675"/>
              <a:gd name="connsiteX46" fmla="*/ 2257425 w 4124893"/>
              <a:gd name="connsiteY46" fmla="*/ 1276350 h 1971675"/>
              <a:gd name="connsiteX47" fmla="*/ 2305050 w 4124893"/>
              <a:gd name="connsiteY47" fmla="*/ 1304925 h 1971675"/>
              <a:gd name="connsiteX48" fmla="*/ 2343150 w 4124893"/>
              <a:gd name="connsiteY48" fmla="*/ 1343025 h 1971675"/>
              <a:gd name="connsiteX49" fmla="*/ 2400300 w 4124893"/>
              <a:gd name="connsiteY49" fmla="*/ 1381125 h 1971675"/>
              <a:gd name="connsiteX50" fmla="*/ 2457450 w 4124893"/>
              <a:gd name="connsiteY50" fmla="*/ 1438275 h 1971675"/>
              <a:gd name="connsiteX51" fmla="*/ 2486025 w 4124893"/>
              <a:gd name="connsiteY51" fmla="*/ 1466850 h 1971675"/>
              <a:gd name="connsiteX52" fmla="*/ 2505075 w 4124893"/>
              <a:gd name="connsiteY52" fmla="*/ 1504950 h 1971675"/>
              <a:gd name="connsiteX53" fmla="*/ 2524125 w 4124893"/>
              <a:gd name="connsiteY53" fmla="*/ 1533525 h 1971675"/>
              <a:gd name="connsiteX54" fmla="*/ 2543175 w 4124893"/>
              <a:gd name="connsiteY54" fmla="*/ 1581150 h 1971675"/>
              <a:gd name="connsiteX55" fmla="*/ 2571750 w 4124893"/>
              <a:gd name="connsiteY55" fmla="*/ 1619250 h 1971675"/>
              <a:gd name="connsiteX56" fmla="*/ 2590800 w 4124893"/>
              <a:gd name="connsiteY56" fmla="*/ 1657350 h 1971675"/>
              <a:gd name="connsiteX57" fmla="*/ 2638425 w 4124893"/>
              <a:gd name="connsiteY57" fmla="*/ 1724025 h 1971675"/>
              <a:gd name="connsiteX58" fmla="*/ 2676525 w 4124893"/>
              <a:gd name="connsiteY58" fmla="*/ 1809750 h 1971675"/>
              <a:gd name="connsiteX59" fmla="*/ 2714625 w 4124893"/>
              <a:gd name="connsiteY59" fmla="*/ 1866900 h 1971675"/>
              <a:gd name="connsiteX60" fmla="*/ 2733675 w 4124893"/>
              <a:gd name="connsiteY60" fmla="*/ 1895475 h 1971675"/>
              <a:gd name="connsiteX61" fmla="*/ 2790825 w 4124893"/>
              <a:gd name="connsiteY61" fmla="*/ 1905000 h 1971675"/>
              <a:gd name="connsiteX62" fmla="*/ 2828925 w 4124893"/>
              <a:gd name="connsiteY62" fmla="*/ 1914525 h 1971675"/>
              <a:gd name="connsiteX63" fmla="*/ 2867025 w 4124893"/>
              <a:gd name="connsiteY63" fmla="*/ 1933575 h 1971675"/>
              <a:gd name="connsiteX64" fmla="*/ 2962275 w 4124893"/>
              <a:gd name="connsiteY64" fmla="*/ 1952625 h 1971675"/>
              <a:gd name="connsiteX65" fmla="*/ 3048000 w 4124893"/>
              <a:gd name="connsiteY65" fmla="*/ 1971675 h 1971675"/>
              <a:gd name="connsiteX66" fmla="*/ 3895725 w 4124893"/>
              <a:gd name="connsiteY66" fmla="*/ 1952625 h 1971675"/>
              <a:gd name="connsiteX67" fmla="*/ 3943350 w 4124893"/>
              <a:gd name="connsiteY67" fmla="*/ 1943100 h 1971675"/>
              <a:gd name="connsiteX68" fmla="*/ 4000500 w 4124893"/>
              <a:gd name="connsiteY68" fmla="*/ 1933575 h 1971675"/>
              <a:gd name="connsiteX69" fmla="*/ 4019550 w 4124893"/>
              <a:gd name="connsiteY69" fmla="*/ 1905000 h 1971675"/>
              <a:gd name="connsiteX70" fmla="*/ 4029075 w 4124893"/>
              <a:gd name="connsiteY70" fmla="*/ 1876425 h 1971675"/>
              <a:gd name="connsiteX71" fmla="*/ 4086225 w 4124893"/>
              <a:gd name="connsiteY71" fmla="*/ 1809750 h 1971675"/>
              <a:gd name="connsiteX72" fmla="*/ 4105275 w 4124893"/>
              <a:gd name="connsiteY72" fmla="*/ 1752600 h 1971675"/>
              <a:gd name="connsiteX73" fmla="*/ 4114800 w 4124893"/>
              <a:gd name="connsiteY73" fmla="*/ 1724025 h 1971675"/>
              <a:gd name="connsiteX74" fmla="*/ 4124325 w 4124893"/>
              <a:gd name="connsiteY74" fmla="*/ 1685925 h 1971675"/>
              <a:gd name="connsiteX75" fmla="*/ 4114800 w 4124893"/>
              <a:gd name="connsiteY75" fmla="*/ 1514475 h 1971675"/>
              <a:gd name="connsiteX76" fmla="*/ 4029075 w 4124893"/>
              <a:gd name="connsiteY76" fmla="*/ 1466850 h 1971675"/>
              <a:gd name="connsiteX77" fmla="*/ 3990975 w 4124893"/>
              <a:gd name="connsiteY77" fmla="*/ 1457325 h 1971675"/>
              <a:gd name="connsiteX78" fmla="*/ 3409950 w 4124893"/>
              <a:gd name="connsiteY78" fmla="*/ 1447800 h 1971675"/>
              <a:gd name="connsiteX79" fmla="*/ 3305175 w 4124893"/>
              <a:gd name="connsiteY79" fmla="*/ 1419225 h 1971675"/>
              <a:gd name="connsiteX80" fmla="*/ 3276600 w 4124893"/>
              <a:gd name="connsiteY80" fmla="*/ 1409700 h 1971675"/>
              <a:gd name="connsiteX81" fmla="*/ 3248025 w 4124893"/>
              <a:gd name="connsiteY81" fmla="*/ 1400175 h 1971675"/>
              <a:gd name="connsiteX82" fmla="*/ 3190875 w 4124893"/>
              <a:gd name="connsiteY82" fmla="*/ 1371600 h 1971675"/>
              <a:gd name="connsiteX83" fmla="*/ 3162300 w 4124893"/>
              <a:gd name="connsiteY83" fmla="*/ 1352550 h 1971675"/>
              <a:gd name="connsiteX84" fmla="*/ 3105150 w 4124893"/>
              <a:gd name="connsiteY84" fmla="*/ 1333500 h 1971675"/>
              <a:gd name="connsiteX85" fmla="*/ 3076575 w 4124893"/>
              <a:gd name="connsiteY85" fmla="*/ 1323975 h 1971675"/>
              <a:gd name="connsiteX86" fmla="*/ 3019425 w 4124893"/>
              <a:gd name="connsiteY86" fmla="*/ 1285875 h 1971675"/>
              <a:gd name="connsiteX87" fmla="*/ 2990850 w 4124893"/>
              <a:gd name="connsiteY87" fmla="*/ 1266825 h 1971675"/>
              <a:gd name="connsiteX88" fmla="*/ 2914650 w 4124893"/>
              <a:gd name="connsiteY88" fmla="*/ 1200150 h 1971675"/>
              <a:gd name="connsiteX89" fmla="*/ 2886075 w 4124893"/>
              <a:gd name="connsiteY89" fmla="*/ 1181100 h 1971675"/>
              <a:gd name="connsiteX90" fmla="*/ 2867025 w 4124893"/>
              <a:gd name="connsiteY90" fmla="*/ 1152525 h 1971675"/>
              <a:gd name="connsiteX91" fmla="*/ 2857500 w 4124893"/>
              <a:gd name="connsiteY91" fmla="*/ 1123950 h 1971675"/>
              <a:gd name="connsiteX92" fmla="*/ 2819400 w 4124893"/>
              <a:gd name="connsiteY92" fmla="*/ 1066800 h 1971675"/>
              <a:gd name="connsiteX93" fmla="*/ 2781300 w 4124893"/>
              <a:gd name="connsiteY93" fmla="*/ 1009650 h 1971675"/>
              <a:gd name="connsiteX94" fmla="*/ 2762250 w 4124893"/>
              <a:gd name="connsiteY94" fmla="*/ 971550 h 1971675"/>
              <a:gd name="connsiteX95" fmla="*/ 2705100 w 4124893"/>
              <a:gd name="connsiteY95" fmla="*/ 923925 h 1971675"/>
              <a:gd name="connsiteX96" fmla="*/ 2676525 w 4124893"/>
              <a:gd name="connsiteY96" fmla="*/ 914400 h 1971675"/>
              <a:gd name="connsiteX97" fmla="*/ 2647950 w 4124893"/>
              <a:gd name="connsiteY97" fmla="*/ 885825 h 1971675"/>
              <a:gd name="connsiteX98" fmla="*/ 2590800 w 4124893"/>
              <a:gd name="connsiteY98" fmla="*/ 847725 h 1971675"/>
              <a:gd name="connsiteX99" fmla="*/ 2562225 w 4124893"/>
              <a:gd name="connsiteY99" fmla="*/ 819150 h 1971675"/>
              <a:gd name="connsiteX100" fmla="*/ 2524125 w 4124893"/>
              <a:gd name="connsiteY100" fmla="*/ 800100 h 1971675"/>
              <a:gd name="connsiteX101" fmla="*/ 2495550 w 4124893"/>
              <a:gd name="connsiteY101" fmla="*/ 771525 h 1971675"/>
              <a:gd name="connsiteX102" fmla="*/ 2447925 w 4124893"/>
              <a:gd name="connsiteY102" fmla="*/ 752475 h 1971675"/>
              <a:gd name="connsiteX103" fmla="*/ 2390775 w 4124893"/>
              <a:gd name="connsiteY103" fmla="*/ 733425 h 1971675"/>
              <a:gd name="connsiteX104" fmla="*/ 2305050 w 4124893"/>
              <a:gd name="connsiteY104" fmla="*/ 695325 h 1971675"/>
              <a:gd name="connsiteX105" fmla="*/ 2238375 w 4124893"/>
              <a:gd name="connsiteY105" fmla="*/ 666750 h 1971675"/>
              <a:gd name="connsiteX106" fmla="*/ 2152650 w 4124893"/>
              <a:gd name="connsiteY106" fmla="*/ 638175 h 1971675"/>
              <a:gd name="connsiteX107" fmla="*/ 2105025 w 4124893"/>
              <a:gd name="connsiteY107" fmla="*/ 619125 h 1971675"/>
              <a:gd name="connsiteX108" fmla="*/ 2047875 w 4124893"/>
              <a:gd name="connsiteY108" fmla="*/ 600075 h 1971675"/>
              <a:gd name="connsiteX109" fmla="*/ 1943100 w 4124893"/>
              <a:gd name="connsiteY109" fmla="*/ 533400 h 1971675"/>
              <a:gd name="connsiteX110" fmla="*/ 1876425 w 4124893"/>
              <a:gd name="connsiteY110" fmla="*/ 485775 h 1971675"/>
              <a:gd name="connsiteX111" fmla="*/ 1819275 w 4124893"/>
              <a:gd name="connsiteY111" fmla="*/ 466725 h 1971675"/>
              <a:gd name="connsiteX112" fmla="*/ 1733550 w 4124893"/>
              <a:gd name="connsiteY112" fmla="*/ 409575 h 1971675"/>
              <a:gd name="connsiteX113" fmla="*/ 1704975 w 4124893"/>
              <a:gd name="connsiteY113" fmla="*/ 390525 h 1971675"/>
              <a:gd name="connsiteX114" fmla="*/ 1685925 w 4124893"/>
              <a:gd name="connsiteY114" fmla="*/ 361950 h 1971675"/>
              <a:gd name="connsiteX115" fmla="*/ 1628775 w 4124893"/>
              <a:gd name="connsiteY115" fmla="*/ 342900 h 1971675"/>
              <a:gd name="connsiteX116" fmla="*/ 1562100 w 4124893"/>
              <a:gd name="connsiteY116" fmla="*/ 304800 h 1971675"/>
              <a:gd name="connsiteX117" fmla="*/ 1533525 w 4124893"/>
              <a:gd name="connsiteY117" fmla="*/ 295275 h 1971675"/>
              <a:gd name="connsiteX118" fmla="*/ 1447800 w 4124893"/>
              <a:gd name="connsiteY118" fmla="*/ 247650 h 1971675"/>
              <a:gd name="connsiteX119" fmla="*/ 1419225 w 4124893"/>
              <a:gd name="connsiteY119" fmla="*/ 219075 h 1971675"/>
              <a:gd name="connsiteX120" fmla="*/ 1362075 w 4124893"/>
              <a:gd name="connsiteY120" fmla="*/ 180975 h 1971675"/>
              <a:gd name="connsiteX121" fmla="*/ 1314450 w 4124893"/>
              <a:gd name="connsiteY121" fmla="*/ 133350 h 1971675"/>
              <a:gd name="connsiteX122" fmla="*/ 1266825 w 4124893"/>
              <a:gd name="connsiteY122" fmla="*/ 95250 h 1971675"/>
              <a:gd name="connsiteX123" fmla="*/ 1228725 w 4124893"/>
              <a:gd name="connsiteY123" fmla="*/ 76200 h 1971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</a:cxnLst>
            <a:rect l="l" t="t" r="r" b="b"/>
            <a:pathLst>
              <a:path w="4124893" h="1971675">
                <a:moveTo>
                  <a:pt x="1228725" y="76200"/>
                </a:moveTo>
                <a:lnTo>
                  <a:pt x="1228725" y="76200"/>
                </a:lnTo>
                <a:cubicBezTo>
                  <a:pt x="1193800" y="73025"/>
                  <a:pt x="1158805" y="70548"/>
                  <a:pt x="1123950" y="66675"/>
                </a:cubicBezTo>
                <a:cubicBezTo>
                  <a:pt x="1046651" y="58086"/>
                  <a:pt x="1075393" y="59227"/>
                  <a:pt x="1009650" y="47625"/>
                </a:cubicBezTo>
                <a:lnTo>
                  <a:pt x="895350" y="28575"/>
                </a:lnTo>
                <a:lnTo>
                  <a:pt x="838200" y="19050"/>
                </a:lnTo>
                <a:cubicBezTo>
                  <a:pt x="812951" y="14842"/>
                  <a:pt x="787249" y="13733"/>
                  <a:pt x="762000" y="9525"/>
                </a:cubicBezTo>
                <a:cubicBezTo>
                  <a:pt x="749087" y="7373"/>
                  <a:pt x="736600" y="3175"/>
                  <a:pt x="723900" y="0"/>
                </a:cubicBezTo>
                <a:cubicBezTo>
                  <a:pt x="644525" y="3175"/>
                  <a:pt x="565059" y="4570"/>
                  <a:pt x="485775" y="9525"/>
                </a:cubicBezTo>
                <a:cubicBezTo>
                  <a:pt x="463368" y="10925"/>
                  <a:pt x="441115" y="14647"/>
                  <a:pt x="419100" y="19050"/>
                </a:cubicBezTo>
                <a:cubicBezTo>
                  <a:pt x="409255" y="21019"/>
                  <a:pt x="400533" y="27774"/>
                  <a:pt x="390525" y="28575"/>
                </a:cubicBezTo>
                <a:cubicBezTo>
                  <a:pt x="320826" y="34151"/>
                  <a:pt x="250825" y="34925"/>
                  <a:pt x="180975" y="38100"/>
                </a:cubicBezTo>
                <a:cubicBezTo>
                  <a:pt x="95035" y="59585"/>
                  <a:pt x="129613" y="48871"/>
                  <a:pt x="76200" y="66675"/>
                </a:cubicBezTo>
                <a:cubicBezTo>
                  <a:pt x="66675" y="76200"/>
                  <a:pt x="58833" y="87778"/>
                  <a:pt x="47625" y="95250"/>
                </a:cubicBezTo>
                <a:cubicBezTo>
                  <a:pt x="39271" y="100819"/>
                  <a:pt x="24886" y="96605"/>
                  <a:pt x="19050" y="104775"/>
                </a:cubicBezTo>
                <a:cubicBezTo>
                  <a:pt x="7378" y="121115"/>
                  <a:pt x="0" y="161925"/>
                  <a:pt x="0" y="161925"/>
                </a:cubicBezTo>
                <a:cubicBezTo>
                  <a:pt x="3175" y="193675"/>
                  <a:pt x="4673" y="225638"/>
                  <a:pt x="9525" y="257175"/>
                </a:cubicBezTo>
                <a:cubicBezTo>
                  <a:pt x="14121" y="287047"/>
                  <a:pt x="23228" y="288300"/>
                  <a:pt x="38100" y="314325"/>
                </a:cubicBezTo>
                <a:cubicBezTo>
                  <a:pt x="45145" y="326653"/>
                  <a:pt x="48897" y="340871"/>
                  <a:pt x="57150" y="352425"/>
                </a:cubicBezTo>
                <a:cubicBezTo>
                  <a:pt x="67247" y="366560"/>
                  <a:pt x="97100" y="392678"/>
                  <a:pt x="114300" y="400050"/>
                </a:cubicBezTo>
                <a:cubicBezTo>
                  <a:pt x="126332" y="405207"/>
                  <a:pt x="139700" y="406400"/>
                  <a:pt x="152400" y="409575"/>
                </a:cubicBezTo>
                <a:cubicBezTo>
                  <a:pt x="168275" y="419100"/>
                  <a:pt x="183107" y="430631"/>
                  <a:pt x="200025" y="438150"/>
                </a:cubicBezTo>
                <a:cubicBezTo>
                  <a:pt x="211988" y="443467"/>
                  <a:pt x="225369" y="444731"/>
                  <a:pt x="238125" y="447675"/>
                </a:cubicBezTo>
                <a:cubicBezTo>
                  <a:pt x="266647" y="454257"/>
                  <a:pt x="294936" y="462160"/>
                  <a:pt x="323850" y="466725"/>
                </a:cubicBezTo>
                <a:cubicBezTo>
                  <a:pt x="400643" y="478850"/>
                  <a:pt x="564785" y="483187"/>
                  <a:pt x="619125" y="485775"/>
                </a:cubicBezTo>
                <a:cubicBezTo>
                  <a:pt x="686180" y="493226"/>
                  <a:pt x="715594" y="496098"/>
                  <a:pt x="781050" y="504825"/>
                </a:cubicBezTo>
                <a:cubicBezTo>
                  <a:pt x="803304" y="507792"/>
                  <a:pt x="825412" y="511871"/>
                  <a:pt x="847725" y="514350"/>
                </a:cubicBezTo>
                <a:cubicBezTo>
                  <a:pt x="882580" y="518223"/>
                  <a:pt x="917671" y="519777"/>
                  <a:pt x="952500" y="523875"/>
                </a:cubicBezTo>
                <a:cubicBezTo>
                  <a:pt x="971680" y="526132"/>
                  <a:pt x="990375" y="532195"/>
                  <a:pt x="1009650" y="533400"/>
                </a:cubicBezTo>
                <a:cubicBezTo>
                  <a:pt x="1092100" y="538553"/>
                  <a:pt x="1174750" y="539750"/>
                  <a:pt x="1257300" y="542925"/>
                </a:cubicBezTo>
                <a:cubicBezTo>
                  <a:pt x="1308029" y="576744"/>
                  <a:pt x="1360134" y="610511"/>
                  <a:pt x="1400175" y="657225"/>
                </a:cubicBezTo>
                <a:cubicBezTo>
                  <a:pt x="1407625" y="665917"/>
                  <a:pt x="1411896" y="677006"/>
                  <a:pt x="1419225" y="685800"/>
                </a:cubicBezTo>
                <a:cubicBezTo>
                  <a:pt x="1488457" y="768879"/>
                  <a:pt x="1405032" y="652594"/>
                  <a:pt x="1476375" y="752475"/>
                </a:cubicBezTo>
                <a:cubicBezTo>
                  <a:pt x="1483029" y="761790"/>
                  <a:pt x="1486486" y="773899"/>
                  <a:pt x="1495425" y="781050"/>
                </a:cubicBezTo>
                <a:cubicBezTo>
                  <a:pt x="1503265" y="787322"/>
                  <a:pt x="1514475" y="787400"/>
                  <a:pt x="1524000" y="790575"/>
                </a:cubicBezTo>
                <a:cubicBezTo>
                  <a:pt x="1533525" y="796925"/>
                  <a:pt x="1542336" y="804505"/>
                  <a:pt x="1552575" y="809625"/>
                </a:cubicBezTo>
                <a:cubicBezTo>
                  <a:pt x="1590403" y="828539"/>
                  <a:pt x="1574628" y="807003"/>
                  <a:pt x="1609725" y="838200"/>
                </a:cubicBezTo>
                <a:cubicBezTo>
                  <a:pt x="1707592" y="925193"/>
                  <a:pt x="1630597" y="871165"/>
                  <a:pt x="1695450" y="914400"/>
                </a:cubicBezTo>
                <a:cubicBezTo>
                  <a:pt x="1704975" y="927100"/>
                  <a:pt x="1712800" y="941275"/>
                  <a:pt x="1724025" y="952500"/>
                </a:cubicBezTo>
                <a:cubicBezTo>
                  <a:pt x="1732120" y="960595"/>
                  <a:pt x="1743285" y="964896"/>
                  <a:pt x="1752600" y="971550"/>
                </a:cubicBezTo>
                <a:cubicBezTo>
                  <a:pt x="1854266" y="1044169"/>
                  <a:pt x="1720229" y="953548"/>
                  <a:pt x="1838325" y="1028700"/>
                </a:cubicBezTo>
                <a:cubicBezTo>
                  <a:pt x="1857641" y="1040992"/>
                  <a:pt x="1875316" y="1055945"/>
                  <a:pt x="1895475" y="1066800"/>
                </a:cubicBezTo>
                <a:cubicBezTo>
                  <a:pt x="1916765" y="1078264"/>
                  <a:pt x="1940298" y="1085024"/>
                  <a:pt x="1962150" y="1095375"/>
                </a:cubicBezTo>
                <a:cubicBezTo>
                  <a:pt x="2000647" y="1113610"/>
                  <a:pt x="2046329" y="1122404"/>
                  <a:pt x="2076450" y="1152525"/>
                </a:cubicBezTo>
                <a:cubicBezTo>
                  <a:pt x="2089150" y="1165225"/>
                  <a:pt x="2099606" y="1180662"/>
                  <a:pt x="2114550" y="1190625"/>
                </a:cubicBezTo>
                <a:cubicBezTo>
                  <a:pt x="2128776" y="1200109"/>
                  <a:pt x="2147165" y="1201488"/>
                  <a:pt x="2162175" y="1209675"/>
                </a:cubicBezTo>
                <a:cubicBezTo>
                  <a:pt x="2218113" y="1240187"/>
                  <a:pt x="2211008" y="1245405"/>
                  <a:pt x="2257425" y="1276350"/>
                </a:cubicBezTo>
                <a:cubicBezTo>
                  <a:pt x="2272829" y="1286619"/>
                  <a:pt x="2290437" y="1293559"/>
                  <a:pt x="2305050" y="1304925"/>
                </a:cubicBezTo>
                <a:cubicBezTo>
                  <a:pt x="2319227" y="1315952"/>
                  <a:pt x="2329125" y="1331805"/>
                  <a:pt x="2343150" y="1343025"/>
                </a:cubicBezTo>
                <a:cubicBezTo>
                  <a:pt x="2361028" y="1357328"/>
                  <a:pt x="2381250" y="1368425"/>
                  <a:pt x="2400300" y="1381125"/>
                </a:cubicBezTo>
                <a:cubicBezTo>
                  <a:pt x="2422716" y="1396069"/>
                  <a:pt x="2438400" y="1419225"/>
                  <a:pt x="2457450" y="1438275"/>
                </a:cubicBezTo>
                <a:lnTo>
                  <a:pt x="2486025" y="1466850"/>
                </a:lnTo>
                <a:cubicBezTo>
                  <a:pt x="2496065" y="1476890"/>
                  <a:pt x="2498030" y="1492622"/>
                  <a:pt x="2505075" y="1504950"/>
                </a:cubicBezTo>
                <a:cubicBezTo>
                  <a:pt x="2510755" y="1514889"/>
                  <a:pt x="2519005" y="1523286"/>
                  <a:pt x="2524125" y="1533525"/>
                </a:cubicBezTo>
                <a:cubicBezTo>
                  <a:pt x="2531771" y="1548818"/>
                  <a:pt x="2534872" y="1566204"/>
                  <a:pt x="2543175" y="1581150"/>
                </a:cubicBezTo>
                <a:cubicBezTo>
                  <a:pt x="2550885" y="1595027"/>
                  <a:pt x="2563336" y="1605788"/>
                  <a:pt x="2571750" y="1619250"/>
                </a:cubicBezTo>
                <a:cubicBezTo>
                  <a:pt x="2579275" y="1631291"/>
                  <a:pt x="2583275" y="1645309"/>
                  <a:pt x="2590800" y="1657350"/>
                </a:cubicBezTo>
                <a:cubicBezTo>
                  <a:pt x="2596212" y="1666010"/>
                  <a:pt x="2632225" y="1710075"/>
                  <a:pt x="2638425" y="1724025"/>
                </a:cubicBezTo>
                <a:cubicBezTo>
                  <a:pt x="2683765" y="1826040"/>
                  <a:pt x="2633412" y="1745081"/>
                  <a:pt x="2676525" y="1809750"/>
                </a:cubicBezTo>
                <a:cubicBezTo>
                  <a:pt x="2693841" y="1879015"/>
                  <a:pt x="2670772" y="1823047"/>
                  <a:pt x="2714625" y="1866900"/>
                </a:cubicBezTo>
                <a:cubicBezTo>
                  <a:pt x="2722720" y="1874995"/>
                  <a:pt x="2723436" y="1890355"/>
                  <a:pt x="2733675" y="1895475"/>
                </a:cubicBezTo>
                <a:cubicBezTo>
                  <a:pt x="2750949" y="1904112"/>
                  <a:pt x="2771887" y="1901212"/>
                  <a:pt x="2790825" y="1905000"/>
                </a:cubicBezTo>
                <a:cubicBezTo>
                  <a:pt x="2803662" y="1907567"/>
                  <a:pt x="2816668" y="1909928"/>
                  <a:pt x="2828925" y="1914525"/>
                </a:cubicBezTo>
                <a:cubicBezTo>
                  <a:pt x="2842220" y="1919511"/>
                  <a:pt x="2853372" y="1929674"/>
                  <a:pt x="2867025" y="1933575"/>
                </a:cubicBezTo>
                <a:cubicBezTo>
                  <a:pt x="2898158" y="1942470"/>
                  <a:pt x="2930525" y="1946275"/>
                  <a:pt x="2962275" y="1952625"/>
                </a:cubicBezTo>
                <a:cubicBezTo>
                  <a:pt x="3022737" y="1964717"/>
                  <a:pt x="2994194" y="1958223"/>
                  <a:pt x="3048000" y="1971675"/>
                </a:cubicBezTo>
                <a:lnTo>
                  <a:pt x="3895725" y="1952625"/>
                </a:lnTo>
                <a:cubicBezTo>
                  <a:pt x="3911803" y="1950733"/>
                  <a:pt x="3927422" y="1945996"/>
                  <a:pt x="3943350" y="1943100"/>
                </a:cubicBezTo>
                <a:cubicBezTo>
                  <a:pt x="3962351" y="1939645"/>
                  <a:pt x="3981450" y="1936750"/>
                  <a:pt x="4000500" y="1933575"/>
                </a:cubicBezTo>
                <a:cubicBezTo>
                  <a:pt x="4006850" y="1924050"/>
                  <a:pt x="4014430" y="1915239"/>
                  <a:pt x="4019550" y="1905000"/>
                </a:cubicBezTo>
                <a:cubicBezTo>
                  <a:pt x="4024040" y="1896020"/>
                  <a:pt x="4024094" y="1885142"/>
                  <a:pt x="4029075" y="1876425"/>
                </a:cubicBezTo>
                <a:cubicBezTo>
                  <a:pt x="4045367" y="1847914"/>
                  <a:pt x="4063705" y="1832270"/>
                  <a:pt x="4086225" y="1809750"/>
                </a:cubicBezTo>
                <a:lnTo>
                  <a:pt x="4105275" y="1752600"/>
                </a:lnTo>
                <a:cubicBezTo>
                  <a:pt x="4108450" y="1743075"/>
                  <a:pt x="4112365" y="1733765"/>
                  <a:pt x="4114800" y="1724025"/>
                </a:cubicBezTo>
                <a:lnTo>
                  <a:pt x="4124325" y="1685925"/>
                </a:lnTo>
                <a:cubicBezTo>
                  <a:pt x="4121150" y="1628775"/>
                  <a:pt x="4132155" y="1569019"/>
                  <a:pt x="4114800" y="1514475"/>
                </a:cubicBezTo>
                <a:cubicBezTo>
                  <a:pt x="4107978" y="1493033"/>
                  <a:pt x="4053637" y="1473868"/>
                  <a:pt x="4029075" y="1466850"/>
                </a:cubicBezTo>
                <a:cubicBezTo>
                  <a:pt x="4016488" y="1463254"/>
                  <a:pt x="4004060" y="1457728"/>
                  <a:pt x="3990975" y="1457325"/>
                </a:cubicBezTo>
                <a:cubicBezTo>
                  <a:pt x="3797366" y="1451368"/>
                  <a:pt x="3603625" y="1450975"/>
                  <a:pt x="3409950" y="1447800"/>
                </a:cubicBezTo>
                <a:cubicBezTo>
                  <a:pt x="3342634" y="1434337"/>
                  <a:pt x="3377684" y="1443395"/>
                  <a:pt x="3305175" y="1419225"/>
                </a:cubicBezTo>
                <a:lnTo>
                  <a:pt x="3276600" y="1409700"/>
                </a:lnTo>
                <a:lnTo>
                  <a:pt x="3248025" y="1400175"/>
                </a:lnTo>
                <a:cubicBezTo>
                  <a:pt x="3166133" y="1345580"/>
                  <a:pt x="3269745" y="1411035"/>
                  <a:pt x="3190875" y="1371600"/>
                </a:cubicBezTo>
                <a:cubicBezTo>
                  <a:pt x="3180636" y="1366480"/>
                  <a:pt x="3172761" y="1357199"/>
                  <a:pt x="3162300" y="1352550"/>
                </a:cubicBezTo>
                <a:cubicBezTo>
                  <a:pt x="3143950" y="1344395"/>
                  <a:pt x="3124200" y="1339850"/>
                  <a:pt x="3105150" y="1333500"/>
                </a:cubicBezTo>
                <a:lnTo>
                  <a:pt x="3076575" y="1323975"/>
                </a:lnTo>
                <a:lnTo>
                  <a:pt x="3019425" y="1285875"/>
                </a:lnTo>
                <a:lnTo>
                  <a:pt x="2990850" y="1266825"/>
                </a:lnTo>
                <a:cubicBezTo>
                  <a:pt x="2959100" y="1219200"/>
                  <a:pt x="2981325" y="1244600"/>
                  <a:pt x="2914650" y="1200150"/>
                </a:cubicBezTo>
                <a:lnTo>
                  <a:pt x="2886075" y="1181100"/>
                </a:lnTo>
                <a:cubicBezTo>
                  <a:pt x="2879725" y="1171575"/>
                  <a:pt x="2872145" y="1162764"/>
                  <a:pt x="2867025" y="1152525"/>
                </a:cubicBezTo>
                <a:cubicBezTo>
                  <a:pt x="2862535" y="1143545"/>
                  <a:pt x="2862376" y="1132727"/>
                  <a:pt x="2857500" y="1123950"/>
                </a:cubicBezTo>
                <a:cubicBezTo>
                  <a:pt x="2846381" y="1103936"/>
                  <a:pt x="2832100" y="1085850"/>
                  <a:pt x="2819400" y="1066800"/>
                </a:cubicBezTo>
                <a:lnTo>
                  <a:pt x="2781300" y="1009650"/>
                </a:lnTo>
                <a:cubicBezTo>
                  <a:pt x="2773424" y="997836"/>
                  <a:pt x="2770503" y="983104"/>
                  <a:pt x="2762250" y="971550"/>
                </a:cubicBezTo>
                <a:cubicBezTo>
                  <a:pt x="2750547" y="955166"/>
                  <a:pt x="2723665" y="933208"/>
                  <a:pt x="2705100" y="923925"/>
                </a:cubicBezTo>
                <a:cubicBezTo>
                  <a:pt x="2696120" y="919435"/>
                  <a:pt x="2686050" y="917575"/>
                  <a:pt x="2676525" y="914400"/>
                </a:cubicBezTo>
                <a:cubicBezTo>
                  <a:pt x="2667000" y="904875"/>
                  <a:pt x="2658583" y="894095"/>
                  <a:pt x="2647950" y="885825"/>
                </a:cubicBezTo>
                <a:cubicBezTo>
                  <a:pt x="2629878" y="871769"/>
                  <a:pt x="2606989" y="863914"/>
                  <a:pt x="2590800" y="847725"/>
                </a:cubicBezTo>
                <a:cubicBezTo>
                  <a:pt x="2581275" y="838200"/>
                  <a:pt x="2573186" y="826980"/>
                  <a:pt x="2562225" y="819150"/>
                </a:cubicBezTo>
                <a:cubicBezTo>
                  <a:pt x="2550671" y="810897"/>
                  <a:pt x="2535679" y="808353"/>
                  <a:pt x="2524125" y="800100"/>
                </a:cubicBezTo>
                <a:cubicBezTo>
                  <a:pt x="2513164" y="792270"/>
                  <a:pt x="2506973" y="778664"/>
                  <a:pt x="2495550" y="771525"/>
                </a:cubicBezTo>
                <a:cubicBezTo>
                  <a:pt x="2481051" y="762463"/>
                  <a:pt x="2463993" y="758318"/>
                  <a:pt x="2447925" y="752475"/>
                </a:cubicBezTo>
                <a:cubicBezTo>
                  <a:pt x="2429054" y="745613"/>
                  <a:pt x="2390775" y="733425"/>
                  <a:pt x="2390775" y="733425"/>
                </a:cubicBezTo>
                <a:cubicBezTo>
                  <a:pt x="2306720" y="677389"/>
                  <a:pt x="2441070" y="763335"/>
                  <a:pt x="2305050" y="695325"/>
                </a:cubicBezTo>
                <a:cubicBezTo>
                  <a:pt x="2257970" y="671785"/>
                  <a:pt x="2280420" y="680765"/>
                  <a:pt x="2238375" y="666750"/>
                </a:cubicBezTo>
                <a:cubicBezTo>
                  <a:pt x="2182808" y="629706"/>
                  <a:pt x="2239519" y="661866"/>
                  <a:pt x="2152650" y="638175"/>
                </a:cubicBezTo>
                <a:cubicBezTo>
                  <a:pt x="2136155" y="633676"/>
                  <a:pt x="2121093" y="624968"/>
                  <a:pt x="2105025" y="619125"/>
                </a:cubicBezTo>
                <a:cubicBezTo>
                  <a:pt x="2086154" y="612263"/>
                  <a:pt x="2047875" y="600075"/>
                  <a:pt x="2047875" y="600075"/>
                </a:cubicBezTo>
                <a:cubicBezTo>
                  <a:pt x="1963643" y="536901"/>
                  <a:pt x="2001796" y="552965"/>
                  <a:pt x="1943100" y="533400"/>
                </a:cubicBezTo>
                <a:cubicBezTo>
                  <a:pt x="1937983" y="529562"/>
                  <a:pt x="1887821" y="490840"/>
                  <a:pt x="1876425" y="485775"/>
                </a:cubicBezTo>
                <a:cubicBezTo>
                  <a:pt x="1858075" y="477620"/>
                  <a:pt x="1819275" y="466725"/>
                  <a:pt x="1819275" y="466725"/>
                </a:cubicBezTo>
                <a:lnTo>
                  <a:pt x="1733550" y="409575"/>
                </a:lnTo>
                <a:lnTo>
                  <a:pt x="1704975" y="390525"/>
                </a:lnTo>
                <a:cubicBezTo>
                  <a:pt x="1698625" y="381000"/>
                  <a:pt x="1695633" y="368017"/>
                  <a:pt x="1685925" y="361950"/>
                </a:cubicBezTo>
                <a:cubicBezTo>
                  <a:pt x="1668897" y="351307"/>
                  <a:pt x="1628775" y="342900"/>
                  <a:pt x="1628775" y="342900"/>
                </a:cubicBezTo>
                <a:cubicBezTo>
                  <a:pt x="1600077" y="323768"/>
                  <a:pt x="1595937" y="319302"/>
                  <a:pt x="1562100" y="304800"/>
                </a:cubicBezTo>
                <a:cubicBezTo>
                  <a:pt x="1552872" y="300845"/>
                  <a:pt x="1543050" y="298450"/>
                  <a:pt x="1533525" y="295275"/>
                </a:cubicBezTo>
                <a:cubicBezTo>
                  <a:pt x="1468021" y="251606"/>
                  <a:pt x="1498095" y="264415"/>
                  <a:pt x="1447800" y="247650"/>
                </a:cubicBezTo>
                <a:cubicBezTo>
                  <a:pt x="1438275" y="238125"/>
                  <a:pt x="1429858" y="227345"/>
                  <a:pt x="1419225" y="219075"/>
                </a:cubicBezTo>
                <a:cubicBezTo>
                  <a:pt x="1401153" y="205019"/>
                  <a:pt x="1362075" y="180975"/>
                  <a:pt x="1362075" y="180975"/>
                </a:cubicBezTo>
                <a:cubicBezTo>
                  <a:pt x="1311275" y="104775"/>
                  <a:pt x="1377950" y="196850"/>
                  <a:pt x="1314450" y="133350"/>
                </a:cubicBezTo>
                <a:cubicBezTo>
                  <a:pt x="1271366" y="90266"/>
                  <a:pt x="1322455" y="113793"/>
                  <a:pt x="1266825" y="95250"/>
                </a:cubicBezTo>
                <a:cubicBezTo>
                  <a:pt x="1227683" y="69155"/>
                  <a:pt x="1235075" y="79375"/>
                  <a:pt x="1228725" y="76200"/>
                </a:cubicBezTo>
                <a:close/>
              </a:path>
            </a:pathLst>
          </a:custGeom>
          <a:solidFill>
            <a:schemeClr val="accent6">
              <a:lumMod val="75000"/>
              <a:alpha val="32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3886200" y="3225800"/>
            <a:ext cx="4215170" cy="508000"/>
          </a:xfrm>
          <a:custGeom>
            <a:avLst/>
            <a:gdLst>
              <a:gd name="connsiteX0" fmla="*/ 825500 w 4215170"/>
              <a:gd name="connsiteY0" fmla="*/ 88900 h 508000"/>
              <a:gd name="connsiteX1" fmla="*/ 825500 w 4215170"/>
              <a:gd name="connsiteY1" fmla="*/ 88900 h 508000"/>
              <a:gd name="connsiteX2" fmla="*/ 647700 w 4215170"/>
              <a:gd name="connsiteY2" fmla="*/ 76200 h 508000"/>
              <a:gd name="connsiteX3" fmla="*/ 609600 w 4215170"/>
              <a:gd name="connsiteY3" fmla="*/ 63500 h 508000"/>
              <a:gd name="connsiteX4" fmla="*/ 533400 w 4215170"/>
              <a:gd name="connsiteY4" fmla="*/ 76200 h 508000"/>
              <a:gd name="connsiteX5" fmla="*/ 165100 w 4215170"/>
              <a:gd name="connsiteY5" fmla="*/ 76200 h 508000"/>
              <a:gd name="connsiteX6" fmla="*/ 88900 w 4215170"/>
              <a:gd name="connsiteY6" fmla="*/ 127000 h 508000"/>
              <a:gd name="connsiteX7" fmla="*/ 50800 w 4215170"/>
              <a:gd name="connsiteY7" fmla="*/ 152400 h 508000"/>
              <a:gd name="connsiteX8" fmla="*/ 38100 w 4215170"/>
              <a:gd name="connsiteY8" fmla="*/ 190500 h 508000"/>
              <a:gd name="connsiteX9" fmla="*/ 0 w 4215170"/>
              <a:gd name="connsiteY9" fmla="*/ 266700 h 508000"/>
              <a:gd name="connsiteX10" fmla="*/ 12700 w 4215170"/>
              <a:gd name="connsiteY10" fmla="*/ 419100 h 508000"/>
              <a:gd name="connsiteX11" fmla="*/ 25400 w 4215170"/>
              <a:gd name="connsiteY11" fmla="*/ 457200 h 508000"/>
              <a:gd name="connsiteX12" fmla="*/ 76200 w 4215170"/>
              <a:gd name="connsiteY12" fmla="*/ 469900 h 508000"/>
              <a:gd name="connsiteX13" fmla="*/ 254000 w 4215170"/>
              <a:gd name="connsiteY13" fmla="*/ 508000 h 508000"/>
              <a:gd name="connsiteX14" fmla="*/ 1193800 w 4215170"/>
              <a:gd name="connsiteY14" fmla="*/ 495300 h 508000"/>
              <a:gd name="connsiteX15" fmla="*/ 1270000 w 4215170"/>
              <a:gd name="connsiteY15" fmla="*/ 469900 h 508000"/>
              <a:gd name="connsiteX16" fmla="*/ 1346200 w 4215170"/>
              <a:gd name="connsiteY16" fmla="*/ 444500 h 508000"/>
              <a:gd name="connsiteX17" fmla="*/ 1384300 w 4215170"/>
              <a:gd name="connsiteY17" fmla="*/ 431800 h 508000"/>
              <a:gd name="connsiteX18" fmla="*/ 1612900 w 4215170"/>
              <a:gd name="connsiteY18" fmla="*/ 419100 h 508000"/>
              <a:gd name="connsiteX19" fmla="*/ 2057400 w 4215170"/>
              <a:gd name="connsiteY19" fmla="*/ 431800 h 508000"/>
              <a:gd name="connsiteX20" fmla="*/ 3263900 w 4215170"/>
              <a:gd name="connsiteY20" fmla="*/ 444500 h 508000"/>
              <a:gd name="connsiteX21" fmla="*/ 3314700 w 4215170"/>
              <a:gd name="connsiteY21" fmla="*/ 457200 h 508000"/>
              <a:gd name="connsiteX22" fmla="*/ 3441700 w 4215170"/>
              <a:gd name="connsiteY22" fmla="*/ 482600 h 508000"/>
              <a:gd name="connsiteX23" fmla="*/ 3721100 w 4215170"/>
              <a:gd name="connsiteY23" fmla="*/ 469900 h 508000"/>
              <a:gd name="connsiteX24" fmla="*/ 4178300 w 4215170"/>
              <a:gd name="connsiteY24" fmla="*/ 444500 h 508000"/>
              <a:gd name="connsiteX25" fmla="*/ 4191000 w 4215170"/>
              <a:gd name="connsiteY25" fmla="*/ 228600 h 508000"/>
              <a:gd name="connsiteX26" fmla="*/ 4140200 w 4215170"/>
              <a:gd name="connsiteY26" fmla="*/ 114300 h 508000"/>
              <a:gd name="connsiteX27" fmla="*/ 4025900 w 4215170"/>
              <a:gd name="connsiteY27" fmla="*/ 50800 h 508000"/>
              <a:gd name="connsiteX28" fmla="*/ 3949700 w 4215170"/>
              <a:gd name="connsiteY28" fmla="*/ 38100 h 508000"/>
              <a:gd name="connsiteX29" fmla="*/ 3530600 w 4215170"/>
              <a:gd name="connsiteY29" fmla="*/ 25400 h 508000"/>
              <a:gd name="connsiteX30" fmla="*/ 3429000 w 4215170"/>
              <a:gd name="connsiteY30" fmla="*/ 12700 h 508000"/>
              <a:gd name="connsiteX31" fmla="*/ 3365500 w 4215170"/>
              <a:gd name="connsiteY31" fmla="*/ 0 h 508000"/>
              <a:gd name="connsiteX32" fmla="*/ 3124200 w 4215170"/>
              <a:gd name="connsiteY32" fmla="*/ 12700 h 508000"/>
              <a:gd name="connsiteX33" fmla="*/ 3048000 w 4215170"/>
              <a:gd name="connsiteY33" fmla="*/ 50800 h 508000"/>
              <a:gd name="connsiteX34" fmla="*/ 3009900 w 4215170"/>
              <a:gd name="connsiteY34" fmla="*/ 63500 h 508000"/>
              <a:gd name="connsiteX35" fmla="*/ 2832100 w 4215170"/>
              <a:gd name="connsiteY35" fmla="*/ 88900 h 508000"/>
              <a:gd name="connsiteX36" fmla="*/ 2527300 w 4215170"/>
              <a:gd name="connsiteY36" fmla="*/ 114300 h 508000"/>
              <a:gd name="connsiteX37" fmla="*/ 2133600 w 4215170"/>
              <a:gd name="connsiteY37" fmla="*/ 127000 h 508000"/>
              <a:gd name="connsiteX38" fmla="*/ 1511300 w 4215170"/>
              <a:gd name="connsiteY38" fmla="*/ 101600 h 508000"/>
              <a:gd name="connsiteX39" fmla="*/ 1016000 w 4215170"/>
              <a:gd name="connsiteY39" fmla="*/ 127000 h 508000"/>
              <a:gd name="connsiteX40" fmla="*/ 850900 w 4215170"/>
              <a:gd name="connsiteY40" fmla="*/ 114300 h 508000"/>
              <a:gd name="connsiteX41" fmla="*/ 812800 w 4215170"/>
              <a:gd name="connsiteY41" fmla="*/ 101600 h 508000"/>
              <a:gd name="connsiteX42" fmla="*/ 825500 w 4215170"/>
              <a:gd name="connsiteY42" fmla="*/ 88900 h 50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4215170" h="508000">
                <a:moveTo>
                  <a:pt x="825500" y="88900"/>
                </a:moveTo>
                <a:lnTo>
                  <a:pt x="825500" y="88900"/>
                </a:lnTo>
                <a:cubicBezTo>
                  <a:pt x="766233" y="84667"/>
                  <a:pt x="706711" y="83142"/>
                  <a:pt x="647700" y="76200"/>
                </a:cubicBezTo>
                <a:cubicBezTo>
                  <a:pt x="634405" y="74636"/>
                  <a:pt x="622987" y="63500"/>
                  <a:pt x="609600" y="63500"/>
                </a:cubicBezTo>
                <a:cubicBezTo>
                  <a:pt x="583850" y="63500"/>
                  <a:pt x="558800" y="71967"/>
                  <a:pt x="533400" y="76200"/>
                </a:cubicBezTo>
                <a:cubicBezTo>
                  <a:pt x="438778" y="70286"/>
                  <a:pt x="264753" y="49975"/>
                  <a:pt x="165100" y="76200"/>
                </a:cubicBezTo>
                <a:cubicBezTo>
                  <a:pt x="135578" y="83969"/>
                  <a:pt x="114300" y="110067"/>
                  <a:pt x="88900" y="127000"/>
                </a:cubicBezTo>
                <a:lnTo>
                  <a:pt x="50800" y="152400"/>
                </a:lnTo>
                <a:cubicBezTo>
                  <a:pt x="46567" y="165100"/>
                  <a:pt x="44087" y="178526"/>
                  <a:pt x="38100" y="190500"/>
                </a:cubicBezTo>
                <a:cubicBezTo>
                  <a:pt x="-11139" y="288977"/>
                  <a:pt x="31922" y="170935"/>
                  <a:pt x="0" y="266700"/>
                </a:cubicBezTo>
                <a:cubicBezTo>
                  <a:pt x="4233" y="317500"/>
                  <a:pt x="5963" y="368571"/>
                  <a:pt x="12700" y="419100"/>
                </a:cubicBezTo>
                <a:cubicBezTo>
                  <a:pt x="14469" y="432370"/>
                  <a:pt x="14947" y="448837"/>
                  <a:pt x="25400" y="457200"/>
                </a:cubicBezTo>
                <a:cubicBezTo>
                  <a:pt x="39030" y="468104"/>
                  <a:pt x="59482" y="464884"/>
                  <a:pt x="76200" y="469900"/>
                </a:cubicBezTo>
                <a:cubicBezTo>
                  <a:pt x="205460" y="508678"/>
                  <a:pt x="99469" y="488684"/>
                  <a:pt x="254000" y="508000"/>
                </a:cubicBezTo>
                <a:cubicBezTo>
                  <a:pt x="567267" y="503767"/>
                  <a:pt x="880725" y="507040"/>
                  <a:pt x="1193800" y="495300"/>
                </a:cubicBezTo>
                <a:cubicBezTo>
                  <a:pt x="1220555" y="494297"/>
                  <a:pt x="1244600" y="478367"/>
                  <a:pt x="1270000" y="469900"/>
                </a:cubicBezTo>
                <a:lnTo>
                  <a:pt x="1346200" y="444500"/>
                </a:lnTo>
                <a:cubicBezTo>
                  <a:pt x="1358900" y="440267"/>
                  <a:pt x="1370934" y="432543"/>
                  <a:pt x="1384300" y="431800"/>
                </a:cubicBezTo>
                <a:lnTo>
                  <a:pt x="1612900" y="419100"/>
                </a:lnTo>
                <a:lnTo>
                  <a:pt x="2057400" y="431800"/>
                </a:lnTo>
                <a:lnTo>
                  <a:pt x="3263900" y="444500"/>
                </a:lnTo>
                <a:cubicBezTo>
                  <a:pt x="3281351" y="444853"/>
                  <a:pt x="3297633" y="453543"/>
                  <a:pt x="3314700" y="457200"/>
                </a:cubicBezTo>
                <a:cubicBezTo>
                  <a:pt x="3356913" y="466246"/>
                  <a:pt x="3441700" y="482600"/>
                  <a:pt x="3441700" y="482600"/>
                </a:cubicBezTo>
                <a:lnTo>
                  <a:pt x="3721100" y="469900"/>
                </a:lnTo>
                <a:cubicBezTo>
                  <a:pt x="4156464" y="453775"/>
                  <a:pt x="3994531" y="490442"/>
                  <a:pt x="4178300" y="444500"/>
                </a:cubicBezTo>
                <a:cubicBezTo>
                  <a:pt x="4233479" y="361732"/>
                  <a:pt x="4217168" y="403054"/>
                  <a:pt x="4191000" y="228600"/>
                </a:cubicBezTo>
                <a:cubicBezTo>
                  <a:pt x="4187529" y="205460"/>
                  <a:pt x="4165198" y="136174"/>
                  <a:pt x="4140200" y="114300"/>
                </a:cubicBezTo>
                <a:cubicBezTo>
                  <a:pt x="4106765" y="85044"/>
                  <a:pt x="4069322" y="60449"/>
                  <a:pt x="4025900" y="50800"/>
                </a:cubicBezTo>
                <a:cubicBezTo>
                  <a:pt x="4000763" y="45214"/>
                  <a:pt x="3975417" y="39419"/>
                  <a:pt x="3949700" y="38100"/>
                </a:cubicBezTo>
                <a:cubicBezTo>
                  <a:pt x="3810119" y="30942"/>
                  <a:pt x="3670300" y="29633"/>
                  <a:pt x="3530600" y="25400"/>
                </a:cubicBezTo>
                <a:cubicBezTo>
                  <a:pt x="3496733" y="21167"/>
                  <a:pt x="3462733" y="17890"/>
                  <a:pt x="3429000" y="12700"/>
                </a:cubicBezTo>
                <a:cubicBezTo>
                  <a:pt x="3407665" y="9418"/>
                  <a:pt x="3387086" y="0"/>
                  <a:pt x="3365500" y="0"/>
                </a:cubicBezTo>
                <a:cubicBezTo>
                  <a:pt x="3284955" y="0"/>
                  <a:pt x="3204633" y="8467"/>
                  <a:pt x="3124200" y="12700"/>
                </a:cubicBezTo>
                <a:cubicBezTo>
                  <a:pt x="3028435" y="44622"/>
                  <a:pt x="3146477" y="1561"/>
                  <a:pt x="3048000" y="50800"/>
                </a:cubicBezTo>
                <a:cubicBezTo>
                  <a:pt x="3036026" y="56787"/>
                  <a:pt x="3022772" y="59822"/>
                  <a:pt x="3009900" y="63500"/>
                </a:cubicBezTo>
                <a:cubicBezTo>
                  <a:pt x="2935532" y="84748"/>
                  <a:pt x="2933309" y="78779"/>
                  <a:pt x="2832100" y="88900"/>
                </a:cubicBezTo>
                <a:cubicBezTo>
                  <a:pt x="2710875" y="129308"/>
                  <a:pt x="2798674" y="103863"/>
                  <a:pt x="2527300" y="114300"/>
                </a:cubicBezTo>
                <a:lnTo>
                  <a:pt x="2133600" y="127000"/>
                </a:lnTo>
                <a:cubicBezTo>
                  <a:pt x="1926167" y="118533"/>
                  <a:pt x="1718740" y="93302"/>
                  <a:pt x="1511300" y="101600"/>
                </a:cubicBezTo>
                <a:cubicBezTo>
                  <a:pt x="1134430" y="116675"/>
                  <a:pt x="1299449" y="106754"/>
                  <a:pt x="1016000" y="127000"/>
                </a:cubicBezTo>
                <a:cubicBezTo>
                  <a:pt x="960967" y="122767"/>
                  <a:pt x="905670" y="121146"/>
                  <a:pt x="850900" y="114300"/>
                </a:cubicBezTo>
                <a:cubicBezTo>
                  <a:pt x="837616" y="112640"/>
                  <a:pt x="824279" y="108488"/>
                  <a:pt x="812800" y="101600"/>
                </a:cubicBezTo>
                <a:cubicBezTo>
                  <a:pt x="802533" y="95440"/>
                  <a:pt x="823383" y="91017"/>
                  <a:pt x="825500" y="88900"/>
                </a:cubicBezTo>
                <a:close/>
              </a:path>
            </a:pathLst>
          </a:custGeom>
          <a:solidFill>
            <a:schemeClr val="accent6">
              <a:lumMod val="75000"/>
              <a:alpha val="3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7" y="5105408"/>
            <a:ext cx="4073366" cy="1213009"/>
          </a:xfrm>
          <a:prstGeom prst="rect">
            <a:avLst/>
          </a:prstGeom>
        </p:spPr>
      </p:pic>
      <p:sp>
        <p:nvSpPr>
          <p:cNvPr id="22" name="Content Placeholder 3"/>
          <p:cNvSpPr txBox="1">
            <a:spLocks/>
          </p:cNvSpPr>
          <p:nvPr/>
        </p:nvSpPr>
        <p:spPr>
          <a:xfrm>
            <a:off x="4620577" y="4419600"/>
            <a:ext cx="1828800" cy="609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IE" dirty="0" smtClean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Solutions:</a:t>
            </a:r>
            <a:endParaRPr lang="en-IE" dirty="0">
              <a:latin typeface="Calibri Light" panose="020F0302020204030204" pitchFamily="34" charset="0"/>
              <a:cs typeface="Segoe UI Semilight" panose="020B0402040204020203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216999" y="6179916"/>
            <a:ext cx="3733800" cy="64633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solidFill>
                  <a:schemeClr val="bg1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Returns </a:t>
            </a:r>
            <a:r>
              <a:rPr lang="en-IE" dirty="0" smtClean="0">
                <a:solidFill>
                  <a:schemeClr val="bg1"/>
                </a:solidFill>
                <a:latin typeface="Calibri Light" panose="020F0302020204030204" pitchFamily="34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an RDF graph based on the matching </a:t>
            </a:r>
            <a:r>
              <a:rPr lang="en-IE" dirty="0" smtClean="0">
                <a:solidFill>
                  <a:schemeClr val="bg1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CONSTRUCT</a:t>
            </a:r>
            <a:r>
              <a:rPr lang="en-IE" dirty="0" smtClean="0">
                <a:solidFill>
                  <a:schemeClr val="bg1"/>
                </a:solidFill>
                <a:latin typeface="Calibri Light" panose="020F0302020204030204" pitchFamily="34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 clause.</a:t>
            </a:r>
            <a:endParaRPr lang="en-IE" sz="1200" dirty="0">
              <a:solidFill>
                <a:schemeClr val="bg1"/>
              </a:solidFill>
              <a:latin typeface="Calibri Light" panose="020F0302020204030204" pitchFamily="34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5192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4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2" y="5105407"/>
            <a:ext cx="3990975" cy="895350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4870333" y="5112353"/>
            <a:ext cx="3990975" cy="881457"/>
          </a:xfrm>
          <a:prstGeom prst="rect">
            <a:avLst/>
          </a:prstGeom>
          <a:solidFill>
            <a:srgbClr val="FFC000">
              <a:alpha val="3100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219199"/>
            <a:ext cx="7108497" cy="3109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 smtClean="0"/>
              <a:t>SPARQL: </a:t>
            </a: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DESCRIBE</a:t>
            </a:r>
            <a:r>
              <a:rPr lang="en-IE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 (non-normative feature)</a:t>
            </a:r>
            <a:endParaRPr lang="en-IE" dirty="0"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14" name="Content Placeholder 3"/>
          <p:cNvSpPr>
            <a:spLocks noGrp="1"/>
          </p:cNvSpPr>
          <p:nvPr>
            <p:ph idx="1"/>
          </p:nvPr>
        </p:nvSpPr>
        <p:spPr>
          <a:xfrm>
            <a:off x="304800" y="4408223"/>
            <a:ext cx="1371600" cy="609600"/>
          </a:xfrm>
        </p:spPr>
        <p:txBody>
          <a:bodyPr/>
          <a:lstStyle/>
          <a:p>
            <a:pPr marL="0" indent="0" algn="ctr">
              <a:buNone/>
            </a:pPr>
            <a:r>
              <a:rPr lang="en-IE" dirty="0" smtClean="0">
                <a:solidFill>
                  <a:schemeClr val="bg1">
                    <a:lumMod val="50000"/>
                  </a:schemeClr>
                </a:solidFill>
              </a:rPr>
              <a:t>Query:</a:t>
            </a:r>
            <a:endParaRPr lang="en-IE" dirty="0"/>
          </a:p>
        </p:txBody>
      </p:sp>
      <p:sp>
        <p:nvSpPr>
          <p:cNvPr id="5" name="Freeform 4"/>
          <p:cNvSpPr/>
          <p:nvPr/>
        </p:nvSpPr>
        <p:spPr>
          <a:xfrm>
            <a:off x="3924300" y="1778000"/>
            <a:ext cx="4215170" cy="508000"/>
          </a:xfrm>
          <a:custGeom>
            <a:avLst/>
            <a:gdLst>
              <a:gd name="connsiteX0" fmla="*/ 825500 w 4215170"/>
              <a:gd name="connsiteY0" fmla="*/ 88900 h 508000"/>
              <a:gd name="connsiteX1" fmla="*/ 825500 w 4215170"/>
              <a:gd name="connsiteY1" fmla="*/ 88900 h 508000"/>
              <a:gd name="connsiteX2" fmla="*/ 647700 w 4215170"/>
              <a:gd name="connsiteY2" fmla="*/ 76200 h 508000"/>
              <a:gd name="connsiteX3" fmla="*/ 609600 w 4215170"/>
              <a:gd name="connsiteY3" fmla="*/ 63500 h 508000"/>
              <a:gd name="connsiteX4" fmla="*/ 533400 w 4215170"/>
              <a:gd name="connsiteY4" fmla="*/ 76200 h 508000"/>
              <a:gd name="connsiteX5" fmla="*/ 165100 w 4215170"/>
              <a:gd name="connsiteY5" fmla="*/ 76200 h 508000"/>
              <a:gd name="connsiteX6" fmla="*/ 88900 w 4215170"/>
              <a:gd name="connsiteY6" fmla="*/ 127000 h 508000"/>
              <a:gd name="connsiteX7" fmla="*/ 50800 w 4215170"/>
              <a:gd name="connsiteY7" fmla="*/ 152400 h 508000"/>
              <a:gd name="connsiteX8" fmla="*/ 38100 w 4215170"/>
              <a:gd name="connsiteY8" fmla="*/ 190500 h 508000"/>
              <a:gd name="connsiteX9" fmla="*/ 0 w 4215170"/>
              <a:gd name="connsiteY9" fmla="*/ 266700 h 508000"/>
              <a:gd name="connsiteX10" fmla="*/ 12700 w 4215170"/>
              <a:gd name="connsiteY10" fmla="*/ 419100 h 508000"/>
              <a:gd name="connsiteX11" fmla="*/ 25400 w 4215170"/>
              <a:gd name="connsiteY11" fmla="*/ 457200 h 508000"/>
              <a:gd name="connsiteX12" fmla="*/ 76200 w 4215170"/>
              <a:gd name="connsiteY12" fmla="*/ 469900 h 508000"/>
              <a:gd name="connsiteX13" fmla="*/ 254000 w 4215170"/>
              <a:gd name="connsiteY13" fmla="*/ 508000 h 508000"/>
              <a:gd name="connsiteX14" fmla="*/ 1193800 w 4215170"/>
              <a:gd name="connsiteY14" fmla="*/ 495300 h 508000"/>
              <a:gd name="connsiteX15" fmla="*/ 1270000 w 4215170"/>
              <a:gd name="connsiteY15" fmla="*/ 469900 h 508000"/>
              <a:gd name="connsiteX16" fmla="*/ 1346200 w 4215170"/>
              <a:gd name="connsiteY16" fmla="*/ 444500 h 508000"/>
              <a:gd name="connsiteX17" fmla="*/ 1384300 w 4215170"/>
              <a:gd name="connsiteY17" fmla="*/ 431800 h 508000"/>
              <a:gd name="connsiteX18" fmla="*/ 1612900 w 4215170"/>
              <a:gd name="connsiteY18" fmla="*/ 419100 h 508000"/>
              <a:gd name="connsiteX19" fmla="*/ 2057400 w 4215170"/>
              <a:gd name="connsiteY19" fmla="*/ 431800 h 508000"/>
              <a:gd name="connsiteX20" fmla="*/ 3263900 w 4215170"/>
              <a:gd name="connsiteY20" fmla="*/ 444500 h 508000"/>
              <a:gd name="connsiteX21" fmla="*/ 3314700 w 4215170"/>
              <a:gd name="connsiteY21" fmla="*/ 457200 h 508000"/>
              <a:gd name="connsiteX22" fmla="*/ 3441700 w 4215170"/>
              <a:gd name="connsiteY22" fmla="*/ 482600 h 508000"/>
              <a:gd name="connsiteX23" fmla="*/ 3721100 w 4215170"/>
              <a:gd name="connsiteY23" fmla="*/ 469900 h 508000"/>
              <a:gd name="connsiteX24" fmla="*/ 4178300 w 4215170"/>
              <a:gd name="connsiteY24" fmla="*/ 444500 h 508000"/>
              <a:gd name="connsiteX25" fmla="*/ 4191000 w 4215170"/>
              <a:gd name="connsiteY25" fmla="*/ 228600 h 508000"/>
              <a:gd name="connsiteX26" fmla="*/ 4140200 w 4215170"/>
              <a:gd name="connsiteY26" fmla="*/ 114300 h 508000"/>
              <a:gd name="connsiteX27" fmla="*/ 4025900 w 4215170"/>
              <a:gd name="connsiteY27" fmla="*/ 50800 h 508000"/>
              <a:gd name="connsiteX28" fmla="*/ 3949700 w 4215170"/>
              <a:gd name="connsiteY28" fmla="*/ 38100 h 508000"/>
              <a:gd name="connsiteX29" fmla="*/ 3530600 w 4215170"/>
              <a:gd name="connsiteY29" fmla="*/ 25400 h 508000"/>
              <a:gd name="connsiteX30" fmla="*/ 3429000 w 4215170"/>
              <a:gd name="connsiteY30" fmla="*/ 12700 h 508000"/>
              <a:gd name="connsiteX31" fmla="*/ 3365500 w 4215170"/>
              <a:gd name="connsiteY31" fmla="*/ 0 h 508000"/>
              <a:gd name="connsiteX32" fmla="*/ 3124200 w 4215170"/>
              <a:gd name="connsiteY32" fmla="*/ 12700 h 508000"/>
              <a:gd name="connsiteX33" fmla="*/ 3048000 w 4215170"/>
              <a:gd name="connsiteY33" fmla="*/ 50800 h 508000"/>
              <a:gd name="connsiteX34" fmla="*/ 3009900 w 4215170"/>
              <a:gd name="connsiteY34" fmla="*/ 63500 h 508000"/>
              <a:gd name="connsiteX35" fmla="*/ 2832100 w 4215170"/>
              <a:gd name="connsiteY35" fmla="*/ 88900 h 508000"/>
              <a:gd name="connsiteX36" fmla="*/ 2527300 w 4215170"/>
              <a:gd name="connsiteY36" fmla="*/ 114300 h 508000"/>
              <a:gd name="connsiteX37" fmla="*/ 2133600 w 4215170"/>
              <a:gd name="connsiteY37" fmla="*/ 127000 h 508000"/>
              <a:gd name="connsiteX38" fmla="*/ 1511300 w 4215170"/>
              <a:gd name="connsiteY38" fmla="*/ 101600 h 508000"/>
              <a:gd name="connsiteX39" fmla="*/ 1016000 w 4215170"/>
              <a:gd name="connsiteY39" fmla="*/ 127000 h 508000"/>
              <a:gd name="connsiteX40" fmla="*/ 850900 w 4215170"/>
              <a:gd name="connsiteY40" fmla="*/ 114300 h 508000"/>
              <a:gd name="connsiteX41" fmla="*/ 812800 w 4215170"/>
              <a:gd name="connsiteY41" fmla="*/ 101600 h 508000"/>
              <a:gd name="connsiteX42" fmla="*/ 825500 w 4215170"/>
              <a:gd name="connsiteY42" fmla="*/ 88900 h 50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4215170" h="508000">
                <a:moveTo>
                  <a:pt x="825500" y="88900"/>
                </a:moveTo>
                <a:lnTo>
                  <a:pt x="825500" y="88900"/>
                </a:lnTo>
                <a:cubicBezTo>
                  <a:pt x="766233" y="84667"/>
                  <a:pt x="706711" y="83142"/>
                  <a:pt x="647700" y="76200"/>
                </a:cubicBezTo>
                <a:cubicBezTo>
                  <a:pt x="634405" y="74636"/>
                  <a:pt x="622987" y="63500"/>
                  <a:pt x="609600" y="63500"/>
                </a:cubicBezTo>
                <a:cubicBezTo>
                  <a:pt x="583850" y="63500"/>
                  <a:pt x="558800" y="71967"/>
                  <a:pt x="533400" y="76200"/>
                </a:cubicBezTo>
                <a:cubicBezTo>
                  <a:pt x="438778" y="70286"/>
                  <a:pt x="264753" y="49975"/>
                  <a:pt x="165100" y="76200"/>
                </a:cubicBezTo>
                <a:cubicBezTo>
                  <a:pt x="135578" y="83969"/>
                  <a:pt x="114300" y="110067"/>
                  <a:pt x="88900" y="127000"/>
                </a:cubicBezTo>
                <a:lnTo>
                  <a:pt x="50800" y="152400"/>
                </a:lnTo>
                <a:cubicBezTo>
                  <a:pt x="46567" y="165100"/>
                  <a:pt x="44087" y="178526"/>
                  <a:pt x="38100" y="190500"/>
                </a:cubicBezTo>
                <a:cubicBezTo>
                  <a:pt x="-11139" y="288977"/>
                  <a:pt x="31922" y="170935"/>
                  <a:pt x="0" y="266700"/>
                </a:cubicBezTo>
                <a:cubicBezTo>
                  <a:pt x="4233" y="317500"/>
                  <a:pt x="5963" y="368571"/>
                  <a:pt x="12700" y="419100"/>
                </a:cubicBezTo>
                <a:cubicBezTo>
                  <a:pt x="14469" y="432370"/>
                  <a:pt x="14947" y="448837"/>
                  <a:pt x="25400" y="457200"/>
                </a:cubicBezTo>
                <a:cubicBezTo>
                  <a:pt x="39030" y="468104"/>
                  <a:pt x="59482" y="464884"/>
                  <a:pt x="76200" y="469900"/>
                </a:cubicBezTo>
                <a:cubicBezTo>
                  <a:pt x="205460" y="508678"/>
                  <a:pt x="99469" y="488684"/>
                  <a:pt x="254000" y="508000"/>
                </a:cubicBezTo>
                <a:cubicBezTo>
                  <a:pt x="567267" y="503767"/>
                  <a:pt x="880725" y="507040"/>
                  <a:pt x="1193800" y="495300"/>
                </a:cubicBezTo>
                <a:cubicBezTo>
                  <a:pt x="1220555" y="494297"/>
                  <a:pt x="1244600" y="478367"/>
                  <a:pt x="1270000" y="469900"/>
                </a:cubicBezTo>
                <a:lnTo>
                  <a:pt x="1346200" y="444500"/>
                </a:lnTo>
                <a:cubicBezTo>
                  <a:pt x="1358900" y="440267"/>
                  <a:pt x="1370934" y="432543"/>
                  <a:pt x="1384300" y="431800"/>
                </a:cubicBezTo>
                <a:lnTo>
                  <a:pt x="1612900" y="419100"/>
                </a:lnTo>
                <a:lnTo>
                  <a:pt x="2057400" y="431800"/>
                </a:lnTo>
                <a:lnTo>
                  <a:pt x="3263900" y="444500"/>
                </a:lnTo>
                <a:cubicBezTo>
                  <a:pt x="3281351" y="444853"/>
                  <a:pt x="3297633" y="453543"/>
                  <a:pt x="3314700" y="457200"/>
                </a:cubicBezTo>
                <a:cubicBezTo>
                  <a:pt x="3356913" y="466246"/>
                  <a:pt x="3441700" y="482600"/>
                  <a:pt x="3441700" y="482600"/>
                </a:cubicBezTo>
                <a:lnTo>
                  <a:pt x="3721100" y="469900"/>
                </a:lnTo>
                <a:cubicBezTo>
                  <a:pt x="4156464" y="453775"/>
                  <a:pt x="3994531" y="490442"/>
                  <a:pt x="4178300" y="444500"/>
                </a:cubicBezTo>
                <a:cubicBezTo>
                  <a:pt x="4233479" y="361732"/>
                  <a:pt x="4217168" y="403054"/>
                  <a:pt x="4191000" y="228600"/>
                </a:cubicBezTo>
                <a:cubicBezTo>
                  <a:pt x="4187529" y="205460"/>
                  <a:pt x="4165198" y="136174"/>
                  <a:pt x="4140200" y="114300"/>
                </a:cubicBezTo>
                <a:cubicBezTo>
                  <a:pt x="4106765" y="85044"/>
                  <a:pt x="4069322" y="60449"/>
                  <a:pt x="4025900" y="50800"/>
                </a:cubicBezTo>
                <a:cubicBezTo>
                  <a:pt x="4000763" y="45214"/>
                  <a:pt x="3975417" y="39419"/>
                  <a:pt x="3949700" y="38100"/>
                </a:cubicBezTo>
                <a:cubicBezTo>
                  <a:pt x="3810119" y="30942"/>
                  <a:pt x="3670300" y="29633"/>
                  <a:pt x="3530600" y="25400"/>
                </a:cubicBezTo>
                <a:cubicBezTo>
                  <a:pt x="3496733" y="21167"/>
                  <a:pt x="3462733" y="17890"/>
                  <a:pt x="3429000" y="12700"/>
                </a:cubicBezTo>
                <a:cubicBezTo>
                  <a:pt x="3407665" y="9418"/>
                  <a:pt x="3387086" y="0"/>
                  <a:pt x="3365500" y="0"/>
                </a:cubicBezTo>
                <a:cubicBezTo>
                  <a:pt x="3284955" y="0"/>
                  <a:pt x="3204633" y="8467"/>
                  <a:pt x="3124200" y="12700"/>
                </a:cubicBezTo>
                <a:cubicBezTo>
                  <a:pt x="3028435" y="44622"/>
                  <a:pt x="3146477" y="1561"/>
                  <a:pt x="3048000" y="50800"/>
                </a:cubicBezTo>
                <a:cubicBezTo>
                  <a:pt x="3036026" y="56787"/>
                  <a:pt x="3022772" y="59822"/>
                  <a:pt x="3009900" y="63500"/>
                </a:cubicBezTo>
                <a:cubicBezTo>
                  <a:pt x="2935532" y="84748"/>
                  <a:pt x="2933309" y="78779"/>
                  <a:pt x="2832100" y="88900"/>
                </a:cubicBezTo>
                <a:cubicBezTo>
                  <a:pt x="2710875" y="129308"/>
                  <a:pt x="2798674" y="103863"/>
                  <a:pt x="2527300" y="114300"/>
                </a:cubicBezTo>
                <a:lnTo>
                  <a:pt x="2133600" y="127000"/>
                </a:lnTo>
                <a:cubicBezTo>
                  <a:pt x="1926167" y="118533"/>
                  <a:pt x="1718740" y="93302"/>
                  <a:pt x="1511300" y="101600"/>
                </a:cubicBezTo>
                <a:cubicBezTo>
                  <a:pt x="1134430" y="116675"/>
                  <a:pt x="1299449" y="106754"/>
                  <a:pt x="1016000" y="127000"/>
                </a:cubicBezTo>
                <a:cubicBezTo>
                  <a:pt x="960967" y="122767"/>
                  <a:pt x="905670" y="121146"/>
                  <a:pt x="850900" y="114300"/>
                </a:cubicBezTo>
                <a:cubicBezTo>
                  <a:pt x="837616" y="112640"/>
                  <a:pt x="824279" y="108488"/>
                  <a:pt x="812800" y="101600"/>
                </a:cubicBezTo>
                <a:cubicBezTo>
                  <a:pt x="802533" y="95440"/>
                  <a:pt x="823383" y="91017"/>
                  <a:pt x="825500" y="88900"/>
                </a:cubicBezTo>
                <a:close/>
              </a:path>
            </a:pathLst>
          </a:custGeom>
          <a:solidFill>
            <a:schemeClr val="accent6">
              <a:lumMod val="75000"/>
              <a:alpha val="3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7" name="Freeform 6"/>
          <p:cNvSpPr/>
          <p:nvPr/>
        </p:nvSpPr>
        <p:spPr>
          <a:xfrm>
            <a:off x="3924300" y="1800225"/>
            <a:ext cx="4124893" cy="1971675"/>
          </a:xfrm>
          <a:custGeom>
            <a:avLst/>
            <a:gdLst>
              <a:gd name="connsiteX0" fmla="*/ 1228725 w 4124893"/>
              <a:gd name="connsiteY0" fmla="*/ 76200 h 1971675"/>
              <a:gd name="connsiteX1" fmla="*/ 1228725 w 4124893"/>
              <a:gd name="connsiteY1" fmla="*/ 76200 h 1971675"/>
              <a:gd name="connsiteX2" fmla="*/ 1123950 w 4124893"/>
              <a:gd name="connsiteY2" fmla="*/ 66675 h 1971675"/>
              <a:gd name="connsiteX3" fmla="*/ 1009650 w 4124893"/>
              <a:gd name="connsiteY3" fmla="*/ 47625 h 1971675"/>
              <a:gd name="connsiteX4" fmla="*/ 895350 w 4124893"/>
              <a:gd name="connsiteY4" fmla="*/ 28575 h 1971675"/>
              <a:gd name="connsiteX5" fmla="*/ 838200 w 4124893"/>
              <a:gd name="connsiteY5" fmla="*/ 19050 h 1971675"/>
              <a:gd name="connsiteX6" fmla="*/ 762000 w 4124893"/>
              <a:gd name="connsiteY6" fmla="*/ 9525 h 1971675"/>
              <a:gd name="connsiteX7" fmla="*/ 723900 w 4124893"/>
              <a:gd name="connsiteY7" fmla="*/ 0 h 1971675"/>
              <a:gd name="connsiteX8" fmla="*/ 485775 w 4124893"/>
              <a:gd name="connsiteY8" fmla="*/ 9525 h 1971675"/>
              <a:gd name="connsiteX9" fmla="*/ 419100 w 4124893"/>
              <a:gd name="connsiteY9" fmla="*/ 19050 h 1971675"/>
              <a:gd name="connsiteX10" fmla="*/ 390525 w 4124893"/>
              <a:gd name="connsiteY10" fmla="*/ 28575 h 1971675"/>
              <a:gd name="connsiteX11" fmla="*/ 180975 w 4124893"/>
              <a:gd name="connsiteY11" fmla="*/ 38100 h 1971675"/>
              <a:gd name="connsiteX12" fmla="*/ 76200 w 4124893"/>
              <a:gd name="connsiteY12" fmla="*/ 66675 h 1971675"/>
              <a:gd name="connsiteX13" fmla="*/ 47625 w 4124893"/>
              <a:gd name="connsiteY13" fmla="*/ 95250 h 1971675"/>
              <a:gd name="connsiteX14" fmla="*/ 19050 w 4124893"/>
              <a:gd name="connsiteY14" fmla="*/ 104775 h 1971675"/>
              <a:gd name="connsiteX15" fmla="*/ 0 w 4124893"/>
              <a:gd name="connsiteY15" fmla="*/ 161925 h 1971675"/>
              <a:gd name="connsiteX16" fmla="*/ 9525 w 4124893"/>
              <a:gd name="connsiteY16" fmla="*/ 257175 h 1971675"/>
              <a:gd name="connsiteX17" fmla="*/ 38100 w 4124893"/>
              <a:gd name="connsiteY17" fmla="*/ 314325 h 1971675"/>
              <a:gd name="connsiteX18" fmla="*/ 57150 w 4124893"/>
              <a:gd name="connsiteY18" fmla="*/ 352425 h 1971675"/>
              <a:gd name="connsiteX19" fmla="*/ 114300 w 4124893"/>
              <a:gd name="connsiteY19" fmla="*/ 400050 h 1971675"/>
              <a:gd name="connsiteX20" fmla="*/ 152400 w 4124893"/>
              <a:gd name="connsiteY20" fmla="*/ 409575 h 1971675"/>
              <a:gd name="connsiteX21" fmla="*/ 200025 w 4124893"/>
              <a:gd name="connsiteY21" fmla="*/ 438150 h 1971675"/>
              <a:gd name="connsiteX22" fmla="*/ 238125 w 4124893"/>
              <a:gd name="connsiteY22" fmla="*/ 447675 h 1971675"/>
              <a:gd name="connsiteX23" fmla="*/ 323850 w 4124893"/>
              <a:gd name="connsiteY23" fmla="*/ 466725 h 1971675"/>
              <a:gd name="connsiteX24" fmla="*/ 619125 w 4124893"/>
              <a:gd name="connsiteY24" fmla="*/ 485775 h 1971675"/>
              <a:gd name="connsiteX25" fmla="*/ 781050 w 4124893"/>
              <a:gd name="connsiteY25" fmla="*/ 504825 h 1971675"/>
              <a:gd name="connsiteX26" fmla="*/ 847725 w 4124893"/>
              <a:gd name="connsiteY26" fmla="*/ 514350 h 1971675"/>
              <a:gd name="connsiteX27" fmla="*/ 952500 w 4124893"/>
              <a:gd name="connsiteY27" fmla="*/ 523875 h 1971675"/>
              <a:gd name="connsiteX28" fmla="*/ 1009650 w 4124893"/>
              <a:gd name="connsiteY28" fmla="*/ 533400 h 1971675"/>
              <a:gd name="connsiteX29" fmla="*/ 1257300 w 4124893"/>
              <a:gd name="connsiteY29" fmla="*/ 542925 h 1971675"/>
              <a:gd name="connsiteX30" fmla="*/ 1400175 w 4124893"/>
              <a:gd name="connsiteY30" fmla="*/ 657225 h 1971675"/>
              <a:gd name="connsiteX31" fmla="*/ 1419225 w 4124893"/>
              <a:gd name="connsiteY31" fmla="*/ 685800 h 1971675"/>
              <a:gd name="connsiteX32" fmla="*/ 1476375 w 4124893"/>
              <a:gd name="connsiteY32" fmla="*/ 752475 h 1971675"/>
              <a:gd name="connsiteX33" fmla="*/ 1495425 w 4124893"/>
              <a:gd name="connsiteY33" fmla="*/ 781050 h 1971675"/>
              <a:gd name="connsiteX34" fmla="*/ 1524000 w 4124893"/>
              <a:gd name="connsiteY34" fmla="*/ 790575 h 1971675"/>
              <a:gd name="connsiteX35" fmla="*/ 1552575 w 4124893"/>
              <a:gd name="connsiteY35" fmla="*/ 809625 h 1971675"/>
              <a:gd name="connsiteX36" fmla="*/ 1609725 w 4124893"/>
              <a:gd name="connsiteY36" fmla="*/ 838200 h 1971675"/>
              <a:gd name="connsiteX37" fmla="*/ 1695450 w 4124893"/>
              <a:gd name="connsiteY37" fmla="*/ 914400 h 1971675"/>
              <a:gd name="connsiteX38" fmla="*/ 1724025 w 4124893"/>
              <a:gd name="connsiteY38" fmla="*/ 952500 h 1971675"/>
              <a:gd name="connsiteX39" fmla="*/ 1752600 w 4124893"/>
              <a:gd name="connsiteY39" fmla="*/ 971550 h 1971675"/>
              <a:gd name="connsiteX40" fmla="*/ 1838325 w 4124893"/>
              <a:gd name="connsiteY40" fmla="*/ 1028700 h 1971675"/>
              <a:gd name="connsiteX41" fmla="*/ 1895475 w 4124893"/>
              <a:gd name="connsiteY41" fmla="*/ 1066800 h 1971675"/>
              <a:gd name="connsiteX42" fmla="*/ 1962150 w 4124893"/>
              <a:gd name="connsiteY42" fmla="*/ 1095375 h 1971675"/>
              <a:gd name="connsiteX43" fmla="*/ 2076450 w 4124893"/>
              <a:gd name="connsiteY43" fmla="*/ 1152525 h 1971675"/>
              <a:gd name="connsiteX44" fmla="*/ 2114550 w 4124893"/>
              <a:gd name="connsiteY44" fmla="*/ 1190625 h 1971675"/>
              <a:gd name="connsiteX45" fmla="*/ 2162175 w 4124893"/>
              <a:gd name="connsiteY45" fmla="*/ 1209675 h 1971675"/>
              <a:gd name="connsiteX46" fmla="*/ 2257425 w 4124893"/>
              <a:gd name="connsiteY46" fmla="*/ 1276350 h 1971675"/>
              <a:gd name="connsiteX47" fmla="*/ 2305050 w 4124893"/>
              <a:gd name="connsiteY47" fmla="*/ 1304925 h 1971675"/>
              <a:gd name="connsiteX48" fmla="*/ 2343150 w 4124893"/>
              <a:gd name="connsiteY48" fmla="*/ 1343025 h 1971675"/>
              <a:gd name="connsiteX49" fmla="*/ 2400300 w 4124893"/>
              <a:gd name="connsiteY49" fmla="*/ 1381125 h 1971675"/>
              <a:gd name="connsiteX50" fmla="*/ 2457450 w 4124893"/>
              <a:gd name="connsiteY50" fmla="*/ 1438275 h 1971675"/>
              <a:gd name="connsiteX51" fmla="*/ 2486025 w 4124893"/>
              <a:gd name="connsiteY51" fmla="*/ 1466850 h 1971675"/>
              <a:gd name="connsiteX52" fmla="*/ 2505075 w 4124893"/>
              <a:gd name="connsiteY52" fmla="*/ 1504950 h 1971675"/>
              <a:gd name="connsiteX53" fmla="*/ 2524125 w 4124893"/>
              <a:gd name="connsiteY53" fmla="*/ 1533525 h 1971675"/>
              <a:gd name="connsiteX54" fmla="*/ 2543175 w 4124893"/>
              <a:gd name="connsiteY54" fmla="*/ 1581150 h 1971675"/>
              <a:gd name="connsiteX55" fmla="*/ 2571750 w 4124893"/>
              <a:gd name="connsiteY55" fmla="*/ 1619250 h 1971675"/>
              <a:gd name="connsiteX56" fmla="*/ 2590800 w 4124893"/>
              <a:gd name="connsiteY56" fmla="*/ 1657350 h 1971675"/>
              <a:gd name="connsiteX57" fmla="*/ 2638425 w 4124893"/>
              <a:gd name="connsiteY57" fmla="*/ 1724025 h 1971675"/>
              <a:gd name="connsiteX58" fmla="*/ 2676525 w 4124893"/>
              <a:gd name="connsiteY58" fmla="*/ 1809750 h 1971675"/>
              <a:gd name="connsiteX59" fmla="*/ 2714625 w 4124893"/>
              <a:gd name="connsiteY59" fmla="*/ 1866900 h 1971675"/>
              <a:gd name="connsiteX60" fmla="*/ 2733675 w 4124893"/>
              <a:gd name="connsiteY60" fmla="*/ 1895475 h 1971675"/>
              <a:gd name="connsiteX61" fmla="*/ 2790825 w 4124893"/>
              <a:gd name="connsiteY61" fmla="*/ 1905000 h 1971675"/>
              <a:gd name="connsiteX62" fmla="*/ 2828925 w 4124893"/>
              <a:gd name="connsiteY62" fmla="*/ 1914525 h 1971675"/>
              <a:gd name="connsiteX63" fmla="*/ 2867025 w 4124893"/>
              <a:gd name="connsiteY63" fmla="*/ 1933575 h 1971675"/>
              <a:gd name="connsiteX64" fmla="*/ 2962275 w 4124893"/>
              <a:gd name="connsiteY64" fmla="*/ 1952625 h 1971675"/>
              <a:gd name="connsiteX65" fmla="*/ 3048000 w 4124893"/>
              <a:gd name="connsiteY65" fmla="*/ 1971675 h 1971675"/>
              <a:gd name="connsiteX66" fmla="*/ 3895725 w 4124893"/>
              <a:gd name="connsiteY66" fmla="*/ 1952625 h 1971675"/>
              <a:gd name="connsiteX67" fmla="*/ 3943350 w 4124893"/>
              <a:gd name="connsiteY67" fmla="*/ 1943100 h 1971675"/>
              <a:gd name="connsiteX68" fmla="*/ 4000500 w 4124893"/>
              <a:gd name="connsiteY68" fmla="*/ 1933575 h 1971675"/>
              <a:gd name="connsiteX69" fmla="*/ 4019550 w 4124893"/>
              <a:gd name="connsiteY69" fmla="*/ 1905000 h 1971675"/>
              <a:gd name="connsiteX70" fmla="*/ 4029075 w 4124893"/>
              <a:gd name="connsiteY70" fmla="*/ 1876425 h 1971675"/>
              <a:gd name="connsiteX71" fmla="*/ 4086225 w 4124893"/>
              <a:gd name="connsiteY71" fmla="*/ 1809750 h 1971675"/>
              <a:gd name="connsiteX72" fmla="*/ 4105275 w 4124893"/>
              <a:gd name="connsiteY72" fmla="*/ 1752600 h 1971675"/>
              <a:gd name="connsiteX73" fmla="*/ 4114800 w 4124893"/>
              <a:gd name="connsiteY73" fmla="*/ 1724025 h 1971675"/>
              <a:gd name="connsiteX74" fmla="*/ 4124325 w 4124893"/>
              <a:gd name="connsiteY74" fmla="*/ 1685925 h 1971675"/>
              <a:gd name="connsiteX75" fmla="*/ 4114800 w 4124893"/>
              <a:gd name="connsiteY75" fmla="*/ 1514475 h 1971675"/>
              <a:gd name="connsiteX76" fmla="*/ 4029075 w 4124893"/>
              <a:gd name="connsiteY76" fmla="*/ 1466850 h 1971675"/>
              <a:gd name="connsiteX77" fmla="*/ 3990975 w 4124893"/>
              <a:gd name="connsiteY77" fmla="*/ 1457325 h 1971675"/>
              <a:gd name="connsiteX78" fmla="*/ 3409950 w 4124893"/>
              <a:gd name="connsiteY78" fmla="*/ 1447800 h 1971675"/>
              <a:gd name="connsiteX79" fmla="*/ 3305175 w 4124893"/>
              <a:gd name="connsiteY79" fmla="*/ 1419225 h 1971675"/>
              <a:gd name="connsiteX80" fmla="*/ 3276600 w 4124893"/>
              <a:gd name="connsiteY80" fmla="*/ 1409700 h 1971675"/>
              <a:gd name="connsiteX81" fmla="*/ 3248025 w 4124893"/>
              <a:gd name="connsiteY81" fmla="*/ 1400175 h 1971675"/>
              <a:gd name="connsiteX82" fmla="*/ 3190875 w 4124893"/>
              <a:gd name="connsiteY82" fmla="*/ 1371600 h 1971675"/>
              <a:gd name="connsiteX83" fmla="*/ 3162300 w 4124893"/>
              <a:gd name="connsiteY83" fmla="*/ 1352550 h 1971675"/>
              <a:gd name="connsiteX84" fmla="*/ 3105150 w 4124893"/>
              <a:gd name="connsiteY84" fmla="*/ 1333500 h 1971675"/>
              <a:gd name="connsiteX85" fmla="*/ 3076575 w 4124893"/>
              <a:gd name="connsiteY85" fmla="*/ 1323975 h 1971675"/>
              <a:gd name="connsiteX86" fmla="*/ 3019425 w 4124893"/>
              <a:gd name="connsiteY86" fmla="*/ 1285875 h 1971675"/>
              <a:gd name="connsiteX87" fmla="*/ 2990850 w 4124893"/>
              <a:gd name="connsiteY87" fmla="*/ 1266825 h 1971675"/>
              <a:gd name="connsiteX88" fmla="*/ 2914650 w 4124893"/>
              <a:gd name="connsiteY88" fmla="*/ 1200150 h 1971675"/>
              <a:gd name="connsiteX89" fmla="*/ 2886075 w 4124893"/>
              <a:gd name="connsiteY89" fmla="*/ 1181100 h 1971675"/>
              <a:gd name="connsiteX90" fmla="*/ 2867025 w 4124893"/>
              <a:gd name="connsiteY90" fmla="*/ 1152525 h 1971675"/>
              <a:gd name="connsiteX91" fmla="*/ 2857500 w 4124893"/>
              <a:gd name="connsiteY91" fmla="*/ 1123950 h 1971675"/>
              <a:gd name="connsiteX92" fmla="*/ 2819400 w 4124893"/>
              <a:gd name="connsiteY92" fmla="*/ 1066800 h 1971675"/>
              <a:gd name="connsiteX93" fmla="*/ 2781300 w 4124893"/>
              <a:gd name="connsiteY93" fmla="*/ 1009650 h 1971675"/>
              <a:gd name="connsiteX94" fmla="*/ 2762250 w 4124893"/>
              <a:gd name="connsiteY94" fmla="*/ 971550 h 1971675"/>
              <a:gd name="connsiteX95" fmla="*/ 2705100 w 4124893"/>
              <a:gd name="connsiteY95" fmla="*/ 923925 h 1971675"/>
              <a:gd name="connsiteX96" fmla="*/ 2676525 w 4124893"/>
              <a:gd name="connsiteY96" fmla="*/ 914400 h 1971675"/>
              <a:gd name="connsiteX97" fmla="*/ 2647950 w 4124893"/>
              <a:gd name="connsiteY97" fmla="*/ 885825 h 1971675"/>
              <a:gd name="connsiteX98" fmla="*/ 2590800 w 4124893"/>
              <a:gd name="connsiteY98" fmla="*/ 847725 h 1971675"/>
              <a:gd name="connsiteX99" fmla="*/ 2562225 w 4124893"/>
              <a:gd name="connsiteY99" fmla="*/ 819150 h 1971675"/>
              <a:gd name="connsiteX100" fmla="*/ 2524125 w 4124893"/>
              <a:gd name="connsiteY100" fmla="*/ 800100 h 1971675"/>
              <a:gd name="connsiteX101" fmla="*/ 2495550 w 4124893"/>
              <a:gd name="connsiteY101" fmla="*/ 771525 h 1971675"/>
              <a:gd name="connsiteX102" fmla="*/ 2447925 w 4124893"/>
              <a:gd name="connsiteY102" fmla="*/ 752475 h 1971675"/>
              <a:gd name="connsiteX103" fmla="*/ 2390775 w 4124893"/>
              <a:gd name="connsiteY103" fmla="*/ 733425 h 1971675"/>
              <a:gd name="connsiteX104" fmla="*/ 2305050 w 4124893"/>
              <a:gd name="connsiteY104" fmla="*/ 695325 h 1971675"/>
              <a:gd name="connsiteX105" fmla="*/ 2238375 w 4124893"/>
              <a:gd name="connsiteY105" fmla="*/ 666750 h 1971675"/>
              <a:gd name="connsiteX106" fmla="*/ 2152650 w 4124893"/>
              <a:gd name="connsiteY106" fmla="*/ 638175 h 1971675"/>
              <a:gd name="connsiteX107" fmla="*/ 2105025 w 4124893"/>
              <a:gd name="connsiteY107" fmla="*/ 619125 h 1971675"/>
              <a:gd name="connsiteX108" fmla="*/ 2047875 w 4124893"/>
              <a:gd name="connsiteY108" fmla="*/ 600075 h 1971675"/>
              <a:gd name="connsiteX109" fmla="*/ 1943100 w 4124893"/>
              <a:gd name="connsiteY109" fmla="*/ 533400 h 1971675"/>
              <a:gd name="connsiteX110" fmla="*/ 1876425 w 4124893"/>
              <a:gd name="connsiteY110" fmla="*/ 485775 h 1971675"/>
              <a:gd name="connsiteX111" fmla="*/ 1819275 w 4124893"/>
              <a:gd name="connsiteY111" fmla="*/ 466725 h 1971675"/>
              <a:gd name="connsiteX112" fmla="*/ 1733550 w 4124893"/>
              <a:gd name="connsiteY112" fmla="*/ 409575 h 1971675"/>
              <a:gd name="connsiteX113" fmla="*/ 1704975 w 4124893"/>
              <a:gd name="connsiteY113" fmla="*/ 390525 h 1971675"/>
              <a:gd name="connsiteX114" fmla="*/ 1685925 w 4124893"/>
              <a:gd name="connsiteY114" fmla="*/ 361950 h 1971675"/>
              <a:gd name="connsiteX115" fmla="*/ 1628775 w 4124893"/>
              <a:gd name="connsiteY115" fmla="*/ 342900 h 1971675"/>
              <a:gd name="connsiteX116" fmla="*/ 1562100 w 4124893"/>
              <a:gd name="connsiteY116" fmla="*/ 304800 h 1971675"/>
              <a:gd name="connsiteX117" fmla="*/ 1533525 w 4124893"/>
              <a:gd name="connsiteY117" fmla="*/ 295275 h 1971675"/>
              <a:gd name="connsiteX118" fmla="*/ 1447800 w 4124893"/>
              <a:gd name="connsiteY118" fmla="*/ 247650 h 1971675"/>
              <a:gd name="connsiteX119" fmla="*/ 1419225 w 4124893"/>
              <a:gd name="connsiteY119" fmla="*/ 219075 h 1971675"/>
              <a:gd name="connsiteX120" fmla="*/ 1362075 w 4124893"/>
              <a:gd name="connsiteY120" fmla="*/ 180975 h 1971675"/>
              <a:gd name="connsiteX121" fmla="*/ 1314450 w 4124893"/>
              <a:gd name="connsiteY121" fmla="*/ 133350 h 1971675"/>
              <a:gd name="connsiteX122" fmla="*/ 1266825 w 4124893"/>
              <a:gd name="connsiteY122" fmla="*/ 95250 h 1971675"/>
              <a:gd name="connsiteX123" fmla="*/ 1228725 w 4124893"/>
              <a:gd name="connsiteY123" fmla="*/ 76200 h 1971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</a:cxnLst>
            <a:rect l="l" t="t" r="r" b="b"/>
            <a:pathLst>
              <a:path w="4124893" h="1971675">
                <a:moveTo>
                  <a:pt x="1228725" y="76200"/>
                </a:moveTo>
                <a:lnTo>
                  <a:pt x="1228725" y="76200"/>
                </a:lnTo>
                <a:cubicBezTo>
                  <a:pt x="1193800" y="73025"/>
                  <a:pt x="1158805" y="70548"/>
                  <a:pt x="1123950" y="66675"/>
                </a:cubicBezTo>
                <a:cubicBezTo>
                  <a:pt x="1046651" y="58086"/>
                  <a:pt x="1075393" y="59227"/>
                  <a:pt x="1009650" y="47625"/>
                </a:cubicBezTo>
                <a:lnTo>
                  <a:pt x="895350" y="28575"/>
                </a:lnTo>
                <a:lnTo>
                  <a:pt x="838200" y="19050"/>
                </a:lnTo>
                <a:cubicBezTo>
                  <a:pt x="812951" y="14842"/>
                  <a:pt x="787249" y="13733"/>
                  <a:pt x="762000" y="9525"/>
                </a:cubicBezTo>
                <a:cubicBezTo>
                  <a:pt x="749087" y="7373"/>
                  <a:pt x="736600" y="3175"/>
                  <a:pt x="723900" y="0"/>
                </a:cubicBezTo>
                <a:cubicBezTo>
                  <a:pt x="644525" y="3175"/>
                  <a:pt x="565059" y="4570"/>
                  <a:pt x="485775" y="9525"/>
                </a:cubicBezTo>
                <a:cubicBezTo>
                  <a:pt x="463368" y="10925"/>
                  <a:pt x="441115" y="14647"/>
                  <a:pt x="419100" y="19050"/>
                </a:cubicBezTo>
                <a:cubicBezTo>
                  <a:pt x="409255" y="21019"/>
                  <a:pt x="400533" y="27774"/>
                  <a:pt x="390525" y="28575"/>
                </a:cubicBezTo>
                <a:cubicBezTo>
                  <a:pt x="320826" y="34151"/>
                  <a:pt x="250825" y="34925"/>
                  <a:pt x="180975" y="38100"/>
                </a:cubicBezTo>
                <a:cubicBezTo>
                  <a:pt x="95035" y="59585"/>
                  <a:pt x="129613" y="48871"/>
                  <a:pt x="76200" y="66675"/>
                </a:cubicBezTo>
                <a:cubicBezTo>
                  <a:pt x="66675" y="76200"/>
                  <a:pt x="58833" y="87778"/>
                  <a:pt x="47625" y="95250"/>
                </a:cubicBezTo>
                <a:cubicBezTo>
                  <a:pt x="39271" y="100819"/>
                  <a:pt x="24886" y="96605"/>
                  <a:pt x="19050" y="104775"/>
                </a:cubicBezTo>
                <a:cubicBezTo>
                  <a:pt x="7378" y="121115"/>
                  <a:pt x="0" y="161925"/>
                  <a:pt x="0" y="161925"/>
                </a:cubicBezTo>
                <a:cubicBezTo>
                  <a:pt x="3175" y="193675"/>
                  <a:pt x="4673" y="225638"/>
                  <a:pt x="9525" y="257175"/>
                </a:cubicBezTo>
                <a:cubicBezTo>
                  <a:pt x="14121" y="287047"/>
                  <a:pt x="23228" y="288300"/>
                  <a:pt x="38100" y="314325"/>
                </a:cubicBezTo>
                <a:cubicBezTo>
                  <a:pt x="45145" y="326653"/>
                  <a:pt x="48897" y="340871"/>
                  <a:pt x="57150" y="352425"/>
                </a:cubicBezTo>
                <a:cubicBezTo>
                  <a:pt x="67247" y="366560"/>
                  <a:pt x="97100" y="392678"/>
                  <a:pt x="114300" y="400050"/>
                </a:cubicBezTo>
                <a:cubicBezTo>
                  <a:pt x="126332" y="405207"/>
                  <a:pt x="139700" y="406400"/>
                  <a:pt x="152400" y="409575"/>
                </a:cubicBezTo>
                <a:cubicBezTo>
                  <a:pt x="168275" y="419100"/>
                  <a:pt x="183107" y="430631"/>
                  <a:pt x="200025" y="438150"/>
                </a:cubicBezTo>
                <a:cubicBezTo>
                  <a:pt x="211988" y="443467"/>
                  <a:pt x="225369" y="444731"/>
                  <a:pt x="238125" y="447675"/>
                </a:cubicBezTo>
                <a:cubicBezTo>
                  <a:pt x="266647" y="454257"/>
                  <a:pt x="294936" y="462160"/>
                  <a:pt x="323850" y="466725"/>
                </a:cubicBezTo>
                <a:cubicBezTo>
                  <a:pt x="400643" y="478850"/>
                  <a:pt x="564785" y="483187"/>
                  <a:pt x="619125" y="485775"/>
                </a:cubicBezTo>
                <a:cubicBezTo>
                  <a:pt x="686180" y="493226"/>
                  <a:pt x="715594" y="496098"/>
                  <a:pt x="781050" y="504825"/>
                </a:cubicBezTo>
                <a:cubicBezTo>
                  <a:pt x="803304" y="507792"/>
                  <a:pt x="825412" y="511871"/>
                  <a:pt x="847725" y="514350"/>
                </a:cubicBezTo>
                <a:cubicBezTo>
                  <a:pt x="882580" y="518223"/>
                  <a:pt x="917671" y="519777"/>
                  <a:pt x="952500" y="523875"/>
                </a:cubicBezTo>
                <a:cubicBezTo>
                  <a:pt x="971680" y="526132"/>
                  <a:pt x="990375" y="532195"/>
                  <a:pt x="1009650" y="533400"/>
                </a:cubicBezTo>
                <a:cubicBezTo>
                  <a:pt x="1092100" y="538553"/>
                  <a:pt x="1174750" y="539750"/>
                  <a:pt x="1257300" y="542925"/>
                </a:cubicBezTo>
                <a:cubicBezTo>
                  <a:pt x="1308029" y="576744"/>
                  <a:pt x="1360134" y="610511"/>
                  <a:pt x="1400175" y="657225"/>
                </a:cubicBezTo>
                <a:cubicBezTo>
                  <a:pt x="1407625" y="665917"/>
                  <a:pt x="1411896" y="677006"/>
                  <a:pt x="1419225" y="685800"/>
                </a:cubicBezTo>
                <a:cubicBezTo>
                  <a:pt x="1488457" y="768879"/>
                  <a:pt x="1405032" y="652594"/>
                  <a:pt x="1476375" y="752475"/>
                </a:cubicBezTo>
                <a:cubicBezTo>
                  <a:pt x="1483029" y="761790"/>
                  <a:pt x="1486486" y="773899"/>
                  <a:pt x="1495425" y="781050"/>
                </a:cubicBezTo>
                <a:cubicBezTo>
                  <a:pt x="1503265" y="787322"/>
                  <a:pt x="1514475" y="787400"/>
                  <a:pt x="1524000" y="790575"/>
                </a:cubicBezTo>
                <a:cubicBezTo>
                  <a:pt x="1533525" y="796925"/>
                  <a:pt x="1542336" y="804505"/>
                  <a:pt x="1552575" y="809625"/>
                </a:cubicBezTo>
                <a:cubicBezTo>
                  <a:pt x="1590403" y="828539"/>
                  <a:pt x="1574628" y="807003"/>
                  <a:pt x="1609725" y="838200"/>
                </a:cubicBezTo>
                <a:cubicBezTo>
                  <a:pt x="1707592" y="925193"/>
                  <a:pt x="1630597" y="871165"/>
                  <a:pt x="1695450" y="914400"/>
                </a:cubicBezTo>
                <a:cubicBezTo>
                  <a:pt x="1704975" y="927100"/>
                  <a:pt x="1712800" y="941275"/>
                  <a:pt x="1724025" y="952500"/>
                </a:cubicBezTo>
                <a:cubicBezTo>
                  <a:pt x="1732120" y="960595"/>
                  <a:pt x="1743285" y="964896"/>
                  <a:pt x="1752600" y="971550"/>
                </a:cubicBezTo>
                <a:cubicBezTo>
                  <a:pt x="1854266" y="1044169"/>
                  <a:pt x="1720229" y="953548"/>
                  <a:pt x="1838325" y="1028700"/>
                </a:cubicBezTo>
                <a:cubicBezTo>
                  <a:pt x="1857641" y="1040992"/>
                  <a:pt x="1875316" y="1055945"/>
                  <a:pt x="1895475" y="1066800"/>
                </a:cubicBezTo>
                <a:cubicBezTo>
                  <a:pt x="1916765" y="1078264"/>
                  <a:pt x="1940298" y="1085024"/>
                  <a:pt x="1962150" y="1095375"/>
                </a:cubicBezTo>
                <a:cubicBezTo>
                  <a:pt x="2000647" y="1113610"/>
                  <a:pt x="2046329" y="1122404"/>
                  <a:pt x="2076450" y="1152525"/>
                </a:cubicBezTo>
                <a:cubicBezTo>
                  <a:pt x="2089150" y="1165225"/>
                  <a:pt x="2099606" y="1180662"/>
                  <a:pt x="2114550" y="1190625"/>
                </a:cubicBezTo>
                <a:cubicBezTo>
                  <a:pt x="2128776" y="1200109"/>
                  <a:pt x="2147165" y="1201488"/>
                  <a:pt x="2162175" y="1209675"/>
                </a:cubicBezTo>
                <a:cubicBezTo>
                  <a:pt x="2218113" y="1240187"/>
                  <a:pt x="2211008" y="1245405"/>
                  <a:pt x="2257425" y="1276350"/>
                </a:cubicBezTo>
                <a:cubicBezTo>
                  <a:pt x="2272829" y="1286619"/>
                  <a:pt x="2290437" y="1293559"/>
                  <a:pt x="2305050" y="1304925"/>
                </a:cubicBezTo>
                <a:cubicBezTo>
                  <a:pt x="2319227" y="1315952"/>
                  <a:pt x="2329125" y="1331805"/>
                  <a:pt x="2343150" y="1343025"/>
                </a:cubicBezTo>
                <a:cubicBezTo>
                  <a:pt x="2361028" y="1357328"/>
                  <a:pt x="2381250" y="1368425"/>
                  <a:pt x="2400300" y="1381125"/>
                </a:cubicBezTo>
                <a:cubicBezTo>
                  <a:pt x="2422716" y="1396069"/>
                  <a:pt x="2438400" y="1419225"/>
                  <a:pt x="2457450" y="1438275"/>
                </a:cubicBezTo>
                <a:lnTo>
                  <a:pt x="2486025" y="1466850"/>
                </a:lnTo>
                <a:cubicBezTo>
                  <a:pt x="2496065" y="1476890"/>
                  <a:pt x="2498030" y="1492622"/>
                  <a:pt x="2505075" y="1504950"/>
                </a:cubicBezTo>
                <a:cubicBezTo>
                  <a:pt x="2510755" y="1514889"/>
                  <a:pt x="2519005" y="1523286"/>
                  <a:pt x="2524125" y="1533525"/>
                </a:cubicBezTo>
                <a:cubicBezTo>
                  <a:pt x="2531771" y="1548818"/>
                  <a:pt x="2534872" y="1566204"/>
                  <a:pt x="2543175" y="1581150"/>
                </a:cubicBezTo>
                <a:cubicBezTo>
                  <a:pt x="2550885" y="1595027"/>
                  <a:pt x="2563336" y="1605788"/>
                  <a:pt x="2571750" y="1619250"/>
                </a:cubicBezTo>
                <a:cubicBezTo>
                  <a:pt x="2579275" y="1631291"/>
                  <a:pt x="2583275" y="1645309"/>
                  <a:pt x="2590800" y="1657350"/>
                </a:cubicBezTo>
                <a:cubicBezTo>
                  <a:pt x="2596212" y="1666010"/>
                  <a:pt x="2632225" y="1710075"/>
                  <a:pt x="2638425" y="1724025"/>
                </a:cubicBezTo>
                <a:cubicBezTo>
                  <a:pt x="2683765" y="1826040"/>
                  <a:pt x="2633412" y="1745081"/>
                  <a:pt x="2676525" y="1809750"/>
                </a:cubicBezTo>
                <a:cubicBezTo>
                  <a:pt x="2693841" y="1879015"/>
                  <a:pt x="2670772" y="1823047"/>
                  <a:pt x="2714625" y="1866900"/>
                </a:cubicBezTo>
                <a:cubicBezTo>
                  <a:pt x="2722720" y="1874995"/>
                  <a:pt x="2723436" y="1890355"/>
                  <a:pt x="2733675" y="1895475"/>
                </a:cubicBezTo>
                <a:cubicBezTo>
                  <a:pt x="2750949" y="1904112"/>
                  <a:pt x="2771887" y="1901212"/>
                  <a:pt x="2790825" y="1905000"/>
                </a:cubicBezTo>
                <a:cubicBezTo>
                  <a:pt x="2803662" y="1907567"/>
                  <a:pt x="2816668" y="1909928"/>
                  <a:pt x="2828925" y="1914525"/>
                </a:cubicBezTo>
                <a:cubicBezTo>
                  <a:pt x="2842220" y="1919511"/>
                  <a:pt x="2853372" y="1929674"/>
                  <a:pt x="2867025" y="1933575"/>
                </a:cubicBezTo>
                <a:cubicBezTo>
                  <a:pt x="2898158" y="1942470"/>
                  <a:pt x="2930525" y="1946275"/>
                  <a:pt x="2962275" y="1952625"/>
                </a:cubicBezTo>
                <a:cubicBezTo>
                  <a:pt x="3022737" y="1964717"/>
                  <a:pt x="2994194" y="1958223"/>
                  <a:pt x="3048000" y="1971675"/>
                </a:cubicBezTo>
                <a:lnTo>
                  <a:pt x="3895725" y="1952625"/>
                </a:lnTo>
                <a:cubicBezTo>
                  <a:pt x="3911803" y="1950733"/>
                  <a:pt x="3927422" y="1945996"/>
                  <a:pt x="3943350" y="1943100"/>
                </a:cubicBezTo>
                <a:cubicBezTo>
                  <a:pt x="3962351" y="1939645"/>
                  <a:pt x="3981450" y="1936750"/>
                  <a:pt x="4000500" y="1933575"/>
                </a:cubicBezTo>
                <a:cubicBezTo>
                  <a:pt x="4006850" y="1924050"/>
                  <a:pt x="4014430" y="1915239"/>
                  <a:pt x="4019550" y="1905000"/>
                </a:cubicBezTo>
                <a:cubicBezTo>
                  <a:pt x="4024040" y="1896020"/>
                  <a:pt x="4024094" y="1885142"/>
                  <a:pt x="4029075" y="1876425"/>
                </a:cubicBezTo>
                <a:cubicBezTo>
                  <a:pt x="4045367" y="1847914"/>
                  <a:pt x="4063705" y="1832270"/>
                  <a:pt x="4086225" y="1809750"/>
                </a:cubicBezTo>
                <a:lnTo>
                  <a:pt x="4105275" y="1752600"/>
                </a:lnTo>
                <a:cubicBezTo>
                  <a:pt x="4108450" y="1743075"/>
                  <a:pt x="4112365" y="1733765"/>
                  <a:pt x="4114800" y="1724025"/>
                </a:cubicBezTo>
                <a:lnTo>
                  <a:pt x="4124325" y="1685925"/>
                </a:lnTo>
                <a:cubicBezTo>
                  <a:pt x="4121150" y="1628775"/>
                  <a:pt x="4132155" y="1569019"/>
                  <a:pt x="4114800" y="1514475"/>
                </a:cubicBezTo>
                <a:cubicBezTo>
                  <a:pt x="4107978" y="1493033"/>
                  <a:pt x="4053637" y="1473868"/>
                  <a:pt x="4029075" y="1466850"/>
                </a:cubicBezTo>
                <a:cubicBezTo>
                  <a:pt x="4016488" y="1463254"/>
                  <a:pt x="4004060" y="1457728"/>
                  <a:pt x="3990975" y="1457325"/>
                </a:cubicBezTo>
                <a:cubicBezTo>
                  <a:pt x="3797366" y="1451368"/>
                  <a:pt x="3603625" y="1450975"/>
                  <a:pt x="3409950" y="1447800"/>
                </a:cubicBezTo>
                <a:cubicBezTo>
                  <a:pt x="3342634" y="1434337"/>
                  <a:pt x="3377684" y="1443395"/>
                  <a:pt x="3305175" y="1419225"/>
                </a:cubicBezTo>
                <a:lnTo>
                  <a:pt x="3276600" y="1409700"/>
                </a:lnTo>
                <a:lnTo>
                  <a:pt x="3248025" y="1400175"/>
                </a:lnTo>
                <a:cubicBezTo>
                  <a:pt x="3166133" y="1345580"/>
                  <a:pt x="3269745" y="1411035"/>
                  <a:pt x="3190875" y="1371600"/>
                </a:cubicBezTo>
                <a:cubicBezTo>
                  <a:pt x="3180636" y="1366480"/>
                  <a:pt x="3172761" y="1357199"/>
                  <a:pt x="3162300" y="1352550"/>
                </a:cubicBezTo>
                <a:cubicBezTo>
                  <a:pt x="3143950" y="1344395"/>
                  <a:pt x="3124200" y="1339850"/>
                  <a:pt x="3105150" y="1333500"/>
                </a:cubicBezTo>
                <a:lnTo>
                  <a:pt x="3076575" y="1323975"/>
                </a:lnTo>
                <a:lnTo>
                  <a:pt x="3019425" y="1285875"/>
                </a:lnTo>
                <a:lnTo>
                  <a:pt x="2990850" y="1266825"/>
                </a:lnTo>
                <a:cubicBezTo>
                  <a:pt x="2959100" y="1219200"/>
                  <a:pt x="2981325" y="1244600"/>
                  <a:pt x="2914650" y="1200150"/>
                </a:cubicBezTo>
                <a:lnTo>
                  <a:pt x="2886075" y="1181100"/>
                </a:lnTo>
                <a:cubicBezTo>
                  <a:pt x="2879725" y="1171575"/>
                  <a:pt x="2872145" y="1162764"/>
                  <a:pt x="2867025" y="1152525"/>
                </a:cubicBezTo>
                <a:cubicBezTo>
                  <a:pt x="2862535" y="1143545"/>
                  <a:pt x="2862376" y="1132727"/>
                  <a:pt x="2857500" y="1123950"/>
                </a:cubicBezTo>
                <a:cubicBezTo>
                  <a:pt x="2846381" y="1103936"/>
                  <a:pt x="2832100" y="1085850"/>
                  <a:pt x="2819400" y="1066800"/>
                </a:cubicBezTo>
                <a:lnTo>
                  <a:pt x="2781300" y="1009650"/>
                </a:lnTo>
                <a:cubicBezTo>
                  <a:pt x="2773424" y="997836"/>
                  <a:pt x="2770503" y="983104"/>
                  <a:pt x="2762250" y="971550"/>
                </a:cubicBezTo>
                <a:cubicBezTo>
                  <a:pt x="2750547" y="955166"/>
                  <a:pt x="2723665" y="933208"/>
                  <a:pt x="2705100" y="923925"/>
                </a:cubicBezTo>
                <a:cubicBezTo>
                  <a:pt x="2696120" y="919435"/>
                  <a:pt x="2686050" y="917575"/>
                  <a:pt x="2676525" y="914400"/>
                </a:cubicBezTo>
                <a:cubicBezTo>
                  <a:pt x="2667000" y="904875"/>
                  <a:pt x="2658583" y="894095"/>
                  <a:pt x="2647950" y="885825"/>
                </a:cubicBezTo>
                <a:cubicBezTo>
                  <a:pt x="2629878" y="871769"/>
                  <a:pt x="2606989" y="863914"/>
                  <a:pt x="2590800" y="847725"/>
                </a:cubicBezTo>
                <a:cubicBezTo>
                  <a:pt x="2581275" y="838200"/>
                  <a:pt x="2573186" y="826980"/>
                  <a:pt x="2562225" y="819150"/>
                </a:cubicBezTo>
                <a:cubicBezTo>
                  <a:pt x="2550671" y="810897"/>
                  <a:pt x="2535679" y="808353"/>
                  <a:pt x="2524125" y="800100"/>
                </a:cubicBezTo>
                <a:cubicBezTo>
                  <a:pt x="2513164" y="792270"/>
                  <a:pt x="2506973" y="778664"/>
                  <a:pt x="2495550" y="771525"/>
                </a:cubicBezTo>
                <a:cubicBezTo>
                  <a:pt x="2481051" y="762463"/>
                  <a:pt x="2463993" y="758318"/>
                  <a:pt x="2447925" y="752475"/>
                </a:cubicBezTo>
                <a:cubicBezTo>
                  <a:pt x="2429054" y="745613"/>
                  <a:pt x="2390775" y="733425"/>
                  <a:pt x="2390775" y="733425"/>
                </a:cubicBezTo>
                <a:cubicBezTo>
                  <a:pt x="2306720" y="677389"/>
                  <a:pt x="2441070" y="763335"/>
                  <a:pt x="2305050" y="695325"/>
                </a:cubicBezTo>
                <a:cubicBezTo>
                  <a:pt x="2257970" y="671785"/>
                  <a:pt x="2280420" y="680765"/>
                  <a:pt x="2238375" y="666750"/>
                </a:cubicBezTo>
                <a:cubicBezTo>
                  <a:pt x="2182808" y="629706"/>
                  <a:pt x="2239519" y="661866"/>
                  <a:pt x="2152650" y="638175"/>
                </a:cubicBezTo>
                <a:cubicBezTo>
                  <a:pt x="2136155" y="633676"/>
                  <a:pt x="2121093" y="624968"/>
                  <a:pt x="2105025" y="619125"/>
                </a:cubicBezTo>
                <a:cubicBezTo>
                  <a:pt x="2086154" y="612263"/>
                  <a:pt x="2047875" y="600075"/>
                  <a:pt x="2047875" y="600075"/>
                </a:cubicBezTo>
                <a:cubicBezTo>
                  <a:pt x="1963643" y="536901"/>
                  <a:pt x="2001796" y="552965"/>
                  <a:pt x="1943100" y="533400"/>
                </a:cubicBezTo>
                <a:cubicBezTo>
                  <a:pt x="1937983" y="529562"/>
                  <a:pt x="1887821" y="490840"/>
                  <a:pt x="1876425" y="485775"/>
                </a:cubicBezTo>
                <a:cubicBezTo>
                  <a:pt x="1858075" y="477620"/>
                  <a:pt x="1819275" y="466725"/>
                  <a:pt x="1819275" y="466725"/>
                </a:cubicBezTo>
                <a:lnTo>
                  <a:pt x="1733550" y="409575"/>
                </a:lnTo>
                <a:lnTo>
                  <a:pt x="1704975" y="390525"/>
                </a:lnTo>
                <a:cubicBezTo>
                  <a:pt x="1698625" y="381000"/>
                  <a:pt x="1695633" y="368017"/>
                  <a:pt x="1685925" y="361950"/>
                </a:cubicBezTo>
                <a:cubicBezTo>
                  <a:pt x="1668897" y="351307"/>
                  <a:pt x="1628775" y="342900"/>
                  <a:pt x="1628775" y="342900"/>
                </a:cubicBezTo>
                <a:cubicBezTo>
                  <a:pt x="1600077" y="323768"/>
                  <a:pt x="1595937" y="319302"/>
                  <a:pt x="1562100" y="304800"/>
                </a:cubicBezTo>
                <a:cubicBezTo>
                  <a:pt x="1552872" y="300845"/>
                  <a:pt x="1543050" y="298450"/>
                  <a:pt x="1533525" y="295275"/>
                </a:cubicBezTo>
                <a:cubicBezTo>
                  <a:pt x="1468021" y="251606"/>
                  <a:pt x="1498095" y="264415"/>
                  <a:pt x="1447800" y="247650"/>
                </a:cubicBezTo>
                <a:cubicBezTo>
                  <a:pt x="1438275" y="238125"/>
                  <a:pt x="1429858" y="227345"/>
                  <a:pt x="1419225" y="219075"/>
                </a:cubicBezTo>
                <a:cubicBezTo>
                  <a:pt x="1401153" y="205019"/>
                  <a:pt x="1362075" y="180975"/>
                  <a:pt x="1362075" y="180975"/>
                </a:cubicBezTo>
                <a:cubicBezTo>
                  <a:pt x="1311275" y="104775"/>
                  <a:pt x="1377950" y="196850"/>
                  <a:pt x="1314450" y="133350"/>
                </a:cubicBezTo>
                <a:cubicBezTo>
                  <a:pt x="1271366" y="90266"/>
                  <a:pt x="1322455" y="113793"/>
                  <a:pt x="1266825" y="95250"/>
                </a:cubicBezTo>
                <a:cubicBezTo>
                  <a:pt x="1227683" y="69155"/>
                  <a:pt x="1235075" y="79375"/>
                  <a:pt x="1228725" y="76200"/>
                </a:cubicBezTo>
                <a:close/>
              </a:path>
            </a:pathLst>
          </a:custGeom>
          <a:solidFill>
            <a:schemeClr val="accent6">
              <a:lumMod val="75000"/>
              <a:alpha val="32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3886200" y="3225800"/>
            <a:ext cx="4215170" cy="508000"/>
          </a:xfrm>
          <a:custGeom>
            <a:avLst/>
            <a:gdLst>
              <a:gd name="connsiteX0" fmla="*/ 825500 w 4215170"/>
              <a:gd name="connsiteY0" fmla="*/ 88900 h 508000"/>
              <a:gd name="connsiteX1" fmla="*/ 825500 w 4215170"/>
              <a:gd name="connsiteY1" fmla="*/ 88900 h 508000"/>
              <a:gd name="connsiteX2" fmla="*/ 647700 w 4215170"/>
              <a:gd name="connsiteY2" fmla="*/ 76200 h 508000"/>
              <a:gd name="connsiteX3" fmla="*/ 609600 w 4215170"/>
              <a:gd name="connsiteY3" fmla="*/ 63500 h 508000"/>
              <a:gd name="connsiteX4" fmla="*/ 533400 w 4215170"/>
              <a:gd name="connsiteY4" fmla="*/ 76200 h 508000"/>
              <a:gd name="connsiteX5" fmla="*/ 165100 w 4215170"/>
              <a:gd name="connsiteY5" fmla="*/ 76200 h 508000"/>
              <a:gd name="connsiteX6" fmla="*/ 88900 w 4215170"/>
              <a:gd name="connsiteY6" fmla="*/ 127000 h 508000"/>
              <a:gd name="connsiteX7" fmla="*/ 50800 w 4215170"/>
              <a:gd name="connsiteY7" fmla="*/ 152400 h 508000"/>
              <a:gd name="connsiteX8" fmla="*/ 38100 w 4215170"/>
              <a:gd name="connsiteY8" fmla="*/ 190500 h 508000"/>
              <a:gd name="connsiteX9" fmla="*/ 0 w 4215170"/>
              <a:gd name="connsiteY9" fmla="*/ 266700 h 508000"/>
              <a:gd name="connsiteX10" fmla="*/ 12700 w 4215170"/>
              <a:gd name="connsiteY10" fmla="*/ 419100 h 508000"/>
              <a:gd name="connsiteX11" fmla="*/ 25400 w 4215170"/>
              <a:gd name="connsiteY11" fmla="*/ 457200 h 508000"/>
              <a:gd name="connsiteX12" fmla="*/ 76200 w 4215170"/>
              <a:gd name="connsiteY12" fmla="*/ 469900 h 508000"/>
              <a:gd name="connsiteX13" fmla="*/ 254000 w 4215170"/>
              <a:gd name="connsiteY13" fmla="*/ 508000 h 508000"/>
              <a:gd name="connsiteX14" fmla="*/ 1193800 w 4215170"/>
              <a:gd name="connsiteY14" fmla="*/ 495300 h 508000"/>
              <a:gd name="connsiteX15" fmla="*/ 1270000 w 4215170"/>
              <a:gd name="connsiteY15" fmla="*/ 469900 h 508000"/>
              <a:gd name="connsiteX16" fmla="*/ 1346200 w 4215170"/>
              <a:gd name="connsiteY16" fmla="*/ 444500 h 508000"/>
              <a:gd name="connsiteX17" fmla="*/ 1384300 w 4215170"/>
              <a:gd name="connsiteY17" fmla="*/ 431800 h 508000"/>
              <a:gd name="connsiteX18" fmla="*/ 1612900 w 4215170"/>
              <a:gd name="connsiteY18" fmla="*/ 419100 h 508000"/>
              <a:gd name="connsiteX19" fmla="*/ 2057400 w 4215170"/>
              <a:gd name="connsiteY19" fmla="*/ 431800 h 508000"/>
              <a:gd name="connsiteX20" fmla="*/ 3263900 w 4215170"/>
              <a:gd name="connsiteY20" fmla="*/ 444500 h 508000"/>
              <a:gd name="connsiteX21" fmla="*/ 3314700 w 4215170"/>
              <a:gd name="connsiteY21" fmla="*/ 457200 h 508000"/>
              <a:gd name="connsiteX22" fmla="*/ 3441700 w 4215170"/>
              <a:gd name="connsiteY22" fmla="*/ 482600 h 508000"/>
              <a:gd name="connsiteX23" fmla="*/ 3721100 w 4215170"/>
              <a:gd name="connsiteY23" fmla="*/ 469900 h 508000"/>
              <a:gd name="connsiteX24" fmla="*/ 4178300 w 4215170"/>
              <a:gd name="connsiteY24" fmla="*/ 444500 h 508000"/>
              <a:gd name="connsiteX25" fmla="*/ 4191000 w 4215170"/>
              <a:gd name="connsiteY25" fmla="*/ 228600 h 508000"/>
              <a:gd name="connsiteX26" fmla="*/ 4140200 w 4215170"/>
              <a:gd name="connsiteY26" fmla="*/ 114300 h 508000"/>
              <a:gd name="connsiteX27" fmla="*/ 4025900 w 4215170"/>
              <a:gd name="connsiteY27" fmla="*/ 50800 h 508000"/>
              <a:gd name="connsiteX28" fmla="*/ 3949700 w 4215170"/>
              <a:gd name="connsiteY28" fmla="*/ 38100 h 508000"/>
              <a:gd name="connsiteX29" fmla="*/ 3530600 w 4215170"/>
              <a:gd name="connsiteY29" fmla="*/ 25400 h 508000"/>
              <a:gd name="connsiteX30" fmla="*/ 3429000 w 4215170"/>
              <a:gd name="connsiteY30" fmla="*/ 12700 h 508000"/>
              <a:gd name="connsiteX31" fmla="*/ 3365500 w 4215170"/>
              <a:gd name="connsiteY31" fmla="*/ 0 h 508000"/>
              <a:gd name="connsiteX32" fmla="*/ 3124200 w 4215170"/>
              <a:gd name="connsiteY32" fmla="*/ 12700 h 508000"/>
              <a:gd name="connsiteX33" fmla="*/ 3048000 w 4215170"/>
              <a:gd name="connsiteY33" fmla="*/ 50800 h 508000"/>
              <a:gd name="connsiteX34" fmla="*/ 3009900 w 4215170"/>
              <a:gd name="connsiteY34" fmla="*/ 63500 h 508000"/>
              <a:gd name="connsiteX35" fmla="*/ 2832100 w 4215170"/>
              <a:gd name="connsiteY35" fmla="*/ 88900 h 508000"/>
              <a:gd name="connsiteX36" fmla="*/ 2527300 w 4215170"/>
              <a:gd name="connsiteY36" fmla="*/ 114300 h 508000"/>
              <a:gd name="connsiteX37" fmla="*/ 2133600 w 4215170"/>
              <a:gd name="connsiteY37" fmla="*/ 127000 h 508000"/>
              <a:gd name="connsiteX38" fmla="*/ 1511300 w 4215170"/>
              <a:gd name="connsiteY38" fmla="*/ 101600 h 508000"/>
              <a:gd name="connsiteX39" fmla="*/ 1016000 w 4215170"/>
              <a:gd name="connsiteY39" fmla="*/ 127000 h 508000"/>
              <a:gd name="connsiteX40" fmla="*/ 850900 w 4215170"/>
              <a:gd name="connsiteY40" fmla="*/ 114300 h 508000"/>
              <a:gd name="connsiteX41" fmla="*/ 812800 w 4215170"/>
              <a:gd name="connsiteY41" fmla="*/ 101600 h 508000"/>
              <a:gd name="connsiteX42" fmla="*/ 825500 w 4215170"/>
              <a:gd name="connsiteY42" fmla="*/ 88900 h 50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4215170" h="508000">
                <a:moveTo>
                  <a:pt x="825500" y="88900"/>
                </a:moveTo>
                <a:lnTo>
                  <a:pt x="825500" y="88900"/>
                </a:lnTo>
                <a:cubicBezTo>
                  <a:pt x="766233" y="84667"/>
                  <a:pt x="706711" y="83142"/>
                  <a:pt x="647700" y="76200"/>
                </a:cubicBezTo>
                <a:cubicBezTo>
                  <a:pt x="634405" y="74636"/>
                  <a:pt x="622987" y="63500"/>
                  <a:pt x="609600" y="63500"/>
                </a:cubicBezTo>
                <a:cubicBezTo>
                  <a:pt x="583850" y="63500"/>
                  <a:pt x="558800" y="71967"/>
                  <a:pt x="533400" y="76200"/>
                </a:cubicBezTo>
                <a:cubicBezTo>
                  <a:pt x="438778" y="70286"/>
                  <a:pt x="264753" y="49975"/>
                  <a:pt x="165100" y="76200"/>
                </a:cubicBezTo>
                <a:cubicBezTo>
                  <a:pt x="135578" y="83969"/>
                  <a:pt x="114300" y="110067"/>
                  <a:pt x="88900" y="127000"/>
                </a:cubicBezTo>
                <a:lnTo>
                  <a:pt x="50800" y="152400"/>
                </a:lnTo>
                <a:cubicBezTo>
                  <a:pt x="46567" y="165100"/>
                  <a:pt x="44087" y="178526"/>
                  <a:pt x="38100" y="190500"/>
                </a:cubicBezTo>
                <a:cubicBezTo>
                  <a:pt x="-11139" y="288977"/>
                  <a:pt x="31922" y="170935"/>
                  <a:pt x="0" y="266700"/>
                </a:cubicBezTo>
                <a:cubicBezTo>
                  <a:pt x="4233" y="317500"/>
                  <a:pt x="5963" y="368571"/>
                  <a:pt x="12700" y="419100"/>
                </a:cubicBezTo>
                <a:cubicBezTo>
                  <a:pt x="14469" y="432370"/>
                  <a:pt x="14947" y="448837"/>
                  <a:pt x="25400" y="457200"/>
                </a:cubicBezTo>
                <a:cubicBezTo>
                  <a:pt x="39030" y="468104"/>
                  <a:pt x="59482" y="464884"/>
                  <a:pt x="76200" y="469900"/>
                </a:cubicBezTo>
                <a:cubicBezTo>
                  <a:pt x="205460" y="508678"/>
                  <a:pt x="99469" y="488684"/>
                  <a:pt x="254000" y="508000"/>
                </a:cubicBezTo>
                <a:cubicBezTo>
                  <a:pt x="567267" y="503767"/>
                  <a:pt x="880725" y="507040"/>
                  <a:pt x="1193800" y="495300"/>
                </a:cubicBezTo>
                <a:cubicBezTo>
                  <a:pt x="1220555" y="494297"/>
                  <a:pt x="1244600" y="478367"/>
                  <a:pt x="1270000" y="469900"/>
                </a:cubicBezTo>
                <a:lnTo>
                  <a:pt x="1346200" y="444500"/>
                </a:lnTo>
                <a:cubicBezTo>
                  <a:pt x="1358900" y="440267"/>
                  <a:pt x="1370934" y="432543"/>
                  <a:pt x="1384300" y="431800"/>
                </a:cubicBezTo>
                <a:lnTo>
                  <a:pt x="1612900" y="419100"/>
                </a:lnTo>
                <a:lnTo>
                  <a:pt x="2057400" y="431800"/>
                </a:lnTo>
                <a:lnTo>
                  <a:pt x="3263900" y="444500"/>
                </a:lnTo>
                <a:cubicBezTo>
                  <a:pt x="3281351" y="444853"/>
                  <a:pt x="3297633" y="453543"/>
                  <a:pt x="3314700" y="457200"/>
                </a:cubicBezTo>
                <a:cubicBezTo>
                  <a:pt x="3356913" y="466246"/>
                  <a:pt x="3441700" y="482600"/>
                  <a:pt x="3441700" y="482600"/>
                </a:cubicBezTo>
                <a:lnTo>
                  <a:pt x="3721100" y="469900"/>
                </a:lnTo>
                <a:cubicBezTo>
                  <a:pt x="4156464" y="453775"/>
                  <a:pt x="3994531" y="490442"/>
                  <a:pt x="4178300" y="444500"/>
                </a:cubicBezTo>
                <a:cubicBezTo>
                  <a:pt x="4233479" y="361732"/>
                  <a:pt x="4217168" y="403054"/>
                  <a:pt x="4191000" y="228600"/>
                </a:cubicBezTo>
                <a:cubicBezTo>
                  <a:pt x="4187529" y="205460"/>
                  <a:pt x="4165198" y="136174"/>
                  <a:pt x="4140200" y="114300"/>
                </a:cubicBezTo>
                <a:cubicBezTo>
                  <a:pt x="4106765" y="85044"/>
                  <a:pt x="4069322" y="60449"/>
                  <a:pt x="4025900" y="50800"/>
                </a:cubicBezTo>
                <a:cubicBezTo>
                  <a:pt x="4000763" y="45214"/>
                  <a:pt x="3975417" y="39419"/>
                  <a:pt x="3949700" y="38100"/>
                </a:cubicBezTo>
                <a:cubicBezTo>
                  <a:pt x="3810119" y="30942"/>
                  <a:pt x="3670300" y="29633"/>
                  <a:pt x="3530600" y="25400"/>
                </a:cubicBezTo>
                <a:cubicBezTo>
                  <a:pt x="3496733" y="21167"/>
                  <a:pt x="3462733" y="17890"/>
                  <a:pt x="3429000" y="12700"/>
                </a:cubicBezTo>
                <a:cubicBezTo>
                  <a:pt x="3407665" y="9418"/>
                  <a:pt x="3387086" y="0"/>
                  <a:pt x="3365500" y="0"/>
                </a:cubicBezTo>
                <a:cubicBezTo>
                  <a:pt x="3284955" y="0"/>
                  <a:pt x="3204633" y="8467"/>
                  <a:pt x="3124200" y="12700"/>
                </a:cubicBezTo>
                <a:cubicBezTo>
                  <a:pt x="3028435" y="44622"/>
                  <a:pt x="3146477" y="1561"/>
                  <a:pt x="3048000" y="50800"/>
                </a:cubicBezTo>
                <a:cubicBezTo>
                  <a:pt x="3036026" y="56787"/>
                  <a:pt x="3022772" y="59822"/>
                  <a:pt x="3009900" y="63500"/>
                </a:cubicBezTo>
                <a:cubicBezTo>
                  <a:pt x="2935532" y="84748"/>
                  <a:pt x="2933309" y="78779"/>
                  <a:pt x="2832100" y="88900"/>
                </a:cubicBezTo>
                <a:cubicBezTo>
                  <a:pt x="2710875" y="129308"/>
                  <a:pt x="2798674" y="103863"/>
                  <a:pt x="2527300" y="114300"/>
                </a:cubicBezTo>
                <a:lnTo>
                  <a:pt x="2133600" y="127000"/>
                </a:lnTo>
                <a:cubicBezTo>
                  <a:pt x="1926167" y="118533"/>
                  <a:pt x="1718740" y="93302"/>
                  <a:pt x="1511300" y="101600"/>
                </a:cubicBezTo>
                <a:cubicBezTo>
                  <a:pt x="1134430" y="116675"/>
                  <a:pt x="1299449" y="106754"/>
                  <a:pt x="1016000" y="127000"/>
                </a:cubicBezTo>
                <a:cubicBezTo>
                  <a:pt x="960967" y="122767"/>
                  <a:pt x="905670" y="121146"/>
                  <a:pt x="850900" y="114300"/>
                </a:cubicBezTo>
                <a:cubicBezTo>
                  <a:pt x="837616" y="112640"/>
                  <a:pt x="824279" y="108488"/>
                  <a:pt x="812800" y="101600"/>
                </a:cubicBezTo>
                <a:cubicBezTo>
                  <a:pt x="802533" y="95440"/>
                  <a:pt x="823383" y="91017"/>
                  <a:pt x="825500" y="88900"/>
                </a:cubicBezTo>
                <a:close/>
              </a:path>
            </a:pathLst>
          </a:custGeom>
          <a:solidFill>
            <a:schemeClr val="accent6">
              <a:lumMod val="75000"/>
              <a:alpha val="3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7" y="5105408"/>
            <a:ext cx="4073366" cy="1213009"/>
          </a:xfrm>
          <a:prstGeom prst="rect">
            <a:avLst/>
          </a:prstGeom>
        </p:spPr>
      </p:pic>
      <p:sp>
        <p:nvSpPr>
          <p:cNvPr id="22" name="Content Placeholder 3"/>
          <p:cNvSpPr txBox="1">
            <a:spLocks/>
          </p:cNvSpPr>
          <p:nvPr/>
        </p:nvSpPr>
        <p:spPr>
          <a:xfrm>
            <a:off x="4620577" y="4419600"/>
            <a:ext cx="1828800" cy="609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IE" dirty="0" smtClean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Solutions:</a:t>
            </a:r>
            <a:endParaRPr lang="en-IE" dirty="0">
              <a:latin typeface="Calibri Light" panose="020F0302020204030204" pitchFamily="34" charset="0"/>
              <a:cs typeface="Segoe UI Semilight" panose="020B0402040204020203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863865" y="6096000"/>
            <a:ext cx="3997443" cy="73866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1400" dirty="0" smtClean="0">
                <a:solidFill>
                  <a:schemeClr val="bg1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Returns </a:t>
            </a:r>
            <a:r>
              <a:rPr lang="en-IE" sz="1400" dirty="0" smtClean="0">
                <a:solidFill>
                  <a:schemeClr val="bg1"/>
                </a:solidFill>
                <a:latin typeface="Calibri Light" panose="020F0302020204030204" pitchFamily="34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an RDF graph “describing” the returned results. This is an non-normative feature. What should be returned is left open.</a:t>
            </a:r>
            <a:endParaRPr lang="en-IE" sz="1400" dirty="0">
              <a:solidFill>
                <a:schemeClr val="bg1"/>
              </a:solidFill>
              <a:latin typeface="Calibri Light" panose="020F0302020204030204" pitchFamily="34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6764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4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SPARQL: Solution Modifiers</a:t>
            </a:r>
            <a:endParaRPr lang="en-I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23822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Solution modifiers</a:t>
            </a:r>
            <a:endParaRPr lang="en-IE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IE" sz="2400" dirty="0" smtClean="0">
                <a:solidFill>
                  <a:srgbClr val="0070C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ORDER BY </a:t>
            </a:r>
            <a:r>
              <a:rPr lang="en-IE" sz="24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(</a:t>
            </a:r>
            <a:r>
              <a:rPr lang="en-IE" sz="2400" dirty="0" smtClean="0">
                <a:solidFill>
                  <a:srgbClr val="0070C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DESC</a:t>
            </a:r>
            <a:r>
              <a:rPr lang="en-IE" sz="24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)</a:t>
            </a:r>
          </a:p>
          <a:p>
            <a:pPr lvl="1"/>
            <a:r>
              <a:rPr lang="en-IE" sz="2000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Can be used to order results</a:t>
            </a:r>
          </a:p>
          <a:p>
            <a:pPr lvl="1"/>
            <a:r>
              <a:rPr lang="en-IE" sz="2000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By default ascending (</a:t>
            </a:r>
            <a:r>
              <a:rPr lang="en-IE" sz="2000" dirty="0" smtClean="0">
                <a:solidFill>
                  <a:srgbClr val="0070C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ASC</a:t>
            </a:r>
            <a:r>
              <a:rPr lang="en-IE" sz="2000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), can specify descending (</a:t>
            </a:r>
            <a:r>
              <a:rPr lang="en-IE" sz="2000" dirty="0" smtClean="0">
                <a:solidFill>
                  <a:srgbClr val="0070C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DESC</a:t>
            </a:r>
            <a:r>
              <a:rPr lang="en-IE" sz="2000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)</a:t>
            </a:r>
          </a:p>
          <a:p>
            <a:pPr lvl="1"/>
            <a:r>
              <a:rPr lang="en-IE" sz="2000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Can order lexicographically on multiple items</a:t>
            </a:r>
          </a:p>
          <a:p>
            <a:r>
              <a:rPr lang="en-IE" sz="2400" dirty="0" smtClean="0">
                <a:solidFill>
                  <a:srgbClr val="0070C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LIMIT</a:t>
            </a:r>
            <a:r>
              <a:rPr lang="en-IE" sz="24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2400" i="1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n</a:t>
            </a:r>
          </a:p>
          <a:p>
            <a:pPr lvl="1"/>
            <a:r>
              <a:rPr lang="en-IE" sz="2000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Return only </a:t>
            </a:r>
            <a:r>
              <a:rPr lang="en-IE" sz="2000" i="1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n</a:t>
            </a:r>
            <a:r>
              <a:rPr lang="en-IE" sz="2000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 results</a:t>
            </a:r>
          </a:p>
          <a:p>
            <a:r>
              <a:rPr lang="en-IE" sz="2400" dirty="0" smtClean="0">
                <a:solidFill>
                  <a:srgbClr val="0070C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OFFSET</a:t>
            </a:r>
            <a:r>
              <a:rPr lang="en-IE" sz="24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2400" i="1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n</a:t>
            </a:r>
          </a:p>
          <a:p>
            <a:pPr lvl="1"/>
            <a:r>
              <a:rPr lang="en-IE" sz="2000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Skip the first </a:t>
            </a:r>
            <a:r>
              <a:rPr lang="en-IE" sz="2000" i="1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n</a:t>
            </a:r>
            <a:r>
              <a:rPr lang="en-IE" sz="2000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 results</a:t>
            </a:r>
          </a:p>
          <a:p>
            <a:pPr lvl="1"/>
            <a:endParaRPr lang="en-IE" sz="2000" dirty="0" smtClean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endParaRPr lang="en-IE" sz="2400" dirty="0" smtClean="0"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5181600"/>
            <a:ext cx="4888040" cy="145561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59971" y="4648781"/>
            <a:ext cx="7543800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How might we ask for the second and third most recently released movies?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962400" y="3072516"/>
            <a:ext cx="4953000" cy="64633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solidFill>
                  <a:schemeClr val="accent2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Without </a:t>
            </a:r>
            <a:r>
              <a:rPr lang="en-IE" dirty="0" smtClean="0">
                <a:solidFill>
                  <a:srgbClr val="0070C0"/>
                </a:solidFill>
                <a:latin typeface="Inconsolata" panose="00000509000000000000" pitchFamily="49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ORDER BY</a:t>
            </a:r>
            <a:r>
              <a:rPr lang="en-IE" dirty="0" smtClean="0">
                <a:solidFill>
                  <a:schemeClr val="accent2"/>
                </a:solidFill>
                <a:latin typeface="Calibri Light" panose="020F0302020204030204" pitchFamily="34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 results for queries with </a:t>
            </a:r>
            <a:r>
              <a:rPr lang="en-IE" dirty="0" smtClean="0">
                <a:solidFill>
                  <a:srgbClr val="0070C0"/>
                </a:solidFill>
                <a:latin typeface="Inconsolata" panose="00000509000000000000" pitchFamily="49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LIMIT</a:t>
            </a:r>
            <a:r>
              <a:rPr lang="en-IE" dirty="0" smtClean="0">
                <a:solidFill>
                  <a:schemeClr val="accent2"/>
                </a:solidFill>
                <a:latin typeface="Calibri Light" panose="020F0302020204030204" pitchFamily="34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 or </a:t>
            </a:r>
            <a:r>
              <a:rPr lang="en-IE" dirty="0" smtClean="0">
                <a:solidFill>
                  <a:srgbClr val="0070C0"/>
                </a:solidFill>
                <a:latin typeface="Inconsolata" panose="00000509000000000000" pitchFamily="49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OFFSET</a:t>
            </a:r>
            <a:r>
              <a:rPr lang="en-IE" dirty="0" smtClean="0">
                <a:solidFill>
                  <a:schemeClr val="accent2"/>
                </a:solidFill>
                <a:latin typeface="Calibri Light" panose="020F0302020204030204" pitchFamily="34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 might be non-deterministic!</a:t>
            </a:r>
          </a:p>
        </p:txBody>
      </p:sp>
    </p:spTree>
    <p:extLst>
      <p:ext uri="{BB962C8B-B14F-4D97-AF65-F5344CB8AC3E}">
        <p14:creationId xmlns:p14="http://schemas.microsoft.com/office/powerpoint/2010/main" val="2161977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Solution modifiers</a:t>
            </a:r>
            <a:endParaRPr lang="en-IE" dirty="0"/>
          </a:p>
        </p:txBody>
      </p:sp>
      <p:pic>
        <p:nvPicPr>
          <p:cNvPr id="6" name="Picture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5181600"/>
            <a:ext cx="4044041" cy="145272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59971" y="4648781"/>
            <a:ext cx="7543800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How might we ask for the second and third most recently released movies?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307771" y="1676400"/>
            <a:ext cx="4648200" cy="120032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solidFill>
                  <a:schemeClr val="accent1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The order of execution is always:</a:t>
            </a:r>
          </a:p>
          <a:p>
            <a:pPr algn="ctr"/>
            <a:r>
              <a:rPr lang="en-IE" dirty="0" smtClean="0">
                <a:solidFill>
                  <a:schemeClr val="tx1"/>
                </a:solidFill>
                <a:latin typeface="Calibri Light" panose="020F0302020204030204" pitchFamily="34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ORDER</a:t>
            </a:r>
            <a:r>
              <a:rPr lang="en-GB" dirty="0">
                <a:solidFill>
                  <a:schemeClr val="accent1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→</a:t>
            </a:r>
            <a:r>
              <a:rPr lang="en-GB" dirty="0">
                <a:solidFill>
                  <a:schemeClr val="tx1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 </a:t>
            </a:r>
            <a:r>
              <a:rPr lang="en-GB" dirty="0" smtClean="0">
                <a:solidFill>
                  <a:schemeClr val="tx1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OFFSET</a:t>
            </a:r>
            <a:r>
              <a:rPr lang="en-IE" dirty="0" smtClean="0">
                <a:solidFill>
                  <a:schemeClr val="tx1"/>
                </a:solidFill>
                <a:latin typeface="Calibri Light" panose="020F0302020204030204" pitchFamily="34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 </a:t>
            </a:r>
            <a:r>
              <a:rPr lang="en-GB" dirty="0" smtClean="0">
                <a:solidFill>
                  <a:schemeClr val="accent1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→</a:t>
            </a:r>
            <a:r>
              <a:rPr lang="en-GB" dirty="0" smtClean="0">
                <a:solidFill>
                  <a:schemeClr val="tx1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 LIMIT</a:t>
            </a:r>
          </a:p>
          <a:p>
            <a:pPr algn="ctr"/>
            <a:r>
              <a:rPr lang="es-CL" dirty="0" err="1" smtClean="0">
                <a:solidFill>
                  <a:schemeClr val="accent1"/>
                </a:solidFill>
                <a:latin typeface="Calibri Light" panose="020F0302020204030204" pitchFamily="34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Changing</a:t>
            </a:r>
            <a:r>
              <a:rPr lang="es-CL" dirty="0" smtClean="0">
                <a:solidFill>
                  <a:schemeClr val="accent1"/>
                </a:solidFill>
                <a:latin typeface="Calibri Light" panose="020F0302020204030204" pitchFamily="34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 </a:t>
            </a:r>
            <a:r>
              <a:rPr lang="es-CL" dirty="0" err="1" smtClean="0">
                <a:solidFill>
                  <a:schemeClr val="accent1"/>
                </a:solidFill>
                <a:latin typeface="Calibri Light" panose="020F0302020204030204" pitchFamily="34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the</a:t>
            </a:r>
            <a:r>
              <a:rPr lang="es-CL" dirty="0" smtClean="0">
                <a:solidFill>
                  <a:schemeClr val="accent1"/>
                </a:solidFill>
                <a:latin typeface="Calibri Light" panose="020F0302020204030204" pitchFamily="34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 </a:t>
            </a:r>
            <a:r>
              <a:rPr lang="es-CL" dirty="0" err="1" smtClean="0">
                <a:solidFill>
                  <a:schemeClr val="accent1"/>
                </a:solidFill>
                <a:latin typeface="Calibri Light" panose="020F0302020204030204" pitchFamily="34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order</a:t>
            </a:r>
            <a:r>
              <a:rPr lang="es-CL" dirty="0" smtClean="0">
                <a:solidFill>
                  <a:schemeClr val="accent1"/>
                </a:solidFill>
                <a:latin typeface="Calibri Light" panose="020F0302020204030204" pitchFamily="34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 of </a:t>
            </a:r>
            <a:r>
              <a:rPr lang="en-IE" dirty="0" smtClean="0">
                <a:solidFill>
                  <a:schemeClr val="tx1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LIMIT</a:t>
            </a:r>
            <a:r>
              <a:rPr lang="en-IE" dirty="0" smtClean="0">
                <a:solidFill>
                  <a:schemeClr val="accent1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/</a:t>
            </a:r>
            <a:r>
              <a:rPr lang="en-IE" dirty="0" smtClean="0">
                <a:solidFill>
                  <a:schemeClr val="tx1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OFFSET </a:t>
            </a:r>
            <a:r>
              <a:rPr lang="en-IE" dirty="0" smtClean="0">
                <a:solidFill>
                  <a:schemeClr val="accent1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makes no difference to the query solutions.</a:t>
            </a:r>
          </a:p>
        </p:txBody>
      </p:sp>
      <p:pic>
        <p:nvPicPr>
          <p:cNvPr id="7" name="Picture 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3950" y="5181600"/>
            <a:ext cx="4044605" cy="145338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3141" y="5859030"/>
            <a:ext cx="217962" cy="14068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307771" y="3155650"/>
            <a:ext cx="4648200" cy="64633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solidFill>
                  <a:schemeClr val="tx1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ORDER BY </a:t>
            </a:r>
            <a:r>
              <a:rPr lang="en-IE" dirty="0" smtClean="0">
                <a:solidFill>
                  <a:schemeClr val="accent2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must come before </a:t>
            </a:r>
            <a:r>
              <a:rPr lang="en-IE" dirty="0" smtClean="0">
                <a:solidFill>
                  <a:schemeClr val="tx1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LIMIT</a:t>
            </a:r>
            <a:r>
              <a:rPr lang="en-IE" dirty="0" smtClean="0">
                <a:solidFill>
                  <a:schemeClr val="accent2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/</a:t>
            </a:r>
            <a:r>
              <a:rPr lang="en-IE" dirty="0" smtClean="0">
                <a:solidFill>
                  <a:schemeClr val="tx1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OFFSET</a:t>
            </a:r>
          </a:p>
          <a:p>
            <a:pPr algn="ctr"/>
            <a:r>
              <a:rPr lang="en-IE" dirty="0" smtClean="0">
                <a:solidFill>
                  <a:schemeClr val="accent2"/>
                </a:solidFill>
                <a:latin typeface="Calibri Light" panose="020F0302020204030204" pitchFamily="34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according to the query syntax</a:t>
            </a:r>
          </a:p>
        </p:txBody>
      </p:sp>
    </p:spTree>
    <p:extLst>
      <p:ext uri="{BB962C8B-B14F-4D97-AF65-F5344CB8AC3E}">
        <p14:creationId xmlns:p14="http://schemas.microsoft.com/office/powerpoint/2010/main" val="1076531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SPARQL: Named Graphs</a:t>
            </a:r>
            <a:br>
              <a:rPr lang="en-IE" dirty="0" smtClean="0"/>
            </a:br>
            <a:r>
              <a:rPr lang="en-IE" dirty="0"/>
              <a:t>	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990725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Context ...</a:t>
            </a:r>
            <a:endParaRPr lang="en-IE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8700" y="0"/>
            <a:ext cx="4305300" cy="4514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222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Today's Topic</a:t>
            </a:r>
            <a:endParaRPr lang="en-IE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254289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3034" y="838201"/>
            <a:ext cx="1811615" cy="17987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6469" y="838200"/>
            <a:ext cx="1691980" cy="17987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24450" y="848132"/>
            <a:ext cx="1794525" cy="179872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6400" y="2636920"/>
            <a:ext cx="1862887" cy="173789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00833" y="2645610"/>
            <a:ext cx="1760343" cy="172920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97940" y="2645610"/>
            <a:ext cx="1845797" cy="177265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85799" y="4360911"/>
            <a:ext cx="5357938" cy="2024646"/>
          </a:xfrm>
          <a:prstGeom prst="rect">
            <a:avLst/>
          </a:prstGeom>
        </p:spPr>
      </p:pic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55348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Importance of context</a:t>
            </a:r>
            <a:endParaRPr lang="en-IE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875" y="1676400"/>
            <a:ext cx="809625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774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Without context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IE" dirty="0"/>
          </a:p>
          <a:p>
            <a:pPr marL="0" indent="0">
              <a:buNone/>
            </a:pPr>
            <a:endParaRPr lang="en-IE" dirty="0" smtClean="0"/>
          </a:p>
          <a:p>
            <a:pPr lvl="1"/>
            <a:endParaRPr lang="en-IE" dirty="0"/>
          </a:p>
        </p:txBody>
      </p:sp>
      <p:pic>
        <p:nvPicPr>
          <p:cNvPr id="13" name="Picture 1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00" y="1556505"/>
            <a:ext cx="3947134" cy="34931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4" y="2154576"/>
            <a:ext cx="4022862" cy="1260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869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With context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IE" dirty="0"/>
          </a:p>
          <a:p>
            <a:pPr marL="0" indent="0">
              <a:buNone/>
            </a:pPr>
            <a:endParaRPr lang="en-IE" dirty="0" smtClean="0"/>
          </a:p>
          <a:p>
            <a:pPr lvl="1"/>
            <a:endParaRPr lang="en-IE" dirty="0"/>
          </a:p>
        </p:txBody>
      </p:sp>
      <p:pic>
        <p:nvPicPr>
          <p:cNvPr id="23" name="Picture 2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00" y="1556506"/>
            <a:ext cx="5978979" cy="34849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6" y="2154577"/>
            <a:ext cx="4025045" cy="1261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137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With context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IE" dirty="0"/>
          </a:p>
          <a:p>
            <a:pPr marL="0" indent="0">
              <a:buNone/>
            </a:pPr>
            <a:endParaRPr lang="en-IE" dirty="0" smtClean="0"/>
          </a:p>
          <a:p>
            <a:pPr lvl="1"/>
            <a:endParaRPr lang="en-IE" dirty="0"/>
          </a:p>
        </p:txBody>
      </p:sp>
      <p:pic>
        <p:nvPicPr>
          <p:cNvPr id="23" name="Picture 2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00" y="1556506"/>
            <a:ext cx="5978979" cy="34849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4" y="2154576"/>
            <a:ext cx="7968307" cy="1274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699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With context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IE" dirty="0"/>
          </a:p>
          <a:p>
            <a:pPr marL="0" indent="0">
              <a:buNone/>
            </a:pPr>
            <a:endParaRPr lang="en-IE" dirty="0" smtClean="0"/>
          </a:p>
          <a:p>
            <a:pPr lvl="1"/>
            <a:endParaRPr lang="en-IE" dirty="0"/>
          </a:p>
        </p:txBody>
      </p:sp>
      <p:pic>
        <p:nvPicPr>
          <p:cNvPr id="23" name="Picture 2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00" y="1556506"/>
            <a:ext cx="5978979" cy="34849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3" y="2154575"/>
            <a:ext cx="7968212" cy="1273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343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With context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IE" dirty="0"/>
          </a:p>
          <a:p>
            <a:pPr marL="0" indent="0">
              <a:buNone/>
            </a:pPr>
            <a:endParaRPr lang="en-IE" dirty="0" smtClean="0"/>
          </a:p>
          <a:p>
            <a:pPr lvl="1"/>
            <a:endParaRPr lang="en-IE" dirty="0"/>
          </a:p>
        </p:txBody>
      </p:sp>
      <p:pic>
        <p:nvPicPr>
          <p:cNvPr id="23" name="Picture 2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00" y="1556506"/>
            <a:ext cx="5978979" cy="34849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3" y="2154575"/>
            <a:ext cx="7968117" cy="1277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592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With context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IE" dirty="0"/>
          </a:p>
          <a:p>
            <a:pPr marL="0" indent="0">
              <a:buNone/>
            </a:pPr>
            <a:endParaRPr lang="en-IE" dirty="0" smtClean="0"/>
          </a:p>
          <a:p>
            <a:pPr lvl="1"/>
            <a:endParaRPr lang="en-IE" dirty="0"/>
          </a:p>
        </p:txBody>
      </p:sp>
      <p:pic>
        <p:nvPicPr>
          <p:cNvPr id="23" name="Picture 2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00" y="1556506"/>
            <a:ext cx="5978979" cy="3484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3" y="2154575"/>
            <a:ext cx="7968117" cy="1724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713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With context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IE" dirty="0"/>
          </a:p>
          <a:p>
            <a:pPr marL="0" indent="0">
              <a:buNone/>
            </a:pPr>
            <a:endParaRPr lang="en-IE" dirty="0" smtClean="0"/>
          </a:p>
          <a:p>
            <a:pPr lvl="1"/>
            <a:endParaRPr lang="en-IE" dirty="0"/>
          </a:p>
        </p:txBody>
      </p:sp>
      <p:pic>
        <p:nvPicPr>
          <p:cNvPr id="23" name="Picture 2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00" y="1556506"/>
            <a:ext cx="5978979" cy="3484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3" y="2154575"/>
            <a:ext cx="7968117" cy="1724361"/>
          </a:xfrm>
          <a:prstGeom prst="rect">
            <a:avLst/>
          </a:prstGeom>
        </p:spPr>
      </p:pic>
      <p:pic>
        <p:nvPicPr>
          <p:cNvPr id="13314" name="Picture 2" descr="http://www.picturetopeople.org/out/picturetopeople.org-3775d091afacb0c1f675077f49b07a3dbe0d9b4f06273f4603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562" y="4666002"/>
            <a:ext cx="7152875" cy="1650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0756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Data needs "context"?</a:t>
            </a:r>
            <a:endParaRPr lang="en-I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63903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/>
          <p:cNvSpPr/>
          <p:nvPr/>
        </p:nvSpPr>
        <p:spPr>
          <a:xfrm>
            <a:off x="0" y="4794950"/>
            <a:ext cx="9144000" cy="75407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2" name="Rectangle 31"/>
          <p:cNvSpPr/>
          <p:nvPr/>
        </p:nvSpPr>
        <p:spPr>
          <a:xfrm>
            <a:off x="0" y="4089086"/>
            <a:ext cx="9144000" cy="70586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4" name="Rectangle 23"/>
          <p:cNvSpPr/>
          <p:nvPr/>
        </p:nvSpPr>
        <p:spPr>
          <a:xfrm>
            <a:off x="0" y="1062180"/>
            <a:ext cx="9144000" cy="3029947"/>
          </a:xfrm>
          <a:prstGeom prst="rect">
            <a:avLst/>
          </a:prstGeom>
          <a:solidFill>
            <a:srgbClr val="FAC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55" name="Picture 5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766127" y="1582359"/>
            <a:ext cx="2928257" cy="2458516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4542" y="1585393"/>
            <a:ext cx="2928257" cy="245851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5710047"/>
            <a:ext cx="4048800" cy="252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Semantic Web: </a:t>
            </a:r>
            <a:r>
              <a:rPr lang="en-IE" dirty="0">
                <a:solidFill>
                  <a:srgbClr val="00B050"/>
                </a:solidFill>
              </a:rPr>
              <a:t>Query</a:t>
            </a:r>
            <a:r>
              <a:rPr lang="en-IE" dirty="0"/>
              <a:t> 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57200" y="1219200"/>
            <a:ext cx="8229600" cy="4906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IE" smtClean="0"/>
          </a:p>
          <a:p>
            <a:endParaRPr lang="en-IE" smtClean="0"/>
          </a:p>
          <a:p>
            <a:endParaRPr lang="en-IE" smtClean="0"/>
          </a:p>
          <a:p>
            <a:endParaRPr lang="en-IE" smtClean="0"/>
          </a:p>
          <a:p>
            <a:pPr marL="0" indent="0">
              <a:buFont typeface="Arial" pitchFamily="34" charset="0"/>
              <a:buNone/>
            </a:pPr>
            <a:endParaRPr lang="en-IE" dirty="0"/>
          </a:p>
        </p:txBody>
      </p:sp>
      <p:pic>
        <p:nvPicPr>
          <p:cNvPr id="23" name="Picture 2 2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855514"/>
            <a:ext cx="593480" cy="385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" name="Picture 4 2" descr="http://assets.dublingaa.ie/assets/images/design/logo-20140709-1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8022" y="1835178"/>
            <a:ext cx="634378" cy="527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3 2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8564" y="1855514"/>
            <a:ext cx="587508" cy="413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Picture 3 3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6954" y="1786967"/>
            <a:ext cx="638104" cy="6036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921" y="1958382"/>
            <a:ext cx="670654" cy="178333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128" y="2340432"/>
            <a:ext cx="1713080" cy="60201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1568" y="1962767"/>
            <a:ext cx="650839" cy="17833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5029200"/>
            <a:ext cx="2521383" cy="254107"/>
          </a:xfrm>
          <a:prstGeom prst="rect">
            <a:avLst/>
          </a:prstGeom>
        </p:spPr>
      </p:pic>
      <p:pic>
        <p:nvPicPr>
          <p:cNvPr id="58" name="Picture 4 3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3346" y="5358112"/>
            <a:ext cx="1397289" cy="149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" name="Picture 36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4553" y="2522439"/>
            <a:ext cx="2101834" cy="39174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140" y="6059517"/>
            <a:ext cx="2733516" cy="25146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141" y="6393465"/>
            <a:ext cx="2837059" cy="255041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190650"/>
            <a:ext cx="645909" cy="178592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7455211" y="10886"/>
            <a:ext cx="16766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Alegreya Sans SC Light" panose="00000400000000000000" pitchFamily="2" charset="0"/>
              </a:rPr>
              <a:t>* More or less</a:t>
            </a:r>
            <a:endParaRPr lang="en-IE" dirty="0">
              <a:latin typeface="Alegreya Sans SC Light" panose="00000400000000000000" pitchFamily="2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4175091"/>
            <a:ext cx="5260077" cy="549863"/>
          </a:xfrm>
          <a:prstGeom prst="rect">
            <a:avLst/>
          </a:prstGeom>
        </p:spPr>
      </p:pic>
      <p:sp>
        <p:nvSpPr>
          <p:cNvPr id="38" name="Rectangle 37"/>
          <p:cNvSpPr/>
          <p:nvPr/>
        </p:nvSpPr>
        <p:spPr>
          <a:xfrm>
            <a:off x="0" y="5549025"/>
            <a:ext cx="9144000" cy="1308975"/>
          </a:xfrm>
          <a:prstGeom prst="rect">
            <a:avLst/>
          </a:prstGeom>
          <a:solidFill>
            <a:schemeClr val="bg1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0" y="990600"/>
            <a:ext cx="9144000" cy="3820491"/>
          </a:xfrm>
          <a:prstGeom prst="rect">
            <a:avLst/>
          </a:prstGeom>
          <a:solidFill>
            <a:schemeClr val="bg1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3759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9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Data needs context?</a:t>
            </a:r>
            <a:endParaRPr lang="en-IE" dirty="0"/>
          </a:p>
        </p:txBody>
      </p:sp>
      <p:pic>
        <p:nvPicPr>
          <p:cNvPr id="19" name="Picture 1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1" y="1447800"/>
            <a:ext cx="5645414" cy="4374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954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Data needs context?</a:t>
            </a:r>
            <a:endParaRPr lang="en-IE" dirty="0"/>
          </a:p>
        </p:txBody>
      </p:sp>
      <p:pic>
        <p:nvPicPr>
          <p:cNvPr id="7" name="Picture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1" y="1447799"/>
            <a:ext cx="5651387" cy="4374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164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Data needs context?</a:t>
            </a:r>
            <a:endParaRPr lang="en-IE" dirty="0"/>
          </a:p>
        </p:txBody>
      </p:sp>
      <p:pic>
        <p:nvPicPr>
          <p:cNvPr id="16" name="Picture 1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1447800"/>
            <a:ext cx="5645415" cy="438182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448300" y="5917489"/>
            <a:ext cx="3238500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Is this context? Or is this data?</a:t>
            </a:r>
            <a:endParaRPr lang="en-IE" dirty="0" smtClean="0">
              <a:solidFill>
                <a:srgbClr val="FF0000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265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Data needs context?</a:t>
            </a:r>
            <a:endParaRPr lang="en-IE" dirty="0"/>
          </a:p>
        </p:txBody>
      </p:sp>
      <p:pic>
        <p:nvPicPr>
          <p:cNvPr id="16" name="Picture 1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1447800"/>
            <a:ext cx="5645415" cy="438182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448300" y="5917489"/>
            <a:ext cx="3238500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Is this context? Or is this data?</a:t>
            </a:r>
            <a:endParaRPr lang="en-IE" dirty="0" smtClean="0">
              <a:solidFill>
                <a:srgbClr val="FF0000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3930915" cy="6858000"/>
          </a:xfrm>
          <a:prstGeom prst="rect">
            <a:avLst/>
          </a:prstGeom>
          <a:gradFill flip="none" rotWithShape="1">
            <a:gsLst>
              <a:gs pos="100000">
                <a:schemeClr val="tx1"/>
              </a:gs>
              <a:gs pos="5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IE" sz="7200" dirty="0" smtClean="0"/>
              <a:t>DATA  </a:t>
            </a:r>
            <a:endParaRPr lang="en-IE" sz="7200" dirty="0"/>
          </a:p>
        </p:txBody>
      </p:sp>
      <p:sp>
        <p:nvSpPr>
          <p:cNvPr id="9" name="Rectangle 8"/>
          <p:cNvSpPr/>
          <p:nvPr/>
        </p:nvSpPr>
        <p:spPr>
          <a:xfrm flipH="1">
            <a:off x="3930914" y="0"/>
            <a:ext cx="5213085" cy="6858000"/>
          </a:xfrm>
          <a:prstGeom prst="rect">
            <a:avLst/>
          </a:prstGeom>
          <a:gradFill flip="none" rotWithShape="1">
            <a:gsLst>
              <a:gs pos="100000">
                <a:schemeClr val="tx1"/>
              </a:gs>
              <a:gs pos="7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E" sz="7200" dirty="0" smtClean="0"/>
              <a:t>CONTEXT  </a:t>
            </a:r>
            <a:endParaRPr lang="en-IE" sz="7200" dirty="0"/>
          </a:p>
        </p:txBody>
      </p:sp>
    </p:spTree>
    <p:extLst>
      <p:ext uri="{BB962C8B-B14F-4D97-AF65-F5344CB8AC3E}">
        <p14:creationId xmlns:p14="http://schemas.microsoft.com/office/powerpoint/2010/main" val="2057203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With context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IE" dirty="0"/>
          </a:p>
          <a:p>
            <a:pPr marL="0" indent="0">
              <a:buNone/>
            </a:pPr>
            <a:endParaRPr lang="en-IE" dirty="0" smtClean="0"/>
          </a:p>
          <a:p>
            <a:pPr lvl="1"/>
            <a:endParaRPr lang="en-IE" dirty="0"/>
          </a:p>
        </p:txBody>
      </p:sp>
      <p:pic>
        <p:nvPicPr>
          <p:cNvPr id="23" name="Picture 2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00" y="1556506"/>
            <a:ext cx="5978979" cy="3484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2" y="2154575"/>
            <a:ext cx="7968022" cy="1276670"/>
          </a:xfrm>
          <a:prstGeom prst="rect">
            <a:avLst/>
          </a:prstGeom>
        </p:spPr>
      </p:pic>
      <p:pic>
        <p:nvPicPr>
          <p:cNvPr id="8" name="Picture 2" descr="http://www.picturetopeople.org/out/picturetopeople.org-3775d091afacb0c1f675077f49b07a3dbe0d9b4f06273f4603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562" y="4666002"/>
            <a:ext cx="7152875" cy="1650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916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Without context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IE" dirty="0"/>
          </a:p>
          <a:p>
            <a:pPr marL="0" indent="0">
              <a:buNone/>
            </a:pPr>
            <a:endParaRPr lang="en-IE" dirty="0" smtClean="0"/>
          </a:p>
          <a:p>
            <a:pPr lvl="1"/>
            <a:endParaRPr lang="en-IE" dirty="0"/>
          </a:p>
        </p:txBody>
      </p:sp>
      <p:pic>
        <p:nvPicPr>
          <p:cNvPr id="23" name="Picture 2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00" y="1556506"/>
            <a:ext cx="5978979" cy="34849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2" y="2154576"/>
            <a:ext cx="7968022" cy="1270517"/>
          </a:xfrm>
          <a:prstGeom prst="rect">
            <a:avLst/>
          </a:prstGeom>
        </p:spPr>
      </p:pic>
      <p:pic>
        <p:nvPicPr>
          <p:cNvPr id="8" name="Picture 2" descr="http://www.picturetopeople.org/out/picturetopeople.org-3775d091afacb0c1f675077f49b07a3dbe0d9b4f06273f4603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562" y="4666002"/>
            <a:ext cx="7152875" cy="1650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2437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Without context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IE" dirty="0"/>
          </a:p>
          <a:p>
            <a:pPr marL="0" indent="0">
              <a:buNone/>
            </a:pPr>
            <a:endParaRPr lang="en-IE" dirty="0" smtClean="0"/>
          </a:p>
          <a:p>
            <a:pPr lvl="1"/>
            <a:endParaRPr lang="en-IE" dirty="0"/>
          </a:p>
        </p:txBody>
      </p:sp>
      <p:pic>
        <p:nvPicPr>
          <p:cNvPr id="23" name="Picture 2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00" y="1556506"/>
            <a:ext cx="5978979" cy="3484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3" y="2154577"/>
            <a:ext cx="7968117" cy="1271721"/>
          </a:xfrm>
          <a:prstGeom prst="rect">
            <a:avLst/>
          </a:prstGeom>
        </p:spPr>
      </p:pic>
      <p:pic>
        <p:nvPicPr>
          <p:cNvPr id="7" name="Picture 2" descr="http://www.picturetopeople.org/out/picturetopeople.org-3775d091afacb0c1f675077f49b07a3dbe0d9b4f06273f4603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562" y="4666002"/>
            <a:ext cx="7152875" cy="1650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819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Without context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IE" dirty="0"/>
          </a:p>
          <a:p>
            <a:pPr marL="0" indent="0">
              <a:buNone/>
            </a:pPr>
            <a:endParaRPr lang="en-IE" dirty="0" smtClean="0"/>
          </a:p>
          <a:p>
            <a:pPr lvl="1"/>
            <a:endParaRPr lang="en-IE" dirty="0"/>
          </a:p>
        </p:txBody>
      </p:sp>
      <p:pic>
        <p:nvPicPr>
          <p:cNvPr id="23" name="Picture 2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00" y="1556506"/>
            <a:ext cx="5978979" cy="34849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3" y="2154577"/>
            <a:ext cx="5352832" cy="1259056"/>
          </a:xfrm>
          <a:prstGeom prst="rect">
            <a:avLst/>
          </a:prstGeom>
        </p:spPr>
      </p:pic>
      <p:pic>
        <p:nvPicPr>
          <p:cNvPr id="9" name="Picture 2" descr="http://www.picturetopeople.org/out/picturetopeople.org-3775d091afacb0c1f675077f49b07a3dbe0d9b4f06273f4603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562" y="4666002"/>
            <a:ext cx="7152875" cy="1650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313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Without context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IE" dirty="0"/>
          </a:p>
          <a:p>
            <a:pPr marL="0" indent="0">
              <a:buNone/>
            </a:pPr>
            <a:endParaRPr lang="en-IE" dirty="0" smtClean="0"/>
          </a:p>
          <a:p>
            <a:pPr lvl="1"/>
            <a:endParaRPr lang="en-IE" dirty="0"/>
          </a:p>
        </p:txBody>
      </p:sp>
      <p:pic>
        <p:nvPicPr>
          <p:cNvPr id="23" name="Picture 2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00" y="1556506"/>
            <a:ext cx="5978979" cy="34849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3" y="2154577"/>
            <a:ext cx="5352832" cy="125905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562" y="4666001"/>
            <a:ext cx="7152882" cy="165066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848600" y="4267200"/>
            <a:ext cx="9906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1500" dirty="0" smtClean="0"/>
              <a:t>*</a:t>
            </a:r>
            <a:endParaRPr lang="en-IE" sz="11500" dirty="0"/>
          </a:p>
        </p:txBody>
      </p:sp>
      <p:sp>
        <p:nvSpPr>
          <p:cNvPr id="9" name="TextBox 8"/>
          <p:cNvSpPr txBox="1"/>
          <p:nvPr/>
        </p:nvSpPr>
        <p:spPr>
          <a:xfrm>
            <a:off x="5105400" y="3751601"/>
            <a:ext cx="3733800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But how to represent as a graph?</a:t>
            </a:r>
            <a:endParaRPr lang="en-IE" dirty="0" smtClean="0">
              <a:solidFill>
                <a:srgbClr val="FF0000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863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Context as graph data:</a:t>
            </a:r>
            <a:br>
              <a:rPr lang="en-IE" dirty="0" smtClean="0"/>
            </a:br>
            <a:r>
              <a:rPr lang="en-IE" dirty="0"/>
              <a:t>	</a:t>
            </a:r>
            <a:r>
              <a:rPr lang="en-IE" dirty="0" smtClean="0"/>
              <a:t>Representation</a:t>
            </a:r>
            <a:endParaRPr lang="en-I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947922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781800" y="6096000"/>
            <a:ext cx="2514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Calibri Light" panose="020F0302020204030204" pitchFamily="34" charset="0"/>
              </a:rPr>
              <a:t>First SPARQL (1.0)</a:t>
            </a:r>
          </a:p>
          <a:p>
            <a:r>
              <a:rPr lang="en-IE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Calibri Light" panose="020F0302020204030204" pitchFamily="34" charset="0"/>
              </a:rPr>
              <a:t>Then SPARQL 1.1</a:t>
            </a:r>
            <a:endParaRPr lang="en-IE" dirty="0">
              <a:solidFill>
                <a:schemeClr val="accent6">
                  <a:lumMod val="60000"/>
                  <a:lumOff val="40000"/>
                </a:schemeClr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8102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err="1" smtClean="0"/>
              <a:t>Wikidata</a:t>
            </a:r>
            <a:endParaRPr lang="en-IE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297637"/>
            <a:ext cx="8739187" cy="479836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66825"/>
            <a:ext cx="2009775" cy="5591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155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err="1" smtClean="0"/>
              <a:t>Wikidata</a:t>
            </a:r>
            <a:r>
              <a:rPr lang="en-IE" dirty="0" smtClean="0"/>
              <a:t>: Qualifiers</a:t>
            </a:r>
            <a:endParaRPr lang="en-IE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66825"/>
            <a:ext cx="2009775" cy="559117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3257549"/>
            <a:ext cx="5657850" cy="209262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4600" y="5350178"/>
            <a:ext cx="5657850" cy="133308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35175" y="1311275"/>
            <a:ext cx="6137275" cy="1140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599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Qualified Statements: Quins</a:t>
            </a:r>
            <a:endParaRPr lang="en-IE" dirty="0"/>
          </a:p>
        </p:txBody>
      </p:sp>
      <p:pic>
        <p:nvPicPr>
          <p:cNvPr id="11" name="Picture 10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1143001"/>
            <a:ext cx="6409942" cy="14042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4600" y="3257549"/>
            <a:ext cx="5657850" cy="2092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201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Qualified Statements: Quins</a:t>
            </a:r>
            <a:endParaRPr lang="en-IE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3257549"/>
            <a:ext cx="5657850" cy="209262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4600" y="5350178"/>
            <a:ext cx="5657850" cy="133308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1143001"/>
            <a:ext cx="6413165" cy="1881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717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Qualified Statements: </a:t>
            </a:r>
            <a:r>
              <a:rPr lang="en-IE" strike="sngStrike" dirty="0" smtClean="0">
                <a:solidFill>
                  <a:srgbClr val="FF0000"/>
                </a:solidFill>
              </a:rPr>
              <a:t>Quins</a:t>
            </a:r>
            <a:endParaRPr lang="en-IE" strike="sngStrike" dirty="0">
              <a:solidFill>
                <a:srgbClr val="FF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3257549"/>
            <a:ext cx="5657850" cy="209262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4600" y="5350178"/>
            <a:ext cx="5657850" cy="133308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1143002"/>
            <a:ext cx="6414954" cy="188204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8172450" y="2532111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204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Qualified Statements: Sextuples</a:t>
            </a:r>
            <a:endParaRPr lang="en-IE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3257549"/>
            <a:ext cx="5657850" cy="209262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4600" y="5350178"/>
            <a:ext cx="5657850" cy="133308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1" y="1143002"/>
            <a:ext cx="6954480" cy="1882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622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Qualified Statements: Sextuples</a:t>
            </a:r>
            <a:endParaRPr lang="en-IE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3257549"/>
            <a:ext cx="5657850" cy="209262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4600" y="5350178"/>
            <a:ext cx="5657850" cy="133308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1" y="1143002"/>
            <a:ext cx="6955062" cy="1883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954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Qualified Statements: </a:t>
            </a:r>
            <a:r>
              <a:rPr lang="en-IE" dirty="0" smtClean="0">
                <a:solidFill>
                  <a:schemeClr val="accent6">
                    <a:lumMod val="75000"/>
                  </a:schemeClr>
                </a:solidFill>
              </a:rPr>
              <a:t>Sextuples</a:t>
            </a:r>
            <a:endParaRPr lang="en-IE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3257549"/>
            <a:ext cx="5657850" cy="209262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4600" y="5350178"/>
            <a:ext cx="5657850" cy="133308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1" y="1143002"/>
            <a:ext cx="6955062" cy="1883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163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Qualified Statements: Quads + Triples</a:t>
            </a:r>
            <a:endParaRPr lang="en-IE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4600" y="3257549"/>
            <a:ext cx="5657850" cy="209262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4600" y="5350178"/>
            <a:ext cx="5657850" cy="133308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50" y="1123954"/>
            <a:ext cx="3677674" cy="93386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6322" y="1143002"/>
            <a:ext cx="3819387" cy="1884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935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1047754"/>
            <a:ext cx="9144000" cy="2131801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Qualified Statements: Quads + Triples</a:t>
            </a:r>
            <a:endParaRPr lang="en-IE" dirty="0"/>
          </a:p>
        </p:txBody>
      </p:sp>
      <p:pic>
        <p:nvPicPr>
          <p:cNvPr id="7" name="Picture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6322" y="1143002"/>
            <a:ext cx="3819387" cy="188415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50" y="1123954"/>
            <a:ext cx="3677674" cy="93386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57200" y="2654949"/>
            <a:ext cx="3647563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How to represent this as a graph?</a:t>
            </a:r>
            <a:endParaRPr lang="en-IE" dirty="0" smtClean="0">
              <a:solidFill>
                <a:srgbClr val="FF0000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2940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SPARQL: Query Language for RDF</a:t>
            </a:r>
            <a:endParaRPr lang="en-IE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533400" y="5334000"/>
            <a:ext cx="8229600" cy="6096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IE" sz="2000" dirty="0" smtClean="0">
                <a:solidFill>
                  <a:schemeClr val="bg1">
                    <a:lumMod val="50000"/>
                  </a:schemeClr>
                </a:solidFill>
              </a:rPr>
              <a:t>How to ask:</a:t>
            </a:r>
            <a:r>
              <a:rPr lang="en-IE" sz="2000" dirty="0" smtClean="0"/>
              <a:t> “Who stars in ‘Sharknado’?”</a:t>
            </a:r>
            <a:endParaRPr lang="en-IE" sz="200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219199"/>
            <a:ext cx="7108497" cy="3109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56135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Property Graph</a:t>
            </a:r>
            <a:endParaRPr lang="en-IE" dirty="0"/>
          </a:p>
        </p:txBody>
      </p:sp>
      <p:pic>
        <p:nvPicPr>
          <p:cNvPr id="8" name="Picture 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3665014"/>
            <a:ext cx="7885435" cy="259934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1047754"/>
            <a:ext cx="9144000" cy="2131801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12" name="Picture 1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6322" y="1143002"/>
            <a:ext cx="3819387" cy="188415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50" y="1123954"/>
            <a:ext cx="3677674" cy="93386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57200" y="2654949"/>
            <a:ext cx="3647563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How to represent this as a graph?</a:t>
            </a:r>
            <a:endParaRPr lang="en-IE" dirty="0" smtClean="0">
              <a:solidFill>
                <a:srgbClr val="FF0000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2481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RDF*</a:t>
            </a:r>
            <a:endParaRPr lang="en-IE" dirty="0"/>
          </a:p>
        </p:txBody>
      </p:sp>
      <p:sp>
        <p:nvSpPr>
          <p:cNvPr id="10" name="Rectangle 9"/>
          <p:cNvSpPr/>
          <p:nvPr/>
        </p:nvSpPr>
        <p:spPr>
          <a:xfrm>
            <a:off x="0" y="1047754"/>
            <a:ext cx="9144000" cy="2131801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12" name="Picture 1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6322" y="1143002"/>
            <a:ext cx="3819387" cy="188415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50" y="1123954"/>
            <a:ext cx="3677674" cy="93386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57200" y="2654949"/>
            <a:ext cx="3647563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How to represent this as a graph?</a:t>
            </a:r>
            <a:endParaRPr lang="en-IE" dirty="0" smtClean="0">
              <a:solidFill>
                <a:srgbClr val="FF0000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963" y="3505199"/>
            <a:ext cx="8614637" cy="297846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8654143" y="4648200"/>
            <a:ext cx="457200" cy="4572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2667000" y="5105400"/>
            <a:ext cx="457200" cy="45720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7202120" y="6439972"/>
            <a:ext cx="11865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E" dirty="0" smtClean="0"/>
              <a:t>[</a:t>
            </a:r>
            <a:r>
              <a:rPr lang="en-GB" dirty="0" err="1" smtClean="0"/>
              <a:t>Hartig</a:t>
            </a:r>
            <a:r>
              <a:rPr lang="en-GB" dirty="0" smtClean="0"/>
              <a:t> 17]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309175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RDF*</a:t>
            </a:r>
            <a:endParaRPr lang="en-IE" dirty="0"/>
          </a:p>
        </p:txBody>
      </p:sp>
      <p:sp>
        <p:nvSpPr>
          <p:cNvPr id="10" name="Rectangle 9"/>
          <p:cNvSpPr/>
          <p:nvPr/>
        </p:nvSpPr>
        <p:spPr>
          <a:xfrm>
            <a:off x="0" y="1047754"/>
            <a:ext cx="9144000" cy="2131801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12" name="Picture 1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6322" y="1143002"/>
            <a:ext cx="3819387" cy="188415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50" y="1123954"/>
            <a:ext cx="3677674" cy="93386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57200" y="2654949"/>
            <a:ext cx="3647563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How to represent this as a graph?</a:t>
            </a:r>
            <a:endParaRPr lang="en-IE" dirty="0" smtClean="0">
              <a:solidFill>
                <a:srgbClr val="FF0000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963" y="3505201"/>
            <a:ext cx="8620214" cy="298737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8328509" y="2197749"/>
            <a:ext cx="457200" cy="45720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7202120" y="6439972"/>
            <a:ext cx="11865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E" dirty="0" smtClean="0"/>
              <a:t>[</a:t>
            </a:r>
            <a:r>
              <a:rPr lang="en-GB" dirty="0" err="1" smtClean="0"/>
              <a:t>Hartig</a:t>
            </a:r>
            <a:r>
              <a:rPr lang="en-GB" dirty="0" smtClean="0"/>
              <a:t> 17]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995467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Named Graphs</a:t>
            </a:r>
            <a:endParaRPr lang="en-IE" dirty="0"/>
          </a:p>
        </p:txBody>
      </p:sp>
      <p:sp>
        <p:nvSpPr>
          <p:cNvPr id="10" name="Rectangle 9"/>
          <p:cNvSpPr/>
          <p:nvPr/>
        </p:nvSpPr>
        <p:spPr>
          <a:xfrm>
            <a:off x="0" y="1047754"/>
            <a:ext cx="9144000" cy="2131801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12" name="Picture 1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6322" y="1143002"/>
            <a:ext cx="3819387" cy="188415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50" y="1123954"/>
            <a:ext cx="3677674" cy="93386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57200" y="2654949"/>
            <a:ext cx="3647563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How to represent this as a graph?</a:t>
            </a:r>
            <a:endParaRPr lang="en-IE" dirty="0" smtClean="0">
              <a:solidFill>
                <a:srgbClr val="FF0000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3924241"/>
            <a:ext cx="2493612" cy="70723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5329157"/>
            <a:ext cx="2493612" cy="70723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3505200"/>
            <a:ext cx="3938192" cy="2978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9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1047754"/>
            <a:ext cx="4572000" cy="5810246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RDF Reification</a:t>
            </a:r>
            <a:endParaRPr lang="en-IE" dirty="0"/>
          </a:p>
        </p:txBody>
      </p:sp>
      <p:pic>
        <p:nvPicPr>
          <p:cNvPr id="12" name="Picture 1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6322" y="1143002"/>
            <a:ext cx="3819387" cy="188415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50" y="1123954"/>
            <a:ext cx="3677674" cy="93386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57200" y="2654949"/>
            <a:ext cx="3647563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How to represent this as a graph?</a:t>
            </a:r>
            <a:endParaRPr lang="en-IE" dirty="0" smtClean="0">
              <a:solidFill>
                <a:srgbClr val="FF0000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3505200"/>
            <a:ext cx="3938192" cy="297846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62" y="4050631"/>
            <a:ext cx="4180837" cy="1737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491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4" grpId="0" animBg="1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1047754"/>
            <a:ext cx="4572000" cy="5810246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RDF Reification</a:t>
            </a:r>
            <a:endParaRPr lang="en-IE" dirty="0"/>
          </a:p>
        </p:txBody>
      </p:sp>
      <p:pic>
        <p:nvPicPr>
          <p:cNvPr id="12" name="Picture 1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6322" y="1143002"/>
            <a:ext cx="3819387" cy="188415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50" y="1123954"/>
            <a:ext cx="3677674" cy="93386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57200" y="2654949"/>
            <a:ext cx="3647563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How to represent this as a graph?</a:t>
            </a:r>
            <a:endParaRPr lang="en-IE" dirty="0" smtClean="0">
              <a:solidFill>
                <a:srgbClr val="FF0000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3505200"/>
            <a:ext cx="3938192" cy="297846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8600" y="3962400"/>
            <a:ext cx="4058047" cy="1685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412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1047754"/>
            <a:ext cx="4572000" cy="5810246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n-</a:t>
            </a:r>
            <a:r>
              <a:rPr lang="en-IE" dirty="0" err="1" smtClean="0"/>
              <a:t>ary</a:t>
            </a:r>
            <a:r>
              <a:rPr lang="en-IE" dirty="0" smtClean="0"/>
              <a:t> Relations</a:t>
            </a:r>
            <a:endParaRPr lang="en-IE" dirty="0"/>
          </a:p>
        </p:txBody>
      </p:sp>
      <p:pic>
        <p:nvPicPr>
          <p:cNvPr id="12" name="Picture 1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6322" y="1143002"/>
            <a:ext cx="3819387" cy="188415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50" y="1123954"/>
            <a:ext cx="3677674" cy="93386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57200" y="2654949"/>
            <a:ext cx="3647563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How to represent this as a graph?</a:t>
            </a:r>
            <a:endParaRPr lang="en-IE" dirty="0" smtClean="0">
              <a:solidFill>
                <a:srgbClr val="FF0000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3505200"/>
            <a:ext cx="3938192" cy="297846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62" y="4050631"/>
            <a:ext cx="4181251" cy="173948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450" y="5804406"/>
            <a:ext cx="3200363" cy="984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731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4" grpId="0" animBg="1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1047754"/>
            <a:ext cx="4572000" cy="5810246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n-</a:t>
            </a:r>
            <a:r>
              <a:rPr lang="en-IE" dirty="0" err="1" smtClean="0"/>
              <a:t>ary</a:t>
            </a:r>
            <a:r>
              <a:rPr lang="en-IE" dirty="0" smtClean="0"/>
              <a:t> Relations</a:t>
            </a:r>
            <a:endParaRPr lang="en-IE" dirty="0"/>
          </a:p>
        </p:txBody>
      </p:sp>
      <p:pic>
        <p:nvPicPr>
          <p:cNvPr id="12" name="Picture 1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6322" y="1143002"/>
            <a:ext cx="3819387" cy="188415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50" y="1123954"/>
            <a:ext cx="3677674" cy="93386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57200" y="2654949"/>
            <a:ext cx="3647563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How to represent this as a graph?</a:t>
            </a:r>
            <a:endParaRPr lang="en-IE" dirty="0" smtClean="0">
              <a:solidFill>
                <a:srgbClr val="FF0000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3505200"/>
            <a:ext cx="3938192" cy="297846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8600" y="3962400"/>
            <a:ext cx="4047148" cy="168592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752600" y="5870915"/>
            <a:ext cx="2819400" cy="98708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05000" y="5960698"/>
            <a:ext cx="2477524" cy="764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61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1047754"/>
            <a:ext cx="4572000" cy="5810246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274638"/>
            <a:ext cx="8510193" cy="715962"/>
          </a:xfrm>
        </p:spPr>
        <p:txBody>
          <a:bodyPr>
            <a:normAutofit/>
          </a:bodyPr>
          <a:lstStyle/>
          <a:p>
            <a:r>
              <a:rPr lang="en-IE" dirty="0" smtClean="0"/>
              <a:t>Singleton Properties</a:t>
            </a:r>
            <a:endParaRPr lang="en-IE" dirty="0"/>
          </a:p>
        </p:txBody>
      </p:sp>
      <p:pic>
        <p:nvPicPr>
          <p:cNvPr id="12" name="Picture 1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6322" y="1143002"/>
            <a:ext cx="3819387" cy="188415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50" y="1123954"/>
            <a:ext cx="3677674" cy="93386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57200" y="2654949"/>
            <a:ext cx="3647563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How to represent this as a graph?</a:t>
            </a:r>
            <a:endParaRPr lang="en-IE" dirty="0" smtClean="0">
              <a:solidFill>
                <a:srgbClr val="FF0000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3505200"/>
            <a:ext cx="3938192" cy="297846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7200" y="3962400"/>
            <a:ext cx="3677047" cy="168801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722648" y="6403871"/>
            <a:ext cx="18493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E" dirty="0"/>
              <a:t>[</a:t>
            </a:r>
            <a:r>
              <a:rPr lang="en-GB" dirty="0"/>
              <a:t>Nguyen et al. 14]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781757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1047754"/>
            <a:ext cx="4572000" cy="5810246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 err="1" smtClean="0"/>
              <a:t>Hoganification</a:t>
            </a:r>
            <a:r>
              <a:rPr lang="en-IE" dirty="0" smtClean="0"/>
              <a:t> </a:t>
            </a:r>
            <a:endParaRPr lang="en-IE" dirty="0"/>
          </a:p>
        </p:txBody>
      </p:sp>
      <p:pic>
        <p:nvPicPr>
          <p:cNvPr id="12" name="Picture 1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6322" y="1143002"/>
            <a:ext cx="3819387" cy="188415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50" y="1123954"/>
            <a:ext cx="3677674" cy="93386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57200" y="2654949"/>
            <a:ext cx="3647563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How to represent this as a graph?</a:t>
            </a:r>
            <a:endParaRPr lang="en-IE" dirty="0" smtClean="0">
              <a:solidFill>
                <a:srgbClr val="FF0000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3505200"/>
            <a:ext cx="3938192" cy="297846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722648" y="6403871"/>
            <a:ext cx="12159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E" dirty="0" smtClean="0"/>
              <a:t>[</a:t>
            </a:r>
            <a:r>
              <a:rPr lang="en-GB" dirty="0" smtClean="0"/>
              <a:t>Hogan 18]</a:t>
            </a:r>
            <a:endParaRPr lang="en-IE" dirty="0"/>
          </a:p>
        </p:txBody>
      </p:sp>
      <p:pic>
        <p:nvPicPr>
          <p:cNvPr id="26" name="Picture 25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64" y="4050631"/>
            <a:ext cx="2577488" cy="1748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60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SPARQL: Query Language for RDF</a:t>
            </a:r>
            <a:endParaRPr lang="en-IE" dirty="0"/>
          </a:p>
        </p:txBody>
      </p:sp>
      <p:pic>
        <p:nvPicPr>
          <p:cNvPr id="9" name="Picture 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5181601"/>
            <a:ext cx="2042160" cy="992505"/>
          </a:xfrm>
          <a:prstGeom prst="rect">
            <a:avLst/>
          </a:prstGeom>
        </p:spPr>
      </p:pic>
      <p:sp>
        <p:nvSpPr>
          <p:cNvPr id="14" name="Content Placeholder 3 1"/>
          <p:cNvSpPr>
            <a:spLocks noGrp="1"/>
          </p:cNvSpPr>
          <p:nvPr>
            <p:ph idx="1"/>
          </p:nvPr>
        </p:nvSpPr>
        <p:spPr>
          <a:xfrm>
            <a:off x="304800" y="4408223"/>
            <a:ext cx="1371600" cy="609600"/>
          </a:xfrm>
        </p:spPr>
        <p:txBody>
          <a:bodyPr/>
          <a:lstStyle/>
          <a:p>
            <a:pPr marL="0" indent="0" algn="ctr">
              <a:buNone/>
            </a:pPr>
            <a:r>
              <a:rPr lang="en-IE" dirty="0" smtClean="0">
                <a:solidFill>
                  <a:schemeClr val="bg1">
                    <a:lumMod val="50000"/>
                  </a:schemeClr>
                </a:solidFill>
              </a:rPr>
              <a:t>Query:</a:t>
            </a:r>
            <a:endParaRPr lang="en-IE" dirty="0"/>
          </a:p>
        </p:txBody>
      </p:sp>
      <p:sp>
        <p:nvSpPr>
          <p:cNvPr id="15" name="Content Placeholder 3 2"/>
          <p:cNvSpPr txBox="1">
            <a:spLocks/>
          </p:cNvSpPr>
          <p:nvPr/>
        </p:nvSpPr>
        <p:spPr>
          <a:xfrm>
            <a:off x="5943600" y="4419600"/>
            <a:ext cx="1828800" cy="609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IE" dirty="0" smtClean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Solutions:</a:t>
            </a:r>
            <a:endParaRPr lang="en-IE" dirty="0">
              <a:latin typeface="Calibri Light" panose="020F0302020204030204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1" y="5105400"/>
            <a:ext cx="3772427" cy="1374840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219199"/>
            <a:ext cx="7108497" cy="3109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78463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1047754"/>
            <a:ext cx="4572000" cy="5810246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 err="1" smtClean="0"/>
              <a:t>Hoganification</a:t>
            </a:r>
            <a:r>
              <a:rPr lang="en-IE" dirty="0" smtClean="0"/>
              <a:t> </a:t>
            </a:r>
            <a:endParaRPr lang="en-IE" dirty="0"/>
          </a:p>
        </p:txBody>
      </p:sp>
      <p:pic>
        <p:nvPicPr>
          <p:cNvPr id="12" name="Picture 1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6322" y="1143002"/>
            <a:ext cx="3819387" cy="188415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50" y="1123954"/>
            <a:ext cx="3677674" cy="93386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57200" y="2654949"/>
            <a:ext cx="3647563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How to represent this as a graph?</a:t>
            </a:r>
            <a:endParaRPr lang="en-IE" dirty="0" smtClean="0">
              <a:solidFill>
                <a:srgbClr val="FF0000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3505200"/>
            <a:ext cx="3938192" cy="297846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722648" y="6403871"/>
            <a:ext cx="12159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E" dirty="0" smtClean="0"/>
              <a:t>[</a:t>
            </a:r>
            <a:r>
              <a:rPr lang="en-GB" dirty="0" smtClean="0"/>
              <a:t>Hogan 19]</a:t>
            </a:r>
            <a:endParaRPr lang="en-IE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0679" y="3962400"/>
            <a:ext cx="2482521" cy="1685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419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Qualified Statements </a:t>
            </a:r>
            <a:r>
              <a:rPr lang="en-IE" sz="2800" dirty="0" smtClean="0"/>
              <a:t>(quads + triples)</a:t>
            </a:r>
            <a:endParaRPr lang="en-IE" sz="2800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E" dirty="0" smtClean="0">
                <a:solidFill>
                  <a:srgbClr val="0070C0"/>
                </a:solidFill>
              </a:rPr>
              <a:t>Beyond RDF graphs</a:t>
            </a:r>
          </a:p>
          <a:p>
            <a:pPr lvl="1"/>
            <a:r>
              <a:rPr lang="en-IE" dirty="0" smtClean="0"/>
              <a:t>Property graphs	</a:t>
            </a:r>
            <a:r>
              <a:rPr lang="en-GB" dirty="0">
                <a:solidFill>
                  <a:schemeClr val="bg1"/>
                </a:solidFill>
              </a:rPr>
              <a:t>✓</a:t>
            </a:r>
            <a:endParaRPr lang="en-IE" dirty="0" smtClean="0">
              <a:solidFill>
                <a:schemeClr val="bg1"/>
              </a:solidFill>
            </a:endParaRPr>
          </a:p>
          <a:p>
            <a:pPr lvl="1"/>
            <a:r>
              <a:rPr lang="en-IE" dirty="0" smtClean="0"/>
              <a:t>RDF*			</a:t>
            </a:r>
            <a:r>
              <a:rPr lang="en-GB" dirty="0">
                <a:solidFill>
                  <a:schemeClr val="bg1"/>
                </a:solidFill>
              </a:rPr>
              <a:t>✓</a:t>
            </a:r>
            <a:endParaRPr lang="en-IE" dirty="0" smtClean="0">
              <a:solidFill>
                <a:schemeClr val="bg1"/>
              </a:solidFill>
            </a:endParaRPr>
          </a:p>
          <a:p>
            <a:pPr lvl="1"/>
            <a:r>
              <a:rPr lang="en-IE" dirty="0" smtClean="0"/>
              <a:t>Named Graphs	</a:t>
            </a:r>
            <a:r>
              <a:rPr lang="en-GB" dirty="0">
                <a:solidFill>
                  <a:schemeClr val="bg1"/>
                </a:solidFill>
              </a:rPr>
              <a:t>✓</a:t>
            </a:r>
            <a:endParaRPr lang="en-IE" dirty="0" smtClean="0">
              <a:solidFill>
                <a:schemeClr val="bg1"/>
              </a:solidFill>
            </a:endParaRPr>
          </a:p>
          <a:p>
            <a:r>
              <a:rPr lang="en-IE" dirty="0" smtClean="0">
                <a:solidFill>
                  <a:srgbClr val="0070C0"/>
                </a:solidFill>
              </a:rPr>
              <a:t>Good </a:t>
            </a:r>
            <a:r>
              <a:rPr lang="en-IE" dirty="0" err="1" smtClean="0">
                <a:solidFill>
                  <a:srgbClr val="0070C0"/>
                </a:solidFill>
              </a:rPr>
              <a:t>ol</a:t>
            </a:r>
            <a:r>
              <a:rPr lang="en-IE" dirty="0" smtClean="0">
                <a:solidFill>
                  <a:srgbClr val="0070C0"/>
                </a:solidFill>
              </a:rPr>
              <a:t>' RDF graphs</a:t>
            </a:r>
          </a:p>
          <a:p>
            <a:pPr lvl="1"/>
            <a:r>
              <a:rPr lang="en-IE" dirty="0" smtClean="0"/>
              <a:t>Reification		</a:t>
            </a:r>
            <a:r>
              <a:rPr lang="en-GB" dirty="0">
                <a:solidFill>
                  <a:schemeClr val="bg1"/>
                </a:solidFill>
              </a:rPr>
              <a:t>✗</a:t>
            </a:r>
            <a:endParaRPr lang="en-IE" dirty="0" smtClean="0">
              <a:solidFill>
                <a:schemeClr val="bg1"/>
              </a:solidFill>
            </a:endParaRPr>
          </a:p>
          <a:p>
            <a:pPr lvl="1"/>
            <a:r>
              <a:rPr lang="en-IE" i="1" dirty="0" smtClean="0"/>
              <a:t>n</a:t>
            </a:r>
            <a:r>
              <a:rPr lang="en-IE" dirty="0" smtClean="0"/>
              <a:t>-</a:t>
            </a:r>
            <a:r>
              <a:rPr lang="en-IE" dirty="0" err="1" smtClean="0"/>
              <a:t>ary</a:t>
            </a:r>
            <a:r>
              <a:rPr lang="en-IE" dirty="0" smtClean="0"/>
              <a:t> relations	</a:t>
            </a:r>
            <a:r>
              <a:rPr lang="en-GB" dirty="0">
                <a:solidFill>
                  <a:schemeClr val="bg1"/>
                </a:solidFill>
              </a:rPr>
              <a:t>✗</a:t>
            </a:r>
            <a:endParaRPr lang="en-IE" dirty="0" smtClean="0">
              <a:solidFill>
                <a:schemeClr val="bg1"/>
              </a:solidFill>
            </a:endParaRPr>
          </a:p>
          <a:p>
            <a:pPr lvl="1"/>
            <a:r>
              <a:rPr lang="en-IE" dirty="0" smtClean="0"/>
              <a:t>Singleton properties	</a:t>
            </a:r>
            <a:r>
              <a:rPr lang="en-GB" dirty="0" smtClean="0">
                <a:solidFill>
                  <a:schemeClr val="bg1"/>
                </a:solidFill>
              </a:rPr>
              <a:t>✗</a:t>
            </a:r>
            <a:endParaRPr lang="en-IE" dirty="0" smtClean="0">
              <a:solidFill>
                <a:schemeClr val="bg1"/>
              </a:solidFill>
            </a:endParaRPr>
          </a:p>
          <a:p>
            <a:pPr lvl="1"/>
            <a:r>
              <a:rPr lang="en-IE" dirty="0" err="1" smtClean="0"/>
              <a:t>Hoganification</a:t>
            </a:r>
            <a:r>
              <a:rPr lang="en-IE" dirty="0" smtClean="0"/>
              <a:t>	</a:t>
            </a:r>
            <a:r>
              <a:rPr lang="en-GB" dirty="0" smtClean="0">
                <a:solidFill>
                  <a:schemeClr val="bg1"/>
                </a:solidFill>
              </a:rPr>
              <a:t>✗</a:t>
            </a:r>
            <a:endParaRPr lang="en-IE" dirty="0" smtClean="0">
              <a:solidFill>
                <a:schemeClr val="bg1"/>
              </a:solidFill>
            </a:endParaRPr>
          </a:p>
          <a:p>
            <a:pPr lvl="1"/>
            <a:endParaRPr lang="en-IE" dirty="0" smtClean="0"/>
          </a:p>
          <a:p>
            <a:pPr lvl="1"/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555052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Qualified Statements </a:t>
            </a:r>
            <a:r>
              <a:rPr lang="en-IE" sz="2800" dirty="0" smtClean="0"/>
              <a:t>(quads + triples)</a:t>
            </a:r>
            <a:endParaRPr lang="en-IE" sz="2800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E" dirty="0" smtClean="0">
                <a:solidFill>
                  <a:srgbClr val="0070C0"/>
                </a:solidFill>
              </a:rPr>
              <a:t>Beyond RDF graphs</a:t>
            </a:r>
          </a:p>
          <a:p>
            <a:pPr lvl="1"/>
            <a:r>
              <a:rPr lang="en-IE" dirty="0" smtClean="0"/>
              <a:t>Property graphs	</a:t>
            </a:r>
            <a:r>
              <a:rPr lang="en-GB" dirty="0">
                <a:solidFill>
                  <a:schemeClr val="bg1"/>
                </a:solidFill>
              </a:rPr>
              <a:t>✓</a:t>
            </a:r>
            <a:endParaRPr lang="en-IE" dirty="0" smtClean="0">
              <a:solidFill>
                <a:schemeClr val="bg1"/>
              </a:solidFill>
            </a:endParaRPr>
          </a:p>
          <a:p>
            <a:pPr lvl="1"/>
            <a:r>
              <a:rPr lang="en-IE" dirty="0" smtClean="0"/>
              <a:t>RDF*			</a:t>
            </a:r>
            <a:r>
              <a:rPr lang="en-GB" dirty="0">
                <a:solidFill>
                  <a:schemeClr val="bg1"/>
                </a:solidFill>
              </a:rPr>
              <a:t>✓</a:t>
            </a:r>
            <a:endParaRPr lang="en-IE" dirty="0" smtClean="0">
              <a:solidFill>
                <a:schemeClr val="bg1"/>
              </a:solidFill>
            </a:endParaRPr>
          </a:p>
          <a:p>
            <a:pPr lvl="1"/>
            <a:r>
              <a:rPr lang="en-IE" dirty="0" smtClean="0">
                <a:solidFill>
                  <a:schemeClr val="accent6">
                    <a:lumMod val="75000"/>
                  </a:schemeClr>
                </a:solidFill>
              </a:rPr>
              <a:t>Named Graphs</a:t>
            </a:r>
            <a:r>
              <a:rPr lang="en-IE" dirty="0" smtClean="0"/>
              <a:t>	</a:t>
            </a:r>
            <a:r>
              <a:rPr lang="en-GB" dirty="0">
                <a:solidFill>
                  <a:schemeClr val="bg1"/>
                </a:solidFill>
              </a:rPr>
              <a:t>✓</a:t>
            </a:r>
            <a:endParaRPr lang="en-IE" dirty="0" smtClean="0">
              <a:solidFill>
                <a:schemeClr val="bg1"/>
              </a:solidFill>
            </a:endParaRPr>
          </a:p>
          <a:p>
            <a:r>
              <a:rPr lang="en-IE" dirty="0" smtClean="0">
                <a:solidFill>
                  <a:srgbClr val="0070C0"/>
                </a:solidFill>
              </a:rPr>
              <a:t>Good </a:t>
            </a:r>
            <a:r>
              <a:rPr lang="en-IE" dirty="0" err="1" smtClean="0">
                <a:solidFill>
                  <a:srgbClr val="0070C0"/>
                </a:solidFill>
              </a:rPr>
              <a:t>ol</a:t>
            </a:r>
            <a:r>
              <a:rPr lang="en-IE" dirty="0" smtClean="0">
                <a:solidFill>
                  <a:srgbClr val="0070C0"/>
                </a:solidFill>
              </a:rPr>
              <a:t>' RDF graphs</a:t>
            </a:r>
          </a:p>
          <a:p>
            <a:pPr lvl="1"/>
            <a:r>
              <a:rPr lang="en-IE" dirty="0" smtClean="0"/>
              <a:t>Reification		</a:t>
            </a:r>
            <a:r>
              <a:rPr lang="en-GB" dirty="0">
                <a:solidFill>
                  <a:schemeClr val="bg1"/>
                </a:solidFill>
              </a:rPr>
              <a:t>✗</a:t>
            </a:r>
            <a:endParaRPr lang="en-IE" dirty="0" smtClean="0">
              <a:solidFill>
                <a:schemeClr val="bg1"/>
              </a:solidFill>
            </a:endParaRPr>
          </a:p>
          <a:p>
            <a:pPr lvl="1"/>
            <a:r>
              <a:rPr lang="en-IE" i="1" dirty="0" smtClean="0"/>
              <a:t>n</a:t>
            </a:r>
            <a:r>
              <a:rPr lang="en-IE" dirty="0" smtClean="0"/>
              <a:t>-</a:t>
            </a:r>
            <a:r>
              <a:rPr lang="en-IE" dirty="0" err="1" smtClean="0"/>
              <a:t>ary</a:t>
            </a:r>
            <a:r>
              <a:rPr lang="en-IE" dirty="0" smtClean="0"/>
              <a:t> relations	</a:t>
            </a:r>
            <a:r>
              <a:rPr lang="en-GB" dirty="0">
                <a:solidFill>
                  <a:schemeClr val="bg1"/>
                </a:solidFill>
              </a:rPr>
              <a:t>✗</a:t>
            </a:r>
            <a:endParaRPr lang="en-IE" dirty="0" smtClean="0">
              <a:solidFill>
                <a:schemeClr val="bg1"/>
              </a:solidFill>
            </a:endParaRPr>
          </a:p>
          <a:p>
            <a:pPr lvl="1"/>
            <a:r>
              <a:rPr lang="en-IE" dirty="0" smtClean="0"/>
              <a:t>Singleton properties	</a:t>
            </a:r>
            <a:r>
              <a:rPr lang="en-GB" dirty="0" smtClean="0">
                <a:solidFill>
                  <a:schemeClr val="bg1"/>
                </a:solidFill>
              </a:rPr>
              <a:t>✗</a:t>
            </a:r>
            <a:endParaRPr lang="en-IE" dirty="0" smtClean="0">
              <a:solidFill>
                <a:schemeClr val="bg1"/>
              </a:solidFill>
            </a:endParaRPr>
          </a:p>
          <a:p>
            <a:pPr lvl="1"/>
            <a:r>
              <a:rPr lang="en-IE" dirty="0" err="1" smtClean="0"/>
              <a:t>Hoganification</a:t>
            </a:r>
            <a:r>
              <a:rPr lang="en-IE" dirty="0" smtClean="0"/>
              <a:t>	</a:t>
            </a:r>
            <a:r>
              <a:rPr lang="en-GB" dirty="0" smtClean="0">
                <a:solidFill>
                  <a:schemeClr val="bg1"/>
                </a:solidFill>
              </a:rPr>
              <a:t>✗</a:t>
            </a:r>
            <a:endParaRPr lang="en-IE" dirty="0" smtClean="0">
              <a:solidFill>
                <a:schemeClr val="bg1"/>
              </a:solidFill>
            </a:endParaRPr>
          </a:p>
          <a:p>
            <a:pPr lvl="1"/>
            <a:endParaRPr lang="en-IE" dirty="0" smtClean="0"/>
          </a:p>
          <a:p>
            <a:pPr lvl="1"/>
            <a:endParaRPr lang="en-IE" dirty="0"/>
          </a:p>
        </p:txBody>
      </p:sp>
      <p:pic>
        <p:nvPicPr>
          <p:cNvPr id="7170" name="Picture 2" descr="Image result for sparql 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440780"/>
            <a:ext cx="1790700" cy="1219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9116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SPARQL: Named Graphs</a:t>
            </a:r>
            <a:endParaRPr lang="en-I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65815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SPARQL defined over a Dataset</a:t>
            </a:r>
            <a:endParaRPr lang="en-IE" dirty="0"/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1" y="1447801"/>
            <a:ext cx="6324600" cy="2901282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33400" y="4800600"/>
            <a:ext cx="8305800" cy="120032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b="1" dirty="0" smtClean="0">
                <a:solidFill>
                  <a:srgbClr val="00206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Core idea</a:t>
            </a:r>
            <a:r>
              <a:rPr lang="en-IE" dirty="0" smtClean="0">
                <a:solidFill>
                  <a:srgbClr val="00206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: SPARQL can support multiple RDF graphs, not just one.</a:t>
            </a:r>
          </a:p>
          <a:p>
            <a:pPr algn="ctr"/>
            <a:r>
              <a:rPr lang="en-IE" dirty="0" smtClean="0">
                <a:solidFill>
                  <a:srgbClr val="002060"/>
                </a:solidFill>
                <a:latin typeface="Calibri Light" panose="020F0302020204030204" pitchFamily="34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When using SPARQL, you can partition your data into multiple graphs.</a:t>
            </a:r>
          </a:p>
          <a:p>
            <a:pPr algn="ctr"/>
            <a:r>
              <a:rPr lang="en-IE" dirty="0" smtClean="0">
                <a:solidFill>
                  <a:srgbClr val="002060"/>
                </a:solidFill>
                <a:latin typeface="Calibri Light" panose="020F0302020204030204" pitchFamily="34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The default graph is chosen if you don’t specify a graph.</a:t>
            </a:r>
          </a:p>
          <a:p>
            <a:pPr algn="ctr"/>
            <a:r>
              <a:rPr lang="en-IE" dirty="0" smtClean="0">
                <a:solidFill>
                  <a:srgbClr val="002060"/>
                </a:solidFill>
                <a:latin typeface="Calibri Light" panose="020F0302020204030204" pitchFamily="34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Otherwise you can explicitly select a named graph using it’s IRI name.</a:t>
            </a:r>
          </a:p>
        </p:txBody>
      </p:sp>
    </p:spTree>
    <p:extLst>
      <p:ext uri="{BB962C8B-B14F-4D97-AF65-F5344CB8AC3E}">
        <p14:creationId xmlns:p14="http://schemas.microsoft.com/office/powerpoint/2010/main" val="750498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An example dataset</a:t>
            </a:r>
            <a:endParaRPr lang="en-IE" dirty="0"/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988" y="1066800"/>
            <a:ext cx="4060363" cy="1709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6051" y="2826948"/>
            <a:ext cx="6324600" cy="10532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8351" y="1066800"/>
            <a:ext cx="4238449" cy="17248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35210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Creating a dataset for a query</a:t>
            </a:r>
            <a:endParaRPr lang="en-IE" dirty="0"/>
          </a:p>
        </p:txBody>
      </p:sp>
      <p:pic>
        <p:nvPicPr>
          <p:cNvPr id="6" name="Picture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447799"/>
            <a:ext cx="7760970" cy="900684"/>
          </a:xfrm>
          <a:prstGeom prst="rect">
            <a:avLst/>
          </a:prstGeom>
        </p:spPr>
      </p:pic>
      <p:sp>
        <p:nvSpPr>
          <p:cNvPr id="7" name="Content Placeholder 4"/>
          <p:cNvSpPr>
            <a:spLocks noGrp="1"/>
          </p:cNvSpPr>
          <p:nvPr>
            <p:ph idx="1"/>
          </p:nvPr>
        </p:nvSpPr>
        <p:spPr>
          <a:xfrm>
            <a:off x="609600" y="2819400"/>
            <a:ext cx="8229600" cy="4906963"/>
          </a:xfrm>
        </p:spPr>
        <p:txBody>
          <a:bodyPr>
            <a:normAutofit/>
          </a:bodyPr>
          <a:lstStyle/>
          <a:p>
            <a:r>
              <a:rPr lang="en-IE" sz="2400" dirty="0" smtClean="0">
                <a:solidFill>
                  <a:srgbClr val="0070C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FROM</a:t>
            </a:r>
            <a:endParaRPr lang="en-IE" sz="2400" dirty="0" smtClean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lvl="1"/>
            <a:r>
              <a:rPr lang="en-IE" sz="2000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Used to define a default graph for the query using graph names</a:t>
            </a:r>
          </a:p>
          <a:p>
            <a:pPr lvl="1"/>
            <a:r>
              <a:rPr lang="en-IE" sz="2000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If multiple graphs are specified, they are RDF-merged</a:t>
            </a:r>
          </a:p>
          <a:p>
            <a:r>
              <a:rPr lang="en-IE" sz="2400" dirty="0" smtClean="0">
                <a:solidFill>
                  <a:srgbClr val="0070C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FROM NAMED</a:t>
            </a:r>
            <a:endParaRPr lang="en-IE" sz="2400" i="1" dirty="0" smtClean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lvl="1"/>
            <a:r>
              <a:rPr lang="en-IE" sz="2000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Used to select the active named graphs to be used for the query</a:t>
            </a:r>
          </a:p>
          <a:p>
            <a:endParaRPr lang="en-IE" sz="2400" dirty="0" smtClean="0"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lvl="1"/>
            <a:endParaRPr lang="en-IE" sz="2000" dirty="0" smtClean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endParaRPr lang="en-IE" sz="2400" dirty="0" smtClean="0"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360423" y="4946310"/>
            <a:ext cx="4274119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IE" dirty="0">
                <a:solidFill>
                  <a:schemeClr val="accent2"/>
                </a:solidFill>
                <a:latin typeface="Calibri Light" panose="020F0302020204030204" pitchFamily="34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Using either feature clears the index dataset</a:t>
            </a:r>
            <a:endParaRPr lang="en-IE" sz="1600" dirty="0">
              <a:solidFill>
                <a:schemeClr val="accent2"/>
              </a:solidFill>
              <a:latin typeface="Calibri Light" panose="020F0302020204030204" pitchFamily="34" charset="0"/>
              <a:ea typeface="CMU Typewriter Text" panose="02000609000000000000" pitchFamily="49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5675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2" descr="https://d30y9cdsu7xlg0.cloudfront.net/png/257761-20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2300" y="1981200"/>
            <a:ext cx="2819400" cy="281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0230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2149" y="4446835"/>
            <a:ext cx="4066946" cy="227254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RDF merge: A quick reminder</a:t>
            </a:r>
            <a:endParaRPr lang="en-IE" dirty="0"/>
          </a:p>
        </p:txBody>
      </p:sp>
      <p:sp>
        <p:nvSpPr>
          <p:cNvPr id="8" name="TextBox 7"/>
          <p:cNvSpPr txBox="1"/>
          <p:nvPr/>
        </p:nvSpPr>
        <p:spPr>
          <a:xfrm>
            <a:off x="0" y="3742087"/>
            <a:ext cx="9143999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How should we combine these two RDF graphs?</a:t>
            </a:r>
            <a:endParaRPr lang="en-IE" i="1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235122"/>
            <a:ext cx="2886976" cy="212258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2573" y="1232658"/>
            <a:ext cx="2888427" cy="212751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43200" y="5178293"/>
            <a:ext cx="3524250" cy="809625"/>
          </a:xfrm>
          <a:prstGeom prst="rect">
            <a:avLst/>
          </a:prstGeom>
        </p:spPr>
      </p:pic>
      <p:pic>
        <p:nvPicPr>
          <p:cNvPr id="9" name="Picture 2 2" descr="https://d30y9cdsu7xlg0.cloudfront.net/png/257761-200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5878689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8250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7810" y="4446835"/>
            <a:ext cx="5813590" cy="210636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RDF merge: A quick reminder</a:t>
            </a:r>
            <a:endParaRPr lang="en-IE" dirty="0"/>
          </a:p>
        </p:txBody>
      </p:sp>
      <p:sp>
        <p:nvSpPr>
          <p:cNvPr id="8" name="TextBox 7"/>
          <p:cNvSpPr txBox="1"/>
          <p:nvPr/>
        </p:nvSpPr>
        <p:spPr>
          <a:xfrm>
            <a:off x="0" y="3742087"/>
            <a:ext cx="9143999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How should we combine these two RDF graphs?</a:t>
            </a:r>
            <a:endParaRPr lang="en-IE" i="1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235122"/>
            <a:ext cx="2886976" cy="212258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2573" y="1232658"/>
            <a:ext cx="2888427" cy="212751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48000" y="5178292"/>
            <a:ext cx="3194736" cy="809625"/>
          </a:xfrm>
          <a:prstGeom prst="rect">
            <a:avLst/>
          </a:prstGeom>
        </p:spPr>
      </p:pic>
      <p:pic>
        <p:nvPicPr>
          <p:cNvPr id="9" name="Picture 2 2" descr="https://d30y9cdsu7xlg0.cloudfront.net/png/257761-200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5878689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0452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xcolor}&#10;\pagestyle{empty}&#10;\begin{document}&#10;\color{blue!50!black}$\leftarrow$ \textsf{\textbf{RDFS}}&#10;\end{document}"/>
  <p:tag name="IGUANATEXSIZE" val="3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4844"/>
  <p:tag name="ORIGINALWIDTH" val="1426,322"/>
  <p:tag name="OUTPUTDPI" val="1200"/>
  <p:tag name="LATEXADDIN" val="\documentclass{article}&#10;\usepackage{amsmath}&#10;\usepackage{xcolor}&#10;\usepackage{wasysym}&#10;&#10;\pagestyle{empty}&#10;\begin{document}&#10;$({\color{blue}x} \mapsto \textsf{Dublin}, {\color{blue}y} \mapsto \textsf{Europe}) \}$&#10;\end{document}"/>
  <p:tag name="IGUANATEXSIZE" val="24"/>
  <p:tag name="IGUANATEXCURSOR" val="208"/>
  <p:tag name="TRANSPARENCY" val="True"/>
  <p:tag name="FILENAME" val=""/>
  <p:tag name="INPUTTYPE" val="0"/>
  <p:tag name="LATEXENGINEID" val="0"/>
  <p:tag name="TEMPFOLDER" val="C:\Users\ahogan\Application Data\IguanaTex\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3,2658"/>
  <p:tag name="ORIGINALWIDTH" val="1960,77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A proposition {\color{purple}$\varphi$} is \textsc{true} \textit{in context} \color{blue} $c$.&#10;\end{document}&#10;"/>
  <p:tag name="IGUANATEXSIZE" val="30"/>
  <p:tag name="IGUANATEXCURSOR" val="28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12,8355"/>
  <p:tag name="ORIGINALWIDTH" val="2631,36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itemize}&#10;\item {\color{purple}\texttt{president(Clinton,US,{\color{blue}\texttt{1993,2001}})}} is \textsc{true}.&#10;\item {\color{purple}\texttt{Illegal(Bitcoin,{\color{blue}\texttt{Bolivia}})}} is \textsc{true}.&#10;\item {\color{purple}\texttt{bornIn(Obama,Kenya,{\color{blue}\texttt{Breitbart}})}} is \textsc{true}.&#10;\end{itemize}&#10;\end{document}&#10;"/>
  <p:tag name="IGUANATEXSIZE" val="20"/>
  <p:tag name="IGUANATEXCURSOR" val="32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54,4802"/>
  <p:tag name="ORIGINALWIDTH" val="720,0347"/>
  <p:tag name="OUTPUTDPI" val="1200"/>
  <p:tag name="LATEXADDIN" val="\documentclass{article}&#10;\usepackage[utf8]{inputenc}&#10;\usepackage{amsmath}&#10;\usepackage{xcolor}&#10;\usepackage{booktabs}&#10;\usepackage[normalem]{ulem}&#10;\usepackage{C:/Users/ahogan/Documents/Teaching/Databases/macros/bdd}&#10;\pagestyle{empty}&#10;&#10;\newcommand{\mdatatype}{\char`\^\!\char`\^}&#10;&#10;\begin{document}&#10;\tt&#10;\begin{tabular}{lllll}&#10;\toprule&#10;\textsc{s} &amp; \textsc{p} &amp; \textsc{o} &amp; \textsc{q} &amp; \textsc{v} \\&#10;\midrule&#10;:SPiñera &amp; :president &amp; :Chile &amp; :start &amp; &quot;2010&quot;\mdatatype xsd:gYear \\&#10;:SPiñera &amp; :president &amp; :Chile &amp; :end &amp; &quot;2014&quot;\mdatatype xsd:gYear \\&#10;:SPiñera &amp; :president &amp; :Chile &amp; :replaces &amp; :MBachelet \\&#10;:SPiñera &amp; :president &amp; :Chile &amp; :replacedBy &amp; :MBachelet \\&#10;\bottomrule&#10;\end{tabular}&#10;\end{document}&#10;"/>
  <p:tag name="IGUANATEXSIZE" val="20"/>
  <p:tag name="IGUANATEXCURSOR" val="67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06,8463"/>
  <p:tag name="ORIGINALWIDTH" val="720,0347"/>
  <p:tag name="OUTPUTDPI" val="1200"/>
  <p:tag name="LATEXADDIN" val="\documentclass{article}&#10;\usepackage[utf8]{inputenc}&#10;\usepackage{amsmath}&#10;\usepackage{xcolor}&#10;\usepackage{booktabs}&#10;\usepackage[normalem]{ulem}&#10;\usepackage{C:/Users/ahogan/Documents/Teaching/Databases/macros/bdd}&#10;\pagestyle{empty}&#10;&#10;\newcommand{\mdatatype}{\char`\^\!\char`\^}&#10;&#10;\begin{document}&#10;\tt&#10;\begin{tabular}{lllll}&#10;\toprule&#10;\textsc{s} &amp; \textsc{p} &amp; \textsc{o} &amp; \textsc{q} &amp; \textsc{v} \\&#10;\midrule&#10;:SPiñera &amp; :president &amp; :Chile &amp; :start &amp; &quot;2010&quot;\mdatatype xsd:gYear \\&#10;:SPiñera &amp; :president &amp; :Chile &amp; :end &amp; &quot;2014&quot;\mdatatype xsd:gYear \\&#10;:SPiñera &amp; :president &amp; :Chile &amp; :replaces &amp; :MBachelet \\&#10;:SPiñera &amp; :president &amp; :Chile &amp; :replacedBy &amp; :MBachelet \\&#10;:SPiñera &amp; :president &amp; :Chile &amp; :replaces &amp; :MBachelet \\&#10;:SPiñera &amp; :president &amp; :Chile &amp; :start &amp; &quot;2018&quot;\mdatatype xsd:gYear \\&#10;\bottomrule&#10;\end{tabular}&#10;\end{document}&#10;"/>
  <p:tag name="IGUANATEXSIZE" val="20"/>
  <p:tag name="IGUANATEXCURSOR" val="78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85,165"/>
  <p:tag name="ORIGINALWIDTH" val="4125,576"/>
  <p:tag name="OUTPUTDPI" val="1200"/>
  <p:tag name="LATEXADDIN" val="\documentclass{article}&#10;\usepackage[utf8]{inputenc}&#10;\usepackage{amsmath}&#10;\usepackage{xcolor}&#10;\usepackage{booktabs}&#10;\usepackage[normalem]{ulem}&#10;\usepackage{C:/Users/ahogan/Documents/Teaching/Databases/macros/bdd}&#10;\pagestyle{empty}&#10;&#10;\newcommand{\mdatatype}{\char`\^\!\char`\^}&#10;&#10;\begin{document}&#10;\tt&#10;\begin{tabular}{lllll}&#10;\toprule&#10;\textsc{s} &amp; \textsc{p} &amp; \textsc{o} &amp; \textsc{q} &amp; \textsc{v} \\&#10;\midrule&#10;:SPiñera &amp; :president &amp; :Chile &amp; :start &amp; &quot;2010&quot;\mdatatype xsd:gYear \\&#10;:SPiñera &amp; :president &amp; :Chile &amp; :end &amp; &quot;2014&quot;\mdatatype xsd:gYear \\&#10;:SPiñera &amp; :president &amp; :Chile &amp; :replaces &amp; :MBachelet \\&#10;:SPiñera &amp; :president &amp; :Chile &amp; :replacedBy &amp; :MBachelet \\&#10;\color{red} :SPiñera &amp; \color{red} :president &amp; \color{red} :Chile &amp; \color{red} :replaces &amp; \color{red} :MBachelet \\&#10;\color{red} :SPiñera &amp; \color{red} :president &amp; \color{red} :Chile &amp; \color{red} :start &amp; \color{red} &quot;2018&quot;\mdatatype xsd:gYear \\&#10;\bottomrule&#10;\end{tabular}&#10;\end{document}&#10;"/>
  <p:tag name="IGUANATEXSIZE" val="20"/>
  <p:tag name="IGUANATEXCURSOR" val="91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85,165"/>
  <p:tag name="ORIGINALWIDTH" val="4471,374"/>
  <p:tag name="OUTPUTDPI" val="1200"/>
  <p:tag name="LATEXADDIN" val="\documentclass{article}&#10;\usepackage[utf8]{inputenc}&#10;\usepackage{amsmath}&#10;\usepackage{xcolor}&#10;\usepackage{booktabs}&#10;\usepackage[normalem]{ulem}&#10;\usepackage{C:/Users/ahogan/Documents/Teaching/Databases/macros/bdd}&#10;\pagestyle{empty}&#10;&#10;\newcommand{\mdatatype}{\char`\^\!\char`\^}&#10;&#10;\begin{document}&#10;\tt&#10;\begin{tabular}{llllll}&#10;\toprule&#10;\textsc{s} &amp; \textsc{p} &amp; \textsc{o} &amp; \textsc{q} &amp; \textsc{v} &amp; \textsc{e} \\&#10;\midrule&#10;:SPiñera &amp; :president &amp; :Chile &amp; :start &amp; &quot;2010&quot;\mdatatype xsd:gYear &amp; :E1 \\&#10;:SPiñera &amp; :president &amp; :Chile &amp; :end &amp; &quot;2014&quot;\mdatatype xsd:gYear &amp; :E1\\&#10;:SPiñera &amp; :president &amp; :Chile &amp; :replaces &amp; :MBachelet &amp; :E1 \\&#10;:SPiñera &amp; :president &amp; :Chile &amp; :replacedBy &amp; :MBachelet  &amp; :E1\\&#10;\color{green!50!black} :SPiñera &amp; \color{green!50!black} :president &amp; \color{green!50!black} :Chile &amp; \color{green!50!black} :replaces &amp; \color{green!50!black}  :MBachelet &amp; \color{green!50!black} :E2 \\&#10;\color{green!50!black} :SPiñera &amp; \color{green!50!black} :president &amp; \color{green!50!black} :Chile &amp; \color{green!50!black} :start &amp; \color{green!50!black} &quot;2018&quot;\mdatatype xsd:gYear &amp; \color{green!50!black} :E2 \\&#10;\bottomrule&#10;\end{tabular}&#10;\end{document}&#10;"/>
  <p:tag name="IGUANATEXSIZE" val="20"/>
  <p:tag name="IGUANATEXCURSOR" val="70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85,165"/>
  <p:tag name="ORIGINALWIDTH" val="4471,374"/>
  <p:tag name="OUTPUTDPI" val="1200"/>
  <p:tag name="LATEXADDIN" val="\documentclass{article}&#10;\usepackage[utf8]{inputenc}&#10;\usepackage{amsmath}&#10;\usepackage{xcolor}&#10;\usepackage{booktabs}&#10;\usepackage[normalem]{ulem}&#10;\usepackage{C:/Users/ahogan/Documents/Teaching/Databases/macros/bdd}&#10;\pagestyle{empty}&#10;&#10;\newcommand{\mdatatype}{\char`\^\!\char`\^}&#10;&#10;\begin{document}&#10;\tt&#10;\begin{tabular}{llllll}&#10;\toprule&#10;\textsc{s} &amp; \textsc{p} &amp; \textsc{o} &amp; \textsc{q} &amp; \textsc{v} &amp; \textsc{e} \\&#10;\midrule&#10;\color{red} :SPiñera &amp; \color{red} :president &amp; \color{red} :Chile &amp; :start &amp; &quot;2010&quot;\mdatatype xsd:gYear &amp; :E1 \\&#10;\color{red} :SPiñera &amp; \color{red} :president &amp; \color{red} :Chile &amp; :end &amp; &quot;2014&quot;\mdatatype xsd:gYear &amp; :E1\\&#10;\color{red} :SPiñera &amp; \color{red} :president &amp; \color{red} :Chile &amp; :replaces &amp; :MBachelet &amp; :E1 \\&#10;\color{red} :SPiñera &amp; \color{red} :president &amp; \color{red} :Chile &amp; :replacedBy &amp; :MBachelet  &amp; :E1\\&#10;\color{red} :SPiñera &amp; \color{red} :president &amp; \color{red} :Chile &amp; \color{green!50!black} :replaces &amp; \color{green!50!black}  :MBachelet &amp; \color{green!50!black} :E2 \\&#10;\color{red} :SPiñera &amp; \color{red} :president &amp; \color{red} :Chile &amp; \color{green!50!black} :start &amp; \color{green!50!black} &quot;2018&quot;\mdatatype xsd:gYear &amp; \color{green!50!black} :E2 \\&#10;\bottomrule&#10;\end{tabular}&#10;\end{document}&#10;"/>
  <p:tag name="IGUANATEXSIZE" val="20"/>
  <p:tag name="IGUANATEXCURSOR" val="47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85,165"/>
  <p:tag name="ORIGINALWIDTH" val="4471,374"/>
  <p:tag name="OUTPUTDPI" val="1200"/>
  <p:tag name="LATEXADDIN" val="\documentclass{article}&#10;\usepackage[utf8]{inputenc}&#10;\usepackage{amsmath}&#10;\usepackage{xcolor}&#10;\usepackage{booktabs}&#10;\usepackage[normalem]{ulem}&#10;\usepackage{C:/Users/ahogan/Documents/Teaching/Databases/macros/bdd}&#10;\pagestyle{empty}&#10;&#10;\newcommand{\mdatatype}{\char`\^\!\char`\^}&#10;&#10;\begin{document}&#10;\tt&#10;\begin{tabular}{llllll}&#10;\toprule&#10;\textsc{s} &amp; \textsc{p} &amp; \textsc{o} &amp; \textsc{q} &amp; \textsc{v} &amp; \textsc{e} \\&#10;\midrule&#10;\color{red} :SPiñera &amp; \color{red} :president &amp; \color{red} :Chile &amp; :start &amp; &quot;2010&quot;\mdatatype xsd:gYear &amp; :E1 \\&#10;\color{red} :SPiñera &amp; \color{red} :president &amp; \color{red} :Chile &amp; :end &amp; &quot;2014&quot;\mdatatype xsd:gYear &amp; :E1\\&#10;\color{red} :SPiñera &amp; \color{red} :president &amp; \color{red} :Chile &amp; :replaces &amp; :MBachelet &amp; :E1 \\&#10;\color{red} :SPiñera &amp; \color{red} :president &amp; \color{red} :Chile &amp; :replacedBy &amp; :MBachelet  &amp; :E1\\&#10;\color{red} :SPiñera &amp; \color{red} :president &amp; \color{red} :Chile &amp; \color{green!50!black} :replaces &amp; \color{green!50!black}  :MBachelet &amp; \color{green!50!black} :E2 \\&#10;\color{red} :SPiñera &amp; \color{red} :president &amp; \color{red} :Chile &amp; \color{green!50!black} :start &amp; \color{green!50!black} &quot;2018&quot;\mdatatype xsd:gYear &amp; \color{green!50!black} :E2 \\&#10;\bottomrule&#10;\end{tabular}&#10;\end{document}&#10;"/>
  <p:tag name="IGUANATEXSIZE" val="20"/>
  <p:tag name="IGUANATEXCURSOR" val="47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87,332"/>
  <p:tag name="ORIGINALWIDTH" val="2363,58"/>
  <p:tag name="OUTPUTDPI" val="1200"/>
  <p:tag name="LATEXADDIN" val="\documentclass{article}&#10;\usepackage[utf8]{inputenc}&#10;\usepackage{amsmath}&#10;\usepackage{xcolor}&#10;\usepackage{booktabs}&#10;\usepackage[normalem]{ulem}&#10;\usepackage{C:/Users/ahogan/Documents/Teaching/Databases/macros/bdd}&#10;\pagestyle{empty}&#10;&#10;\newcommand{\mdatatype}{\char`\^\!\char`\^}&#10;&#10;\begin{document}&#10;\tt&#10;\begin{tabular}{llllll}&#10;\toprule&#10;\textsc{s} &amp; \textsc{p} &amp; \textsc{o} &amp; \textsc{e}\\&#10;\midrule&#10;:SPiñera &amp; :president &amp; :Chile &amp; :E1 \\&#10;:SPiñera &amp; :president &amp; :Chile &amp; :E2 \\&#10;\bottomrule&#10;\end{tabular}&#10;\end{document}&#10;"/>
  <p:tag name="IGUANATEXSIZE" val="20"/>
  <p:tag name="IGUANATEXCURSOR" val="45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85,165"/>
  <p:tag name="ORIGINALWIDTH" val="2453,593"/>
  <p:tag name="OUTPUTDPI" val="1200"/>
  <p:tag name="LATEXADDIN" val="\documentclass{article}&#10;\usepackage[utf8]{inputenc}&#10;\usepackage{amsmath}&#10;\usepackage{xcolor}&#10;\usepackage{booktabs}&#10;\usepackage[normalem]{ulem}&#10;\usepackage{C:/Users/ahogan/Documents/Teaching/Databases/macros/bdd}&#10;\pagestyle{empty}&#10;&#10;\newcommand{\mdatatype}{\char`\^\!\char`\^}&#10;&#10;\begin{document}&#10;\tt&#10;\begin{tabular}{llllll}&#10;\toprule&#10;\textsc{e} &amp; \textsc{q} &amp; \textsc{v} \\&#10;\midrule&#10;:E1 &amp; :start &amp; &quot;2010&quot;\mdatatype xsd:gYear \\&#10;:E1 &amp; :end &amp; &quot;2014&quot;\mdatatype xsd:gYear\\&#10;:E1 &amp; :replaces &amp; :MBachelet \\&#10;:E1 &amp; :replacedBy &amp; :MBachelet \\&#10;:E2 &amp; :replaces &amp; :MBachelet\\&#10;:E2 &amp; :start &amp; &quot;2018&quot;\mdatatype xsd:gYear \\&#10;\bottomrule&#10;\end{tabular}&#10;\end{document}&#10;"/>
  <p:tag name="IGUANATEXSIZE" val="20"/>
  <p:tag name="IGUANATEXCURSOR" val="36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4,76181"/>
  <p:tag name="ORIGINALWIDTH" val="326,2955"/>
  <p:tag name="OUTPUTDPI" val="1200"/>
  <p:tag name="LATEXADDIN" val="\documentclass{standalone}&#10;\usepackage{amsmath}&#10;\usepackage{xcolor}&#10;\usepackage{wasysym}&#10;\usepackage{C:/Users/ahogan/Documents/Teaching/WdD/macros/wdd}&#10;&#10;&#10;\pagestyle{empty}&#10;\begin{document}&#10;\color{orange!60!black}&#10;\textsc{Data}:&#10;\end{document}"/>
  <p:tag name="IGUANATEXSIZE" val="20"/>
  <p:tag name="IGUANATEXCURSOR" val="20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85,165"/>
  <p:tag name="ORIGINALWIDTH" val="2453,593"/>
  <p:tag name="OUTPUTDPI" val="1200"/>
  <p:tag name="LATEXADDIN" val="\documentclass{article}&#10;\usepackage[utf8]{inputenc}&#10;\usepackage{amsmath}&#10;\usepackage{xcolor}&#10;\usepackage{booktabs}&#10;\usepackage[normalem]{ulem}&#10;\usepackage{C:/Users/ahogan/Documents/Teaching/Databases/macros/bdd}&#10;\pagestyle{empty}&#10;&#10;\newcommand{\mdatatype}{\char`\^\!\char`\^}&#10;&#10;\begin{document}&#10;\tt&#10;\begin{tabular}{llllll}&#10;\toprule&#10;\textsc{e} &amp; \textsc{q} &amp; \textsc{v} \\&#10;\midrule&#10;:E1 &amp; :start &amp; &quot;2010&quot;\mdatatype xsd:gYear \\&#10;:E1 &amp; :end &amp; &quot;2014&quot;\mdatatype xsd:gYear\\&#10;:E1 &amp; :replaces &amp; :MBachelet \\&#10;:E1 &amp; :replacedBy &amp; :MBachelet \\&#10;:E2 &amp; :replaces &amp; :MBachelet\\&#10;:E2 &amp; :start &amp; &quot;2018&quot;\mdatatype xsd:gYear \\&#10;\bottomrule&#10;\end{tabular}&#10;\end{document}&#10;"/>
  <p:tag name="IGUANATEXSIZE" val="20"/>
  <p:tag name="IGUANATEXCURSOR" val="36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87,332"/>
  <p:tag name="ORIGINALWIDTH" val="2363,58"/>
  <p:tag name="OUTPUTDPI" val="1200"/>
  <p:tag name="LATEXADDIN" val="\documentclass{article}&#10;\usepackage[utf8]{inputenc}&#10;\usepackage{amsmath}&#10;\usepackage{xcolor}&#10;\usepackage{booktabs}&#10;\usepackage[normalem]{ulem}&#10;\usepackage{C:/Users/ahogan/Documents/Teaching/Databases/macros/bdd}&#10;\pagestyle{empty}&#10;&#10;\newcommand{\mdatatype}{\char`\^\!\char`\^}&#10;&#10;\begin{document}&#10;\tt&#10;\begin{tabular}{llllll}&#10;\toprule&#10;\textsc{s} &amp; \textsc{p} &amp; \textsc{o} &amp; \textsc{e}\\&#10;\midrule&#10;:SPiñera &amp; :president &amp; :Chile &amp; :E1 \\&#10;:SPiñera &amp; :president &amp; :Chile &amp; :E2 \\&#10;\bottomrule&#10;\end{tabular}&#10;\end{document}&#10;"/>
  <p:tag name="IGUANATEXSIZE" val="20"/>
  <p:tag name="IGUANATEXCURSOR" val="45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36,6296"/>
  <p:tag name="ORIGINALWIDTH" val="719,3802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\newcommand{\mdatatype}{\char`\^\!\char`\^}&#10;&#10;% Gives an invisible horizontal space to align fonts&#10;%\newcommand{\hsp}{\vphantom{\strut}}&#10;\newcommand{\hsp}{\vphantom{Ag}}&#10;&#10;\tikzset{&#10;    rt/.style={&#10;     rectangle,&#10;     top color=white, &#10;     bottom color=black!15,&#10;     draw=black, &#10;     text centered},&#10;    rtt/.style={ %tighter version&#10;     rectangle,&#10;     fill = white,&#10;     draw=black, &#10;     text centered,&#10;     inner sep=0.5ex},    &#10;    rect/.style={&#10;     rectangle,&#10;     top color=white, &#10;     bottom color=black!15,&#10;     rounded corners,&#10;     draw=black, &#10;     dashed,&#10;     text centered},&#10;    rectw/.style={&#10;     rectangle,&#10;     fill = white,&#10;     rounded corners,&#10;     draw=white, &#10;     text centered}, &#10; std/.style={ &#10;        draw,&#10;  circle,&#10;  anchor=center,&#10;  inner sep=0pt,&#10;  minimum size=5pt&#10; },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pred/.style={&#10;       draw=black!50!white,&#10;       dotted, &#10;       rectangle,&#10;                 rounded corners,&#10;                 thick,&#10;                 text centered,&#10;       top color=white, &#10;       %bottom color=black!15, &#10;       %opacity=0.7,&#10;       %text opacity=1,&#10;       font=\tt\scriptsize\hsp},&#10;  graph/.style={&#10;           draw=black!50!white,&#10;           densely dotted, &#10;           rectangle,&#10;                 thick,&#10;                 text centered,&#10;           top color=white, &#10;           bottom color=black!7, &#10;           %opacity=0.7,&#10;           %text opacity=1,&#10;           font=\tt\scriptsize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    invisible/.style={opacity=0,text opacity=0,text=white,draw=white,bottom color=white,top color=white}&#10;}&#10;&#10;\begin{document}&#10;\newlength{\vgap}&#10;\newlength{\hgap}&#10;\setlength{\vgap}{1.6cm}&#10;\setlength{\hgap}{3cm}&#10;&#10;\newcommand{\dtt}[2]{\begin{tabular}{c}#1 \\ [-0.2ex] \scriptsize #2 \end{tabular}}&#10; &#10;\newcommand{\uri}[1]{\text{\scriptsize {\tt\vphantom{yI}#1}}}% version for use in graphs&#10;\newcommand{\urit}[1]{\text{{\tt\vphantom{yI}#1}}}% version for use in text&#10;&#10;\newcommand{\ttt}[1]{{\texttt{#1}}} % tt font in text&#10;&#10;\newcommand{\uriq}[1]{\uri{``#1''}}% version with quotes for use in graphs&#10;\newcommand{\uriqt}[1]{\urit{``#1''}}% version with quotes for use in text&#10;&#10;\newcommand{\al}[2]{&#10; \begin{minipage}{#1} &#10;  \vspace{1pt}&#10;  \begin{center}&#10;   $\begin{aligned}&#10;   #2&#10;   \end{aligned}$&#10;  \end{center}&#10; \end{minipage}}&#10; &#10;\newcommand{\alt}[2]{&#10; \begin{minipage}{#1} &#10;  \vspace{3pt}&#10;  \begin{center}&#10;   $\begin{aligned}&#10;   #2&#10;   \end{aligned}$&#10;  \end{center}&#10; \end{minipage}} &#10;&#10;\begin{tikzpicture}&#10;  %%%%% node n1 &#10;  \node[rect] (n1) {&#10;   \alt{102pt}{ &#10;    \uri{...}}};&#10;  &#10;  %%%%% label of n1&#10;  \node[rt] (ln1) at (n1.north) {\uri{:SPiñera}};&#10;  &#10;  %%%%% node n2&#10;  \node[rect, right=4.5cm of n1] (n2) {&#10;   \alt{100pt}{ &#10;    \uri{...}\\}};&#10;  &#10;  %%%%% label of n2&#10;  \node[rt] (ln2) at (n2.north) {\uri{:Chile}};&#10;  &#10;  %%%%% edge e1&#10;  \draw[arrout,bend left=45] (n1.north east) to &#10;  node[below, rect] (e1) {&#10;   \alt{97pt}{&#10;    \\[-3ex]&#10;    \uri{start} &amp; =\,\uri{&quot;2010&quot;[\textsc{year}] }\\[-1ex]&#10;    \uri{end} &amp; =\,\uri{&quot;2014&quot;[\textsc{year}]}\\[-1ex]  &#10;    \uri{replaces} &amp; =\,\uri{:MBachelet}\\[-1ex]&#10;    \uri{replacedBy} &amp; =\,\uri{:MBachelet}}}&#10;  (n2.north west);&#10;  &#10;  %%%%% label of e1&#10;  \node[rt,text=blue] (le1) at (e1.north) {\uri{E1 $:$ president}};  &#10;  &#10;  %%%%% edge e2&#10;  \draw[arrout,bend right=45] (n1.south east) to &#10;  node[below, rect] (e1) {&#10;   \alt{97pt}{&#10;    \\[-3ex]&#10;    \uri{start} &amp; =\,\uri{&quot;2018&quot;[\textsc{year}] }\\[-1ex]  &#10;    \hphantom{\uri{xx}}\uri{replaces} &amp; =\,\uri{:MBachelet}}}&#10;  (n2.south west);&#10;  &#10;  %%%%% label of e1&#10;  \node[rt,text=blue] (le1) at (e1.north) {\uri{E2 $:$ president}};  &#10;  \end{tikzpicture}&#10;\end{document}"/>
  <p:tag name="IGUANATEXSIZE" val="20"/>
  <p:tag name="IGUANATEXCURSOR" val="505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85,165"/>
  <p:tag name="ORIGINALWIDTH" val="2453,593"/>
  <p:tag name="OUTPUTDPI" val="1200"/>
  <p:tag name="LATEXADDIN" val="\documentclass{article}&#10;\usepackage[utf8]{inputenc}&#10;\usepackage{amsmath}&#10;\usepackage{xcolor}&#10;\usepackage{booktabs}&#10;\usepackage[normalem]{ulem}&#10;\usepackage{C:/Users/ahogan/Documents/Teaching/Databases/macros/bdd}&#10;\pagestyle{empty}&#10;&#10;\newcommand{\mdatatype}{\char`\^\!\char`\^}&#10;&#10;\begin{document}&#10;\tt&#10;\begin{tabular}{llllll}&#10;\toprule&#10;\textsc{e} &amp; \textsc{q} &amp; \textsc{v} \\&#10;\midrule&#10;:E1 &amp; :start &amp; &quot;2010&quot;\mdatatype xsd:gYear \\&#10;:E1 &amp; :end &amp; &quot;2014&quot;\mdatatype xsd:gYear\\&#10;:E1 &amp; :replaces &amp; :MBachelet \\&#10;:E1 &amp; :replacedBy &amp; :MBachelet \\&#10;:E2 &amp; :replaces &amp; :MBachelet\\&#10;:E2 &amp; :start &amp; &quot;2018&quot;\mdatatype xsd:gYear \\&#10;\bottomrule&#10;\end{tabular}&#10;\end{document}&#10;"/>
  <p:tag name="IGUANATEXSIZE" val="20"/>
  <p:tag name="IGUANATEXCURSOR" val="36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87,332"/>
  <p:tag name="ORIGINALWIDTH" val="2363,58"/>
  <p:tag name="OUTPUTDPI" val="1200"/>
  <p:tag name="LATEXADDIN" val="\documentclass{article}&#10;\usepackage[utf8]{inputenc}&#10;\usepackage{amsmath}&#10;\usepackage{xcolor}&#10;\usepackage{booktabs}&#10;\usepackage[normalem]{ulem}&#10;\usepackage{C:/Users/ahogan/Documents/Teaching/Databases/macros/bdd}&#10;\pagestyle{empty}&#10;&#10;\newcommand{\mdatatype}{\char`\^\!\char`\^}&#10;&#10;\begin{document}&#10;\tt&#10;\begin{tabular}{llllll}&#10;\toprule&#10;\textsc{s} &amp; \textsc{p} &amp; \textsc{o} &amp; \textsc{e}\\&#10;\midrule&#10;:SPiñera &amp; :president &amp; :Chile &amp; :E1 \\&#10;:SPiñera &amp; :president &amp; :Chile &amp; :E2 \\&#10;\bottomrule&#10;\end{tabular}&#10;\end{document}&#10;"/>
  <p:tag name="IGUANATEXSIZE" val="20"/>
  <p:tag name="IGUANATEXCURSOR" val="45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85,165"/>
  <p:tag name="ORIGINALWIDTH" val="2453,593"/>
  <p:tag name="OUTPUTDPI" val="1200"/>
  <p:tag name="LATEXADDIN" val="\documentclass{article}&#10;\usepackage[utf8]{inputenc}&#10;\usepackage{amsmath}&#10;\usepackage{xcolor}&#10;\usepackage{booktabs}&#10;\usepackage[normalem]{ulem}&#10;\usepackage{C:/Users/ahogan/Documents/Teaching/Databases/macros/bdd}&#10;\pagestyle{empty}&#10;&#10;\newcommand{\mdatatype}{\char`\^\!\char`\^}&#10;&#10;\begin{document}&#10;\tt&#10;\begin{tabular}{llllll}&#10;\toprule&#10;\textsc{e} &amp; \textsc{q} &amp; \textsc{v} \\&#10;\midrule&#10;:E1 &amp; :start &amp; &quot;2010&quot;\mdatatype xsd:gYear \\&#10;:E1 &amp; :end &amp; &quot;2014&quot;\mdatatype xsd:gYear\\&#10;:E1 &amp; :replaces &amp; :MBachelet \\&#10;:E1 &amp; :replacedBy &amp; :MBachelet \\&#10;:E2 &amp; :replaces &amp; :MBachelet\\&#10;:E2 &amp; :start &amp; &quot;2018&quot;\mdatatype xsd:gYear \\&#10;\bottomrule&#10;\end{tabular}&#10;\end{document}&#10;"/>
  <p:tag name="IGUANATEXSIZE" val="20"/>
  <p:tag name="IGUANATEXCURSOR" val="36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87,332"/>
  <p:tag name="ORIGINALWIDTH" val="2363,58"/>
  <p:tag name="OUTPUTDPI" val="1200"/>
  <p:tag name="LATEXADDIN" val="\documentclass{article}&#10;\usepackage[utf8]{inputenc}&#10;\usepackage{amsmath}&#10;\usepackage{xcolor}&#10;\usepackage{booktabs}&#10;\usepackage[normalem]{ulem}&#10;\usepackage{C:/Users/ahogan/Documents/Teaching/Databases/macros/bdd}&#10;\pagestyle{empty}&#10;&#10;\newcommand{\mdatatype}{\char`\^\!\char`\^}&#10;&#10;\begin{document}&#10;\tt&#10;\begin{tabular}{llllll}&#10;\toprule&#10;\textsc{s} &amp; \textsc{p} &amp; \textsc{o} &amp; \textsc{e}\\&#10;\midrule&#10;:SPiñera &amp; :president &amp; :Chile &amp; :E1 \\&#10;:SPiñera &amp; :president &amp; :Chile &amp; :E2 \\&#10;\bottomrule&#10;\end{tabular}&#10;\end{document}&#10;"/>
  <p:tag name="IGUANATEXSIZE" val="20"/>
  <p:tag name="IGUANATEXCURSOR" val="45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47,1028"/>
  <p:tag name="ORIGINALWIDTH" val="720,0347"/>
  <p:tag name="OUTPUTDPI" val="1200"/>
  <p:tag name="LATEXADDIN" val="\documentclass{standalone}&#10;\usepackage[utf8]{inputenc}&#10;\usepackage{amsmath}&#10;\usepackage{tikz}&#10;\usetikzlibrary{shapes,arrows,positioning,fit,backgrounds,matrix,chains,patterns,trees}&#10;\usepackage{tikz-qtree}&#10;\pagestyle{empty}&#10;&#10;\newcommand{\mdatatype}{\char`\^\!\char`\^}&#10;&#10;% Gives an invisible horizontal space to align fonts&#10;%\newcommand{\hsp}{\vphantom{\strut}}&#10;\newcommand{\hsp}{\vphantom{Ag}}&#10;&#10;\tikzset{&#10;    rt/.style={&#10;     rectangle,&#10;     top color=white, &#10;     bottom color=black!15,&#10;     draw=black, &#10;     text centered},&#10;    rtt/.style={ %tighter version&#10;     rectangle,&#10;     fill = white,&#10;     draw=black, &#10;     text centered,&#10;     inner sep=0.5ex},    &#10;    rect/.style={&#10;     rectangle,&#10;     top color=white, &#10;     bottom color=black!15,&#10;     rounded corners,&#10;     draw=black, &#10;     dashed,&#10;     text centered},&#10;    rectw/.style={&#10;     rectangle,&#10;     fill = white,&#10;     rounded corners,&#10;     draw=white, &#10;     text centered}, &#10; std/.style={ &#10;        draw,&#10;  circle,&#10;  anchor=center,&#10;  inner sep=0pt,&#10;  minimum size=5pt&#10; },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pred/.style={&#10;       draw=black!50!white,&#10;       dotted, &#10;       rectangle,&#10;                 rounded corners,&#10;                 thick,&#10;                 text centered,&#10;       top color=white, &#10;       %bottom color=black!15, &#10;       %opacity=0.7,&#10;       %text opacity=1,&#10;       font=\tt\scriptsize\hsp},&#10;  graph/.style={&#10;           draw=black!50!white,&#10;           densely dotted, &#10;           rectangle,&#10;                 thick,&#10;                 text centered,&#10;           top color=white, &#10;           bottom color=black!7, &#10;           %opacity=0.7,&#10;           %text opacity=1,&#10;           font=\tt\scriptsize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    invisible/.style={opacity=0,text opacity=0,text=white,draw=white,bottom color=white,top color=white}&#10;}&#10;&#10;\begin{document}&#10;\newlength{\vgap}&#10;\newlength{\hgap}&#10;\setlength{\vgap}{1.6cm}&#10;\setlength{\hgap}{2.4cm}&#10;&#10;\newcommand{\dtt}[2]{\begin{tabular}{c}#1 \\ [-0.2ex] \scriptsize #2 \end{tabular}}&#10; &#10;\newcommand{\uri}[1]{\text{\scriptsize {\tt\vphantom{yI}#1}}}% version for use in graphs&#10;\newcommand{\urit}[1]{\text{{\tt\vphantom{yI}#1}}}% version for use in text&#10;&#10;\newcommand{\ttt}[1]{{\texttt{#1}}} % tt font in text&#10;&#10;\newcommand{\uriq}[1]{\uri{``#1''}}% version with quotes for use in graphs&#10;\newcommand{\uriqt}[1]{\urit{``#1''}}% version with quotes for use in text&#10;&#10;\newcommand{\al}[2]{&#10; \begin{minipage}{#1} &#10;  \vspace{1pt}&#10;  \begin{center}&#10;   $\begin{aligned}&#10;   #2&#10;   \end{aligned}$&#10;  \end{center}&#10; \end{minipage}}&#10; &#10;\newcommand{\alt}[2]{&#10; \begin{minipage}{#1} &#10;  \vspace{3pt}&#10;  \begin{center}&#10;   $\begin{aligned}&#10;   #2&#10;   \end{aligned}$&#10;  \end{center}&#10; \end{minipage}} &#10;&#10;\begin{tikzpicture}&#10;\node[iri,anchor=center,minimum width=5.4cm,minimum height=0.7cm] (e1) {};&#10;&#10;\node[iri,right=1ex of e1.west,anchor=west] (sp1) {:SPiñera};&#10;&#10;\node[iri,right=\hgap of sp1] (ch1) {:Chile}&#10;  edge[arrin] node[iri,draw=none] {:president} (sp1);&#10;&#10;&#10;&#10;\node[iri,right=\hgap of e1] (ttt) {\dtt{2010}{xsd:gYear}}&#10;  edge[arrin] node[lab] {:start} (e1);&#10;&#10;\node[iri,above=0.5\vgap of ttt] (ttf) {\dtt{2014}{xsd:gYear}}&#10;  edge[arrin] node[lab] {:end} (e1);&#10;&#10;\node[iri,below=0.5\vgap of ttt] (mb) {:MBachelet}&#10;  edge[arrin,bend right=10] node[lab] {:replaces} (e1)&#10;  edge[arrin,bend left=10] node[lab] {:replacedBy} (e1);&#10;&#10;\node[iri,above=0.5\vgap of ttf] (tte) {\dtt{2018}{xsd:gYear}};&#10;&#10;\node[iri,right=\hgap of ttf,yshift=-0.5\vgap,minimum width=5.4cm,minimum height=0.7cm] (e2) {}&#10;  edge[arrout] node[lab] {:start} (tte)&#10;  edge[arrout] node[lab] {:replaces} (mb);&#10;  &#10;\node[iri,right=1ex of e2.west,anchor=west] (sp1) {:SPiñera};&#10;&#10;\node[iri,right=\hgap of sp1] (ch1) {:Chile}&#10;  edge[arrin] node[iri,draw=none] {:president} (sp1);  &#10;&#10;&#10;&#10;&#10;\end{tikzpicture}&#10;\end{document}"/>
  <p:tag name="IGUANATEXSIZE" val="16"/>
  <p:tag name="IGUANATEXCURSOR" val="496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85,165"/>
  <p:tag name="ORIGINALWIDTH" val="2453,593"/>
  <p:tag name="OUTPUTDPI" val="1200"/>
  <p:tag name="LATEXADDIN" val="\documentclass{article}&#10;\usepackage[utf8]{inputenc}&#10;\usepackage{amsmath}&#10;\usepackage{xcolor}&#10;\usepackage{booktabs}&#10;\usepackage[normalem]{ulem}&#10;\usepackage{C:/Users/ahogan/Documents/Teaching/Databases/macros/bdd}&#10;\pagestyle{empty}&#10;&#10;\newcommand{\mdatatype}{\char`\^\!\char`\^}&#10;&#10;\begin{document}&#10;\tt&#10;\begin{tabular}{llllll}&#10;\toprule&#10;\textsc{e} &amp; \textsc{q} &amp; \textsc{v} \\&#10;\midrule&#10;:E1 &amp; :start &amp; &quot;2010&quot;\mdatatype xsd:gYear \\&#10;:E1 &amp; :end &amp; &quot;2014&quot;\mdatatype xsd:gYear\\&#10;:E1 &amp; :replaces &amp; :MBachelet \\&#10;:E1 &amp; :replacedBy &amp; :MBachelet \\&#10;:E2 &amp; :replaces &amp; :MBachelet\\&#10;:E2 &amp; :start &amp; &quot;2018&quot;\mdatatype xsd:gYear \\&#10;\bottomrule&#10;\end{tabular}&#10;\end{document}&#10;"/>
  <p:tag name="IGUANATEXSIZE" val="20"/>
  <p:tag name="IGUANATEXCURSOR" val="36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87,332"/>
  <p:tag name="ORIGINALWIDTH" val="2363,58"/>
  <p:tag name="OUTPUTDPI" val="1200"/>
  <p:tag name="LATEXADDIN" val="\documentclass{article}&#10;\usepackage[utf8]{inputenc}&#10;\usepackage{amsmath}&#10;\usepackage{xcolor}&#10;\usepackage{booktabs}&#10;\usepackage[normalem]{ulem}&#10;\usepackage{C:/Users/ahogan/Documents/Teaching/Databases/macros/bdd}&#10;\pagestyle{empty}&#10;&#10;\newcommand{\mdatatype}{\char`\^\!\char`\^}&#10;&#10;\begin{document}&#10;\tt&#10;\begin{tabular}{llllll}&#10;\toprule&#10;\textsc{s} &amp; \textsc{p} &amp; \textsc{o} &amp; \textsc{e}\\&#10;\midrule&#10;:SPiñera &amp; :president &amp; :Chile &amp; :E1 \\&#10;:SPiñera &amp; :president &amp; :Chile &amp; :E2 \\&#10;\bottomrule&#10;\end{tabular}&#10;\end{document}&#10;"/>
  <p:tag name="IGUANATEXSIZE" val="20"/>
  <p:tag name="IGUANATEXCURSOR" val="45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73,7882"/>
  <p:tag name="ORIGINALWIDTH" val="2780,638"/>
  <p:tag name="OUTPUTDPI" val="1200"/>
  <p:tag name="LATEXADDIN" val="\documentclass{standalone}&#10;\usepackage{amsmath}&#10;\usepackage{xcolor}&#10;\usepackage{wasysym}&#10;\usepackage{C:/Users/ahogan/Documents/Teaching/WdD/macros/wdd}&#10;&#10;&#10;\pagestyle{empty}&#10;\begin{document}&#10;\color{violet!80!black}&#10;\begin{tabular}{lr@{~}l}&#10;\textsc{Logic}: &amp; ``({\color{blue}$b$},\textsf{capital},{\color{blue}$a$}) &amp;$\rightarrow$ ({\color{blue}$a$},\textsf{partOf},{\color{blue}$b$})''\\&#10;  &amp; ``({\color{blue}$a$},\textsf{partOf},{\color{blue}$b$}), ({\color{blue}$b$},\textsf{partOf},{\color{blue}$c$}) &amp;$\rightarrow$ ({\color{blue}$a$},\textsf{partOf},{\color{blue}$c$})''&#10;\end{tabular}&#10;\end{document}"/>
  <p:tag name="IGUANATEXSIZE" val="20"/>
  <p:tag name="IGUANATEXCURSOR" val="25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47,4301"/>
  <p:tag name="ORIGINALWIDTH" val="720,3619"/>
  <p:tag name="OUTPUTDPI" val="1200"/>
  <p:tag name="LATEXADDIN" val="\documentclass{standalone}&#10;\usepackage[utf8]{inputenc}&#10;\usepackage{amsmath}&#10;\usepackage{tikz}&#10;\usetikzlibrary{shapes,arrows,positioning,fit,backgrounds,matrix,chains,patterns,trees}&#10;\usepackage{tikz-qtree}&#10;\pagestyle{empty}&#10;&#10;\newcommand{\mdatatype}{\char`\^\!\char`\^}&#10;&#10;% Gives an invisible horizontal space to align fonts&#10;%\newcommand{\hsp}{\vphantom{\strut}}&#10;\newcommand{\hsp}{\vphantom{Ag}}&#10;&#10;\tikzset{&#10;    rt/.style={&#10;     rectangle,&#10;     top color=white, &#10;     bottom color=black!15,&#10;     draw=black, &#10;     text centered},&#10;    rtt/.style={ %tighter version&#10;     rectangle,&#10;     fill = white,&#10;     draw=black, &#10;     text centered,&#10;     inner sep=0.5ex},    &#10;    rect/.style={&#10;     rectangle,&#10;     top color=white, &#10;     bottom color=black!15,&#10;     rounded corners,&#10;     draw=black, &#10;     dashed,&#10;     text centered},&#10;    rectw/.style={&#10;     rectangle,&#10;     fill = white,&#10;     rounded corners,&#10;     draw=white, &#10;     text centered}, &#10; std/.style={ &#10;        draw,&#10;  circle,&#10;  anchor=center,&#10;  inner sep=0pt,&#10;  minimum size=5pt&#10; },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pred/.style={&#10;       draw=black!50!white,&#10;       dotted, &#10;       rectangle,&#10;                 rounded corners,&#10;                 thick,&#10;                 text centered,&#10;       top color=white, &#10;       %bottom color=black!15, &#10;       %opacity=0.7,&#10;       %text opacity=1,&#10;       font=\tt\scriptsize\hsp},&#10;  graph/.style={&#10;           draw=black!50!white,&#10;           densely dotted, &#10;           rectangle,&#10;                 thick,&#10;                 text centered,&#10;           top color=white, &#10;           bottom color=black!7, &#10;           %opacity=0.7,&#10;           %text opacity=1,&#10;           font=\tt\scriptsize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    invisible/.style={opacity=0,text opacity=0,text=white,draw=white,bottom color=white,top color=white}&#10;}&#10;&#10;\begin{document}&#10;\newlength{\vgap}&#10;\newlength{\hgap}&#10;\setlength{\vgap}{1.6cm}&#10;\setlength{\hgap}{2.4cm}&#10;&#10;\newcommand{\dtt}[2]{\begin{tabular}{c}#1 \\ [-0.2ex] \scriptsize #2 \end{tabular}}&#10; &#10;\newcommand{\uri}[1]{\text{\scriptsize {\tt\vphantom{yI}#1}}}% version for use in graphs&#10;\newcommand{\urit}[1]{\text{{\tt\vphantom{yI}#1}}}% version for use in text&#10;&#10;\newcommand{\ttt}[1]{{\texttt{#1}}} % tt font in text&#10;&#10;\newcommand{\uriq}[1]{\uri{``#1''}}% version with quotes for use in graphs&#10;\newcommand{\uriqt}[1]{\urit{``#1''}}% version with quotes for use in text&#10;&#10;\newcommand{\al}[2]{&#10; \begin{minipage}{#1} &#10;  \vspace{1pt}&#10;  \begin{center}&#10;   $\begin{aligned}&#10;   #2&#10;   \end{aligned}$&#10;  \end{center}&#10; \end{minipage}}&#10; &#10;\newcommand{\alt}[2]{&#10; \begin{minipage}{#1} &#10;  \vspace{3pt}&#10;  \begin{center}&#10;   $\begin{aligned}&#10;   #2&#10;   \end{aligned}$&#10;  \end{center}&#10; \end{minipage}} &#10;&#10;\begin{tikzpicture}&#10;\node[iri,anchor=center,minimum width=5.4cm,minimum height=0.7cm] (e1) {};&#10;&#10;\node[iri,right=1ex of e1.west,anchor=west] (sp1) {:SPiñera};&#10;&#10;\node[iri,right=\hgap of sp1] (ch1) {:Chile}&#10;  edge[arrin] node[iri,draw=none] {:president} (sp1);&#10;&#10;&#10;&#10;\node[iri,right=\hgap of e1] (ttt) {\dtt{2010}{xsd:gYear}}&#10;  edge[arrin] node[lab] {:start} (e1);&#10;&#10;\node[iri,above=0.5\vgap of ttt] (ttf) {\dtt{2014}{xsd:gYear}}&#10;  edge[arrin] node[lab] {:end} (e1);&#10;&#10;\node[iri,below=0.5\vgap of ttt] (mb) {:MBachelet}&#10;  edge[arrin,bend right=10] node[lab] {:replaces} (e1)&#10;  edge[arrin,bend left=10] node[lab] {:replacedBy} (e1);&#10;&#10;\node[iri,above=0.5\vgap of ttf] (tte) {\dtt{2018}{xsd:gYear}}&#10;  edge[arrin] node[lab] {:start} (e1);&#10;&#10;\node[iri,right=\hgap of ttf,yshift=-0.5\vgap,minimum width=5.4cm,minimum height=0.7cm,invisible] (e2) {}&#10;  edge[arrout,invisible] node[lab,invisible] {:start} (tte)&#10;  edge[arrout,invisible] node[lab,invisible] {:replaces} (mb);&#10;  &#10;\node[iri,right=1ex of e2.west,anchor=west,invisible] (sp1) {:SPiñera};&#10;&#10;\node[iri,right=\hgap of sp1,invisible] (ch1) {:Chile}&#10;  edge[arrin,invisible] node[iri,draw=none,invisible] {:president} (sp1);  &#10;&#10;&#10;&#10;&#10;\end{tikzpicture}&#10;\end{document}"/>
  <p:tag name="IGUANATEXSIZE" val="16"/>
  <p:tag name="IGUANATEXCURSOR" val="482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85,165"/>
  <p:tag name="ORIGINALWIDTH" val="2453,593"/>
  <p:tag name="OUTPUTDPI" val="1200"/>
  <p:tag name="LATEXADDIN" val="\documentclass{article}&#10;\usepackage[utf8]{inputenc}&#10;\usepackage{amsmath}&#10;\usepackage{xcolor}&#10;\usepackage{booktabs}&#10;\usepackage[normalem]{ulem}&#10;\usepackage{C:/Users/ahogan/Documents/Teaching/Databases/macros/bdd}&#10;\pagestyle{empty}&#10;&#10;\newcommand{\mdatatype}{\char`\^\!\char`\^}&#10;&#10;\begin{document}&#10;\tt&#10;\begin{tabular}{llllll}&#10;\toprule&#10;\textsc{e} &amp; \textsc{q} &amp; \textsc{v} \\&#10;\midrule&#10;:E1 &amp; :start &amp; &quot;2010&quot;\mdatatype xsd:gYear \\&#10;:E1 &amp; :end &amp; &quot;2014&quot;\mdatatype xsd:gYear\\&#10;:E1 &amp; :replaces &amp; :MBachelet \\&#10;:E1 &amp; :replacedBy &amp; :MBachelet \\&#10;:E2 &amp; :replaces &amp; :MBachelet\\&#10;:E2 &amp; :start &amp; &quot;2018&quot;\mdatatype xsd:gYear \\&#10;\bottomrule&#10;\end{tabular}&#10;\end{document}&#10;"/>
  <p:tag name="IGUANATEXSIZE" val="20"/>
  <p:tag name="IGUANATEXCURSOR" val="36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87,332"/>
  <p:tag name="ORIGINALWIDTH" val="2363,58"/>
  <p:tag name="OUTPUTDPI" val="1200"/>
  <p:tag name="LATEXADDIN" val="\documentclass{article}&#10;\usepackage[utf8]{inputenc}&#10;\usepackage{amsmath}&#10;\usepackage{xcolor}&#10;\usepackage{booktabs}&#10;\usepackage[normalem]{ulem}&#10;\usepackage{C:/Users/ahogan/Documents/Teaching/Databases/macros/bdd}&#10;\pagestyle{empty}&#10;&#10;\newcommand{\mdatatype}{\char`\^\!\char`\^}&#10;&#10;\begin{document}&#10;\tt&#10;\begin{tabular}{llllll}&#10;\toprule&#10;\textsc{s} &amp; \textsc{p} &amp; \textsc{o} &amp; \textsc{e}\\&#10;\midrule&#10;:SPiñera &amp; :president &amp; :Chile &amp; :E1 \\&#10;:SPiñera &amp; :president &amp; :Chile &amp; :E2 \\&#10;\bottomrule&#10;\end{tabular}&#10;\end{document}&#10;"/>
  <p:tag name="IGUANATEXSIZE" val="20"/>
  <p:tag name="IGUANATEXCURSOR" val="45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35,0607"/>
  <p:tag name="ORIGINALWIDTH" val="1533,964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\newcommand{\mdatatype}{\char`\^\!\char`\^}&#10;&#10;% Gives an invisible horizontal space to align fonts&#10;%\newcommand{\hsp}{\vphantom{\strut}}&#10;\newcommand{\hsp}{\vphantom{Ag}}&#10;&#10;\tikzset{&#10;    rt/.style={&#10;     rectangle,&#10;     top color=white, &#10;     bottom color=black!15,&#10;     draw=black, &#10;     text centered},&#10;    rtt/.style={ %tighter version&#10;     rectangle,&#10;     fill = white,&#10;     draw=black, &#10;     text centered,&#10;     inner sep=0.5ex},    &#10;    rect/.style={&#10;     rectangle,&#10;     top color=white, &#10;     bottom color=black!15,&#10;     rounded corners,&#10;     draw=black, &#10;     dashed,&#10;     text centered},&#10;    rectw/.style={&#10;     rectangle,&#10;     fill = white,&#10;     rounded corners,&#10;     draw=white, &#10;     text centered}, &#10; std/.style={ &#10;        draw,&#10;  circle,&#10;  anchor=center,&#10;  inner sep=0pt,&#10;  minimum size=5pt&#10; },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pred/.style={&#10;       draw=black!50!white,&#10;       dotted, &#10;       rectangle,&#10;                 rounded corners,&#10;                 thick,&#10;                 text centered,&#10;       top color=white, &#10;       %bottom color=black!15, &#10;       %opacity=0.7,&#10;       %text opacity=1,&#10;       font=\tt\scriptsize\hsp},&#10;  graph/.style={&#10;           draw=black!50!white,&#10;           densely dotted, &#10;           rectangle,&#10;                 thick,&#10;                 text centered,&#10;           top color=white, &#10;           bottom color=black!7, &#10;           %opacity=0.7,&#10;           %text opacity=1,&#10;           font=\tt\scriptsize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    invisible/.style={opacity=0,text opacity=0,text=white,draw=white,bottom color=white,top color=white}&#10;}&#10;&#10;\begin{document}&#10;\newlength{\vgap}&#10;\newlength{\hgap}&#10;\setlength{\vgap}{1.6cm}&#10;\setlength{\hgap}{3cm}&#10;&#10;\newcommand{\dtt}[2]{\begin{tabular}{c}#1 \\ [-0.2ex] \scriptsize #2 \end{tabular}}&#10; &#10;\newcommand{\uri}[1]{\text{\scriptsize {\tt\vphantom{yI}#1}}}% version for use in graphs&#10;\newcommand{\urit}[1]{\text{{\tt\vphantom{yI}#1}}}% version for use in text&#10;&#10;\newcommand{\ttt}[1]{{\texttt{#1}}} % tt font in text&#10;&#10;\newcommand{\uriq}[1]{\uri{``#1''}}% version with quotes for use in graphs&#10;\newcommand{\uriqt}[1]{\urit{``#1''}}% version with quotes for use in text&#10;&#10;\newcommand{\al}[2]{&#10; \begin{minipage}{#1} &#10;  \vspace{1pt}&#10;  \begin{center}&#10;   $\begin{aligned}&#10;   #2&#10;   \end{aligned}$&#10;  \end{center}&#10; \end{minipage}}&#10; &#10;\newcommand{\alt}[2]{&#10; \begin{minipage}{#1} &#10;  \vspace{3pt}&#10;  \begin{center}&#10;   $\begin{aligned}&#10;   #2&#10;   \end{aligned}$&#10;  \end{center}&#10; \end{minipage}} &#10;&#10;\begin{tikzpicture}&#10;\node[graph,minimum width=4.3cm,minimum height=1.2cm] (x) {};&#10;\node[anchor=south east] at (x.south east) {\texttt{:E1}}; &#10;\node[iri,right=0.1cm of x.north west,yshift=-0.5cm] (q91) {:SPiñera};&#10;\node[iri,right=\hgap of q91.center,anchor=center] (q11696) {:Chile}&#10;    edge[arrin] node[lab,above,fill=none] {:president} (q91);&#10;\end{tikzpicture}&#10;\end{document}"/>
  <p:tag name="IGUANATEXSIZE" val="16"/>
  <p:tag name="IGUANATEXCURSOR" val="395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35,0607"/>
  <p:tag name="ORIGINALWIDTH" val="1533,964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\newcommand{\mdatatype}{\char`\^\!\char`\^}&#10;&#10;% Gives an invisible horizontal space to align fonts&#10;%\newcommand{\hsp}{\vphantom{\strut}}&#10;\newcommand{\hsp}{\vphantom{Ag}}&#10;&#10;\tikzset{&#10;    rt/.style={&#10;     rectangle,&#10;     top color=white, &#10;     bottom color=black!15,&#10;     draw=black, &#10;     text centered},&#10;    rtt/.style={ %tighter version&#10;     rectangle,&#10;     fill = white,&#10;     draw=black, &#10;     text centered,&#10;     inner sep=0.5ex},    &#10;    rect/.style={&#10;     rectangle,&#10;     top color=white, &#10;     bottom color=black!15,&#10;     rounded corners,&#10;     draw=black, &#10;     dashed,&#10;     text centered},&#10;    rectw/.style={&#10;     rectangle,&#10;     fill = white,&#10;     rounded corners,&#10;     draw=white, &#10;     text centered}, &#10; std/.style={ &#10;        draw,&#10;  circle,&#10;  anchor=center,&#10;  inner sep=0pt,&#10;  minimum size=5pt&#10; },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pred/.style={&#10;       draw=black!50!white,&#10;       dotted, &#10;       rectangle,&#10;                 rounded corners,&#10;                 thick,&#10;                 text centered,&#10;       top color=white, &#10;       %bottom color=black!15, &#10;       %opacity=0.7,&#10;       %text opacity=1,&#10;       font=\tt\scriptsize\hsp},&#10;  graph/.style={&#10;           draw=black!50!white,&#10;           densely dotted, &#10;           rectangle,&#10;                 thick,&#10;                 text centered,&#10;           top color=white, &#10;           bottom color=black!7, &#10;           %opacity=0.7,&#10;           %text opacity=1,&#10;           font=\tt\scriptsize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    invisible/.style={opacity=0,text opacity=0,text=white,draw=white,bottom color=white,top color=white}&#10;}&#10;&#10;\begin{document}&#10;\newlength{\vgap}&#10;\newlength{\hgap}&#10;\setlength{\vgap}{1.6cm}&#10;\setlength{\hgap}{3cm}&#10;&#10;\newcommand{\dtt}[2]{\begin{tabular}{c}#1 \\ [-0.2ex] \scriptsize #2 \end{tabular}}&#10; &#10;\newcommand{\uri}[1]{\text{\scriptsize {\tt\vphantom{yI}#1}}}% version for use in graphs&#10;\newcommand{\urit}[1]{\text{{\tt\vphantom{yI}#1}}}% version for use in text&#10;&#10;\newcommand{\ttt}[1]{{\texttt{#1}}} % tt font in text&#10;&#10;\newcommand{\uriq}[1]{\uri{``#1''}}% version with quotes for use in graphs&#10;\newcommand{\uriqt}[1]{\urit{``#1''}}% version with quotes for use in text&#10;&#10;\newcommand{\al}[2]{&#10; \begin{minipage}{#1} &#10;  \vspace{1pt}&#10;  \begin{center}&#10;   $\begin{aligned}&#10;   #2&#10;   \end{aligned}$&#10;  \end{center}&#10; \end{minipage}}&#10; &#10;\newcommand{\alt}[2]{&#10; \begin{minipage}{#1} &#10;  \vspace{3pt}&#10;  \begin{center}&#10;   $\begin{aligned}&#10;   #2&#10;   \end{aligned}$&#10;  \end{center}&#10; \end{minipage}} &#10;&#10;\begin{tikzpicture}&#10;\node[graph,minimum width=4.3cm,minimum height=1.2cm] (x) {};&#10;\node[anchor=south east] at (x.south east) {\texttt{:E2}}; &#10;\node[iri,right=0.1cm of x.north west,yshift=-0.5cm] (q91) {:SPiñera};&#10;\node[iri,right=\hgap of q91.center,anchor=center] (q11696) {:Chile}&#10;    edge[arrin] node[lab,above,fill=none] {:president} (q91);&#10;\end{tikzpicture}&#10;\end{document}"/>
  <p:tag name="IGUANATEXSIZE" val="16"/>
  <p:tag name="IGUANATEXCURSOR" val="402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39,6987"/>
  <p:tag name="ORIGINALWIDTH" val="718,3983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\newcommand{\mdatatype}{\char`\^\!\char`\^}&#10;&#10;% Gives an invisible horizontal space to align fonts&#10;%\newcommand{\hsp}{\vphantom{\strut}}&#10;\newcommand{\hsp}{\vphantom{Ag}}&#10;&#10;\tikzset{&#10;    rt/.style={&#10;     rectangle,&#10;     top color=white, &#10;     bottom color=black!15,&#10;     draw=black, &#10;     text centered},&#10;    rtt/.style={ %tighter version&#10;     rectangle,&#10;     fill = white,&#10;     draw=black, &#10;     text centered,&#10;     inner sep=0.5ex},    &#10;    rect/.style={&#10;     rectangle,&#10;     top color=white, &#10;     bottom color=black!15,&#10;     rounded corners,&#10;     draw=black, &#10;     dashed,&#10;     text centered},&#10;    rectw/.style={&#10;     rectangle,&#10;     fill = white,&#10;     rounded corners,&#10;     draw=white, &#10;     text centered}, &#10; std/.style={ &#10;        draw,&#10;  circle,&#10;  anchor=center,&#10;  inner sep=0pt,&#10;  minimum size=5pt&#10; },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pred/.style={&#10;       draw=black!50!white,&#10;       dotted, &#10;       rectangle,&#10;                 rounded corners,&#10;                 thick,&#10;                 text centered,&#10;       top color=white, &#10;       %bottom color=black!15, &#10;       %opacity=0.7,&#10;       %text opacity=1,&#10;       font=\tt\scriptsize\hsp},&#10;  graph/.style={&#10;           draw=black!50!white,&#10;           densely dotted, &#10;           rectangle,&#10;                 thick,&#10;                 text centered,&#10;           top color=white, &#10;           bottom color=black!7, &#10;           %opacity=0.7,&#10;           %text opacity=1,&#10;           font=\tt\scriptsize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    invisible/.style={opacity=0,text opacity=0,text=white,draw=white,bottom color=white,top color=white}&#10;}&#10;&#10;\begin{document}&#10;\newlength{\vgap}&#10;\newlength{\hgap}&#10;\setlength{\vgap}{1.6cm}&#10;\setlength{\hgap}{2.4cm}&#10;&#10;\newcommand{\dtt}[2]{\begin{tabular}{c}#1 \\ [-0.2ex] \scriptsize #2 \end{tabular}}&#10; &#10;\newcommand{\uri}[1]{\text{\scriptsize {\tt\vphantom{yI}#1}}}% version for use in graphs&#10;\newcommand{\urit}[1]{\text{{\tt\vphantom{yI}#1}}}% version for use in text&#10;&#10;\newcommand{\ttt}[1]{{\texttt{#1}}} % tt font in text&#10;&#10;\newcommand{\uriq}[1]{\uri{``#1''}}% version with quotes for use in graphs&#10;\newcommand{\uriqt}[1]{\urit{``#1''}}% version with quotes for use in text&#10;&#10;\newcommand{\al}[2]{&#10; \begin{minipage}{#1} &#10;  \vspace{1pt}&#10;  \begin{center}&#10;   $\begin{aligned}&#10;   #2&#10;   \end{aligned}$&#10;  \end{center}&#10; \end{minipage}}&#10; &#10;\newcommand{\alt}[2]{&#10; \begin{minipage}{#1} &#10;  \vspace{3pt}&#10;  \begin{center}&#10;   $\begin{aligned}&#10;   #2&#10;   \end{aligned}$&#10;  \end{center}&#10; \end{minipage}} &#10;&#10;\begin{tikzpicture}&#10;\node[iri,anchor=center] (e1) {:E1};&#10;&#10;\node[iri,right=\hgap of e1] (ttt) {\dtt{2010}{xsd:gYear}}&#10;  edge[arrin] node[lab] {:start} (e1);&#10;&#10;\node[iri,above=0.5\vgap of ttt] (ttf) {\dtt{2014}{xsd:gYear}}&#10;  edge[arrin] node[lab] {:end} (e1);&#10;&#10;\node[iri,below=0.5\vgap of ttt] (mb) {:MBachelet}&#10;  edge[arrin,bend right=10] node[lab] {:replaces} (e1)&#10;  edge[arrin,bend left=10] node[lab] {:replacedBy} (e1);&#10;&#10;\node[iri,above=0.5\vgap of ttf] (tte) {\dtt{2018}{xsd:gYear}};&#10;&#10;\node[iri,right=\hgap of ttf,yshift=-0.5\vgap] (e2) {:E2}&#10;  edge[arrout] node[lab] {:start} (tte)&#10;  edge[arrout] node[lab] {:replaces} (mb);&#10;&#10;&#10;&#10;&#10;\end{tikzpicture}&#10;\end{document}"/>
  <p:tag name="IGUANATEXSIZE" val="16"/>
  <p:tag name="IGUANATEXCURSOR" val="311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85,165"/>
  <p:tag name="ORIGINALWIDTH" val="2453,593"/>
  <p:tag name="OUTPUTDPI" val="1200"/>
  <p:tag name="LATEXADDIN" val="\documentclass{article}&#10;\usepackage[utf8]{inputenc}&#10;\usepackage{amsmath}&#10;\usepackage{xcolor}&#10;\usepackage{booktabs}&#10;\usepackage[normalem]{ulem}&#10;\usepackage{C:/Users/ahogan/Documents/Teaching/Databases/macros/bdd}&#10;\pagestyle{empty}&#10;&#10;\newcommand{\mdatatype}{\char`\^\!\char`\^}&#10;&#10;\begin{document}&#10;\tt&#10;\begin{tabular}{llllll}&#10;\toprule&#10;\textsc{e} &amp; \textsc{q} &amp; \textsc{v} \\&#10;\midrule&#10;:E1 &amp; :start &amp; &quot;2010&quot;\mdatatype xsd:gYear \\&#10;:E1 &amp; :end &amp; &quot;2014&quot;\mdatatype xsd:gYear\\&#10;:E1 &amp; :replaces &amp; :MBachelet \\&#10;:E1 &amp; :replacedBy &amp; :MBachelet \\&#10;:E2 &amp; :replaces &amp; :MBachelet\\&#10;:E2 &amp; :start &amp; &quot;2018&quot;\mdatatype xsd:gYear \\&#10;\bottomrule&#10;\end{tabular}&#10;\end{document}&#10;"/>
  <p:tag name="IGUANATEXSIZE" val="20"/>
  <p:tag name="IGUANATEXCURSOR" val="36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87,332"/>
  <p:tag name="ORIGINALWIDTH" val="2363,58"/>
  <p:tag name="OUTPUTDPI" val="1200"/>
  <p:tag name="LATEXADDIN" val="\documentclass{article}&#10;\usepackage[utf8]{inputenc}&#10;\usepackage{amsmath}&#10;\usepackage{xcolor}&#10;\usepackage{booktabs}&#10;\usepackage[normalem]{ulem}&#10;\usepackage{C:/Users/ahogan/Documents/Teaching/Databases/macros/bdd}&#10;\pagestyle{empty}&#10;&#10;\newcommand{\mdatatype}{\char`\^\!\char`\^}&#10;&#10;\begin{document}&#10;\tt&#10;\begin{tabular}{llllll}&#10;\toprule&#10;\textsc{s} &amp; \textsc{p} &amp; \textsc{o} &amp; \textsc{e}\\&#10;\midrule&#10;:SPiñera &amp; :president &amp; :Chile &amp; :E1 \\&#10;:SPiñera &amp; :president &amp; :Chile &amp; :E2 \\&#10;\bottomrule&#10;\end{tabular}&#10;\end{document}&#10;"/>
  <p:tag name="IGUANATEXSIZE" val="20"/>
  <p:tag name="IGUANATEXCURSOR" val="45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39,6987"/>
  <p:tag name="ORIGINALWIDTH" val="718,3983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\newcommand{\mdatatype}{\char`\^\!\char`\^}&#10;&#10;% Gives an invisible horizontal space to align fonts&#10;%\newcommand{\hsp}{\vphantom{\strut}}&#10;\newcommand{\hsp}{\vphantom{Ag}}&#10;&#10;\tikzset{&#10;    rt/.style={&#10;     rectangle,&#10;     top color=white, &#10;     bottom color=black!15,&#10;     draw=black, &#10;     text centered},&#10;    rtt/.style={ %tighter version&#10;     rectangle,&#10;     fill = white,&#10;     draw=black, &#10;     text centered,&#10;     inner sep=0.5ex},    &#10;    rect/.style={&#10;     rectangle,&#10;     top color=white, &#10;     bottom color=black!15,&#10;     rounded corners,&#10;     draw=black, &#10;     dashed,&#10;     text centered},&#10;    rectw/.style={&#10;     rectangle,&#10;     fill = white,&#10;     rounded corners,&#10;     draw=white, &#10;     text centered}, &#10; std/.style={ &#10;        draw,&#10;  circle,&#10;  anchor=center,&#10;  inner sep=0pt,&#10;  minimum size=5pt&#10; },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pred/.style={&#10;       draw=black!50!white,&#10;       dotted, &#10;       rectangle,&#10;                 rounded corners,&#10;                 thick,&#10;                 text centered,&#10;       top color=white, &#10;       %bottom color=black!15, &#10;       %opacity=0.7,&#10;       %text opacity=1,&#10;       font=\tt\scriptsize\hsp},&#10;  graph/.style={&#10;           draw=black!50!white,&#10;           densely dotted, &#10;           rectangle,&#10;                 thick,&#10;                 text centered,&#10;           top color=white, &#10;           bottom color=black!7, &#10;           %opacity=0.7,&#10;           %text opacity=1,&#10;           font=\tt\scriptsize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    invisible/.style={opacity=0,text opacity=0,text=white,draw=white,bottom color=white,top color=white}&#10;}&#10;&#10;\begin{document}&#10;\newlength{\vgap}&#10;\newlength{\hgap}&#10;\setlength{\vgap}{1.6cm}&#10;\setlength{\hgap}{2.4cm}&#10;&#10;\newcommand{\dtt}[2]{\begin{tabular}{c}#1 \\ [-0.2ex] \scriptsize #2 \end{tabular}}&#10; &#10;\newcommand{\uri}[1]{\text{\scriptsize {\tt\vphantom{yI}#1}}}% version for use in graphs&#10;\newcommand{\urit}[1]{\text{{\tt\vphantom{yI}#1}}}% version for use in text&#10;&#10;\newcommand{\ttt}[1]{{\texttt{#1}}} % tt font in text&#10;&#10;\newcommand{\uriq}[1]{\uri{``#1''}}% version with quotes for use in graphs&#10;\newcommand{\uriqt}[1]{\urit{``#1''}}% version with quotes for use in text&#10;&#10;\newcommand{\al}[2]{&#10; \begin{minipage}{#1} &#10;  \vspace{1pt}&#10;  \begin{center}&#10;   $\begin{aligned}&#10;   #2&#10;   \end{aligned}$&#10;  \end{center}&#10; \end{minipage}}&#10; &#10;\newcommand{\alt}[2]{&#10; \begin{minipage}{#1} &#10;  \vspace{3pt}&#10;  \begin{center}&#10;   $\begin{aligned}&#10;   #2&#10;   \end{aligned}$&#10;  \end{center}&#10; \end{minipage}} &#10;&#10;\begin{tikzpicture}&#10;\node[iri,anchor=center] (e1) {:E1};&#10;&#10;\node[iri,right=\hgap of e1] (ttt) {\dtt{2010}{xsd:gYear}}&#10;  edge[arrin] node[lab] {:start} (e1);&#10;&#10;\node[iri,above=0.5\vgap of ttt] (ttf) {\dtt{2014}{xsd:gYear}}&#10;  edge[arrin] node[lab] {:end} (e1);&#10;&#10;\node[iri,below=0.5\vgap of ttt] (mb) {:MBachelet}&#10;  edge[arrin,bend right=10] node[lab] {:replaces} (e1)&#10;  edge[arrin,bend left=10] node[lab] {:replacedBy} (e1);&#10;&#10;\node[iri,above=0.5\vgap of ttf] (tte) {\dtt{2018}{xsd:gYear}};&#10;&#10;\node[iri,right=\hgap of ttf,yshift=-0.5\vgap] (e2) {:E2}&#10;  edge[arrout] node[lab] {:start} (tte)&#10;  edge[arrout] node[lab] {:replaces} (mb);&#10;&#10;&#10;&#10;&#10;\end{tikzpicture}&#10;\end{document}"/>
  <p:tag name="IGUANATEXSIZE" val="16"/>
  <p:tag name="IGUANATEXCURSOR" val="311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44,66"/>
  <p:tag name="ORIGINALWIDTH" val="2776,137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\newcommand{\mdatatype}{\char`\^\!\char`\^}&#10;&#10;% Gives an invisible horizontal space to align fonts&#10;%\newcommand{\hsp}{\vphantom{\strut}}&#10;\newcommand{\hsp}{\vphantom{Ag}}&#10;&#10;\tikzset{&#10;    rt/.style={&#10;     rectangle,&#10;     top color=white, &#10;     bottom color=black!15,&#10;     draw=black, &#10;     text centered},&#10;    rtt/.style={ %tighter version&#10;     rectangle,&#10;     fill = white,&#10;     draw=black, &#10;     text centered,&#10;     inner sep=0.5ex},    &#10;    rect/.style={&#10;     rectangle,&#10;     top color=white, &#10;     bottom color=black!15,&#10;     rounded corners,&#10;     draw=black, &#10;     dashed,&#10;     text centered},&#10;    rectw/.style={&#10;     rectangle,&#10;     fill = white,&#10;     rounded corners,&#10;     draw=white, &#10;     text centered}, &#10; std/.style={ &#10;        draw,&#10;  circle,&#10;  anchor=center,&#10;  inner sep=0pt,&#10;  minimum size=5pt&#10; },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pred/.style={&#10;       draw=black!50!white,&#10;       dotted, &#10;       rectangle,&#10;                 rounded corners,&#10;                 thick,&#10;                 text centered,&#10;       top color=white, &#10;       %bottom color=black!15, &#10;       %opacity=0.7,&#10;       %text opacity=1,&#10;       font=\tt\scriptsize\hsp},&#10;  graph/.style={&#10;           draw=black!50!white,&#10;           densely dotted, &#10;           rectangle,&#10;                 thick,&#10;                 text centered,&#10;           top color=white, &#10;           bottom color=black!7, &#10;           %opacity=0.7,&#10;           %text opacity=1,&#10;           font=\tt\scriptsize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    invisible/.style={opacity=0,text opacity=0,text=white,draw=white,bottom color=white,top color=white}&#10;}&#10;&#10;\begin{document}&#10;\newlength{\vgap}&#10;\newlength{\hgap}&#10;\setlength{\vgap}{1.6cm}&#10;\setlength{\hgap}{2.6cm}&#10;&#10;\newcommand{\dtt}[2]{\begin{tabular}{c}#1 \\ [-0.2ex] \scriptsize #2 \end{tabular}}&#10; &#10;\newcommand{\uri}[1]{\text{\scriptsize {\tt\vphantom{yI}#1}}}% version for use in graphs&#10;\newcommand{\urit}[1]{\text{{\tt\vphantom{yI}#1}}}% version for use in text&#10;&#10;\newcommand{\ttt}[1]{{\texttt{#1}}} % tt font in text&#10;&#10;\newcommand{\uriq}[1]{\uri{``#1''}}% version with quotes for use in graphs&#10;\newcommand{\uriqt}[1]{\urit{``#1''}}% version with quotes for use in text&#10;&#10;\newcommand{\al}[2]{&#10; \begin{minipage}{#1} &#10;  \vspace{1pt}&#10;  \begin{center}&#10;   $\begin{aligned}&#10;   #2&#10;   \end{aligned}$&#10;  \end{center}&#10; \end{minipage}}&#10; &#10;\newcommand{\alt}[2]{&#10; \begin{minipage}{#1} &#10;  \vspace{3pt}&#10;  \begin{center}&#10;   $\begin{aligned}&#10;   #2&#10;   \end{aligned}$&#10;  \end{center}&#10; \end{minipage}} &#10;&#10;\begin{tikzpicture}&#10;\node[iri,anchor=center] (e1) {:E1};&#10;&#10;\node[iri,right=\hgap of e1] (p) {:president}&#10;  edge[arrin] node[lab] {rdf:predicate} (e1);&#10;&#10;\node[iri,above=0.5\vgap of p] (sp) {:SPiñera}&#10;  edge[arrin] node[lab] {rdf:subject} (e1);&#10;&#10;\node[iri,below=0.5\vgap of p] (ch) {:Chile}&#10;  edge[arrin] node[lab] {rdf:object} (e1);&#10;&#10;\node[iri,right=\hgap of p,anchor=center] (e2) {:E2}&#10;  edge[arrout] node[lab] {rdf:predicate} (p)&#10;  edge[arrout] node[lab] {rdf:subject} (sp)&#10;  edge[arrout] node[lab] {rdf:object} (ch);&#10;&#10;&#10;\end{tikzpicture}&#10;\end{document}"/>
  <p:tag name="IGUANATEXSIZE" val="16"/>
  <p:tag name="IGUANATEXCURSOR" val="311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4844"/>
  <p:tag name="ORIGINALWIDTH" val="2037,495"/>
  <p:tag name="OUTPUTDPI" val="1200"/>
  <p:tag name="LATEXADDIN" val="\documentclass{article}&#10;\usepackage{amsmath}&#10;\usepackage{xcolor}&#10;\usepackage{wasysym}&#10;&#10;\pagestyle{empty}&#10;\begin{document}&#10;\textsc{Output}: $\{ ({\color{blue}x} \mapsto \textsf{Ireland}, {\color{blue}y} \mapsto \textsf{Europe}),$&#10;\end{document}"/>
  <p:tag name="IGUANATEXSIZE" val="24"/>
  <p:tag name="IGUANATEXCURSOR" val="227"/>
  <p:tag name="TRANSPARENCY" val="True"/>
  <p:tag name="FILENAME" val=""/>
  <p:tag name="INPUTTYPE" val="0"/>
  <p:tag name="LATEXENGINEID" val="0"/>
  <p:tag name="TEMPFOLDER" val="C:\Users\ahogan\Application Data\IguanaTex\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85,165"/>
  <p:tag name="ORIGINALWIDTH" val="2453,593"/>
  <p:tag name="OUTPUTDPI" val="1200"/>
  <p:tag name="LATEXADDIN" val="\documentclass{article}&#10;\usepackage[utf8]{inputenc}&#10;\usepackage{amsmath}&#10;\usepackage{xcolor}&#10;\usepackage{booktabs}&#10;\usepackage[normalem]{ulem}&#10;\usepackage{C:/Users/ahogan/Documents/Teaching/Databases/macros/bdd}&#10;\pagestyle{empty}&#10;&#10;\newcommand{\mdatatype}{\char`\^\!\char`\^}&#10;&#10;\begin{document}&#10;\tt&#10;\begin{tabular}{llllll}&#10;\toprule&#10;\textsc{e} &amp; \textsc{q} &amp; \textsc{v} \\&#10;\midrule&#10;:E1 &amp; :start &amp; &quot;2010&quot;\mdatatype xsd:gYear \\&#10;:E1 &amp; :end &amp; &quot;2014&quot;\mdatatype xsd:gYear\\&#10;:E1 &amp; :replaces &amp; :MBachelet \\&#10;:E1 &amp; :replacedBy &amp; :MBachelet \\&#10;:E2 &amp; :replaces &amp; :MBachelet\\&#10;:E2 &amp; :start &amp; &quot;2018&quot;\mdatatype xsd:gYear \\&#10;\bottomrule&#10;\end{tabular}&#10;\end{document}&#10;"/>
  <p:tag name="IGUANATEXSIZE" val="20"/>
  <p:tag name="IGUANATEXCURSOR" val="36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87,332"/>
  <p:tag name="ORIGINALWIDTH" val="2363,58"/>
  <p:tag name="OUTPUTDPI" val="1200"/>
  <p:tag name="LATEXADDIN" val="\documentclass{article}&#10;\usepackage[utf8]{inputenc}&#10;\usepackage{amsmath}&#10;\usepackage{xcolor}&#10;\usepackage{booktabs}&#10;\usepackage[normalem]{ulem}&#10;\usepackage{C:/Users/ahogan/Documents/Teaching/Databases/macros/bdd}&#10;\pagestyle{empty}&#10;&#10;\newcommand{\mdatatype}{\char`\^\!\char`\^}&#10;&#10;\begin{document}&#10;\tt&#10;\begin{tabular}{llllll}&#10;\toprule&#10;\textsc{s} &amp; \textsc{p} &amp; \textsc{o} &amp; \textsc{e}\\&#10;\midrule&#10;:SPiñera &amp; :president &amp; :Chile &amp; :E1 \\&#10;:SPiñera &amp; :president &amp; :Chile &amp; :E2 \\&#10;\bottomrule&#10;\end{tabular}&#10;\end{document}&#10;"/>
  <p:tag name="IGUANATEXSIZE" val="20"/>
  <p:tag name="IGUANATEXCURSOR" val="45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39,6987"/>
  <p:tag name="ORIGINALWIDTH" val="718,3983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\newcommand{\mdatatype}{\char`\^\!\char`\^}&#10;&#10;% Gives an invisible horizontal space to align fonts&#10;%\newcommand{\hsp}{\vphantom{\strut}}&#10;\newcommand{\hsp}{\vphantom{Ag}}&#10;&#10;\tikzset{&#10;    rt/.style={&#10;     rectangle,&#10;     top color=white, &#10;     bottom color=black!15,&#10;     draw=black, &#10;     text centered},&#10;    rtt/.style={ %tighter version&#10;     rectangle,&#10;     fill = white,&#10;     draw=black, &#10;     text centered,&#10;     inner sep=0.5ex},    &#10;    rect/.style={&#10;     rectangle,&#10;     top color=white, &#10;     bottom color=black!15,&#10;     rounded corners,&#10;     draw=black, &#10;     dashed,&#10;     text centered},&#10;    rectw/.style={&#10;     rectangle,&#10;     fill = white,&#10;     rounded corners,&#10;     draw=white, &#10;     text centered}, &#10; std/.style={ &#10;        draw,&#10;  circle,&#10;  anchor=center,&#10;  inner sep=0pt,&#10;  minimum size=5pt&#10; },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pred/.style={&#10;       draw=black!50!white,&#10;       dotted, &#10;       rectangle,&#10;                 rounded corners,&#10;                 thick,&#10;                 text centered,&#10;       top color=white, &#10;       %bottom color=black!15, &#10;       %opacity=0.7,&#10;       %text opacity=1,&#10;       font=\tt\scriptsize\hsp},&#10;  graph/.style={&#10;           draw=black!50!white,&#10;           densely dotted, &#10;           rectangle,&#10;                 thick,&#10;                 text centered,&#10;           top color=white, &#10;           bottom color=black!7, &#10;           %opacity=0.7,&#10;           %text opacity=1,&#10;           font=\tt\scriptsize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    invisible/.style={opacity=0,text opacity=0,text=white,draw=white,bottom color=white,top color=white}&#10;}&#10;&#10;\begin{document}&#10;\newlength{\vgap}&#10;\newlength{\hgap}&#10;\setlength{\vgap}{1.6cm}&#10;\setlength{\hgap}{2.4cm}&#10;&#10;\newcommand{\dtt}[2]{\begin{tabular}{c}#1 \\ [-0.2ex] \scriptsize #2 \end{tabular}}&#10; &#10;\newcommand{\uri}[1]{\text{\scriptsize {\tt\vphantom{yI}#1}}}% version for use in graphs&#10;\newcommand{\urit}[1]{\text{{\tt\vphantom{yI}#1}}}% version for use in text&#10;&#10;\newcommand{\ttt}[1]{{\texttt{#1}}} % tt font in text&#10;&#10;\newcommand{\uriq}[1]{\uri{``#1''}}% version with quotes for use in graphs&#10;\newcommand{\uriqt}[1]{\urit{``#1''}}% version with quotes for use in text&#10;&#10;\newcommand{\al}[2]{&#10; \begin{minipage}{#1} &#10;  \vspace{1pt}&#10;  \begin{center}&#10;   $\begin{aligned}&#10;   #2&#10;   \end{aligned}$&#10;  \end{center}&#10; \end{minipage}}&#10; &#10;\newcommand{\alt}[2]{&#10; \begin{minipage}{#1} &#10;  \vspace{3pt}&#10;  \begin{center}&#10;   $\begin{aligned}&#10;   #2&#10;   \end{aligned}$&#10;  \end{center}&#10; \end{minipage}} &#10;&#10;\begin{tikzpicture}&#10;\node[iri,anchor=center] (e1) {:E1};&#10;&#10;\node[iri,right=\hgap of e1] (ttt) {\dtt{2010}{xsd:gYear}}&#10;  edge[arrin] node[lab] {:start} (e1);&#10;&#10;\node[iri,above=0.5\vgap of ttt] (ttf) {\dtt{2014}{xsd:gYear}}&#10;  edge[arrin] node[lab] {:end} (e1);&#10;&#10;\node[iri,below=0.5\vgap of ttt] (mb) {:MBachelet}&#10;  edge[arrin,bend right=10] node[lab] {:replaces} (e1)&#10;  edge[arrin,bend left=10] node[lab] {:replacedBy} (e1);&#10;&#10;\node[iri,above=0.5\vgap of ttf] (tte) {\dtt{2018}{xsd:gYear}};&#10;&#10;\node[iri,right=\hgap of ttf,yshift=-0.5\vgap] (e2) {:E2}&#10;  edge[arrout] node[lab] {:start} (tte)&#10;  edge[arrout] node[lab] {:replaces} (mb);&#10;&#10;&#10;&#10;&#10;\end{tikzpicture}&#10;\end{document}"/>
  <p:tag name="IGUANATEXSIZE" val="16"/>
  <p:tag name="IGUANATEXCURSOR" val="311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85,165"/>
  <p:tag name="ORIGINALWIDTH" val="2453,593"/>
  <p:tag name="OUTPUTDPI" val="1200"/>
  <p:tag name="LATEXADDIN" val="\documentclass{article}&#10;\usepackage[utf8]{inputenc}&#10;\usepackage{amsmath}&#10;\usepackage{xcolor}&#10;\usepackage{booktabs}&#10;\usepackage[normalem]{ulem}&#10;\usepackage{C:/Users/ahogan/Documents/Teaching/Databases/macros/bdd}&#10;\pagestyle{empty}&#10;&#10;\newcommand{\mdatatype}{\char`\^\!\char`\^}&#10;&#10;\begin{document}&#10;\tt&#10;\begin{tabular}{llllll}&#10;\toprule&#10;\textsc{e} &amp; \textsc{q} &amp; \textsc{v} \\&#10;\midrule&#10;:E1 &amp; :start &amp; &quot;2010&quot;\mdatatype xsd:gYear \\&#10;:E1 &amp; :end &amp; &quot;2014&quot;\mdatatype xsd:gYear\\&#10;:E1 &amp; :replaces &amp; :MBachelet \\&#10;:E1 &amp; :replacedBy &amp; :MBachelet \\&#10;:E2 &amp; :replaces &amp; :MBachelet\\&#10;:E2 &amp; :start &amp; &quot;2018&quot;\mdatatype xsd:gYear \\&#10;\bottomrule&#10;\end{tabular}&#10;\end{document}&#10;"/>
  <p:tag name="IGUANATEXSIZE" val="20"/>
  <p:tag name="IGUANATEXCURSOR" val="36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87,332"/>
  <p:tag name="ORIGINALWIDTH" val="2363,58"/>
  <p:tag name="OUTPUTDPI" val="1200"/>
  <p:tag name="LATEXADDIN" val="\documentclass{article}&#10;\usepackage[utf8]{inputenc}&#10;\usepackage{amsmath}&#10;\usepackage{xcolor}&#10;\usepackage{booktabs}&#10;\usepackage[normalem]{ulem}&#10;\usepackage{C:/Users/ahogan/Documents/Teaching/Databases/macros/bdd}&#10;\pagestyle{empty}&#10;&#10;\newcommand{\mdatatype}{\char`\^\!\char`\^}&#10;&#10;\begin{document}&#10;\tt&#10;\begin{tabular}{llllll}&#10;\toprule&#10;\textsc{s} &amp; \textsc{p} &amp; \textsc{o} &amp; \textsc{e}\\&#10;\midrule&#10;:SPiñera &amp; :president &amp; :Chile &amp; :E1 \\&#10;:SPiñera &amp; :president &amp; :Chile &amp; :E2 \\&#10;\bottomrule&#10;\end{tabular}&#10;\end{document}&#10;"/>
  <p:tag name="IGUANATEXSIZE" val="20"/>
  <p:tag name="IGUANATEXCURSOR" val="45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39,6987"/>
  <p:tag name="ORIGINALWIDTH" val="718,3983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\newcommand{\mdatatype}{\char`\^\!\char`\^}&#10;&#10;% Gives an invisible horizontal space to align fonts&#10;%\newcommand{\hsp}{\vphantom{\strut}}&#10;\newcommand{\hsp}{\vphantom{Ag}}&#10;&#10;\tikzset{&#10;    rt/.style={&#10;     rectangle,&#10;     top color=white, &#10;     bottom color=black!15,&#10;     draw=black, &#10;     text centered},&#10;    rtt/.style={ %tighter version&#10;     rectangle,&#10;     fill = white,&#10;     draw=black, &#10;     text centered,&#10;     inner sep=0.5ex},    &#10;    rect/.style={&#10;     rectangle,&#10;     top color=white, &#10;     bottom color=black!15,&#10;     rounded corners,&#10;     draw=black, &#10;     dashed,&#10;     text centered},&#10;    rectw/.style={&#10;     rectangle,&#10;     fill = white,&#10;     rounded corners,&#10;     draw=white, &#10;     text centered}, &#10; std/.style={ &#10;        draw,&#10;  circle,&#10;  anchor=center,&#10;  inner sep=0pt,&#10;  minimum size=5pt&#10; },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pred/.style={&#10;       draw=black!50!white,&#10;       dotted, &#10;       rectangle,&#10;                 rounded corners,&#10;                 thick,&#10;                 text centered,&#10;       top color=white, &#10;       %bottom color=black!15, &#10;       %opacity=0.7,&#10;       %text opacity=1,&#10;       font=\tt\scriptsize\hsp},&#10;  graph/.style={&#10;           draw=black!50!white,&#10;           densely dotted, &#10;           rectangle,&#10;                 thick,&#10;                 text centered,&#10;           top color=white, &#10;           bottom color=black!7, &#10;           %opacity=0.7,&#10;           %text opacity=1,&#10;           font=\tt\scriptsize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    invisible/.style={opacity=0,text opacity=0,text=white,draw=white,bottom color=white,top color=white}&#10;}&#10;&#10;\begin{document}&#10;\newlength{\vgap}&#10;\newlength{\hgap}&#10;\setlength{\vgap}{1.6cm}&#10;\setlength{\hgap}{2.4cm}&#10;&#10;\newcommand{\dtt}[2]{\begin{tabular}{c}#1 \\ [-0.2ex] \scriptsize #2 \end{tabular}}&#10; &#10;\newcommand{\uri}[1]{\text{\scriptsize {\tt\vphantom{yI}#1}}}% version for use in graphs&#10;\newcommand{\urit}[1]{\text{{\tt\vphantom{yI}#1}}}% version for use in text&#10;&#10;\newcommand{\ttt}[1]{{\texttt{#1}}} % tt font in text&#10;&#10;\newcommand{\uriq}[1]{\uri{``#1''}}% version with quotes for use in graphs&#10;\newcommand{\uriqt}[1]{\urit{``#1''}}% version with quotes for use in text&#10;&#10;\newcommand{\al}[2]{&#10; \begin{minipage}{#1} &#10;  \vspace{1pt}&#10;  \begin{center}&#10;   $\begin{aligned}&#10;   #2&#10;   \end{aligned}$&#10;  \end{center}&#10; \end{minipage}}&#10; &#10;\newcommand{\alt}[2]{&#10; \begin{minipage}{#1} &#10;  \vspace{3pt}&#10;  \begin{center}&#10;   $\begin{aligned}&#10;   #2&#10;   \end{aligned}$&#10;  \end{center}&#10; \end{minipage}} &#10;&#10;\begin{tikzpicture}&#10;\node[iri,anchor=center] (e1) {:E1};&#10;&#10;\node[iri,right=\hgap of e1] (ttt) {\dtt{2010}{xsd:gYear}}&#10;  edge[arrin] node[lab] {:start} (e1);&#10;&#10;\node[iri,above=0.5\vgap of ttt] (ttf) {\dtt{2014}{xsd:gYear}}&#10;  edge[arrin] node[lab] {:end} (e1);&#10;&#10;\node[iri,below=0.5\vgap of ttt] (mb) {:MBachelet}&#10;  edge[arrin,bend right=10] node[lab] {:replaces} (e1)&#10;  edge[arrin,bend left=10] node[lab] {:replacedBy} (e1);&#10;&#10;\node[iri,above=0.5\vgap of ttf] (tte) {\dtt{2018}{xsd:gYear}};&#10;&#10;\node[iri,right=\hgap of ttf,yshift=-0.5\vgap] (e2) {:E2}&#10;  edge[arrout] node[lab] {:start} (tte)&#10;  edge[arrout] node[lab] {:replaces} (mb);&#10;&#10;&#10;&#10;&#10;\end{tikzpicture}&#10;\end{document}"/>
  <p:tag name="IGUANATEXSIZE" val="16"/>
  <p:tag name="IGUANATEXCURSOR" val="311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44,66"/>
  <p:tag name="ORIGINALWIDTH" val="2776,137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\newcommand{\mdatatype}{\char`\^\!\char`\^}&#10;&#10;% Gives an invisible horizontal space to align fonts&#10;%\newcommand{\hsp}{\vphantom{\strut}}&#10;\newcommand{\hsp}{\vphantom{Ag}}&#10;&#10;\tikzset{&#10;    rt/.style={&#10;     rectangle,&#10;     top color=white, &#10;     bottom color=black!15,&#10;     draw=black, &#10;     text centered},&#10;    rtt/.style={ %tighter version&#10;     rectangle,&#10;     fill = white,&#10;     draw=black, &#10;     text centered,&#10;     inner sep=0.5ex},    &#10;    rect/.style={&#10;     rectangle,&#10;     top color=white, &#10;     bottom color=black!15,&#10;     rounded corners,&#10;     draw=black, &#10;     dashed,&#10;     text centered},&#10;    rectw/.style={&#10;     rectangle,&#10;     fill = white,&#10;     rounded corners,&#10;     draw=white, &#10;     text centered}, &#10; std/.style={ &#10;        draw,&#10;  circle,&#10;  anchor=center,&#10;  inner sep=0pt,&#10;  minimum size=5pt&#10; },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pred/.style={&#10;       draw=black!50!white,&#10;       dotted, &#10;       rectangle,&#10;                 rounded corners,&#10;                 thick,&#10;                 text centered,&#10;       top color=white, &#10;       %bottom color=black!15, &#10;       %opacity=0.7,&#10;       %text opacity=1,&#10;       font=\tt\scriptsize\hsp},&#10;  graph/.style={&#10;           draw=black!50!white,&#10;           densely dotted, &#10;           rectangle,&#10;                 thick,&#10;                 text centered,&#10;           top color=white, &#10;           bottom color=black!7, &#10;           %opacity=0.7,&#10;           %text opacity=1,&#10;           font=\tt\scriptsize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    invisible/.style={opacity=0,text opacity=0,text=white,draw=white,bottom color=white,top color=white}&#10;}&#10;&#10;\begin{document}&#10;\newlength{\vgap}&#10;\newlength{\hgap}&#10;\setlength{\vgap}{1.6cm}&#10;\setlength{\hgap}{2.6cm}&#10;&#10;\newcommand{\dtt}[2]{\begin{tabular}{c}#1 \\ [-0.2ex] \scriptsize #2 \end{tabular}}&#10; &#10;\newcommand{\uri}[1]{\text{\scriptsize {\tt\vphantom{yI}#1}}}% version for use in graphs&#10;\newcommand{\urit}[1]{\text{{\tt\vphantom{yI}#1}}}% version for use in text&#10;&#10;\newcommand{\ttt}[1]{{\texttt{#1}}} % tt font in text&#10;&#10;\newcommand{\uriq}[1]{\uri{``#1''}}% version with quotes for use in graphs&#10;\newcommand{\uriqt}[1]{\urit{``#1''}}% version with quotes for use in text&#10;&#10;\newcommand{\al}[2]{&#10; \begin{minipage}{#1} &#10;  \vspace{1pt}&#10;  \begin{center}&#10;   $\begin{aligned}&#10;   #2&#10;   \end{aligned}$&#10;  \end{center}&#10; \end{minipage}}&#10; &#10;\newcommand{\alt}[2]{&#10; \begin{minipage}{#1} &#10;  \vspace{3pt}&#10;  \begin{center}&#10;   $\begin{aligned}&#10;   #2&#10;   \end{aligned}$&#10;  \end{center}&#10; \end{minipage}} &#10;&#10;\begin{tikzpicture}&#10;\node[iri,anchor=center] (e1) {:E1};&#10;&#10;\node[iri,right=\hgap of e1,invisible] (p) {:president}&#10;  edge[arrin,invisible] node[lab,invisible] {rdf:predicate} (e1);&#10;&#10;\node[iri,above=0.5\vgap of p] (sp) {:SPiñera}&#10;  edge[arrout] node[lab] {:president-s} (e1);&#10;&#10;\node[iri,below=0.5\vgap of p] (ch) {:Chile}&#10;  edge[arrin] node[lab] {:president-v} (e1);&#10;&#10;\node[iri,right=\hgap of p,anchor=center] (e2) {:E2}&#10;  edge[arrin] node[lab] {:president-s} (sp)&#10;  edge[arrout] node[lab] {:president-v} (ch);&#10;&#10;&#10;\end{tikzpicture}&#10;\end{document}"/>
  <p:tag name="IGUANATEXSIZE" val="16"/>
  <p:tag name="IGUANATEXCURSOR" val="439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46,5902"/>
  <p:tag name="ORIGINALWIDTH" val="2123,546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\newcommand{\mdatatype}{\char`\^\!\char`\^}&#10;&#10;% Gives an invisible horizontal space to align fonts&#10;%\newcommand{\hsp}{\vphantom{\strut}}&#10;\newcommand{\hsp}{\vphantom{Ag}}&#10;&#10;\tikzset{&#10;    rt/.style={&#10;     rectangle,&#10;     top color=white, &#10;     bottom color=black!15,&#10;     draw=black, &#10;     text centered},&#10;    rtt/.style={ %tighter version&#10;     rectangle,&#10;     fill = white,&#10;     draw=black, &#10;     text centered,&#10;     inner sep=0.5ex},    &#10;    rect/.style={&#10;     rectangle,&#10;     top color=white, &#10;     bottom color=black!15,&#10;     rounded corners,&#10;     draw=black, &#10;     dashed,&#10;     text centered},&#10;    rectw/.style={&#10;     rectangle,&#10;     fill = white,&#10;     rounded corners,&#10;     draw=white, &#10;     text centered}, &#10; std/.style={ &#10;        draw,&#10;  circle,&#10;  anchor=center,&#10;  inner sep=0pt,&#10;  minimum size=5pt&#10; },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pred/.style={&#10;       draw=black!50!white,&#10;       dotted, &#10;       rectangle,&#10;                 rounded corners,&#10;                 thick,&#10;                 text centered,&#10;       top color=white, &#10;       %bottom color=black!15, &#10;       %opacity=0.7,&#10;       %text opacity=1,&#10;       font=\tt\scriptsize\hsp},&#10;  graph/.style={&#10;           draw=black!50!white,&#10;           densely dotted, &#10;           rectangle,&#10;                 thick,&#10;                 text centered,&#10;           top color=white, &#10;           bottom color=black!7, &#10;           %opacity=0.7,&#10;           %text opacity=1,&#10;           font=\tt\scriptsize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    invisible/.style={opacity=0,text opacity=0,text=white,draw=white,bottom color=white,top color=white}&#10;}&#10;&#10;\begin{document}&#10;\newlength{\vgap}&#10;\newlength{\hgap}&#10;\setlength{\vgap}{1.6cm}&#10;\setlength{\hgap}{2.6cm}&#10;&#10;\newcommand{\dtt}[2]{\begin{tabular}{c}#1 \\ [-0.2ex] \scriptsize #2 \end{tabular}}&#10; &#10;\newcommand{\uri}[1]{\text{\scriptsize {\tt\vphantom{yI}#1}}}% version for use in graphs&#10;\newcommand{\urit}[1]{\text{{\tt\vphantom{yI}#1}}}% version for use in text&#10;&#10;\newcommand{\ttt}[1]{{\texttt{#1}}} % tt font in text&#10;&#10;\newcommand{\uriq}[1]{\uri{``#1''}}% version with quotes for use in graphs&#10;\newcommand{\uriqt}[1]{\urit{``#1''}}% version with quotes for use in text&#10;&#10;\newcommand{\al}[2]{&#10; \begin{minipage}{#1} &#10;  \vspace{1pt}&#10;  \begin{center}&#10;   $\begin{aligned}&#10;   #2&#10;   \end{aligned}$&#10;  \end{center}&#10; \end{minipage}}&#10; &#10;\newcommand{\alt}[2]{&#10; \begin{minipage}{#1} &#10;  \vspace{3pt}&#10;  \begin{center}&#10;   $\begin{aligned}&#10;   #2&#10;   \end{aligned}$&#10;  \end{center}&#10; \end{minipage}} &#10;&#10;\begin{tikzpicture}&#10;\node[iri,anchor=center] (e1) {:president};&#10;&#10;\node[iri,right=\hgap of e1,yshift=0.4\vgap] (p) {:president-v}&#10;  edge[arrin] node[lab] {:pv} (e1);&#10;&#10;\node[iri,right=\hgap of e1,yshift=-0.4\vgap] (p) {:president-s}&#10;  edge[arrin] node[lab] {:ps} (e1);&#10;&#10;\end{tikzpicture}&#10;\end{document}"/>
  <p:tag name="IGUANATEXSIZE" val="16"/>
  <p:tag name="IGUANATEXCURSOR" val="414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85,165"/>
  <p:tag name="ORIGINALWIDTH" val="2453,593"/>
  <p:tag name="OUTPUTDPI" val="1200"/>
  <p:tag name="LATEXADDIN" val="\documentclass{article}&#10;\usepackage[utf8]{inputenc}&#10;\usepackage{amsmath}&#10;\usepackage{xcolor}&#10;\usepackage{booktabs}&#10;\usepackage[normalem]{ulem}&#10;\usepackage{C:/Users/ahogan/Documents/Teaching/Databases/macros/bdd}&#10;\pagestyle{empty}&#10;&#10;\newcommand{\mdatatype}{\char`\^\!\char`\^}&#10;&#10;\begin{document}&#10;\tt&#10;\begin{tabular}{llllll}&#10;\toprule&#10;\textsc{e} &amp; \textsc{q} &amp; \textsc{v} \\&#10;\midrule&#10;:E1 &amp; :start &amp; &quot;2010&quot;\mdatatype xsd:gYear \\&#10;:E1 &amp; :end &amp; &quot;2014&quot;\mdatatype xsd:gYear\\&#10;:E1 &amp; :replaces &amp; :MBachelet \\&#10;:E1 &amp; :replacedBy &amp; :MBachelet \\&#10;:E2 &amp; :replaces &amp; :MBachelet\\&#10;:E2 &amp; :start &amp; &quot;2018&quot;\mdatatype xsd:gYear \\&#10;\bottomrule&#10;\end{tabular}&#10;\end{document}&#10;"/>
  <p:tag name="IGUANATEXSIZE" val="20"/>
  <p:tag name="IGUANATEXCURSOR" val="36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87,332"/>
  <p:tag name="ORIGINALWIDTH" val="2363,58"/>
  <p:tag name="OUTPUTDPI" val="1200"/>
  <p:tag name="LATEXADDIN" val="\documentclass{article}&#10;\usepackage[utf8]{inputenc}&#10;\usepackage{amsmath}&#10;\usepackage{xcolor}&#10;\usepackage{booktabs}&#10;\usepackage[normalem]{ulem}&#10;\usepackage{C:/Users/ahogan/Documents/Teaching/Databases/macros/bdd}&#10;\pagestyle{empty}&#10;&#10;\newcommand{\mdatatype}{\char`\^\!\char`\^}&#10;&#10;\begin{document}&#10;\tt&#10;\begin{tabular}{llllll}&#10;\toprule&#10;\textsc{s} &amp; \textsc{p} &amp; \textsc{o} &amp; \textsc{e}\\&#10;\midrule&#10;:SPiñera &amp; :president &amp; :Chile &amp; :E1 \\&#10;:SPiñera &amp; :president &amp; :Chile &amp; :E2 \\&#10;\bottomrule&#10;\end{tabular}&#10;\end{document}&#10;"/>
  <p:tag name="IGUANATEXSIZE" val="20"/>
  <p:tag name="IGUANATEXCURSOR" val="45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7,76228"/>
  <p:tag name="ORIGINALWIDTH" val="330,0461"/>
  <p:tag name="OUTPUTDPI" val="1200"/>
  <p:tag name="LATEXADDIN" val="\documentclass{article}&#10;\usepackage{amsmath}&#10;\usepackage{listings}&#10;\usepackage{xcolor}&#10;\usepackage{textcomp}&#10;\pagestyle{empty}&#10;&#10;\lstset{&#10; tabsize=4,&#10; rulecolor=,&#10; language=html,&#10;        basicstyle=\tt,&#10;        upquote=true,&#10;        aboveskip={1.5\baselineskip},&#10;        columns=fixed,&#10;        showstringspaces=false,&#10;        extendedchars=true,&#10;        %breaklines=true,&#10;        %prebreak = \raisebox{0ex}[0ex][0ex]{\ensuremath{\hookleftarrow}},&#10;        %frame=single,&#10;        showtabs=false,&#10;        showspaces=false,&#10;        showstringspaces=false,&#10;        identifierstyle=\ttfamily,&#10;        keywordstyle=\color[rgb]{0,0,1},&#10;        commentstyle=\color[rgb]{0.133,0.545,0.133},&#10;        stringstyle=\color[rgb]{0.627,0.126,0.941},&#10;}&#10;&#10;\usepackage{wasysym}&#10;&#10;&#10;\begin{document}&#10;\textsf{Ireland}&#10;\end{document}"/>
  <p:tag name="IGUANATEXSIZE" val="20"/>
  <p:tag name="IGUANATEXCURSOR" val="79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39,6987"/>
  <p:tag name="ORIGINALWIDTH" val="718,3983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\newcommand{\mdatatype}{\char`\^\!\char`\^}&#10;&#10;% Gives an invisible horizontal space to align fonts&#10;%\newcommand{\hsp}{\vphantom{\strut}}&#10;\newcommand{\hsp}{\vphantom{Ag}}&#10;&#10;\tikzset{&#10;    rt/.style={&#10;     rectangle,&#10;     top color=white, &#10;     bottom color=black!15,&#10;     draw=black, &#10;     text centered},&#10;    rtt/.style={ %tighter version&#10;     rectangle,&#10;     fill = white,&#10;     draw=black, &#10;     text centered,&#10;     inner sep=0.5ex},    &#10;    rect/.style={&#10;     rectangle,&#10;     top color=white, &#10;     bottom color=black!15,&#10;     rounded corners,&#10;     draw=black, &#10;     dashed,&#10;     text centered},&#10;    rectw/.style={&#10;     rectangle,&#10;     fill = white,&#10;     rounded corners,&#10;     draw=white, &#10;     text centered}, &#10; std/.style={ &#10;        draw,&#10;  circle,&#10;  anchor=center,&#10;  inner sep=0pt,&#10;  minimum size=5pt&#10; },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pred/.style={&#10;       draw=black!50!white,&#10;       dotted, &#10;       rectangle,&#10;                 rounded corners,&#10;                 thick,&#10;                 text centered,&#10;       top color=white, &#10;       %bottom color=black!15, &#10;       %opacity=0.7,&#10;       %text opacity=1,&#10;       font=\tt\scriptsize\hsp},&#10;  graph/.style={&#10;           draw=black!50!white,&#10;           densely dotted, &#10;           rectangle,&#10;                 thick,&#10;                 text centered,&#10;           top color=white, &#10;           bottom color=black!7, &#10;           %opacity=0.7,&#10;           %text opacity=1,&#10;           font=\tt\scriptsize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    invisible/.style={opacity=0,text opacity=0,text=white,draw=white,bottom color=white,top color=white}&#10;}&#10;&#10;\begin{document}&#10;\newlength{\vgap}&#10;\newlength{\hgap}&#10;\setlength{\vgap}{1.6cm}&#10;\setlength{\hgap}{2.4cm}&#10;&#10;\newcommand{\dtt}[2]{\begin{tabular}{c}#1 \\ [-0.2ex] \scriptsize #2 \end{tabular}}&#10; &#10;\newcommand{\uri}[1]{\text{\scriptsize {\tt\vphantom{yI}#1}}}% version for use in graphs&#10;\newcommand{\urit}[1]{\text{{\tt\vphantom{yI}#1}}}% version for use in text&#10;&#10;\newcommand{\ttt}[1]{{\texttt{#1}}} % tt font in text&#10;&#10;\newcommand{\uriq}[1]{\uri{``#1''}}% version with quotes for use in graphs&#10;\newcommand{\uriqt}[1]{\urit{``#1''}}% version with quotes for use in text&#10;&#10;\newcommand{\al}[2]{&#10; \begin{minipage}{#1} &#10;  \vspace{1pt}&#10;  \begin{center}&#10;   $\begin{aligned}&#10;   #2&#10;   \end{aligned}$&#10;  \end{center}&#10; \end{minipage}}&#10; &#10;\newcommand{\alt}[2]{&#10; \begin{minipage}{#1} &#10;  \vspace{3pt}&#10;  \begin{center}&#10;   $\begin{aligned}&#10;   #2&#10;   \end{aligned}$&#10;  \end{center}&#10; \end{minipage}} &#10;&#10;\begin{tikzpicture}&#10;\node[iri,anchor=center] (e1) {:E1};&#10;&#10;\node[iri,right=\hgap of e1] (ttt) {\dtt{2010}{xsd:gYear}}&#10;  edge[arrin] node[lab] {:start} (e1);&#10;&#10;\node[iri,above=0.5\vgap of ttt] (ttf) {\dtt{2014}{xsd:gYear}}&#10;  edge[arrin] node[lab] {:end} (e1);&#10;&#10;\node[iri,below=0.5\vgap of ttt] (mb) {:MBachelet}&#10;  edge[arrin,bend right=10] node[lab] {:replaces} (e1)&#10;  edge[arrin,bend left=10] node[lab] {:replacedBy} (e1);&#10;&#10;\node[iri,above=0.5\vgap of ttf] (tte) {\dtt{2018}{xsd:gYear}};&#10;&#10;\node[iri,right=\hgap of ttf,yshift=-0.5\vgap] (e2) {:E2}&#10;  edge[arrout] node[lab] {:start} (tte)&#10;  edge[arrout] node[lab] {:replaces} (mb);&#10;&#10;&#10;&#10;&#10;\end{tikzpicture}&#10;\end{document}"/>
  <p:tag name="IGUANATEXSIZE" val="16"/>
  <p:tag name="IGUANATEXCURSOR" val="311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85,165"/>
  <p:tag name="ORIGINALWIDTH" val="2453,593"/>
  <p:tag name="OUTPUTDPI" val="1200"/>
  <p:tag name="LATEXADDIN" val="\documentclass{article}&#10;\usepackage[utf8]{inputenc}&#10;\usepackage{amsmath}&#10;\usepackage{xcolor}&#10;\usepackage{booktabs}&#10;\usepackage[normalem]{ulem}&#10;\usepackage{C:/Users/ahogan/Documents/Teaching/Databases/macros/bdd}&#10;\pagestyle{empty}&#10;&#10;\newcommand{\mdatatype}{\char`\^\!\char`\^}&#10;&#10;\begin{document}&#10;\tt&#10;\begin{tabular}{llllll}&#10;\toprule&#10;\textsc{e} &amp; \textsc{q} &amp; \textsc{v} \\&#10;\midrule&#10;:E1 &amp; :start &amp; &quot;2010&quot;\mdatatype xsd:gYear \\&#10;:E1 &amp; :end &amp; &quot;2014&quot;\mdatatype xsd:gYear\\&#10;:E1 &amp; :replaces &amp; :MBachelet \\&#10;:E1 &amp; :replacedBy &amp; :MBachelet \\&#10;:E2 &amp; :replaces &amp; :MBachelet\\&#10;:E2 &amp; :start &amp; &quot;2018&quot;\mdatatype xsd:gYear \\&#10;\bottomrule&#10;\end{tabular}&#10;\end{document}&#10;"/>
  <p:tag name="IGUANATEXSIZE" val="20"/>
  <p:tag name="IGUANATEXCURSOR" val="36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87,332"/>
  <p:tag name="ORIGINALWIDTH" val="2363,58"/>
  <p:tag name="OUTPUTDPI" val="1200"/>
  <p:tag name="LATEXADDIN" val="\documentclass{article}&#10;\usepackage[utf8]{inputenc}&#10;\usepackage{amsmath}&#10;\usepackage{xcolor}&#10;\usepackage{booktabs}&#10;\usepackage[normalem]{ulem}&#10;\usepackage{C:/Users/ahogan/Documents/Teaching/Databases/macros/bdd}&#10;\pagestyle{empty}&#10;&#10;\newcommand{\mdatatype}{\char`\^\!\char`\^}&#10;&#10;\begin{document}&#10;\tt&#10;\begin{tabular}{llllll}&#10;\toprule&#10;\textsc{s} &amp; \textsc{p} &amp; \textsc{o} &amp; \textsc{e}\\&#10;\midrule&#10;:SPiñera &amp; :president &amp; :Chile &amp; :E1 \\&#10;:SPiñera &amp; :president &amp; :Chile &amp; :E2 \\&#10;\bottomrule&#10;\end{tabular}&#10;\end{document}&#10;"/>
  <p:tag name="IGUANATEXSIZE" val="20"/>
  <p:tag name="IGUANATEXCURSOR" val="45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39,6987"/>
  <p:tag name="ORIGINALWIDTH" val="718,3983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\newcommand{\mdatatype}{\char`\^\!\char`\^}&#10;&#10;% Gives an invisible horizontal space to align fonts&#10;%\newcommand{\hsp}{\vphantom{\strut}}&#10;\newcommand{\hsp}{\vphantom{Ag}}&#10;&#10;\tikzset{&#10;    rt/.style={&#10;     rectangle,&#10;     top color=white, &#10;     bottom color=black!15,&#10;     draw=black, &#10;     text centered},&#10;    rtt/.style={ %tighter version&#10;     rectangle,&#10;     fill = white,&#10;     draw=black, &#10;     text centered,&#10;     inner sep=0.5ex},    &#10;    rect/.style={&#10;     rectangle,&#10;     top color=white, &#10;     bottom color=black!15,&#10;     rounded corners,&#10;     draw=black, &#10;     dashed,&#10;     text centered},&#10;    rectw/.style={&#10;     rectangle,&#10;     fill = white,&#10;     rounded corners,&#10;     draw=white, &#10;     text centered}, &#10; std/.style={ &#10;        draw,&#10;  circle,&#10;  anchor=center,&#10;  inner sep=0pt,&#10;  minimum size=5pt&#10; },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pred/.style={&#10;       draw=black!50!white,&#10;       dotted, &#10;       rectangle,&#10;                 rounded corners,&#10;                 thick,&#10;                 text centered,&#10;       top color=white, &#10;       %bottom color=black!15, &#10;       %opacity=0.7,&#10;       %text opacity=1,&#10;       font=\tt\scriptsize\hsp},&#10;  graph/.style={&#10;           draw=black!50!white,&#10;           densely dotted, &#10;           rectangle,&#10;                 thick,&#10;                 text centered,&#10;           top color=white, &#10;           bottom color=black!7, &#10;           %opacity=0.7,&#10;           %text opacity=1,&#10;           font=\tt\scriptsize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    invisible/.style={opacity=0,text opacity=0,text=white,draw=white,bottom color=white,top color=white}&#10;}&#10;&#10;\begin{document}&#10;\newlength{\vgap}&#10;\newlength{\hgap}&#10;\setlength{\vgap}{1.6cm}&#10;\setlength{\hgap}{2.4cm}&#10;&#10;\newcommand{\dtt}[2]{\begin{tabular}{c}#1 \\ [-0.2ex] \scriptsize #2 \end{tabular}}&#10; &#10;\newcommand{\uri}[1]{\text{\scriptsize {\tt\vphantom{yI}#1}}}% version for use in graphs&#10;\newcommand{\urit}[1]{\text{{\tt\vphantom{yI}#1}}}% version for use in text&#10;&#10;\newcommand{\ttt}[1]{{\texttt{#1}}} % tt font in text&#10;&#10;\newcommand{\uriq}[1]{\uri{``#1''}}% version with quotes for use in graphs&#10;\newcommand{\uriqt}[1]{\urit{``#1''}}% version with quotes for use in text&#10;&#10;\newcommand{\al}[2]{&#10; \begin{minipage}{#1} &#10;  \vspace{1pt}&#10;  \begin{center}&#10;   $\begin{aligned}&#10;   #2&#10;   \end{aligned}$&#10;  \end{center}&#10; \end{minipage}}&#10; &#10;\newcommand{\alt}[2]{&#10; \begin{minipage}{#1} &#10;  \vspace{3pt}&#10;  \begin{center}&#10;   $\begin{aligned}&#10;   #2&#10;   \end{aligned}$&#10;  \end{center}&#10; \end{minipage}} &#10;&#10;\begin{tikzpicture}&#10;\node[iri,anchor=center] (e1) {:E1};&#10;&#10;\node[iri,right=\hgap of e1] (ttt) {\dtt{2010}{xsd:gYear}}&#10;  edge[arrin] node[lab] {:start} (e1);&#10;&#10;\node[iri,above=0.5\vgap of ttt] (ttf) {\dtt{2014}{xsd:gYear}}&#10;  edge[arrin] node[lab] {:end} (e1);&#10;&#10;\node[iri,below=0.5\vgap of ttt] (mb) {:MBachelet}&#10;  edge[arrin,bend right=10] node[lab] {:replaces} (e1)&#10;  edge[arrin,bend left=10] node[lab] {:replacedBy} (e1);&#10;&#10;\node[iri,above=0.5\vgap of ttf] (tte) {\dtt{2018}{xsd:gYear}};&#10;&#10;\node[iri,right=\hgap of ttf,yshift=-0.5\vgap] (e2) {:E2}&#10;  edge[arrout] node[lab] {:start} (tte)&#10;  edge[arrout] node[lab] {:replaces} (mb);&#10;&#10;&#10;&#10;&#10;\end{tikzpicture}&#10;\end{document}"/>
  <p:tag name="IGUANATEXSIZE" val="16"/>
  <p:tag name="IGUANATEXCURSOR" val="311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85,165"/>
  <p:tag name="ORIGINALWIDTH" val="2453,593"/>
  <p:tag name="OUTPUTDPI" val="1200"/>
  <p:tag name="LATEXADDIN" val="\documentclass{article}&#10;\usepackage[utf8]{inputenc}&#10;\usepackage{amsmath}&#10;\usepackage{xcolor}&#10;\usepackage{booktabs}&#10;\usepackage[normalem]{ulem}&#10;\usepackage{C:/Users/ahogan/Documents/Teaching/Databases/macros/bdd}&#10;\pagestyle{empty}&#10;&#10;\newcommand{\mdatatype}{\char`\^\!\char`\^}&#10;&#10;\begin{document}&#10;\tt&#10;\begin{tabular}{llllll}&#10;\toprule&#10;\textsc{e} &amp; \textsc{q} &amp; \textsc{v} \\&#10;\midrule&#10;:E1 &amp; :start &amp; &quot;2010&quot;\mdatatype xsd:gYear \\&#10;:E1 &amp; :end &amp; &quot;2014&quot;\mdatatype xsd:gYear\\&#10;:E1 &amp; :replaces &amp; :MBachelet \\&#10;:E1 &amp; :replacedBy &amp; :MBachelet \\&#10;:E2 &amp; :replaces &amp; :MBachelet\\&#10;:E2 &amp; :start &amp; &quot;2018&quot;\mdatatype xsd:gYear \\&#10;\bottomrule&#10;\end{tabular}&#10;\end{document}&#10;"/>
  <p:tag name="IGUANATEXSIZE" val="20"/>
  <p:tag name="IGUANATEXCURSOR" val="36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87,332"/>
  <p:tag name="ORIGINALWIDTH" val="2363,58"/>
  <p:tag name="OUTPUTDPI" val="1200"/>
  <p:tag name="LATEXADDIN" val="\documentclass{article}&#10;\usepackage[utf8]{inputenc}&#10;\usepackage{amsmath}&#10;\usepackage{xcolor}&#10;\usepackage{booktabs}&#10;\usepackage[normalem]{ulem}&#10;\usepackage{C:/Users/ahogan/Documents/Teaching/Databases/macros/bdd}&#10;\pagestyle{empty}&#10;&#10;\newcommand{\mdatatype}{\char`\^\!\char`\^}&#10;&#10;\begin{document}&#10;\tt&#10;\begin{tabular}{llllll}&#10;\toprule&#10;\textsc{s} &amp; \textsc{p} &amp; \textsc{o} &amp; \textsc{e}\\&#10;\midrule&#10;:SPiñera &amp; :president &amp; :Chile &amp; :E1 \\&#10;:SPiñera &amp; :president &amp; :Chile &amp; :E2 \\&#10;\bottomrule&#10;\end{tabular}&#10;\end{document}&#10;"/>
  <p:tag name="IGUANATEXSIZE" val="20"/>
  <p:tag name="IGUANATEXCURSOR" val="45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39,6987"/>
  <p:tag name="ORIGINALWIDTH" val="718,3983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\newcommand{\mdatatype}{\char`\^\!\char`\^}&#10;&#10;% Gives an invisible horizontal space to align fonts&#10;%\newcommand{\hsp}{\vphantom{\strut}}&#10;\newcommand{\hsp}{\vphantom{Ag}}&#10;&#10;\tikzset{&#10;    rt/.style={&#10;     rectangle,&#10;     top color=white, &#10;     bottom color=black!15,&#10;     draw=black, &#10;     text centered},&#10;    rtt/.style={ %tighter version&#10;     rectangle,&#10;     fill = white,&#10;     draw=black, &#10;     text centered,&#10;     inner sep=0.5ex},    &#10;    rect/.style={&#10;     rectangle,&#10;     top color=white, &#10;     bottom color=black!15,&#10;     rounded corners,&#10;     draw=black, &#10;     dashed,&#10;     text centered},&#10;    rectw/.style={&#10;     rectangle,&#10;     fill = white,&#10;     rounded corners,&#10;     draw=white, &#10;     text centered}, &#10; std/.style={ &#10;        draw,&#10;  circle,&#10;  anchor=center,&#10;  inner sep=0pt,&#10;  minimum size=5pt&#10; },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pred/.style={&#10;       draw=black!50!white,&#10;       dotted, &#10;       rectangle,&#10;                 rounded corners,&#10;                 thick,&#10;                 text centered,&#10;       top color=white, &#10;       %bottom color=black!15, &#10;       %opacity=0.7,&#10;       %text opacity=1,&#10;       font=\tt\scriptsize\hsp},&#10;  graph/.style={&#10;           draw=black!50!white,&#10;           densely dotted, &#10;           rectangle,&#10;                 thick,&#10;                 text centered,&#10;           top color=white, &#10;           bottom color=black!7, &#10;           %opacity=0.7,&#10;           %text opacity=1,&#10;           font=\tt\scriptsize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    invisible/.style={opacity=0,text opacity=0,text=white,draw=white,bottom color=white,top color=white}&#10;}&#10;&#10;\begin{document}&#10;\newlength{\vgap}&#10;\newlength{\hgap}&#10;\setlength{\vgap}{1.6cm}&#10;\setlength{\hgap}{2.4cm}&#10;&#10;\newcommand{\dtt}[2]{\begin{tabular}{c}#1 \\ [-0.2ex] \scriptsize #2 \end{tabular}}&#10; &#10;\newcommand{\uri}[1]{\text{\scriptsize {\tt\vphantom{yI}#1}}}% version for use in graphs&#10;\newcommand{\urit}[1]{\text{{\tt\vphantom{yI}#1}}}% version for use in text&#10;&#10;\newcommand{\ttt}[1]{{\texttt{#1}}} % tt font in text&#10;&#10;\newcommand{\uriq}[1]{\uri{``#1''}}% version with quotes for use in graphs&#10;\newcommand{\uriqt}[1]{\urit{``#1''}}% version with quotes for use in text&#10;&#10;\newcommand{\al}[2]{&#10; \begin{minipage}{#1} &#10;  \vspace{1pt}&#10;  \begin{center}&#10;   $\begin{aligned}&#10;   #2&#10;   \end{aligned}$&#10;  \end{center}&#10; \end{minipage}}&#10; &#10;\newcommand{\alt}[2]{&#10; \begin{minipage}{#1} &#10;  \vspace{3pt}&#10;  \begin{center}&#10;   $\begin{aligned}&#10;   #2&#10;   \end{aligned}$&#10;  \end{center}&#10; \end{minipage}} &#10;&#10;\begin{tikzpicture}&#10;\node[iri,anchor=center] (e1) {:E1};&#10;&#10;\node[iri,right=\hgap of e1] (ttt) {\dtt{2010}{xsd:gYear}}&#10;  edge[arrin] node[lab] {:start} (e1);&#10;&#10;\node[iri,above=0.5\vgap of ttt] (ttf) {\dtt{2014}{xsd:gYear}}&#10;  edge[arrin] node[lab] {:end} (e1);&#10;&#10;\node[iri,below=0.5\vgap of ttt] (mb) {:MBachelet}&#10;  edge[arrin,bend right=10] node[lab] {:replaces} (e1)&#10;  edge[arrin,bend left=10] node[lab] {:replacedBy} (e1);&#10;&#10;\node[iri,above=0.5\vgap of ttf] (tte) {\dtt{2018}{xsd:gYear}};&#10;&#10;\node[iri,right=\hgap of ttf,yshift=-0.5\vgap] (e2) {:E2}&#10;  edge[arrout] node[lab] {:start} (tte)&#10;  edge[arrout] node[lab] {:replaces} (mb);&#10;&#10;&#10;&#10;&#10;\end{tikzpicture}&#10;\end{document}"/>
  <p:tag name="IGUANATEXSIZE" val="16"/>
  <p:tag name="IGUANATEXCURSOR" val="311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44,66"/>
  <p:tag name="ORIGINALWIDTH" val="1707,238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\newcommand{\mdatatype}{\char`\^\!\char`\^}&#10;&#10;% Gives an invisible horizontal space to align fonts&#10;%\newcommand{\hsp}{\vphantom{\strut}}&#10;\newcommand{\hsp}{\vphantom{Ag}}&#10;&#10;\tikzset{&#10;    rt/.style={&#10;     rectangle,&#10;     top color=white, &#10;     bottom color=black!15,&#10;     draw=black, &#10;     text centered},&#10;    rtt/.style={ %tighter version&#10;     rectangle,&#10;     fill = white,&#10;     draw=black, &#10;     text centered,&#10;     inner sep=0.5ex},    &#10;    rect/.style={&#10;     rectangle,&#10;     top color=white, &#10;     bottom color=black!15,&#10;     rounded corners,&#10;     draw=black, &#10;     dashed,&#10;     text centered},&#10;    rectw/.style={&#10;     rectangle,&#10;     fill = white,&#10;     rounded corners,&#10;     draw=white, &#10;     text centered}, &#10; std/.style={ &#10;        draw,&#10;  circle,&#10;  anchor=center,&#10;  inner sep=0pt,&#10;  minimum size=5pt&#10; },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pred/.style={&#10;       draw=black!50!white,&#10;       dotted, &#10;       rectangle,&#10;                 rounded corners,&#10;                 thick,&#10;                 text centered,&#10;       top color=white, &#10;       %bottom color=black!15, &#10;       %opacity=0.7,&#10;       %text opacity=1,&#10;       font=\tt\scriptsize\hsp},&#10;  graph/.style={&#10;           draw=black!50!white,&#10;           densely dotted, &#10;           rectangle,&#10;                 thick,&#10;                 text centered,&#10;           top color=white, &#10;           bottom color=black!7, &#10;           %opacity=0.7,&#10;           %text opacity=1,&#10;           font=\tt\scriptsize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    invisible/.style={opacity=0,text opacity=0,text=white,draw=white,bottom color=white,top color=white}&#10;}&#10;&#10;\begin{document}&#10;\newlength{\vgap}&#10;\newlength{\hgap}&#10;\setlength{\vgap}{1.6cm}&#10;\setlength{\hgap}{2.6cm}&#10;&#10;\newcommand{\dtt}[2]{\begin{tabular}{c}#1 \\ [-0.2ex] \scriptsize #2 \end{tabular}}&#10; &#10;\newcommand{\uri}[1]{\text{\scriptsize {\tt\vphantom{yI}#1}}}% version for use in graphs&#10;\newcommand{\urit}[1]{\text{{\tt\vphantom{yI}#1}}}% version for use in text&#10;&#10;\newcommand{\ttt}[1]{{\texttt{#1}}} % tt font in text&#10;&#10;\newcommand{\uriq}[1]{\uri{``#1''}}% version with quotes for use in graphs&#10;\newcommand{\uriqt}[1]{\urit{``#1''}}% version with quotes for use in text&#10;&#10;\newcommand{\al}[2]{&#10; \begin{minipage}{#1} &#10;  \vspace{1pt}&#10;  \begin{center}&#10;   $\begin{aligned}&#10;   #2&#10;   \end{aligned}$&#10;  \end{center}&#10; \end{minipage}}&#10; &#10;\newcommand{\alt}[2]{&#10; \begin{minipage}{#1} &#10;  \vspace{3pt}&#10;  \begin{center}&#10;   $\begin{aligned}&#10;   #2&#10;   \end{aligned}$&#10;  \end{center}&#10; \end{minipage}} &#10;&#10;\begin{tikzpicture}&#10;\node[iri,circle,anchor=center] (h) {};&#10;&#10;\node[iri,right=\hgap of h] (p) {:president}&#10;  edge[arrin] node[lab,xshift=0.3cm] {:p} (h);&#10;&#10;\node[iri,above=0.5\vgap of p] (sp) {:SPiñera}&#10;  edge[arrin,bend left=20,anchor=south] node[lab] {:s} (h);&#10;&#10;\node[iri,below=0.5\vgap of p] (ch) {:Chile}&#10;  edge[arrin,bend right=20,anchor=north] node[lab] {:o} (h);&#10;&#10;\node[iri,above=0.65\vgap of h,anchor=center] (e2) {:E2}&#10;  edge[arrout] node[lab] {:stmt} (h);&#10;&#10;\node[iri,below=0.65\vgap of h,anchor=center] (e1) {:E1}&#10;  edge[arrout] node[lab] {:stmt} (h);&#10;&#10;&#10;\end{tikzpicture}&#10;\end{document}"/>
  <p:tag name="IGUANATEXSIZE" val="16"/>
  <p:tag name="IGUANATEXCURSOR" val="403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85,165"/>
  <p:tag name="ORIGINALWIDTH" val="2453,593"/>
  <p:tag name="OUTPUTDPI" val="1200"/>
  <p:tag name="LATEXADDIN" val="\documentclass{article}&#10;\usepackage[utf8]{inputenc}&#10;\usepackage{amsmath}&#10;\usepackage{xcolor}&#10;\usepackage{booktabs}&#10;\usepackage[normalem]{ulem}&#10;\usepackage{C:/Users/ahogan/Documents/Teaching/Databases/macros/bdd}&#10;\pagestyle{empty}&#10;&#10;\newcommand{\mdatatype}{\char`\^\!\char`\^}&#10;&#10;\begin{document}&#10;\tt&#10;\begin{tabular}{llllll}&#10;\toprule&#10;\textsc{e} &amp; \textsc{q} &amp; \textsc{v} \\&#10;\midrule&#10;:E1 &amp; :start &amp; &quot;2010&quot;\mdatatype xsd:gYear \\&#10;:E1 &amp; :end &amp; &quot;2014&quot;\mdatatype xsd:gYear\\&#10;:E1 &amp; :replaces &amp; :MBachelet \\&#10;:E1 &amp; :replacedBy &amp; :MBachelet \\&#10;:E2 &amp; :replaces &amp; :MBachelet\\&#10;:E2 &amp; :start &amp; &quot;2018&quot;\mdatatype xsd:gYear \\&#10;\bottomrule&#10;\end{tabular}&#10;\end{document}&#10;"/>
  <p:tag name="IGUANATEXSIZE" val="20"/>
  <p:tag name="IGUANATEXCURSOR" val="36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87,332"/>
  <p:tag name="ORIGINALWIDTH" val="2363,58"/>
  <p:tag name="OUTPUTDPI" val="1200"/>
  <p:tag name="LATEXADDIN" val="\documentclass{article}&#10;\usepackage[utf8]{inputenc}&#10;\usepackage{amsmath}&#10;\usepackage{xcolor}&#10;\usepackage{booktabs}&#10;\usepackage[normalem]{ulem}&#10;\usepackage{C:/Users/ahogan/Documents/Teaching/Databases/macros/bdd}&#10;\pagestyle{empty}&#10;&#10;\newcommand{\mdatatype}{\char`\^\!\char`\^}&#10;&#10;\begin{document}&#10;\tt&#10;\begin{tabular}{llllll}&#10;\toprule&#10;\textsc{s} &amp; \textsc{p} &amp; \textsc{o} &amp; \textsc{e}\\&#10;\midrule&#10;:SPiñera &amp; :president &amp; :Chile &amp; :E1 \\&#10;:SPiñera &amp; :president &amp; :Chile &amp; :E2 \\&#10;\bottomrule&#10;\end{tabular}&#10;\end{document}&#10;"/>
  <p:tag name="IGUANATEXSIZE" val="20"/>
  <p:tag name="IGUANATEXCURSOR" val="45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23,0591"/>
  <p:tag name="ORIGINALWIDTH" val="1203,168"/>
  <p:tag name="OUTPUTDPI" val="1200"/>
  <p:tag name="LATEXADDIN" val="\documentclass{article}&#10;\usepackage{amsmath}&#10;\usepackage{listings}&#10;\usepackage{xcolor}&#10;\usepackage{textcomp}&#10;\usepackage{wasysym}&#10;\usepackage{graphicx}&#10;&#10;\pagestyle{empty}&#10;&#10;\newcommand{\rs}[1]{\resizebox{1.4ex}{!}{#1}}&#10;&#10;\begin{document}&#10;\noindent \sf&#10;\color{orange!60!black}&#10;(Ireland,partOf,Europe)\\&#10;(Ireland,isA,Country)\\&#10;(Ireland,capital,Dublin)&#10;\end{document}"/>
  <p:tag name="IGUANATEXSIZE" val="14"/>
  <p:tag name="IGUANATEXCURSOR" val="26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39,6987"/>
  <p:tag name="ORIGINALWIDTH" val="718,3983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\newcommand{\mdatatype}{\char`\^\!\char`\^}&#10;&#10;% Gives an invisible horizontal space to align fonts&#10;%\newcommand{\hsp}{\vphantom{\strut}}&#10;\newcommand{\hsp}{\vphantom{Ag}}&#10;&#10;\tikzset{&#10;    rt/.style={&#10;     rectangle,&#10;     top color=white, &#10;     bottom color=black!15,&#10;     draw=black, &#10;     text centered},&#10;    rtt/.style={ %tighter version&#10;     rectangle,&#10;     fill = white,&#10;     draw=black, &#10;     text centered,&#10;     inner sep=0.5ex},    &#10;    rect/.style={&#10;     rectangle,&#10;     top color=white, &#10;     bottom color=black!15,&#10;     rounded corners,&#10;     draw=black, &#10;     dashed,&#10;     text centered},&#10;    rectw/.style={&#10;     rectangle,&#10;     fill = white,&#10;     rounded corners,&#10;     draw=white, &#10;     text centered}, &#10; std/.style={ &#10;        draw,&#10;  circle,&#10;  anchor=center,&#10;  inner sep=0pt,&#10;  minimum size=5pt&#10; },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pred/.style={&#10;       draw=black!50!white,&#10;       dotted, &#10;       rectangle,&#10;                 rounded corners,&#10;                 thick,&#10;                 text centered,&#10;       top color=white, &#10;       %bottom color=black!15, &#10;       %opacity=0.7,&#10;       %text opacity=1,&#10;       font=\tt\scriptsize\hsp},&#10;  graph/.style={&#10;           draw=black!50!white,&#10;           densely dotted, &#10;           rectangle,&#10;                 thick,&#10;                 text centered,&#10;           top color=white, &#10;           bottom color=black!7, &#10;           %opacity=0.7,&#10;           %text opacity=1,&#10;           font=\tt\scriptsize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    invisible/.style={opacity=0,text opacity=0,text=white,draw=white,bottom color=white,top color=white}&#10;}&#10;&#10;\begin{document}&#10;\newlength{\vgap}&#10;\newlength{\hgap}&#10;\setlength{\vgap}{1.6cm}&#10;\setlength{\hgap}{2.4cm}&#10;&#10;\newcommand{\dtt}[2]{\begin{tabular}{c}#1 \\ [-0.2ex] \scriptsize #2 \end{tabular}}&#10; &#10;\newcommand{\uri}[1]{\text{\scriptsize {\tt\vphantom{yI}#1}}}% version for use in graphs&#10;\newcommand{\urit}[1]{\text{{\tt\vphantom{yI}#1}}}% version for use in text&#10;&#10;\newcommand{\ttt}[1]{{\texttt{#1}}} % tt font in text&#10;&#10;\newcommand{\uriq}[1]{\uri{``#1''}}% version with quotes for use in graphs&#10;\newcommand{\uriqt}[1]{\urit{``#1''}}% version with quotes for use in text&#10;&#10;\newcommand{\al}[2]{&#10; \begin{minipage}{#1} &#10;  \vspace{1pt}&#10;  \begin{center}&#10;   $\begin{aligned}&#10;   #2&#10;   \end{aligned}$&#10;  \end{center}&#10; \end{minipage}}&#10; &#10;\newcommand{\alt}[2]{&#10; \begin{minipage}{#1} &#10;  \vspace{3pt}&#10;  \begin{center}&#10;   $\begin{aligned}&#10;   #2&#10;   \end{aligned}$&#10;  \end{center}&#10; \end{minipage}} &#10;&#10;\begin{tikzpicture}&#10;\node[iri,anchor=center] (e1) {:E1};&#10;&#10;\node[iri,right=\hgap of e1] (ttt) {\dtt{2010}{xsd:gYear}}&#10;  edge[arrin] node[lab] {:start} (e1);&#10;&#10;\node[iri,above=0.5\vgap of ttt] (ttf) {\dtt{2014}{xsd:gYear}}&#10;  edge[arrin] node[lab] {:end} (e1);&#10;&#10;\node[iri,below=0.5\vgap of ttt] (mb) {:MBachelet}&#10;  edge[arrin,bend right=10] node[lab] {:replaces} (e1)&#10;  edge[arrin,bend left=10] node[lab] {:replacedBy} (e1);&#10;&#10;\node[iri,above=0.5\vgap of ttf] (tte) {\dtt{2018}{xsd:gYear}};&#10;&#10;\node[iri,right=\hgap of ttf,yshift=-0.5\vgap] (e2) {:E2}&#10;  edge[arrout] node[lab] {:start} (tte)&#10;  edge[arrout] node[lab] {:replaces} (mb);&#10;&#10;&#10;&#10;&#10;\end{tikzpicture}&#10;\end{document}"/>
  <p:tag name="IGUANATEXSIZE" val="16"/>
  <p:tag name="IGUANATEXCURSOR" val="311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21.11"/>
  <p:tag name="ORIGINALWIDTH" val="2443.945"/>
  <p:tag name="LATEXADDIN" val="\documentclass{article}&#10;\usepackage{amsmath}&#10;\usepackage{fancyvrb}&#10;\usepackage{listings}&#10;\usepackage{xcolor}&#10;&#10;\pagestyle{empty}&#10;\lstset{ %&#10;  basicstyle=\footnotesize\tt,        &#10;  tabsize=2, columns=flexible,&#10;  frame={single},breaklines=true,stepnumber=0,&#10;  escapechar=`,&#10;  moredelim=**[is][\color{gray}]{£}{£},&#10;  moredelim=**[is][\color{blue!50!black}]{$}{$},&#10;  moredelim=**[is][\color{orange!80!black}]{!}{!},&#10;  moredelim=**[is][\color{green!50!black}]{¬}{¬},&#10;}&#10;&#10;&#10;&#10;\begin{document}&#10;\sf\color{gray!80!black}&#10;\begin{itemize}&#10;\item A dataset $D = \{ G, (G_1,n_1), \ldots, (G_k, n_k)\}$&#10;\item $G, G_1, \ldots, G_k$ are RDF graphs&#10;\item $n_1, \ldots, n_k$ are pairwise distinct IRIs&#10;\item $G$ is called the \textbf{default graph}&#10;\item each $(G_i,n_i)$ is a \textbf{named graph} $(1 \leq i \leq n)$&#10;\end{itemize}&#10;\end{document}"/>
  <p:tag name="IGUANATEXSIZE" val="24"/>
  <p:tag name="IGUANATEXCURSOR" val="666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fancyvrb}&#10;\usepackage{listings}&#10;\usepackage{xcolor}&#10;&#10;\pagestyle{empty}&#10;\lstset{ %&#10;  basicstyle=\footnotesize\tt,        &#10;  tabsize=2, columns=flexible,&#10;  frame={single},breaklines=true,stepnumber=0,&#10;  escapechar=`,&#10;  moredelim=**[is][\color{gray}]{£}{£},&#10;  moredelim=**[is][\color{blue!50!black}]{$}{$},&#10;  moredelim=**[is][\color{orange!80!black}]{!}{!},&#10;  moredelim=**[is][\color{green!50!black}]{¬}{¬},&#10;}&#10;&#10;&#10;&#10;\begin{document}&#10;\sf\color{gray!80!black}&#10;\begin{itemize}&#10;\item Say an index has dataset $D = \{ G, (G_1,n_1), \ldots, (G_k, n_k)\}$&#10;\item A query can pick an active dataset from the named graphs&#10;&#10;\end{itemize}&#10;\end{document}"/>
  <p:tag name="IGUANATEXSIZE" val="24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89,1461"/>
  <p:tag name="ORIGINALWIDTH" val="720,0347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tikzset{&#10;    lab/.style={ &#10;           text centered,&#10;  fill=white, &#10;  opacity=0.98,&#10;  text opacity=1,&#10;  font=\tt\footnotesize\hsp},&#10; elab/.style={ &#10;           text centered,&#10;  fill=\exbg, &#10;  opacity=0.98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black!50,&#10;  thick,&#10;  text=black,&#10;  font=\tt\footnotesize\hsp},&#10; arrin/.style={&#10;        &lt;-,&#10;        latex-,&#10;  black!50,&#10;  thick,&#10;  text=black,&#10;  font=\tt\footnotesize\hsp},&#10; dashmed/.style={&#10;            -,&#10;  black!50, &#10;  thick,&#10;  text=black,&#10;  dash pattern=on 3pt off 3pt,&#10;  font=\tt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}&#10;&#10;\begin{document}&#10; &#10;\resizebox{\textwidth}{!}{&#10;\begin{tikzpicture}&#10;\node[iri] (g) {ex:Gluten};&#10;\node[iri, below=1cm of g] (pp) {ex:PecanPie};&#10;\node[iri, below=1cm of pp] (p) {ex:Pecan};&#10;&#10;\node[iri, right=1.2cm of g] (b1) {\_:b1}&#10;    edge[arrout] node[above,yshift=0.2cm] {ex:contains} (g)&#10;    edge[arrin] node[left,xshift=-0.1cm] {ex:ingredient} (pp);&#10;\node[iri, right=1.2cm of p] (b2) {\_:b2}&#10;    edge[arrout] node[below,yshift=-0.2cm] {ex:contains} (p)&#10;    edge[arrin] node[left,xshift=-0.1cm] {ex:ingredient} (pp);&#10;    &#10;\node[iri, right=1.2cm of b2] (c) {ex:Citrus}&#10;    edge[arrin] node[below,yshift=-0.2cm] {ex:contains} (b2);&#10;\node[iri, above=1cm of c] (lc) {ex:LemonCheesecake}&#10;    edge[arrout] node[right,xshift=0.1cm] {ex:ingredient} (b1)&#10;    edge[arrout] node[right,xshift=0.1cm] {ex:ingredient} (b2);&#10;\end{tikzpicture}&#10;}&#10;\end{document}"/>
  <p:tag name="IGUANATEXSIZE" val="20"/>
  <p:tag name="IGUANATEXCURSOR" val="246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12,2065"/>
  <p:tag name="ORIGINALWIDTH" val="720,0347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tikzset{&#10;    lab/.style={ &#10;           text centered,&#10;  fill=white, &#10;  opacity=0.98,&#10;  text opacity=1,&#10;  font=\tt\footnotesize\hsp},&#10; elab/.style={ &#10;           text centered,&#10;  fill=\exbg, &#10;  opacity=0.98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black!50,&#10;  thick,&#10;  text=black,&#10;  font=\tt\footnotesize\hsp},&#10; arrin/.style={&#10;        &lt;-,&#10;        latex-,&#10;  black!50,&#10;  thick,&#10;  text=black,&#10;  font=\tt\footnotesize\hsp},&#10; dashmed/.style={&#10;            -,&#10;  black!50, &#10;  thick,&#10;  text=black,&#10;  dash pattern=on 3pt off 3pt,&#10;  font=\tt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}&#10;&#10;\begin{document}&#10; &#10;\resizebox{\textwidth}{!}{&#10;\begin{tikzpicture}&#10;\node[iri] (b1) {\_:b1};&#10;\node[iri, below=1cm of b1] (lc) {ex:LemonCheesecake}&#10;   edge[arrout] node[auto] {ex:ingredient} (b1);&#10;\node[iri, below=1cm of lc] (b2) {\_:b2}&#10;   edge[arrin] node[auto] {ex:ingredient} (lc);&#10;&#10;\node[iri, right=1.2cm of b1] (gl) {ex:Gluten}&#10;  edge[arrin] node[above,yshift=0.2cm] {ex:contains} (b1);&#10;\node[iri, right=1.2cm of b2] (ci) {ex:Citrus}&#10;    edge[arrin] node[above,yshift=0.2cm] {ex:contains} (b2);&#10;  &#10;%\draw [black!20] (current bounding box.south east) rectangle (current bounding box.north west);&#10;  &#10;%\node [below right] at (current bounding box.north west) {\large ($G$)};&#10;\end{tikzpicture}&#10;}&#10;\end{document}"/>
  <p:tag name="IGUANATEXSIZE" val="20"/>
  <p:tag name="IGUANATEXCURSOR" val="165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13,1884"/>
  <p:tag name="ORIGINALWIDTH" val="720,3619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tikzset{&#10;    lab/.style={ &#10;           text centered,&#10;  fill=white, &#10;  opacity=0.98,&#10;  text opacity=1,&#10;  font=\tt\footnotesize\hsp},&#10; elab/.style={ &#10;           text centered,&#10;  fill=\exbg, &#10;  opacity=0.98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black!50,&#10;  thick,&#10;  text=black,&#10;  font=\tt\footnotesize\hsp},&#10; arrin/.style={&#10;        &lt;-,&#10;        latex-,&#10;  black!50,&#10;  thick,&#10;  text=black,&#10;  font=\tt\footnotesize\hsp},&#10; dashmed/.style={&#10;            -,&#10;  black!50, &#10;  thick,&#10;  text=black,&#10;  dash pattern=on 3pt off 3pt,&#10;  font=\tt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}&#10;&#10;\begin{document}&#10; &#10;\resizebox{\textwidth}{!}{&#10;\begin{tikzpicture}&#10;\node[iri] (b1) {\_:b1};&#10;\node[iri, below=1cm of b1] (lc) {ex:PecanPie}&#10;   edge[arrout] node[right] {ex:ingredient} (b1);&#10;\node[iri, below=1cm of lc] (b2) {\_:b2}&#10;   edge[arrin] node[right] {ex:ingredient} (lc);&#10;&#10;\node[iri, left=1.2cm of b2] (gl) {ex:Pecan}&#10;  edge[arrin] node[above,yshift=0.2cm] {ex:contains} (b2);&#10;\node[iri, left=1.2cm of b1] (ci) {ex:Gluten}&#10;    edge[arrin] node[above,yshift=0.2cm] {ex:contains} (b1);&#10;    &#10;%\node [below right] at (current bounding box.north west) {\large ($G'$)};&#10;\end{tikzpicture}}&#10;\end{document}"/>
  <p:tag name="IGUANATEXSIZE" val="20"/>
  <p:tag name="IGUANATEXCURSOR" val="222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52,0121"/>
  <p:tag name="ORIGINALWIDTH" val="719,3802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tikzset{&#10;    lab/.style={ &#10;           text centered,&#10;  fill=white, &#10;  opacity=0.98,&#10;  text opacity=1,&#10;  font=\tt\footnotesize\hsp},&#10; elab/.style={ &#10;           text centered,&#10;  fill=\exbg, &#10;  opacity=0.98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black!50,&#10;  thick,&#10;  text=black,&#10;  font=\tt\footnotesize\hsp},&#10; arrin/.style={&#10;        &lt;-,&#10;        latex-,&#10;  black!50,&#10;  thick,&#10;  text=black,&#10;  font=\tt\footnotesize\hsp},&#10; dashmed/.style={&#10;            -,&#10;  black!50, &#10;  thick,&#10;  text=black,&#10;  dash pattern=on 3pt off 3pt,&#10;  font=\tt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}&#10;&#10;\begin{document}&#10; &#10;\resizebox{\textwidth}{!}{&#10;\begin{tikzpicture}&#10;\node[iri] (b1) {\_:b1g1};&#10;\node[iri, below=1cm of b1] (lc) {ex:LemonCheesecake}&#10;   edge[arrout] node[auto] {ex:ingredient} (b1);&#10;\node[iri, below=1cm of lc] (b2) {\_:b2g1}&#10;   edge[arrin] node[auto] {ex:ingredient} (lc);&#10;&#10;\node[iri, right=2cm of b1] (gl) {ex:Gluten}&#10;  edge[arrin] node[above,yshift=0.2cm] {ex:contains} (b1);&#10;\node[iri, right=1.2cm of b2] (ci) {ex:Citrus}&#10;    edge[arrin] node[above,yshift=0.2cm] {ex:contains} (b2);&#10;  &#10;\node[iri, right=2cm of gl] (b1g2) {\_:b1g2}&#10;   edge[arrout] node[above,yshift=0.2cm] {ex:contains} (gl);&#10;\node[iri, below=1cm of b1g2] (pp) {ex:PecanPie}&#10;   edge[arrout] node[right] {ex:ingredient} (b1g2);&#10;\node[iri, below=1cm of pp] (b2g2) {\_:b2g2}&#10;   edge[arrin] node[right] {ex:ingredient} (pp);&#10;&#10;\node[iri, left=1.2cm of b2g2] (pc) {ex:Pecan}&#10;  edge[arrin] node[above,yshift=0.2cm] {ex:contains} (b2g2);&#10;%\node [below right] at (current bounding box.north west) {\large ($G'$)};&#10;\end{tikzpicture}}&#10;\end{document}"/>
  <p:tag name="IGUANATEXSIZE" val="20"/>
  <p:tag name="IGUANATEXCURSOR" val="264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12,2065"/>
  <p:tag name="ORIGINALWIDTH" val="720,0347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tikzset{&#10;    lab/.style={ &#10;           text centered,&#10;  fill=white, &#10;  opacity=0.98,&#10;  text opacity=1,&#10;  font=\tt\footnotesize\hsp},&#10; elab/.style={ &#10;           text centered,&#10;  fill=\exbg, &#10;  opacity=0.98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black!50,&#10;  thick,&#10;  text=black,&#10;  font=\tt\footnotesize\hsp},&#10; arrin/.style={&#10;        &lt;-,&#10;        latex-,&#10;  black!50,&#10;  thick,&#10;  text=black,&#10;  font=\tt\footnotesize\hsp},&#10; dashmed/.style={&#10;            -,&#10;  black!50, &#10;  thick,&#10;  text=black,&#10;  dash pattern=on 3pt off 3pt,&#10;  font=\tt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}&#10;&#10;\begin{document}&#10; &#10;\resizebox{\textwidth}{!}{&#10;\begin{tikzpicture}&#10;\node[iri] (b1) {\_:b1};&#10;\node[iri, below=1cm of b1] (lc) {ex:LemonCheesecake}&#10;   edge[arrout] node[auto] {ex:ingredient} (b1);&#10;\node[iri, below=1cm of lc] (b2) {\_:b2}&#10;   edge[arrin] node[auto] {ex:ingredient} (lc);&#10;&#10;\node[iri, right=1.2cm of b1] (gl) {ex:Gluten}&#10;  edge[arrin] node[above,yshift=0.2cm] {ex:contains} (b1);&#10;\node[iri, right=1.2cm of b2] (ci) {ex:Citrus}&#10;    edge[arrin] node[above,yshift=0.2cm] {ex:contains} (b2);&#10;  &#10;%\draw [black!20] (current bounding box.south east) rectangle (current bounding box.north west);&#10;  &#10;%\node [below right] at (current bounding box.north west) {\large ($G$)};&#10;\end{tikzpicture}&#10;}&#10;\end{document}"/>
  <p:tag name="IGUANATEXSIZE" val="20"/>
  <p:tag name="IGUANATEXCURSOR" val="165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13,1884"/>
  <p:tag name="ORIGINALWIDTH" val="720,3619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tikzset{&#10;    lab/.style={ &#10;           text centered,&#10;  fill=white, &#10;  opacity=0.98,&#10;  text opacity=1,&#10;  font=\tt\footnotesize\hsp},&#10; elab/.style={ &#10;           text centered,&#10;  fill=\exbg, &#10;  opacity=0.98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black!50,&#10;  thick,&#10;  text=black,&#10;  font=\tt\footnotesize\hsp},&#10; arrin/.style={&#10;        &lt;-,&#10;        latex-,&#10;  black!50,&#10;  thick,&#10;  text=black,&#10;  font=\tt\footnotesize\hsp},&#10; dashmed/.style={&#10;            -,&#10;  black!50, &#10;  thick,&#10;  text=black,&#10;  dash pattern=on 3pt off 3pt,&#10;  font=\tt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}&#10;&#10;\begin{document}&#10; &#10;\resizebox{\textwidth}{!}{&#10;\begin{tikzpicture}&#10;\node[iri] (b1) {\_:b1};&#10;\node[iri, below=1cm of b1] (lc) {ex:PecanPie}&#10;   edge[arrout] node[right] {ex:ingredient} (b1);&#10;\node[iri, below=1cm of lc] (b2) {\_:b2}&#10;   edge[arrin] node[right] {ex:ingredient} (lc);&#10;&#10;\node[iri, left=1.2cm of b2] (gl) {ex:Pecan}&#10;  edge[arrin] node[above,yshift=0.2cm] {ex:contains} (b2);&#10;\node[iri, left=1.2cm of b1] (ci) {ex:Gluten}&#10;    edge[arrin] node[above,yshift=0.2cm] {ex:contains} (b1);&#10;    &#10;%\node [below right] at (current bounding box.north west) {\large ($G'$)};&#10;\end{tikzpicture}}&#10;\end{document}"/>
  <p:tag name="IGUANATEXSIZE" val="20"/>
  <p:tag name="IGUANATEXCURSOR" val="222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152,8"/>
  <p:tag name="ORIGINALWIDTH" val="3146,689"/>
  <p:tag name="OUTPUTDPI" val="1200"/>
  <p:tag name="LATEXADDIN" val="\documentclass{article}&#10;\usepackage{amsmath}&#10;\usepackage{fancyvrb}&#10;\usepackage{listings}&#10;\usepackage{xcolor}&#10;&#10;\pagestyle{empty}&#10;\lstset{ %&#10;  basicstyle=\footnotesize\tt,        &#10;  tabsize=2, columns=flexible,&#10;  frame={single},breaklines=true,stepnumber=0,&#10;  escapechar=`,&#10;  moredelim=**[is][\color{gray}]{£}{£},&#10;  moredelim=**[is][\color{blue!50!black}]{$}{$},&#10;  moredelim=**[is][\color{orange!80!black}]{!}{!},&#10;  moredelim=**[is][\color{green!50!black}]{¬}{¬},&#10;}&#10;&#10;&#10;&#10;\begin{document}&#10;\sf\color{gray!80!black}&#10;\begin{itemize}&#10;\item Indexed dataset: $D = \{ G, (G_1,n_1), \ldots, (G_k, n_k)\}$&#10;\item Query dataset (no \texttt{\color{blue}FROM}/\texttt{\color{blue}FROM NAMED}): $D$ &#10;\item Query dataset $D'$ (example 1):\\[1ex]&#10;\begin{tabular}{l}&#10;\texttt{\color{blue}FROM} $n_1$\\&#10;\texttt{\color{blue}FROM} $n_2$\\&#10;\texttt{\color{blue}FROM NAMED} $n_3$\\&#10;\texttt{\color{blue}FROM NAMED} $n_4$\\&#10;\end{tabular} $\rightarrow D' = \{ G_1 \uplus G_2, (G_3,n_3), (G_4,n_4) \}$&#10;\item Query dataset $D'$ (example 2):\\[1ex]&#10;\begin{tabular}{l}&#10;\texttt{\color{blue}FROM} $n_1$\\&#10;\texttt{\color{blue}FROM} $n_2$\\&#10;\end{tabular} $~~~~~~~~~\rightarrow D' = \{ G_1 \uplus G_2 \}$&#10;\end{itemize}&#10;&#10;~~~~~~~~~~~~~~~~~~~~~~~~~~~~~~~($\uplus$ indicates RDF merge)&#10;\end{document}"/>
  <p:tag name="IGUANATEXSIZE" val="24"/>
  <p:tag name="IGUANATEXCURSOR" val="100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7,76228"/>
  <p:tag name="ORIGINALWIDTH" val="320,2947"/>
  <p:tag name="OUTPUTDPI" val="1200"/>
  <p:tag name="LATEXADDIN" val="\documentclass{article}&#10;\usepackage{amsmath}&#10;\usepackage{listings}&#10;\usepackage{xcolor}&#10;\usepackage{textcomp}&#10;\usepackage{wasysym}&#10;\pagestyle{empty}&#10;&#10;\begin{document}&#10;\textsf{Dublin}&#10;\end{document}"/>
  <p:tag name="IGUANATEXSIZE" val="20"/>
  <p:tag name="IGUANATEXCURSOR" val="18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152,8"/>
  <p:tag name="ORIGINALWIDTH" val="3146,689"/>
  <p:tag name="OUTPUTDPI" val="1200"/>
  <p:tag name="LATEXADDIN" val="\documentclass{article}&#10;\usepackage{amsmath}&#10;\usepackage{fancyvrb}&#10;\usepackage{listings}&#10;\usepackage{xcolor}&#10;&#10;\pagestyle{empty}&#10;\lstset{ %&#10;  basicstyle=\footnotesize\tt,        &#10;  tabsize=2, columns=flexible,&#10;  frame={single},breaklines=true,stepnumber=0,&#10;  escapechar=`,&#10;  moredelim=**[is][\color{gray}]{£}{£},&#10;  moredelim=**[is][\color{blue!50!black}]{$}{$},&#10;  moredelim=**[is][\color{orange!80!black}]{!}{!},&#10;  moredelim=**[is][\color{green!50!black}]{¬}{¬},&#10;}&#10;&#10;&#10;&#10;\begin{document}&#10;\sf\color{gray!80!black}&#10;\begin{itemize}&#10;\item Indexed dataset: $D = \{ G, (G_1,n_1), \ldots, (G_k, n_k)\}$&#10;\item Query dataset (no \texttt{\color{blue}FROM}/\texttt{\color{blue}FROM NAMED}): $D$ &#10;\item Query dataset $D'$ (example 1):\\[1ex]&#10;\begin{tabular}{l}&#10;\texttt{\color{blue}FROM} $n_1$\\&#10;\texttt{\color{blue}FROM} $n_2$\\&#10;\texttt{\color{blue}FROM NAMED} $n_3$\\&#10;\texttt{\color{blue}FROM NAMED} $n_4$\\&#10;\end{tabular} $\rightarrow D' = \{ G_1 \uplus G_2, (G_3,n_3), (G_4,n_4) \}$&#10;\item Query dataset $D'$ (example 2):\\[1ex]&#10;\begin{tabular}{l}&#10;\texttt{\color{blue}FROM} $n_1$\\&#10;\texttt{\color{blue}FROM} $n_2$\\&#10;\end{tabular} $~~~~~~~~~\rightarrow D' = \{ G_1 \uplus G_2 \}$&#10;\end{itemize}&#10;&#10;~~~~~~~~~~~~~~~~~~~~~~~~~~~~~~~($\uplus$ indicates RDF merge)&#10;\end{document}"/>
  <p:tag name="IGUANATEXSIZE" val="24"/>
  <p:tag name="IGUANATEXCURSOR" val="100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152,8"/>
  <p:tag name="ORIGINALWIDTH" val="3146,689"/>
  <p:tag name="OUTPUTDPI" val="1200"/>
  <p:tag name="LATEXADDIN" val="\documentclass{article}&#10;\usepackage{amsmath}&#10;\usepackage{fancyvrb}&#10;\usepackage{listings}&#10;\usepackage{xcolor}&#10;&#10;\pagestyle{empty}&#10;\lstset{ %&#10;  basicstyle=\footnotesize\tt,        &#10;  tabsize=2, columns=flexible,&#10;  frame={single},breaklines=true,stepnumber=0,&#10;  escapechar=`,&#10;  moredelim=**[is][\color{gray}]{£}{£},&#10;  moredelim=**[is][\color{blue!50!black}]{$}{$},&#10;  moredelim=**[is][\color{orange!80!black}]{!}{!},&#10;  moredelim=**[is][\color{green!50!black}]{¬}{¬},&#10;}&#10;&#10;&#10;&#10;\begin{document}&#10;\sf\color{gray!80!black}&#10;\begin{itemize}&#10;\item Indexed dataset: $D = \{ G, (G_1,n_1), \ldots, (G_k, n_k)\}$&#10;\item Query dataset (no \texttt{\color{blue}FROM}/\texttt{\color{blue}FROM NAMED}): $D$ &#10;\item Query dataset $D'$ (example 1):\\[1ex]&#10;\begin{tabular}{l}&#10;\texttt{\color{blue}FROM} $n_1$\\&#10;\texttt{\color{blue}FROM} $n_2$\\&#10;\texttt{\color{blue}FROM NAMED} $n_3$\\&#10;\texttt{\color{blue}FROM NAMED} $n_4$\\&#10;\end{tabular} $\rightarrow D' = \{ G_1 \uplus G_2, (G_3,n_3), (G_4,n_4) \}$&#10;\item Query dataset $D'$ (example 2):\\[1ex]&#10;\begin{tabular}{l}&#10;\texttt{\color{blue}FROM} $n_1$\\&#10;\texttt{\color{blue}FROM} $n_2$\\&#10;\end{tabular} $~~~~~~~~~\rightarrow D' = \{ G_1 \uplus G_2 \}$&#10;\end{itemize}&#10;&#10;~~~~~~~~~~~~~~~~~~~~~~~~~~~~~~~($\uplus$ indicates RDF merge)&#10;\end{document}"/>
  <p:tag name="IGUANATEXSIZE" val="24"/>
  <p:tag name="IGUANATEXCURSOR" val="100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152,8"/>
  <p:tag name="ORIGINALWIDTH" val="3146,689"/>
  <p:tag name="OUTPUTDPI" val="1200"/>
  <p:tag name="LATEXADDIN" val="\documentclass{article}&#10;\usepackage{amsmath}&#10;\usepackage{fancyvrb}&#10;\usepackage{listings}&#10;\usepackage{xcolor}&#10;&#10;\pagestyle{empty}&#10;\lstset{ %&#10;  basicstyle=\footnotesize\tt,        &#10;  tabsize=2, columns=flexible,&#10;  frame={single},breaklines=true,stepnumber=0,&#10;  escapechar=`,&#10;  moredelim=**[is][\color{gray}]{£}{£},&#10;  moredelim=**[is][\color{blue!50!black}]{$}{$},&#10;  moredelim=**[is][\color{orange!80!black}]{!}{!},&#10;  moredelim=**[is][\color{green!50!black}]{¬}{¬},&#10;}&#10;&#10;&#10;&#10;\begin{document}&#10;\sf\color{gray!80!black}&#10;\begin{itemize}&#10;\item Indexed dataset: $D = \{ G, (G_1,n_1), \ldots, (G_k, n_k)\}$&#10;\item Query dataset (no \texttt{\color{blue}FROM}/\texttt{\color{blue}FROM NAMED}): $D$ &#10;\item Query dataset $D'$ (example 1):\\[1ex]&#10;\begin{tabular}{l}&#10;\texttt{\color{blue}FROM} $n_1$\\&#10;\texttt{\color{blue}FROM} $n_2$\\&#10;\texttt{\color{blue}FROM NAMED} $n_3$\\&#10;\texttt{\color{blue}FROM NAMED} $n_4$\\&#10;\end{tabular} $\rightarrow D' = \{ G_1 \uplus G_2, (G_3,n_3), (G_4,n_4) \}$&#10;\item Query dataset $D'$ (example 2):\\[1ex]&#10;\begin{tabular}{l}&#10;\texttt{\color{blue}FROM} $n_1$\\&#10;\texttt{\color{blue}FROM} $n_2$\\&#10;\end{tabular} $~~~~~~~~~\rightarrow D' = \{ G_1 \uplus G_2 \}$&#10;\end{itemize}&#10;&#10;~~~~~~~~~~~~~~~~~~~~~~~~~~~~~~~($\uplus$ indicates RDF merge)&#10;\end{document}"/>
  <p:tag name="IGUANATEXSIZE" val="24"/>
  <p:tag name="IGUANATEXCURSOR" val="100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fancyvrb}&#10;\usepackage{listings}&#10;\usepackage{xcolor}&#10;&#10;\pagestyle{empty}&#10;\lstset{ %&#10;  basicstyle=\footnotesize\tt,        &#10;  tabsize=2, columns=flexible,&#10;  frame={single},breaklines=true,stepnumber=0,&#10;  escapechar=`,&#10;  moredelim=**[is][\color{gray}]{£}{£},&#10;  moredelim=**[is][\color{orange!80!black}]{$}{$},&#10;  moredelim=**[is][\color{green!50!black}]{¬}{¬},&#10;}&#10;&#10;&#10;&#10;\begin{document}&#10;\begin{minipage}{5.5cm}&#10;~~\begin{lstlisting}[]&#10;PREFIX ex: &lt;http://ex.org/voc#&gt;&#10;SELECT DISTINCT ?s&#10;WHERE { ?s ?p ?o }&#10;\end{lstlisting}&#10;\end{minipage}&#10;\end{document}"/>
  <p:tag name="IGUANATEXSIZE" val="20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\tt&#10;\begin{tabular}{|l|}&#10;\hline&#10;\textbf{\texttt{?s}} \\\hline\hline&#10;ex:SharknadoSeries \\\hline&#10;\end{tabular}&#10;\end{document}"/>
  <p:tag name="IGUANATEXSIZE" val="15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fancyvrb}&#10;\usepackage{listings}&#10;\usepackage{xcolor}&#10;&#10;\pagestyle{empty}&#10;\lstset{ %&#10;  basicstyle=\footnotesize\tt,        &#10;  tabsize=2, columns=flexible,&#10;  frame={single},breaklines=true,stepnumber=0,&#10;  escapechar=`,&#10;  moredelim=**[is][\color{gray}]{£}{£},&#10;  moredelim=**[is][\color{orange!80!black}]{$}{$},&#10;  moredelim=**[is][\color{green!50!black}]{¬}{¬},&#10;}&#10;&#10;&#10;&#10;\begin{document}&#10;\begin{minipage}{5.5cm}&#10;~~\begin{lstlisting}[]&#10;PREFIX ex: &lt;http://ex.org/voc#&gt;&#10;$FROM ex:Sharknado.ttl$&#10;$FROM ex:Sharknado2.ttl$&#10;SELECT DISTINCT ?s&#10;WHERE { ?s ?p ?o }&#10;\end{lstlisting}&#10;\end{minipage}&#10;\end{document}"/>
  <p:tag name="IGUANATEXSIZE" val="20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\tt&#10;\begin{tabular}{|l|}&#10;\hline&#10;\textbf{\texttt{?s}} \\\hline\hline&#10;ex:Sharknado \\&#10;ex:Sharknado2 \\\hline&#10;\end{tabular}&#10;\end{document}"/>
  <p:tag name="IGUANATEXSIZE" val="15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fancyvrb}&#10;\usepackage{listings}&#10;\usepackage{xcolor}&#10;&#10;\pagestyle{empty}&#10;\lstset{ %&#10;  basicstyle=\footnotesize\tt,        &#10;  tabsize=2, columns=flexible,&#10;  frame={single},breaklines=true,stepnumber=0,&#10;  escapechar=`,&#10;  moredelim=**[is][\color{gray}]{£}{£},&#10;  moredelim=**[is][\color{orange!80!black}]{$}{$},&#10;  moredelim=**[is][\color{green!50!black}]{¬}{¬},&#10;}&#10;&#10;&#10;&#10;\begin{document}&#10;\begin{minipage}{5.5cm}&#10;~~\begin{lstlisting}[]&#10;PREFIX ex: &lt;http://ex.org/voc#&gt;&#10;$FROM NAMED ex:Sharknado.ttl$&#10;SELECT DISTINCT ?s&#10;WHERE { ?s ?p ?o }&#10;\end{lstlisting}&#10;\end{minipage}&#10;\end{document}"/>
  <p:tag name="IGUANATEXSIZE" val="20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\tt&#10;\begin{tabular}{|l|}&#10;\hline&#10;\textbf{\texttt{?s}} \\\hline\end{tabular}&#10;\end{document}"/>
  <p:tag name="IGUANATEXSIZE" val="15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fancyvrb}&#10;\usepackage{listings}&#10;\usepackage{xcolor}&#10;&#10;\pagestyle{empty}&#10;\lstset{ %&#10;  basicstyle=\footnotesize\tt,        &#10;  tabsize=2, columns=flexible,&#10;  frame={single},breaklines=true,stepnumber=0,&#10;  escapechar=`,&#10;  moredelim=**[is][\color{gray}]{£}{£},&#10;  moredelim=**[is][\color{orange!80!black}]{$}{$},&#10;  moredelim=**[is][\color{green!50!black}]{¬}{¬},&#10;}&#10;&#10;&#10;&#10;\begin{document}&#10;\begin{minipage}{5.5cm}&#10;~~\begin{lstlisting}[]&#10;PREFIX ex: &lt;http://ex.org/voc#&gt;&#10;SELECT DISTINCT ?s ?g&#10;WHERE { $GRAPH ?g {$ ?s ?p ?o $}$ }&#10;\end{lstlisting}&#10;\end{minipage}&#10;\end{document}"/>
  <p:tag name="IGUANATEXSIZE" val="2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5174"/>
  <p:tag name="ORIGINALWIDTH" val="1278,178"/>
  <p:tag name="OUTPUTDPI" val="1200"/>
  <p:tag name="LATEXADDIN" val="\documentclass{standalone}&#10;\usepackage{amsmath}&#10;\usepackage{xcolor}&#10;\usepackage{wasysym}&#10;\usepackage{C:/Users/ahogan/Documents/Teaching/WdD/macros/wdd}&#10;&#10;&#10;\pagestyle{empty}&#10;\begin{document}&#10;\color{green!30!black}&#10;\textsc{Query}: \sf``({\color{blue}$x$},partOf,{\color{blue}$y$})?''&#10;&#10;\end{document}"/>
  <p:tag name="IGUANATEXSIZE" val="20"/>
  <p:tag name="IGUANATEXCURSOR" val="20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\tt&#10;\begin{tabular}{|l|l|}&#10;\hline&#10;\textbf{\texttt{?s}} &amp; \textbf{\texttt{?g}} \\\hline\hline&#10;ex:Sharknado &amp; ex:Sharnado.ttl\\&#10;ex:Sharknado2 &amp; ex:Sharnado2.ttl\\\hline\end{tabular}&#10;&#10;\end{document}"/>
  <p:tag name="IGUANATEXSIZE" val="15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76,5944"/>
  <p:tag name="ORIGINALWIDTH" val="2033,534"/>
  <p:tag name="OUTPUTDPI" val="1200"/>
  <p:tag name="LATEXADDIN" val="\documentclass{article}&#10;\usepackage{amsmath}&#10;\usepackage{fancyvrb}&#10;\usepackage{listings}&#10;\usepackage{xcolor}&#10;&#10;\pagestyle{empty}&#10;\lstset{ %&#10;  basicstyle=\footnotesize\tt,        &#10;  tabsize=2, columns=flexible,&#10;  frame={single},breaklines=true,stepnumber=0,&#10;  escapechar=`,&#10;  moredelim=**[is][\color{gray}]{£}{£},&#10;  moredelim=**[is][\color{orange!80!black}]{$}{$},&#10;  moredelim=**[is][\color{green!50!black}]{¬}{¬},&#10;}&#10;&#10;&#10;&#10;\begin{document}&#10;\begin{minipage}{5.5cm}&#10;~~\begin{lstlisting}[]&#10;PREFIX ex: &lt;http://ex.org/voc#&gt;&#10;SELECT DISTINCT ?s&#10;WHERE { &#10;  $GRAPH ex:Sharknado.ttl {$ ?s ?p ?o $}$ &#10;}&#10;\end{lstlisting}&#10;\end{minipage}&#10;\end{document}"/>
  <p:tag name="IGUANATEXSIZE" val="20"/>
  <p:tag name="IGUANATEXCURSOR" val="53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39,0473"/>
  <p:tag name="ORIGINALWIDTH" val="939,131"/>
  <p:tag name="OUTPUTDPI" val="1200"/>
  <p:tag name="LATEXADDIN" val="\documentclass{article}&#10;\usepackage{amsmath}&#10;\pagestyle{empty}&#10;\begin{document}&#10;\tt&#10;\begin{tabular}{|l|l|}&#10;\hline&#10;\textbf{\texttt{?s}}\\\hline\hline&#10;ex:Sharknado\\\hline\end{tabular}&#10;&#10;\end{document}"/>
  <p:tag name="IGUANATEXSIZE" val="15"/>
  <p:tag name="IGUANATEXCURSOR" val="13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fancyvrb}&#10;\usepackage{listings}&#10;\usepackage{xcolor}&#10;&#10;\pagestyle{empty}&#10;\lstset{ %&#10;  basicstyle=\footnotesize\tt,        &#10;  tabsize=2, columns=flexible,&#10;  frame={single},breaklines=true,stepnumber=0,&#10;  escapechar=`,&#10;  moredelim=**[is][\color{gray}]{£}{£},&#10;  moredelim=**[is][\color{orange!80!black}]{$}{$},&#10;  moredelim=**[is][\color{green!50!black}]{¬}{¬},&#10;}&#10;&#10;&#10;&#10;\begin{document}&#10;\begin{minipage}{5.5cm}&#10;~~\begin{lstlisting}[]&#10;PREFIX ex: &lt;http://ex.org/voc#&gt;&#10;$FROM ex:Sharknado.ttl$&#10;SELECT DISTINCT ?s ?g&#10;WHERE { &#10;  $GRAPH ?g {$ ?s ?p ?o $}$ &#10;}&#10;\end{lstlisting}&#10;\end{minipage}&#10;\end{document}"/>
  <p:tag name="IGUANATEXSIZE" val="20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\tt&#10;\begin{tabular}{|l|l|}&#10;\hline&#10;\textbf{\texttt{?s}} &amp; \textbf{\texttt{?g}} \\\hline\end{tabular}&#10;&#10;\end{document}"/>
  <p:tag name="IGUANATEXSIZE" val="15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fancyvrb}&#10;\usepackage{listings}&#10;\usepackage{xcolor}&#10;&#10;\pagestyle{empty}&#10;\lstset{ %&#10;  basicstyle=\footnotesize\tt,        &#10;  tabsize=2, columns=flexible,&#10;  frame={single},breaklines=true,stepnumber=0,&#10;  escapechar=`,&#10;  moredelim=**[is][\color{gray}]{£}{£},&#10;  moredelim=**[is][\color{orange!80!black}]{$}{$},&#10;  moredelim=**[is][\color{green!50!black}]{¬}{¬},&#10;}&#10;&#10;&#10;&#10;\begin{document}&#10;\begin{minipage}{5.5cm}&#10;~~\begin{lstlisting}[]&#10;PREFIX ex: &lt;http://ex.org/voc#&gt;&#10;$FROM NAMED ex:Sharknado.ttl$&#10;SELECT DISTINCT ?s ?g&#10;WHERE { &#10;  $GRAPH ?g {$ ?s ?p ?o $}$ &#10;}&#10;\end{lstlisting}&#10;\end{minipage}&#10;\end{document}"/>
  <p:tag name="IGUANATEXSIZE" val="20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\tt&#10;\begin{tabular}{|l|l|}&#10;\hline&#10;\textbf{\texttt{?s}} &amp; \textbf{\texttt{?g}} \\\hline\hline&#10;ex:Sharknado &amp; ex:Sharnado.ttl\\\hline\end{tabular}&#10;&#10;\end{document}"/>
  <p:tag name="IGUANATEXSIZE" val="15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fancyvrb}&#10;\usepackage{listings}&#10;\usepackage{xcolor}&#10;&#10;\pagestyle{empty}&#10;\lstset{ %&#10;  basicstyle=\footnotesize\tt,        &#10;  tabsize=2, columns=flexible,&#10;  frame={single},breaklines=true,stepnumber=0,&#10;  escapechar=`,&#10;  moredelim=**[is][\color{gray}]{£}{£},&#10;  moredelim=**[is][\color{orange!80!black}]{$}{$},&#10;  moredelim=**[is][\color{green!50!black}]{¬}{¬},&#10;}&#10;&#10;&#10;&#10;\begin{document}&#10;\begin{minipage}{5.5cm}&#10;~~\begin{lstlisting}[]&#10;PREFIX ex: &lt;http://ex.org/voc#&gt;&#10;$FROM ex:Sharknado2.ttl$&#10;$FROM NAMED ex:Sharknado.ttl$&#10;SELECT DISTINCT ?x ?q&#10;WHERE { &#10;  $GRAPH ?g {$ ?s ?p ?o $}$ &#10;  ?x ?q ?o .&#10;}&#10;\end{lstlisting}&#10;\end{minipage}&#10;\end{document}"/>
  <p:tag name="IGUANATEXSIZE" val="20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\tt&#10;\begin{tabular}{|l|l|}&#10;\hline&#10;\textbf{\texttt{?x}} &amp; \textbf{\texttt{?q}} \\\hline\hline&#10;ex:Sharknado2 &amp; ex:stars\\\hline\end{tabular}&#10;&#10;\end{document}"/>
  <p:tag name="IGUANATEXSIZE" val="15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73,7882"/>
  <p:tag name="ORIGINALWIDTH" val="1476,206"/>
  <p:tag name="OUTPUTDPI" val="1200"/>
  <p:tag name="LATEXADDIN" val="\documentclass{article}&#10;\usepackage{amsmath}&#10;\usepackage{listings}&#10;\usepackage{xcolor}&#10;\usepackage{textcomp}&#10;\usepackage{wasysym}&#10;\usepackage{graphicx}&#10;&#10;\pagestyle{empty}&#10;&#10;\newcommand{\rs}[1]{\resizebox{1.4ex}{!}{#1}}&#10;&#10;\begin{document}&#10;\color{orange!60!black}&#10;\noindent \sf&#10;(Ireland,capital,Dublin)\\&#10;(Dublin,population,1000000)&#10;\end{document}"/>
  <p:tag name="IGUANATEXSIZE" val="14"/>
  <p:tag name="IGUANATEXCURSOR" val="25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3,7346"/>
  <p:tag name="ORIGINALWIDTH" val="1382,827"/>
  <p:tag name="OUTPUTDPI" val="1200"/>
  <p:tag name="LATEXADDIN" val="\documentclass{article}&#10;\usepackage{amsmath}&#10;\usepackage{xcolor}&#10;\usepackage{wasysym}&#10;&#10;\pagestyle{empty}&#10;\begin{document}&#10;$({\color{blue}x} \mapsto \textsf{Dublin}, {\color{blue}y} \mapsto \textsf{Ireland}),$&#10;\end{document}"/>
  <p:tag name="IGUANATEXSIZE" val="24"/>
  <p:tag name="IGUANATEXCURSOR" val="207"/>
  <p:tag name="TRANSPARENCY" val="True"/>
  <p:tag name="FILENAME" val=""/>
  <p:tag name="INPUTTYPE" val="0"/>
  <p:tag name="LATEXENGINEID" val="0"/>
  <p:tag name="TEMPFOLDER" val="C:\Users\ahogan\Application Data\IguanaTex\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xcolor}&#10;\pagestyle{empty}&#10;\begin{document}&#10;\color{blue!50!white}$\leftarrow$ \textsf{\textbf{OWL}}&#10;\end{document}"/>
  <p:tag name="IGUANATEXSIZE" val="3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4844"/>
  <p:tag name="ORIGINALWIDTH" val="1426,322"/>
  <p:tag name="OUTPUTDPI" val="1200"/>
  <p:tag name="LATEXADDIN" val="\documentclass{article}&#10;\usepackage{amsmath}&#10;\usepackage{xcolor}&#10;\usepackage{wasysym}&#10;&#10;\pagestyle{empty}&#10;\begin{document}&#10;$({\color{blue}x} \mapsto \textsf{Dublin}, {\color{blue}y} \mapsto \textsf{Europe}) \}$&#10;\end{document}"/>
  <p:tag name="IGUANATEXSIZE" val="24"/>
  <p:tag name="IGUANATEXCURSOR" val="208"/>
  <p:tag name="TRANSPARENCY" val="True"/>
  <p:tag name="FILENAME" val=""/>
  <p:tag name="INPUTTYPE" val="0"/>
  <p:tag name="LATEXENGINEID" val="0"/>
  <p:tag name="TEMPFOLDER" val="C:\Users\ahogan\Application Data\IguanaTex\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4,76181"/>
  <p:tag name="ORIGINALWIDTH" val="326,2955"/>
  <p:tag name="OUTPUTDPI" val="1200"/>
  <p:tag name="LATEXADDIN" val="\documentclass{standalone}&#10;\usepackage{amsmath}&#10;\usepackage{xcolor}&#10;\usepackage{wasysym}&#10;\usepackage{C:/Users/ahogan/Documents/Teaching/WdD/macros/wdd}&#10;&#10;&#10;\pagestyle{empty}&#10;\begin{document}&#10;\color{orange!60!black}&#10;\textsc{Data}:&#10;\end{document}"/>
  <p:tag name="IGUANATEXSIZE" val="20"/>
  <p:tag name="IGUANATEXCURSOR" val="20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73,7882"/>
  <p:tag name="ORIGINALWIDTH" val="2780,638"/>
  <p:tag name="OUTPUTDPI" val="1200"/>
  <p:tag name="LATEXADDIN" val="\documentclass{standalone}&#10;\usepackage{amsmath}&#10;\usepackage{xcolor}&#10;\usepackage{wasysym}&#10;\usepackage{C:/Users/ahogan/Documents/Teaching/WdD/macros/wdd}&#10;&#10;&#10;\pagestyle{empty}&#10;\begin{document}&#10;\color{violet!80!black}&#10;\begin{tabular}{lr@{~}l}&#10;\textsc{Logic}: &amp; ``({\color{blue}$b$},\textsf{capital},{\color{blue}$a$}) &amp;$\rightarrow$ ({\color{blue}$a$},\textsf{partOf},{\color{blue}$b$})''\\&#10;  &amp; ``({\color{blue}$a$},\textsf{partOf},{\color{blue}$b$}), ({\color{blue}$b$},\textsf{partOf},{\color{blue}$c$}) &amp;$\rightarrow$ ({\color{blue}$a$},\textsf{partOf},{\color{blue}$c$})''&#10;\end{tabular}&#10;\end{document}"/>
  <p:tag name="IGUANATEXSIZE" val="20"/>
  <p:tag name="IGUANATEXCURSOR" val="25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\tt&#10;\begin{tabular}{|l|}&#10;\hline&#10;\textbf{\texttt{?star}} \\\hline\hline&#10;ex:JohnHeard \\&#10;ex:IanZiering\\\hline&#10;\end{tabular}&#10;\end{document}"/>
  <p:tag name="IGUANATEXSIZE" val="2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76,5944"/>
  <p:tag name="ORIGINALWIDTH" val="1856,509"/>
  <p:tag name="OUTPUTDPI" val="1200"/>
  <p:tag name="LATEXADDIN" val="\documentclass{article}&#10;\usepackage{amsmath}&#10;\usepackage{fancyvrb}&#10;\usepackage{listings}&#10;\usepackage{xcolor}&#10;&#10;\pagestyle{empty}&#10;\lstset{ %&#10;  basicstyle=\footnotesize\tt,        &#10;  tabsize=2, columns=flexible,&#10;  frame={single},breaklines=true,stepnumber=0,&#10;  escapechar=`,&#10;  moredelim=**[is][\color{gray}]{£}{£},&#10;  moredelim=**[is][\color{blue!50!black}]{$}{$},&#10;  moredelim=**[is][\color{orange!50!black}]{!}{!},&#10;  moredelim=**[is][\color{green!50!black}]{¬}{¬},&#10;}&#10;&#10;&#10;&#10;\begin{document}&#10;\begin{minipage}{5cm}&#10;~~\begin{lstlisting}[]&#10;PREFIX ex: &lt;http://ex.org/voc#&gt;&#10;SELECT *&#10;WHERE {&#10;  ex:Sharknado ex:stars ?star .&#10;}&#10;\end{lstlisting}&#10;\end{minipage}&#10;\end{document}"/>
  <p:tag name="IGUANATEXSIZE" val="20"/>
  <p:tag name="IGUANATEXCURSOR" val="65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fancyvrb}&#10;\usepackage{listings}&#10;\usepackage{xcolor}&#10;&#10;\pagestyle{empty}&#10;\lstset{ %&#10;  basicstyle=\footnotesize\tt,        &#10;  tabsize=2, columns=flexible,&#10;  frame={single},breaklines=true,stepnumber=0,&#10;  escapechar=`,&#10;  moredelim=**[is][\color{gray}]{£}{£},&#10;  moredelim=**[is][\color{blue!50!black}]{$}{$},&#10;  moredelim=**[is][\color{orange!80!black}]{!}{!},&#10;  moredelim=**[is][\color{green!50!black}]{¬}{¬},&#10;}&#10;&#10;&#10;&#10;\begin{document}&#10;\begin{minipage}{5cm}&#10;~~\begin{lstlisting}[]&#10;!PREFIX ex: &lt;http://ex.org/voc#&gt;!&#10;SELECT *&#10;WHERE {&#10;  !ex!:Sharknado !ex!:stars ?star .&#10;}&#10;\end{lstlisting}&#10;\end{minipage}&#10;\end{document}"/>
  <p:tag name="IGUANATEXSIZE" val="20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fancyvrb}&#10;\usepackage{listings}&#10;\usepackage{xcolor}&#10;&#10;\pagestyle{empty}&#10;\lstset{ %&#10;  basicstyle=\footnotesize\tt,        &#10;  tabsize=2, columns=flexible,&#10;  frame={single},breaklines=true,stepnumber=0,&#10;  escapechar=`,&#10;  moredelim=**[is][\color{gray}]{£}{£},&#10;  moredelim=**[is][\color{blue!50!black}]{$}{$},&#10;  moredelim=**[is][\color{orange!80!black}]{!}{!},&#10;  moredelim=**[is][\color{green!50!black}]{¬}{¬},&#10;}&#10;&#10;&#10;&#10;\begin{document}&#10;\begin{minipage}{5cm}&#10;~~\begin{lstlisting}[]&#10;PREFIX ex: &lt;http://ex.org/voc#&gt;&#10;SELECT *&#10;!WHERE {!&#10;  !ex:Sharknado ex:stars ?star .!&#10;!}!&#10;\end{lstlisting}&#10;\end{minipage}&#10;\end{document}"/>
  <p:tag name="IGUANATEXSIZE" val="20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\tt&#10;\begin{tabular}{|l|}&#10;\hline&#10;\textbf{\texttt{?star}} \\\hline\hline&#10;ex:JohnHeard \\&#10;ex:IanZiering\\\hline&#10;\end{tabular}&#10;\end{document}"/>
  <p:tag name="IGUANATEXSIZE" val="20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fancyvrb}&#10;\usepackage{listings}&#10;\usepackage{xcolor}&#10;&#10;\pagestyle{empty}&#10;\lstset{ %&#10;  basicstyle=\footnotesize\tt,        &#10;  tabsize=2, columns=flexible,&#10;  frame={single},breaklines=true,stepnumber=0,&#10;  escapechar=`,&#10;  moredelim=**[is][\color{gray}]{£}{£},&#10;  moredelim=**[is][\color{blue!50!black}]{$}{$},&#10;  moredelim=**[is][\color{orange!80!black}]{!}{!},&#10;  moredelim=**[is][\color{green!50!black}]{¬}{¬},&#10;}&#10;&#10;&#10;&#10;\begin{document}&#10;\begin{minipage}{5cm}&#10;~~\begin{lstlisting}[]&#10;PREFIX ex: &lt;http://ex.org/voc#&gt;&#10;SELECT *&#10;!WHERE {!&#10;  !ex:Sharknado ex:stars ?star .!&#10;!}!&#10;\end{lstlisting}&#10;\end{minipage}&#10;\end{document}"/>
  <p:tag name="IGUANATEXSIZE" val="20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37,589"/>
  <p:tag name="ORIGINALWIDTH" val="2004,28"/>
  <p:tag name="OUTPUTDPI" val="1200"/>
  <p:tag name="LATEXADDIN" val="\documentclass{article}&#10;\usepackage{amsmath}&#10;\pagestyle{empty}&#10;\begin{document}&#10;\tt&#10;\begin{tabular}{|l|l|}&#10;\hline&#10;?star &amp; ?movie \\\hline\hline&#10;ex:IanZiering &amp; ex:Sharknado2\\&#10;ex:IanZiering &amp; ex:Sharknado \\&#10;ex:JohnHeard &amp; ex:Sharknado\\\hline&#10;\end{tabular}&#10;\end{document}"/>
  <p:tag name="IGUANATEXSIZE" val="20"/>
  <p:tag name="IGUANATEXCURSOR" val="23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4844"/>
  <p:tag name="ORIGINALWIDTH" val="2037,495"/>
  <p:tag name="OUTPUTDPI" val="1200"/>
  <p:tag name="LATEXADDIN" val="\documentclass{article}&#10;\usepackage{amsmath}&#10;\usepackage{xcolor}&#10;\usepackage{wasysym}&#10;&#10;\pagestyle{empty}&#10;\begin{document}&#10;\textsc{Output}: $\{ ({\color{blue}x} \mapsto \textsf{Ireland}, {\color{blue}y} \mapsto \textsf{Europe}),$&#10;\end{document}"/>
  <p:tag name="IGUANATEXSIZE" val="24"/>
  <p:tag name="IGUANATEXCURSOR" val="227"/>
  <p:tag name="TRANSPARENCY" val="True"/>
  <p:tag name="FILENAME" val=""/>
  <p:tag name="INPUTTYPE" val="0"/>
  <p:tag name="LATEXENGINEID" val="0"/>
  <p:tag name="TEMPFOLDER" val="C:\Users\ahogan\Application Data\IguanaTex\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fancyvrb}&#10;\usepackage{listings}&#10;\usepackage{xcolor}&#10;&#10;\pagestyle{empty}&#10;\lstset{ %&#10;  basicstyle=\footnotesize\tt,        &#10;  tabsize=2, columns=flexible,&#10;  frame={single},breaklines=true,stepnumber=0,&#10;  escapechar=`,&#10;  moredelim=**[is][\color{gray}]{£}{£},&#10;  moredelim=**[is][\color{blue!50!black}]{$}{$},&#10;  moredelim=**[is][\color{orange!80!black}]{!}{!},&#10;  moredelim=**[is][\color{green!50!black}]{¬}{¬},&#10;}&#10;&#10;&#10;&#10;\begin{document}&#10;\begin{minipage}{5cm}&#10;~~\begin{lstlisting}[]&#10;PREFIX ex: &lt;http://ex.org/voc#&gt;&#10;SELECT *&#10;!WHERE {!&#10;  !ex:Sharknado ex:stars ?star .!&#10;  !?movie ex:stars ?star .!&#10;!}!&#10;\end{lstlisting}&#10;\end{minipage}&#10;\end{document}"/>
  <p:tag name="IGUANATEXSIZE" val="20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fancyvrb}&#10;\usepackage{listings}&#10;\usepackage{xcolor}&#10;&#10;\pagestyle{empty}&#10;\lstset{ %&#10;  basicstyle=\footnotesize\tt,        &#10;  tabsize=2, columns=flexible,&#10;  frame={single},breaklines=true,stepnumber=0,&#10;  escapechar=`,&#10;  moredelim=**[is][\color{gray}]{£}{£},&#10;  moredelim=**[is][\color{blue!50!black}]{$}{$},&#10;  moredelim=**[is][\color{orange!80!black}]{!}{!},&#10;  moredelim=**[is][\color{green!50!black}]{¬}{¬},&#10;}&#10;&#10;&#10;&#10;\begin{document}&#10;\begin{minipage}{5cm}&#10;~~\begin{lstlisting}[]&#10;PREFIX ex: &lt;http://ex.org/voc#&gt;&#10;SELECT *&#10;!WHERE {!&#10;  !ex:Sharknado ex:stars ?star .!&#10;  !?movie ex:stars ?star .!&#10;!}!&#10;\end{lstlisting}&#10;\end{minipage}&#10;\end{document}"/>
  <p:tag name="IGUANATEXSIZE" val="20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fancyvrb}&#10;\usepackage{listings}&#10;\usepackage{xcolor}&#10;&#10;\pagestyle{empty}&#10;\lstset{ %&#10;  basicstyle=\footnotesize\tt,        &#10;  tabsize=2, columns=flexible,&#10;  frame={single},breaklines=true,stepnumber=0,&#10;  escapechar=`,&#10;  moredelim=**[is][\color{gray}]{£}{£},&#10;  moredelim=**[is][\color{blue!50!black}]{$}{$},&#10;  moredelim=**[is][\color{orange!80!black}]{!}{!},&#10;  moredelim=**[is][\color{green!50!black}]{¬}{¬},&#10;}&#10;&#10;&#10;&#10;\begin{document}&#10;\begin{minipage}{5cm}&#10;~~\begin{lstlisting}[]&#10;PREFIX ex: &lt;http://ex.org/voc#&gt;&#10;SELECT *&#10;!WHERE {!&#10;  !ex:Sharknado ex:stars ?star .!&#10;  !?movie ex:stars ?star .!&#10;!}!&#10;\end{lstlisting}&#10;\end{minipage}&#10;\end{document}"/>
  <p:tag name="IGUANATEXSIZE" val="20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\tt&#10;\begin{tabular}{|l|l|}&#10;\hline&#10;\textbf{\texttt{?movie}} &amp; \textbf{\texttt{?title}} \\\hline\hline&#10;ex:Sharknado &amp; &quot;Sharknado&quot;@en\\&#10;ex:Sharknado2 &amp; &quot;Sharknado 2:\ The Second One&quot;@en\\\hline&#10;\end{tabular}&#10;\end{document}"/>
  <p:tag name="IGUANATEXSIZE" val="20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fancyvrb}&#10;\usepackage{listings}&#10;\usepackage{xcolor}&#10;&#10;\pagestyle{empty}&#10;\lstset{ %&#10;  basicstyle=\footnotesize\tt,        &#10;  tabsize=2, columns=flexible,&#10;  frame={single},breaklines=true,stepnumber=0,&#10;  escapechar=`,&#10;  moredelim=**[is][\color{gray}]{£}{£},&#10;  moredelim=**[is][\color{blue!50!black}]{$}{$},&#10;  moredelim=**[is][\color{orange!80!black}]{!}{!},&#10;  moredelim=**[is][\color{green!50!black}]{¬}{¬},&#10;}&#10;&#10;&#10;&#10;\begin{document}&#10;\begin{minipage}{8cm}&#10;~~\begin{lstlisting}[]&#10;PREFIX ex: &lt;http://ex.org/voc#&gt;&#10;SELECT *&#10;!WHERE {!&#10;  !{ ex:SharknadoSeries ex:firstMovie ?movie . }!&#10;  !UNION!&#10;  !{ ex:SharknadoSeries ex:secondMovie ?movie . }!&#10;  !?movie ex:title ?title .!&#10;!}!&#10;\end{lstlisting}&#10;\end{minipage}&#10;\end{document}"/>
  <p:tag name="IGUANATEXSIZE" val="20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\tt&#10;\begin{tabular}{|l|l|l|}&#10;\hline&#10;\textbf{\texttt{?movie}} &amp; \textbf{\texttt{?title}} &amp; \textbf{\texttt{?date}} \\\hline\hline&#10;ex:Sharknado &amp; &quot;Sharknado&quot;@en &amp; &quot;2013-07-11&quot;\textasciicircum\textasciicircum xsd:date\\&#10;ex:Sharknado2 &amp; &quot;Sharknado 2:\ The Second One&quot;@en &amp; \\\hline&#10;\end{tabular}&#10;\end{document}"/>
  <p:tag name="IGUANATEXSIZE" val="20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fancyvrb}&#10;\usepackage{listings}&#10;\usepackage{xcolor}&#10;&#10;\pagestyle{empty}&#10;\lstset{ %&#10;  basicstyle=\footnotesize\tt,        &#10;  tabsize=2, columns=flexible,&#10;  frame={single},breaklines=true,stepnumber=0,&#10;  escapechar=`,&#10;  moredelim=**[is][\color{gray}]{£}{£},&#10;  moredelim=**[is][\color{blue!50!black}]{$}{$},&#10;  moredelim=**[is][\color{orange!80!black}]{!}{!},&#10;  moredelim=**[is][\color{green!50!black}]{¬}{¬},&#10;}&#10;&#10;&#10;&#10;\begin{document}&#10;\begin{minipage}{6.3cm}&#10;~~\begin{lstlisting}[]&#10;PREFIX ex: &lt;http://ex.org/voc#&gt;&#10;SELECT *&#10;!WHERE {!&#10;  !?movie a ex:Movie ; ex:title ?title .!&#10;  !OPTIONAL { ?movie ex:firstAired ?date }!&#10;!}!&#10;\end{lstlisting}&#10;\end{minipage}&#10;\end{document}"/>
  <p:tag name="IGUANATEXSIZE" val="20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\tt&#10;\begin{tabular}{|l|l|l|}&#10;\hline&#10;\textbf{\texttt{?movie}} &amp; \textbf{\texttt{?date}}\\\hline&#10;\end{tabular}&#10;\end{document}"/>
  <p:tag name="IGUANATEXSIZE" val="20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12.8774"/>
  <p:tag name="ORIGINALWIDTH" val="2389.833"/>
  <p:tag name="LATEXADDIN" val="\documentclass{article}&#10;\usepackage{amsmath}&#10;\usepackage{fancyvrb}&#10;\usepackage{listings}&#10;\usepackage{xcolor}&#10;&#10;\pagestyle{empty}&#10;\lstset{ %&#10;  basicstyle=\footnotesize\tt,        &#10;  tabsize=2, columns=flexible,&#10;  frame={single},breaklines=true,stepnumber=0,&#10;  escapechar=`,&#10;  moredelim=**[is][\color{gray}]{£}{£},&#10;  moredelim=**[is][\color{blue!50!black}]{$}{$},&#10;  moredelim=**[is][\color{orange!80!black}]{!}{!},&#10;  moredelim=**[is][\color{green!50!black}]{¬}{¬},&#10;}&#10;&#10;&#10;&#10;\begin{document}&#10;\begin{minipage}{6.5cm}&#10;~~\begin{lstlisting}[]&#10;PREFIX ex: &lt;http://ex.org/voc#&gt;&#10;SELECT *&#10;!WHERE {!&#10;  !?movie a ex:Movie ; ex:firstAired ?date .!&#10;  !FILTER(?date &gt; &quot;2013-12-31&quot;^^xsd:date! &#10;        !&amp;&amp; ?date &lt;= &quot;2014-12-31&quot;^^xsd:date)!&#10;!}!&#10;\end{lstlisting}&#10;\end{minipage}&#10;\end{document}"/>
  <p:tag name="IGUANATEXSIZE" val="20"/>
  <p:tag name="IGUANATEXCURSOR" val="692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12.8774"/>
  <p:tag name="ORIGINALWIDTH" val="2389.833"/>
  <p:tag name="LATEXADDIN" val="\documentclass{article}&#10;\usepackage{amsmath}&#10;\usepackage{fancyvrb}&#10;\usepackage{listings}&#10;\usepackage{xcolor}&#10;&#10;\pagestyle{empty}&#10;\lstset{ %&#10;  basicstyle=\footnotesize\tt,        &#10;  tabsize=2, columns=flexible,&#10;  frame={single},breaklines=true,stepnumber=0,&#10;  escapechar=`,&#10;  moredelim=**[is][\color{gray}]{£}{£},&#10;  moredelim=**[is][\color{blue!50!black}]{$}{$},&#10;  moredelim=**[is][\color{orange!80!black}]{!}{!},&#10;  moredelim=**[is][\color{green!50!black}]{¬}{¬},&#10;}&#10;&#10;&#10;&#10;\begin{document}&#10;\begin{minipage}{6.5cm}&#10;~~\begin{lstlisting}[]&#10;PREFIX ex: &lt;http://ex.org/voc#&gt;&#10;SELECT *&#10;!WHERE {!&#10;  !?movie a ex:Movie ; ex:firstAired ?date .!&#10;  !FILTER(?date &gt; &quot;2013-12-31&quot;^^xsd:date! &#10;        !&amp;&amp; ?date &lt;= &quot;2014-12-31&quot;^^xsd:date)!&#10;!}!&#10;\end{lstlisting}&#10;\end{minipage}&#10;\end{document}"/>
  <p:tag name="IGUANATEXSIZE" val="20"/>
  <p:tag name="IGUANATEXCURSOR" val="692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7,76228"/>
  <p:tag name="ORIGINALWIDTH" val="330,0461"/>
  <p:tag name="OUTPUTDPI" val="1200"/>
  <p:tag name="LATEXADDIN" val="\documentclass{article}&#10;\usepackage{amsmath}&#10;\usepackage{listings}&#10;\usepackage{xcolor}&#10;\usepackage{textcomp}&#10;\pagestyle{empty}&#10;&#10;\lstset{&#10; tabsize=4,&#10; rulecolor=,&#10; language=html,&#10;        basicstyle=\tt,&#10;        upquote=true,&#10;        aboveskip={1.5\baselineskip},&#10;        columns=fixed,&#10;        showstringspaces=false,&#10;        extendedchars=true,&#10;        %breaklines=true,&#10;        %prebreak = \raisebox{0ex}[0ex][0ex]{\ensuremath{\hookleftarrow}},&#10;        %frame=single,&#10;        showtabs=false,&#10;        showspaces=false,&#10;        showstringspaces=false,&#10;        identifierstyle=\ttfamily,&#10;        keywordstyle=\color[rgb]{0,0,1},&#10;        commentstyle=\color[rgb]{0.133,0.545,0.133},&#10;        stringstyle=\color[rgb]{0.627,0.126,0.941},&#10;}&#10;&#10;\usepackage{wasysym}&#10;&#10;&#10;\begin{document}&#10;\textsf{Ireland}&#10;\end{document}"/>
  <p:tag name="IGUANATEXSIZE" val="20"/>
  <p:tag name="IGUANATEXCURSOR" val="79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182,694"/>
  <p:tag name="ORIGINALWIDTH" val="4693,405"/>
  <p:tag name="OUTPUTDPI" val="1200"/>
  <p:tag name="LATEXADDIN" val="\documentclass{standalone}&#10;\usepackage{amsmath}&#10;\usepackage[T1]{fontenc}&#10;\usepackage{xcolor}&#10;\usepackage{booktabs}&#10;&#10;&#10;\newcommand{\atf}[1]{\textsc{\scriptsize\color{purple} #1}}&#10;\newcommand{\fnf}[1]{\texttt{\color{blue} #1}}&#10;&#10;\begin{document}&#10;&#10;\begin{tabular}{lcl@{\qquad}ll}&#10;\toprule&#10;$A$ &amp; \textbf{Op} &amp; $B$ &amp; \multicolumn{2}{l}{\textbf{Return type and value}} \\\midrule &#10;&amp; \texttt{!} &amp;\atf{bool} $b$ &amp; \atf{bool} &amp; \texttt{true} if $I_L(b)$ is false; \texttt{false} otherwise \\ \midrule&#10;&#10;\atf{bool} $b_1$ &amp; \texttt{||} &amp;\atf{bool} $b_2$ &amp; \atf{bool} &amp; \texttt{true} if $I_L(b_1)$ or $I_L(b_2)$; \texttt{false} otherwise \\&#10;\atf{bool} $b_1$ &amp; \texttt{\&amp;\&amp;} &amp;\atf{bool} $b_2$ &amp; \atf{bool} &amp; \texttt{true} if $I_L(b_1)$ and $I_L(b_2)$; \texttt{false} otherwise \\  \midrule&#10;&#10;\atf{term*} $t_1$ &amp;\texttt{=}&amp; \atf{term*} $t_2$ &amp; \atf{bool} &amp; \texttt{true} if $t_1$ same term as $t_2$; \texttt{false} otherwise \\&#10;\atf{term*} $t_1$ &amp;\texttt{!=}&amp; \atf{term*} $t_2$ &amp; \atf{bool} &amp; \texttt{true} if $t_1$ not same term as $t_2$; \texttt{false} otherwise \\\midrule&#10;&#10;\atf{com} $v_1$ &amp;\texttt{=}&amp; \atf{com} $v_2$ &amp; \atf{bool} &amp; \texttt{true} if $I_L(v_1) = I_L(v_2)$; \texttt{false} otherwise \\&#10;\atf{com} $v_1$ &amp;\texttt{!=}&amp; \atf{com} $v_2$ &amp; \atf{bool} &amp; \texttt{true} if $I_L(v_1) \neq I_L(v_2)$; \texttt{false} otherwise \\&#10;\atf{com} $v_1$ &amp;\texttt{&lt;}&amp; \atf{com} $v_2$ &amp; \atf{bool} &amp; \texttt{true} if $I_L(v_1) &lt; I_L(v_2)$; \texttt{false} otherwise \\&#10;\atf{com} $v_1$ &amp;\texttt{&gt;}&amp; \atf{com} $v_2$ &amp; \atf{bool} &amp; \texttt{true} if $I_L(v_1) &gt; I_L(v_2)$; \texttt{false} otherwise \\&#10;\atf{com} $v_1$ &amp;\texttt{&lt;=}&amp; \atf{com} $v_2$ &amp; \atf{bool} &amp; \texttt{true} if $I_L(v_1) \leq I_L(v_2)$; \texttt{false} otherwise \\&#10;\atf{com} $v_1$ &amp;\texttt{&gt;=}&amp; \atf{com} $v_2$ &amp; \atf{bool} &amp; \texttt{true} if $I_L(v_1) \geq I_L(v_2)$; \texttt{false} otherwise \\\midrule&#10;&#10;&amp; \texttt{+} &amp; \atf{num} $n$ &amp; \atf{num} &amp; $n$ \\&#10;&amp; \texttt{-} &amp; \atf{num} $n$ &amp; \atf{num} &amp; $-n$ \\\midrule&#10;&#10;\atf{num} $n_1$ &amp; \texttt{+} &amp; \atf{num} $n_2$ &amp; \atf{num} &amp; $I_L(v_1) + I_L(v_2)$\\&#10;\atf{num} $n_1$ &amp; \texttt{-} &amp; \atf{num} $n_2$ &amp; \atf{num} &amp; $I_L(v_1) + I_L(v_2)$\\&#10;\atf{num} $n_1$ &amp; \texttt{*} &amp; \atf{num} $n_2$ &amp; \atf{num} &amp; $I_L(v_1) \times I_L(v_2)$\\&#10;\atf{num} $n_1$ &amp; \texttt{/} &amp; \atf{num} $n_2$ &amp; \atf{num} &amp; $\frac{I_L(v_1)}{I_L(v_2)}$\\&#10;\bottomrule&#10;\end{tabular}&#10;&#10;\end{document}"/>
  <p:tag name="IGUANATEXSIZE" val="22"/>
  <p:tag name="IGUANATEXCURSOR" val="7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26,5735"/>
  <p:tag name="ORIGINALWIDTH" val="2047,786"/>
  <p:tag name="OUTPUTDPI" val="1200"/>
  <p:tag name="LATEXADDIN" val="\documentclass{article}&#10;\usepackage{amsmath}&#10;\usepackage{xcolor}&#10;\usepackage{enumerate}&#10;\usepackage{booktabs}&#10;&#10;\pagestyle{empty}&#10;&#10;&#10;\newcommand{\atf}[1]{\textsc{\scriptsize\color{purple} #1}}&#10;\newcommand{\fnf}[1]{\texttt{\color{blue} #1}}&#10;&#10;\begin{document}&#10;\begin{itemize}&#10;\setlength\itemsep{0.1ex}&#10;\item \atf{com}: a comparable literal value&#10;\item \atf{term*}: a non-comparable RDF term&#10;\item $I_L(\cdot)$: the value (e.g., 2 not \texttt{&quot;2&quot;})&#10;\end{itemize}&#10;\end{document}"/>
  <p:tag name="IGUANATEXSIZE" val="22"/>
  <p:tag name="IGUANATEXCURSOR" val="47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483,707"/>
  <p:tag name="ORIGINALWIDTH" val="5374,5"/>
  <p:tag name="OUTPUTDPI" val="1200"/>
  <p:tag name="LATEXADDIN" val="\documentclass{standalone}&#10;\usepackage{amsmath}&#10;\usepackage{xcolor}&#10;\usepackage{booktabs}&#10;\usepackage[T1]{fontenc}&#10;&#10;&#10;\newcommand{\atf}[1]{\textsc{\scriptsize\color{purple} #1}}&#10;\newcommand{\fnf}[1]{\texttt{\color{blue} #1}}&#10;\newcommand{\sparqloo}{}&#10;\newcommand{\mdatatype}{\char`\^\!\char`\^}&#10;&#10;\begin{document}&#10;&#10;\begin{tabular}{p{4.8cm}p{0.6cm}p{8.5cm}}&#10;\toprule&#10;\textbf{Function} &amp; \multicolumn{2}{l}{\textbf{Return type and value}} \\\midrule &#10;\fnf{bound}(\atf{term} $t$) &amp; \atf{bool} &amp; \texttt{true} if $t$ is bound; \texttt{false} if unbound\\ &#10;\fnf{if}(\atf{bool} $b$,\atf{term} $t_1$,\atf{term} $t_2$)\sparqloo &amp; \atf{term} &amp; $t_1$ if $b$ is \texttt{true};  $t_2$ otherwise\\ &#10;\fnf{coalesce}(\atf{term} $t_1$,...,$t_n$)\sparqloo &amp; \atf{term} &amp; first $t_i$ ($1 \leq i \leq n$) that is not an error or unbound\\&#10;\fnf{not exists}(\atf{sub} $Q$)\sparqloo &amp; \atf{bool} &amp; \texttt{true} if $Q$ has any solution; \texttt{false} otherwise \\&#10;\fnf{exists}(\atf{sub} $Q$)\sparqloo &amp; \atf{bool} &amp; \texttt{true} if $Q$ has no solution; \texttt{false} otherwise \\&#10;\fnf{sameTerm}(\atf{term} $t_1$, \atf{term} $t_2$) &amp; \atf{bool} &amp; \texttt{true} if $t_1$ same term as $t_2$; \texttt{false} otherwise \\&#10;\atf{term} $t$ \fnf{in}(\atf{term} $t_1$,...,$t_n$)\sparqloo &amp; \atf{bool} &amp; \texttt{true} if $t = t_i$ for any $t_i \in \{ t_1, ..., t_n \}$; \texttt{false} otherwise \\&#10;\atf{term} $t$ \fnf{not in}(\atf{term} $t_1$,...,$t_n$)\sparqloo &amp; \atf{bool} &amp; \texttt{true} if $t \neq t_i$ for all $t_i \in \{ t_1, ..., t_n \}$; \texttt{false} otherwise \\&#10;%\midrule&#10;%\fnf{isIRI}(\atf{term} $t$) &amp; \atf{bool} &amp; \texttt{true} if $t$ is an IRI; \texttt{false} otherwise\\ &#10;%\fnf{isBlank}(\atf{term} $t$) &amp; \atf{bool} &amp; \texttt{true} if $t$ is a blank node; \texttt{false} otherwise\\ &#10;%\fnf{isLiteral}(\atf{term} $t$) &amp; \atf{bool} &amp; \texttt{true} if $t$ is a literal; \texttt{false} otherwise\\ &#10;%\fnf{isNumeric}(\atf{term} $t$)\sparqloo &amp; \atf{bool} &amp; \texttt{true} if $t$ is a numeric value; \texttt{false} otherwise \\ &#10;%\fnf{str}(\atf{lit} $l$|\atf{iri} $i$) &amp; \atf{str} &amp; lexical value of $l$ | string of $i$ \\ &#10;%\fnf{lang}(\atf{lit} $l$) &amp; \atf{str} &amp; language tag string of $l$ \\ &#10;%\fnf{datatype}(\atf{lit} $l$) &amp; \atf{iri} &amp; datatype IRI of $l$ \\ &#10;%\fnf{iri}(\atf{str} $s$|\atf{iri} $i$)\sparqloo &amp; \atf{iri} &amp;  $s$ resolved against the in-scope base IRI | $i$ \\ &#10;%\fnf{bnode}([\atf{str} $s$])\sparqloo &amp; \atf{bnode} &amp; fresh blank node [unique to $s$] \\ &#10;%\fnf{strdt}(\atf{str} $s$,\atf{iri} $i$)\sparqloo &amp; \atf{lit} &amp; \texttt{&quot;$s$&quot;\mdatatype&lt;$i$&gt;}\\ &#10;%\fnf{strlang}(\atf{str} $s$,\atf{str} $l$)\sparqloo &amp; \atf{lit} &amp; \texttt{&quot;$s$&quot;@$l$}\\&#10;%\fnf{uuid}()\sparqloo &amp; \atf{iri} &amp; fresh IRI (from UUID URN scheme) \\ &#10;%\fnf{struuid}()\sparqloo &amp; \atf{str} &amp; fresh string (from UUID URN scheme) \\ &#10;%\midrule&#10;%\fnf{strlen}(\atf{str} $s$)\sparqloo &amp; \atf{int} &amp; length of string $s$ \\ &#10;%\fnf{substr}(\atf{str} $s$,\atf{int} $b$,[\atf{int} $l$])\sparqloo &amp; \atf{str} &amp; substring of $s$ from index $b$ [of length $l$] \\ &#10;%\fnf{ucase}(\atf{str} $s$)\sparqloo &amp; \atf{str} &amp; uppercase $s$ \\&#10;%\fnf{lcase}(\atf{str} $s$)\sparqloo &amp; \atf{str} &amp; lowercase $s$ \\&#10;%\fnf{strstarts}(\atf{str} $s$,\atf{str} $p$)\sparqloo &amp; \atf{bool} &amp; \texttt{true} if $s$ starts with $p$; \texttt{false} otherwise \\&#10;%\fnf{strends}(\atf{str} $s$,\atf{str} $p$)\sparqloo &amp; \atf{bool} &amp; \texttt{true} if $s$ ends with $p$; \texttt{false} otherwise \\&#10;%\fnf{strbefore}(\atf{str} $s$,\atf{str} $p$)\sparqloo &amp; \atf{str} &amp; string before first match for $p$ in $s$ \\&#10;%\fnf{strafter}(\atf{str} $s$,\atf{str} $p$)\sparqloo &amp; \atf{str} &amp; string after first match for $p$ in $s$ \\&#10;%\fnf{encode\_for\_iri}(\atf{str} $s$)\sparqloo &amp; \atf{str} &amp; $s$ percent-encoded \\&#10;%\fnf{concat}(\atf{str} $s_1$,...,$s_n$)\sparqloo &amp; \atf{str} &amp; $s_1, ..., s_n$ concatenated \\&#10;%\fnf{langMatches}(\atf{str} $s$,\atf{str} $l$) &amp; \atf{bool} &amp; \texttt{true} if $s$ a language tag matching $l$; \texttt{false} otherwise \\&#10;%\fnf{regex}(\atf{str} $s$,\atf{str} $p$[,\atf{str} $f$]) &amp; \atf{bool} &amp; \texttt{true} if $s$ matches regex $p$ [with flags $f$]; \texttt{false} otherwise \\&#10;%\fnf{replace}(\atf{str} $s$,\atf{str} $p$,\atf{str} $r$[,\atf{str} $f$])\sparqloo &amp; \atf{str} &amp; $s$ with matches for regex $p$ [with flags $f$] replaced by $r$ \\&#10;%\midrule&#10;%\fnf{abs}(\atf{num} $n$)\sparqloo &amp; \atf{num} &amp; absolute value of $n$ \\&#10;%\fnf{round}(\atf{num} $n$)\sparqloo &amp; \atf{num}  &amp; round to nearest whole number (towards $+\infty$ for *.5) \\&#10;%\fnf{ceil}(\atf{num} $n$)\sparqloo &amp; \atf{num}  &amp; round up (towards $+\infty$) to nearest whole number \\&#10;%\fnf{floor}(\atf{num} $n$)\sparqloo &amp; \atf{num}  &amp; round down (towards $-\infty$) to nearest whole number \\&#10;%\fnf{rand}(\atf{num} $n$)\sparqloo &amp; \atf{num}  &amp; random double between 0 (inclusive) and 1 (exclusive) \\&#10;%\midrule&#10;%\fnf{now}()\sparqloo &amp; \atf{dt}  &amp; current date-time \\&#10;%\fnf{year}(\atf{dt} $d$)\sparqloo &amp; \atf{int}  &amp; year of $d$ (as an integer) \\&#10;%\fnf{month}(\atf{dt} $d$)\sparqloo &amp; \atf{int}  &amp; month of $d$ (as an integer) \\&#10;%\fnf{day}(\atf{dt} $d$)\sparqloo &amp; \atf{int}  &amp; day of $d$ (as an integer) \\&#10;%\fnf{hours}(\atf{dt} $d$)\sparqloo &amp; \atf{int}  &amp; hours of $d$ (as an integer) \\&#10;%\fnf{minutes}(\atf{dt} $d$)\sparqloo &amp; \atf{int}  &amp; minutes of $d$ (as an integer) \\&#10;%\fnf{seconds}(\atf{dt} $d$)\sparqloo &amp; \atf{int}  &amp; seconds of $d$ (as an integer) \\&#10;%\fnf{timezone}(\atf{dt} $d$)\sparqloo &amp; \atf{dtd}  &amp; timezone of $d$ (as day-time-duration) \\&#10;%\fnf{tz}(\atf{dt} $d$)\sparqloo &amp; \atf{str}  &amp; timezone of $d$ (as a string) \\&#10;%\midrule&#10;%\fnf{md5}(\atf{str} $s$)\sparqloo &amp; \atf{str}  &amp; MD5 hash of $s$ \\&#10;%\fnf{sha1}(\atf{str} $s$)\sparqloo &amp; \atf{str}  &amp; SHA1 hash of $s$ \\&#10;%\fnf{sha256}(\atf{str} $s$)\sparqloo &amp; \atf{str}  &amp; SHA256 hash of $s$ \\&#10;%\fnf{sha384}(\atf{str} $s$)\sparqloo &amp; \atf{str}  &amp; SHA384 hash of $s$ \\&#10;%\fnf{sha512}(\atf{str} $s$)\sparqloo &amp; \atf{str}  &amp; SHA512 hash of $s$ \\&#10;\bottomrule&#10;\end{tabular}&#10;&#10;\end{document}"/>
  <p:tag name="IGUANATEXSIZE" val="22"/>
  <p:tag name="IGUANATEXCURSOR" val="141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1,7656"/>
  <p:tag name="ORIGINALWIDTH" val="986,3876"/>
  <p:tag name="OUTPUTDPI" val="1200"/>
  <p:tag name="LATEXADDIN" val="\documentclass{article}&#10;\usepackage{amsmath}&#10;\usepackage{xcolor}&#10;\usepackage{enumerate}&#10;\usepackage{booktabs}&#10;&#10;\pagestyle{empty}&#10;&#10;&#10;\newcommand{\atf}[1]{\textsc{\scriptsize\color{purple} #1}}&#10;\newcommand{\fnf}[1]{\texttt{\color{blue} #1}}&#10;&#10;\begin{document}&#10;\begin{itemize}&#10;\setlength\itemsep{0.1ex}&#10;\item \atf{sub}: a sub-query&#10;%\item \atf{term*}: a non-comparable RDF term&#10;%\item $I_L(\cdot)$: the value (e.g., 2 not \texttt{&quot;2&quot;})&#10;\end{itemize}&#10;\end{document}"/>
  <p:tag name="IGUANATEXSIZE" val="22"/>
  <p:tag name="IGUANATEXCURSOR" val="37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230,811"/>
  <p:tag name="ORIGINALWIDTH" val="5374,5"/>
  <p:tag name="OUTPUTDPI" val="1200"/>
  <p:tag name="LATEXADDIN" val="\documentclass{standalone}&#10;\usepackage{amsmath}&#10;\usepackage{xcolor}&#10;\usepackage{booktabs}&#10;\usepackage[T1]{fontenc}&#10;&#10;&#10;\newcommand{\atf}[1]{\textsc{\scriptsize\color{purple} #1}}&#10;\newcommand{\fnf}[1]{\texttt{\color{blue} #1}}&#10;\newcommand{\sparqloo}{}&#10;\newcommand{\mdatatype}{\char`\^\!\char`\^}&#10;&#10;\begin{document}&#10;&#10;\begin{tabular}{p{4.8cm}p{0.6cm}p{8.5cm}}&#10;\toprule&#10;\textbf{Function} &amp; \multicolumn{2}{l}{\textbf{Return type and value}} \\\midrule &#10;%\fnf{bound}(\atf{term} $t$) &amp; \atf{bool} &amp; \texttt{true} if $t$ is bound; \texttt{false} if unbound\\ &#10;%\fnf{if}(\atf{bool} $b$,\atf{term} $t_1$,\atf{term} $t_2$)\sparqloo &amp; \atf{term} &amp; $t_1$ if $b$ is \texttt{true};  $t_2$ otherwise\\ &#10;%\fnf{coalesce}(\atf{term} $t_1$,...,$t_n$)\sparqloo &amp; \atf{term} &amp; first $t_i$ ($1 \leq i \leq n$) that is not an error or unbound\\&#10;%\fnf{not exists}(\atf{sub} $Q$)\sparqloo &amp; \atf{bool} &amp; \texttt{true} if $Q$ has any solution; \texttt{false} otherwise \\&#10;%\fnf{exists}(\atf{sub} $Q$)\sparqloo &amp; \atf{bool} &amp; \texttt{true} if $Q$ has no solution; \texttt{false} otherwise \\&#10;%\fnf{sameTerm}(\atf{term} $t_1$, \atf{term} $t_2$) &amp; \atf{bool} &amp; \texttt{true} if $t_1$ same term as $t_2$; \texttt{false} otherwise \\&#10;%\atf{term} $t$ \fnf{in}(\atf{term} $t_1$, ..., $t_n$)\sparqloo &amp; \atf{bool} &amp; \texttt{true} if $t = t_i$ for any $t_i \in \{ t_1, ..., t_n \}$; \texttt{false} otherwise \\&#10;%\atf{term} $t$ \fnf{not in}(\atf{term} $t_1$, ..., $t_n$)\sparqloo &amp; \atf{bool} &amp; \texttt{true} if $t \neq t_i$ for all $t_i \in \{ t_1, ..., t_n \}$; \texttt{false} otherwise \\&#10;%\midrule&#10;\fnf{isIRI}(\atf{term} $t$) &amp; \atf{bool} &amp; \texttt{true} if $t$ is an IRI; \texttt{false} otherwise\\ &#10;\fnf{isBlank}(\atf{term} $t$) &amp; \atf{bool} &amp; \texttt{true} if $t$ is a blank node; \texttt{false} otherwise\\ &#10;\fnf{isLiteral}(\atf{term} $t$) &amp; \atf{bool} &amp; \texttt{true} if $t$ is a literal; \texttt{false} otherwise\\ &#10;\fnf{isNumeric}(\atf{term} $t$)\sparqloo &amp; \atf{bool} &amp; \texttt{true} if $t$ is a numeric value; \texttt{false} otherwise \\ &#10;\fnf{str}(\atf{lit} $l$|\atf{iri} $i$) &amp; \atf{str} &amp; lexical value of $l$ | string of $i$ \\ &#10;\fnf{lang}(\atf{lit} $l$) &amp; \atf{str} &amp; language tag string of $l$ \\ &#10;\fnf{datatype}(\atf{lit} $l$) &amp; \atf{iri} &amp; datatype IRI of $l$ \\ &#10;\fnf{iri}(\atf{str} $s$|\atf{iri} $i$)\sparqloo &amp; \atf{iri} &amp;  $s$ resolved against the in-scope base IRI | $i$ \\ &#10;\fnf{bnode}([\atf{str} $s$])\sparqloo &amp; \atf{bnode} &amp; fresh blank node [unique to $s$] \\ &#10;\fnf{strdt}(\atf{str} $s$,\atf{iri} $i$)\sparqloo &amp; \atf{lit} &amp; \texttt{&quot;$s$&quot;\mdatatype&lt;$i$&gt;}\\ &#10;\fnf{strlang}(\atf{str} $s$,\atf{str} $l$)\sparqloo &amp; \atf{lit} &amp; \texttt{&quot;$s$&quot;@$l$}\\&#10;\fnf{uuid}()\sparqloo &amp; \atf{iri} &amp; fresh IRI (from UUID URN scheme) \\ &#10;\fnf{struuid}()\sparqloo &amp; \atf{str} &amp; fresh string (from UUID URN scheme) \\ &#10;%\midrule&#10;%\fnf{strlen}(\atf{str} $s$)\sparqloo &amp; \atf{int} &amp; length of string $s$ \\ &#10;%\fnf{substr}(\atf{str} $s$,\atf{int} $b$,[\atf{int} $l$])\sparqloo &amp; \atf{str} &amp; substring of $s$ from index $b$ [of length $l$] \\ &#10;%\fnf{ucase}(\atf{str} $s$)\sparqloo &amp; \atf{str} &amp; uppercase $s$ \\&#10;%\fnf{lcase}(\atf{str} $s$)\sparqloo &amp; \atf{str} &amp; lowercase $s$ \\&#10;%\fnf{strstarts}(\atf{str} $s$,\atf{str} $p$)\sparqloo &amp; \atf{bool} &amp; \texttt{true} if $s$ starts with $p$; \texttt{false} otherwise \\&#10;%\fnf{strends}(\atf{str} $s$,\atf{str} $p$)\sparqloo &amp; \atf{bool} &amp; \texttt{true} if $s$ ends with $p$; \texttt{false} otherwise \\&#10;%\fnf{strbefore}(\atf{str} $s$,\atf{str} $p$)\sparqloo &amp; \atf{str} &amp; string before first match for $p$ in $s$ \\&#10;%\fnf{strafter}(\atf{str} $s$,\atf{str} $p$)\sparqloo &amp; \atf{str} &amp; string after first match for $p$ in $s$ \\&#10;%\fnf{encode\_for\_iri}(\atf{str} $s$)\sparqloo &amp; \atf{str} &amp; $s$ percent-encoded \\&#10;%\fnf{concat}(\atf{str} $s_1$,...,$s_n$)\sparqloo &amp; \atf{str} &amp; $s_1, ..., s_n$ concatenated \\&#10;%\fnf{langMatches}(\atf{str} $s$,\atf{str} $l$) &amp; \atf{bool} &amp; \texttt{true} if $s$ a language tag matching $l$; \texttt{false} otherwise \\&#10;%\fnf{regex}(\atf{str} $s$,\atf{str} $p$[,\atf{str} $f$]) &amp; \atf{bool} &amp; \texttt{true} if $s$ matches regex $p$ [with flags $f$]; \texttt{false} otherwise \\&#10;%\fnf{replace}(\atf{str} $s$,\atf{str} $p$,\atf{str} $r$[,\atf{str} $f$])\sparqloo &amp; \atf{str} &amp; $s$ with matches for regex $p$ [with flags $f$] replaced by $r$ \\&#10;%\midrule&#10;%\fnf{abs}(\atf{num} $n$)\sparqloo &amp; \atf{num} &amp; absolute value of $n$ \\&#10;%\fnf{round}(\atf{num} $n$)\sparqloo &amp; \atf{num}  &amp; round to nearest whole number (towards $+\infty$ for *.5) \\&#10;%\fnf{ceil}(\atf{num} $n$)\sparqloo &amp; \atf{num}  &amp; round up (towards $+\infty$) to nearest whole number \\&#10;%\fnf{floor}(\atf{num} $n$)\sparqloo &amp; \atf{num}  &amp; round down (towards $-\infty$) to nearest whole number \\&#10;%\fnf{rand}(\atf{num} $n$)\sparqloo &amp; \atf{num}  &amp; random double between 0 (inclusive) and 1 (exclusive) \\&#10;%\midrule&#10;%\fnf{now}()\sparqloo &amp; \atf{dt}  &amp; current date-time \\&#10;%\fnf{year}(\atf{dt} $d$)\sparqloo &amp; \atf{int}  &amp; year of $d$ (as an integer) \\&#10;%\fnf{month}(\atf{dt} $d$)\sparqloo &amp; \atf{int}  &amp; month of $d$ (as an integer) \\&#10;%\fnf{day}(\atf{dt} $d$)\sparqloo &amp; \atf{int}  &amp; day of $d$ (as an integer) \\&#10;%\fnf{hours}(\atf{dt} $d$)\sparqloo &amp; \atf{int}  &amp; hours of $d$ (as an integer) \\&#10;%\fnf{minutes}(\atf{dt} $d$)\sparqloo &amp; \atf{int}  &amp; minutes of $d$ (as an integer) \\&#10;%\fnf{seconds}(\atf{dt} $d$)\sparqloo &amp; \atf{int}  &amp; seconds of $d$ (as an integer) \\&#10;%\fnf{timezone}(\atf{dt} $d$)\sparqloo &amp; \atf{dtd}  &amp; timezone of $d$ (as day-time-duration) \\&#10;%\fnf{tz}(\atf{dt} $d$)\sparqloo &amp; \atf{str}  &amp; timezone of $d$ (as a string) \\&#10;%\midrule&#10;%\fnf{md5}(\atf{str} $s$)\sparqloo &amp; \atf{str}  &amp; MD5 hash of $s$ \\&#10;%\fnf{sha1}(\atf{str} $s$)\sparqloo &amp; \atf{str}  &amp; SHA1 hash of $s$ \\&#10;%\fnf{sha256}(\atf{str} $s$)\sparqloo &amp; \atf{str}  &amp; SHA256 hash of $s$ \\&#10;%\fnf{sha384}(\atf{str} $s$)\sparqloo &amp; \atf{str}  &amp; SHA384 hash of $s$ \\&#10;%\fnf{sha512}(\atf{str} $s$)\sparqloo &amp; \atf{str}  &amp; SHA512 hash of $s$ \\&#10;\bottomrule&#10;\end{tabular}&#10;&#10;\end{document}"/>
  <p:tag name="IGUANATEXSIZE" val="22"/>
  <p:tag name="IGUANATEXCURSOR" val="9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28,5458"/>
  <p:tag name="ORIGINALWIDTH" val="1360,69"/>
  <p:tag name="OUTPUTDPI" val="1200"/>
  <p:tag name="LATEXADDIN" val="\documentclass{article}&#10;\usepackage{amsmath}&#10;\usepackage{xcolor}&#10;\usepackage{enumerate}&#10;\usepackage[T1]{fontenc}&#10;\usepackage{booktabs}&#10;&#10;\pagestyle{empty}&#10;&#10;&#10;\newcommand{\atf}[1]{\textsc{\scriptsize\color{purple} #1}}&#10;\newcommand{\fnf}[1]{\texttt{\color{blue} #1}}&#10;&#10;\begin{document}&#10;\begin{itemize}&#10;\setlength\itemsep{0.1ex}&#10;\item $a$|$b$ indicates $a$ or $b$&#10;\item $[a]$ indicates $a$ optional&#10;%\item \atf{term*}: a non-comparable RDF term&#10;%\item $I_L(\cdot)$: the value (e.g., 2 not \texttt{&quot;2&quot;})&#10;\end{itemize}&#10;\end{document}"/>
  <p:tag name="IGUANATEXSIZE" val="22"/>
  <p:tag name="IGUANATEXCURSOR" val="36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230,811"/>
  <p:tag name="ORIGINALWIDTH" val="5374,5"/>
  <p:tag name="OUTPUTDPI" val="1200"/>
  <p:tag name="LATEXADDIN" val="\documentclass{standalone}&#10;\usepackage{amsmath}&#10;\usepackage{xcolor}&#10;\usepackage{booktabs}&#10;&#10;&#10;\newcommand{\atf}[1]{\textsc{\scriptsize\color{purple} #1}}&#10;\newcommand{\fnf}[1]{\texttt{\color{blue} #1}}&#10;\newcommand{\sparqloo}{}&#10;\newcommand{\mdatatype}{\char`\^\!\char`\^}&#10;&#10;\begin{document}&#10;&#10;\begin{tabular}{p{4.8cm}p{0.6cm}p{8.5cm}}&#10;\toprule&#10;\textbf{Function} &amp; \multicolumn{2}{l}{\textbf{Return type and value}} \\\midrule &#10;%\fnf{bound}(\atf{term} $t$) &amp; \atf{bool} &amp; \texttt{true} if $t$ is bound; \texttt{false} if unbound\\ &#10;%\fnf{if}(\atf{bool} $b$,\atf{term} $t_1$,\atf{term} $t_2$)\sparqloo &amp; \atf{term} &amp; $t_1$ if $b$ is \texttt{true};  $t_2$ otherwise\\ &#10;%\fnf{coalesce}(\atf{term} $t_1$,...,$t_n$)\sparqloo &amp; \atf{term} &amp; first $t_i$ ($1 \leq i \leq n$) that is not an error or unbound\\&#10;%\fnf{not exists}(\atf{sub} $Q$)\sparqloo &amp; \atf{bool} &amp; \texttt{true} if $Q$ has any solution; \texttt{false} otherwise \\&#10;%\fnf{exists}(\atf{sub} $Q$)\sparqloo &amp; \atf{bool} &amp; \texttt{true} if $Q$ has no solution; \texttt{false} otherwise \\&#10;%\fnf{sameTerm}(\atf{term} $t_1$, \atf{term} $t_2$) &amp; \atf{bool} &amp; \texttt{true} if $t_1$ same term as $t_2$; \texttt{false} otherwise \\&#10;%\atf{term} $t$ \fnf{in}(\atf{term} $t_1$, ..., $t_n$)\sparqloo &amp; \atf{bool} &amp; \texttt{true} if $t = t_i$ for any $t_i \in \{ t_1, ..., t_n \}$; \texttt{false} otherwise \\&#10;%\atf{term} $t$ \fnf{not in}(\atf{term} $t_1$, ..., $t_n$)\sparqloo &amp; \atf{bool} &amp; \texttt{true} if $t \neq t_i$ for all $t_i \in \{ t_1, ..., t_n \}$; \texttt{false} otherwise \\&#10;%\midrule&#10;%\fnf{isIRI}(\atf{term} $t$) &amp; \atf{bool} &amp; \texttt{true} if $t$ is an IRI; \texttt{false} otherwise\\ &#10;%\fnf{isBlank}(\atf{term} $t$) &amp; \atf{bool} &amp; \texttt{true} if $t$ is a blank node; \texttt{false} otherwise\\ &#10;%\fnf{isLiteral}(\atf{term} $t$) &amp; \atf{bool} &amp; \texttt{true} if $t$ is a literal; \texttt{false} otherwise\\ &#10;%\fnf{isNumeric}(\atf{term} $t$)\sparqloo &amp; \atf{bool} &amp; \texttt{true} if $t$ is a numeric value; \texttt{false} otherwise \\ &#10;%\fnf{str}(\atf{lit} $l$|\atf{iri} $i$) &amp; \atf{str} &amp; lexical value of $l$ | string of $i$ \\ &#10;%\fnf{lang}(\atf{lit} $l$) &amp; \atf{str} &amp; language tag string of $l$ \\ &#10;%\fnf{datatype}(\atf{lit} $l$) &amp; \atf{iri} &amp; datatype IRI of $l$ \\ &#10;%\fnf{iri}(\atf{str} $s$|\atf{iri} $i$)\sparqloo &amp; \atf{iri} &amp;  $s$ resolved against the in-scope base IRI | $i$ \\ &#10;%\fnf{bnode}([\atf{str} $s$])\sparqloo &amp; \atf{bnode} &amp; fresh blank node [unique to $s$] \\ &#10;%\fnf{strdt}(\atf{str} $s$,\atf{iri} $i$)\sparqloo &amp; \atf{lit} &amp; \texttt{&quot;$s$&quot;\mdatatype&lt;$i$&gt;}\\ &#10;%\fnf{strlang}(\atf{str} $s$,\atf{str} $l$)\sparqloo &amp; \atf{lit} &amp; \texttt{&quot;$s$&quot;@$l$}\\&#10;%\fnf{uuid}()\sparqloo &amp; \atf{iri} &amp; fresh IRI (from UUID URN scheme) \\ &#10;%\fnf{struuid}()\sparqloo &amp; \atf{str} &amp; fresh string (from UUID URN scheme) \\ &#10;%\midrule&#10;\fnf{strlen}(\atf{str} $s$)\sparqloo &amp; \atf{int} &amp; length of string $s$ \\ &#10;\fnf{substr}(\atf{str} $s$,\atf{int} $b$,[\atf{int} $l$])\sparqloo &amp; \atf{str} &amp; substring of $s$ from index $b$ [of length $l$] \\ &#10;\fnf{ucase}(\atf{str} $s$)\sparqloo &amp; \atf{str} &amp; uppercase $s$ \\&#10;\fnf{lcase}(\atf{str} $s$)\sparqloo &amp; \atf{str} &amp; lowercase $s$ \\&#10;\fnf{strstarts}(\atf{str} $s$,\atf{str} $p$)\sparqloo &amp; \atf{bool} &amp; \texttt{true} if $s$ starts with $p$; \texttt{false} otherwise \\&#10;\fnf{strends}(\atf{str} $s$,\atf{str} $p$)\sparqloo &amp; \atf{bool} &amp; \texttt{true} if $s$ ends with $p$; \texttt{false} otherwise \\&#10;\fnf{strbefore}(\atf{str} $s$,\atf{str} $p$)\sparqloo &amp; \atf{str} &amp; string before first match for $p$ in $s$ \\&#10;\fnf{strafter}(\atf{str} $s$,\atf{str} $p$)\sparqloo &amp; \atf{str} &amp; string after first match for $p$ in $s$ \\&#10;\fnf{encode\_for\_iri}(\atf{str} $s$)\sparqloo &amp; \atf{str} &amp; $s$ percent-encoded \\&#10;\fnf{concat}(\atf{str} $s_1$,...,$s_n$)\sparqloo &amp; \atf{str} &amp; $s_1, ..., s_n$ concatenated \\&#10;\fnf{langMatches}(\atf{str} $s$,\atf{str} $l$) &amp; \atf{bool} &amp; \texttt{true} if $s$ a language tag matching $l$; \texttt{false} otherwise \\&#10;\fnf{regex}(\atf{str} $s$,\atf{str} $p$[,\atf{str} $f$]) &amp; \atf{bool} &amp; \texttt{true} if $s$ matches regex $p$ [with flags $f$]; \texttt{false} otherwise \\&#10;\fnf{replace}(\atf{str} $s$,\atf{str} $p$,\atf{str} $r$[,\atf{str} $f$])\sparqloo &amp; \atf{str} &amp; $s$ with matches for regex $p$ [with flags $f$] replaced by $r$ \\&#10;%\midrule&#10;%\fnf{abs}(\atf{num} $n$)\sparqloo &amp; \atf{num} &amp; absolute value of $n$ \\&#10;%\fnf{round}(\atf{num} $n$)\sparqloo &amp; \atf{num}  &amp; round to nearest whole number (towards $+\infty$ for *.5) \\&#10;%\fnf{ceil}(\atf{num} $n$)\sparqloo &amp; \atf{num}  &amp; round up (towards $+\infty$) to nearest whole number \\&#10;%\fnf{floor}(\atf{num} $n$)\sparqloo &amp; \atf{num}  &amp; round down (towards $-\infty$) to nearest whole number \\&#10;%\fnf{rand}(\atf{num} $n$)\sparqloo &amp; \atf{num}  &amp; random double between 0 (inclusive) and 1 (exclusive) \\&#10;%\midrule&#10;%\fnf{now}()\sparqloo &amp; \atf{dt}  &amp; current date-time \\&#10;%\fnf{year}(\atf{dt} $d$)\sparqloo &amp; \atf{int}  &amp; year of $d$ (as an integer) \\&#10;%\fnf{month}(\atf{dt} $d$)\sparqloo &amp; \atf{int}  &amp; month of $d$ (as an integer) \\&#10;%\fnf{day}(\atf{dt} $d$)\sparqloo &amp; \atf{int}  &amp; day of $d$ (as an integer) \\&#10;%\fnf{hours}(\atf{dt} $d$)\sparqloo &amp; \atf{int}  &amp; hours of $d$ (as an integer) \\&#10;%\fnf{minutes}(\atf{dt} $d$)\sparqloo &amp; \atf{int}  &amp; minutes of $d$ (as an integer) \\&#10;%\fnf{seconds}(\atf{dt} $d$)\sparqloo &amp; \atf{int}  &amp; seconds of $d$ (as an integer) \\&#10;%\fnf{timezone}(\atf{dt} $d$)\sparqloo &amp; \atf{dtd}  &amp; timezone of $d$ (as day-time-duration) \\&#10;%\fnf{tz}(\atf{dt} $d$)\sparqloo &amp; \atf{str}  &amp; timezone of $d$ (as a string) \\&#10;%\midrule&#10;%\fnf{md5}(\atf{str} $s$)\sparqloo &amp; \atf{str}  &amp; MD5 hash of $s$ \\&#10;%\fnf{sha1}(\atf{str} $s$)\sparqloo &amp; \atf{str}  &amp; SHA1 hash of $s$ \\&#10;%\fnf{sha256}(\atf{str} $s$)\sparqloo &amp; \atf{str}  &amp; SHA256 hash of $s$ \\&#10;%\fnf{sha384}(\atf{str} $s$)\sparqloo &amp; \atf{str}  &amp; SHA384 hash of $s$ \\&#10;%\fnf{sha512}(\atf{str} $s$)\sparqloo &amp; \atf{str}  &amp; SHA512 hash of $s$ \\&#10;\bottomrule&#10;\end{tabular}&#10;&#10;\end{document}"/>
  <p:tag name="IGUANATEXSIZE" val="22"/>
  <p:tag name="IGUANATEXCURSOR" val="593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35,895"/>
  <p:tag name="ORIGINALWIDTH" val="5374,5"/>
  <p:tag name="OUTPUTDPI" val="1200"/>
  <p:tag name="LATEXADDIN" val="\documentclass{standalone}&#10;\usepackage{amsmath}&#10;\usepackage{xcolor}&#10;\usepackage{booktabs}&#10;&#10;&#10;\newcommand{\atf}[1]{\textsc{\scriptsize\color{purple} #1}}&#10;\newcommand{\fnf}[1]{\texttt{\color{blue} #1}}&#10;\newcommand{\sparqloo}{}&#10;\newcommand{\mdatatype}{\char`\^\!\char`\^}&#10;&#10;\begin{document}&#10;&#10;\begin{tabular}{p{4.8cm}p{0.6cm}p{8.5cm}}&#10;\toprule&#10;\textbf{Function} &amp; \multicolumn{2}{l}{\textbf{Return type and value}} \\\midrule &#10;%\fnf{bound}(\atf{term} $t$) &amp; \atf{bool} &amp; \texttt{true} if $t$ is bound; \texttt{false} if unbound\\ &#10;%\fnf{if}(\atf{bool} $b$,\atf{term} $t_1$,\atf{term} $t_2$)\sparqloo &amp; \atf{term} &amp; $t_1$ if $b$ is \texttt{true};  $t_2$ otherwise\\ &#10;%\fnf{coalesce}(\atf{term} $t_1$,...,$t_n$)\sparqloo &amp; \atf{term} &amp; first $t_i$ ($1 \leq i \leq n$) that is not an error or unbound\\&#10;%\fnf{not exists}(\atf{sub} $Q$)\sparqloo &amp; \atf{bool} &amp; \texttt{true} if $Q$ has any solution; \texttt{false} otherwise \\&#10;%\fnf{exists}(\atf{sub} $Q$)\sparqloo &amp; \atf{bool} &amp; \texttt{true} if $Q$ has no solution; \texttt{false} otherwise \\&#10;%\fnf{sameTerm}(\atf{term} $t_1$, \atf{term} $t_2$) &amp; \atf{bool} &amp; \texttt{true} if $t_1$ same term as $t_2$; \texttt{false} otherwise \\&#10;%\atf{term} $t$ \fnf{in}(\atf{term} $t_1$, ..., $t_n$)\sparqloo &amp; \atf{bool} &amp; \texttt{true} if $t = t_i$ for any $t_i \in \{ t_1, ..., t_n \}$; \texttt{false} otherwise \\&#10;%\atf{term} $t$ \fnf{not in}(\atf{term} $t_1$, ..., $t_n$)\sparqloo &amp; \atf{bool} &amp; \texttt{true} if $t \neq t_i$ for all $t_i \in \{ t_1, ..., t_n \}$; \texttt{false} otherwise \\&#10;%\midrule&#10;%\fnf{isIRI}(\atf{term} $t$) &amp; \atf{bool} &amp; \texttt{true} if $t$ is an IRI; \texttt{false} otherwise\\ &#10;%\fnf{isBlank}(\atf{term} $t$) &amp; \atf{bool} &amp; \texttt{true} if $t$ is a blank node; \texttt{false} otherwise\\ &#10;%\fnf{isLiteral}(\atf{term} $t$) &amp; \atf{bool} &amp; \texttt{true} if $t$ is a literal; \texttt{false} otherwise\\ &#10;%\fnf{isNumeric}(\atf{term} $t$)\sparqloo &amp; \atf{bool} &amp; \texttt{true} if $t$ is a numeric value; \texttt{false} otherwise \\ &#10;%\fnf{str}(\atf{lit} $l$|\atf{iri} $i$) &amp; \atf{str} &amp; lexical value of $l$ | string of $i$ \\ &#10;%\fnf{lang}(\atf{lit} $l$) &amp; \atf{str} &amp; language tag string of $l$ \\ &#10;%\fnf{datatype}(\atf{lit} $l$) &amp; \atf{iri} &amp; datatype IRI of $l$ \\ &#10;%\fnf{iri}(\atf{str} $s$|\atf{iri} $i$)\sparqloo &amp; \atf{iri} &amp;  $s$ resolved against the in-scope base IRI | $i$ \\ &#10;%\fnf{bnode}([\atf{str} $s$])\sparqloo &amp; \atf{bnode} &amp; fresh blank node [unique to $s$] \\ &#10;%\fnf{strdt}(\atf{str} $s$,\atf{iri} $i$)\sparqloo &amp; \atf{lit} &amp; \texttt{&quot;$s$&quot;\mdatatype&lt;$i$&gt;}\\ &#10;%\fnf{strlang}(\atf{str} $s$,\atf{str} $l$)\sparqloo &amp; \atf{lit} &amp; \texttt{&quot;$s$&quot;@$l$}\\&#10;%\fnf{uuid}()\sparqloo &amp; \atf{iri} &amp; fresh IRI (from UUID URN scheme) \\ &#10;%\fnf{struuid}()\sparqloo &amp; \atf{str} &amp; fresh string (from UUID URN scheme) \\ &#10;%\midrule&#10;%\fnf{strlen}(\atf{str} $s$)\sparqloo &amp; \atf{int} &amp; length of string $s$ \\ &#10;%\fnf{substr}(\atf{str} $s$,\atf{int} $b$,[\atf{int} $l$])\sparqloo &amp; \atf{str} &amp; substring of $s$ from index $b$ [of length $l$] \\ &#10;%\fnf{ucase}(\atf{str} $s$)\sparqloo &amp; \atf{str} &amp; uppercase $s$ \\&#10;%\fnf{lcase}(\atf{str} $s$)\sparqloo &amp; \atf{str} &amp; lowercase $s$ \\&#10;%\fnf{strstarts}(\atf{str} $s$,\atf{str} $p$)\sparqloo &amp; \atf{bool} &amp; \texttt{true} if $s$ starts with $p$; \texttt{false} otherwise \\&#10;%\fnf{strends}(\atf{str} $s$,\atf{str} $p$)\sparqloo &amp; \atf{bool} &amp; \texttt{true} if $s$ ends with $p$; \texttt{false} otherwise \\&#10;%\fnf{strbefore}(\atf{str} $s$,\atf{str} $p$)\sparqloo &amp; \atf{str} &amp; string before first match for $p$ in $s$ \\&#10;%\fnf{strafter}(\atf{str} $s$,\atf{str} $p$)\sparqloo &amp; \atf{str} &amp; string after first match for $p$ in $s$ \\&#10;%\fnf{encode\_for\_iri}(\atf{str} $s$)\sparqloo &amp; \atf{str} &amp; $s$ percent-encoded \\&#10;%\fnf{concat}(\atf{str} $s_1$,...,$s_n$)\sparqloo &amp; \atf{str} &amp; $s_1, ..., s_n$ concatenated \\&#10;%\fnf{langMatches}(\atf{str} $s$,\atf{str} $l$) &amp; \atf{bool} &amp; \texttt{true} if $s$ a language tag matching $l$; \texttt{false} otherwise \\&#10;%\fnf{regex}(\atf{str} $s$,\atf{str} $p$[,\atf{str} $f$]) &amp; \atf{bool} &amp; \texttt{true} if $s$ matches regex $p$ [with flags $f$]; \texttt{false} otherwise \\&#10;%\fnf{replace}(\atf{str} $s$,\atf{str} $p$,\atf{str} $r$[,\atf{str} $f$])\sparqloo &amp; \atf{str} &amp; $s$ with matches for regex $p$ [with flags $f$] replaced by $r$ \\&#10;%\midrule&#10;\fnf{abs}(\atf{num} $n$)\sparqloo &amp; \atf{num} &amp; absolute value of $n$ \\&#10;\fnf{round}(\atf{num} $n$)\sparqloo &amp; \atf{num}  &amp; round to nearest whole number (towards $+\infty$ for *.5) \\&#10;\fnf{ceil}(\atf{num} $n$)\sparqloo &amp; \atf{num}  &amp; round up (towards $+\infty$) to nearest whole number \\&#10;\fnf{floor}(\atf{num} $n$)\sparqloo &amp; \atf{num}  &amp; round down (towards $-\infty$) to nearest whole number \\&#10;\fnf{rand}(\atf{num} $n$)\sparqloo &amp; \atf{num}  &amp; random double between 0 (inclusive) and 1 (exclusive) \\&#10;%\midrule&#10;%\fnf{now}()\sparqloo &amp; \atf{dt}  &amp; current date-time \\&#10;%\fnf{year}(\atf{dt} $d$)\sparqloo &amp; \atf{int}  &amp; year of $d$ (as an integer) \\&#10;%\fnf{month}(\atf{dt} $d$)\sparqloo &amp; \atf{int}  &amp; month of $d$ (as an integer) \\&#10;%\fnf{day}(\atf{dt} $d$)\sparqloo &amp; \atf{int}  &amp; day of $d$ (as an integer) \\&#10;%\fnf{hours}(\atf{dt} $d$)\sparqloo &amp; \atf{int}  &amp; hours of $d$ (as an integer) \\&#10;%\fnf{minutes}(\atf{dt} $d$)\sparqloo &amp; \atf{int}  &amp; minutes of $d$ (as an integer) \\&#10;%\fnf{seconds}(\atf{dt} $d$)\sparqloo &amp; \atf{int}  &amp; seconds of $d$ (as an integer) \\&#10;%\fnf{timezone}(\atf{dt} $d$)\sparqloo &amp; \atf{dtd}  &amp; timezone of $d$ (as day-time-duration) \\&#10;%\fnf{tz}(\atf{dt} $d$)\sparqloo &amp; \atf{str}  &amp; timezone of $d$ (as a string) \\&#10;%\midrule&#10;%\fnf{md5}(\atf{str} $s$)\sparqloo &amp; \atf{str}  &amp; MD5 hash of $s$ \\&#10;%\fnf{sha1}(\atf{str} $s$)\sparqloo &amp; \atf{str}  &amp; SHA1 hash of $s$ \\&#10;%\fnf{sha256}(\atf{str} $s$)\sparqloo &amp; \atf{str}  &amp; SHA256 hash of $s$ \\&#10;%\fnf{sha384}(\atf{str} $s$)\sparqloo &amp; \atf{str}  &amp; SHA384 hash of $s$ \\&#10;%\fnf{sha512}(\atf{str} $s$)\sparqloo &amp; \atf{str}  &amp; SHA512 hash of $s$ \\&#10;\bottomrule&#10;\end{tabular}&#10;&#10;\end{document}"/>
  <p:tag name="IGUANATEXSIZE" val="22"/>
  <p:tag name="IGUANATEXCURSOR" val="594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632,978"/>
  <p:tag name="ORIGINALWIDTH" val="5374,5"/>
  <p:tag name="OUTPUTDPI" val="1200"/>
  <p:tag name="LATEXADDIN" val="\documentclass{standalone}&#10;\usepackage{amsmath}&#10;\usepackage{xcolor}&#10;\usepackage{booktabs}&#10;&#10;&#10;\newcommand{\atf}[1]{\textsc{\scriptsize\color{purple} #1}}&#10;\newcommand{\fnf}[1]{\texttt{\color{blue} #1}}&#10;\newcommand{\sparqloo}{}&#10;\newcommand{\mdatatype}{\char`\^\!\char`\^}&#10;&#10;\begin{document}&#10;&#10;\begin{tabular}{p{4.8cm}p{0.6cm}p{8.5cm}}&#10;\toprule&#10;\textbf{Function} &amp; \multicolumn{2}{l}{\textbf{Return type and value}} \\\midrule &#10;%\fnf{bound}(\atf{term} $t$) &amp; \atf{bool} &amp; \texttt{true} if $t$ is bound; \texttt{false} if unbound\\ &#10;%\fnf{if}(\atf{bool} $b$,\atf{term} $t_1$,\atf{term} $t_2$)\sparqloo &amp; \atf{term} &amp; $t_1$ if $b$ is \texttt{true};  $t_2$ otherwise\\ &#10;%\fnf{coalesce}(\atf{term} $t_1$,...,$t_n$)\sparqloo &amp; \atf{term} &amp; first $t_i$ ($1 \leq i \leq n$) that is not an error or unbound\\&#10;%\fnf{not exists}(\atf{sub} $Q$)\sparqloo &amp; \atf{bool} &amp; \texttt{true} if $Q$ has any solution; \texttt{false} otherwise \\&#10;%\fnf{exists}(\atf{sub} $Q$)\sparqloo &amp; \atf{bool} &amp; \texttt{true} if $Q$ has no solution; \texttt{false} otherwise \\&#10;%\fnf{sameTerm}(\atf{term} $t_1$, \atf{term} $t_2$) &amp; \atf{bool} &amp; \texttt{true} if $t_1$ same term as $t_2$; \texttt{false} otherwise \\&#10;%\atf{term} $t$ \fnf{in}(\atf{term} $t_1$, ..., $t_n$)\sparqloo &amp; \atf{bool} &amp; \texttt{true} if $t = t_i$ for any $t_i \in \{ t_1, ..., t_n \}$; \texttt{false} otherwise \\&#10;%\atf{term} $t$ \fnf{not in}(\atf{term} $t_1$, ..., $t_n$)\sparqloo &amp; \atf{bool} &amp; \texttt{true} if $t \neq t_i$ for all $t_i \in \{ t_1, ..., t_n \}$; \texttt{false} otherwise \\&#10;%\midrule&#10;%\fnf{isIRI}(\atf{term} $t$) &amp; \atf{bool} &amp; \texttt{true} if $t$ is an IRI; \texttt{false} otherwise\\ &#10;%\fnf{isBlank}(\atf{term} $t$) &amp; \atf{bool} &amp; \texttt{true} if $t$ is a blank node; \texttt{false} otherwise\\ &#10;%\fnf{isLiteral}(\atf{term} $t$) &amp; \atf{bool} &amp; \texttt{true} if $t$ is a literal; \texttt{false} otherwise\\ &#10;%\fnf{isNumeric}(\atf{term} $t$)\sparqloo &amp; \atf{bool} &amp; \texttt{true} if $t$ is a numeric value; \texttt{false} otherwise \\ &#10;%\fnf{str}(\atf{lit} $l$|\atf{iri} $i$) &amp; \atf{str} &amp; lexical value of $l$ | string of $i$ \\ &#10;%\fnf{lang}(\atf{lit} $l$) &amp; \atf{str} &amp; language tag string of $l$ \\ &#10;%\fnf{datatype}(\atf{lit} $l$) &amp; \atf{iri} &amp; datatype IRI of $l$ \\ &#10;%\fnf{iri}(\atf{str} $s$|\atf{iri} $i$)\sparqloo &amp; \atf{iri} &amp;  $s$ resolved against the in-scope base IRI | $i$ \\ &#10;%\fnf{bnode}([\atf{str} $s$])\sparqloo &amp; \atf{bnode} &amp; fresh blank node [unique to $s$] \\ &#10;%\fnf{strdt}(\atf{str} $s$,\atf{iri} $i$)\sparqloo &amp; \atf{lit} &amp; \texttt{&quot;$s$&quot;\mdatatype&lt;$i$&gt;}\\ &#10;%\fnf{strlang}(\atf{str} $s$,\atf{str} $l$)\sparqloo &amp; \atf{lit} &amp; \texttt{&quot;$s$&quot;@$l$}\\&#10;%\fnf{uuid}()\sparqloo &amp; \atf{iri} &amp; fresh IRI (from UUID URN scheme) \\ &#10;%\fnf{struuid}()\sparqloo &amp; \atf{str} &amp; fresh string (from UUID URN scheme) \\ &#10;%\midrule&#10;%\fnf{strlen}(\atf{str} $s$)\sparqloo &amp; \atf{int} &amp; length of string $s$ \\ &#10;%\fnf{substr}(\atf{str} $s$,\atf{int} $b$,[\atf{int} $l$])\sparqloo &amp; \atf{str} &amp; substring of $s$ from index $b$ [of length $l$] \\ &#10;%\fnf{ucase}(\atf{str} $s$)\sparqloo &amp; \atf{str} &amp; uppercase $s$ \\&#10;%\fnf{lcase}(\atf{str} $s$)\sparqloo &amp; \atf{str} &amp; lowercase $s$ \\&#10;%\fnf{strstarts}(\atf{str} $s$,\atf{str} $p$)\sparqloo &amp; \atf{bool} &amp; \texttt{true} if $s$ starts with $p$; \texttt{false} otherwise \\&#10;%\fnf{strends}(\atf{str} $s$,\atf{str} $p$)\sparqloo &amp; \atf{bool} &amp; \texttt{true} if $s$ ends with $p$; \texttt{false} otherwise \\&#10;%\fnf{strbefore}(\atf{str} $s$,\atf{str} $p$)\sparqloo &amp; \atf{str} &amp; string before first match for $p$ in $s$ \\&#10;%\fnf{strafter}(\atf{str} $s$,\atf{str} $p$)\sparqloo &amp; \atf{str} &amp; string after first match for $p$ in $s$ \\&#10;%\fnf{encode\_for\_iri}(\atf{str} $s$)\sparqloo &amp; \atf{str} &amp; $s$ percent-encoded \\&#10;%\fnf{concat}(\atf{str} $s_1$,...,$s_n$)\sparqloo &amp; \atf{str} &amp; $s_1, ..., s_n$ concatenated \\&#10;%\fnf{langMatches}(\atf{str} $s$,\atf{str} $l$) &amp; \atf{bool} &amp; \texttt{true} if $s$ a language tag matching $l$; \texttt{false} otherwise \\&#10;%\fnf{regex}(\atf{str} $s$,\atf{str} $p$[,\atf{str} $f$]) &amp; \atf{bool} &amp; \texttt{true} if $s$ matches regex $p$ [with flags $f$]; \texttt{false} otherwise \\&#10;%\fnf{replace}(\atf{str} $s$,\atf{str} $p$,\atf{str} $r$[,\atf{str} $f$])\sparqloo &amp; \atf{str} &amp; $s$ with matches for regex $p$ [with flags $f$] replaced by $r$ \\&#10;%\midrule&#10;%\fnf{abs}(\atf{num} $n$)\sparqloo &amp; \atf{num} &amp; absolute value of $n$ \\&#10;%\fnf{round}(\atf{num} $n$)\sparqloo &amp; \atf{num}  &amp; round to nearest whole number (towards $+\infty$ for *.5) \\&#10;%\fnf{ceil}(\atf{num} $n$)\sparqloo &amp; \atf{num}  &amp; round up (towards $+\infty$) to nearest whole number \\&#10;%\fnf{floor}(\atf{num} $n$)\sparqloo &amp; \atf{num}  &amp; round down (towards $-\infty$) to nearest whole number \\&#10;%\fnf{rand}(\atf{num} $n$)\sparqloo &amp; \atf{num}  &amp; random double between 0 (inclusive) and 1 (exclusive) \\&#10;%\midrule&#10;\fnf{now}()\sparqloo &amp; \atf{dt}  &amp; current date-time \\&#10;\fnf{year}(\atf{dt} $d$)\sparqloo &amp; \atf{int}  &amp; year of $d$ (as an integer) \\&#10;\fnf{month}(\atf{dt} $d$)\sparqloo &amp; \atf{int}  &amp; month of $d$ (as an integer) \\&#10;\fnf{day}(\atf{dt} $d$)\sparqloo &amp; \atf{int}  &amp; day of $d$ (as an integer) \\&#10;\fnf{hours}(\atf{dt} $d$)\sparqloo &amp; \atf{int}  &amp; hours of $d$ (as an integer) \\&#10;\fnf{minutes}(\atf{dt} $d$)\sparqloo &amp; \atf{int}  &amp; minutes of $d$ (as an integer) \\&#10;\fnf{seconds}(\atf{dt} $d$)\sparqloo &amp; \atf{int}  &amp; seconds of $d$ (as an integer) \\&#10;\fnf{timezone}(\atf{dt} $d$)\sparqloo &amp; \atf{dtd}  &amp; timezone of $d$ (as day-time-duration) \\&#10;\fnf{tz}(\atf{dt} $d$)\sparqloo &amp; \atf{str}  &amp; timezone of $d$ (as a string) \\&#10;%\midrule&#10;%\fnf{md5}(\atf{str} $s$)\sparqloo &amp; \atf{str}  &amp; MD5 hash of $s$ \\&#10;%\fnf{sha1}(\atf{str} $s$)\sparqloo &amp; \atf{str}  &amp; SHA1 hash of $s$ \\&#10;%\fnf{sha256}(\atf{str} $s$)\sparqloo &amp; \atf{str}  &amp; SHA256 hash of $s$ \\&#10;%\fnf{sha384}(\atf{str} $s$)\sparqloo &amp; \atf{str}  &amp; SHA384 hash of $s$ \\&#10;%\fnf{sha512}(\atf{str} $s$)\sparqloo &amp; \atf{str}  &amp; SHA512 hash of $s$ \\&#10;\bottomrule&#10;\end{tabular}&#10;&#10;\end{document}"/>
  <p:tag name="IGUANATEXSIZE" val="22"/>
  <p:tag name="IGUANATEXCURSOR" val="594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16,5442"/>
  <p:tag name="ORIGINALWIDTH" val="1395,195"/>
  <p:tag name="OUTPUTDPI" val="1200"/>
  <p:tag name="LATEXADDIN" val="\documentclass{article}&#10;\usepackage{amsmath}&#10;\usepackage{xcolor}&#10;\usepackage{enumerate}&#10;\usepackage[T1]{fontenc}&#10;\usepackage{booktabs}&#10;&#10;\pagestyle{empty}&#10;&#10;&#10;\newcommand{\atf}[1]{\textsc{\scriptsize\color{purple} #1}}&#10;\newcommand{\fnf}[1]{\texttt{\color{blue} #1}}&#10;&#10;\begin{document}&#10;\begin{itemize}&#10;\setlength\itemsep{0.1ex}&#10;\item \atf{dt}: date--time&#10;\item \atf{dtd}: day--time--duration&#10;%\item \atf{term*}: a non-comparable RDF term&#10;%\item $I_L(\cdot)$: the value (e.g., 2 not \texttt{&quot;2&quot;})&#10;\end{itemize}&#10;\end{document}"/>
  <p:tag name="IGUANATEXSIZE" val="22"/>
  <p:tag name="IGUANATEXCURSOR" val="38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23,0591"/>
  <p:tag name="ORIGINALWIDTH" val="1203,168"/>
  <p:tag name="OUTPUTDPI" val="1200"/>
  <p:tag name="LATEXADDIN" val="\documentclass{article}&#10;\usepackage{amsmath}&#10;\usepackage{listings}&#10;\usepackage{xcolor}&#10;\usepackage{textcomp}&#10;\usepackage{wasysym}&#10;\usepackage{graphicx}&#10;&#10;\pagestyle{empty}&#10;&#10;\newcommand{\rs}[1]{\resizebox{1.4ex}{!}{#1}}&#10;&#10;\begin{document}&#10;\noindent \sf&#10;\color{orange!60!black}&#10;(Ireland,partOf,Europe)\\&#10;(Ireland,isA,Country)\\&#10;(Ireland,capital,Dublin)&#10;\end{document}"/>
  <p:tag name="IGUANATEXSIZE" val="14"/>
  <p:tag name="IGUANATEXCURSOR" val="26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35,895"/>
  <p:tag name="ORIGINALWIDTH" val="5374,5"/>
  <p:tag name="OUTPUTDPI" val="1200"/>
  <p:tag name="LATEXADDIN" val="\documentclass{standalone}&#10;\usepackage{amsmath}&#10;\usepackage{xcolor}&#10;\usepackage{booktabs}&#10;&#10;&#10;\newcommand{\atf}[1]{\textsc{\scriptsize\color{purple} #1}}&#10;\newcommand{\fnf}[1]{\texttt{\color{blue} #1}}&#10;\newcommand{\sparqloo}{}&#10;\newcommand{\mdatatype}{\char`\^\!\char`\^}&#10;&#10;\begin{document}&#10;&#10;\begin{tabular}{p{4.8cm}p{0.6cm}p{8.5cm}}&#10;\toprule&#10;\textbf{Function} &amp; \multicolumn{2}{l}{\textbf{Return type and value}} \\\midrule &#10;%\fnf{bound}(\atf{term} $t$) &amp; \atf{bool} &amp; \texttt{true} if $t$ is bound; \texttt{false} if unbound\\ &#10;%\fnf{if}(\atf{bool} $b$,\atf{term} $t_1$,\atf{term} $t_2$)\sparqloo &amp; \atf{term} &amp; $t_1$ if $b$ is \texttt{true};  $t_2$ otherwise\\ &#10;%\fnf{coalesce}(\atf{term} $t_1$,...,$t_n$)\sparqloo &amp; \atf{term} &amp; first $t_i$ ($1 \leq i \leq n$) that is not an error or unbound\\&#10;%\fnf{not exists}(\atf{sub} $Q$)\sparqloo &amp; \atf{bool} &amp; \texttt{true} if $Q$ has any solution; \texttt{false} otherwise \\&#10;%\fnf{exists}(\atf{sub} $Q$)\sparqloo &amp; \atf{bool} &amp; \texttt{true} if $Q$ has no solution; \texttt{false} otherwise \\&#10;%\fnf{sameTerm}(\atf{term} $t_1$, \atf{term} $t_2$) &amp; \atf{bool} &amp; \texttt{true} if $t_1$ same term as $t_2$; \texttt{false} otherwise \\&#10;%\atf{term} $t$ \fnf{in}(\atf{term} $t_1$, ..., $t_n$)\sparqloo &amp; \atf{bool} &amp; \texttt{true} if $t = t_i$ for any $t_i \in \{ t_1, ..., t_n \}$; \texttt{false} otherwise \\&#10;%\atf{term} $t$ \fnf{not in}(\atf{term} $t_1$, ..., $t_n$)\sparqloo &amp; \atf{bool} &amp; \texttt{true} if $t \neq t_i$ for all $t_i \in \{ t_1, ..., t_n \}$; \texttt{false} otherwise \\&#10;%\midrule&#10;%\fnf{isIRI}(\atf{term} $t$) &amp; \atf{bool} &amp; \texttt{true} if $t$ is an IRI; \texttt{false} otherwise\\ &#10;%\fnf{isBlank}(\atf{term} $t$) &amp; \atf{bool} &amp; \texttt{true} if $t$ is a blank node; \texttt{false} otherwise\\ &#10;%\fnf{isLiteral}(\atf{term} $t$) &amp; \atf{bool} &amp; \texttt{true} if $t$ is a literal; \texttt{false} otherwise\\ &#10;%\fnf{isNumeric}(\atf{term} $t$)\sparqloo &amp; \atf{bool} &amp; \texttt{true} if $t$ is a numeric value; \texttt{false} otherwise \\ &#10;%\fnf{str}(\atf{lit} $l$|\atf{iri} $i$) &amp; \atf{str} &amp; lexical value of $l$ | string of $i$ \\ &#10;%\fnf{lang}(\atf{lit} $l$) &amp; \atf{str} &amp; language tag string of $l$ \\ &#10;%\fnf{datatype}(\atf{lit} $l$) &amp; \atf{iri} &amp; datatype IRI of $l$ \\ &#10;%\fnf{iri}(\atf{str} $s$|\atf{iri} $i$)\sparqloo &amp; \atf{iri} &amp;  $s$ resolved against the in-scope base IRI | $i$ \\ &#10;%\fnf{bnode}([\atf{str} $s$])\sparqloo &amp; \atf{bnode} &amp; fresh blank node [unique to $s$] \\ &#10;%\fnf{strdt}(\atf{str} $s$,\atf{iri} $i$)\sparqloo &amp; \atf{lit} &amp; \texttt{&quot;$s$&quot;\mdatatype&lt;$i$&gt;}\\ &#10;%\fnf{strlang}(\atf{str} $s$,\atf{str} $l$)\sparqloo &amp; \atf{lit} &amp; \texttt{&quot;$s$&quot;@$l$}\\&#10;%\fnf{uuid}()\sparqloo &amp; \atf{iri} &amp; fresh IRI (from UUID URN scheme) \\ &#10;%\fnf{struuid}()\sparqloo &amp; \atf{str} &amp; fresh string (from UUID URN scheme) \\ &#10;%\midrule&#10;%\fnf{strlen}(\atf{str} $s$)\sparqloo &amp; \atf{int} &amp; length of string $s$ \\ &#10;%\fnf{substr}(\atf{str} $s$,\atf{int} $b$,[\atf{int} $l$])\sparqloo &amp; \atf{str} &amp; substring of $s$ from index $b$ [of length $l$] \\ &#10;%\fnf{ucase}(\atf{str} $s$)\sparqloo &amp; \atf{str} &amp; uppercase $s$ \\&#10;%\fnf{lcase}(\atf{str} $s$)\sparqloo &amp; \atf{str} &amp; lowercase $s$ \\&#10;%\fnf{strstarts}(\atf{str} $s$,\atf{str} $p$)\sparqloo &amp; \atf{bool} &amp; \texttt{true} if $s$ starts with $p$; \texttt{false} otherwise \\&#10;%\fnf{strends}(\atf{str} $s$,\atf{str} $p$)\sparqloo &amp; \atf{bool} &amp; \texttt{true} if $s$ ends with $p$; \texttt{false} otherwise \\&#10;%\fnf{strbefore}(\atf{str} $s$,\atf{str} $p$)\sparqloo &amp; \atf{str} &amp; string before first match for $p$ in $s$ \\&#10;%\fnf{strafter}(\atf{str} $s$,\atf{str} $p$)\sparqloo &amp; \atf{str} &amp; string after first match for $p$ in $s$ \\&#10;%\fnf{encode\_for\_iri}(\atf{str} $s$)\sparqloo &amp; \atf{str} &amp; $s$ percent-encoded \\&#10;%\fnf{concat}(\atf{str} $s_1$,...,$s_n$)\sparqloo &amp; \atf{str} &amp; $s_1, ..., s_n$ concatenated \\&#10;%\fnf{langMatches}(\atf{str} $s$,\atf{str} $l$) &amp; \atf{bool} &amp; \texttt{true} if $s$ a language tag matching $l$; \texttt{false} otherwise \\&#10;%\fnf{regex}(\atf{str} $s$,\atf{str} $p$[,\atf{str} $f$]) &amp; \atf{bool} &amp; \texttt{true} if $s$ matches regex $p$ [with flags $f$]; \texttt{false} otherwise \\&#10;%\fnf{replace}(\atf{str} $s$,\atf{str} $p$,\atf{str} $r$[,\atf{str} $f$])\sparqloo &amp; \atf{str} &amp; $s$ with matches for regex $p$ [with flags $f$] replaced by $r$ \\&#10;%\midrule&#10;%\fnf{abs}(\atf{num} $n$)\sparqloo &amp; \atf{num} &amp; absolute value of $n$ \\&#10;%\fnf{round}(\atf{num} $n$)\sparqloo &amp; \atf{num}  &amp; round to nearest whole number (towards $+\infty$ for *.5) \\&#10;%\fnf{ceil}(\atf{num} $n$)\sparqloo &amp; \atf{num}  &amp; round up (towards $+\infty$) to nearest whole number \\&#10;%\fnf{floor}(\atf{num} $n$)\sparqloo &amp; \atf{num}  &amp; round down (towards $-\infty$) to nearest whole number \\&#10;%\fnf{rand}(\atf{num} $n$)\sparqloo &amp; \atf{num}  &amp; random double between 0 (inclusive) and 1 (exclusive) \\&#10;%\midrule&#10;%\fnf{now}()\sparqloo &amp; \atf{dt}  &amp; current date-time \\&#10;%\fnf{year}(\atf{dt} $d$)\sparqloo &amp; \atf{int}  &amp; year of $d$ (as an integer) \\&#10;%\fnf{month}(\atf{dt} $d$)\sparqloo &amp; \atf{int}  &amp; month of $d$ (as an integer) \\&#10;%\fnf{day}(\atf{dt} $d$)\sparqloo &amp; \atf{int}  &amp; day of $d$ (as an integer) \\&#10;%\fnf{hours}(\atf{dt} $d$)\sparqloo &amp; \atf{int}  &amp; hours of $d$ (as an integer) \\&#10;%\fnf{minutes}(\atf{dt} $d$)\sparqloo &amp; \atf{int}  &amp; minutes of $d$ (as an integer) \\&#10;%\fnf{seconds}(\atf{dt} $d$)\sparqloo &amp; \atf{int}  &amp; seconds of $d$ (as an integer) \\&#10;%\fnf{timezone}(\atf{dt} $d$)\sparqloo &amp; \atf{dtd}  &amp; timezone of $d$ (as day-time-duration) \\&#10;%\fnf{tz}(\atf{dt} $d$)\sparqloo &amp; \atf{str}  &amp; timezone of $d$ (as a string) \\&#10;%\midrule&#10;\fnf{md5}(\atf{str} $s$)\sparqloo &amp; \atf{str}  &amp; MD5 hash of $s$ \\&#10;\fnf{sha1}(\atf{str} $s$)\sparqloo &amp; \atf{str}  &amp; SHA1 hash of $s$ \\&#10;\fnf{sha256}(\atf{str} $s$)\sparqloo &amp; \atf{str}  &amp; SHA256 hash of $s$ \\&#10;\fnf{sha384}(\atf{str} $s$)\sparqloo &amp; \atf{str}  &amp; SHA384 hash of $s$ \\&#10;\fnf{sha512}(\atf{str} $s$)\sparqloo &amp; \atf{str}  &amp; SHA512 hash of $s$ \\&#10;\bottomrule&#10;\end{tabular}&#10;&#10;\end{document}"/>
  <p:tag name="IGUANATEXSIZE" val="22"/>
  <p:tag name="IGUANATEXCURSOR" val="593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fancyvrb}&#10;\usepackage{listings}&#10;\usepackage{xcolor}&#10;&#10;\pagestyle{empty}&#10;\lstset{ %&#10;  basicstyle=\footnotesize\tt,        &#10;  tabsize=2, columns=flexible,&#10;  frame={single},breaklines=true,stepnumber=0,&#10;  escapechar=`,&#10;  moredelim=**[is][\color{gray}]{£}{£},&#10;  moredelim=**[is][\color{blue!50!black}]{$}{$},&#10;  moredelim=**[is][\color{orange!80!black}]{!}{!},&#10;  moredelim=**[is][\color{green!50!black}]{¬}{¬},&#10;}&#10;&#10;&#10;&#10;\begin{document}&#10;\begin{minipage}{7.4cm}&#10;~~\begin{lstlisting}[]&#10;PREFIX ex: &lt;http://ex.org/voc#&gt;&#10;SELECT *&#10;!WHERE {!&#10;  !{ ex:SharknadoSeries ex:firstMovie ?movie . }!&#10;  !UNION!&#10;  !{ ex:SharknadoSeries ex:secondMovie ?movie . }!&#10;  !OPTIONAL!&#10;  !{ ?movie ex:firstAired ?date . }!&#10;  !?movie ex:title ?title .!&#10;  !FILTER(REGEX(STR(?title),&quot;*[0-9]*&quot;))!&#10;!}!&#10;\end{lstlisting}&#10;\end{minipage}&#10;\end{document}"/>
  <p:tag name="IGUANATEXSIZE" val="20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\tt&#10;\begin{tabular}{|l|l|l|}&#10;\hline&#10;\textbf{\texttt{?movie}} &amp; \textbf{\texttt{?title}} &amp; \textbf{\texttt{?date}} \\\hline\hline&#10;ex:Sharknado2 &amp; &quot;Sharknado 2:\ The Second One&quot;@en &amp; \\\hline&#10;\end{tabular}&#10;\end{document}"/>
  <p:tag name="IGUANATEXSIZE" val="20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fancyvrb}&#10;\usepackage{listings}&#10;\usepackage{xcolor}&#10;&#10;\pagestyle{empty}&#10;\lstset{ %&#10;  basicstyle=\footnotesize\tt,        &#10;  tabsize=2, columns=flexible,&#10;  frame={single},breaklines=true,stepnumber=0,&#10;  escapechar=`,&#10;  moredelim=**[is][\color{gray}]{£}{£},&#10;  moredelim=**[is][\color{orange!80!black}]{$}{$},&#10;  moredelim=**[is][\color{green!50!black}]{¬}{¬},&#10;}&#10;&#10;&#10;&#10;\begin{document}&#10;\begin{minipage}{5.5cm}&#10;~~\begin{lstlisting}[]&#10;PREFIX ex: &lt;http://ex.org/voc#&gt;&#10;SELECT *&#10;$WHERE {$&#10;  $?movie a ex:Movie .$&#10;  $OPTIONAL$&#10;  ${ ?movie ex:firstAired ?date . }$  &#10;  $FILTER(!BOUND(?date))$&#10;$}$&#10;\end{lstlisting}&#10;\end{minipage}&#10;\end{document}"/>
  <p:tag name="IGUANATEXSIZE" val="20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\tt&#10;\begin{tabular}{|l|l|}&#10;\hline&#10;\textbf{\texttt{?movie}} &amp; \textbf{\texttt{?date}} \\\hline\hline&#10;ex:Sharknado2 &amp;  \\\hline&#10;\end{tabular}&#10;\end{document}"/>
  <p:tag name="IGUANATEXSIZE" val="20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\tt&#10;\begin{tabular}{|l|l|}&#10;\hline&#10;\textbf{\texttt{?movie}} &amp; \textbf{\texttt{?star}} \\\hline\hline&#10;ex:Sharknado &amp; ex:JohnHeard \\&#10;ex:Sharknado &amp; ex:IanZiering\\&#10;ex:Sharknado2 &amp; ex:IanZiering\\\hline&#10;\end{tabular}&#10;\end{document}"/>
  <p:tag name="IGUANATEXSIZE" val="15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fancyvrb}&#10;\usepackage{listings}&#10;\usepackage{xcolor}&#10;&#10;\pagestyle{empty}&#10;\lstset{ %&#10;  basicstyle=\footnotesize\tt,        &#10;  tabsize=2, columns=flexible,&#10;  frame={single},breaklines=true,stepnumber=0,&#10;  escapechar=`,&#10;  moredelim=**[is][\color{gray}]{£}{£},&#10;  moredelim=**[is][\color{blue!50!black}]{$}{$},&#10;  moredelim=**[is][\color{orange!80!black}]{!}{!},&#10;  moredelim=**[is][\color{green!50!black}]{¬}{¬},&#10;}&#10;&#10;&#10;&#10;\begin{document}&#10;\begin{minipage}{7.3cm}&#10;~~\begin{lstlisting}[]&#10;PREFIX ex: &lt;http://ex.org/voc#&gt;&#10;!SELECT *!&#10;WHERE {&#10;  ?movie a ex:Movie.&#10;  ?movie ex:stars ?star .&#10;}&#10;\end{lstlisting}&#10;\end{minipage}&#10;\end{document}"/>
  <p:tag name="IGUANATEXSIZE" val="15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\tt&#10;\begin{tabular}{|l|l|}&#10;\hline&#10;\textbf{\texttt{?star}} \\\hline\hline&#10;ex:JohnHeard \\&#10;ex:IanZiering\\&#10;ex:IanZiering\\\hline&#10;\end{tabular}&#10;\end{document}"/>
  <p:tag name="IGUANATEXSIZE" val="15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fancyvrb}&#10;\usepackage{listings}&#10;\usepackage{xcolor}&#10;&#10;\pagestyle{empty}&#10;\lstset{ %&#10;  basicstyle=\footnotesize\tt,        &#10;  tabsize=2, columns=flexible,&#10;  frame={single},breaklines=true,stepnumber=0,&#10;  escapechar=`,&#10;  moredelim=**[is][\color{gray}]{£}{£},&#10;  moredelim=**[is][\color{blue!50!black}]{$}{$},&#10;  moredelim=**[is][\color{orange!80!black}]{!}{!},&#10;  moredelim=**[is][\color{green!50!black}]{¬}{¬},&#10;}&#10;&#10;&#10;&#10;\begin{document}&#10;\begin{minipage}{7.3cm}&#10;~~\begin{lstlisting}[]&#10;PREFIX ex: &lt;http://ex.org/voc#&gt;&#10;!SELECT ?star!&#10;WHERE {&#10;  ?movie a ex:Movie.&#10;  ?movie ex:stars ?star .&#10;}&#10;\end{lstlisting}&#10;\end{minipage}&#10;\end{document}"/>
  <p:tag name="IGUANATEXSIZE" val="15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\tt&#10;\begin{tabular}{|l|l|}&#10;\hline&#10;\textbf{\texttt{?star}} \\\hline\hline&#10;ex:JohnHeard \\&#10;ex:IanZiering\\\hline&#10;\end{tabular}&#10;\end{document}"/>
  <p:tag name="IGUANATEXSIZE" val="1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7,76228"/>
  <p:tag name="ORIGINALWIDTH" val="320,2947"/>
  <p:tag name="OUTPUTDPI" val="1200"/>
  <p:tag name="LATEXADDIN" val="\documentclass{article}&#10;\usepackage{amsmath}&#10;\usepackage{listings}&#10;\usepackage{xcolor}&#10;\usepackage{textcomp}&#10;\usepackage{wasysym}&#10;\pagestyle{empty}&#10;&#10;\begin{document}&#10;\textsf{Dublin}&#10;\end{document}"/>
  <p:tag name="IGUANATEXSIZE" val="20"/>
  <p:tag name="IGUANATEXCURSOR" val="18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fancyvrb}&#10;\usepackage{listings}&#10;\usepackage{xcolor}&#10;&#10;\pagestyle{empty}&#10;\lstset{ %&#10;  basicstyle=\footnotesize\tt,        &#10;  tabsize=2, columns=flexible,&#10;  frame={single},breaklines=true,stepnumber=0,&#10;  escapechar=`,&#10;  moredelim=**[is][\color{gray}]{£}{£},&#10;  moredelim=**[is][\color{blue!50!black}]{$}{$},&#10;  moredelim=**[is][\color{orange!80!black}]{!}{!},&#10;  moredelim=**[is][\color{green!50!black}]{¬}{¬},&#10;}&#10;&#10;&#10;&#10;\begin{document}&#10;\begin{minipage}{7.3cm}&#10;~~\begin{lstlisting}[]&#10;PREFIX ex: &lt;http://ex.org/voc#&gt;&#10;!SELECT DISTINCT ?star!&#10;WHERE {&#10;  ?movie a ex:Movie.&#10;  ?movie ex:stars ?star .&#10;}&#10;\end{lstlisting}&#10;\end{minipage}&#10;\end{document}"/>
  <p:tag name="IGUANATEXSIZE" val="15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\tt&#10;\begin{tabular}{|l|l|}&#10;\hline&#10;\textbf{\texttt{?star}} \\\hline\hline&#10;ex:JohnHeard \\&#10;ex:IanZiering\\\hline&#10;\end{tabular}&#10;\end{document}"/>
  <p:tag name="IGUANATEXSIZE" val="15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fancyvrb}&#10;\usepackage{listings}&#10;\usepackage{xcolor}&#10;&#10;\pagestyle{empty}&#10;\lstset{ %&#10;  basicstyle=\footnotesize\tt,        &#10;  tabsize=2, columns=flexible,&#10;  frame={single},breaklines=true,stepnumber=0,&#10;  escapechar=`,&#10;  moredelim=**[is][\color{gray}]{£}{£},&#10;  moredelim=**[is][\color{blue!50!black}]{$}{$},&#10;  moredelim=**[is][\color{orange!80!black}]{!}{!},&#10;  moredelim=**[is][\color{green!50!black}]{¬}{¬},&#10;}&#10;&#10;&#10;&#10;\begin{document}&#10;\begin{minipage}{7.3cm}&#10;~~\begin{lstlisting}[]&#10;PREFIX ex: &lt;http://ex.org/voc#&gt;&#10;!SELECT REDUCED ?star!&#10;WHERE {&#10;  ?movie a ex:Movie.&#10;  ?movie ex:stars ?star .&#10;}&#10;\end{lstlisting}&#10;\end{minipage}&#10;\end{document}"/>
  <p:tag name="IGUANATEXSIZE" val="15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\tt&#10;\begin{tabular}{|l|l|}&#10;\hline&#10;\textbf{\texttt{?star}} \\\hline\hline&#10;ex:JohnHeard \\&#10;ex:IanZiering\\&#10;ex:IanZiering\\\hline&#10;\end{tabular}&#10;\end{document}"/>
  <p:tag name="IGUANATEXSIZE" val="15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\tt&#10;\begin{tabular}{|l|}&#10;\hline&#10;\textbf{\texttt{true}} \\\hline\end{tabular}&#10;\end{document}"/>
  <p:tag name="IGUANATEXSIZE" val="15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fancyvrb}&#10;\usepackage{listings}&#10;\usepackage{xcolor}&#10;&#10;\pagestyle{empty}&#10;\lstset{ %&#10;  basicstyle=\footnotesize\tt,        &#10;  tabsize=2, columns=flexible,&#10;  frame={single},breaklines=true,stepnumber=0,&#10;  escapechar=`,&#10;  moredelim=**[is][\color{gray}]{£}{£},&#10;  moredelim=**[is][\color{blue!50!black}]{$}{$},&#10;  moredelim=**[is][\color{orange!80!black}]{!}{!},&#10;  moredelim=**[is][\color{green!50!black}]{¬}{¬},&#10;}&#10;&#10;&#10;&#10;\begin{document}&#10;\begin{minipage}{7.3cm}&#10;~~\begin{lstlisting}[]&#10;PREFIX ex: &lt;http://ex.org/voc#&gt;&#10;!ASK!&#10;WHERE {&#10;  ?movie a ex:Movie.&#10;  ?movie ex:stars ?star .&#10;}&#10;\end{lstlisting}&#10;\end{minipage}&#10;\end{document}"/>
  <p:tag name="IGUANATEXSIZE" val="15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fancyvrb}&#10;\usepackage{listings}&#10;\usepackage{xcolor}&#10;&#10;\pagestyle{empty}&#10;\lstset{ %&#10;  basicstyle=\footnotesize\tt,        &#10;  tabsize=2, columns=flexible,&#10;  frame={single},breaklines=true,stepnumber=0,&#10;  escapechar=`,&#10;  moredelim=**[is][\color{gray}]{£}{£},&#10;  moredelim=**[is][\color{blue!50!black}]{$}{$},&#10;  moredelim=**[is][\color{orange!80!black}]{!}{!},&#10;  moredelim=**[is][\color{green!50!black}]{¬}{¬},&#10;}&#10;&#10;&#10;&#10;\begin{document}&#10;\begin{minipage}{5.3cm}&#10;~~\begin{lstlisting}[]&#10;@prefix ex: &lt;http://ex.org/voc#&gt; .&#10;ex:JohnHeard ex:job ex:Actor .&#10;ex:IanZiering ex:job ex:Actor .&#10;\end{lstlisting}&#10;\end{minipage}&#10;\end{document}"/>
  <p:tag name="IGUANATEXSIZE" val="20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fancyvrb}&#10;\usepackage{listings}&#10;\usepackage{xcolor}&#10;&#10;\pagestyle{empty}&#10;\lstset{ %&#10;  basicstyle=\footnotesize\tt,        &#10;  tabsize=2, columns=flexible,&#10;  frame={single},breaklines=true,stepnumber=0,&#10;  escapechar=`,&#10;  moredelim=**[is][\color{gray}]{£}{£},&#10;  moredelim=**[is][\color{blue!50!black}]{$}{$},&#10;  moredelim=**[is][\color{orange!80!black}]{!}{!},&#10;  moredelim=**[is][\color{green!50!black}]{¬}{¬},&#10;}&#10;&#10;&#10;&#10;\begin{document}&#10;\begin{minipage}{7.3cm}&#10;~~\begin{lstlisting}[]&#10;PREFIX ex: &lt;http://ex.org/voc#&gt;&#10;!CONSTRUCT { ?star ex:job ex:Actor }!&#10;WHERE {&#10;  ?movie a ex:Movie.&#10;  ?movie ex:stars ?star .&#10;}&#10;\end{lstlisting}&#10;\end{minipage}&#10;\end{document}"/>
  <p:tag name="IGUANATEXSIZE" val="15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fancyvrb}&#10;\usepackage{listings}&#10;\usepackage{xcolor}&#10;&#10;\pagestyle{empty}&#10;\lstset{ %&#10;  basicstyle=\footnotesize\tt,        &#10;  tabsize=2, columns=flexible,&#10;  frame={single},breaklines=true,stepnumber=0,&#10;  escapechar=`,&#10;  moredelim=**[is][\color{gray}]{£}{£},&#10;  moredelim=**[is][\color{blue!50!black}]{$}{$},&#10;  moredelim=**[is][\color{orange!80!black}]{!}{!},&#10;  moredelim=**[is][\color{green!50!black}]{¬}{¬},&#10;}&#10;&#10;&#10;&#10;\begin{document}&#10;\begin{minipage}{5.3cm}&#10;~~\begin{lstlisting}[]&#10;@prefix ex: &lt;http://ex.org/voc#&gt; .&#10;ex:JohnHeard a ex:Person .&#10;ex:IanZiering a ex:Person .&#10;\end{lstlisting}&#10;\end{minipage}&#10;\end{document}"/>
  <p:tag name="IGUANATEXSIZE" val="20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fancyvrb}&#10;\usepackage{listings}&#10;\usepackage{xcolor}&#10;&#10;\pagestyle{empty}&#10;\lstset{ %&#10;  basicstyle=\footnotesize\tt,        &#10;  tabsize=2, columns=flexible,&#10;  frame={single},breaklines=true,stepnumber=0,&#10;  escapechar=`,&#10;  moredelim=**[is][\color{gray}]{£}{£},&#10;  moredelim=**[is][\color{blue!50!black}]{$}{$},&#10;  moredelim=**[is][\color{orange!80!black}]{!}{!},&#10;  moredelim=**[is][\color{green!50!black}]{¬}{¬},&#10;}&#10;&#10;&#10;&#10;\begin{document}&#10;\begin{minipage}{7.3cm}&#10;~~\begin{lstlisting}[]&#10;PREFIX ex: &lt;http://ex.org/voc#&gt;&#10;!DESCRIBE ?star!&#10;WHERE {&#10;  ?movie a ex:Movie.&#10;  ?movie ex:stars ?star .&#10;}&#10;\end{lstlisting}&#10;\end{minipage}&#10;\end{document}"/>
  <p:tag name="IGUANATEXSIZE" val="1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5174"/>
  <p:tag name="ORIGINALWIDTH" val="1278,178"/>
  <p:tag name="OUTPUTDPI" val="1200"/>
  <p:tag name="LATEXADDIN" val="\documentclass{standalone}&#10;\usepackage{amsmath}&#10;\usepackage{xcolor}&#10;\usepackage{wasysym}&#10;\usepackage{C:/Users/ahogan/Documents/Teaching/WdD/macros/wdd}&#10;&#10;&#10;\pagestyle{empty}&#10;\begin{document}&#10;\color{green!30!black}&#10;\textsc{Query}: \sf``({\color{blue}$x$},partOf,{\color{blue}$y$})?''&#10;&#10;\end{document}"/>
  <p:tag name="IGUANATEXSIZE" val="20"/>
  <p:tag name="IGUANATEXCURSOR" val="20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fancyvrb}&#10;\usepackage{listings}&#10;\usepackage{xcolor}&#10;&#10;\pagestyle{empty}&#10;\lstset{ %&#10;  basicstyle=\footnotesize\tt,        &#10;  tabsize=2, columns=flexible,&#10;  frame={single},breaklines=true,stepnumber=0,&#10;  escapechar=`,&#10;  moredelim=**[is][\color{gray}]{£}{£},&#10;  moredelim=**[is][\color{blue!50!black}]{$}{$},&#10;  moredelim=**[is][\color{orange!80!black}]{!}{!},&#10;  moredelim=**[is][\color{green!50!black}]{¬}{¬},&#10;}&#10;&#10;&#10;&#10;\begin{document}&#10;\begin{minipage}{7.3cm}&#10;~~\begin{lstlisting}[]&#10;PREFIX ex: &lt;http://ex.org/voc#&gt;&#10;SELECT ?movie&#10;WHERE { ?movie ex:firstAired ?date . }&#10;!ORDER BY DESC(?date)!&#10;!LIMIT 2!&#10;!OFFSET 1!&#10;\end{lstlisting}&#10;\end{minipage}&#10;\end{document}"/>
  <p:tag name="IGUANATEXSIZE" val="18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94,3608"/>
  <p:tag name="ORIGINALWIDTH" val="2211,309"/>
  <p:tag name="OUTPUTDPI" val="1200"/>
  <p:tag name="LATEXADDIN" val="\documentclass{article}&#10;\usepackage{amsmath}&#10;\usepackage{fancyvrb}&#10;\usepackage{listings}&#10;\usepackage{xcolor}&#10;&#10;\pagestyle{empty}&#10;\lstset{ %&#10;  basicstyle=\footnotesize\tt,        &#10;  tabsize=2, columns=flexible,&#10;  frame={single},breaklines=true,stepnumber=0,&#10;  escapechar=`,&#10;  moredelim=**[is][\color{gray}]{£}{£},&#10;  moredelim=**[is][\color{blue!50!black}]{$}{$},&#10;  moredelim=**[is][\color{orange!80!black}]{!}{!},&#10;  moredelim=**[is][\color{green!50!black}]{¬}{¬},&#10;}&#10;&#10;&#10;&#10;\begin{document}&#10;\begin{minipage}{6cm}&#10;~~\begin{lstlisting}[]&#10;PREFIX ex: &lt;http://ex.org/voc#&gt;&#10;SELECT ?movie&#10;WHERE { ?movie ex:firstAired ?date . }&#10;!ORDER BY DESC(?date)!&#10;!LIMIT 2!&#10;!OFFSET 1!&#10;\end{lstlisting}&#10;\end{minipage}&#10;\end{document}"/>
  <p:tag name="IGUANATEXSIZE" val="18"/>
  <p:tag name="IGUANATEXCURSOR" val="50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94,3608"/>
  <p:tag name="ORIGINALWIDTH" val="2211,309"/>
  <p:tag name="OUTPUTDPI" val="1200"/>
  <p:tag name="LATEXADDIN" val="\documentclass{article}&#10;\usepackage{amsmath}&#10;\usepackage{fancyvrb}&#10;\usepackage{listings}&#10;\usepackage{xcolor}&#10;&#10;\pagestyle{empty}&#10;\lstset{ %&#10;  basicstyle=\footnotesize\tt,        &#10;  tabsize=2, columns=flexible,&#10;  frame={single},breaklines=true,stepnumber=0,&#10;  escapechar=`,&#10;  moredelim=**[is][\color{gray}]{£}{£},&#10;  moredelim=**[is][\color{blue!50!black}]{$}{$},&#10;  moredelim=**[is][\color{orange!80!black}]{!}{!},&#10;  moredelim=**[is][\color{green!50!black}]{¬}{¬},&#10;}&#10;&#10;&#10;&#10;\begin{document}&#10;\begin{minipage}{6cm}&#10;~~\begin{lstlisting}[]&#10;PREFIX ex: &lt;http://ex.org/voc#&gt;&#10;SELECT ?movie&#10;WHERE { ?movie ex:firstAired ?date . }&#10;!ORDER BY DESC(?date)!&#10;!OFFSET 1!&#10;!LIMIT 2!&#10;\end{lstlisting}&#10;\end{minipage}&#10;\end{document}"/>
  <p:tag name="IGUANATEXSIZE" val="18"/>
  <p:tag name="IGUANATEXCURSOR" val="65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3,2574"/>
  <p:tag name="ORIGINALWIDTH" val="82,5115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$\equiv$&#10;\end{document}&#10;"/>
  <p:tag name="IGUANATEXSIZE" val="26"/>
  <p:tag name="IGUANATEXCURSOR" val="23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3,2658"/>
  <p:tag name="ORIGINALWIDTH" val="1293,93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A proposition {\color{purple}$\varphi$} is \textsc{true}.&#10;\end{document}&#10;"/>
  <p:tag name="IGUANATEXSIZE" val="30"/>
  <p:tag name="IGUANATEXCURSOR" val="28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12,8355"/>
  <p:tag name="ORIGINALWIDTH" val="1977,27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itemize}&#10;\item {\color{purple}\texttt{president(Clinton,US)}} is \textsc{true}.&#10;\item {\color{purple}\texttt{Illegal(Bitcoin)}} is \textsc{true}.&#10;\item {\color{purple}\texttt{bornIn(Obama,Kenya)}} is \textsc{true}.&#10;%\item {\color{purple}\texttt{Politician(Trump)}} is \textsc{true}.&#10;\end{itemize}&#10;\end{document}&#10;"/>
  <p:tag name="IGUANATEXSIZE" val="20"/>
  <p:tag name="IGUANATEXCURSOR" val="45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3,2658"/>
  <p:tag name="ORIGINALWIDTH" val="1960,77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A proposition {\color{purple}$\varphi$} is \textsc{true} \textit{in context} \color{blue} $c$.&#10;\end{document}&#10;"/>
  <p:tag name="IGUANATEXSIZE" val="30"/>
  <p:tag name="IGUANATEXCURSOR" val="28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12,8355"/>
  <p:tag name="ORIGINALWIDTH" val="1977,27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itemize}&#10;\item {\color{purple}\texttt{president(Clinton,US)}} is \textsc{true}\vphantom{\textit{in context} {\color{blue}\texttt{[1993,2001]}} (\textit{temporal})}.&#10;\item {\color{purple}\texttt{Illegal(Bitcoin)}} is \textsc{true}.&#10;\item {\color{purple}\texttt{bornIn(Obama,Kenya)}} is \textsc{true}.&#10;%\item {\color{purple}\texttt{Politician(Trump)}} is \textsc{true}.&#10;\end{itemize}&#10;\end{document}&#10;"/>
  <p:tag name="IGUANATEXSIZE" val="20"/>
  <p:tag name="IGUANATEXCURSOR" val="53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3,2658"/>
  <p:tag name="ORIGINALWIDTH" val="1960,77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A proposition {\color{purple}$\varphi$} is \textsc{true} \textit{in context} \color{blue} $c$.&#10;\end{document}&#10;"/>
  <p:tag name="IGUANATEXSIZE" val="30"/>
  <p:tag name="IGUANATEXCURSOR" val="28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19,5865"/>
  <p:tag name="ORIGINALWIDTH" val="3917,04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itemize}&#10;\item {\color{purple}\texttt{president(Clinton,US)}} is \textsc{true} \textit{in context} {\color{blue}\texttt{[1993,2001]}} (\textit{temporal}).&#10;\item {\color{purple}\texttt{Illegal(Bitcoin)}} is \textsc{true}.&#10;\item {\color{purple}\texttt{bornIn(Obama,Kenya)}} is \textsc{true}.&#10;%\item {\color{purple}\texttt{Politician(Trump)}} is \textsc{true}.&#10;\end{itemize}&#10;\end{document}&#10;"/>
  <p:tag name="IGUANATEXSIZE" val="20"/>
  <p:tag name="IGUANATEXCURSOR" val="52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73,7882"/>
  <p:tag name="ORIGINALWIDTH" val="1476,206"/>
  <p:tag name="OUTPUTDPI" val="1200"/>
  <p:tag name="LATEXADDIN" val="\documentclass{article}&#10;\usepackage{amsmath}&#10;\usepackage{listings}&#10;\usepackage{xcolor}&#10;\usepackage{textcomp}&#10;\usepackage{wasysym}&#10;\usepackage{graphicx}&#10;&#10;\pagestyle{empty}&#10;&#10;\newcommand{\rs}[1]{\resizebox{1.4ex}{!}{#1}}&#10;&#10;\begin{document}&#10;\color{orange!60!black}&#10;\noindent \sf&#10;(Ireland,capital,Dublin)\\&#10;(Dublin,population,1000000)&#10;\end{document}"/>
  <p:tag name="IGUANATEXSIZE" val="14"/>
  <p:tag name="IGUANATEXCURSOR" val="25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3,2658"/>
  <p:tag name="ORIGINALWIDTH" val="1960,77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A proposition {\color{purple}$\varphi$} is \textsc{true} \textit{in context} \color{blue} $c$.&#10;\end{document}&#10;"/>
  <p:tag name="IGUANATEXSIZE" val="30"/>
  <p:tag name="IGUANATEXCURSOR" val="28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19,5865"/>
  <p:tag name="ORIGINALWIDTH" val="3917,04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itemize}&#10;\item {\color{purple}\texttt{president(Clinton,US)}} is \textsc{true} \textit{in context} {\color{blue}\texttt{[1993,2001]}} (\textit{temporal}).&#10;\item {\color{purple}\texttt{Illegal(Bitcoin)}} is \textsc{true} \textit{in context} {\color{blue}\texttt{Bolivia}} (\textit{geographical}).&#10;\item {\color{purple}\texttt{bornIn(Obama,Kenya)}} is \textsc{true}.&#10;%\item {\color{purple}\texttt{Politician(Trump)}} is \textsc{true}.&#10;\end{itemize}&#10;\end{document}&#10;"/>
  <p:tag name="IGUANATEXSIZE" val="20"/>
  <p:tag name="IGUANATEXCURSOR" val="60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3,2658"/>
  <p:tag name="ORIGINALWIDTH" val="1960,77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A proposition {\color{purple}$\varphi$} is \textsc{true} \textit{in context} \color{blue} $c$.&#10;\end{document}&#10;"/>
  <p:tag name="IGUANATEXSIZE" val="30"/>
  <p:tag name="IGUANATEXCURSOR" val="28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22,5869"/>
  <p:tag name="ORIGINALWIDTH" val="3917,04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itemize}&#10;\item {\color{purple}\texttt{president(Clinton,US)}} is \textsc{true} \textit{in context} {\color{blue}\texttt{[1993,2001]}} (\textit{temporal}).&#10;\item {\color{purple}\texttt{Illegal(Bitcoin)}} is \textsc{true} \textit{in context} {\color{blue}\texttt{Bolivia}} (\textit{geographical}).&#10;\item {\color{purple}\texttt{bornIn(Obama,Kenya)}} is \textsc{true} \textit{in context} {\color{blue}\texttt{Breitbart}} (\textit{provenance}).&#10;%\item {\color{purple}\texttt{Politician(Trump)}} is \textsc{true}.&#10;\end{itemize}&#10;\end{document}&#10;"/>
  <p:tag name="IGUANATEXSIZE" val="20"/>
  <p:tag name="IGUANATEXCURSOR" val="67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3,2658"/>
  <p:tag name="ORIGINALWIDTH" val="1960,77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A proposition {\color{purple}$\varphi$} is \textsc{true} \textit{in context} \color{blue} $c$.&#10;\end{document}&#10;"/>
  <p:tag name="IGUANATEXSIZE" val="30"/>
  <p:tag name="IGUANATEXCURSOR" val="28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40,1172"/>
  <p:tag name="ORIGINALWIDTH" val="3917,04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itemize}&#10;\item {\color{purple}\texttt{president(Clinton,US)}} is \textsc{true} \textit{in context} {\color{blue}\texttt{[1993,2001]}} (\textit{temporal}).&#10;\item {\color{purple}\texttt{Illegal(Bitcoin)}} is \textsc{true} \textit{in context} {\color{blue}\texttt{Bolivia}} (\textit{geographical}).&#10;\item {\color{purple}\texttt{bornIn(Obama,Kenya)}} is \textsc{true} \textit{in context} {\color{blue}\texttt{Breitbart}} (\textit{provenance}).&#10;%\item {\color{purple}\texttt{Politician(Trump)}} is \textsc{true} \textit{in context} {\color{blue}\texttt{$\models_{\text{RDFS}}$}} (\textit{logical}).&#10;\item \ldots&#10;\end{itemize}&#10;\end{document}&#10;"/>
  <p:tag name="IGUANATEXSIZE" val="20"/>
  <p:tag name="IGUANATEXCURSOR" val="83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3,2658"/>
  <p:tag name="ORIGINALWIDTH" val="1960,77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A proposition {\color{purple}$\varphi$} is \textsc{true} \textit{in context} \color{blue} $c$.&#10;\end{document}&#10;"/>
  <p:tag name="IGUANATEXSIZE" val="30"/>
  <p:tag name="IGUANATEXCURSOR" val="28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40,1172"/>
  <p:tag name="ORIGINALWIDTH" val="3917,04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itemize}&#10;\item {\color{purple}\texttt{president(Clinton,US)}} is \textsc{true} \textit{in context} {\color{blue}\texttt{[1993,2001]}} (\textit{temporal}).&#10;\item {\color{purple}\texttt{Illegal(Bitcoin)}} is \textsc{true} \textit{in context} {\color{blue}\texttt{Bolivia}} (\textit{geographical}).&#10;\item {\color{purple}\texttt{bornIn(Obama,Kenya)}} is \textsc{true} \textit{in context} {\color{blue}\texttt{Breitbart}} (\textit{provenance}).&#10;%\item {\color{purple}\texttt{Politician(Trump)}} is \textsc{true} \textit{in context} {\color{blue}\texttt{$\models_{\text{RDFS}}$}} (\textit{logical}).&#10;\item \ldots&#10;\end{itemize}&#10;\end{document}&#10;"/>
  <p:tag name="IGUANATEXSIZE" val="20"/>
  <p:tag name="IGUANATEXCURSOR" val="84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108,434"/>
  <p:tag name="ORIGINALWIDTH" val="4011,56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tikzset{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    invisible/.style={opacity=0,text opacity=0,text=white,draw=white,bottom color=white,top color=white}&#10;}&#10;&#10;\begin{document}&#10;\newlength{\vgap}&#10;\newlength{\hgap}&#10;\setlength{\vgap}{1.6cm}&#10;\setlength{\hgap}{4.6cm}&#10;&#10;\newcommand{\dtt}[2]{\begin{tabular}{c}#1 \\ [-0.2ex] \scriptsize #2 \end{tabular}}&#10; &#10;&#10;\begin{tikzpicture}&#10;&#10;\node[iri,anchor=mid] (c) {:Chile};&#10;&#10;\node[iri,right=\hgap of c.mid,anchor=mid,circle,invisible] (mbp1) {}&#10;  edge[arrin,invisible] node[lab,invisible] {presidency} (c);&#10;  &#10;\node[iri,right=0.7\hgap of mbp1.mid,anchor=mid] (mb) {:MBachelet}&#10;  edge[arrin,invisible] node[lab,invisible] {president} (mbp1)&#10;  edge[arrin] node[lab] {president} (c);&#10;  &#10;\node[lit,above=\vgap of mbp1.mid,anchor=mid,invisible] (ttf) {\dtt{2014}{xsd:gYear}}&#10;  edge[arrin,invisible] node[lab,invisible] {start} (mbp1);&#10;  &#10;\node[iri,above=\vgap of ttf.mid,anchor=mid,circle,invisible] (spp2) {}&#10;  edge[arrin,bend right=25,invisible] node[lab,invisible] {presidency} (c)&#10;  edge[arrout,invisible] node[lab,invisible] {end} (ttf);&#10;  &#10;\node[lit,above=\vgap of spp2.mid,anchor=mid,invisible] (ttx) {\dtt{2010}{xsd:gYear}}&#10;  edge[arrin,invisible] node[lab,invisible] {start} (spp2);  &#10;   &#10;\node[lit,below=\vgap of mbp1.mid,anchor=mid,invisible] (tte) {\dtt{2018}{xsd:gYear}}&#10;  edge[arrin,invisible] node[lab,invisible] {end} (mbp1);  &#10;&#10;\node[iri,below=\vgap of mbp1.mid,yshift=-\vgap,anchor=mid,circle,invisible] (spp1) {}&#10;  edge[arrin,bend left=25,invisible] node[lab,invisible] {presidency} (c)&#10;  edge[arrout,invisible] node[lab,invisible] {start} (tte);&#10;  &#10;\node[iri,right=0.5\hgap of mb.mid,anchor=mid,invisible] (sp) {:SPiñera}&#10;  edge[arrin,bend left=20,invisible] node[lab,invisible] {president} (spp1)&#10;  edge[arrin,bend right=20,invisible] node[lab,invisible] {president} (spp2);&#10;\end{tikzpicture}&#10;\end{document}"/>
  <p:tag name="IGUANATEXSIZE" val="30"/>
  <p:tag name="IGUANATEXCURSOR" val="343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108,434"/>
  <p:tag name="ORIGINALWIDTH" val="4011,56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tikzset{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    invisible/.style={opacity=0,text opacity=0,text=white,draw=white,bottom color=white,top color=white}&#10;}&#10;&#10;\begin{document}&#10;\newlength{\vgap}&#10;\newlength{\hgap}&#10;\setlength{\vgap}{1.6cm}&#10;\setlength{\hgap}{4.6cm}&#10;&#10;\newcommand{\dtt}[2]{\begin{tabular}{c}#1 \\ [-0.2ex] \scriptsize #2 \end{tabular}}&#10; &#10;&#10;\begin{tikzpicture}&#10;&#10;\node[iri,anchor=mid] (c) {:Chile};&#10;&#10;\node[iri,right=\hgap of c.mid,anchor=mid,circle] (mbp1) {}&#10;  edge[arrin] node[lab] {presidency} (c);&#10;  &#10;\node[iri,right=0.7\hgap of mbp1.mid,anchor=mid] (mb) {:MBachelet}&#10;  edge[arrin] node[lab] {president} (mbp1)&#10;  edge[arrin,invisible] node[lab,invisible] {president} (c);&#10;  &#10;\node[lit,above=\vgap of mbp1.mid,anchor=mid] (ttf) {\dtt{2014}{xsd:gYear}}&#10;  edge[arrin] node[lab] {start} (mbp1);&#10;  &#10;\node[iri,above=\vgap of ttf.mid,anchor=mid,circle,invisible] (spp2) {}&#10;  edge[arrin,bend right=25,invisible] node[lab,invisible] {presidency} (c)&#10;  edge[arrout,invisible] node[lab,invisible] {end} (ttf);&#10;  &#10;\node[lit,above=\vgap of spp2.mid,anchor=mid,invisible] (ttx) {\dtt{2010}{xsd:gYear}}&#10;  edge[arrin,invisible] node[lab,invisible] {start} (spp2);  &#10;   &#10;\node[lit,below=\vgap of mbp1.mid,anchor=mid] (tte) {\dtt{2018}{xsd:gYear}}&#10;  edge[arrin] node[lab] {end} (mbp1);  &#10;&#10;\node[iri,below=\vgap of mbp1.mid,yshift=-\vgap,anchor=mid,circle,invisible] (spp1) {}&#10;  edge[arrin,bend left=25,invisible] node[lab,invisible] {presidency} (c)&#10;  edge[arrout,invisible] node[lab,invisible] {start} (tte);&#10;  &#10;\node[iri,right=0.5\hgap of mb.mid,anchor=mid,invisible] (sp) {:SPiñera}&#10;  edge[arrin,bend left=20,invisible] node[lab,invisible] {president} (spp1)&#10;  edge[arrin,bend right=20,invisible] node[lab,invisible] {president} (spp2);&#10;\end{tikzpicture}&#10;\end{document}"/>
  <p:tag name="IGUANATEXSIZE" val="30"/>
  <p:tag name="IGUANATEXCURSOR" val="298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3,7346"/>
  <p:tag name="ORIGINALWIDTH" val="1382,827"/>
  <p:tag name="OUTPUTDPI" val="1200"/>
  <p:tag name="LATEXADDIN" val="\documentclass{article}&#10;\usepackage{amsmath}&#10;\usepackage{xcolor}&#10;\usepackage{wasysym}&#10;&#10;\pagestyle{empty}&#10;\begin{document}&#10;$({\color{blue}x} \mapsto \textsf{Dublin}, {\color{blue}y} \mapsto \textsf{Ireland}),$&#10;\end{document}"/>
  <p:tag name="IGUANATEXSIZE" val="24"/>
  <p:tag name="IGUANATEXCURSOR" val="207"/>
  <p:tag name="TRANSPARENCY" val="True"/>
  <p:tag name="FILENAME" val=""/>
  <p:tag name="INPUTTYPE" val="0"/>
  <p:tag name="LATEXENGINEID" val="0"/>
  <p:tag name="TEMPFOLDER" val="C:\Users\ahogan\Application Data\IguanaTex\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40,3533"/>
  <p:tag name="ORIGINALWIDTH" val="695,8154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tikzset{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    invisible/.style={opacity=0,text opacity=0,text=white,draw=white,bottom color=white,top color=white}&#10;}&#10;&#10;\begin{document}&#10;\newlength{\vgap}&#10;\newlength{\hgap}&#10;\setlength{\vgap}{1.6cm}&#10;\setlength{\hgap}{4.6cm}&#10;&#10;\newcommand{\dtt}[2]{\begin{tabular}{c}#1 \\ [-0.2ex] \scriptsize #2 \end{tabular}}&#10; &#10;&#10;\begin{tikzpicture}&#10;&#10;\node[iri,anchor=mid] (c) {:Chile};&#10;&#10;\node[iri,right=\hgap of c.mid,anchor=mid,circle] (mbp1) {}&#10;  edge[arrin] node[lab] {presidency} (c);&#10;  &#10;\node[iri,right=0.7\hgap of mbp1.mid,anchor=mid] (mb) {:MBachelet}&#10;  edge[arrin] node[lab] {president} (mbp1)&#10;  edge[arrin,invisible] node[lab,invisible] {president} (c);&#10;  &#10;\node[lit,above=\vgap of mbp1.mid,anchor=mid] (ttf) {\dtt{2014}{xsd:gYear}}&#10;  edge[arrin] node[lab] {start} (mbp1);&#10;  &#10;\node[iri,above=\vgap of ttf.mid,anchor=mid,circle] (spp2) {}&#10;  edge[arrin,bend right=25] node[lab] {presidency} (c)&#10;  edge[arrout] node[lab] {end} (ttf);&#10;  &#10;\node[lit,above=\vgap of spp2.mid,anchor=mid] (ttx) {\dtt{2010}{xsd:gYear}}&#10;  edge[arrin] node[lab] {start} (spp2);  &#10;   &#10;\node[lit,below=\vgap of mbp1.mid,anchor=mid] (tte) {\dtt{2018}{xsd:gYear}}&#10;  edge[arrin] node[lab] {end} (mbp1);  &#10;&#10;\node[iri,below=\vgap of mbp1.mid,yshift=-\vgap,anchor=mid,circle] (spp1) {}&#10;  edge[arrin,bend left=25] node[lab] {presidency} (c)&#10;  edge[arrout] node[lab] {start} (tte);&#10;  &#10;\node[iri,right=0.5\hgap of mb.mid,anchor=mid] (sp) {:SPiñera}&#10;  edge[arrin,bend left=20] node[lab] {president} (spp1)&#10;  edge[arrin,bend right=20] node[lab] {president} (spp2);&#10;\end{tikzpicture}&#10;\end{document}"/>
  <p:tag name="IGUANATEXSIZE" val="30"/>
  <p:tag name="IGUANATEXCURSOR" val="232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40,3533"/>
  <p:tag name="ORIGINALWIDTH" val="695,8154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tikzset{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    invisible/.style={opacity=0,text opacity=0,text=white,draw=white,bottom color=white,top color=white}&#10;}&#10;&#10;\begin{document}&#10;\newlength{\vgap}&#10;\newlength{\hgap}&#10;\setlength{\vgap}{1.6cm}&#10;\setlength{\hgap}{4.6cm}&#10;&#10;\newcommand{\dtt}[2]{\begin{tabular}{c}#1 \\ [-0.2ex] \scriptsize #2 \end{tabular}}&#10; &#10;&#10;\begin{tikzpicture}&#10;&#10;\node[iri,anchor=mid] (c) {:Chile};&#10;&#10;\node[iri,right=\hgap of c.mid,anchor=mid,circle] (mbp1) {}&#10;  edge[arrin] node[lab] {presidency} (c);&#10;  &#10;\node[iri,right=0.7\hgap of mbp1.mid,anchor=mid] (mb) {:MBachelet}&#10;  edge[arrin] node[lab] {president} (mbp1)&#10;  edge[arrin,invisible] node[lab,invisible] {president} (c);&#10;  &#10;\node[lit,above=\vgap of mbp1.mid,anchor=mid] (ttf) {\dtt{2014}{xsd:gYear}}&#10;  edge[arrin] node[lab] {start} (mbp1);&#10;  &#10;\node[iri,above=\vgap of ttf.mid,anchor=mid,circle] (spp2) {}&#10;  edge[arrin,bend right=25] node[lab] {presidency} (c)&#10;  edge[arrout] node[lab] {end} (ttf);&#10;  &#10;\node[lit,above=\vgap of spp2.mid,anchor=mid] (ttx) {\dtt{2010}{xsd:gYear}}&#10;  edge[arrin] node[lab] {start} (spp2);  &#10;   &#10;\node[lit,below=\vgap of mbp1.mid,anchor=mid] (tte) {\dtt{2018}{xsd:gYear}}&#10;  edge[arrin] node[lab] {end} (mbp1);  &#10;&#10;\node[iri,below=\vgap of mbp1.mid,yshift=-\vgap,anchor=mid,circle] (spp1) {}&#10;  edge[arrin,bend left=25] node[lab] {presidency} (c)&#10;  edge[arrout] node[lab] {start} (tte);&#10;  &#10;\node[iri,right=0.5\hgap of mb.mid,anchor=mid] (sp) {:SPiñera}&#10;  edge[arrin,bend left=20] node[lab] {president} (spp1)&#10;  edge[arrin,bend right=20] node[lab] {president} (spp2);&#10;\end{tikzpicture}&#10;\end{document}"/>
  <p:tag name="IGUANATEXSIZE" val="30"/>
  <p:tag name="IGUANATEXCURSOR" val="232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3,2658"/>
  <p:tag name="ORIGINALWIDTH" val="1960,77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A proposition {\color{purple}$\varphi$} is \textsc{true} \textit{in context} \color{blue} $c$.&#10;\end{document}&#10;"/>
  <p:tag name="IGUANATEXSIZE" val="30"/>
  <p:tag name="IGUANATEXCURSOR" val="28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22,5869"/>
  <p:tag name="ORIGINALWIDTH" val="3917,04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itemize}&#10;\item {\color{purple}\texttt{president(Clinton,US)}} is \textsc{true} \textit{in context} {\color{blue}\texttt{[1993,2001]}} (\textit{temporal}).&#10;\item {\color{purple}\texttt{Illegal(Bitcoin)}} is \textsc{true} \textit{in context} {\color{blue}\texttt{Bolivia}} (\textit{geographical}).&#10;\item {\color{purple}\texttt{bornIn(Obama,Kenya)}} is \textsc{true} \textit{in context} {\color{blue}\texttt{Breitbart}} (\textit{provenance}).&#10;\end{itemize}&#10;\end{document}&#10;"/>
  <p:tag name="IGUANATEXSIZE" val="20"/>
  <p:tag name="IGUANATEXCURSOR" val="67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3,2658"/>
  <p:tag name="ORIGINALWIDTH" val="1960,77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A proposition {\color{purple}$\varphi$} is \textsc{true} \textit{in context} \color{blue} $c$.&#10;\end{document}&#10;"/>
  <p:tag name="IGUANATEXSIZE" val="30"/>
  <p:tag name="IGUANATEXCURSOR" val="28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19,5865"/>
  <p:tag name="ORIGINALWIDTH" val="3917,04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itemize}&#10;\item {\color{purple}\texttt{president(Clinton,US)}} is \textsc{true} \textit{in context} {\color{blue}\texttt{[1993,2001]}} (\textit{temporal}).&#10;\item {\color{purple}\texttt{Illegal(Bitcoin)}} is \textsc{true} \textit{in context} {\color{blue}\texttt{Bolivia}} (\textit{geographical}).&#10;\item {\color{purple}\texttt{bornIn(Obama,Kenya,{\color{blue}\texttt{Breitbart}})}} is \textsc{true}.&#10;\end{itemize}&#10;\end{document}&#10;"/>
  <p:tag name="IGUANATEXSIZE" val="20"/>
  <p:tag name="IGUANATEXCURSOR" val="63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3,2658"/>
  <p:tag name="ORIGINALWIDTH" val="1960,77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A proposition {\color{purple}$\varphi$} is \textsc{true} \textit{in context} \color{blue} $c$.&#10;\end{document}&#10;"/>
  <p:tag name="IGUANATEXSIZE" val="30"/>
  <p:tag name="IGUANATEXCURSOR" val="28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19,5865"/>
  <p:tag name="ORIGINALWIDTH" val="3917,04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itemize}&#10;\item {\color{purple}\texttt{president(Clinton,US)}} is \textsc{true} \textit{in context} {\color{blue}\texttt{[1993,2001]}} (\textit{temporal}).&#10;\item {\color{purple}\texttt{Illegal(Bitcoin,{\color{blue}\texttt{Bolivia}})}} is \textsc{true}.&#10;\item {\color{purple}\texttt{bornIn(Obama,Kenya,{\color{blue}\texttt{Breitbart}})}} is \textsc{true}.&#10;\end{itemize}&#10;\end{document}&#10;"/>
  <p:tag name="IGUANATEXSIZE" val="20"/>
  <p:tag name="IGUANATEXCURSOR" val="46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3,2658"/>
  <p:tag name="ORIGINALWIDTH" val="1960,77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A proposition {\color{purple}$\varphi$} is \textsc{true} \textit{in context} \color{blue} $c$.&#10;\end{document}&#10;"/>
  <p:tag name="IGUANATEXSIZE" val="30"/>
  <p:tag name="IGUANATEXCURSOR" val="28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12,8355"/>
  <p:tag name="ORIGINALWIDTH" val="2631,36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itemize}&#10;\item {\color{purple}\texttt{president(Clinton,US,{\color{blue}\texttt{1993,2001}})}} is \textsc{true}.&#10;\item {\color{purple}\texttt{Illegal(Bitcoin,{\color{blue}\texttt{Bolivia}})}} is \textsc{true}.&#10;\item {\color{purple}\texttt{bornIn(Obama,Kenya,{\color{blue}\texttt{Breitbart}})}} is \textsc{true}.&#10;\end{itemize}&#10;\end{document}&#10;"/>
  <p:tag name="IGUANATEXSIZE" val="20"/>
  <p:tag name="IGUANATEXCURSOR" val="326"/>
  <p:tag name="TRANSPARENCY" val="True"/>
  <p:tag name="FILENAME" val=""/>
  <p:tag name="INPUTTYPE" val="0"/>
  <p:tag name="LATEXENGINEID" val="1"/>
  <p:tag name="TEMPFOLDER" val="C:\Users\ahogan\Application Data\IguanaTex\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30404</TotalTime>
  <Words>1492</Words>
  <Application>Microsoft Office PowerPoint</Application>
  <PresentationFormat>On-screen Show (4:3)</PresentationFormat>
  <Paragraphs>321</Paragraphs>
  <Slides>114</Slides>
  <Notes>9</Notes>
  <HiddenSlides>44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114</vt:i4>
      </vt:variant>
    </vt:vector>
  </HeadingPairs>
  <TitlesOfParts>
    <vt:vector size="115" baseType="lpstr">
      <vt:lpstr>Office Theme</vt:lpstr>
      <vt:lpstr>CC7220-1 La Web de Datos Primavera 2022  Lecture  7: SPARQL [1.0]</vt:lpstr>
      <vt:lpstr>Last time …</vt:lpstr>
      <vt:lpstr>PowerPoint Presentation</vt:lpstr>
      <vt:lpstr>Semantic Web: Logic</vt:lpstr>
      <vt:lpstr>Today's Topic</vt:lpstr>
      <vt:lpstr>Semantic Web: Query </vt:lpstr>
      <vt:lpstr>PowerPoint Presentation</vt:lpstr>
      <vt:lpstr>SPARQL: Query Language for RDF</vt:lpstr>
      <vt:lpstr>SPARQL: Query Language for RDF</vt:lpstr>
      <vt:lpstr>SPARQL: Prefix declarations</vt:lpstr>
      <vt:lpstr>SPARQL: prefix declarations</vt:lpstr>
      <vt:lpstr>SPARQL: WHERE clause</vt:lpstr>
      <vt:lpstr>SPARQL: WHERE clause</vt:lpstr>
      <vt:lpstr>SPARQL: WHERE clause</vt:lpstr>
      <vt:lpstr>SPARQL: WHERE clause</vt:lpstr>
      <vt:lpstr>SPARQL: Basic Graph Patterns</vt:lpstr>
      <vt:lpstr>SPARQL: Basic Graph Patterns</vt:lpstr>
      <vt:lpstr>SPARQL: Join Variables</vt:lpstr>
      <vt:lpstr>SPARQL: Disjunction</vt:lpstr>
      <vt:lpstr>SPARQL: Disjunction (UNION)</vt:lpstr>
      <vt:lpstr>SPARQL: Left-join</vt:lpstr>
      <vt:lpstr>SPARQL: Left-join (OPTIONAL)</vt:lpstr>
      <vt:lpstr>SPARQL: Filtering results</vt:lpstr>
      <vt:lpstr>SPARQL: FILTER</vt:lpstr>
      <vt:lpstr>SPARQL: FILTER</vt:lpstr>
      <vt:lpstr>SPARQL: Boolean FILTER operators</vt:lpstr>
      <vt:lpstr>SPARQL Operators</vt:lpstr>
      <vt:lpstr>SPARQL Functions: Existence, equality, if ...</vt:lpstr>
      <vt:lpstr>SPARQL Functions: Terms</vt:lpstr>
      <vt:lpstr>SPARQL Functions: Strings</vt:lpstr>
      <vt:lpstr>SPARQL Functions: Numerics</vt:lpstr>
      <vt:lpstr>SPARQL Functions: Temporal</vt:lpstr>
      <vt:lpstr>SPARQL Functions: Hashing</vt:lpstr>
      <vt:lpstr>SPARQL: Casting between types</vt:lpstr>
      <vt:lpstr>SPARQL: WHERE clause example (i)</vt:lpstr>
      <vt:lpstr>SPARQL: WHERE clause example (ii)</vt:lpstr>
      <vt:lpstr>SPARQL: Query Types</vt:lpstr>
      <vt:lpstr>SPARQL: SELECT with *</vt:lpstr>
      <vt:lpstr>SPARQL: SELECT with projection</vt:lpstr>
      <vt:lpstr>SPARQL: SELECT with DISTINCT</vt:lpstr>
      <vt:lpstr>SPARQL: SELECT with REDUCED</vt:lpstr>
      <vt:lpstr>SPARQL: ASK</vt:lpstr>
      <vt:lpstr>SPARQL: CONSTRUCT</vt:lpstr>
      <vt:lpstr>SPARQL: DESCRIBE (non-normative feature)</vt:lpstr>
      <vt:lpstr>SPARQL: Solution Modifiers</vt:lpstr>
      <vt:lpstr>Solution modifiers</vt:lpstr>
      <vt:lpstr>Solution modifiers</vt:lpstr>
      <vt:lpstr>SPARQL: Named Graphs  </vt:lpstr>
      <vt:lpstr>Context ...</vt:lpstr>
      <vt:lpstr>PowerPoint Presentation</vt:lpstr>
      <vt:lpstr>Importance of context</vt:lpstr>
      <vt:lpstr>Without context</vt:lpstr>
      <vt:lpstr>With context</vt:lpstr>
      <vt:lpstr>With context</vt:lpstr>
      <vt:lpstr>With context</vt:lpstr>
      <vt:lpstr>With context</vt:lpstr>
      <vt:lpstr>With context</vt:lpstr>
      <vt:lpstr>With context</vt:lpstr>
      <vt:lpstr>Data needs "context"?</vt:lpstr>
      <vt:lpstr>Data needs context?</vt:lpstr>
      <vt:lpstr>Data needs context?</vt:lpstr>
      <vt:lpstr>Data needs context?</vt:lpstr>
      <vt:lpstr>Data needs context?</vt:lpstr>
      <vt:lpstr>With context</vt:lpstr>
      <vt:lpstr>Without context</vt:lpstr>
      <vt:lpstr>Without context</vt:lpstr>
      <vt:lpstr>Without context</vt:lpstr>
      <vt:lpstr>Without context</vt:lpstr>
      <vt:lpstr>Context as graph data:  Representation</vt:lpstr>
      <vt:lpstr>Wikidata</vt:lpstr>
      <vt:lpstr>Wikidata: Qualifiers</vt:lpstr>
      <vt:lpstr>Qualified Statements: Quins</vt:lpstr>
      <vt:lpstr>Qualified Statements: Quins</vt:lpstr>
      <vt:lpstr>Qualified Statements: Quins</vt:lpstr>
      <vt:lpstr>Qualified Statements: Sextuples</vt:lpstr>
      <vt:lpstr>Qualified Statements: Sextuples</vt:lpstr>
      <vt:lpstr>Qualified Statements: Sextuples</vt:lpstr>
      <vt:lpstr>Qualified Statements: Quads + Triples</vt:lpstr>
      <vt:lpstr>Qualified Statements: Quads + Triples</vt:lpstr>
      <vt:lpstr>Property Graph</vt:lpstr>
      <vt:lpstr>RDF*</vt:lpstr>
      <vt:lpstr>RDF*</vt:lpstr>
      <vt:lpstr>Named Graphs</vt:lpstr>
      <vt:lpstr>RDF Reification</vt:lpstr>
      <vt:lpstr>RDF Reification</vt:lpstr>
      <vt:lpstr>n-ary Relations</vt:lpstr>
      <vt:lpstr>n-ary Relations</vt:lpstr>
      <vt:lpstr>Singleton Properties</vt:lpstr>
      <vt:lpstr>Hoganification </vt:lpstr>
      <vt:lpstr>Hoganification </vt:lpstr>
      <vt:lpstr>Qualified Statements (quads + triples)</vt:lpstr>
      <vt:lpstr>Qualified Statements (quads + triples)</vt:lpstr>
      <vt:lpstr>SPARQL: Named Graphs</vt:lpstr>
      <vt:lpstr>SPARQL defined over a Dataset</vt:lpstr>
      <vt:lpstr>An example dataset</vt:lpstr>
      <vt:lpstr>Creating a dataset for a query</vt:lpstr>
      <vt:lpstr>PowerPoint Presentation</vt:lpstr>
      <vt:lpstr>RDF merge: A quick reminder</vt:lpstr>
      <vt:lpstr>RDF merge: A quick reminder</vt:lpstr>
      <vt:lpstr>PowerPoint Presentation</vt:lpstr>
      <vt:lpstr>Creating a dataset for a query</vt:lpstr>
      <vt:lpstr>Creating a dataset for a query</vt:lpstr>
      <vt:lpstr>Creating a dataset for a query</vt:lpstr>
      <vt:lpstr>Creating a dataset for a query</vt:lpstr>
      <vt:lpstr>Querying the named graphs in a dataset</vt:lpstr>
      <vt:lpstr>An example query</vt:lpstr>
      <vt:lpstr>Using FROM</vt:lpstr>
      <vt:lpstr>Using FROM NAMED</vt:lpstr>
      <vt:lpstr>Using GRAPH with a variable</vt:lpstr>
      <vt:lpstr>Using GRAPH with a name</vt:lpstr>
      <vt:lpstr>Using GRAPH with FROM</vt:lpstr>
      <vt:lpstr>Using GRAPH with FROM NAMED</vt:lpstr>
      <vt:lpstr>Using GRAPH with FROM and FROM NAMED</vt:lpstr>
      <vt:lpstr>Questions?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CC7220-1 La Web de Datos</dc:title>
  <dc:creator>Aidan Hogan</dc:creator>
  <cp:lastModifiedBy>aidhog</cp:lastModifiedBy>
  <cp:revision>1395</cp:revision>
  <cp:lastPrinted>2018-10-29T15:12:58Z</cp:lastPrinted>
  <dcterms:created xsi:type="dcterms:W3CDTF">2006-08-16T00:00:00Z</dcterms:created>
  <dcterms:modified xsi:type="dcterms:W3CDTF">2022-10-03T04:51:29Z</dcterms:modified>
</cp:coreProperties>
</file>