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615" r:id="rId17"/>
    <p:sldId id="61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617" r:id="rId39"/>
    <p:sldId id="619" r:id="rId40"/>
    <p:sldId id="579" r:id="rId41"/>
    <p:sldId id="580" r:id="rId42"/>
    <p:sldId id="581" r:id="rId43"/>
    <p:sldId id="582" r:id="rId44"/>
    <p:sldId id="583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3" r:id="rId7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CBD"/>
    <a:srgbClr val="E80636"/>
    <a:srgbClr val="00B050"/>
    <a:srgbClr val="820069"/>
    <a:srgbClr val="0D5C00"/>
    <a:srgbClr val="254061"/>
    <a:srgbClr val="632523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86938" autoAdjust="0"/>
  </p:normalViewPr>
  <p:slideViewPr>
    <p:cSldViewPr>
      <p:cViewPr varScale="1">
        <p:scale>
          <a:sx n="77" d="100"/>
          <a:sy n="77" d="100"/>
        </p:scale>
        <p:origin x="-17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18/10/2021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12874"/>
            <a:ext cx="8748713" cy="6456486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76114" y="1772816"/>
            <a:ext cx="8324850" cy="561975"/>
          </a:xfrm>
        </p:spPr>
        <p:txBody>
          <a:bodyPr/>
          <a:lstStyle>
            <a:lvl1pPr>
              <a:defRPr>
                <a:solidFill>
                  <a:srgbClr val="466A64"/>
                </a:solidFill>
                <a:latin typeface="cmss8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9833"/>
            <a:ext cx="9525000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18/10/2021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.wikidata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w3.org/TR/sparql11-entailme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parql11-protoco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2021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8: SPARQL [</a:t>
            </a:r>
            <a:r>
              <a:rPr lang="en-IE" dirty="0"/>
              <a:t>1</a:t>
            </a:r>
            <a:r>
              <a:rPr lang="en-IE" dirty="0" smtClean="0"/>
              <a:t>.1]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4" name="Picture 2" descr="http://nick.mtvnimages.com/nick/promos-thumbs/flipbooks/spot-the-difference/nick-stars-holiday-spot-the-difference-pt-2-flipbook-image-5.jpg?quality=0.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840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 EXISTS</a:t>
            </a:r>
            <a:r>
              <a:rPr lang="en-IE" dirty="0" smtClean="0"/>
              <a:t>:  Returns results if the pattern on the right has no matches when replacing variables from the left (actually not well-defined)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Removes solutions from the left that join on the right (with at least one variable)</a:t>
            </a:r>
          </a:p>
        </p:txBody>
      </p:sp>
      <p:pic>
        <p:nvPicPr>
          <p:cNvPr id="1026" name="Picture 2" descr="http://0.media.collegehumor.cvcdn.com/36/77/d8c716a33e6246145bb6a8e6d870c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741"/>
            <a:ext cx="3657600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Difference between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/>
              <a:t> and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182"/>
            <a:ext cx="3596640" cy="110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81182"/>
            <a:ext cx="3596640" cy="110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6014313"/>
            <a:ext cx="1633728" cy="79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4312"/>
            <a:ext cx="890016" cy="260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5967362"/>
            <a:ext cx="2301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a match!</a:t>
            </a:r>
            <a:endParaRPr lang="en-IE" sz="11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 results!</a:t>
            </a:r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6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3" idx="2"/>
          </p:cNvCxnSpPr>
          <p:nvPr/>
        </p:nvCxnSpPr>
        <p:spPr>
          <a:xfrm flipV="1">
            <a:off x="2827020" y="5537597"/>
            <a:ext cx="101904" cy="4297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0401" y="5900190"/>
            <a:ext cx="2120192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no join variable between both!</a:t>
            </a: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nothing removed!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05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7" idx="2"/>
          </p:cNvCxnSpPr>
          <p:nvPr/>
        </p:nvCxnSpPr>
        <p:spPr>
          <a:xfrm flipH="1" flipV="1">
            <a:off x="6157924" y="5537597"/>
            <a:ext cx="1712573" cy="3625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Property paths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Property paths: regular expressions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2244090"/>
            <a:ext cx="6979920" cy="3623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295400"/>
            <a:ext cx="5943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Only these features cannot be rewritten to something else. These features are “new”, offering arbitrary length paths!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92" y="3996691"/>
            <a:ext cx="7258108" cy="609599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" y="1941731"/>
            <a:ext cx="514292" cy="20549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RDF list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“Which movies are in the Sharknado series?”</a:t>
            </a:r>
            <a:endParaRPr lang="en-IE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69627" cy="137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775708" cy="1295581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1469697"/>
            <a:ext cx="8503756" cy="1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Finite Bacon number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“Who has a finite Bacon number?”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72561" cy="1377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510478" cy="1600378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5" y="1370810"/>
            <a:ext cx="5510697" cy="1296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5562600"/>
            <a:ext cx="4267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We cannot get the actual Bacon number (path length) for arbitrary length paths</a:t>
            </a:r>
          </a:p>
        </p:txBody>
      </p:sp>
    </p:spTree>
    <p:extLst>
      <p:ext uri="{BB962C8B-B14F-4D97-AF65-F5344CB8AC3E}">
        <p14:creationId xmlns:p14="http://schemas.microsoft.com/office/powerpoint/2010/main" val="1206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Assignment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BIND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648206"/>
            <a:ext cx="5358765" cy="16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2" y="5238472"/>
            <a:ext cx="230095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6146221" y="4628872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2141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2" y="5105399"/>
            <a:ext cx="3258157" cy="793810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4800600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399" y="6077669"/>
            <a:ext cx="352039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result for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ex:Sharknado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ex:IanZiering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Aggregates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movie stars are in the data?”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3379" cy="137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50" y="5105400"/>
            <a:ext cx="888921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" y="4648203"/>
            <a:ext cx="4495288" cy="137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645" y="6025503"/>
            <a:ext cx="35203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DISTINCT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applied after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COUNT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4006" cy="137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each movie have?”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514600" cy="794004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" y="4662546"/>
            <a:ext cx="4145348" cy="1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“Give me movies with more than 1 star?”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r>
              <a:rPr lang="en-IE" dirty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407920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399" y="6077669"/>
            <a:ext cx="4078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is like a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FILTER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for aggregates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13666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First SPARQL (1.0)</a:t>
            </a:r>
          </a:p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Then SPARQL 1.1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 in SPARQL 1.1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Count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SUM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Sum a set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lowest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highest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AVG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Get the average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GROUP_CONCAT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String-</a:t>
            </a:r>
            <a:r>
              <a:rPr lang="en-IE" dirty="0" err="1" smtClean="0"/>
              <a:t>concat</a:t>
            </a:r>
            <a:r>
              <a:rPr lang="en-IE" dirty="0" smtClean="0"/>
              <a:t> values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Select a value (pseudo-randomly)</a:t>
            </a:r>
          </a:p>
        </p:txBody>
      </p:sp>
    </p:spTree>
    <p:extLst>
      <p:ext uri="{BB962C8B-B14F-4D97-AF65-F5344CB8AC3E}">
        <p14:creationId xmlns:p14="http://schemas.microsoft.com/office/powerpoint/2010/main" val="24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4"/>
            <a:ext cx="4133850" cy="209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more aggregates example: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93868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70" y="6096000"/>
            <a:ext cx="3151632" cy="55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85" y="5697858"/>
            <a:ext cx="649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OR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note on semantics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5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82" y="2046286"/>
            <a:ext cx="3875617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6286"/>
            <a:ext cx="3875616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Recall from OWL: OWA and lack of UNA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8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1050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But in SPARQL …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5810250"/>
            <a:ext cx="4133850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9" y="5934075"/>
            <a:ext cx="890016" cy="551688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5303209" y="5324475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idx="1"/>
          </p:nvPr>
        </p:nvSpPr>
        <p:spPr>
          <a:xfrm>
            <a:off x="258248" y="5232495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5048256" y="255121"/>
            <a:ext cx="401013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Looks like SPARQL has a UNA and a CWA …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But SPARQL does not have “worlds”.</a:t>
            </a: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It does not interpret “real people”.</a:t>
            </a:r>
          </a:p>
          <a:p>
            <a:pPr algn="ctr"/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works on data.</a:t>
            </a:r>
          </a:p>
          <a:p>
            <a:pPr algn="ctr"/>
            <a:r>
              <a:rPr lang="en-IE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counts RDF terms, not children.</a:t>
            </a:r>
          </a:p>
        </p:txBody>
      </p:sp>
    </p:spTree>
    <p:extLst>
      <p:ext uri="{BB962C8B-B14F-4D97-AF65-F5344CB8AC3E}">
        <p14:creationId xmlns:p14="http://schemas.microsoft.com/office/powerpoint/2010/main" val="1733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Subqueries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a movie have </a:t>
            </a:r>
            <a:r>
              <a:rPr lang="en-IE" sz="2000" i="1" dirty="0" smtClean="0">
                <a:latin typeface="Calibri Light" panose="020F0302020204030204" pitchFamily="34" charset="0"/>
              </a:rPr>
              <a:t>on average</a:t>
            </a:r>
            <a:r>
              <a:rPr lang="en-IE" sz="2000" dirty="0" smtClean="0">
                <a:latin typeface="Calibri Light" panose="020F0302020204030204" pitchFamily="34" charset="0"/>
              </a:rPr>
              <a:t>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3962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589335"/>
            <a:ext cx="4752416" cy="168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676656" cy="551688"/>
          </a:xfrm>
          <a:prstGeom prst="rect">
            <a:avLst/>
          </a:prstGeom>
        </p:spPr>
      </p:pic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848" y="5948345"/>
            <a:ext cx="354393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Sub-queries useful when you need solution modifiers or aggregates in the middle of a more complex query.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“Which movies have more stars than average?”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27432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1314481" cy="55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" y="3429000"/>
            <a:ext cx="4466685" cy="3217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53691" y="5948345"/>
            <a:ext cx="384008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sub-query is not correlated with </a:t>
            </a:r>
            <a:r>
              <a:rPr lang="en-IE" sz="1600" dirty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outmost query</a:t>
            </a:r>
            <a:endParaRPr lang="en-IE" sz="1600" dirty="0" smtClean="0">
              <a:solidFill>
                <a:schemeClr val="bg1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Covered SPARQL 1.0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1124234"/>
            <a:ext cx="71850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http://www.w3.org/TR/rdf-sparql-query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Federation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Endpoints often made public/online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5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Federation: execute sub-query remotely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89797"/>
            <a:ext cx="7798327" cy="341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5105400"/>
            <a:ext cx="5287887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Finds Asian embassies within 10 km of Santiago centre.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Embassies from </a:t>
            </a:r>
            <a:r>
              <a:rPr lang="en-IE" sz="1600" dirty="0" err="1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LinkedGeoData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Continents from </a:t>
            </a:r>
            <a:r>
              <a:rPr lang="en-IE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Wikidata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#</a:t>
            </a:r>
            <a:r>
              <a:rPr lang="en-US" i="1" dirty="0" err="1"/>
              <a:t>defaultView:Map</a:t>
            </a:r>
            <a:r>
              <a:rPr lang="en-US" i="1" dirty="0"/>
              <a:t>{"hide":["?</a:t>
            </a:r>
            <a:r>
              <a:rPr lang="en-US" i="1" dirty="0" err="1"/>
              <a:t>country","?geometry</a:t>
            </a:r>
            <a:r>
              <a:rPr lang="en-US" i="1" dirty="0"/>
              <a:t>"], "layer": "?label"}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PREFIX geo: &lt;http://www.opengis.net/ont/geosparql#&gt;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lgdo</a:t>
            </a:r>
            <a:r>
              <a:rPr lang="en-US" i="1" dirty="0"/>
              <a:t>: &lt;http://linkedgeodata.org/ontology/&gt;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geom</a:t>
            </a:r>
            <a:r>
              <a:rPr lang="en-US" i="1" dirty="0"/>
              <a:t>: &lt;http://geovocab.org/geometry#&gt;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bif</a:t>
            </a:r>
            <a:r>
              <a:rPr lang="en-US" i="1" dirty="0"/>
              <a:t>: &lt;</a:t>
            </a:r>
            <a:r>
              <a:rPr lang="en-US" i="1" dirty="0" err="1"/>
              <a:t>bif</a:t>
            </a:r>
            <a:r>
              <a:rPr lang="en-US" i="1" dirty="0"/>
              <a:t>:&gt;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SELECT ?country ?geometry ?label WHERE {</a:t>
            </a:r>
          </a:p>
          <a:p>
            <a:pPr marL="0" indent="0">
              <a:buNone/>
            </a:pPr>
            <a:r>
              <a:rPr lang="en-US" i="1" dirty="0"/>
              <a:t>  SERVICE &lt;http://linkedgeodata.org/sparql&gt; {</a:t>
            </a:r>
          </a:p>
          <a:p>
            <a:pPr marL="0" indent="0">
              <a:buNone/>
            </a:pPr>
            <a:r>
              <a:rPr lang="en-US" i="1" dirty="0"/>
              <a:t>    ?s </a:t>
            </a:r>
            <a:r>
              <a:rPr lang="en-US" i="1" dirty="0" err="1"/>
              <a:t>geom:geometry</a:t>
            </a:r>
            <a:r>
              <a:rPr lang="en-US" i="1" dirty="0"/>
              <a:t> [ </a:t>
            </a:r>
            <a:r>
              <a:rPr lang="en-US" i="1" dirty="0" err="1"/>
              <a:t>geo:asWKT</a:t>
            </a:r>
            <a:r>
              <a:rPr lang="en-US" i="1" dirty="0"/>
              <a:t> ?geometry ] ; </a:t>
            </a:r>
          </a:p>
          <a:p>
            <a:pPr marL="0" indent="0">
              <a:buNone/>
            </a:pPr>
            <a:r>
              <a:rPr lang="en-US" i="1" dirty="0"/>
              <a:t>       a </a:t>
            </a:r>
            <a:r>
              <a:rPr lang="en-US" i="1" dirty="0" err="1"/>
              <a:t>lgdo:Embassy</a:t>
            </a:r>
            <a:r>
              <a:rPr lang="en-US" i="1" dirty="0"/>
              <a:t>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lgdo:country</a:t>
            </a:r>
            <a:r>
              <a:rPr lang="en-US" i="1" dirty="0"/>
              <a:t> ?code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rdfs:label</a:t>
            </a:r>
            <a:r>
              <a:rPr lang="en-US" i="1" dirty="0"/>
              <a:t> ?label .</a:t>
            </a:r>
          </a:p>
          <a:p>
            <a:pPr marL="0" indent="0">
              <a:buNone/>
            </a:pPr>
            <a:r>
              <a:rPr lang="en-US" i="1" dirty="0"/>
              <a:t>    FILTER(</a:t>
            </a:r>
            <a:r>
              <a:rPr lang="en-US" i="1" dirty="0" err="1"/>
              <a:t>bif:st_intersects</a:t>
            </a:r>
            <a:r>
              <a:rPr lang="en-US" i="1" dirty="0"/>
              <a:t>(?geometry, </a:t>
            </a:r>
            <a:r>
              <a:rPr lang="en-US" i="1" dirty="0" err="1"/>
              <a:t>bif:st_point</a:t>
            </a:r>
            <a:r>
              <a:rPr lang="en-US" i="1" dirty="0"/>
              <a:t>(-70.6693,-33.4489), 10))</a:t>
            </a:r>
          </a:p>
          <a:p>
            <a:pPr marL="0" indent="0">
              <a:buNone/>
            </a:pPr>
            <a:r>
              <a:rPr lang="en-US" i="1" dirty="0"/>
              <a:t>  }</a:t>
            </a:r>
          </a:p>
          <a:p>
            <a:pPr marL="0" indent="0">
              <a:buNone/>
            </a:pPr>
            <a:r>
              <a:rPr lang="en-US" i="1" dirty="0"/>
              <a:t>  ?country wdt:P297 ?code ;</a:t>
            </a:r>
          </a:p>
          <a:p>
            <a:pPr marL="0" indent="0">
              <a:buNone/>
            </a:pPr>
            <a:r>
              <a:rPr lang="en-US" i="1" dirty="0"/>
              <a:t>     wdt:P30 wd:Q48 .  # continent: Asia</a:t>
            </a:r>
          </a:p>
          <a:p>
            <a:pPr marL="0" indent="0">
              <a:buNone/>
            </a:pPr>
            <a:r>
              <a:rPr lang="en-US" i="1" dirty="0" smtClean="0"/>
              <a:t>}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://query.wikidata.org/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language:</a:t>
            </a:r>
            <a:br>
              <a:rPr lang="en-IE" dirty="0" smtClean="0"/>
            </a:br>
            <a:r>
              <a:rPr lang="en-IE" dirty="0" smtClean="0"/>
              <a:t>	SPARQL 1.1 Update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default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33896" cy="16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55"/>
            <a:ext cx="6248400" cy="10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4525"/>
            <a:ext cx="3939336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named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3" name="Picture 3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5"/>
            <a:ext cx="6656070" cy="1377315"/>
          </a:xfrm>
          <a:prstGeom prst="rect">
            <a:avLst/>
          </a:prstGeom>
        </p:spPr>
      </p:pic>
      <p:pic>
        <p:nvPicPr>
          <p:cNvPr id="14" name="Picture 3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1"/>
            <a:ext cx="6553199" cy="1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DATA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651885"/>
            <a:ext cx="6656070" cy="137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8345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733800"/>
            <a:ext cx="6656070" cy="20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Combining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3382887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 for 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WHERE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generated before insertions/deletions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Deletions performed before insertions.</a:t>
            </a:r>
          </a:p>
        </p:txBody>
      </p:sp>
    </p:spTree>
    <p:extLst>
      <p:ext uri="{BB962C8B-B14F-4D97-AF65-F5344CB8AC3E}">
        <p14:creationId xmlns:p14="http://schemas.microsoft.com/office/powerpoint/2010/main" val="2768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SPARQL 1.1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 default update graph: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8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6070" cy="137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3581400"/>
            <a:ext cx="6656070" cy="209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541" y="3014246"/>
            <a:ext cx="33828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Equivalent to …</a:t>
            </a:r>
          </a:p>
        </p:txBody>
      </p:sp>
    </p:spTree>
    <p:extLst>
      <p:ext uri="{BB962C8B-B14F-4D97-AF65-F5344CB8AC3E}">
        <p14:creationId xmlns:p14="http://schemas.microsoft.com/office/powerpoint/2010/main" val="2623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r>
              <a:rPr lang="en-IE" dirty="0" smtClean="0"/>
              <a:t> a graph from the Web</a:t>
            </a:r>
          </a:p>
          <a:p>
            <a:endParaRPr lang="en-IE" dirty="0"/>
          </a:p>
          <a:p>
            <a:endParaRPr lang="en-IE" dirty="0" smtClean="0"/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load fails, suppress error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location of graph online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local named graph to load into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not given, default graph will be appended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graph 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RDF cannot be extracted from source graph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4999"/>
            <a:ext cx="6952965" cy="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r>
              <a:rPr lang="en-IE" dirty="0" smtClean="0"/>
              <a:t> all triples from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clear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clear specific named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clear default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named graphs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graphs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619759" cy="3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r>
              <a:rPr lang="en-IE" dirty="0" smtClean="0"/>
              <a:t> a new blank named graph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create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create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already exists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Existing graphs cannot be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affected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5000"/>
            <a:ext cx="4028127" cy="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r>
              <a:rPr lang="en-IE" dirty="0" smtClean="0"/>
              <a:t> (remove)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drop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drop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default graph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all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named graphs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all graphs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engine must have a default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graph: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DROP DEFAULT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same as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CLEAR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DEFAULT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7487062" cy="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copy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copy from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copy </a:t>
            </a:r>
            <a:r>
              <a:rPr lang="en-IE" dirty="0" smtClean="0"/>
              <a:t>to</a:t>
            </a:r>
          </a:p>
          <a:p>
            <a:pPr lvl="1"/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copy from/to default graph</a:t>
            </a: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905001"/>
            <a:ext cx="7360346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move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move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move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move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dropped after the move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361373" cy="6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r>
              <a:rPr lang="en-IE" dirty="0" smtClean="0"/>
              <a:t> data from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add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add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add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add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229510" cy="6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Entailment Regimes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7353" cy="52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www.w3.org/TR/sparql11-query/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Entailment Regimes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States how entailments can be included in SPARQL results</a:t>
            </a:r>
          </a:p>
          <a:p>
            <a:r>
              <a:rPr lang="en-IE" sz="2400" dirty="0" smtClean="0"/>
              <a:t>Support for RDFS / sublanguages of OWL</a:t>
            </a:r>
          </a:p>
          <a:p>
            <a:r>
              <a:rPr lang="en-IE" sz="2400" dirty="0" smtClean="0"/>
              <a:t>Not well supported (to best of my knowledge)</a:t>
            </a:r>
          </a:p>
          <a:p>
            <a:r>
              <a:rPr lang="en-IE" sz="2400" dirty="0" smtClean="0"/>
              <a:t>Not going to cover it</a:t>
            </a:r>
          </a:p>
          <a:p>
            <a:r>
              <a:rPr lang="en-IE" sz="2400" dirty="0" smtClean="0"/>
              <a:t>If interested, check out the book chapter or </a:t>
            </a:r>
          </a:p>
          <a:p>
            <a:pPr lvl="1"/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://www.w3.org/TR/sparql11-entailment/</a:t>
            </a:r>
            <a:endParaRPr lang="en-IE" sz="2000" dirty="0"/>
          </a:p>
          <a:p>
            <a:endParaRPr lang="en-IE" dirty="0"/>
          </a:p>
        </p:txBody>
      </p:sp>
      <p:pic>
        <p:nvPicPr>
          <p:cNvPr id="4" name="Picture 2" descr="https://s-media-cache-ak0.pinimg.com/236x/d7/0a/a9/d70aa919b4853c9c155426cd3ee4d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93"/>
            <a:ext cx="4061747" cy="2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Output Formats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Output Formats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ASK</a:t>
            </a:r>
            <a:r>
              <a:rPr lang="en-IE" dirty="0" smtClean="0"/>
              <a:t> (non-RDF):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XML</a:t>
            </a:r>
            <a:r>
              <a:rPr lang="en-IE" dirty="0" smtClean="0"/>
              <a:t> (1.0), </a:t>
            </a:r>
            <a:r>
              <a:rPr lang="en-IE" dirty="0" smtClean="0">
                <a:solidFill>
                  <a:srgbClr val="0070C0"/>
                </a:solidFill>
              </a:rPr>
              <a:t>JSON</a:t>
            </a:r>
            <a:r>
              <a:rPr lang="en-IE" dirty="0" smtClean="0"/>
              <a:t> (1.1), </a:t>
            </a:r>
            <a:r>
              <a:rPr lang="en-IE" dirty="0" smtClean="0">
                <a:solidFill>
                  <a:srgbClr val="0070C0"/>
                </a:solidFill>
              </a:rPr>
              <a:t>CSV</a:t>
            </a:r>
            <a:r>
              <a:rPr lang="en-IE" dirty="0" smtClean="0"/>
              <a:t>/</a:t>
            </a:r>
            <a:r>
              <a:rPr lang="en-IE" dirty="0" smtClean="0">
                <a:solidFill>
                  <a:srgbClr val="0070C0"/>
                </a:solidFill>
              </a:rPr>
              <a:t>TSV</a:t>
            </a:r>
            <a:r>
              <a:rPr lang="en-IE" dirty="0" smtClean="0"/>
              <a:t> (1.1)</a:t>
            </a:r>
            <a:endParaRPr lang="en-IE" dirty="0"/>
          </a:p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CONSTRUCT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DESCRIBE</a:t>
            </a:r>
            <a:r>
              <a:rPr lang="en-IE" dirty="0" smtClean="0"/>
              <a:t> (RDF)</a:t>
            </a:r>
          </a:p>
          <a:p>
            <a:pPr lvl="1"/>
            <a:r>
              <a:rPr lang="en-IE" dirty="0" smtClean="0"/>
              <a:t>Standard RDF syntaxes: </a:t>
            </a:r>
            <a:r>
              <a:rPr lang="en-IE" dirty="0" smtClean="0">
                <a:solidFill>
                  <a:srgbClr val="0070C0"/>
                </a:solidFill>
              </a:rPr>
              <a:t>RDF/XML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Turtle</a:t>
            </a:r>
            <a:r>
              <a:rPr lang="en-IE" dirty="0" smtClean="0"/>
              <a:t>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mention:</a:t>
            </a:r>
            <a:br>
              <a:rPr lang="en-IE" dirty="0" smtClean="0"/>
            </a:br>
            <a:r>
              <a:rPr lang="en-IE" dirty="0" smtClean="0"/>
              <a:t>	SPARQL 1.1 Protocol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Defines a HTTP protocol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issue queries/update over HTTP</a:t>
            </a:r>
          </a:p>
          <a:p>
            <a:pPr lvl="1"/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GET</a:t>
            </a:r>
            <a:r>
              <a:rPr lang="en-IE" sz="2400" dirty="0" smtClean="0"/>
              <a:t> /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POST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How different output formats can be requested</a:t>
            </a:r>
          </a:p>
          <a:p>
            <a:pPr lvl="1"/>
            <a:r>
              <a:rPr lang="en-IE" sz="2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Accept: text/turtle, application/</a:t>
            </a:r>
            <a:r>
              <a:rPr lang="en-IE" sz="2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rdf+xml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What response codes should be returned; e.g.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200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if successful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4XX</a:t>
            </a:r>
            <a:r>
              <a:rPr lang="en-IE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SPARQL query is invalid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5XX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query was okay but server failed to answer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… etc. See more details: </a:t>
            </a:r>
          </a:p>
          <a:p>
            <a:pPr lvl="3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http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://www.w3.org/TR/sparql11-protocol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/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None/>
            </a:pP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SPARQL </a:t>
            </a:r>
            <a:r>
              <a:rPr lang="es-CL" dirty="0" err="1" smtClean="0"/>
              <a:t>endpoints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Web!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48" y="1524000"/>
            <a:ext cx="7103052" cy="506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9" y="1523999"/>
            <a:ext cx="7103052" cy="50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SPARQL </a:t>
            </a:r>
            <a:r>
              <a:rPr lang="es-CL" dirty="0" err="1"/>
              <a:t>endpoints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" y="4546067"/>
            <a:ext cx="2298621" cy="231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</a:t>
            </a:r>
            <a:r>
              <a:rPr lang="en-US" dirty="0"/>
              <a:t>: &lt;http://www.wikidata.org/entity/&gt;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wdt</a:t>
            </a:r>
            <a:r>
              <a:rPr lang="en-US" dirty="0"/>
              <a:t>: &lt;http://www.wikidata.org/prop/direct/&gt;</a:t>
            </a:r>
          </a:p>
          <a:p>
            <a:pPr marL="0" indent="0">
              <a:buNone/>
            </a:pPr>
            <a:r>
              <a:rPr lang="en-US" dirty="0"/>
              <a:t>PREFIX p: &lt;http://www.wikidata.org/prop/&gt;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ps</a:t>
            </a:r>
            <a:r>
              <a:rPr lang="en-US" dirty="0"/>
              <a:t>: &lt;http://www.wikidata.org/prop/statement/&gt;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pq</a:t>
            </a:r>
            <a:r>
              <a:rPr lang="en-US" dirty="0"/>
              <a:t>: &lt;http://www.wikidata.org/prop/qualifier/&gt;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 &lt;http://www.w3.org/2000/01/rdf-schema#&gt;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DISTINCT ?</a:t>
            </a:r>
            <a:r>
              <a:rPr lang="en-US" dirty="0" err="1"/>
              <a:t>laureateName</a:t>
            </a:r>
            <a:r>
              <a:rPr lang="en-US" dirty="0"/>
              <a:t> ?</a:t>
            </a:r>
            <a:r>
              <a:rPr lang="en-US" dirty="0" err="1"/>
              <a:t>awardYear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?</a:t>
            </a:r>
            <a:r>
              <a:rPr lang="en-US" dirty="0" err="1"/>
              <a:t>warYear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{</a:t>
            </a:r>
          </a:p>
          <a:p>
            <a:pPr marL="0" indent="0">
              <a:buNone/>
            </a:pPr>
            <a:r>
              <a:rPr lang="en-US" dirty="0"/>
              <a:t>  ?laureate p:P166 ?award .            # Winner of some prize</a:t>
            </a:r>
          </a:p>
          <a:p>
            <a:pPr marL="0" indent="0">
              <a:buNone/>
            </a:pPr>
            <a:r>
              <a:rPr lang="en-US" dirty="0"/>
              <a:t>  ?award ps:P166 wd:Q37922 .           # Prize is Nobel Pr. in Lit.</a:t>
            </a:r>
          </a:p>
          <a:p>
            <a:pPr marL="0" indent="0">
              <a:buNone/>
            </a:pPr>
            <a:r>
              <a:rPr lang="en-US" dirty="0"/>
              <a:t>  ?award pq:P585 ?</a:t>
            </a:r>
            <a:r>
              <a:rPr lang="en-US" dirty="0" err="1"/>
              <a:t>awardDate</a:t>
            </a:r>
            <a:r>
              <a:rPr lang="en-US" dirty="0"/>
              <a:t> .          # Get the date of the award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awardDate</a:t>
            </a:r>
            <a:r>
              <a:rPr lang="en-US" dirty="0"/>
              <a:t>) as ?</a:t>
            </a:r>
            <a:r>
              <a:rPr lang="en-US" dirty="0" err="1"/>
              <a:t>awardYear</a:t>
            </a:r>
            <a:r>
              <a:rPr lang="en-US" dirty="0"/>
              <a:t>) # Get the year of the award</a:t>
            </a:r>
          </a:p>
          <a:p>
            <a:pPr marL="0" indent="0">
              <a:buNone/>
            </a:pPr>
            <a:r>
              <a:rPr lang="en-US" dirty="0"/>
              <a:t>  ?laureate wdt:P607 ?war .            # Find war(s) laureate was in</a:t>
            </a:r>
          </a:p>
          <a:p>
            <a:pPr marL="0" indent="0">
              <a:buNone/>
            </a:pPr>
            <a:r>
              <a:rPr lang="en-US" dirty="0"/>
              <a:t>  ?war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.           # Get name(s) of war(s)</a:t>
            </a:r>
          </a:p>
          <a:p>
            <a:pPr marL="0" indent="0">
              <a:buNone/>
            </a:pPr>
            <a:r>
              <a:rPr lang="en-US" dirty="0"/>
              <a:t>  ?war wdt:P580 ?</a:t>
            </a:r>
            <a:r>
              <a:rPr lang="en-US" dirty="0" err="1"/>
              <a:t>warStart</a:t>
            </a:r>
            <a:r>
              <a:rPr lang="en-US" dirty="0"/>
              <a:t>  .			   # Get year the war started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warStart</a:t>
            </a:r>
            <a:r>
              <a:rPr lang="en-US" dirty="0"/>
              <a:t>) as ?</a:t>
            </a:r>
            <a:r>
              <a:rPr lang="en-US" dirty="0" err="1"/>
              <a:t>warYear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?laureate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laureateName</a:t>
            </a:r>
            <a:r>
              <a:rPr lang="en-US" dirty="0"/>
              <a:t> . # Get name of laureate</a:t>
            </a:r>
          </a:p>
          <a:p>
            <a:pPr marL="0" indent="0">
              <a:buNone/>
            </a:pPr>
            <a:r>
              <a:rPr lang="en-US" dirty="0"/>
              <a:t>  FILTER(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warName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           # Filter for English</a:t>
            </a:r>
          </a:p>
          <a:p>
            <a:pPr marL="0" indent="0">
              <a:buNone/>
            </a:pPr>
            <a:r>
              <a:rPr lang="en-US" dirty="0"/>
              <a:t>    &amp;&amp; 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laureateName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")       #  ...  names only</a:t>
            </a:r>
          </a:p>
          <a:p>
            <a:pPr marL="0" indent="0">
              <a:buNone/>
            </a:pPr>
            <a:r>
              <a:rPr lang="en-US" dirty="0"/>
              <a:t>} ORDER BY ?</a:t>
            </a:r>
            <a:r>
              <a:rPr lang="en-US" dirty="0" err="1"/>
              <a:t>awardYear</a:t>
            </a:r>
            <a:r>
              <a:rPr lang="en-US" dirty="0"/>
              <a:t>                  # Order by </a:t>
            </a:r>
            <a:r>
              <a:rPr lang="en-US" dirty="0" smtClean="0"/>
              <a:t>year or award</a:t>
            </a:r>
            <a:endParaRPr lang="en-US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://query.wikidata.org/</a:t>
            </a:r>
          </a:p>
        </p:txBody>
      </p:sp>
    </p:spTree>
    <p:extLst>
      <p:ext uri="{BB962C8B-B14F-4D97-AF65-F5344CB8AC3E}">
        <p14:creationId xmlns:p14="http://schemas.microsoft.com/office/powerpoint/2010/main" val="2349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Q</a:t>
            </a:r>
            <a:r>
              <a:rPr lang="en-IE" dirty="0" smtClean="0"/>
              <a:t>uery feature:</a:t>
            </a:r>
            <a:br>
              <a:rPr lang="en-IE" dirty="0" smtClean="0"/>
            </a:br>
            <a:r>
              <a:rPr lang="en-IE" dirty="0" smtClean="0"/>
              <a:t>	Negation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SPARQL 1.0: Negation possible w/ a trick!</a:t>
            </a: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226" cy="209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4648201"/>
            <a:ext cx="411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solutions would this query return?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197100" cy="503386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246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Can do a closed-world style of negation!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(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/>
              <a:t>)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a ex:Movie .&#10;  $OPTIONAL$&#10;  ${ ?movie ex:firstAired ?date . }$&#10;  $FILTER(!BOUND(?date))$&#10;}&#10;\end{lstlisting}&#10;\end{minipage}&#10;\end{document}"/>
  <p:tag name="IGUANATEXSIZE" val="20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FILTER NOT EXISTS { ?s a ex:Series }$&#10;}&#10;\end{lstlisting}&#10;\end{minipage}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MINUS { ?s a ex:Series }$&#10;}&#10;\end{lstlisting}&#10;\end{minipage}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 \\&#10;ex:Sharknado2 \\\hline&#10;\end{tabular}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&#10;\end{tabular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ooktabs}&#10;\pagestyle{empty}&#10;\begin{document}\sf&#10;\newcommand{\mcir}{\text{\textasciicircum}}&#10;&#10;\begin{tabular}{ll}&#10;\toprule&#10;$e$ defined recursively as &amp; \\&#10;\midrule&#10;$p$ &amp; a predicate \\&#10;$\mcir e$ &amp; inverse path\\&#10;$e_1 / e_2$ &amp; a path of $e_1$ followed by $e_2$\\&#10;$e_1 | e_2$ &amp; a path of $e_1$ or $e_2$\\&#10;$e*$ &amp; a path of zero or more $e$\\&#10;$e+$ &amp; a path of one or more $e$\\&#10;$e?$ &amp; a path of zero or one $e$\\&#10;$!p$ &amp; any predicate not $p$\\&#10;$!(p_1|\ldots|p_k|\mcir  p_{k+1}|\ldots|\mcir  p_n)$ &amp; any (inverse) predicate not listed\\&#10;(e) &amp; brackets used for grouping&#10;\\\bottomrule&#10;\end{tabular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movie&#10;WHERE {&#10;  $:SharknadoSeries :movies/rdf:rest*/rdf:first ?movie .$&#10;}&#10;\end{lstlisting}&#10;\end{minipage}&#10;\end{document}"/>
  <p:tag name="IGUANATEXSIZE" val="20"/>
  <p:tag name="IGUANATEXCURSOR" val="5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7,589"/>
  <p:tag name="ORIGINALWIDTH" val="873,8719"/>
  <p:tag name="OUTPUTDPI" val="1200"/>
  <p:tag name="LATEXADDIN" val="\documentclass{article}&#10;\usepackage{amsmath}&#10;\pagestyle{empty}&#10;\begin{document}&#10;\tt&#10;\begin{tabular}{|l|}&#10;\hline&#10;\textbf{\texttt{?movie}} \\\hline\hline&#10;:Sharknado \\&#10;:Sharknado2 \\&#10;:Sharknado3 \\\hline&#10;\end{tabular}&#10;\end{document}"/>
  <p:tag name="IGUANATEXSIZE" val="20"/>
  <p:tag name="IGUANATEXCURSOR" val="1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2590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p1) {:SharknadoSeries};&#10;&#10;\node[iri, right=4.3cm of p1.center,anchor=center] (p2) {\_:b1}&#10;  edge[arrin] node[fill=white] {:movies} (p1.east);&#10;  &#10;\node[iri, below=\vgap of p2.center,anchor=center] (p3) {:Sharknado}&#10;  edge[arrin] node[fill=white] {rdf:first} (p2);&#10;&#10;\node[iri, right=\hgap of p2.center,anchor=center] (p4) {\_:b2}&#10;  edge[arrin] node[fill=white] {rdf:rest} (p2.east);&#10;  &#10;\node[iri, below=\vgap of p4.center,anchor=center] (p5) {:Sharknado2}&#10;  edge[arrin] node[fill=white] {rdf:first} (p4);&#10;  &#10;\node[iri, right=\hgap of p4.center,anchor=center] (p6) {\_:b3}&#10;  edge[arrin] node[fill=white] {rdf:rest} (p4.east);&#10;  &#10;\node[iri, below=\vgap of p6.center,anchor=center] (p7) {:Sharknado3}&#10;  edge[arrin] node[fill=white] {rdf:first} (p6);&#10;  &#10;\node[iri, right=\hgap of p6.center,anchor=center] (p8) {rdf:nil}&#10;  edge[arrin] node[fill=white] {rdf:rest} (p6.east);&#10;&#10;%\node [below right] at (current bounding box.north west) {\large ($G$)};&#10;\end{tikzpicture}&#10;\end{document}"/>
  <p:tag name="IGUANATEXSIZE" val="20"/>
  <p:tag name="IGUANATEXCURSOR" val="27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star&#10;WHERE {&#10;  $:KBacon ((^:actor|^:actress)/(:actor|:actress))* ?star .$&#10;}&#10;\end{lstlisting}&#10;\end{minipage}&#10;\end{document}"/>
  <p:tag name="IGUANATEXSIZE" val="20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\textbf{\texttt{?date}} \\\hline\hline&#10;ex:Sharknado2 &amp;  \\\hline&#10;\end{tabular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6,8599"/>
  <p:tag name="ORIGINALWIDTH" val="742,6036"/>
  <p:tag name="OUTPUTDPI" val="1200"/>
  <p:tag name="LATEXADDIN" val="\documentclass{article}&#10;\usepackage{amsmath}&#10;\pagestyle{empty}&#10;\begin{document}&#10;\tt&#10;\begin{tabular}{|l|}&#10;\hline&#10;\textbf{\texttt{?star}} \\\hline\hline&#10;:KBacon \\&#10;:TRobbins \\&#10;:MRyan \\&#10;:NCage \\\hline&#10;\end{tabular}&#10;\end{document}"/>
  <p:tag name="IGUANATEXSIZE" val="20"/>
  <p:tag name="IGUANATEXCURSOR" val="1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7,3613"/>
  <p:tag name="ORIGINALWIDTH" val="3388,973"/>
  <p:tag name="OUTPUTDPI" val="1200"/>
  <p:tag name="LATEXADDIN" val="\documentclass{standalone}&#10;\usepackage{amsmath}&#10;\usepackage{xcolor}&#10;\usepackage{tikz}&#10;\usetikzlibrary{shapes,arrows,positioning,fit,backgrounds,calc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6cm}&#10;\newcommand{\hgap}{2cm}&#10;\begin{document}&#10;\begin{tikzpicture}&#10;&#10;\node[iri,anchor=center] (kb) {:KBacon};&#10;&#10;\node[iri,right=\hgap of kb,anchor=center] (tr) {:TRobbins};&#10;&#10;\node (m) at ($(kb)!0.5!(tr)$) {};&#10;&#10;\node[iri,above=\vgap of m,anchor=center] (mr) {:MysticRiver}&#10;  edge[arrout] node[fill=white] {:actor} (kb)&#10;  edge[arrout] node[fill=white] {:actor} (tr);&#10;  &#10;\node[iri,right=\hgap of tr,anchor=center] (mry) {:MRyan};  &#10;  &#10;\node[iri,right=\hgap of mr,anchor=center] (tg) {:TopGun}&#10;  edge[arrout] node[fill=white] {:actor} (tr)&#10;  edge[arrout] node[fill=white] {:actress} (mry); &#10;  &#10;\node[iri,right=\hgap of mry,anchor=center] (nc) {:NCage};    &#10;&#10;\node[iri,right=\hgap of tg,anchor=center] (coa) {:CityOfAngels}&#10;  edge[arrout] node[fill=white] {:actress} (mry)&#10;  edge[arrout] node[fill=white] {:actor} (nc); &#10;&#10;%\node [below right] at (current bounding box.north west) {\large ($G$)};&#10;\end{tikzpicture}&#10;\end{document}"/>
  <p:tag name="IGUANATEXSIZE" val="16"/>
  <p:tag name="IGUANATEXCURSOR" val="24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2cm}&#10;~~\begin{lstlisting}[]&#10;PREFIX ex: &lt;http://ex.org/voc#&gt;&#10;SELECT ?movie ?year&#10;WHERE {&#10;  ?movie ex:firstAired ?date .&#10;  $BIND(xsd:int(SUBSTR(STR(?date),1,4)) AS ?year)$&#10;}&#10;\end{lstlisting}&#10;\end{minipag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415,448"/>
  <p:tag name="OUTPUTDPI" val="1200"/>
  <p:tag name="LATEXADDIN" val="\documentclass{article}&#10;\usepackage{amsmath}&#10;\pagestyle{empty}&#10;\begin{document}&#10;\tt&#10;\begin{tabular}{|l|l|}&#10;\hline&#10;\textbf{\texttt{?movie}} &amp;  \textbf{\texttt{?year}} \\\hline\hline&#10;ex:Sharknado &amp; 2013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ex:stars ?star .&#10;  $VALUES (?movie ?star)$&#10;    ${ (UNDEF ex:TaraReid)$&#10;       $(ex:Sharknado2 UNDEF) }$&#10;}&#10;\end{lstlisting}&#10;\end{minipage}&#10;\end{document}"/>
  <p:tag name="IGUANATEXSIZE" val="20"/>
  <p:tag name="IGUANATEXCURSOR" val="6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2004,28"/>
  <p:tag name="OUTPUTDPI" val="1200"/>
  <p:tag name="LATEXADDIN" val="\documentclass{article}&#10;\usepackage{amsmath}&#10;\pagestyle{empty}&#10;\begin{document}&#10;\tt&#10;\begin{tabular}{|l|l|}&#10;\hline&#10;\textbf{\texttt{?movie}} &amp;  \textbf{\texttt{?star}} \\\hline\hline&#10;ex:Sharknado &amp; ex:TaraReid \\&#10;ex:Sharknado2 &amp; ex:IanZiering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?star) as ?count)$&#10;WHERE {&#10;  ?movie ex:stars ?star .&#10;}&#10;\end{lstlisting}&#10;\end{minipage}&#10;\end{document}"/>
  <p:tag name="IGUANATEXSIZE" val="20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546,8263"/>
  <p:tag name="OUTPUTDPI" val="1200"/>
  <p:tag name="LATEXADDIN" val="\documentclass{article}&#10;\usepackage{amsmath}&#10;\usepackage{xcolor}&#10;\pagestyle{empty}&#10;\begin{document}&#10;\tt&#10;\begin{tabular}{|l|l|}&#10;\hline&#10;\textbf{\texttt{?count}} \\\hline\hline&#10;3 \\\hline&#10;\end{tabular}&#10;\end{document}"/>
  <p:tag name="IGUANATEXSIZE" val="16"/>
  <p:tag name="IGUANATEXCURSOR" val="1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¬DISTINCT¬ $(COUNT(?star) as ?count)$&#10;WHERE {&#10;  ?movie ex:stars ?star .&#10;}&#10;\end{lstlisting}&#10;\end{minipage}&#10;\end{document}"/>
  <p:tag name="IGUANATEXSIZE" val="20"/>
  <p:tag name="IGUANATEXCURSOR" val="5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red}3 \\\hline&#10;\end{tabular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¬DISTINCT¬ ?star) as ?count)$&#10;WHERE {&#10;  ?movie ex:stars ?star .&#10;}&#10;\end{lstlisting}&#10;\end{minipage}&#10;\end{document}"/>
  <p:tag name="IGUANATEXSIZE" val="20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green}2 \\\hline&#10;\end{tabular}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&#10;ex:Sharknado2 &amp; 1 \\\hline&#10;\end{tabular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FILTER NOT EXISTS$ &#10;     ${ ?movie ex:firstAired ?date }$&#10;}&#10;\end{lstlisting}&#10;\end{minipage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3858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¬GROUP BY ?movie¬&#10;\end{lstlisting}&#10;\end{minipage}&#10;\end{document}"/>
  <p:tag name="IGUANATEXSIZE" val="20"/>
  <p:tag name="IGUANATEXCURSOR" val="5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\hline&#10;\end{tabular}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$GROUP BY ?movie$&#10;¬HAVING(COUNT(DISTINCT ?star) &gt; 1)¬&#10;\end{lstlisting}&#10;\end{minipage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¬(SAMPLE(?star) as ?aStar)¬&#10;WHERE {&#10;  ?movie ex:stars ?star .&#10;}&#10;$GROUP BY ?movie$&#10;$HAVING(COUNT(DISTINCT ?star) &gt; 1)$&#10;\end{lstlisting}&#10;\end{minipage}&#10;\end{document}"/>
  <p:tag name="IGUANATEXSIZE" val="20"/>
  <p:tag name="IGUANATEXCURSOR" val="6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807,752"/>
  <p:tag name="OUTPUTDPI" val="1200"/>
  <p:tag name="LATEXADDIN" val="\documentclass{article}&#10;\usepackage{amsmath}&#10;\pagestyle{empty}&#10;\begin{document}&#10;\tt&#10;\begin{tabular}{|l|l|}&#10;\hline&#10;\textbf{\texttt{?movie}} &amp;  \textbf{\texttt{?aStar}} \\\hline\hline&#10;ex:Sharknado &amp; ex:TaraReid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aStar}} \\\hline\hline&#10;ex:Sharknado &amp; ex:IanZiering \\\hline&#10;\end{tabular}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(COUNT(?child) as ?count)&#10;WHERE { ex:Vito :hasChild ?child . }\end{lstlisting}&#10;\end{minipag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count}} \\\hline\hline&#10;4 \\\hline&#10;\end{tabular}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919,407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8cm}&#10;~~\begin{lstlisting}[]&#10;PREFIX ex: &lt;http://ex.org/voc#&gt;&#10;SELECT (AVG(?count) as ?avg) WHERE {&#10; ${$ &#10;   $SELECT (COUNT DISTINCT(?star) as ?count)$&#10;   $WHERE { movie ex:stars ?star . }$&#10;   $GROUP BY ?movie$                             &#10; $}$&#10;}&#10;\end{lstlisting}&#10;\end{minipage}&#10;\end{document}"/>
  <p:tag name="IGUANATEXSIZE" val="16"/>
  <p:tag name="IGUANATEXCURSOR" val="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avg}}\\\hline\hline&#10;1.5 \\\hline&#10;\end{tabular}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808,6129"/>
  <p:tag name="OUTPUTDPI" val="1200"/>
  <p:tag name="LATEXADDIN" val="\documentclass{article}&#10;\usepackage{amsmath}&#10;\pagestyle{empty}&#10;\begin{document}&#10;\tt&#10;\begin{tabular}{|l|l|}&#10;\hline&#10;\textbf{\texttt{?movie}}\\\hline\hline&#10;:Sharknado 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2743.883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5cm}&#10;~~\begin{lstlisting}[]&#10;PREFIX ex: &lt;http://ex.org/voc#&gt;&#10;SELECT ?movie&#10;WHERE {&#10;  ?movie ex:stars ?star . &#10;  ${$&#10;    $SELECT (AVG(?count) as ?avg) WHERE {$&#10;      ${$&#10;        $SELECT (COUNT DISTINCT(?star) as ?count)$&#10;        $WHERE { ?movie ex:stars ?star . }$&#10;        $GROUP BY ?movie$&#10;      $}$&#10;    $}$&#10;  $}$&#10;}&#10;GROUP BY ?movie $?avg$&#10;HAVING (COUNT(?star) &gt; ?avg)&#10;\end{lstlisting}&#10;\end{minipage}&#10;\end{document}"/>
  <p:tag name="IGUANATEXSIZE" val="16"/>
  <p:tag name="IGUANATEXCURSOR" val="805"/>
  <p:tag name="TRANSPARENCY" val="Fals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4514.88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12.5cm}&#10;~~\begin{lstlisting}[]&#10;PREFIX geo: &lt;http://www.opengis.net/ont/geosparql#&gt;&#10;PREFIX lgdo: &lt;http://linkedgeodata.org/ontology/&gt;&#10;PREFIX geom: &lt;http://geovocab.org/geometry#&gt;&#10;PREFIX bif: &lt;bif:&gt;&#10;&#10;SELECT ?country ?geometry ?label WHERE {&#10;  ¬SERVICE &lt;http://linkedgeodata.org/sparql&gt; {¬&#10;    ¬?s geom:geometry [ geo:asWKT ?geometry ] ;¬&#10;       ¬a lgdo:Embassy ;¬ &#10;       ¬lgdo:country ?code ;¬&#10;       ¬rdfs:label ?label .¬&#10;    ¬FILTER(bif:st_intersects(?geometry, bif:st_point(-70.6693,-33.4489), 10))¬&#10;  ¬}¬&#10;  ?country wdt:P297 ?code ;&#10;     wdt:P30 wd:Q48 .  # continent: Asia&#10;}\end{lstlisting}&#10;\end{minipage}&#10;\end{document}"/>
  <p:tag name="IGUANATEXSIZE" val="17"/>
  <p:tag name="IGUANATEXCURSOR" val="9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ex:SharknadoSeries ex:thirdMovie ex:Sharknado3 .¬&#10;$}$\end{lstlisting}\end{minipage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GRAPH ex:Sharknado2.ttl¬&#10;    ¬{ ex:Sharknado2 ex:firstAired &quot;2014-07-30&quot;^^xsd:date . }¬&#10;$}$\end{lstlisting}&#10;\end{minipage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GRAPH ex:Sharknado2.ttl¬&#10;    ¬{ ex:Sharknado2 ex:firstAired &quot;2014-07-30&quot;^^xsd:date . }¬&#10;$}$\end{lstlisting}&#10;\end{minipage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ex:SharknadoSeries ex:thirdMovie ex:Sharknado3 .¬&#10;$}$\end{lstlisting}\end{minipage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title ?title . }¬&#10;$}$&#10;$WHERE {$&#10;  ¬ex:SharknadoSeries ex:firstMovie ?movie .¬&#10;  ¬GRAPH ?g { ?movie ex:title ?title . }¬&#10;$}$\end{lstlisting}&#10;\end{minipage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{$&#10;  ¬GRAPH ?g { ?movie ex:description &quot;2nd Sharknado Movie&quot; . }¬&#10;$}$&#10;$WHERE {$&#10;  ¬ex:SharknadoSeries ex:secondMovie ?movie .¬&#10;  ¬GRAPH ?g { ?movie ?p ?o }¬&#10;$}$&#10;\end{lstlisting}\end{minipage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description ?olddescription . }¬&#10;$}$&#10;$INSERT {$&#10;  ¬GRAPH ?g { ?movie ex:description &quot;Best of the series&quot; . }¬&#10;$}$&#10;$WHERE {$&#10;  ¬ex:SharknadoSeries ex:secondMovie ?movie .¬&#10;  ¬GRAPH ?g { ?movie ex:description ?olddescription . }¬&#10;$}$&#10;\end{lstlisting}\end{minipage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3275.707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INSERT {$&#10;  $GRAPH ex:Sharknado.ttl { ex:Sharknado ex:sequel ?movie }$&#10;$}$&#10;$WHERE {$&#10;  $?movie ex:title &quot;Sharknado 2: The Second One&quot;@en .$&#10;$}$&#10;\end{lstlisting}\end{minipage}&#10;\end{document}"/>
  <p:tag name="IGUANATEXSIZE" val="20"/>
  <p:tag name="IGUANATEXCURSOR" val="6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WHERE {$&#10;  $?movie ex:description ?olddescription .$&#10;$}$&#10;\end{lstlisting}\end{minipag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MINUS$ &#10;     ${ ?movie ex:firstAired ?date }$&#10;}&#10;\end{lstlisting}&#10;\end{minipag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WHERE {$&#10;  $?movie ex:description ?olddescription .$&#10;$}$&#10;&#10;\end{lstlisting}\end{minipag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418,977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60}#1}}&#10;\newcommand{\gra}[1]{{\color{gray}#1}}&#10;\begin{document}&#10;\begin{tabular}{l}&#10;\cellcolor{green!20}\texttt{LOAD \gra{( SILENT )?} \blu{IRI-from} \gra{( INTO GRAPH \lblu{IRI-to} )? }}&#10;\end{tabular}&#10;\end{document}&#10;"/>
  <p:tag name="IGUANATEXSIZE" val="20"/>
  <p:tag name="IGUANATEXCURSOR" val="2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746,023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LEAR \gra{( SILENT )?} ( GRAPH \lblu{IRI} | DEFAULT | NAMED | ALL )}&#10;\end{tabular}&#10;\end{document}&#10;"/>
  <p:tag name="IGUANATEXSIZE" val="20"/>
  <p:tag name="IGUANATEXCURSOR" val="4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1980,276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REATE \gra{( SILENT )?} GRAPH \lblu{IRI}}&#10;\end{tabular}&#10;\end{document}&#10;"/>
  <p:tag name="IGUANATEXSIZE" val="20"/>
  <p:tag name="IGUANATEXCURSOR" val="4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680,764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DROP \gra{( SILENT )?} ( GRAPH \lblu{IRI} | DEFAULT | NAMED | ALL )}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COPY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MOVE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550,24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ADD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31719</TotalTime>
  <Words>1609</Words>
  <Application>Microsoft Office PowerPoint</Application>
  <PresentationFormat>On-screen Show (4:3)</PresentationFormat>
  <Paragraphs>301</Paragraphs>
  <Slides>70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CC7220-1 La Web de Datos Primavera 2021  Lecture  8: SPARQL [1.1]</vt:lpstr>
      <vt:lpstr>Previously …</vt:lpstr>
      <vt:lpstr>PowerPoint Presentation</vt:lpstr>
      <vt:lpstr>Covered SPARQL 1.0</vt:lpstr>
      <vt:lpstr>Today:   SPARQL 1.1</vt:lpstr>
      <vt:lpstr>A Web standard</vt:lpstr>
      <vt:lpstr>Query feature:  Negation</vt:lpstr>
      <vt:lpstr>SPARQL 1.0: Negation possible w/ a trick!</vt:lpstr>
      <vt:lpstr>SPARQL 1.1: (NOT) EXISTS</vt:lpstr>
      <vt:lpstr>SPARQL 1.1: MINUS</vt:lpstr>
      <vt:lpstr>Difference between MINUS and NOT EXISTS?</vt:lpstr>
      <vt:lpstr>Difference between MINUS and NOT EXISTS?</vt:lpstr>
      <vt:lpstr>Difference between MINUS and NOT EXISTS?</vt:lpstr>
      <vt:lpstr>New query feature:  Property paths</vt:lpstr>
      <vt:lpstr>Property paths: regular expressions</vt:lpstr>
      <vt:lpstr>Property paths example: RDF list</vt:lpstr>
      <vt:lpstr>Property paths example: Finite Bacon number</vt:lpstr>
      <vt:lpstr>New query feature:  Assignment</vt:lpstr>
      <vt:lpstr>Assignment with BIND</vt:lpstr>
      <vt:lpstr>Assignment with VALUES</vt:lpstr>
      <vt:lpstr>New query feature:  Aggregates</vt:lpstr>
      <vt:lpstr>Aggregates</vt:lpstr>
      <vt:lpstr>Aggregates: COUNT</vt:lpstr>
      <vt:lpstr>Aggregates: COUNT</vt:lpstr>
      <vt:lpstr>Aggregates: COUNT</vt:lpstr>
      <vt:lpstr>Aggregates</vt:lpstr>
      <vt:lpstr>Aggregates: COUNT with GROUP BY</vt:lpstr>
      <vt:lpstr>Aggregates</vt:lpstr>
      <vt:lpstr>Aggregates: COUNT, GROUP BY, HAVING</vt:lpstr>
      <vt:lpstr>Aggregates in SPARQL 1.1</vt:lpstr>
      <vt:lpstr>One more aggregates example: SAMPLE</vt:lpstr>
      <vt:lpstr>Quick note on semantics</vt:lpstr>
      <vt:lpstr>Recall from OWL: OWA and lack of UNA</vt:lpstr>
      <vt:lpstr>But in SPARQL …</vt:lpstr>
      <vt:lpstr>New query feature:  Subqueries</vt:lpstr>
      <vt:lpstr>Subqueries</vt:lpstr>
      <vt:lpstr>Subqueries</vt:lpstr>
      <vt:lpstr>Subqueries</vt:lpstr>
      <vt:lpstr>Subqueries</vt:lpstr>
      <vt:lpstr>New query feature:  Federation</vt:lpstr>
      <vt:lpstr>Endpoints often made public/online</vt:lpstr>
      <vt:lpstr>Federation: execute sub-query remotely</vt:lpstr>
      <vt:lpstr>(Hidden slide)</vt:lpstr>
      <vt:lpstr>New language:  SPARQL 1.1 Update</vt:lpstr>
      <vt:lpstr>INSERT DATA default graph</vt:lpstr>
      <vt:lpstr>INSERT DATA named graph</vt:lpstr>
      <vt:lpstr>DELETE DATA</vt:lpstr>
      <vt:lpstr>INSERT/DELETE with WHERE</vt:lpstr>
      <vt:lpstr>Combining INSERT/DELETE</vt:lpstr>
      <vt:lpstr>Set default update graph: WITH</vt:lpstr>
      <vt:lpstr>Simple DELETE WHERE</vt:lpstr>
      <vt:lpstr>Managing named graphs: LOAD</vt:lpstr>
      <vt:lpstr>Managing named graphs: CLEAR</vt:lpstr>
      <vt:lpstr>Managing named graphs: CREATE</vt:lpstr>
      <vt:lpstr>Managing named graphs: DROP</vt:lpstr>
      <vt:lpstr>Managing named graphs: COPY</vt:lpstr>
      <vt:lpstr>Managing named graphs: MOVE</vt:lpstr>
      <vt:lpstr>Managing named graphs: ADD</vt:lpstr>
      <vt:lpstr>New feature:  SPARQL 1.1 Entailment Regimes</vt:lpstr>
      <vt:lpstr>What’s new in SPARQL 1.1?</vt:lpstr>
      <vt:lpstr>SPARQL 1.1 Entailment Regimes</vt:lpstr>
      <vt:lpstr>New feature:  SPARQL 1.1 Output Formats</vt:lpstr>
      <vt:lpstr>What’s new in SPARQL 1.1?</vt:lpstr>
      <vt:lpstr>SPARQL 1.1 Output Formats</vt:lpstr>
      <vt:lpstr>Quick mention:  SPARQL 1.1 Protocol</vt:lpstr>
      <vt:lpstr>Defines a HTTP protocol</vt:lpstr>
      <vt:lpstr>SPARQL endpoints on the Web!</vt:lpstr>
      <vt:lpstr>SPARQL endpoints on the Web!</vt:lpstr>
      <vt:lpstr>(Hidden slide)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1462</cp:revision>
  <cp:lastPrinted>2018-10-29T15:12:58Z</cp:lastPrinted>
  <dcterms:created xsi:type="dcterms:W3CDTF">2006-08-16T00:00:00Z</dcterms:created>
  <dcterms:modified xsi:type="dcterms:W3CDTF">2021-10-18T14:33:59Z</dcterms:modified>
</cp:coreProperties>
</file>