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528" r:id="rId2"/>
    <p:sldId id="529" r:id="rId3"/>
    <p:sldId id="577" r:id="rId4"/>
    <p:sldId id="531" r:id="rId5"/>
    <p:sldId id="581" r:id="rId6"/>
    <p:sldId id="533" r:id="rId7"/>
    <p:sldId id="534" r:id="rId8"/>
    <p:sldId id="578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73" r:id="rId18"/>
    <p:sldId id="544" r:id="rId19"/>
    <p:sldId id="545" r:id="rId20"/>
    <p:sldId id="575" r:id="rId21"/>
    <p:sldId id="582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83" r:id="rId41"/>
    <p:sldId id="565" r:id="rId42"/>
    <p:sldId id="566" r:id="rId43"/>
    <p:sldId id="579" r:id="rId44"/>
    <p:sldId id="576" r:id="rId45"/>
    <p:sldId id="572" r:id="rId46"/>
  </p:sldIdLst>
  <p:sldSz cx="9144000" cy="6858000" type="screen4x3"/>
  <p:notesSz cx="7315200" cy="9601200"/>
  <p:embeddedFontLst>
    <p:embeddedFont>
      <p:font typeface="Alegreya Sans SC Light" panose="00000400000000000000" pitchFamily="2" charset="0"/>
      <p:regular r:id="rId48"/>
      <p:italic r:id="rId49"/>
    </p:embeddedFont>
    <p:embeddedFont>
      <p:font typeface="Inconsolata" panose="00000509000000000000" pitchFamily="49" charset="0"/>
      <p:regular r:id="rId50"/>
      <p:bold r:id="rId51"/>
    </p:embeddedFont>
    <p:embeddedFont>
      <p:font typeface="Alegreya Sans SC Medium" panose="00000600000000000000" pitchFamily="2" charset="0"/>
      <p:regular r:id="rId52"/>
      <p:italic r:id="rId53"/>
    </p:embeddedFont>
    <p:embeddedFont>
      <p:font typeface="Arial Narrow" panose="020B0606020202030204" pitchFamily="34" charset="0"/>
      <p:regular r:id="rId54"/>
      <p:bold r:id="rId55"/>
      <p:italic r:id="rId56"/>
      <p:boldItalic r:id="rId57"/>
    </p:embeddedFont>
    <p:embeddedFont>
      <p:font typeface="Segoe UI Light" panose="020B0502040204020203" pitchFamily="34" charset="0"/>
      <p:regular r:id="rId58"/>
      <p:italic r:id="rId59"/>
    </p:embeddedFont>
    <p:embeddedFont>
      <p:font typeface="Segoe UI Semilight" panose="020B0402040204020203" pitchFamily="34" charset="0"/>
      <p:regular r:id="rId60"/>
      <p: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MU Typewriter Text" panose="02000309000000000000" pitchFamily="50" charset="0"/>
      <p:regular r:id="rId66"/>
      <p:bold r:id="rId67"/>
      <p:italic r:id="rId68"/>
      <p:boldItalic r:id="rId69"/>
    </p:embeddedFont>
    <p:embeddedFont>
      <p:font typeface="Calibri Light" panose="020F0302020204030204" pitchFamily="34" charset="0"/>
      <p:regular r:id="rId70"/>
      <p: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632523"/>
    <a:srgbClr val="0D5C00"/>
    <a:srgbClr val="820069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5" autoAdjust="0"/>
    <p:restoredTop sz="95907" autoAdjust="0"/>
  </p:normalViewPr>
  <p:slideViewPr>
    <p:cSldViewPr>
      <p:cViewPr>
        <p:scale>
          <a:sx n="100" d="100"/>
          <a:sy n="100" d="100"/>
        </p:scale>
        <p:origin x="-888" y="5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30/08/2021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2021-08-30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29.xml"/><Relationship Id="rId21" Type="http://schemas.openxmlformats.org/officeDocument/2006/relationships/image" Target="../media/image29.png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2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36.xml"/><Relationship Id="rId19" Type="http://schemas.openxmlformats.org/officeDocument/2006/relationships/image" Target="../media/image27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4.png"/><Relationship Id="rId5" Type="http://schemas.openxmlformats.org/officeDocument/2006/relationships/tags" Target="../tags/tag42.xml"/><Relationship Id="rId10" Type="http://schemas.openxmlformats.org/officeDocument/2006/relationships/image" Target="../media/image23.png"/><Relationship Id="rId4" Type="http://schemas.openxmlformats.org/officeDocument/2006/relationships/tags" Target="../tags/tag41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6.xml"/><Relationship Id="rId7" Type="http://schemas.openxmlformats.org/officeDocument/2006/relationships/image" Target="../media/image2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48.xml"/><Relationship Id="rId10" Type="http://schemas.openxmlformats.org/officeDocument/2006/relationships/image" Target="../media/image30.png"/><Relationship Id="rId4" Type="http://schemas.openxmlformats.org/officeDocument/2006/relationships/tags" Target="../tags/tag47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51.xml"/><Relationship Id="rId21" Type="http://schemas.openxmlformats.org/officeDocument/2006/relationships/image" Target="../media/image29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50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58.xml"/><Relationship Id="rId19" Type="http://schemas.openxmlformats.org/officeDocument/2006/relationships/image" Target="../media/image2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62.xml"/><Relationship Id="rId21" Type="http://schemas.openxmlformats.org/officeDocument/2006/relationships/image" Target="../media/image29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6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69.xml"/><Relationship Id="rId19" Type="http://schemas.openxmlformats.org/officeDocument/2006/relationships/image" Target="../media/image27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4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1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42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5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88.xml"/><Relationship Id="rId21" Type="http://schemas.openxmlformats.org/officeDocument/2006/relationships/image" Target="../media/image10.png"/><Relationship Id="rId7" Type="http://schemas.openxmlformats.org/officeDocument/2006/relationships/tags" Target="../tags/tag9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8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9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95.xml"/><Relationship Id="rId19" Type="http://schemas.openxmlformats.org/officeDocument/2006/relationships/image" Target="../media/image8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8.xml"/><Relationship Id="rId21" Type="http://schemas.openxmlformats.org/officeDocument/2006/relationships/image" Target="../media/image10.png"/><Relationship Id="rId7" Type="http://schemas.openxmlformats.org/officeDocument/2006/relationships/tags" Target="../tags/tag2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5.xml"/><Relationship Id="rId19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2021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3</a:t>
            </a:r>
            <a:r>
              <a:rPr lang="es-ES" dirty="0" smtClean="0"/>
              <a:t>: </a:t>
            </a:r>
            <a:r>
              <a:rPr lang="es-ES" dirty="0"/>
              <a:t>RDF </a:t>
            </a:r>
            <a:r>
              <a:rPr lang="es-ES" dirty="0" err="1" smtClean="0"/>
              <a:t>Schema</a:t>
            </a:r>
            <a:r>
              <a:rPr lang="es-ES" dirty="0" smtClean="0"/>
              <a:t> (RDFS) </a:t>
            </a:r>
            <a:r>
              <a:rPr lang="es-ES" dirty="0"/>
              <a:t>and </a:t>
            </a:r>
            <a:r>
              <a:rPr lang="es-ES" dirty="0" err="1"/>
              <a:t>Semantics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 Answer: Schema/Ontologies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Instead of rules, we can </a:t>
            </a:r>
            <a:r>
              <a:rPr lang="en-IE" sz="2400" dirty="0"/>
              <a:t>u</a:t>
            </a:r>
            <a:r>
              <a:rPr lang="en-IE" sz="2400" dirty="0" smtClean="0"/>
              <a:t>se RDF!</a:t>
            </a:r>
          </a:p>
          <a:p>
            <a:r>
              <a:rPr lang="en-IE" sz="2400" dirty="0" smtClean="0"/>
              <a:t>Define relationships between classes and properties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2449999"/>
            <a:ext cx="7162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sorts of relationships might be useful to define between the following </a:t>
            </a:r>
            <a:r>
              <a:rPr lang="en-IE" sz="2400">
                <a:solidFill>
                  <a:srgbClr val="0000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classes</a:t>
            </a:r>
            <a:r>
              <a:rPr lang="en-IE" sz="240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r>
              <a:rPr lang="en-IE" sz="240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properties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7" y="6101667"/>
            <a:ext cx="3010662" cy="2788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8" y="4807410"/>
            <a:ext cx="1188720" cy="2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Class </a:t>
            </a:r>
            <a:r>
              <a:rPr lang="en-IE" sz="2800" dirty="0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632523"/>
                </a:solidFill>
              </a:rPr>
              <a:t>sub-class</a:t>
            </a:r>
            <a:r>
              <a:rPr lang="en-IE" sz="2800" dirty="0" smtClean="0"/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,</a:t>
            </a:r>
            <a:endParaRPr lang="en-IE" sz="2400" i="1" dirty="0"/>
          </a:p>
          <a:p>
            <a:pPr marL="0" indent="0">
              <a:buNone/>
            </a:pPr>
            <a:endParaRPr lang="en-IE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>
                    <a:lumMod val="85000"/>
                  </a:schemeClr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ex:CapitalCity</a:t>
            </a:r>
            <a:r>
              <a:rPr lang="en-IE" sz="2000" i="1" dirty="0" smtClean="0">
                <a:solidFill>
                  <a:schemeClr val="bg1"/>
                </a:solidFill>
              </a:rPr>
              <a:t> </a:t>
            </a:r>
            <a:r>
              <a:rPr lang="en-IE" sz="2000" i="1" dirty="0">
                <a:solidFill>
                  <a:schemeClr val="bg1"/>
                </a:solidFill>
              </a:rPr>
              <a:t>sub-class of </a:t>
            </a:r>
            <a:r>
              <a:rPr lang="en-IE" sz="2000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ex:Dublin,rdf:type,ex:CapitalCity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>
                <a:solidFill>
                  <a:schemeClr val="bg1"/>
                </a:solidFill>
              </a:rPr>
              <a:t> </a:t>
            </a:r>
            <a:endParaRPr lang="en-IE" dirty="0" smtClean="0">
              <a:solidFill>
                <a:schemeClr val="bg1"/>
              </a:solidFill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classes would be </a:t>
            </a:r>
            <a:r>
              <a:rPr lang="en-IE" sz="2400" smtClean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sub-classes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311203" y="4089253"/>
            <a:ext cx="1193997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201972" y="4919845"/>
            <a:ext cx="1531828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270458" y="4408628"/>
            <a:ext cx="1396542" cy="1107025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5" idx="0"/>
          </p:cNvCxnSpPr>
          <p:nvPr/>
        </p:nvCxnSpPr>
        <p:spPr>
          <a:xfrm flipH="1">
            <a:off x="1060260" y="5051062"/>
            <a:ext cx="168142" cy="46459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5" idx="3"/>
          </p:cNvCxnSpPr>
          <p:nvPr/>
        </p:nvCxnSpPr>
        <p:spPr>
          <a:xfrm flipH="1">
            <a:off x="1663320" y="5239220"/>
            <a:ext cx="647883" cy="43612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0800000">
            <a:off x="685800" y="4891375"/>
            <a:ext cx="533400" cy="1516713"/>
          </a:xfrm>
          <a:prstGeom prst="curvedConnector3">
            <a:avLst>
              <a:gd name="adj1" fmla="val 182201"/>
            </a:avLst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0"/>
            <a:endCxn id="35" idx="2"/>
          </p:cNvCxnSpPr>
          <p:nvPr/>
        </p:nvCxnSpPr>
        <p:spPr>
          <a:xfrm flipH="1" flipV="1">
            <a:off x="1060260" y="5835028"/>
            <a:ext cx="1103122" cy="413372"/>
          </a:xfrm>
          <a:prstGeom prst="straightConnector1">
            <a:avLst/>
          </a:prstGeom>
          <a:ln w="12700">
            <a:solidFill>
              <a:srgbClr val="632523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254061"/>
                </a:solidFill>
              </a:rPr>
              <a:t>sub-property</a:t>
            </a:r>
            <a:r>
              <a:rPr lang="en-IE" sz="2800" dirty="0" smtClean="0"/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 smtClean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q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7" y="6101667"/>
            <a:ext cx="3010662" cy="27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8" y="4807410"/>
            <a:ext cx="1188720" cy="276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000" i="1" dirty="0" smtClean="0">
                <a:solidFill>
                  <a:schemeClr val="bg1"/>
                </a:solidFill>
              </a:rPr>
              <a:t> sub-property </a:t>
            </a:r>
            <a:r>
              <a:rPr lang="en-IE" sz="2000" i="1" dirty="0">
                <a:solidFill>
                  <a:schemeClr val="bg1"/>
                </a:solidFill>
              </a:rPr>
              <a:t>of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ex:Ireland,ex:hasCapitalCity,ex:Dublin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be </a:t>
            </a:r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sub-properties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4953000" y="6081425"/>
            <a:ext cx="311613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6292916" y="4786025"/>
            <a:ext cx="1371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2" idx="2"/>
            <a:endCxn id="24" idx="0"/>
          </p:cNvCxnSpPr>
          <p:nvPr/>
        </p:nvCxnSpPr>
        <p:spPr>
          <a:xfrm flipH="1">
            <a:off x="6511065" y="5702116"/>
            <a:ext cx="1768475" cy="379309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0"/>
            <a:endCxn id="25" idx="2"/>
          </p:cNvCxnSpPr>
          <p:nvPr/>
        </p:nvCxnSpPr>
        <p:spPr>
          <a:xfrm flipV="1">
            <a:off x="6511065" y="5105400"/>
            <a:ext cx="467651" cy="976025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4" idx="0"/>
          </p:cNvCxnSpPr>
          <p:nvPr/>
        </p:nvCxnSpPr>
        <p:spPr>
          <a:xfrm>
            <a:off x="5962650" y="4316834"/>
            <a:ext cx="548415" cy="1764591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25" idx="0"/>
          </p:cNvCxnSpPr>
          <p:nvPr/>
        </p:nvCxnSpPr>
        <p:spPr>
          <a:xfrm>
            <a:off x="6236857" y="4328825"/>
            <a:ext cx="741859" cy="457200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2" idx="0"/>
          </p:cNvCxnSpPr>
          <p:nvPr/>
        </p:nvCxnSpPr>
        <p:spPr>
          <a:xfrm flipH="1" flipV="1">
            <a:off x="7395302" y="5105400"/>
            <a:ext cx="884238" cy="277341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endCxn id="22" idx="0"/>
          </p:cNvCxnSpPr>
          <p:nvPr/>
        </p:nvCxnSpPr>
        <p:spPr>
          <a:xfrm>
            <a:off x="6744890" y="4316834"/>
            <a:ext cx="1534650" cy="1065907"/>
          </a:xfrm>
          <a:prstGeom prst="curvedConnector2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Domain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820069"/>
                </a:solidFill>
              </a:rPr>
              <a:t>domain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8200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sz="2000" i="1" dirty="0" smtClean="0">
                <a:solidFill>
                  <a:schemeClr val="bg1"/>
                </a:solidFill>
              </a:rPr>
              <a:t> has domain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,"Hogan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ex:Aidan,rdf:type,foaf:Person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domain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7" y="6101667"/>
            <a:ext cx="3010662" cy="27889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8" y="4807410"/>
            <a:ext cx="1188720" cy="276606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032065" y="5457250"/>
            <a:ext cx="2216335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endCxn id="36" idx="2"/>
          </p:cNvCxnSpPr>
          <p:nvPr/>
        </p:nvCxnSpPr>
        <p:spPr>
          <a:xfrm rot="10800000">
            <a:off x="1060260" y="5835029"/>
            <a:ext cx="3892740" cy="406085"/>
          </a:xfrm>
          <a:prstGeom prst="curvedConnector2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057400" y="5702116"/>
            <a:ext cx="1523999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Arrow Connector 61"/>
          <p:cNvCxnSpPr>
            <a:stCxn id="52" idx="1"/>
            <a:endCxn id="61" idx="3"/>
          </p:cNvCxnSpPr>
          <p:nvPr/>
        </p:nvCxnSpPr>
        <p:spPr>
          <a:xfrm flipH="1">
            <a:off x="3581399" y="5616938"/>
            <a:ext cx="450666" cy="244866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953000" y="6081425"/>
            <a:ext cx="311613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36" grpId="0" animBg="1"/>
      <p:bldP spid="52" grpId="0" animBg="1"/>
      <p:bldP spid="61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Range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0D5C00"/>
                </a:solidFill>
              </a:rPr>
              <a:t>range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0D5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r>
              <a:rPr lang="en-IE" sz="2000" i="1" dirty="0" smtClean="0">
                <a:solidFill>
                  <a:schemeClr val="bg1"/>
                </a:solidFill>
              </a:rPr>
              <a:t> has range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2" y="3048000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0D5C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range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7" y="6101667"/>
            <a:ext cx="3010662" cy="2788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8" y="4807410"/>
            <a:ext cx="1188720" cy="27660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50"/>
          <p:cNvSpPr/>
          <p:nvPr/>
        </p:nvSpPr>
        <p:spPr>
          <a:xfrm>
            <a:off x="4953000" y="6081425"/>
            <a:ext cx="311613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48" idx="1"/>
            <a:endCxn id="33" idx="3"/>
          </p:cNvCxnSpPr>
          <p:nvPr/>
        </p:nvCxnSpPr>
        <p:spPr>
          <a:xfrm rot="10800000" flipV="1">
            <a:off x="3107563" y="4157146"/>
            <a:ext cx="1693036" cy="2250941"/>
          </a:xfrm>
          <a:prstGeom prst="curvedConnector3">
            <a:avLst>
              <a:gd name="adj1" fmla="val 50000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49" idx="1"/>
            <a:endCxn id="35" idx="0"/>
          </p:cNvCxnSpPr>
          <p:nvPr/>
        </p:nvCxnSpPr>
        <p:spPr>
          <a:xfrm rot="10800000">
            <a:off x="1228403" y="4731687"/>
            <a:ext cx="6327237" cy="810742"/>
          </a:xfrm>
          <a:prstGeom prst="curvedConnector4">
            <a:avLst>
              <a:gd name="adj1" fmla="val 30618"/>
              <a:gd name="adj2" fmla="val 128196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1" idx="1"/>
            <a:endCxn id="34" idx="3"/>
          </p:cNvCxnSpPr>
          <p:nvPr/>
        </p:nvCxnSpPr>
        <p:spPr>
          <a:xfrm rot="10800000">
            <a:off x="1663320" y="5675341"/>
            <a:ext cx="3289680" cy="565772"/>
          </a:xfrm>
          <a:prstGeom prst="curvedConnector3">
            <a:avLst>
              <a:gd name="adj1" fmla="val 89532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8" idx="1"/>
            <a:endCxn id="35" idx="3"/>
          </p:cNvCxnSpPr>
          <p:nvPr/>
        </p:nvCxnSpPr>
        <p:spPr>
          <a:xfrm rot="10800000" flipV="1">
            <a:off x="1771003" y="4157147"/>
            <a:ext cx="3029596" cy="734228"/>
          </a:xfrm>
          <a:prstGeom prst="curvedConnector3">
            <a:avLst>
              <a:gd name="adj1" fmla="val 4346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8" idx="1"/>
            <a:endCxn id="34" idx="3"/>
          </p:cNvCxnSpPr>
          <p:nvPr/>
        </p:nvCxnSpPr>
        <p:spPr>
          <a:xfrm rot="10800000" flipV="1">
            <a:off x="1663321" y="4157147"/>
            <a:ext cx="3137279" cy="1518194"/>
          </a:xfrm>
          <a:prstGeom prst="curvedConnector3">
            <a:avLst>
              <a:gd name="adj1" fmla="val 628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49" idx="1"/>
            <a:endCxn id="34" idx="0"/>
          </p:cNvCxnSpPr>
          <p:nvPr/>
        </p:nvCxnSpPr>
        <p:spPr>
          <a:xfrm rot="10800000">
            <a:off x="1060261" y="5515653"/>
            <a:ext cx="6495379" cy="26776"/>
          </a:xfrm>
          <a:prstGeom prst="curvedConnector4">
            <a:avLst>
              <a:gd name="adj1" fmla="val 9225"/>
              <a:gd name="adj2" fmla="val 953750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91490" y="3657600"/>
            <a:ext cx="8229600" cy="1767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Example: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A80088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ex:Country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>
            <a:normAutofit/>
          </a:bodyPr>
          <a:lstStyle/>
          <a:p>
            <a:r>
              <a:rPr lang="en-IE" dirty="0" smtClean="0"/>
              <a:t>More specific	</a:t>
            </a:r>
            <a:r>
              <a:rPr lang="en-GB" dirty="0" smtClean="0"/>
              <a:t>→</a:t>
            </a:r>
            <a:r>
              <a:rPr lang="en-IE" dirty="0" smtClean="0"/>
              <a:t> more conclusions</a:t>
            </a:r>
          </a:p>
          <a:p>
            <a:r>
              <a:rPr lang="en-IE" dirty="0" smtClean="0"/>
              <a:t>Less specific	</a:t>
            </a:r>
            <a:r>
              <a:rPr lang="en-GB" dirty="0" smtClean="0"/>
              <a:t>→</a:t>
            </a:r>
            <a:r>
              <a:rPr lang="en-IE" dirty="0" smtClean="0"/>
              <a:t> more reusable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7680" y="4343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PRO</a:t>
            </a:r>
            <a:r>
              <a:rPr lang="en-IE" sz="2400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Know that anything that has a capital city is a country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090" y="4805065"/>
            <a:ext cx="7856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CON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Cannot use </a:t>
            </a:r>
            <a:r>
              <a:rPr lang="en-IE" sz="2400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for capitals of states, regions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078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ex:Mayor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smtClean="0">
                <a:solidFill>
                  <a:schemeClr val="accent6">
                    <a:lumMod val="50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sub-class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of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pic>
        <p:nvPicPr>
          <p:cNvPr id="5122" name="Picture 2" descr="http://www.corbisimages.com/images/Corbis-RR020981.jpg?size=67&amp;uid=ba76f27b-6577-43cf-8f3d-a6493f8de2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" y="2548592"/>
            <a:ext cx="263334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90800"/>
            <a:ext cx="449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Bosco the dog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Mayor of </a:t>
            </a:r>
            <a:r>
              <a:rPr lang="en-IE" sz="2800" dirty="0" err="1" smtClean="0">
                <a:solidFill>
                  <a:schemeClr val="bg1"/>
                </a:solidFill>
              </a:rPr>
              <a:t>Sunol</a:t>
            </a:r>
            <a:r>
              <a:rPr lang="en-IE" sz="2800" dirty="0" smtClean="0">
                <a:solidFill>
                  <a:schemeClr val="bg1"/>
                </a:solidFill>
              </a:rPr>
              <a:t>, California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1981–1994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R.I.P.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137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ex:spouse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820069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sz="2400" dirty="0" smtClean="0">
                <a:solidFill>
                  <a:srgbClr val="0D5C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range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</a:rPr>
              <a:t>Erika Eiffel</a:t>
            </a:r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Married Eiffel Tower in 2007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4" y="2560320"/>
            <a:ext cx="2633345" cy="39506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74280" y="4309044"/>
            <a:ext cx="4550570" cy="2034289"/>
            <a:chOff x="3774280" y="4309044"/>
            <a:chExt cx="4550570" cy="2034289"/>
          </a:xfrm>
        </p:grpSpPr>
        <p:sp>
          <p:nvSpPr>
            <p:cNvPr id="11" name="TextBox 10"/>
            <p:cNvSpPr txBox="1"/>
            <p:nvPr/>
          </p:nvSpPr>
          <p:spPr>
            <a:xfrm>
              <a:off x="3774280" y="4309044"/>
              <a:ext cx="4550570" cy="2034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981" y="5444406"/>
              <a:ext cx="3518059" cy="8277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4280" y="4309044"/>
              <a:ext cx="4550570" cy="9373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49565" y="5052457"/>
              <a:ext cx="3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...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Beware of “hidden” definitions!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2070070"/>
            <a:ext cx="8086725" cy="153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1066800"/>
            <a:ext cx="6076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34470"/>
            <a:ext cx="7086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potential problems here?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862935"/>
            <a:ext cx="7086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Choose names of properties/classes carefully!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613" y="5094238"/>
            <a:ext cx="7086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ex:Dublin,foaf:img,ex:Dublin_night.jpg</a:t>
            </a:r>
            <a:r>
              <a:rPr lang="en-IE" sz="24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RDFS: RDF Schema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5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Last time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 (1.1):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164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RDFS: Describe “schema” in RDF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Inconsolata" panose="00000509000000000000" pitchFamily="49" charset="0"/>
              </a:rPr>
              <a:t>@prefix </a:t>
            </a:r>
            <a:r>
              <a:rPr lang="en-US" sz="2200" dirty="0" err="1">
                <a:latin typeface="Inconsolata" panose="00000509000000000000" pitchFamily="49" charset="0"/>
              </a:rPr>
              <a:t>rdfs</a:t>
            </a:r>
            <a:r>
              <a:rPr lang="en-US" sz="2200" dirty="0">
                <a:latin typeface="Inconsolata" panose="00000509000000000000" pitchFamily="49" charset="0"/>
              </a:rPr>
              <a:t>: &lt;http://www.w3.org/2000/01/rdf-schema#&gt;. </a:t>
            </a: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Sub-class</a:t>
            </a:r>
          </a:p>
          <a:p>
            <a:pPr lvl="1"/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rdfs:subClassOf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Sub-property</a:t>
            </a:r>
          </a:p>
          <a:p>
            <a:pPr lvl="1"/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rdfs:subPropertyOf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820069"/>
                </a:solidFill>
              </a:rPr>
              <a:t>Domain</a:t>
            </a:r>
          </a:p>
          <a:p>
            <a:pPr lvl="1"/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rdfs:domain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foaf:Person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820069"/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D5C00"/>
                </a:solidFill>
              </a:rPr>
              <a:t>Range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xsd:string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  <a:endParaRPr lang="en-GB" dirty="0" smtClean="0">
              <a:solidFill>
                <a:srgbClr val="0D5C00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Note: Why called “domain” and “range”?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i="1" dirty="0" smtClean="0">
                <a:latin typeface="Calibri Light" panose="020F0302020204030204" pitchFamily="34" charset="0"/>
              </a:rPr>
              <a:t>f</a:t>
            </a:r>
            <a:r>
              <a:rPr lang="en-IE" dirty="0" smtClean="0">
                <a:latin typeface="Calibri Light" panose="020F0302020204030204" pitchFamily="34" charset="0"/>
              </a:rPr>
              <a:t> : </a:t>
            </a:r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smtClean="0">
                <a:latin typeface="Arial Narrow" panose="020B0606020202030204" pitchFamily="34" charset="0"/>
              </a:rPr>
              <a:t>→ </a:t>
            </a:r>
            <a:r>
              <a:rPr lang="en-IE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Y</a:t>
            </a:r>
          </a:p>
          <a:p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sz="2800" b="1" dirty="0" smtClean="0"/>
              <a:t>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i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Y</a:t>
            </a:r>
            <a:r>
              <a:rPr lang="en-IE" i="1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: </a:t>
            </a:r>
            <a:r>
              <a:rPr lang="en-IE" sz="2800" b="1" dirty="0" smtClean="0"/>
              <a:t>co-domain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{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f(x)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|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∈ 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}</a:t>
            </a:r>
            <a:r>
              <a:rPr lang="en-IE" dirty="0" smtClean="0"/>
              <a:t>: </a:t>
            </a:r>
            <a:r>
              <a:rPr lang="en-IE" sz="2800" dirty="0" smtClean="0"/>
              <a:t>image or </a:t>
            </a:r>
            <a:r>
              <a:rPr lang="en-IE" sz="2800" b="1" dirty="0" smtClean="0"/>
              <a:t>range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74" name="Picture 2" descr="https://upload.wikimedia.org/wikipedia/commons/thumb/6/64/Codomain2.SVG/280px-Codomain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3" y="2817694"/>
            <a:ext cx="3328536" cy="24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251" y="1671935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guesses why RDFS calls these "domain" and "range"?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 let’s build an RDF Schema …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" y="2698261"/>
            <a:ext cx="8620209" cy="387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2020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</a:t>
            </a:r>
            <a:r>
              <a:rPr lang="en-IE" i="1" dirty="0" smtClean="0"/>
              <a:t>an example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03184" y="1143000"/>
            <a:ext cx="8534400" cy="1154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model an RDF Schema for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, including different types of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 (horror, comedy, action),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different types of people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involved (actor, producer, director),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how they are related.</a:t>
            </a:r>
            <a:endParaRPr lang="en-IE" sz="23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3136"/>
            <a:ext cx="1485900" cy="345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15" y="1828800"/>
            <a:ext cx="680085" cy="268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5801" y="1767415"/>
            <a:ext cx="1676400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r>
              <a:rPr lang="en-IE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the class of everything!</a:t>
            </a:r>
          </a:p>
          <a:p>
            <a:pPr lvl="1"/>
            <a:r>
              <a:rPr lang="en-IE" dirty="0" smtClean="0"/>
              <a:t>Yes, even itself!</a:t>
            </a:r>
          </a:p>
          <a:p>
            <a:pPr lvl="2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rdfs:Resource,rdf:type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3136"/>
            <a:ext cx="1485900" cy="345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065973" cy="271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(Giving domain/range/sub-class as </a:t>
            </a:r>
            <a:r>
              <a:rPr lang="en-IE" sz="2100" dirty="0" err="1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sz="2100" dirty="0">
                <a:solidFill>
                  <a:srgbClr val="0000FF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says nothing new!)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5801" y="1767415"/>
            <a:ext cx="1676400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1" idx="3"/>
            <a:endCxn id="13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meta-classes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rgbClr val="0000FF"/>
              </a:solidFill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r>
              <a:rPr lang="en-IE" dirty="0" smtClean="0"/>
              <a:t>: class of all properties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ex:hasCity,rdf:type,rdf:Property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1"/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rdfs:Class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class of all classes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ex:City,rdf:type,rdfs:Class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1816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Classes can also "act" as instances: no strong distinction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61641"/>
            <a:ext cx="7624487" cy="1586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Note: Class or instance?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35803"/>
            <a:ext cx="2047733" cy="17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178317"/>
            <a:ext cx="619111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Would you define </a:t>
            </a:r>
            <a:r>
              <a:rPr lang="en-IE" sz="2400" dirty="0" err="1">
                <a:latin typeface="Inconsolata" panose="020B0609030003000000" pitchFamily="49" charset="0"/>
                <a:cs typeface="Segoe UI Semilight" panose="020B0402040204020203" pitchFamily="34" charset="0"/>
              </a:rPr>
              <a:t>ex:Oak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"roble"@</a:t>
            </a:r>
            <a:r>
              <a:rPr lang="en-IE" sz="2400" dirty="0" err="1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es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n-IE" sz="2400" dirty="0">
              <a:solidFill>
                <a:schemeClr val="bg1">
                  <a:lumMod val="50000"/>
                </a:schemeClr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 a class or an instance?</a:t>
            </a:r>
          </a:p>
        </p:txBody>
      </p:sp>
    </p:spTree>
    <p:extLst>
      <p:ext uri="{BB962C8B-B14F-4D97-AF65-F5344CB8AC3E}">
        <p14:creationId xmlns:p14="http://schemas.microsoft.com/office/powerpoint/2010/main" val="41521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Reasoning with </a:t>
            </a:r>
            <a:r>
              <a:rPr lang="en-IE" dirty="0" smtClean="0"/>
              <a:t>RDFS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5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IE"/>
          </a:p>
          <a:p>
            <a:pPr marL="914400" lvl="2" indent="0">
              <a:buNone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62021" y="5943600"/>
            <a:ext cx="781995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general kinds of logical reasoning can we consider?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1" y="1090315"/>
            <a:ext cx="7819957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</a:t>
            </a:r>
            <a:r>
              <a:rPr lang="en-IE"/>
              <a:t>: </a:t>
            </a:r>
            <a:r>
              <a:rPr lang="en-IE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4092127"/>
            <a:ext cx="9144000" cy="276587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81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29" y="1219200"/>
            <a:ext cx="6375627" cy="43385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641799"/>
            <a:ext cx="4488656" cy="923330"/>
          </a:xfrm>
          <a:prstGeom prst="rect">
            <a:avLst/>
          </a:prstGeom>
          <a:gradFill>
            <a:gsLst>
              <a:gs pos="0">
                <a:srgbClr val="E08E8C"/>
              </a:gs>
              <a:gs pos="100000">
                <a:srgbClr val="F0C3C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All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movie directors are human. </a:t>
            </a:r>
            <a:endParaRPr lang="en-IE" i="1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Anthony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C. Ferrante is a movie 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director. 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Anthony C. Ferrante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b="1" i="1">
                <a:solidFill>
                  <a:schemeClr val="tx1"/>
                </a:solidFill>
                <a:latin typeface="Calibri Light" panose="020F0302020204030204" pitchFamily="34" charset="0"/>
              </a:rPr>
              <a:t>must be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 human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Deductive Reasoning</a:t>
            </a:r>
            <a:r>
              <a:rPr lang="es-CL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Make logical conclusion from rules/premises </a:t>
            </a:r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40" y="1369071"/>
            <a:ext cx="6391561" cy="43484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Inductive Reasoning</a:t>
            </a:r>
            <a:r>
              <a:rPr lang="es-CL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Learn approximate rule(s) from premises</a:t>
            </a:r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5" y="5060311"/>
            <a:ext cx="44886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The first three Sharknado movies were great.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Sharknado 4 will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probably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be great too.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39" y="1358187"/>
            <a:ext cx="6391561" cy="43676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Abductive Reasoning</a:t>
            </a:r>
            <a:r>
              <a:rPr lang="es-CL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Guess a premise/explanation</a:t>
            </a:r>
            <a:endParaRPr lang="en-GB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4" y="4802498"/>
            <a:ext cx="4488656" cy="92333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5EDB31"/>
              </a:gs>
              <a:gs pos="100000">
                <a:srgbClr val="5EDB3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Fred saw a movie with sharks in tornados.</a:t>
            </a: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Sharknado movies have sharks in tornados.</a:t>
            </a:r>
          </a:p>
          <a:p>
            <a:r>
              <a:rPr lang="en-GB" smtClean="0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Fred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may have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seen a Sharknado movie.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19800"/>
            <a:ext cx="8229600" cy="715962"/>
          </a:xfrm>
        </p:spPr>
        <p:txBody>
          <a:bodyPr/>
          <a:lstStyle/>
          <a:p>
            <a:pPr algn="r"/>
            <a:r>
              <a:rPr lang="en-IE" smtClean="0"/>
              <a:t>... the only form of reasoning that is "certain"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40" y="1219200"/>
            <a:ext cx="6045519" cy="453414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09600" y="427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legreya Sans SC Light" panose="00000400000000000000" pitchFamily="2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mtClean="0"/>
              <a:t>RDFS reasoning is deductive ...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10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conclusions can we deduce?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3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8" y="1219201"/>
            <a:ext cx="8534792" cy="211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of the conclusions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Everything is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All classes are sub-class of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RDF/RDFS properties are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Sharktopus just one movie …</a:t>
            </a:r>
            <a:endParaRPr lang="en-IE" dirty="0"/>
          </a:p>
        </p:txBody>
      </p:sp>
      <p:pic>
        <p:nvPicPr>
          <p:cNvPr id="1026" name="Picture 2" descr="Image result for sharktop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105400" cy="28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698669"/>
            <a:ext cx="8229600" cy="702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" y="5777678"/>
            <a:ext cx="7788250" cy="5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0" y="1219201"/>
            <a:ext cx="8551595" cy="21174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2296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Everything is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All classes are sub-class of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RDF/RDFS properties are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680156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289300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398" y="4502378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1" y="4379435"/>
            <a:ext cx="6605935" cy="203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RDF often drawn as a (directed, labelled) graph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740718" cy="24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44870"/>
            <a:ext cx="3124199" cy="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</p:spTree>
    <p:extLst>
      <p:ext uri="{BB962C8B-B14F-4D97-AF65-F5344CB8AC3E}">
        <p14:creationId xmlns:p14="http://schemas.microsoft.com/office/powerpoint/2010/main" val="25332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Axiomatic triples: Always true in RDFS</a:t>
            </a:r>
            <a:endParaRPr lang="en-I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98" y="1143000"/>
            <a:ext cx="6219825" cy="51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413346"/>
            <a:ext cx="8023213" cy="29112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399" y="2209801"/>
            <a:ext cx="8023213" cy="762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00" y="6347012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</a:t>
            </a: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greyed-out triples)</a:t>
            </a:r>
            <a:endParaRPr lang="en-I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Reasoning in RDFS over RDF graph </a:t>
            </a:r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Add axiomatic triples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Apply rules exhaustively, adding conclusions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  <a:r>
              <a:rPr lang="en-IE" dirty="0" smtClean="0"/>
              <a:t>, until nothing new found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679895" y="41148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this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always finish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 Or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it run forever?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95" y="4876800"/>
            <a:ext cx="778421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long as we do not “invent” new terms, and axiomatic triples are finite, the process will end once </a:t>
            </a:r>
            <a:r>
              <a:rPr lang="en-IE" sz="2400" i="1" dirty="0" smtClean="0">
                <a:latin typeface="Calibri Light" panose="020F0302020204030204" pitchFamily="34" charset="0"/>
              </a:rPr>
              <a:t>G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 all possible combinations of terms as triples.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0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RDFS (1.1): </a:t>
            </a:r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2329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RDF Terms used as predicate</a:t>
            </a:r>
          </a:p>
          <a:p>
            <a:pPr lvl="1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rdf:type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ex:firstMovie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ex:stars</a:t>
            </a:r>
            <a:r>
              <a:rPr lang="en-GB" dirty="0" smtClean="0"/>
              <a:t>, etc.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5"/>
            <a:ext cx="7945765" cy="35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Classes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Used to conceptually group resources</a:t>
            </a:r>
          </a:p>
          <a:p>
            <a:pPr lvl="1"/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ex:Movie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ex:Actor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ex:Series</a:t>
            </a:r>
            <a:r>
              <a:rPr lang="en-IE" dirty="0" smtClean="0"/>
              <a:t>, etc. </a:t>
            </a:r>
            <a:endParaRPr lang="en-IE" dirty="0"/>
          </a:p>
          <a:p>
            <a:pPr lvl="1"/>
            <a:r>
              <a:rPr lang="en-IE" dirty="0" smtClean="0"/>
              <a:t>Uses predicate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/>
              <a:t> to type a resource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8"/>
            <a:ext cx="7946915" cy="3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30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capture logic?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046292" y="2286000"/>
            <a:ext cx="497521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should we capture logic on the Semantic Web?</a:t>
            </a:r>
            <a:endParaRPr lang="en-IE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228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5cm}&#10;\begin{document}&#10;\begin{tikzpicture}&#10;&#10;\node[iri,anchor=center] (p1) {Ireland};&#10;\node[iri, right=\hgap of p1.center,anchor=center] (p2) {Europe}&#10;  edge[arrin] node[fill=white] {partOf} (p1.east);&#10;\node[iri, above=\vgap of p2.center,anchor=center] (p3) {Country}&#10; edge[arrin] node[fill=white] {a} (p1.east);&#10;\node[iri, below=\vgap of p2.center,anchor=center] (p4) {Dublin}&#10; edge[arrin] node[fill=white] {capital} (p1.east);&#10;\node[lit,right=\hgap of p4.center,anchor=center,blue,bottom color=blue!20] (p5)&#10; {\color{blue}1000000}&#10;  edge[arrin,blue] node[fill=white] {\color{blue}population} (p4.east);&#10;&#10;%\node [below right] at (current bounding box.north west) {\large ($G$)};&#10;\end{tikzpicture}&#10;\end{document}"/>
  <p:tag name="IGUANATEXSIZE" val="20"/>
  <p:tag name="IGUANATEXCURSOR" val="2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\begin{tabular}{|l|l|l|}&#10;\hline&#10;\color{gray} \textit{subject} &amp; \color{gray} \textit{predicate} &amp; \color{gray} \textit{object}\\\hline\hline&#10;Ireland &amp; partOf &amp; Europe \\&#10;Ireland &amp; a &amp; Country \\&#10;Ireland &amp; capital &amp; Dublin \\\hline\hline&#10;\color{blue}Dublin &amp; \color{blue}population &amp; \color{blue}1,000,000\\\hline&#10;\end{tabular}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usepackage{mathtools}&#10;&#10;\pagestyle{empty}&#10;&#10;\begin{document}&#10;\noindent&#10;\color{gray} $\mathsf{subject} \xrightarrow{\mathsf{predicate}} \mathsf{object}$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orange,fill=white] {ex:firstMovie} (p1.east);&#10;&#10; \node[lit, above=\vgap of p2.center,anchor=center] (p4) {&quot;2013-07-11&quot;\textasciicircum\textasciicircum xsd:date}&#10;  edge[arrin] node[orange,fill=white] {ex:firstAired} (p2);&#10;&#10;\node[iri,right=\hgap of p2.center,anchor=center] (p5) {ex:TaraReid}&#10; edge[arrin] node[orange,fill=white] {ex:stars} (p2.east);&#10; &#10;\node[iri,below=\vgap of p5.center,anchor=center] (a) {ex:Actor}&#10;  edge[arrin] node[orange,fill=white] {rdf:type} (p5); &#10;&#10;\node[iri,below=\vgap of a.center,anchor=center] (p6) {ex:IanZiering}&#10;  edge[arrout] node[orange,fill=white] {rdf:type} (a)&#10;  edge[arrin] node[orange,fill=white] {ex:stars} (p2.east);&#10;  &#10;\node[lit,above=\vgap of p5.center,anchor=center] (p3) {&quot;Sharknado&quot;@en}&#10; edge[arrin] node[orange,fill=white] {ex:title} (p2.east);&#10;  &#10;\node[iri, below=\vgap of v1.center,anchor=center] (p7) {ex:Sharknado2}&#10;  edge[arrin] node[orange,fill=white] {ex:secondMovie} (p1.east);&#10;  &#10;\node[iri, below=\vgap of p2.center,anchor=center] (p8) {ex:Movie}&#10;    edge[arrin] node[orange,fill=white] {rdf:type} (p7)&#10;    edge[arrin] node[orange,fill=white] {rdf:type} (p2);&#10;    &#10;\node[lit, below=\vgap of p7.center,anchor=center] (l) {&quot;Sharknado 2:\ The Second One&quot;@en}&#10;  edge[arrin] node[orange,fill=white] {ex:title} (p7); &#10;  &#10;    &#10;\node[iri, below=\vgap of p1.center,anchor=center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19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,purple] (a) {ex:Actor}&#10;  edge[arrin] node[orange,fill=white] {rdf:type} (p5); &#10;&#10;\node[iri,below=\vgap of a.center,anchor=center] (p6) {ex:IanZiering}&#10;  edge[arrout] node[orange,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;&#10;  &#10;\node[iri, below=\vgap of p2.center,anchor=center, purple] (p8) {ex:Movie}&#10;    edge[arrin] node[orange,fill=white] {rdf:type} (p7)&#10;    edge[arrin] node[orange,fill=white] {rdf:type} (p2);&#10;    &#10;\node[lit, below=\vgap of p7.center,anchor=center] (l) {&quot;Sharknado 2:\ The Second One&quot;@en}&#10;  edge[arrin] node[fill=white] {ex:title} (p7); &#10;  &#10;    &#10;\node[iri, below=\vgap of p1.center,anchor=center,purple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23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geographicallyPartOf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????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partOf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rdfs:Resource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8981"/>
  <p:tag name="ORIGINALWIDTH" val="720,3619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oak) {ex:Oak};&#10;&#10;\node[iri,anchor=center,left=3cm of oak.center] (tree) {ex:TreeSpecies} edge[arrin] node[fill=white] {rdf:type} (oak.west);&#10;&#10;\node[iri,anchor=center,below=\vgap of oak.center] (tree) {ex:BowthorpeOak} edge[arrout] node[fill=white] {rdf:type} (oak.south);&#10;&#10;\node[iri,anchor=center,right=\hgap of oak.center] (tree) {ex:Tree} edge[arrin] node[fill=white] {rdfs:subClassOf} (oak.east);&#10;&#10;&#10;\end{tikzpicture}&#10;\end{document}"/>
  <p:tag name="IGUANATEXSIZE" val="20"/>
  <p:tag name="IGUANATEXCURSOR" val="220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6,7358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right=7cm of st.center] (er) {ex:EricRoberts} edge[arrout] node[fill=white] {&#10;\begin{tabular}{@{}c@{}}mov:starredIn\\mov:actedIn\end{tabular}} (st.east);&#10;&#10;\node[iri,anchor=center,right=4cm of er.center] (per) {mov:Person} &#10;   edge[arrin] node[fill=white] {rdf:type} (er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2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92,6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left=4cm of st.center,orange] (er) {ex:IvaHasperger} edge[arrout] node[fill=white,text=purple] {mov:starredIn} (st);&#10;\end{tikzpicture}&#10;\end{document}"/>
  <p:tag name="IGUANATEXSIZE" val="20"/>
  <p:tag name="IGUANATEXCURSOR" val="18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6,0812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right=7cm of st.center,orange] (er) {ex:IvaHasperger} edge[arrout] node[fill=white] {&#10;\begin{tabular}{@{}c@{}}mov:starredIn\\mov:actedIn\end{tabular}} (st.east);&#10;&#10;\node[iri,anchor=center,right=4cm of er.center] (per) {mov:Person} &#10;   edge[arrin] node[fill=white] {rdf:type} (er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17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26371</TotalTime>
  <Words>1058</Words>
  <Application>Microsoft Office PowerPoint</Application>
  <PresentationFormat>On-screen Show (4:3)</PresentationFormat>
  <Paragraphs>208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Alegreya Sans SC Light</vt:lpstr>
      <vt:lpstr>Inconsolata</vt:lpstr>
      <vt:lpstr>Alegreya Sans SC Medium</vt:lpstr>
      <vt:lpstr>Arial Narrow</vt:lpstr>
      <vt:lpstr>Segoe UI Light</vt:lpstr>
      <vt:lpstr>Segoe UI Semilight</vt:lpstr>
      <vt:lpstr>Calibri</vt:lpstr>
      <vt:lpstr>CMU Typewriter Text</vt:lpstr>
      <vt:lpstr>Calibri Light</vt:lpstr>
      <vt:lpstr>Office Theme</vt:lpstr>
      <vt:lpstr>CC7220-1 La Web de Datos Primavera 2021  Lecture  3: RDF Schema (RDFS) and Semantics</vt:lpstr>
      <vt:lpstr>Last time …</vt:lpstr>
      <vt:lpstr>Semantic Web: Data</vt:lpstr>
      <vt:lpstr>RDF often drawn as a (directed, labelled) graph</vt:lpstr>
      <vt:lpstr>RDF Properties</vt:lpstr>
      <vt:lpstr>RDF Classes</vt:lpstr>
      <vt:lpstr>Today's topic ...</vt:lpstr>
      <vt:lpstr>Semantic Web: Logic</vt:lpstr>
      <vt:lpstr>How to capture logic?</vt:lpstr>
      <vt:lpstr>Semantic Web Answer: Schema/Ontologies</vt:lpstr>
      <vt:lpstr>Class hierarchy</vt:lpstr>
      <vt:lpstr>Property hierarchy</vt:lpstr>
      <vt:lpstr>Domain of properties</vt:lpstr>
      <vt:lpstr>Range of properties</vt:lpstr>
      <vt:lpstr>Trade-off: More Specific / Less Reusable</vt:lpstr>
      <vt:lpstr>Trade-off: More Specific / Less Reusable</vt:lpstr>
      <vt:lpstr>Trade-off: More Specific / Less Reusable</vt:lpstr>
      <vt:lpstr>Beware of “hidden” definitions!</vt:lpstr>
      <vt:lpstr>RDFS: RDF Schema</vt:lpstr>
      <vt:lpstr>RDFS (1.1): A Web Standard</vt:lpstr>
      <vt:lpstr>RDFS: Describe “schema” in RDF</vt:lpstr>
      <vt:lpstr>Note: Why called “domain” and “range”?</vt:lpstr>
      <vt:lpstr>So let’s build an RDF Schema …</vt:lpstr>
      <vt:lpstr>But what, e.g., is the domain of … ?</vt:lpstr>
      <vt:lpstr>But what, e.g., is the domain of … ?</vt:lpstr>
      <vt:lpstr>Some meta-classes …</vt:lpstr>
      <vt:lpstr>Note: Class or instance?</vt:lpstr>
      <vt:lpstr>Reasoning with RDFS</vt:lpstr>
      <vt:lpstr>What is “Reasoning”?</vt:lpstr>
      <vt:lpstr>What is “Reasoning”?</vt:lpstr>
      <vt:lpstr>What is “Reasoning”?</vt:lpstr>
      <vt:lpstr>What is “Reasoning”?</vt:lpstr>
      <vt:lpstr>... the only form of reasoning that is "certain"</vt:lpstr>
      <vt:lpstr>What conclusions can we deduce?</vt:lpstr>
      <vt:lpstr>Some of the conclusions …</vt:lpstr>
      <vt:lpstr>Sharktopus just one movie …</vt:lpstr>
      <vt:lpstr>RDFS definitions apply to any movie ...</vt:lpstr>
      <vt:lpstr>RDFS definitions apply to any movie ...</vt:lpstr>
      <vt:lpstr>Apply RDFS reasoning using “rules”</vt:lpstr>
      <vt:lpstr>Apply RDFS reasoning using “rules”</vt:lpstr>
      <vt:lpstr>Axiomatic triples: Always true in RDFS</vt:lpstr>
      <vt:lpstr>Reasoning in RDFS over RDF graph G</vt:lpstr>
      <vt:lpstr>Semantic Web: Logic</vt:lpstr>
      <vt:lpstr>RDFS (1.1): A Web Standard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864</cp:revision>
  <cp:lastPrinted>2017-08-02T00:22:32Z</cp:lastPrinted>
  <dcterms:created xsi:type="dcterms:W3CDTF">2006-08-16T00:00:00Z</dcterms:created>
  <dcterms:modified xsi:type="dcterms:W3CDTF">2021-08-30T15:32:13Z</dcterms:modified>
</cp:coreProperties>
</file>