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handoutMasterIdLst>
    <p:handoutMasterId r:id="rId105"/>
  </p:handoutMasterIdLst>
  <p:sldIdLst>
    <p:sldId id="528" r:id="rId2"/>
    <p:sldId id="462" r:id="rId3"/>
    <p:sldId id="529" r:id="rId4"/>
    <p:sldId id="536" r:id="rId5"/>
    <p:sldId id="753" r:id="rId6"/>
    <p:sldId id="751" r:id="rId7"/>
    <p:sldId id="541" r:id="rId8"/>
    <p:sldId id="542" r:id="rId9"/>
    <p:sldId id="555" r:id="rId10"/>
    <p:sldId id="557" r:id="rId11"/>
    <p:sldId id="573" r:id="rId12"/>
    <p:sldId id="655" r:id="rId13"/>
    <p:sldId id="656" r:id="rId14"/>
    <p:sldId id="657" r:id="rId15"/>
    <p:sldId id="658" r:id="rId16"/>
    <p:sldId id="659" r:id="rId17"/>
    <p:sldId id="734" r:id="rId18"/>
    <p:sldId id="654" r:id="rId19"/>
    <p:sldId id="582" r:id="rId20"/>
    <p:sldId id="583" r:id="rId21"/>
    <p:sldId id="584" r:id="rId22"/>
    <p:sldId id="586" r:id="rId23"/>
    <p:sldId id="585" r:id="rId24"/>
    <p:sldId id="578" r:id="rId25"/>
    <p:sldId id="705" r:id="rId26"/>
    <p:sldId id="559" r:id="rId27"/>
    <p:sldId id="706" r:id="rId28"/>
    <p:sldId id="707" r:id="rId29"/>
    <p:sldId id="565" r:id="rId30"/>
    <p:sldId id="708" r:id="rId31"/>
    <p:sldId id="735" r:id="rId32"/>
    <p:sldId id="570" r:id="rId33"/>
    <p:sldId id="571" r:id="rId34"/>
    <p:sldId id="736" r:id="rId35"/>
    <p:sldId id="587" r:id="rId36"/>
    <p:sldId id="755" r:id="rId37"/>
    <p:sldId id="588" r:id="rId38"/>
    <p:sldId id="589" r:id="rId39"/>
    <p:sldId id="703" r:id="rId40"/>
    <p:sldId id="737" r:id="rId41"/>
    <p:sldId id="713" r:id="rId42"/>
    <p:sldId id="709" r:id="rId43"/>
    <p:sldId id="595" r:id="rId44"/>
    <p:sldId id="597" r:id="rId45"/>
    <p:sldId id="598" r:id="rId46"/>
    <p:sldId id="600" r:id="rId47"/>
    <p:sldId id="601" r:id="rId48"/>
    <p:sldId id="602" r:id="rId49"/>
    <p:sldId id="714" r:id="rId50"/>
    <p:sldId id="605" r:id="rId51"/>
    <p:sldId id="606" r:id="rId52"/>
    <p:sldId id="607" r:id="rId53"/>
    <p:sldId id="710" r:id="rId54"/>
    <p:sldId id="711" r:id="rId55"/>
    <p:sldId id="715" r:id="rId56"/>
    <p:sldId id="717" r:id="rId57"/>
    <p:sldId id="719" r:id="rId58"/>
    <p:sldId id="720" r:id="rId59"/>
    <p:sldId id="721" r:id="rId60"/>
    <p:sldId id="723" r:id="rId61"/>
    <p:sldId id="724" r:id="rId62"/>
    <p:sldId id="725" r:id="rId63"/>
    <p:sldId id="660" r:id="rId64"/>
    <p:sldId id="661" r:id="rId65"/>
    <p:sldId id="662" r:id="rId66"/>
    <p:sldId id="675" r:id="rId67"/>
    <p:sldId id="676" r:id="rId68"/>
    <p:sldId id="738" r:id="rId69"/>
    <p:sldId id="677" r:id="rId70"/>
    <p:sldId id="678" r:id="rId71"/>
    <p:sldId id="693" r:id="rId72"/>
    <p:sldId id="679" r:id="rId73"/>
    <p:sldId id="739" r:id="rId74"/>
    <p:sldId id="740" r:id="rId75"/>
    <p:sldId id="741" r:id="rId76"/>
    <p:sldId id="742" r:id="rId77"/>
    <p:sldId id="743" r:id="rId78"/>
    <p:sldId id="744" r:id="rId79"/>
    <p:sldId id="746" r:id="rId80"/>
    <p:sldId id="750" r:id="rId81"/>
    <p:sldId id="747" r:id="rId82"/>
    <p:sldId id="748" r:id="rId83"/>
    <p:sldId id="683" r:id="rId84"/>
    <p:sldId id="686" r:id="rId85"/>
    <p:sldId id="695" r:id="rId86"/>
    <p:sldId id="754" r:id="rId87"/>
    <p:sldId id="666" r:id="rId88"/>
    <p:sldId id="667" r:id="rId89"/>
    <p:sldId id="749" r:id="rId90"/>
    <p:sldId id="663" r:id="rId91"/>
    <p:sldId id="664" r:id="rId92"/>
    <p:sldId id="665" r:id="rId93"/>
    <p:sldId id="619" r:id="rId94"/>
    <p:sldId id="688" r:id="rId95"/>
    <p:sldId id="620" r:id="rId96"/>
    <p:sldId id="639" r:id="rId97"/>
    <p:sldId id="640" r:id="rId98"/>
    <p:sldId id="757" r:id="rId99"/>
    <p:sldId id="641" r:id="rId100"/>
    <p:sldId id="756" r:id="rId101"/>
    <p:sldId id="642" r:id="rId102"/>
    <p:sldId id="651" r:id="rId10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8" autoAdjust="0"/>
    <p:restoredTop sz="95907" autoAdjust="0"/>
  </p:normalViewPr>
  <p:slideViewPr>
    <p:cSldViewPr>
      <p:cViewPr varScale="1">
        <p:scale>
          <a:sx n="85" d="100"/>
          <a:sy n="85" d="100"/>
        </p:scale>
        <p:origin x="-1316" y="-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5CCBC36-B86C-4F1E-877F-A729AA276833}" type="datetimeFigureOut">
              <a:rPr lang="en-IE" smtClean="0"/>
              <a:t>16/08/2021</a:t>
            </a:fld>
            <a:endParaRPr lang="en-IE"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DE82AEF-D6E1-438D-AA50-25C26D874612}" type="slidenum">
              <a:rPr lang="en-IE" smtClean="0"/>
              <a:t>‹#›</a:t>
            </a:fld>
            <a:endParaRPr lang="en-IE" dirty="0"/>
          </a:p>
        </p:txBody>
      </p:sp>
    </p:spTree>
    <p:extLst>
      <p:ext uri="{BB962C8B-B14F-4D97-AF65-F5344CB8AC3E}">
        <p14:creationId xmlns:p14="http://schemas.microsoft.com/office/powerpoint/2010/main" val="13001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E300012-02A5-4B9A-BBBE-ECC937BD1D5A}" type="datetimeFigureOut">
              <a:rPr lang="en-IE" smtClean="0"/>
              <a:t>16/08/2021</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E58D3-AE56-4AF7-BFDD-CAD04963A4E2}" type="slidenum">
              <a:rPr lang="en-IE" smtClean="0"/>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4E58D3-AE56-4AF7-BFDD-CAD04963A4E2}" type="slidenum">
              <a:rPr lang="en-IE" smtClean="0"/>
              <a:t>1</a:t>
            </a:fld>
            <a:endParaRPr lang="en-IE"/>
          </a:p>
        </p:txBody>
      </p:sp>
    </p:spTree>
    <p:extLst>
      <p:ext uri="{BB962C8B-B14F-4D97-AF65-F5344CB8AC3E}">
        <p14:creationId xmlns:p14="http://schemas.microsoft.com/office/powerpoint/2010/main" val="53809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102</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4</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a:t>
            </a:fld>
            <a:endParaRPr lang="en-IE"/>
          </a:p>
        </p:txBody>
      </p:sp>
    </p:spTree>
    <p:extLst>
      <p:ext uri="{BB962C8B-B14F-4D97-AF65-F5344CB8AC3E}">
        <p14:creationId xmlns:p14="http://schemas.microsoft.com/office/powerpoint/2010/main" val="83904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19</a:t>
            </a:fld>
            <a:endParaRPr lang="en-IE"/>
          </a:p>
        </p:txBody>
      </p:sp>
    </p:spTree>
    <p:extLst>
      <p:ext uri="{BB962C8B-B14F-4D97-AF65-F5344CB8AC3E}">
        <p14:creationId xmlns:p14="http://schemas.microsoft.com/office/powerpoint/2010/main" val="112360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56</a:t>
            </a:fld>
            <a:endParaRPr lang="en-IE"/>
          </a:p>
        </p:txBody>
      </p:sp>
    </p:spTree>
    <p:extLst>
      <p:ext uri="{BB962C8B-B14F-4D97-AF65-F5344CB8AC3E}">
        <p14:creationId xmlns:p14="http://schemas.microsoft.com/office/powerpoint/2010/main" val="1277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58</a:t>
            </a:fld>
            <a:endParaRPr lang="en-IE"/>
          </a:p>
        </p:txBody>
      </p:sp>
    </p:spTree>
    <p:extLst>
      <p:ext uri="{BB962C8B-B14F-4D97-AF65-F5344CB8AC3E}">
        <p14:creationId xmlns:p14="http://schemas.microsoft.com/office/powerpoint/2010/main" val="44119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60</a:t>
            </a:fld>
            <a:endParaRPr lang="en-IE"/>
          </a:p>
        </p:txBody>
      </p:sp>
    </p:spTree>
    <p:extLst>
      <p:ext uri="{BB962C8B-B14F-4D97-AF65-F5344CB8AC3E}">
        <p14:creationId xmlns:p14="http://schemas.microsoft.com/office/powerpoint/2010/main" val="41506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93</a:t>
            </a:fld>
            <a:endParaRPr lang="en-IE"/>
          </a:p>
        </p:txBody>
      </p:sp>
    </p:spTree>
    <p:extLst>
      <p:ext uri="{BB962C8B-B14F-4D97-AF65-F5344CB8AC3E}">
        <p14:creationId xmlns:p14="http://schemas.microsoft.com/office/powerpoint/2010/main" val="223991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100</a:t>
            </a:fld>
            <a:endParaRPr lang="en-IE" dirty="0"/>
          </a:p>
        </p:txBody>
      </p:sp>
    </p:spTree>
    <p:extLst>
      <p:ext uri="{BB962C8B-B14F-4D97-AF65-F5344CB8AC3E}">
        <p14:creationId xmlns:p14="http://schemas.microsoft.com/office/powerpoint/2010/main" val="403853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Alegreya Sans SC Medium" panose="00000600000000000000" pitchFamily="2"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latin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200">
                <a:solidFill>
                  <a:schemeClr val="tx1">
                    <a:lumMod val="65000"/>
                    <a:lumOff val="35000"/>
                  </a:schemeClr>
                </a:solidFill>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baseline="0">
                <a:solidFill>
                  <a:schemeClr val="tx1">
                    <a:lumMod val="65000"/>
                    <a:lumOff val="35000"/>
                  </a:schemeClr>
                </a:solidFill>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16/08/2021</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IE" smtClean="0"/>
              <a:pPr/>
              <a:t>16/08/2021</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lumMod val="65000"/>
              <a:lumOff val="35000"/>
            </a:schemeClr>
          </a:solidFill>
          <a:latin typeface="Alegreya Sans SC Light" panose="00000400000000000000" pitchFamily="2" charset="0"/>
          <a:ea typeface="+mj-ea"/>
          <a:cs typeface="Segoe UI Semilight" panose="020B0402040204020203"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tags" Target="../tags/tag3.xml"/><Relationship Id="rId21" Type="http://schemas.openxmlformats.org/officeDocument/2006/relationships/image" Target="../media/image49.png"/><Relationship Id="rId7" Type="http://schemas.openxmlformats.org/officeDocument/2006/relationships/tags" Target="../tags/tag7.xml"/><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ags" Target="../tags/tag2.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9.png"/><Relationship Id="rId5" Type="http://schemas.openxmlformats.org/officeDocument/2006/relationships/tags" Target="../tags/tag5.xml"/><Relationship Id="rId15" Type="http://schemas.openxmlformats.org/officeDocument/2006/relationships/image" Target="../media/image43.png"/><Relationship Id="rId10" Type="http://schemas.openxmlformats.org/officeDocument/2006/relationships/slideLayout" Target="../slideLayouts/slideLayout2.xml"/><Relationship Id="rId19" Type="http://schemas.openxmlformats.org/officeDocument/2006/relationships/image" Target="../media/image4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2.png"/><Relationship Id="rId22"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6.png"/><Relationship Id="rId18" Type="http://schemas.openxmlformats.org/officeDocument/2006/relationships/image" Target="../media/image43.png"/><Relationship Id="rId3" Type="http://schemas.openxmlformats.org/officeDocument/2006/relationships/tags" Target="../tags/tag12.xml"/><Relationship Id="rId21" Type="http://schemas.openxmlformats.org/officeDocument/2006/relationships/image" Target="../media/image49.png"/><Relationship Id="rId7" Type="http://schemas.openxmlformats.org/officeDocument/2006/relationships/tags" Target="../tags/tag16.xml"/><Relationship Id="rId12" Type="http://schemas.openxmlformats.org/officeDocument/2006/relationships/image" Target="../media/image40.png"/><Relationship Id="rId17" Type="http://schemas.openxmlformats.org/officeDocument/2006/relationships/image" Target="../media/image42.png"/><Relationship Id="rId2" Type="http://schemas.openxmlformats.org/officeDocument/2006/relationships/tags" Target="../tags/tag1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39.png"/><Relationship Id="rId5" Type="http://schemas.openxmlformats.org/officeDocument/2006/relationships/tags" Target="../tags/tag14.xml"/><Relationship Id="rId15" Type="http://schemas.openxmlformats.org/officeDocument/2006/relationships/image" Target="../media/image48.png"/><Relationship Id="rId10" Type="http://schemas.openxmlformats.org/officeDocument/2006/relationships/slideLayout" Target="../slideLayouts/slideLayout2.xml"/><Relationship Id="rId19" Type="http://schemas.openxmlformats.org/officeDocument/2006/relationships/image" Target="../media/image44.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47.png"/><Relationship Id="rId22"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4.png"/><Relationship Id="rId3" Type="http://schemas.openxmlformats.org/officeDocument/2006/relationships/tags" Target="../tags/tag21.xml"/><Relationship Id="rId21" Type="http://schemas.openxmlformats.org/officeDocument/2006/relationships/image" Target="../media/image48.png"/><Relationship Id="rId7" Type="http://schemas.openxmlformats.org/officeDocument/2006/relationships/tags" Target="../tags/tag25.xml"/><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3.png"/><Relationship Id="rId2" Type="http://schemas.openxmlformats.org/officeDocument/2006/relationships/tags" Target="../tags/tag20.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52.gif"/><Relationship Id="rId5" Type="http://schemas.openxmlformats.org/officeDocument/2006/relationships/tags" Target="../tags/tag23.xml"/><Relationship Id="rId15" Type="http://schemas.openxmlformats.org/officeDocument/2006/relationships/image" Target="../media/image42.png"/><Relationship Id="rId23" Type="http://schemas.openxmlformats.org/officeDocument/2006/relationships/image" Target="../media/image51.png"/><Relationship Id="rId28" Type="http://schemas.openxmlformats.org/officeDocument/2006/relationships/image" Target="../media/image20.png"/><Relationship Id="rId10" Type="http://schemas.openxmlformats.org/officeDocument/2006/relationships/tags" Target="../tags/tag28.xml"/><Relationship Id="rId19" Type="http://schemas.openxmlformats.org/officeDocument/2006/relationships/image" Target="../media/image49.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6.png"/><Relationship Id="rId22" Type="http://schemas.openxmlformats.org/officeDocument/2006/relationships/image" Target="../media/image50.png"/><Relationship Id="rId27"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40.png"/><Relationship Id="rId18" Type="http://schemas.openxmlformats.org/officeDocument/2006/relationships/image" Target="../media/image44.png"/><Relationship Id="rId26" Type="http://schemas.openxmlformats.org/officeDocument/2006/relationships/image" Target="../media/image54.png"/><Relationship Id="rId3" Type="http://schemas.openxmlformats.org/officeDocument/2006/relationships/tags" Target="../tags/tag31.xml"/><Relationship Id="rId21" Type="http://schemas.openxmlformats.org/officeDocument/2006/relationships/image" Target="../media/image59.png"/><Relationship Id="rId7" Type="http://schemas.openxmlformats.org/officeDocument/2006/relationships/tags" Target="../tags/tag35.xml"/><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61.png"/><Relationship Id="rId2" Type="http://schemas.openxmlformats.org/officeDocument/2006/relationships/tags" Target="../tags/tag30.xml"/><Relationship Id="rId16" Type="http://schemas.openxmlformats.org/officeDocument/2006/relationships/image" Target="../media/image42.png"/><Relationship Id="rId20" Type="http://schemas.openxmlformats.org/officeDocument/2006/relationships/image" Target="../media/image58.png"/><Relationship Id="rId29" Type="http://schemas.openxmlformats.org/officeDocument/2006/relationships/image" Target="../media/image56.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slideLayout" Target="../slideLayouts/slideLayout2.xml"/><Relationship Id="rId24" Type="http://schemas.openxmlformats.org/officeDocument/2006/relationships/image" Target="../media/image52.gif"/><Relationship Id="rId5" Type="http://schemas.openxmlformats.org/officeDocument/2006/relationships/tags" Target="../tags/tag33.xml"/><Relationship Id="rId15" Type="http://schemas.openxmlformats.org/officeDocument/2006/relationships/image" Target="../media/image57.png"/><Relationship Id="rId23" Type="http://schemas.openxmlformats.org/officeDocument/2006/relationships/image" Target="../media/image51.png"/><Relationship Id="rId28" Type="http://schemas.openxmlformats.org/officeDocument/2006/relationships/image" Target="../media/image20.png"/><Relationship Id="rId10" Type="http://schemas.openxmlformats.org/officeDocument/2006/relationships/tags" Target="../tags/tag38.xml"/><Relationship Id="rId19" Type="http://schemas.openxmlformats.org/officeDocument/2006/relationships/image" Target="../media/image45.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46.png"/><Relationship Id="rId22" Type="http://schemas.openxmlformats.org/officeDocument/2006/relationships/image" Target="../media/image60.png"/><Relationship Id="rId27"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3.png"/><Relationship Id="rId18" Type="http://schemas.openxmlformats.org/officeDocument/2006/relationships/image" Target="../media/image60.png"/><Relationship Id="rId3" Type="http://schemas.openxmlformats.org/officeDocument/2006/relationships/tags" Target="../tags/tag41.xml"/><Relationship Id="rId21" Type="http://schemas.openxmlformats.org/officeDocument/2006/relationships/image" Target="../media/image40.png"/><Relationship Id="rId7" Type="http://schemas.openxmlformats.org/officeDocument/2006/relationships/tags" Target="../tags/tag45.xml"/><Relationship Id="rId12" Type="http://schemas.openxmlformats.org/officeDocument/2006/relationships/image" Target="../media/image42.png"/><Relationship Id="rId17" Type="http://schemas.openxmlformats.org/officeDocument/2006/relationships/image" Target="../media/image59.png"/><Relationship Id="rId2" Type="http://schemas.openxmlformats.org/officeDocument/2006/relationships/tags" Target="../tags/tag40.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57.png"/><Relationship Id="rId5" Type="http://schemas.openxmlformats.org/officeDocument/2006/relationships/tags" Target="../tags/tag43.xml"/><Relationship Id="rId15" Type="http://schemas.openxmlformats.org/officeDocument/2006/relationships/image" Target="../media/image45.png"/><Relationship Id="rId10" Type="http://schemas.openxmlformats.org/officeDocument/2006/relationships/image" Target="../media/image39.png"/><Relationship Id="rId19" Type="http://schemas.openxmlformats.org/officeDocument/2006/relationships/image" Target="../media/image51.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44.png"/><Relationship Id="rId22"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tags" Target="../tags/tag49.xml"/><Relationship Id="rId21" Type="http://schemas.openxmlformats.org/officeDocument/2006/relationships/image" Target="../media/image46.png"/><Relationship Id="rId7" Type="http://schemas.openxmlformats.org/officeDocument/2006/relationships/tags" Target="../tags/tag53.xml"/><Relationship Id="rId12" Type="http://schemas.openxmlformats.org/officeDocument/2006/relationships/image" Target="../media/image39.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tags" Target="../tags/tag48.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3.png"/><Relationship Id="rId24" Type="http://schemas.openxmlformats.org/officeDocument/2006/relationships/image" Target="../media/image71.png"/><Relationship Id="rId5" Type="http://schemas.openxmlformats.org/officeDocument/2006/relationships/tags" Target="../tags/tag51.xml"/><Relationship Id="rId15" Type="http://schemas.openxmlformats.org/officeDocument/2006/relationships/image" Target="../media/image65.png"/><Relationship Id="rId23" Type="http://schemas.openxmlformats.org/officeDocument/2006/relationships/image" Target="../media/image62.png"/><Relationship Id="rId10" Type="http://schemas.openxmlformats.org/officeDocument/2006/relationships/slideLayout" Target="../slideLayouts/slideLayout2.xml"/><Relationship Id="rId19" Type="http://schemas.openxmlformats.org/officeDocument/2006/relationships/image" Target="../media/image69.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0.png"/><Relationship Id="rId2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4.png"/><Relationship Id="rId11" Type="http://schemas.openxmlformats.org/officeDocument/2006/relationships/image" Target="../media/image30.gif"/><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2.png"/><Relationship Id="rId9" Type="http://schemas.openxmlformats.org/officeDocument/2006/relationships/image" Target="../media/image77.jpeg"/><Relationship Id="rId1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20.png"/><Relationship Id="rId3" Type="http://schemas.openxmlformats.org/officeDocument/2006/relationships/tags" Target="../tags/tag60.xml"/><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tags" Target="../tags/tag61.xml"/><Relationship Id="rId9" Type="http://schemas.openxmlformats.org/officeDocument/2006/relationships/image" Target="../media/image62.pn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tags" Target="../tags/tag64.xml"/><Relationship Id="rId21" Type="http://schemas.openxmlformats.org/officeDocument/2006/relationships/image" Target="../media/image46.png"/><Relationship Id="rId7" Type="http://schemas.openxmlformats.org/officeDocument/2006/relationships/tags" Target="../tags/tag68.xml"/><Relationship Id="rId12" Type="http://schemas.openxmlformats.org/officeDocument/2006/relationships/image" Target="../media/image39.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tags" Target="../tags/tag63.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3.png"/><Relationship Id="rId24" Type="http://schemas.openxmlformats.org/officeDocument/2006/relationships/image" Target="../media/image71.png"/><Relationship Id="rId5" Type="http://schemas.openxmlformats.org/officeDocument/2006/relationships/tags" Target="../tags/tag66.xml"/><Relationship Id="rId15" Type="http://schemas.openxmlformats.org/officeDocument/2006/relationships/image" Target="../media/image65.png"/><Relationship Id="rId23" Type="http://schemas.openxmlformats.org/officeDocument/2006/relationships/image" Target="../media/image62.png"/><Relationship Id="rId10" Type="http://schemas.openxmlformats.org/officeDocument/2006/relationships/slideLayout" Target="../slideLayouts/slideLayout2.xml"/><Relationship Id="rId19" Type="http://schemas.openxmlformats.org/officeDocument/2006/relationships/image" Target="../media/image69.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40.png"/><Relationship Id="rId2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0.png"/><Relationship Id="rId18" Type="http://schemas.openxmlformats.org/officeDocument/2006/relationships/image" Target="../media/image44.png"/><Relationship Id="rId26" Type="http://schemas.openxmlformats.org/officeDocument/2006/relationships/image" Target="../media/image52.gif"/><Relationship Id="rId3" Type="http://schemas.openxmlformats.org/officeDocument/2006/relationships/tags" Target="../tags/tag73.xml"/><Relationship Id="rId21" Type="http://schemas.openxmlformats.org/officeDocument/2006/relationships/image" Target="../media/image59.png"/><Relationship Id="rId7" Type="http://schemas.openxmlformats.org/officeDocument/2006/relationships/tags" Target="../tags/tag77.xml"/><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62.png"/><Relationship Id="rId2" Type="http://schemas.openxmlformats.org/officeDocument/2006/relationships/tags" Target="../tags/tag72.xml"/><Relationship Id="rId16" Type="http://schemas.openxmlformats.org/officeDocument/2006/relationships/image" Target="../media/image42.png"/><Relationship Id="rId20" Type="http://schemas.openxmlformats.org/officeDocument/2006/relationships/image" Target="../media/image58.png"/><Relationship Id="rId29" Type="http://schemas.openxmlformats.org/officeDocument/2006/relationships/image" Target="../media/image53.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Layout" Target="../slideLayouts/slideLayout2.xml"/><Relationship Id="rId24" Type="http://schemas.openxmlformats.org/officeDocument/2006/relationships/image" Target="../media/image20.png"/><Relationship Id="rId5" Type="http://schemas.openxmlformats.org/officeDocument/2006/relationships/tags" Target="../tags/tag75.xml"/><Relationship Id="rId15" Type="http://schemas.openxmlformats.org/officeDocument/2006/relationships/image" Target="../media/image57.png"/><Relationship Id="rId23" Type="http://schemas.openxmlformats.org/officeDocument/2006/relationships/image" Target="../media/image51.png"/><Relationship Id="rId28" Type="http://schemas.openxmlformats.org/officeDocument/2006/relationships/image" Target="../media/image54.png"/><Relationship Id="rId10" Type="http://schemas.openxmlformats.org/officeDocument/2006/relationships/tags" Target="../tags/tag80.xml"/><Relationship Id="rId19" Type="http://schemas.openxmlformats.org/officeDocument/2006/relationships/image" Target="../media/image45.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6.png"/><Relationship Id="rId22" Type="http://schemas.openxmlformats.org/officeDocument/2006/relationships/image" Target="../media/image60.png"/><Relationship Id="rId27"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2.png"/><Relationship Id="rId5" Type="http://schemas.openxmlformats.org/officeDocument/2006/relationships/image" Target="../media/image20.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20.png"/><Relationship Id="rId3" Type="http://schemas.openxmlformats.org/officeDocument/2006/relationships/tags" Target="../tags/tag85.xml"/><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62.png"/><Relationship Id="rId10" Type="http://schemas.openxmlformats.org/officeDocument/2006/relationships/image" Target="../media/image93.png"/><Relationship Id="rId4" Type="http://schemas.openxmlformats.org/officeDocument/2006/relationships/slideLayout" Target="../slideLayouts/slideLayout2.xml"/><Relationship Id="rId9"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00.png"/><Relationship Id="rId18" Type="http://schemas.openxmlformats.org/officeDocument/2006/relationships/image" Target="../media/image66.png"/><Relationship Id="rId26" Type="http://schemas.openxmlformats.org/officeDocument/2006/relationships/image" Target="../media/image106.png"/><Relationship Id="rId3" Type="http://schemas.openxmlformats.org/officeDocument/2006/relationships/tags" Target="../tags/tag88.xml"/><Relationship Id="rId21" Type="http://schemas.openxmlformats.org/officeDocument/2006/relationships/image" Target="../media/image103.png"/><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65.png"/><Relationship Id="rId25" Type="http://schemas.openxmlformats.org/officeDocument/2006/relationships/image" Target="../media/image105.png"/><Relationship Id="rId2" Type="http://schemas.openxmlformats.org/officeDocument/2006/relationships/tags" Target="../tags/tag87.xml"/><Relationship Id="rId16" Type="http://schemas.openxmlformats.org/officeDocument/2006/relationships/image" Target="../media/image40.png"/><Relationship Id="rId20" Type="http://schemas.openxmlformats.org/officeDocument/2006/relationships/image" Target="../media/image102.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71.png"/><Relationship Id="rId5" Type="http://schemas.openxmlformats.org/officeDocument/2006/relationships/tags" Target="../tags/tag90.xml"/><Relationship Id="rId15" Type="http://schemas.openxmlformats.org/officeDocument/2006/relationships/image" Target="../media/image64.png"/><Relationship Id="rId23" Type="http://schemas.openxmlformats.org/officeDocument/2006/relationships/image" Target="../media/image46.png"/><Relationship Id="rId28" Type="http://schemas.openxmlformats.org/officeDocument/2006/relationships/image" Target="../media/image107.png"/><Relationship Id="rId10" Type="http://schemas.openxmlformats.org/officeDocument/2006/relationships/tags" Target="../tags/tag95.xml"/><Relationship Id="rId19" Type="http://schemas.openxmlformats.org/officeDocument/2006/relationships/image" Target="../media/image67.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01.png"/><Relationship Id="rId22" Type="http://schemas.openxmlformats.org/officeDocument/2006/relationships/image" Target="../media/image104.png"/><Relationship Id="rId27" Type="http://schemas.openxmlformats.org/officeDocument/2006/relationships/image" Target="../media/image99.pn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20.png"/><Relationship Id="rId3" Type="http://schemas.openxmlformats.org/officeDocument/2006/relationships/tags" Target="../tags/tag99.xml"/><Relationship Id="rId7" Type="http://schemas.openxmlformats.org/officeDocument/2006/relationships/image" Target="../media/image108.png"/><Relationship Id="rId12" Type="http://schemas.openxmlformats.org/officeDocument/2006/relationships/image" Target="../media/image112.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2.png"/><Relationship Id="rId11" Type="http://schemas.openxmlformats.org/officeDocument/2006/relationships/image" Target="../media/image52.gif"/><Relationship Id="rId5" Type="http://schemas.openxmlformats.org/officeDocument/2006/relationships/slideLayout" Target="../slideLayouts/slideLayout2.xml"/><Relationship Id="rId10" Type="http://schemas.openxmlformats.org/officeDocument/2006/relationships/image" Target="../media/image111.png"/><Relationship Id="rId4" Type="http://schemas.openxmlformats.org/officeDocument/2006/relationships/tags" Target="../tags/tag100.xml"/><Relationship Id="rId9" Type="http://schemas.openxmlformats.org/officeDocument/2006/relationships/image" Target="../media/image110.png"/></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2.png"/><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0.png"/><Relationship Id="rId18" Type="http://schemas.openxmlformats.org/officeDocument/2006/relationships/image" Target="../media/image20.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tags" Target="../tags/tag103.xml"/><Relationship Id="rId16" Type="http://schemas.openxmlformats.org/officeDocument/2006/relationships/image" Target="../media/image123.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18.png"/><Relationship Id="rId5" Type="http://schemas.openxmlformats.org/officeDocument/2006/relationships/tags" Target="../tags/tag106.xml"/><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tags" Target="../tags/tag105.xml"/><Relationship Id="rId9" Type="http://schemas.openxmlformats.org/officeDocument/2006/relationships/image" Target="../media/image62.png"/><Relationship Id="rId1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20.png"/><Relationship Id="rId4" Type="http://schemas.openxmlformats.org/officeDocument/2006/relationships/image" Target="../media/image117.png"/><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20.png"/><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35.png"/><Relationship Id="rId18" Type="http://schemas.openxmlformats.org/officeDocument/2006/relationships/image" Target="../media/image137.png"/><Relationship Id="rId3" Type="http://schemas.openxmlformats.org/officeDocument/2006/relationships/tags" Target="../tags/tag114.xml"/><Relationship Id="rId21" Type="http://schemas.openxmlformats.org/officeDocument/2006/relationships/image" Target="../media/image20.png"/><Relationship Id="rId7" Type="http://schemas.openxmlformats.org/officeDocument/2006/relationships/tags" Target="../tags/tag118.xml"/><Relationship Id="rId12" Type="http://schemas.openxmlformats.org/officeDocument/2006/relationships/image" Target="../media/image134.png"/><Relationship Id="rId17" Type="http://schemas.openxmlformats.org/officeDocument/2006/relationships/image" Target="../media/image111.png"/><Relationship Id="rId2" Type="http://schemas.openxmlformats.org/officeDocument/2006/relationships/tags" Target="../tags/tag113.xml"/><Relationship Id="rId16" Type="http://schemas.openxmlformats.org/officeDocument/2006/relationships/image" Target="../media/image110.png"/><Relationship Id="rId20" Type="http://schemas.openxmlformats.org/officeDocument/2006/relationships/image" Target="../media/image112.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08.png"/><Relationship Id="rId5" Type="http://schemas.openxmlformats.org/officeDocument/2006/relationships/tags" Target="../tags/tag116.xml"/><Relationship Id="rId15" Type="http://schemas.openxmlformats.org/officeDocument/2006/relationships/image" Target="../media/image109.png"/><Relationship Id="rId10" Type="http://schemas.openxmlformats.org/officeDocument/2006/relationships/image" Target="../media/image62.png"/><Relationship Id="rId19" Type="http://schemas.openxmlformats.org/officeDocument/2006/relationships/image" Target="../media/image52.gif"/><Relationship Id="rId4" Type="http://schemas.openxmlformats.org/officeDocument/2006/relationships/tags" Target="../tags/tag115.xml"/><Relationship Id="rId9" Type="http://schemas.openxmlformats.org/officeDocument/2006/relationships/slideLayout" Target="../slideLayouts/slideLayout2.xml"/><Relationship Id="rId14" Type="http://schemas.openxmlformats.org/officeDocument/2006/relationships/image" Target="../media/image136.png"/></Relationships>
</file>

<file path=ppt/slides/_rels/slide5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2.xml"/><Relationship Id="rId7" Type="http://schemas.openxmlformats.org/officeDocument/2006/relationships/image" Target="../media/image114.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13.png"/><Relationship Id="rId5" Type="http://schemas.openxmlformats.org/officeDocument/2006/relationships/image" Target="../media/image138.png"/><Relationship Id="rId10" Type="http://schemas.openxmlformats.org/officeDocument/2006/relationships/image" Target="../media/image20.png"/><Relationship Id="rId4" Type="http://schemas.openxmlformats.org/officeDocument/2006/relationships/image" Target="../media/image62.png"/><Relationship Id="rId9" Type="http://schemas.openxmlformats.org/officeDocument/2006/relationships/image" Target="../media/image116.jpeg"/></Relationships>
</file>

<file path=ppt/slides/_rels/slide52.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120.png"/><Relationship Id="rId18" Type="http://schemas.openxmlformats.org/officeDocument/2006/relationships/image" Target="../media/image139.png"/><Relationship Id="rId3" Type="http://schemas.openxmlformats.org/officeDocument/2006/relationships/tags" Target="../tags/tag124.xml"/><Relationship Id="rId21" Type="http://schemas.openxmlformats.org/officeDocument/2006/relationships/image" Target="../media/image20.png"/><Relationship Id="rId7" Type="http://schemas.openxmlformats.org/officeDocument/2006/relationships/tags" Target="../tags/tag128.xml"/><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tags" Target="../tags/tag123.xml"/><Relationship Id="rId16" Type="http://schemas.openxmlformats.org/officeDocument/2006/relationships/image" Target="../media/image123.png"/><Relationship Id="rId20" Type="http://schemas.openxmlformats.org/officeDocument/2006/relationships/image" Target="../media/image62.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18.png"/><Relationship Id="rId5" Type="http://schemas.openxmlformats.org/officeDocument/2006/relationships/tags" Target="../tags/tag126.xml"/><Relationship Id="rId15" Type="http://schemas.openxmlformats.org/officeDocument/2006/relationships/image" Target="../media/image122.png"/><Relationship Id="rId10" Type="http://schemas.openxmlformats.org/officeDocument/2006/relationships/slideLayout" Target="../slideLayouts/slideLayout2.xml"/><Relationship Id="rId19" Type="http://schemas.openxmlformats.org/officeDocument/2006/relationships/image" Target="../media/image140.png"/><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121.png"/></Relationships>
</file>

<file path=ppt/slides/_rels/slide53.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00.png"/><Relationship Id="rId18" Type="http://schemas.openxmlformats.org/officeDocument/2006/relationships/image" Target="../media/image66.png"/><Relationship Id="rId26" Type="http://schemas.openxmlformats.org/officeDocument/2006/relationships/image" Target="../media/image106.png"/><Relationship Id="rId3" Type="http://schemas.openxmlformats.org/officeDocument/2006/relationships/tags" Target="../tags/tag133.xml"/><Relationship Id="rId21" Type="http://schemas.openxmlformats.org/officeDocument/2006/relationships/image" Target="../media/image103.png"/><Relationship Id="rId7" Type="http://schemas.openxmlformats.org/officeDocument/2006/relationships/tags" Target="../tags/tag137.xml"/><Relationship Id="rId12" Type="http://schemas.openxmlformats.org/officeDocument/2006/relationships/slideLayout" Target="../slideLayouts/slideLayout2.xml"/><Relationship Id="rId17" Type="http://schemas.openxmlformats.org/officeDocument/2006/relationships/image" Target="../media/image65.png"/><Relationship Id="rId25" Type="http://schemas.openxmlformats.org/officeDocument/2006/relationships/image" Target="../media/image105.png"/><Relationship Id="rId2" Type="http://schemas.openxmlformats.org/officeDocument/2006/relationships/tags" Target="../tags/tag132.xml"/><Relationship Id="rId16" Type="http://schemas.openxmlformats.org/officeDocument/2006/relationships/image" Target="../media/image40.png"/><Relationship Id="rId20" Type="http://schemas.openxmlformats.org/officeDocument/2006/relationships/image" Target="../media/image102.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image" Target="../media/image71.png"/><Relationship Id="rId5" Type="http://schemas.openxmlformats.org/officeDocument/2006/relationships/tags" Target="../tags/tag135.xml"/><Relationship Id="rId15" Type="http://schemas.openxmlformats.org/officeDocument/2006/relationships/image" Target="../media/image64.png"/><Relationship Id="rId23" Type="http://schemas.openxmlformats.org/officeDocument/2006/relationships/image" Target="../media/image46.png"/><Relationship Id="rId28" Type="http://schemas.openxmlformats.org/officeDocument/2006/relationships/image" Target="../media/image107.png"/><Relationship Id="rId10" Type="http://schemas.openxmlformats.org/officeDocument/2006/relationships/tags" Target="../tags/tag140.xml"/><Relationship Id="rId19" Type="http://schemas.openxmlformats.org/officeDocument/2006/relationships/image" Target="../media/image67.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01.png"/><Relationship Id="rId22" Type="http://schemas.openxmlformats.org/officeDocument/2006/relationships/image" Target="../media/image104.png"/><Relationship Id="rId27" Type="http://schemas.openxmlformats.org/officeDocument/2006/relationships/image" Target="../media/image99.png"/></Relationships>
</file>

<file path=ppt/slides/_rels/slide54.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40.png"/><Relationship Id="rId18" Type="http://schemas.openxmlformats.org/officeDocument/2006/relationships/image" Target="../media/image145.png"/><Relationship Id="rId3" Type="http://schemas.openxmlformats.org/officeDocument/2006/relationships/tags" Target="../tags/tag144.xml"/><Relationship Id="rId21" Type="http://schemas.openxmlformats.org/officeDocument/2006/relationships/image" Target="../media/image147.png"/><Relationship Id="rId7" Type="http://schemas.openxmlformats.org/officeDocument/2006/relationships/tags" Target="../tags/tag148.xml"/><Relationship Id="rId12" Type="http://schemas.openxmlformats.org/officeDocument/2006/relationships/image" Target="../media/image142.png"/><Relationship Id="rId17" Type="http://schemas.openxmlformats.org/officeDocument/2006/relationships/image" Target="../media/image144.png"/><Relationship Id="rId2" Type="http://schemas.openxmlformats.org/officeDocument/2006/relationships/tags" Target="../tags/tag143.xml"/><Relationship Id="rId16" Type="http://schemas.openxmlformats.org/officeDocument/2006/relationships/image" Target="../media/image71.png"/><Relationship Id="rId20" Type="http://schemas.openxmlformats.org/officeDocument/2006/relationships/image" Target="../media/image146.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41.png"/><Relationship Id="rId5" Type="http://schemas.openxmlformats.org/officeDocument/2006/relationships/tags" Target="../tags/tag146.xml"/><Relationship Id="rId15" Type="http://schemas.openxmlformats.org/officeDocument/2006/relationships/image" Target="../media/image46.png"/><Relationship Id="rId23" Type="http://schemas.openxmlformats.org/officeDocument/2006/relationships/image" Target="../media/image148.png"/><Relationship Id="rId10" Type="http://schemas.openxmlformats.org/officeDocument/2006/relationships/image" Target="../media/image100.png"/><Relationship Id="rId19" Type="http://schemas.openxmlformats.org/officeDocument/2006/relationships/image" Target="../media/image134.png"/><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image" Target="../media/image143.png"/><Relationship Id="rId22" Type="http://schemas.openxmlformats.org/officeDocument/2006/relationships/image" Target="../media/image99.png"/></Relationships>
</file>

<file path=ppt/slides/_rels/slide55.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40.png"/><Relationship Id="rId18" Type="http://schemas.openxmlformats.org/officeDocument/2006/relationships/image" Target="../media/image153.png"/><Relationship Id="rId3" Type="http://schemas.openxmlformats.org/officeDocument/2006/relationships/tags" Target="../tags/tag152.xml"/><Relationship Id="rId21" Type="http://schemas.openxmlformats.org/officeDocument/2006/relationships/image" Target="../media/image99.png"/><Relationship Id="rId7" Type="http://schemas.openxmlformats.org/officeDocument/2006/relationships/tags" Target="../tags/tag156.xml"/><Relationship Id="rId12" Type="http://schemas.openxmlformats.org/officeDocument/2006/relationships/image" Target="../media/image150.png"/><Relationship Id="rId17" Type="http://schemas.openxmlformats.org/officeDocument/2006/relationships/image" Target="../media/image152.png"/><Relationship Id="rId2" Type="http://schemas.openxmlformats.org/officeDocument/2006/relationships/tags" Target="../tags/tag151.xml"/><Relationship Id="rId16" Type="http://schemas.openxmlformats.org/officeDocument/2006/relationships/image" Target="../media/image71.png"/><Relationship Id="rId20" Type="http://schemas.openxmlformats.org/officeDocument/2006/relationships/image" Target="../media/image155.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49.png"/><Relationship Id="rId5" Type="http://schemas.openxmlformats.org/officeDocument/2006/relationships/tags" Target="../tags/tag154.xml"/><Relationship Id="rId15" Type="http://schemas.openxmlformats.org/officeDocument/2006/relationships/image" Target="../media/image46.png"/><Relationship Id="rId23" Type="http://schemas.openxmlformats.org/officeDocument/2006/relationships/image" Target="../media/image156.png"/><Relationship Id="rId10" Type="http://schemas.openxmlformats.org/officeDocument/2006/relationships/image" Target="../media/image100.png"/><Relationship Id="rId19" Type="http://schemas.openxmlformats.org/officeDocument/2006/relationships/image" Target="../media/image154.png"/><Relationship Id="rId4" Type="http://schemas.openxmlformats.org/officeDocument/2006/relationships/tags" Target="../tags/tag153.xml"/><Relationship Id="rId9" Type="http://schemas.openxmlformats.org/officeDocument/2006/relationships/slideLayout" Target="../slideLayouts/slideLayout2.xml"/><Relationship Id="rId14" Type="http://schemas.openxmlformats.org/officeDocument/2006/relationships/image" Target="../media/image151.png"/><Relationship Id="rId22" Type="http://schemas.openxmlformats.org/officeDocument/2006/relationships/image" Target="../media/image148.png"/></Relationships>
</file>

<file path=ppt/slides/_rels/slide56.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42.png"/><Relationship Id="rId18" Type="http://schemas.openxmlformats.org/officeDocument/2006/relationships/image" Target="../media/image144.png"/><Relationship Id="rId3" Type="http://schemas.openxmlformats.org/officeDocument/2006/relationships/tags" Target="../tags/tag160.xml"/><Relationship Id="rId21" Type="http://schemas.openxmlformats.org/officeDocument/2006/relationships/image" Target="../media/image146.png"/><Relationship Id="rId7" Type="http://schemas.openxmlformats.org/officeDocument/2006/relationships/tags" Target="../tags/tag164.xml"/><Relationship Id="rId12" Type="http://schemas.openxmlformats.org/officeDocument/2006/relationships/image" Target="../media/image157.png"/><Relationship Id="rId17" Type="http://schemas.openxmlformats.org/officeDocument/2006/relationships/image" Target="../media/image71.png"/><Relationship Id="rId2" Type="http://schemas.openxmlformats.org/officeDocument/2006/relationships/tags" Target="../tags/tag159.xml"/><Relationship Id="rId16" Type="http://schemas.openxmlformats.org/officeDocument/2006/relationships/image" Target="../media/image46.png"/><Relationship Id="rId20" Type="http://schemas.openxmlformats.org/officeDocument/2006/relationships/image" Target="../media/image134.png"/><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00.png"/><Relationship Id="rId5" Type="http://schemas.openxmlformats.org/officeDocument/2006/relationships/tags" Target="../tags/tag162.xml"/><Relationship Id="rId15" Type="http://schemas.openxmlformats.org/officeDocument/2006/relationships/image" Target="../media/image143.png"/><Relationship Id="rId23" Type="http://schemas.openxmlformats.org/officeDocument/2006/relationships/image" Target="../media/image99.png"/><Relationship Id="rId10" Type="http://schemas.openxmlformats.org/officeDocument/2006/relationships/notesSlide" Target="../notesSlides/notesSlide5.xml"/><Relationship Id="rId19" Type="http://schemas.openxmlformats.org/officeDocument/2006/relationships/image" Target="../media/image145.png"/><Relationship Id="rId4" Type="http://schemas.openxmlformats.org/officeDocument/2006/relationships/tags" Target="../tags/tag161.xml"/><Relationship Id="rId9" Type="http://schemas.openxmlformats.org/officeDocument/2006/relationships/slideLayout" Target="../slideLayouts/slideLayout2.xml"/><Relationship Id="rId14" Type="http://schemas.openxmlformats.org/officeDocument/2006/relationships/image" Target="../media/image40.png"/><Relationship Id="rId22" Type="http://schemas.openxmlformats.org/officeDocument/2006/relationships/image" Target="../media/image158.png"/></Relationships>
</file>

<file path=ppt/slides/_rels/slide57.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150.png"/><Relationship Id="rId18" Type="http://schemas.openxmlformats.org/officeDocument/2006/relationships/image" Target="../media/image152.png"/><Relationship Id="rId3" Type="http://schemas.openxmlformats.org/officeDocument/2006/relationships/tags" Target="../tags/tag168.xml"/><Relationship Id="rId21" Type="http://schemas.openxmlformats.org/officeDocument/2006/relationships/image" Target="../media/image160.png"/><Relationship Id="rId7" Type="http://schemas.openxmlformats.org/officeDocument/2006/relationships/tags" Target="../tags/tag172.xml"/><Relationship Id="rId12" Type="http://schemas.openxmlformats.org/officeDocument/2006/relationships/image" Target="../media/image159.png"/><Relationship Id="rId17" Type="http://schemas.openxmlformats.org/officeDocument/2006/relationships/image" Target="../media/image71.png"/><Relationship Id="rId2" Type="http://schemas.openxmlformats.org/officeDocument/2006/relationships/tags" Target="../tags/tag167.xml"/><Relationship Id="rId16" Type="http://schemas.openxmlformats.org/officeDocument/2006/relationships/image" Target="../media/image46.png"/><Relationship Id="rId20" Type="http://schemas.openxmlformats.org/officeDocument/2006/relationships/image" Target="../media/image154.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100.png"/><Relationship Id="rId24" Type="http://schemas.openxmlformats.org/officeDocument/2006/relationships/image" Target="../media/image161.png"/><Relationship Id="rId5" Type="http://schemas.openxmlformats.org/officeDocument/2006/relationships/tags" Target="../tags/tag170.xml"/><Relationship Id="rId15" Type="http://schemas.openxmlformats.org/officeDocument/2006/relationships/image" Target="../media/image151.png"/><Relationship Id="rId23" Type="http://schemas.openxmlformats.org/officeDocument/2006/relationships/image" Target="../media/image156.png"/><Relationship Id="rId10" Type="http://schemas.openxmlformats.org/officeDocument/2006/relationships/slideLayout" Target="../slideLayouts/slideLayout2.xml"/><Relationship Id="rId19" Type="http://schemas.openxmlformats.org/officeDocument/2006/relationships/image" Target="../media/image153.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40.png"/><Relationship Id="rId22" Type="http://schemas.openxmlformats.org/officeDocument/2006/relationships/image" Target="../media/image99.png"/></Relationships>
</file>

<file path=ppt/slides/_rels/slide58.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62.png"/><Relationship Id="rId18" Type="http://schemas.openxmlformats.org/officeDocument/2006/relationships/image" Target="../media/image71.png"/><Relationship Id="rId3" Type="http://schemas.openxmlformats.org/officeDocument/2006/relationships/tags" Target="../tags/tag177.xml"/><Relationship Id="rId21" Type="http://schemas.openxmlformats.org/officeDocument/2006/relationships/image" Target="../media/image134.png"/><Relationship Id="rId7" Type="http://schemas.openxmlformats.org/officeDocument/2006/relationships/tags" Target="../tags/tag181.xml"/><Relationship Id="rId12" Type="http://schemas.openxmlformats.org/officeDocument/2006/relationships/image" Target="../media/image100.png"/><Relationship Id="rId17" Type="http://schemas.openxmlformats.org/officeDocument/2006/relationships/image" Target="../media/image46.png"/><Relationship Id="rId25" Type="http://schemas.openxmlformats.org/officeDocument/2006/relationships/image" Target="../media/image163.png"/><Relationship Id="rId2" Type="http://schemas.openxmlformats.org/officeDocument/2006/relationships/tags" Target="../tags/tag176.xml"/><Relationship Id="rId16" Type="http://schemas.openxmlformats.org/officeDocument/2006/relationships/image" Target="../media/image143.png"/><Relationship Id="rId20" Type="http://schemas.openxmlformats.org/officeDocument/2006/relationships/image" Target="../media/image145.png"/><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notesSlide" Target="../notesSlides/notesSlide6.xml"/><Relationship Id="rId24" Type="http://schemas.openxmlformats.org/officeDocument/2006/relationships/image" Target="../media/image99.png"/><Relationship Id="rId5" Type="http://schemas.openxmlformats.org/officeDocument/2006/relationships/tags" Target="../tags/tag179.xml"/><Relationship Id="rId15" Type="http://schemas.openxmlformats.org/officeDocument/2006/relationships/image" Target="../media/image40.png"/><Relationship Id="rId23" Type="http://schemas.openxmlformats.org/officeDocument/2006/relationships/image" Target="../media/image158.png"/><Relationship Id="rId10" Type="http://schemas.openxmlformats.org/officeDocument/2006/relationships/slideLayout" Target="../slideLayouts/slideLayout2.xml"/><Relationship Id="rId19" Type="http://schemas.openxmlformats.org/officeDocument/2006/relationships/image" Target="../media/image144.png"/><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image" Target="../media/image142.png"/><Relationship Id="rId22" Type="http://schemas.openxmlformats.org/officeDocument/2006/relationships/image" Target="../media/image146.png"/></Relationships>
</file>

<file path=ppt/slides/_rels/slide59.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00.png"/><Relationship Id="rId18" Type="http://schemas.openxmlformats.org/officeDocument/2006/relationships/image" Target="../media/image46.png"/><Relationship Id="rId26" Type="http://schemas.openxmlformats.org/officeDocument/2006/relationships/image" Target="../media/image165.png"/><Relationship Id="rId3" Type="http://schemas.openxmlformats.org/officeDocument/2006/relationships/tags" Target="../tags/tag186.xml"/><Relationship Id="rId21" Type="http://schemas.openxmlformats.org/officeDocument/2006/relationships/image" Target="../media/image153.png"/><Relationship Id="rId7" Type="http://schemas.openxmlformats.org/officeDocument/2006/relationships/tags" Target="../tags/tag190.xml"/><Relationship Id="rId12" Type="http://schemas.openxmlformats.org/officeDocument/2006/relationships/slideLayout" Target="../slideLayouts/slideLayout2.xml"/><Relationship Id="rId17" Type="http://schemas.openxmlformats.org/officeDocument/2006/relationships/image" Target="../media/image151.png"/><Relationship Id="rId25" Type="http://schemas.openxmlformats.org/officeDocument/2006/relationships/image" Target="../media/image156.png"/><Relationship Id="rId2" Type="http://schemas.openxmlformats.org/officeDocument/2006/relationships/tags" Target="../tags/tag185.xml"/><Relationship Id="rId16" Type="http://schemas.openxmlformats.org/officeDocument/2006/relationships/image" Target="../media/image40.png"/><Relationship Id="rId20" Type="http://schemas.openxmlformats.org/officeDocument/2006/relationships/image" Target="../media/image152.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24" Type="http://schemas.openxmlformats.org/officeDocument/2006/relationships/image" Target="../media/image99.png"/><Relationship Id="rId5" Type="http://schemas.openxmlformats.org/officeDocument/2006/relationships/tags" Target="../tags/tag188.xml"/><Relationship Id="rId15" Type="http://schemas.openxmlformats.org/officeDocument/2006/relationships/image" Target="../media/image150.png"/><Relationship Id="rId23" Type="http://schemas.openxmlformats.org/officeDocument/2006/relationships/image" Target="../media/image160.png"/><Relationship Id="rId28" Type="http://schemas.openxmlformats.org/officeDocument/2006/relationships/image" Target="../media/image167.png"/><Relationship Id="rId10" Type="http://schemas.openxmlformats.org/officeDocument/2006/relationships/tags" Target="../tags/tag193.xml"/><Relationship Id="rId19" Type="http://schemas.openxmlformats.org/officeDocument/2006/relationships/image" Target="../media/image71.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164.png"/><Relationship Id="rId22" Type="http://schemas.openxmlformats.org/officeDocument/2006/relationships/image" Target="../media/image154.png"/><Relationship Id="rId27" Type="http://schemas.openxmlformats.org/officeDocument/2006/relationships/image" Target="../media/image1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42.png"/><Relationship Id="rId18" Type="http://schemas.openxmlformats.org/officeDocument/2006/relationships/image" Target="../media/image144.png"/><Relationship Id="rId3" Type="http://schemas.openxmlformats.org/officeDocument/2006/relationships/tags" Target="../tags/tag197.xml"/><Relationship Id="rId21" Type="http://schemas.openxmlformats.org/officeDocument/2006/relationships/image" Target="../media/image146.png"/><Relationship Id="rId7" Type="http://schemas.openxmlformats.org/officeDocument/2006/relationships/tags" Target="../tags/tag201.xml"/><Relationship Id="rId12" Type="http://schemas.openxmlformats.org/officeDocument/2006/relationships/image" Target="../media/image100.png"/><Relationship Id="rId17" Type="http://schemas.openxmlformats.org/officeDocument/2006/relationships/image" Target="../media/image71.png"/><Relationship Id="rId25" Type="http://schemas.openxmlformats.org/officeDocument/2006/relationships/image" Target="../media/image158.png"/><Relationship Id="rId2" Type="http://schemas.openxmlformats.org/officeDocument/2006/relationships/tags" Target="../tags/tag196.xml"/><Relationship Id="rId16" Type="http://schemas.openxmlformats.org/officeDocument/2006/relationships/image" Target="../media/image46.png"/><Relationship Id="rId20" Type="http://schemas.openxmlformats.org/officeDocument/2006/relationships/image" Target="../media/image134.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7.xml"/><Relationship Id="rId24" Type="http://schemas.openxmlformats.org/officeDocument/2006/relationships/image" Target="../media/image169.png"/><Relationship Id="rId5" Type="http://schemas.openxmlformats.org/officeDocument/2006/relationships/tags" Target="../tags/tag199.xml"/><Relationship Id="rId15" Type="http://schemas.openxmlformats.org/officeDocument/2006/relationships/image" Target="../media/image143.png"/><Relationship Id="rId23" Type="http://schemas.openxmlformats.org/officeDocument/2006/relationships/image" Target="../media/image168.png"/><Relationship Id="rId10" Type="http://schemas.openxmlformats.org/officeDocument/2006/relationships/slideLayout" Target="../slideLayouts/slideLayout2.xml"/><Relationship Id="rId19" Type="http://schemas.openxmlformats.org/officeDocument/2006/relationships/image" Target="../media/image145.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40.png"/><Relationship Id="rId22" Type="http://schemas.openxmlformats.org/officeDocument/2006/relationships/image" Target="../media/image99.png"/></Relationships>
</file>

<file path=ppt/slides/_rels/slide61.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0.png"/><Relationship Id="rId18" Type="http://schemas.openxmlformats.org/officeDocument/2006/relationships/image" Target="../media/image46.png"/><Relationship Id="rId26" Type="http://schemas.openxmlformats.org/officeDocument/2006/relationships/image" Target="../media/image170.png"/><Relationship Id="rId3" Type="http://schemas.openxmlformats.org/officeDocument/2006/relationships/tags" Target="../tags/tag206.xml"/><Relationship Id="rId21" Type="http://schemas.openxmlformats.org/officeDocument/2006/relationships/image" Target="../media/image153.png"/><Relationship Id="rId7" Type="http://schemas.openxmlformats.org/officeDocument/2006/relationships/tags" Target="../tags/tag210.xml"/><Relationship Id="rId12" Type="http://schemas.openxmlformats.org/officeDocument/2006/relationships/slideLayout" Target="../slideLayouts/slideLayout2.xml"/><Relationship Id="rId17" Type="http://schemas.openxmlformats.org/officeDocument/2006/relationships/image" Target="../media/image151.png"/><Relationship Id="rId25" Type="http://schemas.openxmlformats.org/officeDocument/2006/relationships/image" Target="../media/image156.png"/><Relationship Id="rId2" Type="http://schemas.openxmlformats.org/officeDocument/2006/relationships/tags" Target="../tags/tag205.xml"/><Relationship Id="rId16" Type="http://schemas.openxmlformats.org/officeDocument/2006/relationships/image" Target="../media/image40.png"/><Relationship Id="rId20" Type="http://schemas.openxmlformats.org/officeDocument/2006/relationships/image" Target="../media/image152.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24" Type="http://schemas.openxmlformats.org/officeDocument/2006/relationships/image" Target="../media/image99.png"/><Relationship Id="rId5" Type="http://schemas.openxmlformats.org/officeDocument/2006/relationships/tags" Target="../tags/tag208.xml"/><Relationship Id="rId15" Type="http://schemas.openxmlformats.org/officeDocument/2006/relationships/image" Target="../media/image150.png"/><Relationship Id="rId23" Type="http://schemas.openxmlformats.org/officeDocument/2006/relationships/image" Target="../media/image160.png"/><Relationship Id="rId28" Type="http://schemas.openxmlformats.org/officeDocument/2006/relationships/image" Target="../media/image172.png"/><Relationship Id="rId10" Type="http://schemas.openxmlformats.org/officeDocument/2006/relationships/tags" Target="../tags/tag213.xml"/><Relationship Id="rId19" Type="http://schemas.openxmlformats.org/officeDocument/2006/relationships/image" Target="../media/image71.png"/><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164.png"/><Relationship Id="rId22" Type="http://schemas.openxmlformats.org/officeDocument/2006/relationships/image" Target="../media/image154.png"/><Relationship Id="rId27" Type="http://schemas.openxmlformats.org/officeDocument/2006/relationships/image" Target="../media/image171.png"/></Relationships>
</file>

<file path=ppt/slides/_rels/slide62.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164.png"/><Relationship Id="rId18" Type="http://schemas.openxmlformats.org/officeDocument/2006/relationships/image" Target="../media/image173.png"/><Relationship Id="rId26" Type="http://schemas.openxmlformats.org/officeDocument/2006/relationships/image" Target="../media/image177.png"/><Relationship Id="rId3" Type="http://schemas.openxmlformats.org/officeDocument/2006/relationships/tags" Target="../tags/tag217.xml"/><Relationship Id="rId21" Type="http://schemas.openxmlformats.org/officeDocument/2006/relationships/image" Target="../media/image99.png"/><Relationship Id="rId7" Type="http://schemas.openxmlformats.org/officeDocument/2006/relationships/tags" Target="../tags/tag221.xml"/><Relationship Id="rId12" Type="http://schemas.openxmlformats.org/officeDocument/2006/relationships/image" Target="../media/image100.png"/><Relationship Id="rId17" Type="http://schemas.openxmlformats.org/officeDocument/2006/relationships/image" Target="../media/image152.png"/><Relationship Id="rId25" Type="http://schemas.openxmlformats.org/officeDocument/2006/relationships/image" Target="../media/image176.png"/><Relationship Id="rId2" Type="http://schemas.openxmlformats.org/officeDocument/2006/relationships/tags" Target="../tags/tag216.xml"/><Relationship Id="rId16" Type="http://schemas.openxmlformats.org/officeDocument/2006/relationships/image" Target="../media/image71.png"/><Relationship Id="rId20" Type="http://schemas.openxmlformats.org/officeDocument/2006/relationships/image" Target="../media/image174.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slideLayout" Target="../slideLayouts/slideLayout2.xml"/><Relationship Id="rId24" Type="http://schemas.openxmlformats.org/officeDocument/2006/relationships/image" Target="../media/image171.png"/><Relationship Id="rId5" Type="http://schemas.openxmlformats.org/officeDocument/2006/relationships/tags" Target="../tags/tag219.xml"/><Relationship Id="rId15" Type="http://schemas.openxmlformats.org/officeDocument/2006/relationships/image" Target="../media/image46.png"/><Relationship Id="rId23" Type="http://schemas.openxmlformats.org/officeDocument/2006/relationships/image" Target="../media/image170.png"/><Relationship Id="rId10" Type="http://schemas.openxmlformats.org/officeDocument/2006/relationships/tags" Target="../tags/tag224.xml"/><Relationship Id="rId19" Type="http://schemas.openxmlformats.org/officeDocument/2006/relationships/image" Target="../media/image154.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40.png"/><Relationship Id="rId22" Type="http://schemas.openxmlformats.org/officeDocument/2006/relationships/image" Target="../media/image1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wikidata.org/wiki/Wikidata:Statistics" TargetMode="External"/><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7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8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28.png"/><Relationship Id="rId3" Type="http://schemas.openxmlformats.org/officeDocument/2006/relationships/image" Target="../media/image218.jpeg"/><Relationship Id="rId7" Type="http://schemas.openxmlformats.org/officeDocument/2006/relationships/image" Target="../media/image222.jpeg"/><Relationship Id="rId12" Type="http://schemas.openxmlformats.org/officeDocument/2006/relationships/image" Target="../media/image227.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jpeg"/><Relationship Id="rId11" Type="http://schemas.openxmlformats.org/officeDocument/2006/relationships/image" Target="../media/image226.gif"/><Relationship Id="rId5" Type="http://schemas.openxmlformats.org/officeDocument/2006/relationships/image" Target="../media/image220.jpeg"/><Relationship Id="rId10" Type="http://schemas.openxmlformats.org/officeDocument/2006/relationships/image" Target="../media/image225.jpeg"/><Relationship Id="rId4" Type="http://schemas.openxmlformats.org/officeDocument/2006/relationships/image" Target="../media/image219.jpeg"/><Relationship Id="rId9" Type="http://schemas.openxmlformats.org/officeDocument/2006/relationships/image" Target="../media/image224.jpeg"/><Relationship Id="rId14" Type="http://schemas.openxmlformats.org/officeDocument/2006/relationships/image" Target="../media/image22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dirty="0" smtClean="0"/>
              <a:t>CC7220-1</a:t>
            </a:r>
            <a:br>
              <a:rPr lang="en-IE" dirty="0" smtClean="0"/>
            </a:br>
            <a:r>
              <a:rPr lang="en-IE" cap="small" dirty="0" smtClean="0"/>
              <a:t>La Web de </a:t>
            </a:r>
            <a:r>
              <a:rPr lang="en-IE" cap="small" dirty="0" err="1" smtClean="0"/>
              <a:t>Datos</a:t>
            </a:r>
            <a:r>
              <a:rPr lang="en-IE" cap="small" dirty="0" smtClean="0"/>
              <a:t/>
            </a:r>
            <a:br>
              <a:rPr lang="en-IE" cap="small" dirty="0" smtClean="0"/>
            </a:br>
            <a:r>
              <a:rPr lang="en-IE" cap="small" dirty="0" smtClean="0"/>
              <a:t>Primavera </a:t>
            </a:r>
            <a:r>
              <a:rPr lang="en-IE" dirty="0" smtClean="0"/>
              <a:t>2021</a:t>
            </a:r>
            <a:r>
              <a:rPr lang="en-IE" dirty="0" smtClean="0"/>
              <a:t/>
            </a:r>
            <a:br>
              <a:rPr lang="en-IE" dirty="0" smtClean="0"/>
            </a:br>
            <a:r>
              <a:rPr lang="en-IE" dirty="0" smtClean="0"/>
              <a:t/>
            </a:r>
            <a:br>
              <a:rPr lang="en-IE" dirty="0" smtClean="0"/>
            </a:br>
            <a:r>
              <a:rPr lang="en-IE" dirty="0" smtClean="0"/>
              <a:t>Lecture  1: Introduction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800" dirty="0" smtClean="0"/>
              <a:t>Aidan Hogan</a:t>
            </a:r>
          </a:p>
          <a:p>
            <a:r>
              <a:rPr lang="en-IE" sz="2800" dirty="0" smtClean="0"/>
              <a:t>aidhog@gmail.com</a:t>
            </a:r>
            <a:endParaRPr lang="en-IE" sz="28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current Web is fantastic!</a:t>
            </a:r>
            <a:endParaRPr lang="en-IE"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143000"/>
            <a:ext cx="6888621" cy="4906963"/>
          </a:xfrm>
        </p:spPr>
      </p:pic>
    </p:spTree>
    <p:extLst>
      <p:ext uri="{BB962C8B-B14F-4D97-AF65-F5344CB8AC3E}">
        <p14:creationId xmlns:p14="http://schemas.microsoft.com/office/powerpoint/2010/main" val="194968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Bibliography</a:t>
            </a:r>
            <a:endParaRPr lang="en-IE"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9652"/>
            <a:ext cx="9144000" cy="512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68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Outcomes: Learn About the Semantic Web!</a:t>
            </a:r>
            <a:endParaRPr lang="en-IE" dirty="0"/>
          </a:p>
        </p:txBody>
      </p:sp>
      <p:sp>
        <p:nvSpPr>
          <p:cNvPr id="3" name="Content Placeholder 2"/>
          <p:cNvSpPr>
            <a:spLocks noGrp="1"/>
          </p:cNvSpPr>
          <p:nvPr>
            <p:ph idx="1"/>
          </p:nvPr>
        </p:nvSpPr>
        <p:spPr>
          <a:xfrm>
            <a:off x="457200" y="1570037"/>
            <a:ext cx="8229600" cy="4906963"/>
          </a:xfrm>
        </p:spPr>
        <p:txBody>
          <a:bodyPr>
            <a:normAutofit/>
          </a:bodyPr>
          <a:lstStyle/>
          <a:p>
            <a:r>
              <a:rPr lang="en-IE" dirty="0" smtClean="0"/>
              <a:t>An ongoing research topic here in the DCC</a:t>
            </a:r>
          </a:p>
          <a:p>
            <a:endParaRPr lang="en-IE" dirty="0" smtClean="0"/>
          </a:p>
          <a:p>
            <a:r>
              <a:rPr lang="en-IE" dirty="0" smtClean="0"/>
              <a:t>Apply database, logic, AI, etc., to the Web</a:t>
            </a:r>
          </a:p>
          <a:p>
            <a:endParaRPr lang="en-IE" dirty="0" smtClean="0"/>
          </a:p>
          <a:p>
            <a:r>
              <a:rPr lang="en-IE" dirty="0" smtClean="0"/>
              <a:t>Mix of theory and practical exercises</a:t>
            </a:r>
          </a:p>
          <a:p>
            <a:endParaRPr lang="en-IE" dirty="0" smtClean="0"/>
          </a:p>
          <a:p>
            <a:r>
              <a:rPr lang="en-IE" dirty="0" smtClean="0"/>
              <a:t>The future of the Web?</a:t>
            </a:r>
          </a:p>
          <a:p>
            <a:endParaRPr lang="en-IE" dirty="0" smtClean="0"/>
          </a:p>
          <a:p>
            <a:endParaRPr lang="en-IE" dirty="0"/>
          </a:p>
        </p:txBody>
      </p:sp>
    </p:spTree>
    <p:extLst>
      <p:ext uri="{BB962C8B-B14F-4D97-AF65-F5344CB8AC3E}">
        <p14:creationId xmlns:p14="http://schemas.microsoft.com/office/powerpoint/2010/main" val="36443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images.clipartpanda.com/question-701-question-mark-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Questions?</a:t>
            </a:r>
            <a:endParaRPr lang="en-IE"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05783">
            <a:off x="1971583" y="407809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217019">
            <a:off x="1667658" y="1030770"/>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39" y="-685800"/>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004639">
            <a:off x="6262144" y="3799028"/>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69219">
            <a:off x="6527800" y="799843"/>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28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latin typeface="Comic Sans MS" panose="030F0702030302020204" pitchFamily="66" charset="0"/>
              </a:rPr>
              <a:t>Google is also pretty great</a:t>
            </a:r>
            <a:endParaRPr lang="en-IE" sz="2800" dirty="0">
              <a:latin typeface="Comic Sans MS" panose="030F0702030302020204" pitchFamily="66" charset="0"/>
            </a:endParaRPr>
          </a:p>
        </p:txBody>
      </p:sp>
      <p:pic>
        <p:nvPicPr>
          <p:cNvPr id="18436" name="Picture 4" descr="http://justsomething.co/wp-content/uploads/2014/03/hilarious-google-searches-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92" y="3581400"/>
            <a:ext cx="336430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2401" y="4014830"/>
            <a:ext cx="4381826" cy="2538370"/>
          </a:xfrm>
          <a:prstGeom prst="rect">
            <a:avLst/>
          </a:prstGeom>
        </p:spPr>
      </p:pic>
      <p:pic>
        <p:nvPicPr>
          <p:cNvPr id="9" name="Picture 8"/>
          <p:cNvPicPr>
            <a:picLocks noChangeAspect="1"/>
          </p:cNvPicPr>
          <p:nvPr/>
        </p:nvPicPr>
        <p:blipFill>
          <a:blip r:embed="rId4"/>
          <a:stretch>
            <a:fillRect/>
          </a:stretch>
        </p:blipFill>
        <p:spPr>
          <a:xfrm>
            <a:off x="152401" y="3550660"/>
            <a:ext cx="4419599" cy="46195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6061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635709"/>
            <a:ext cx="4831931" cy="17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fade">
                                      <p:cBhvr>
                                        <p:cTn id="2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Literature veterans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7072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0" y="5702033"/>
            <a:ext cx="4038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how would you solve this?</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02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Lots of Wikipedia Tabs …</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381000" y="1208314"/>
            <a:ext cx="6324600" cy="4372795"/>
          </a:xfrm>
          <a:prstGeom prst="rect">
            <a:avLst/>
          </a:prstGeom>
        </p:spPr>
      </p:pic>
      <p:pic>
        <p:nvPicPr>
          <p:cNvPr id="5" name="Picture 4"/>
          <p:cNvPicPr>
            <a:picLocks noChangeAspect="1"/>
          </p:cNvPicPr>
          <p:nvPr/>
        </p:nvPicPr>
        <p:blipFill>
          <a:blip r:embed="rId3"/>
          <a:stretch>
            <a:fillRect/>
          </a:stretch>
        </p:blipFill>
        <p:spPr>
          <a:xfrm>
            <a:off x="838200" y="1482913"/>
            <a:ext cx="6324600" cy="4379535"/>
          </a:xfrm>
          <a:prstGeom prst="rect">
            <a:avLst/>
          </a:prstGeom>
        </p:spPr>
      </p:pic>
      <p:pic>
        <p:nvPicPr>
          <p:cNvPr id="6" name="Picture 5"/>
          <p:cNvPicPr>
            <a:picLocks noChangeAspect="1"/>
          </p:cNvPicPr>
          <p:nvPr/>
        </p:nvPicPr>
        <p:blipFill>
          <a:blip r:embed="rId4"/>
          <a:stretch>
            <a:fillRect/>
          </a:stretch>
        </p:blipFill>
        <p:spPr>
          <a:xfrm>
            <a:off x="1409700" y="1801103"/>
            <a:ext cx="6286500" cy="4335946"/>
          </a:xfrm>
          <a:prstGeom prst="rect">
            <a:avLst/>
          </a:prstGeom>
        </p:spPr>
      </p:pic>
      <p:pic>
        <p:nvPicPr>
          <p:cNvPr id="7" name="Picture 6"/>
          <p:cNvPicPr>
            <a:picLocks noChangeAspect="1"/>
          </p:cNvPicPr>
          <p:nvPr/>
        </p:nvPicPr>
        <p:blipFill>
          <a:blip r:embed="rId5"/>
          <a:stretch>
            <a:fillRect/>
          </a:stretch>
        </p:blipFill>
        <p:spPr>
          <a:xfrm>
            <a:off x="1943100" y="2104987"/>
            <a:ext cx="6248400" cy="4295775"/>
          </a:xfrm>
          <a:prstGeom prst="rect">
            <a:avLst/>
          </a:prstGeom>
        </p:spPr>
      </p:pic>
      <p:sp>
        <p:nvSpPr>
          <p:cNvPr id="9" name="TextBox 8"/>
          <p:cNvSpPr txBox="1"/>
          <p:nvPr/>
        </p:nvSpPr>
        <p:spPr>
          <a:xfrm>
            <a:off x="4495800" y="4724400"/>
            <a:ext cx="1600200" cy="1569660"/>
          </a:xfrm>
          <a:prstGeom prst="rect">
            <a:avLst/>
          </a:prstGeom>
          <a:noFill/>
        </p:spPr>
        <p:txBody>
          <a:bodyPr wrap="square" rtlCol="0">
            <a:spAutoFit/>
          </a:bodyPr>
          <a:lstStyle/>
          <a:p>
            <a:pPr algn="ctr"/>
            <a:r>
              <a:rPr lang="en-IE" sz="9600" dirty="0" smtClean="0">
                <a:solidFill>
                  <a:srgbClr val="FF0000"/>
                </a:solidFill>
              </a:rPr>
              <a:t>…</a:t>
            </a:r>
            <a:endParaRPr lang="en-IE" sz="9600" dirty="0">
              <a:solidFill>
                <a:srgbClr val="FF0000"/>
              </a:solidFill>
            </a:endParaRPr>
          </a:p>
        </p:txBody>
      </p:sp>
      <p:pic>
        <p:nvPicPr>
          <p:cNvPr id="10" name="Picture 9"/>
          <p:cNvPicPr>
            <a:picLocks noChangeAspect="1"/>
          </p:cNvPicPr>
          <p:nvPr/>
        </p:nvPicPr>
        <p:blipFill>
          <a:blip r:embed="rId6"/>
          <a:stretch>
            <a:fillRect/>
          </a:stretch>
        </p:blipFill>
        <p:spPr>
          <a:xfrm>
            <a:off x="341027" y="4546067"/>
            <a:ext cx="2298621" cy="2311933"/>
          </a:xfrm>
          <a:prstGeom prst="rect">
            <a:avLst/>
          </a:prstGeom>
        </p:spPr>
      </p:pic>
      <p:pic>
        <p:nvPicPr>
          <p:cNvPr id="11" name="Picture 10"/>
          <p:cNvPicPr>
            <a:picLocks noChangeAspect="1"/>
          </p:cNvPicPr>
          <p:nvPr/>
        </p:nvPicPr>
        <p:blipFill>
          <a:blip r:embed="rId7"/>
          <a:stretch>
            <a:fillRect/>
          </a:stretch>
        </p:blipFill>
        <p:spPr>
          <a:xfrm>
            <a:off x="336305" y="4546067"/>
            <a:ext cx="2303343" cy="2315562"/>
          </a:xfrm>
          <a:prstGeom prst="rect">
            <a:avLst/>
          </a:prstGeom>
        </p:spPr>
      </p:pic>
      <p:pic>
        <p:nvPicPr>
          <p:cNvPr id="12" name="Picture 11"/>
          <p:cNvPicPr>
            <a:picLocks noChangeAspect="1"/>
          </p:cNvPicPr>
          <p:nvPr/>
        </p:nvPicPr>
        <p:blipFill>
          <a:blip r:embed="rId8"/>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5011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a:t>
            </a:r>
            <a:r>
              <a:rPr lang="en-IE" dirty="0" smtClean="0"/>
              <a:t>Laureate Algorithm (3 decades on)</a:t>
            </a:r>
            <a:endParaRPr lang="en-IE" dirty="0"/>
          </a:p>
        </p:txBody>
      </p:sp>
      <p:sp>
        <p:nvSpPr>
          <p:cNvPr id="32" name="Content Placeholder 2"/>
          <p:cNvSpPr>
            <a:spLocks noGrp="1"/>
          </p:cNvSpPr>
          <p:nvPr>
            <p:ph idx="1"/>
          </p:nvPr>
        </p:nvSpPr>
        <p:spPr>
          <a:xfrm>
            <a:off x="457200" y="1143000"/>
            <a:ext cx="8208216" cy="5638800"/>
          </a:xfrm>
        </p:spPr>
        <p:txBody>
          <a:bodyPr>
            <a:normAutofit/>
          </a:bodyPr>
          <a:lstStyle/>
          <a:p>
            <a:pPr marL="0" indent="-152250">
              <a:lnSpc>
                <a:spcPct val="120000"/>
              </a:lnSpc>
              <a:spcBef>
                <a:spcPts val="100"/>
              </a:spcBef>
              <a:buNone/>
            </a:pPr>
            <a:r>
              <a:rPr lang="en-IE" sz="2400" i="1" dirty="0" smtClean="0">
                <a:latin typeface="Calibri Light" pitchFamily="34" charset="0"/>
                <a:ea typeface="Cambria Math" pitchFamily="18" charset="0"/>
                <a:cs typeface="Tahoma" pitchFamily="34" charset="0"/>
              </a:rPr>
              <a:t>results </a:t>
            </a:r>
            <a:r>
              <a:rPr lang="en-IE" sz="2400" dirty="0" smtClean="0">
                <a:latin typeface="Calibri Light" pitchFamily="34" charset="0"/>
                <a:ea typeface="Cambria Math" pitchFamily="18" charset="0"/>
                <a:cs typeface="Tahoma" pitchFamily="34" charset="0"/>
              </a:rPr>
              <a:t>:</a:t>
            </a:r>
            <a:r>
              <a:rPr lang="en-IE" sz="2400" b="1" dirty="0" smtClean="0">
                <a:latin typeface="Calibri Light" pitchFamily="34" charset="0"/>
                <a:ea typeface="Cambria Math" pitchFamily="18" charset="0"/>
                <a:cs typeface="Tahoma" pitchFamily="34" charset="0"/>
              </a:rPr>
              <a:t>= </a:t>
            </a:r>
            <a:r>
              <a:rPr lang="en-IE" sz="2400" dirty="0" smtClean="0"/>
              <a:t>∅</a:t>
            </a:r>
            <a:endParaRPr lang="en-IE" sz="24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smtClean="0">
                <a:solidFill>
                  <a:srgbClr val="0070C0"/>
                </a:solidFill>
                <a:latin typeface="Calibri Light" pitchFamily="34" charset="0"/>
                <a:ea typeface="Cambria Math" pitchFamily="18" charset="0"/>
                <a:cs typeface="Tahoma" pitchFamily="34" charset="0"/>
              </a:rPr>
              <a:t>wiki-list</a:t>
            </a:r>
          </a:p>
          <a:p>
            <a:pPr marL="0" indent="-152250">
              <a:lnSpc>
                <a:spcPct val="120000"/>
              </a:lnSpc>
              <a:spcBef>
                <a:spcPts val="100"/>
              </a:spcBef>
              <a:buNone/>
            </a:pPr>
            <a:r>
              <a:rPr lang="en-IE" sz="2400" i="1" dirty="0" smtClean="0">
                <a:solidFill>
                  <a:srgbClr val="0070C0"/>
                </a:solidFill>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i="1" dirty="0" smtClean="0">
                <a:solidFill>
                  <a:srgbClr val="0070C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 year of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dirty="0" smtClean="0">
                <a:solidFill>
                  <a:srgbClr val="00B050"/>
                </a:solidFill>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r>
              <a:rPr lang="en-IE" sz="2400" dirty="0" smtClean="0">
                <a:solidFill>
                  <a:srgbClr val="00B05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a:t>
            </a:r>
            <a:r>
              <a:rPr lang="en-IE" sz="2400"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search</a:t>
            </a:r>
            <a:r>
              <a:rPr lang="en-IE" sz="2400" dirty="0" smtClean="0">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war</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conflict</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battle</a:t>
            </a:r>
            <a:r>
              <a:rPr lang="en-IE" sz="1800" dirty="0" smtClean="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i="1"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i="1" dirty="0" smtClean="0">
                <a:solidFill>
                  <a:srgbClr val="A00078"/>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i="1"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endParaRPr lang="en-IE" sz="2400" b="1" dirty="0" smtClean="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i="1" dirty="0">
                <a:solidFill>
                  <a:srgbClr val="00B050"/>
                </a:solidFill>
                <a:latin typeface="Calibri Light" pitchFamily="34" charset="0"/>
                <a:ea typeface="Cambria Math" pitchFamily="18" charset="0"/>
                <a:cs typeface="Tahoma" pitchFamily="34" charset="0"/>
              </a:rPr>
              <a:t> </a:t>
            </a:r>
            <a:r>
              <a:rPr lang="en-IE" sz="2400" i="1" dirty="0" smtClean="0">
                <a:solidFill>
                  <a:srgbClr val="00B050"/>
                </a:solidFill>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starting year </a:t>
            </a:r>
            <a:r>
              <a:rPr lang="en-IE" sz="2400" dirty="0">
                <a:latin typeface="Calibri Light" pitchFamily="34" charset="0"/>
                <a:ea typeface="Cambria Math" pitchFamily="18" charset="0"/>
                <a:cs typeface="Tahoma" pitchFamily="34" charset="0"/>
              </a:rPr>
              <a:t>of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endParaRPr lang="en-IE" sz="2400" i="1" dirty="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add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dirty="0" smtClean="0">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to</a:t>
            </a:r>
            <a:r>
              <a:rPr lang="en-IE" sz="2400" dirty="0" smtClean="0">
                <a:latin typeface="Calibri Light" pitchFamily="34" charset="0"/>
                <a:ea typeface="Cambria Math" pitchFamily="18" charset="0"/>
                <a:cs typeface="Tahoma" pitchFamily="34" charset="0"/>
              </a:rPr>
              <a:t> </a:t>
            </a:r>
            <a:r>
              <a:rPr lang="en-IE" sz="2400" i="1" dirty="0" smtClean="0">
                <a:latin typeface="Calibri Light" pitchFamily="34" charset="0"/>
                <a:ea typeface="Cambria Math" pitchFamily="18" charset="0"/>
                <a:cs typeface="Tahoma" pitchFamily="34" charset="0"/>
              </a:rPr>
              <a:t>results</a:t>
            </a:r>
            <a:endParaRPr lang="en-IE" sz="2400" b="1" i="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e</a:t>
            </a:r>
            <a:r>
              <a:rPr lang="en-IE" sz="24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smtClean="0">
                <a:latin typeface="Calibri Light" pitchFamily="34" charset="0"/>
                <a:ea typeface="Cambria Math" pitchFamily="18" charset="0"/>
                <a:cs typeface="Tahoma" pitchFamily="34" charset="0"/>
              </a:rPr>
              <a:t>results</a:t>
            </a:r>
            <a:endParaRPr lang="en-IE" sz="2400" b="1" dirty="0" smtClean="0">
              <a:latin typeface="Calibri Light" pitchFamily="34" charset="0"/>
              <a:ea typeface="Cambria Math" pitchFamily="18" charset="0"/>
              <a:cs typeface="Tahoma" pitchFamily="34" charset="0"/>
            </a:endParaRPr>
          </a:p>
          <a:p>
            <a:pPr marL="0" indent="-152250">
              <a:spcBef>
                <a:spcPts val="100"/>
              </a:spcBef>
              <a:buNone/>
            </a:pPr>
            <a:endParaRPr lang="en-IE" sz="900" b="1" dirty="0" smtClean="0">
              <a:latin typeface="Calibri Light" pitchFamily="34" charset="0"/>
              <a:ea typeface="Cambria Math" pitchFamily="18" charset="0"/>
              <a:cs typeface="Tahoma" pitchFamily="34" charset="0"/>
            </a:endParaRPr>
          </a:p>
          <a:p>
            <a:pPr marL="0" indent="-152250">
              <a:spcBef>
                <a:spcPts val="100"/>
              </a:spcBef>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900" i="1" dirty="0">
                <a:solidFill>
                  <a:srgbClr val="A00078"/>
                </a:solidFill>
                <a:latin typeface="Calibri Light" pitchFamily="34" charset="0"/>
                <a:ea typeface="Cambria Math" pitchFamily="18" charset="0"/>
                <a:cs typeface="Tahoma" pitchFamily="34" charset="0"/>
              </a:rPr>
              <a:t> </a:t>
            </a:r>
            <a:r>
              <a:rPr lang="en-IE" sz="900" i="1" dirty="0" smtClean="0">
                <a:solidFill>
                  <a:srgbClr val="A00078"/>
                </a:solidFill>
                <a:latin typeface="Calibri Light" pitchFamily="34" charset="0"/>
                <a:ea typeface="Cambria Math" pitchFamily="18" charset="0"/>
                <a:cs typeface="Tahoma" pitchFamily="34" charset="0"/>
              </a:rPr>
              <a:t> </a:t>
            </a:r>
            <a:endParaRPr lang="en-IE" sz="900" i="1" dirty="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2145432"/>
            <a:ext cx="0" cy="260067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449960"/>
            <a:ext cx="0" cy="8172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512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162" y="221775"/>
            <a:ext cx="1436438" cy="1149825"/>
          </a:xfrm>
          <a:prstGeom prst="rect">
            <a:avLst/>
          </a:prstGeom>
        </p:spPr>
      </p:pic>
      <p:sp>
        <p:nvSpPr>
          <p:cNvPr id="7" name="Title 6"/>
          <p:cNvSpPr>
            <a:spLocks noGrp="1"/>
          </p:cNvSpPr>
          <p:nvPr>
            <p:ph type="title"/>
          </p:nvPr>
        </p:nvSpPr>
        <p:spPr/>
        <p:txBody>
          <a:bodyPr/>
          <a:lstStyle/>
          <a:p>
            <a:r>
              <a:rPr lang="en-IE" dirty="0" smtClean="0"/>
              <a:t>The Laureate Algorithm (6 decades on?)</a:t>
            </a:r>
            <a:endParaRPr lang="en-IE" dirty="0"/>
          </a:p>
        </p:txBody>
      </p:sp>
      <p:pic>
        <p:nvPicPr>
          <p:cNvPr id="78850" name="Picture 2" descr="http://www.netanimations.net/large%20gear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7200" y="1143000"/>
            <a:ext cx="8208216"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2250">
              <a:spcBef>
                <a:spcPts val="100"/>
              </a:spcBef>
              <a:buNone/>
            </a:pPr>
            <a:r>
              <a:rPr lang="en-IE" sz="2400" i="1" dirty="0" err="1" smtClean="0">
                <a:solidFill>
                  <a:srgbClr val="7030A0"/>
                </a:solidFill>
                <a:latin typeface="Calibri Light" pitchFamily="34" charset="0"/>
                <a:ea typeface="Cambria Math" pitchFamily="18" charset="0"/>
                <a:cs typeface="Tahoma" pitchFamily="34" charset="0"/>
              </a:rPr>
              <a:t>nobel</a:t>
            </a:r>
            <a:r>
              <a:rPr lang="en-IE" sz="2400" i="1" dirty="0" smtClean="0">
                <a:solidFill>
                  <a:srgbClr val="7030A0"/>
                </a:solidFill>
                <a:latin typeface="Calibri Light" pitchFamily="34" charset="0"/>
                <a:ea typeface="Cambria Math" pitchFamily="18" charset="0"/>
                <a:cs typeface="Tahoma" pitchFamily="34" charset="0"/>
              </a:rPr>
              <a:t>-lit-winner-and-wars</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a:t>
            </a:r>
            <a:r>
              <a:rPr lang="en-IE" sz="2400" b="1" dirty="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i="1" u="sng" dirty="0">
                <a:solidFill>
                  <a:srgbClr val="0070C0"/>
                </a:solidFill>
                <a:latin typeface="Calibri Light" pitchFamily="34" charset="0"/>
                <a:ea typeface="Cambria Math" pitchFamily="18" charset="0"/>
                <a:cs typeface="Tahoma" pitchFamily="34" charset="0"/>
              </a:rPr>
              <a:t>magical-</a:t>
            </a:r>
            <a:r>
              <a:rPr lang="en-IE" sz="2400" i="1" u="sng" dirty="0" err="1">
                <a:solidFill>
                  <a:srgbClr val="0070C0"/>
                </a:solidFill>
                <a:latin typeface="Calibri Light" pitchFamily="34" charset="0"/>
                <a:ea typeface="Cambria Math" pitchFamily="18" charset="0"/>
                <a:cs typeface="Tahoma" pitchFamily="34" charset="0"/>
              </a:rPr>
              <a:t>sem</a:t>
            </a:r>
            <a:r>
              <a:rPr lang="en-IE" sz="2400" i="1" u="sng" dirty="0">
                <a:solidFill>
                  <a:srgbClr val="0070C0"/>
                </a:solidFill>
                <a:latin typeface="Calibri Light" pitchFamily="34" charset="0"/>
                <a:ea typeface="Cambria Math" pitchFamily="18" charset="0"/>
                <a:cs typeface="Tahoma" pitchFamily="34" charset="0"/>
              </a:rPr>
              <a:t>-web-results()</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err="1">
                <a:solidFill>
                  <a:srgbClr val="7030A0"/>
                </a:solidFill>
                <a:latin typeface="Calibri Light" pitchFamily="34" charset="0"/>
                <a:ea typeface="Cambria Math" pitchFamily="18" charset="0"/>
                <a:cs typeface="Tahoma" pitchFamily="34" charset="0"/>
              </a:rPr>
              <a:t>nobel</a:t>
            </a:r>
            <a:r>
              <a:rPr lang="en-IE" sz="2400" i="1" dirty="0">
                <a:solidFill>
                  <a:srgbClr val="7030A0"/>
                </a:solidFill>
                <a:latin typeface="Calibri Light" pitchFamily="34" charset="0"/>
                <a:ea typeface="Cambria Math" pitchFamily="18" charset="0"/>
                <a:cs typeface="Tahoma" pitchFamily="34" charset="0"/>
              </a:rPr>
              <a:t>-lit-winner-and-wars</a:t>
            </a:r>
            <a:endParaRPr lang="en-IE" sz="900" b="1" dirty="0" smtClean="0">
              <a:latin typeface="Calibri Light" pitchFamily="34" charset="0"/>
              <a:ea typeface="Cambria Math" pitchFamily="18" charset="0"/>
              <a:cs typeface="Tahoma" pitchFamily="34" charset="0"/>
            </a:endParaRPr>
          </a:p>
          <a:p>
            <a:pPr marL="0" indent="-152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endParaRPr lang="en-IE" sz="900" i="1" dirty="0" smtClean="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sp>
        <p:nvSpPr>
          <p:cNvPr id="6" name="Rectangle 5"/>
          <p:cNvSpPr/>
          <p:nvPr/>
        </p:nvSpPr>
        <p:spPr>
          <a:xfrm>
            <a:off x="4114800" y="1214169"/>
            <a:ext cx="3352800" cy="386031"/>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2" descr="http://panesofglass.github.io/TodoBackendFSharp/images/explic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fade">
                                      <p:cBhvr>
                                        <p:cTn id="11" dur="500"/>
                                        <p:tgtEl>
                                          <p:spTgt spid="788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5702033"/>
            <a:ext cx="4800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why is this query hard on the current Web?</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3016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Desserts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2828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Going to dinner party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Looking for a recipe:</a:t>
            </a:r>
          </a:p>
          <a:p>
            <a:pPr lvl="1"/>
            <a:r>
              <a:rPr lang="en-IE" sz="2000" dirty="0" smtClean="0"/>
              <a:t>Must be a </a:t>
            </a:r>
            <a:r>
              <a:rPr lang="en-IE" sz="2000" u="sng" dirty="0" smtClean="0"/>
              <a:t>dessert</a:t>
            </a:r>
          </a:p>
          <a:p>
            <a:pPr lvl="1"/>
            <a:r>
              <a:rPr lang="en-IE" sz="2000" dirty="0" smtClean="0"/>
              <a:t>Must be </a:t>
            </a:r>
            <a:r>
              <a:rPr lang="en-IE" sz="2000" u="sng" dirty="0" smtClean="0"/>
              <a:t>citrus-free</a:t>
            </a:r>
          </a:p>
          <a:p>
            <a:pPr lvl="1"/>
            <a:r>
              <a:rPr lang="en-IE" sz="2000" dirty="0" smtClean="0"/>
              <a:t>Ingredients available in </a:t>
            </a:r>
            <a:r>
              <a:rPr lang="en-IE" sz="2000" u="sng" dirty="0" smtClean="0"/>
              <a:t>local</a:t>
            </a:r>
            <a:r>
              <a:rPr lang="en-IE" sz="2000" dirty="0" smtClean="0"/>
              <a:t> supermarket(s)</a:t>
            </a:r>
          </a:p>
          <a:p>
            <a:pPr lvl="1"/>
            <a:r>
              <a:rPr lang="en-IE" sz="2000" u="sng" dirty="0" smtClean="0"/>
              <a:t>Cheap</a:t>
            </a:r>
            <a:r>
              <a:rPr lang="en-IE" sz="2000" dirty="0" smtClean="0"/>
              <a:t> (student)</a:t>
            </a:r>
          </a:p>
          <a:p>
            <a:pPr lvl="1"/>
            <a:r>
              <a:rPr lang="en-IE" sz="2000" dirty="0" smtClean="0"/>
              <a:t>Must be </a:t>
            </a:r>
            <a:r>
              <a:rPr lang="en-IE" sz="2000" u="sng" dirty="0" smtClean="0"/>
              <a:t>delicious</a:t>
            </a:r>
          </a:p>
          <a:p>
            <a:pPr lvl="1"/>
            <a:endParaRPr lang="en-IE" dirty="0"/>
          </a:p>
          <a:p>
            <a:pPr marL="457200" lvl="1" indent="0">
              <a:buNone/>
            </a:pPr>
            <a:endParaRPr lang="en-IE" dirty="0"/>
          </a:p>
        </p:txBody>
      </p:sp>
      <p:pic>
        <p:nvPicPr>
          <p:cNvPr id="8" name="Picture 7"/>
          <p:cNvPicPr>
            <a:picLocks noChangeAspect="1"/>
          </p:cNvPicPr>
          <p:nvPr/>
        </p:nvPicPr>
        <p:blipFill>
          <a:blip r:embed="rId4"/>
          <a:stretch>
            <a:fillRect/>
          </a:stretch>
        </p:blipFill>
        <p:spPr>
          <a:xfrm>
            <a:off x="341027" y="4546067"/>
            <a:ext cx="2298621" cy="2311933"/>
          </a:xfrm>
          <a:prstGeom prst="rect">
            <a:avLst/>
          </a:prstGeom>
        </p:spPr>
      </p:pic>
      <p:pic>
        <p:nvPicPr>
          <p:cNvPr id="3" name="Picture 2"/>
          <p:cNvPicPr>
            <a:picLocks noChangeAspect="1"/>
          </p:cNvPicPr>
          <p:nvPr/>
        </p:nvPicPr>
        <p:blipFill>
          <a:blip r:embed="rId5"/>
          <a:stretch>
            <a:fillRect/>
          </a:stretch>
        </p:blipFill>
        <p:spPr>
          <a:xfrm>
            <a:off x="1802067" y="1489381"/>
            <a:ext cx="1040172" cy="1011279"/>
          </a:xfrm>
          <a:prstGeom prst="rect">
            <a:avLst/>
          </a:prstGeom>
        </p:spPr>
      </p:pic>
    </p:spTree>
    <p:extLst>
      <p:ext uri="{BB962C8B-B14F-4D97-AF65-F5344CB8AC3E}">
        <p14:creationId xmlns:p14="http://schemas.microsoft.com/office/powerpoint/2010/main" val="322560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164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Using the Current Web …</a:t>
            </a:r>
            <a:endParaRPr lang="en-IE"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 y="1316287"/>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94" y="1412776"/>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579349"/>
            <a:ext cx="4508996" cy="30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55" y="1680924"/>
            <a:ext cx="4646053" cy="31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14" y="1772816"/>
            <a:ext cx="4639791" cy="31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3" y="2213248"/>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a:stretch>
            <a:fillRect/>
          </a:stretch>
        </p:blipFill>
        <p:spPr>
          <a:xfrm>
            <a:off x="341027" y="4546067"/>
            <a:ext cx="2298621" cy="2311933"/>
          </a:xfrm>
          <a:prstGeom prst="rect">
            <a:avLst/>
          </a:prstGeom>
        </p:spPr>
      </p:pic>
      <p:pic>
        <p:nvPicPr>
          <p:cNvPr id="13" name="Picture 12"/>
          <p:cNvPicPr>
            <a:picLocks noChangeAspect="1"/>
          </p:cNvPicPr>
          <p:nvPr/>
        </p:nvPicPr>
        <p:blipFill>
          <a:blip r:embed="rId8"/>
          <a:stretch>
            <a:fillRect/>
          </a:stretch>
        </p:blipFill>
        <p:spPr>
          <a:xfrm>
            <a:off x="336305" y="4546067"/>
            <a:ext cx="2303343" cy="2315562"/>
          </a:xfrm>
          <a:prstGeom prst="rect">
            <a:avLst/>
          </a:prstGeom>
        </p:spPr>
      </p:pic>
      <p:pic>
        <p:nvPicPr>
          <p:cNvPr id="3" name="Picture 2"/>
          <p:cNvPicPr>
            <a:picLocks noChangeAspect="1"/>
          </p:cNvPicPr>
          <p:nvPr/>
        </p:nvPicPr>
        <p:blipFill>
          <a:blip r:embed="rId9"/>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47056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Dessert </a:t>
            </a:r>
            <a:r>
              <a:rPr lang="en-IE" dirty="0" smtClean="0"/>
              <a:t>Algorithm (30 years on)</a:t>
            </a:r>
            <a:endParaRPr lang="en-IE" dirty="0"/>
          </a:p>
        </p:txBody>
      </p:sp>
      <p:sp>
        <p:nvSpPr>
          <p:cNvPr id="32" name="Content Placeholder 2"/>
          <p:cNvSpPr>
            <a:spLocks noGrp="1"/>
          </p:cNvSpPr>
          <p:nvPr>
            <p:ph idx="1"/>
          </p:nvPr>
        </p:nvSpPr>
        <p:spPr>
          <a:xfrm>
            <a:off x="457200" y="1143000"/>
            <a:ext cx="8208216" cy="5638800"/>
          </a:xfrm>
        </p:spPr>
        <p:txBody>
          <a:bodyPr>
            <a:normAutofit fontScale="25000" lnSpcReduction="20000"/>
          </a:bodyPr>
          <a:lstStyle/>
          <a:p>
            <a:pPr marL="0" indent="-152250">
              <a:lnSpc>
                <a:spcPct val="120000"/>
              </a:lnSpc>
              <a:spcBef>
                <a:spcPts val="100"/>
              </a:spcBef>
              <a:buNone/>
            </a:pPr>
            <a:r>
              <a:rPr lang="en-IE" sz="8000" i="1" dirty="0" smtClean="0">
                <a:latin typeface="Calibri Light" pitchFamily="34" charset="0"/>
                <a:ea typeface="Cambria Math" pitchFamily="18" charset="0"/>
                <a:cs typeface="Tahoma" pitchFamily="34" charset="0"/>
              </a:rPr>
              <a:t>candidates</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a:t>
            </a:r>
            <a:r>
              <a:rPr lang="en-IE" sz="8000" b="1" dirty="0" smtClean="0">
                <a:latin typeface="Calibri Light" pitchFamily="34" charset="0"/>
                <a:ea typeface="Cambria Math" pitchFamily="18" charset="0"/>
                <a:cs typeface="Tahoma" pitchFamily="34" charset="0"/>
              </a:rPr>
              <a:t>= </a:t>
            </a:r>
            <a:r>
              <a:rPr lang="en-IE" sz="8000" dirty="0" smtClean="0"/>
              <a:t>∅</a:t>
            </a:r>
            <a:endParaRPr lang="en-IE" sz="80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err="1" smtClean="0">
                <a:solidFill>
                  <a:srgbClr val="0070C0"/>
                </a:solidFill>
                <a:latin typeface="Calibri Light" pitchFamily="34" charset="0"/>
                <a:ea typeface="Cambria Math" pitchFamily="18" charset="0"/>
                <a:cs typeface="Tahoma" pitchFamily="34" charset="0"/>
              </a:rPr>
              <a:t>google</a:t>
            </a:r>
            <a:r>
              <a:rPr lang="en-IE" sz="8000" i="1" dirty="0" smtClean="0">
                <a:solidFill>
                  <a:srgbClr val="0070C0"/>
                </a:solidFill>
                <a:latin typeface="Calibri Light" pitchFamily="34" charset="0"/>
                <a:ea typeface="Cambria Math" pitchFamily="18" charset="0"/>
                <a:cs typeface="Tahoma" pitchFamily="34" charset="0"/>
              </a:rPr>
              <a:t>-results</a:t>
            </a:r>
          </a:p>
          <a:p>
            <a:pPr marL="0" indent="-152250">
              <a:lnSpc>
                <a:spcPct val="120000"/>
              </a:lnSpc>
              <a:spcBef>
                <a:spcPts val="100"/>
              </a:spcBef>
              <a:buNone/>
            </a:pPr>
            <a:r>
              <a:rPr lang="en-IE" sz="8000"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  </a:t>
            </a:r>
            <a:r>
              <a:rPr lang="en-IE" sz="8000" b="1" dirty="0" smtClean="0">
                <a:latin typeface="Calibri Light" pitchFamily="34" charset="0"/>
                <a:ea typeface="Cambria Math" pitchFamily="18" charset="0"/>
                <a:cs typeface="Tahoma" pitchFamily="34" charset="0"/>
              </a:rPr>
              <a:t>type</a:t>
            </a:r>
            <a:r>
              <a:rPr lang="en-IE" sz="8000" i="1" dirty="0" smtClean="0">
                <a:latin typeface="Calibri Light" pitchFamily="34" charset="0"/>
                <a:ea typeface="Cambria Math" pitchFamily="18" charset="0"/>
                <a:cs typeface="Tahoma" pitchFamily="34" charset="0"/>
              </a:rPr>
              <a:t>  </a:t>
            </a:r>
            <a:r>
              <a:rPr lang="en-IE" sz="8000" i="1" dirty="0" smtClean="0">
                <a:solidFill>
                  <a:srgbClr val="00CC00"/>
                </a:solidFill>
                <a:latin typeface="Calibri Light" pitchFamily="34" charset="0"/>
                <a:ea typeface="Cambria Math" pitchFamily="18" charset="0"/>
                <a:cs typeface="Tahoma" pitchFamily="34" charset="0"/>
              </a:rPr>
              <a:t>looks-delicious</a:t>
            </a:r>
            <a:endParaRPr lang="en-IE" sz="8000" b="1" dirty="0" smtClean="0">
              <a:solidFill>
                <a:srgbClr val="00CC00"/>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true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t>
            </a:r>
            <a:r>
              <a:rPr lang="en-IE" sz="8000" b="1" dirty="0">
                <a:latin typeface="Calibri Light" pitchFamily="34" charset="0"/>
                <a:ea typeface="Cambria Math" pitchFamily="18" charset="0"/>
                <a:cs typeface="Tahoma" pitchFamily="34" charset="0"/>
              </a:rPr>
              <a:t>all</a:t>
            </a: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p>
          <a:p>
            <a:pPr marL="0" indent="-152250">
              <a:lnSpc>
                <a:spcPct val="120000"/>
              </a:lnSpc>
              <a:spcBef>
                <a:spcPts val="100"/>
              </a:spcBef>
              <a:buNone/>
            </a:pPr>
            <a:r>
              <a:rPr lang="en-IE" sz="8000" i="1" dirty="0" smtClean="0">
                <a:solidFill>
                  <a:srgbClr val="A00078"/>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err="1" smtClean="0">
                <a:latin typeface="Calibri Light" pitchFamily="34" charset="0"/>
                <a:ea typeface="Cambria Math" pitchFamily="18" charset="0"/>
                <a:cs typeface="Tahoma" pitchFamily="34" charset="0"/>
              </a:rPr>
              <a:t>searchNutrition</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a:t>
            </a:r>
            <a:r>
              <a:rPr lang="en-IE" sz="8000" b="1" dirty="0" smtClean="0">
                <a:solidFill>
                  <a:schemeClr val="accent6">
                    <a:lumMod val="75000"/>
                  </a:schemeClr>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type   </a:t>
            </a:r>
            <a:r>
              <a:rPr lang="en-IE" sz="8000" i="1" u="sng" dirty="0" smtClean="0">
                <a:solidFill>
                  <a:srgbClr val="FF0000"/>
                </a:solidFill>
                <a:latin typeface="Calibri Light" pitchFamily="34" charset="0"/>
                <a:ea typeface="Cambria Math" pitchFamily="18" charset="0"/>
                <a:cs typeface="Tahoma" pitchFamily="34" charset="0"/>
              </a:rPr>
              <a:t>lemon</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lime</a:t>
            </a:r>
            <a:r>
              <a:rPr lang="en-IE" sz="8000" b="1" dirty="0" smtClean="0">
                <a:latin typeface="Calibri Light" pitchFamily="34" charset="0"/>
                <a:ea typeface="Cambria Math" pitchFamily="18" charset="0"/>
                <a:cs typeface="Tahoma" pitchFamily="34" charset="0"/>
              </a:rPr>
              <a:t>  …</a:t>
            </a:r>
          </a:p>
          <a:p>
            <a:pPr marL="0" indent="-152250">
              <a:lnSpc>
                <a:spcPct val="120000"/>
              </a:lnSpc>
              <a:spcBef>
                <a:spcPts val="100"/>
              </a:spcBef>
              <a:buNone/>
            </a:pPr>
            <a:r>
              <a:rPr lang="en-IE" sz="8000" dirty="0" smtClean="0">
                <a:latin typeface="Calibri Light" pitchFamily="34" charset="0"/>
                <a:ea typeface="Cambria Math" pitchFamily="18" charset="0"/>
                <a:cs typeface="Tahoma" pitchFamily="34" charset="0"/>
              </a:rPr>
              <a:t>                         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p>
          <a:p>
            <a:pPr marL="0" indent="-152250">
              <a:lnSpc>
                <a:spcPct val="120000"/>
              </a:lnSpc>
              <a:spcBef>
                <a:spcPts val="100"/>
              </a:spcBef>
              <a:buNone/>
            </a:pP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else if  </a:t>
            </a:r>
            <a:r>
              <a:rPr lang="en-IE" sz="8000" i="1" dirty="0" err="1" smtClean="0">
                <a:latin typeface="Calibri Light" pitchFamily="34" charset="0"/>
                <a:ea typeface="Cambria Math" pitchFamily="18" charset="0"/>
                <a:cs typeface="Tahoma" pitchFamily="34" charset="0"/>
              </a:rPr>
              <a:t>searchShops</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type  </a:t>
            </a:r>
            <a:r>
              <a:rPr lang="en-IE" sz="8000" b="1" i="1" u="sng" dirty="0" smtClean="0">
                <a:solidFill>
                  <a:srgbClr val="FF0000"/>
                </a:solidFill>
                <a:latin typeface="Calibri Light" pitchFamily="34" charset="0"/>
                <a:ea typeface="Cambria Math" pitchFamily="18" charset="0"/>
                <a:cs typeface="Tahoma" pitchFamily="34" charset="0"/>
              </a:rPr>
              <a:t>null</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expensive</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endParaRPr lang="en-IE" sz="8000" b="1" dirty="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if  </a:t>
            </a:r>
            <a:r>
              <a:rPr lang="en-IE" sz="8000" dirty="0" smtClean="0">
                <a:latin typeface="Calibri Light" pitchFamily="34" charset="0"/>
                <a:ea typeface="Cambria Math" pitchFamily="18" charset="0"/>
                <a:cs typeface="Tahoma" pitchFamily="34" charset="0"/>
              </a:rPr>
              <a:t>suitable  </a:t>
            </a:r>
            <a:r>
              <a:rPr lang="en-IE" sz="8000" b="1" dirty="0" smtClean="0">
                <a:latin typeface="Calibri Light" pitchFamily="34" charset="0"/>
                <a:ea typeface="Cambria Math" pitchFamily="18" charset="0"/>
                <a:cs typeface="Tahoma" pitchFamily="34" charset="0"/>
              </a:rPr>
              <a:t>add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b="1" dirty="0" smtClean="0">
                <a:latin typeface="Calibri Light" pitchFamily="34" charset="0"/>
                <a:ea typeface="Cambria Math" pitchFamily="18" charset="0"/>
                <a:cs typeface="Tahoma" pitchFamily="34" charset="0"/>
              </a:rPr>
              <a:t>  to  </a:t>
            </a:r>
            <a:r>
              <a:rPr lang="en-IE" sz="8000" i="1" dirty="0" smtClean="0">
                <a:latin typeface="Calibri Light" pitchFamily="34" charset="0"/>
                <a:ea typeface="Cambria Math" pitchFamily="18" charset="0"/>
                <a:cs typeface="Tahoma" pitchFamily="34" charset="0"/>
              </a:rPr>
              <a:t>candidates</a:t>
            </a: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e</a:t>
            </a:r>
            <a:r>
              <a:rPr lang="en-IE" sz="80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return  </a:t>
            </a:r>
            <a:r>
              <a:rPr lang="en-IE" sz="8000" i="1" dirty="0" smtClean="0">
                <a:latin typeface="Calibri Light" pitchFamily="34" charset="0"/>
                <a:ea typeface="Cambria Math" pitchFamily="18" charset="0"/>
                <a:cs typeface="Tahoma" pitchFamily="34" charset="0"/>
              </a:rPr>
              <a:t>candidates</a:t>
            </a:r>
            <a:endParaRPr lang="en-IE" sz="8000" b="1" dirty="0" smtClean="0">
              <a:latin typeface="Calibri Light" pitchFamily="34" charset="0"/>
              <a:ea typeface="Cambria Math" pitchFamily="18" charset="0"/>
              <a:cs typeface="Tahoma" pitchFamily="34" charset="0"/>
            </a:endParaRPr>
          </a:p>
          <a:p>
            <a:pPr marL="0" indent="-152250">
              <a:spcBef>
                <a:spcPts val="100"/>
              </a:spcBef>
              <a:buNone/>
            </a:pPr>
            <a:endParaRPr lang="en-IE" b="1" dirty="0" smtClean="0">
              <a:latin typeface="Calibri Light" pitchFamily="34" charset="0"/>
              <a:ea typeface="Cambria Math" pitchFamily="18" charset="0"/>
              <a:cs typeface="Tahoma" pitchFamily="34" charset="0"/>
            </a:endParaRPr>
          </a:p>
          <a:p>
            <a:pPr marL="0" indent="-152250">
              <a:spcBef>
                <a:spcPts val="100"/>
              </a:spcBef>
              <a:buNone/>
            </a:pPr>
            <a:r>
              <a:rPr lang="en-IE"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i="1" dirty="0">
                <a:solidFill>
                  <a:srgbClr val="A00078"/>
                </a:solidFill>
                <a:latin typeface="Calibri Light" pitchFamily="34" charset="0"/>
                <a:ea typeface="Cambria Math" pitchFamily="18" charset="0"/>
                <a:cs typeface="Tahoma" pitchFamily="34" charset="0"/>
              </a:rPr>
              <a:t> </a:t>
            </a:r>
            <a:r>
              <a:rPr lang="en-IE" i="1" dirty="0" smtClean="0">
                <a:solidFill>
                  <a:srgbClr val="A00078"/>
                </a:solidFill>
                <a:latin typeface="Calibri Light" pitchFamily="34" charset="0"/>
                <a:ea typeface="Cambria Math" pitchFamily="18" charset="0"/>
                <a:cs typeface="Tahoma" pitchFamily="34" charset="0"/>
              </a:rPr>
              <a:t> </a:t>
            </a:r>
            <a:endParaRPr lang="en-IE" i="1" dirty="0">
              <a:latin typeface="Calibri Light" pitchFamily="34" charset="0"/>
              <a:ea typeface="Cambria Math" pitchFamily="18" charset="0"/>
              <a:cs typeface="Tahoma" pitchFamily="34" charset="0"/>
            </a:endParaRPr>
          </a:p>
          <a:p>
            <a:pPr marL="0" indent="-466575">
              <a:spcBef>
                <a:spcPts val="100"/>
              </a:spcBef>
            </a:pPr>
            <a:endParaRPr lang="en-IE"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1807191"/>
            <a:ext cx="0" cy="423505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2145432"/>
            <a:ext cx="0" cy="36087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87624" y="2441848"/>
            <a:ext cx="0" cy="296071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75656" y="3089920"/>
            <a:ext cx="0" cy="16561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3688" y="3449960"/>
            <a:ext cx="0" cy="3600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63688" y="4026024"/>
            <a:ext cx="0" cy="43204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0600" y="2133600"/>
            <a:ext cx="4032448"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aseline="-25000" dirty="0"/>
          </a:p>
        </p:txBody>
      </p: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26645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8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r>
              <a:rPr lang="en-IE" sz="2000" i="1" dirty="0" smtClean="0">
                <a:latin typeface="Calibri Light" pitchFamily="34" charset="0"/>
                <a:ea typeface="Cambria Math" pitchFamily="18" charset="0"/>
                <a:cs typeface="Tahoma" pitchFamily="34" charset="0"/>
              </a:rPr>
              <a:t>candidates</a:t>
            </a:r>
            <a:r>
              <a:rPr lang="en-IE" sz="2000" b="1" dirty="0" smtClean="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a:t>
            </a:r>
            <a:r>
              <a:rPr lang="en-IE" sz="2000" b="1" dirty="0" smtClean="0">
                <a:latin typeface="Calibri Light" pitchFamily="34" charset="0"/>
                <a:ea typeface="Cambria Math" pitchFamily="18" charset="0"/>
                <a:cs typeface="Tahoma" pitchFamily="34" charset="0"/>
              </a:rPr>
              <a:t>= </a:t>
            </a:r>
            <a:r>
              <a:rPr lang="en-IE" sz="2000" dirty="0" smtClean="0"/>
              <a:t>∅</a:t>
            </a: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r>
              <a:rPr lang="en-IE" sz="2000" dirty="0" smtClean="0">
                <a:solidFill>
                  <a:srgbClr val="00B050"/>
                </a:solidFill>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if</a:t>
            </a:r>
            <a:r>
              <a:rPr lang="en-IE" sz="2000" dirty="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  </a:t>
            </a:r>
            <a:r>
              <a:rPr lang="en-IE" sz="2000" b="1" dirty="0" smtClean="0">
                <a:latin typeface="Calibri Light" pitchFamily="34" charset="0"/>
                <a:ea typeface="Cambria Math" pitchFamily="18" charset="0"/>
                <a:cs typeface="Tahoma" pitchFamily="34" charset="0"/>
              </a:rPr>
              <a:t>type  </a:t>
            </a:r>
            <a:r>
              <a:rPr lang="en-IE" sz="2000" i="1" dirty="0">
                <a:solidFill>
                  <a:srgbClr val="00CC00"/>
                </a:solidFill>
                <a:latin typeface="Calibri Light" pitchFamily="34" charset="0"/>
                <a:ea typeface="Cambria Math" pitchFamily="18" charset="0"/>
                <a:cs typeface="Tahoma" pitchFamily="34" charset="0"/>
              </a:rPr>
              <a:t>looks-delicious</a:t>
            </a:r>
            <a:endParaRPr lang="en-IE" sz="2000" b="1" dirty="0">
              <a:solidFill>
                <a:srgbClr val="00CC00"/>
              </a:solidFill>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chemeClr val="accent3">
                    <a:lumMod val="75000"/>
                  </a:schemeClr>
                </a:solidFill>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add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to</a:t>
            </a:r>
            <a:r>
              <a:rPr lang="en-IE" sz="2000" dirty="0">
                <a:latin typeface="Calibri Light" pitchFamily="34" charset="0"/>
                <a:ea typeface="Cambria Math" pitchFamily="18" charset="0"/>
                <a:cs typeface="Tahoma" pitchFamily="34" charset="0"/>
              </a:rPr>
              <a:t>  </a:t>
            </a:r>
            <a:r>
              <a:rPr lang="en-IE" sz="2000" i="1" dirty="0" smtClean="0">
                <a:latin typeface="Calibri Light" pitchFamily="34" charset="0"/>
                <a:ea typeface="Cambria Math" pitchFamily="18" charset="0"/>
                <a:cs typeface="Tahoma" pitchFamily="34" charset="0"/>
              </a:rPr>
              <a:t>candidates </a:t>
            </a:r>
            <a:r>
              <a:rPr lang="en-IE" sz="2000" b="1"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end</a:t>
            </a:r>
          </a:p>
          <a:p>
            <a:pPr marL="0" indent="-152250">
              <a:spcBef>
                <a:spcPts val="100"/>
              </a:spcBef>
              <a:buNone/>
            </a:pPr>
            <a:r>
              <a:rPr lang="en-IE" sz="2000" b="1" dirty="0" smtClean="0">
                <a:latin typeface="Calibri Light" pitchFamily="34" charset="0"/>
                <a:ea typeface="Cambria Math" pitchFamily="18" charset="0"/>
                <a:cs typeface="Tahoma" pitchFamily="34" charset="0"/>
              </a:rPr>
              <a:t>    end</a:t>
            </a:r>
          </a:p>
          <a:p>
            <a:pPr marL="0" indent="-152250">
              <a:spcBef>
                <a:spcPts val="100"/>
              </a:spcBef>
              <a:buNone/>
            </a:pPr>
            <a:r>
              <a:rPr lang="en-IE" sz="2000" b="1" dirty="0" smtClean="0">
                <a:latin typeface="Calibri Light" pitchFamily="34" charset="0"/>
                <a:ea typeface="Cambria Math" pitchFamily="18" charset="0"/>
                <a:cs typeface="Tahoma" pitchFamily="34" charset="0"/>
              </a:rPr>
              <a:t>end</a:t>
            </a:r>
          </a:p>
          <a:p>
            <a:pPr marL="0" indent="-152250">
              <a:spcBef>
                <a:spcPts val="100"/>
              </a:spcBef>
              <a:buNone/>
            </a:pPr>
            <a:r>
              <a:rPr lang="en-IE" sz="2000" b="1" dirty="0">
                <a:latin typeface="Calibri Light" pitchFamily="34" charset="0"/>
                <a:ea typeface="Cambria Math" pitchFamily="18" charset="0"/>
                <a:cs typeface="Tahoma" pitchFamily="34" charset="0"/>
              </a:rPr>
              <a:t>return  </a:t>
            </a:r>
            <a:r>
              <a:rPr lang="en-IE" sz="2000" i="1" dirty="0">
                <a:latin typeface="Calibri Light" pitchFamily="34" charset="0"/>
                <a:ea typeface="Cambria Math" pitchFamily="18" charset="0"/>
                <a:cs typeface="Tahoma" pitchFamily="34" charset="0"/>
              </a:rPr>
              <a:t>candidates</a:t>
            </a:r>
            <a:endParaRPr lang="en-IE" sz="2000" b="1" dirty="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85800" y="2209895"/>
            <a:ext cx="0" cy="106670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73832" y="2548136"/>
            <a:ext cx="0" cy="44043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38200" y="2275938"/>
            <a:ext cx="5688632"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560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2">
                                            <p:txEl>
                                              <p:pRg st="2" end="2"/>
                                            </p:txEl>
                                          </p:spTgt>
                                        </p:tgtEl>
                                      </p:cBhvr>
                                    </p:animEffect>
                                    <p:set>
                                      <p:cBhvr>
                                        <p:cTn id="11" dur="1" fill="hold">
                                          <p:stCondLst>
                                            <p:cond delay="499"/>
                                          </p:stCondLst>
                                        </p:cTn>
                                        <p:tgtEl>
                                          <p:spTgt spid="32">
                                            <p:txEl>
                                              <p:pRg st="2" end="2"/>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2">
                                            <p:txEl>
                                              <p:pRg st="3" end="3"/>
                                            </p:txEl>
                                          </p:spTgt>
                                        </p:tgtEl>
                                      </p:cBhvr>
                                    </p:animEffect>
                                    <p:set>
                                      <p:cBhvr>
                                        <p:cTn id="14" dur="1" fill="hold">
                                          <p:stCondLst>
                                            <p:cond delay="499"/>
                                          </p:stCondLst>
                                        </p:cTn>
                                        <p:tgtEl>
                                          <p:spTgt spid="32">
                                            <p:txEl>
                                              <p:pRg st="3" end="3"/>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2">
                                            <p:txEl>
                                              <p:pRg st="4" end="4"/>
                                            </p:txEl>
                                          </p:spTgt>
                                        </p:tgtEl>
                                      </p:cBhvr>
                                    </p:animEffect>
                                    <p:set>
                                      <p:cBhvr>
                                        <p:cTn id="17" dur="1" fill="hold">
                                          <p:stCondLst>
                                            <p:cond delay="499"/>
                                          </p:stCondLst>
                                        </p:cTn>
                                        <p:tgtEl>
                                          <p:spTgt spid="32">
                                            <p:txEl>
                                              <p:pRg st="4" end="4"/>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2">
                                            <p:txEl>
                                              <p:pRg st="5" end="5"/>
                                            </p:txEl>
                                          </p:spTgt>
                                        </p:tgtEl>
                                      </p:cBhvr>
                                    </p:animEffect>
                                    <p:set>
                                      <p:cBhvr>
                                        <p:cTn id="20" dur="1" fill="hold">
                                          <p:stCondLst>
                                            <p:cond delay="499"/>
                                          </p:stCondLst>
                                        </p:cTn>
                                        <p:tgtEl>
                                          <p:spTgt spid="32">
                                            <p:txEl>
                                              <p:pRg st="5" end="5"/>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2">
                                            <p:txEl>
                                              <p:pRg st="6" end="6"/>
                                            </p:txEl>
                                          </p:spTgt>
                                        </p:tgtEl>
                                      </p:cBhvr>
                                    </p:animEffect>
                                    <p:set>
                                      <p:cBhvr>
                                        <p:cTn id="23" dur="1" fill="hold">
                                          <p:stCondLst>
                                            <p:cond delay="499"/>
                                          </p:stCondLst>
                                        </p:cTn>
                                        <p:tgtEl>
                                          <p:spTgt spid="32">
                                            <p:txEl>
                                              <p:pRg st="6" end="6"/>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2">
                                            <p:txEl>
                                              <p:pRg st="0" end="0"/>
                                            </p:txEl>
                                          </p:spTgt>
                                        </p:tgtEl>
                                      </p:cBhvr>
                                    </p:animEffect>
                                    <p:set>
                                      <p:cBhvr>
                                        <p:cTn id="29"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anesofglass.github.io/TodoBackendFSharp/images/explic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94578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78854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The current Web is document-centric</a:t>
            </a:r>
            <a:endParaRPr lang="en-IE" dirty="0"/>
          </a:p>
        </p:txBody>
      </p:sp>
      <p:pic>
        <p:nvPicPr>
          <p:cNvPr id="9225" name="Picture 922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9" name="Picture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30" name="Picture 29"/>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46" name="Rectangle 45"/>
          <p:cNvSpPr/>
          <p:nvPr/>
        </p:nvSpPr>
        <p:spPr>
          <a:xfrm>
            <a:off x="743856" y="4800600"/>
            <a:ext cx="77905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8" name="Rectangle 47"/>
          <p:cNvSpPr/>
          <p:nvPr/>
        </p:nvSpPr>
        <p:spPr>
          <a:xfrm>
            <a:off x="750783" y="51954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Rectangle 48"/>
          <p:cNvSpPr/>
          <p:nvPr/>
        </p:nvSpPr>
        <p:spPr>
          <a:xfrm>
            <a:off x="914400" y="5029200"/>
            <a:ext cx="77974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0" name="Rectangle 49"/>
          <p:cNvSpPr/>
          <p:nvPr/>
        </p:nvSpPr>
        <p:spPr>
          <a:xfrm>
            <a:off x="903183" y="54240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1" name="Rectangle 50"/>
          <p:cNvSpPr/>
          <p:nvPr/>
        </p:nvSpPr>
        <p:spPr>
          <a:xfrm>
            <a:off x="903183" y="56526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2" name="Rectangle 51"/>
          <p:cNvSpPr/>
          <p:nvPr/>
        </p:nvSpPr>
        <p:spPr>
          <a:xfrm>
            <a:off x="903183" y="5867400"/>
            <a:ext cx="7790544" cy="138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3" name="Rectangle 52"/>
          <p:cNvSpPr/>
          <p:nvPr/>
        </p:nvSpPr>
        <p:spPr>
          <a:xfrm>
            <a:off x="838200" y="6019800"/>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Freeform 11"/>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grpSp>
        <p:nvGrpSpPr>
          <p:cNvPr id="5" name="Group 4"/>
          <p:cNvGrpSpPr/>
          <p:nvPr/>
        </p:nvGrpSpPr>
        <p:grpSpPr>
          <a:xfrm>
            <a:off x="5766127" y="1241973"/>
            <a:ext cx="2928257" cy="2798902"/>
            <a:chOff x="5766127" y="1241973"/>
            <a:chExt cx="2928257" cy="2798902"/>
          </a:xfrm>
        </p:grpSpPr>
        <p:pic>
          <p:nvPicPr>
            <p:cNvPr id="43"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7" name="Picture 46"/>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9216" name="Picture 9215"/>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13" name="Picture 1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grpSp>
    </p:spTree>
    <p:extLst>
      <p:ext uri="{BB962C8B-B14F-4D97-AF65-F5344CB8AC3E}">
        <p14:creationId xmlns:p14="http://schemas.microsoft.com/office/powerpoint/2010/main" val="1898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2" descr="http://assets.dublingaa.ie/assets/images/design/logo-2014070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1" name="Picture 4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sp>
        <p:nvSpPr>
          <p:cNvPr id="2" name="Title 1"/>
          <p:cNvSpPr>
            <a:spLocks noGrp="1"/>
          </p:cNvSpPr>
          <p:nvPr>
            <p:ph type="title"/>
          </p:nvPr>
        </p:nvSpPr>
        <p:spPr/>
        <p:txBody>
          <a:bodyPr/>
          <a:lstStyle/>
          <a:p>
            <a:r>
              <a:rPr lang="en-IE" dirty="0" smtClean="0"/>
              <a:t>The current Web is document-centric</a:t>
            </a:r>
            <a:endParaRPr lang="en-IE" dirty="0"/>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9225" name="Picture 922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19" name="Picture 18"/>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5" name="Picture 3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spTree>
    <p:extLst>
      <p:ext uri="{BB962C8B-B14F-4D97-AF65-F5344CB8AC3E}">
        <p14:creationId xmlns:p14="http://schemas.microsoft.com/office/powerpoint/2010/main" val="1822179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(Most of it) Makes sense to humans</a:t>
            </a:r>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19" name="Picture 1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1" name="Picture 3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32" name="Picture 3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35" name="Picture 3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pic>
        <p:nvPicPr>
          <p:cNvPr id="24"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89181" y="3903438"/>
            <a:ext cx="506730" cy="217170"/>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5122"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lstStyle/>
          <a:p>
            <a:r>
              <a:rPr lang="en-IE" dirty="0" smtClean="0"/>
              <a:t>... assuming they speak the language</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94897" y="3950708"/>
            <a:ext cx="500903" cy="181472"/>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46"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Even worse for machines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0" name="Content Placeholder 2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pic>
        <p:nvPicPr>
          <p:cNvPr id="22" name="Picture 21"/>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4" name="Picture 23"/>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5" name="Picture 2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6" name="Freeform 25"/>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7" name="Picture 2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9" name="Picture 28"/>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32" name="Picture 7 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34" name="Picture 33"/>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1229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2" descr="http://assets.dublingaa.ie/assets/images/design/logo-20140709-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6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 is now 3 decades old</a:t>
            </a:r>
            <a:endParaRPr lang="en-IE" dirty="0"/>
          </a:p>
        </p:txBody>
      </p:sp>
      <p:pic>
        <p:nvPicPr>
          <p:cNvPr id="6" name="Picture 2" descr="Image result for berlin wall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7" y="1447800"/>
            <a:ext cx="6085113" cy="40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18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Ytyl</a:t>
            </a:r>
            <a:r>
              <a:rPr lang="en-IE" dirty="0"/>
              <a:t> </a:t>
            </a:r>
            <a:r>
              <a:rPr lang="en-IE" dirty="0" err="1"/>
              <a:t>nugzy</a:t>
            </a:r>
            <a:r>
              <a:rPr lang="en-IE" dirty="0"/>
              <a:t> pug </a:t>
            </a:r>
            <a:r>
              <a:rPr lang="en-IE" dirty="0" err="1"/>
              <a:t>mebholyz</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37267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43226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6212114" y="3904343"/>
            <a:ext cx="798286" cy="1436914"/>
          </a:xfrm>
          <a:custGeom>
            <a:avLst/>
            <a:gdLst>
              <a:gd name="connsiteX0" fmla="*/ 798286 w 798286"/>
              <a:gd name="connsiteY0" fmla="*/ 0 h 1436914"/>
              <a:gd name="connsiteX1" fmla="*/ 769257 w 798286"/>
              <a:gd name="connsiteY1" fmla="*/ 87086 h 1436914"/>
              <a:gd name="connsiteX2" fmla="*/ 725715 w 798286"/>
              <a:gd name="connsiteY2" fmla="*/ 159657 h 1436914"/>
              <a:gd name="connsiteX3" fmla="*/ 580572 w 798286"/>
              <a:gd name="connsiteY3" fmla="*/ 319314 h 1436914"/>
              <a:gd name="connsiteX4" fmla="*/ 493486 w 798286"/>
              <a:gd name="connsiteY4" fmla="*/ 464457 h 1436914"/>
              <a:gd name="connsiteX5" fmla="*/ 435429 w 798286"/>
              <a:gd name="connsiteY5" fmla="*/ 551543 h 1436914"/>
              <a:gd name="connsiteX6" fmla="*/ 377372 w 798286"/>
              <a:gd name="connsiteY6" fmla="*/ 653143 h 1436914"/>
              <a:gd name="connsiteX7" fmla="*/ 362857 w 798286"/>
              <a:gd name="connsiteY7" fmla="*/ 696686 h 1436914"/>
              <a:gd name="connsiteX8" fmla="*/ 333829 w 798286"/>
              <a:gd name="connsiteY8" fmla="*/ 740228 h 1436914"/>
              <a:gd name="connsiteX9" fmla="*/ 261257 w 798286"/>
              <a:gd name="connsiteY9" fmla="*/ 870857 h 1436914"/>
              <a:gd name="connsiteX10" fmla="*/ 232229 w 798286"/>
              <a:gd name="connsiteY10" fmla="*/ 914400 h 1436914"/>
              <a:gd name="connsiteX11" fmla="*/ 188686 w 798286"/>
              <a:gd name="connsiteY11" fmla="*/ 1001486 h 1436914"/>
              <a:gd name="connsiteX12" fmla="*/ 145143 w 798286"/>
              <a:gd name="connsiteY12" fmla="*/ 1146628 h 1436914"/>
              <a:gd name="connsiteX13" fmla="*/ 130629 w 798286"/>
              <a:gd name="connsiteY13" fmla="*/ 1190171 h 1436914"/>
              <a:gd name="connsiteX14" fmla="*/ 101600 w 798286"/>
              <a:gd name="connsiteY14" fmla="*/ 1233714 h 1436914"/>
              <a:gd name="connsiteX15" fmla="*/ 87086 w 798286"/>
              <a:gd name="connsiteY15" fmla="*/ 1277257 h 1436914"/>
              <a:gd name="connsiteX16" fmla="*/ 43543 w 798286"/>
              <a:gd name="connsiteY16" fmla="*/ 1306286 h 1436914"/>
              <a:gd name="connsiteX17" fmla="*/ 14515 w 798286"/>
              <a:gd name="connsiteY17" fmla="*/ 1393371 h 1436914"/>
              <a:gd name="connsiteX18" fmla="*/ 0 w 798286"/>
              <a:gd name="connsiteY18"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286" h="1436914">
                <a:moveTo>
                  <a:pt x="798286" y="0"/>
                </a:moveTo>
                <a:cubicBezTo>
                  <a:pt x="788610" y="29029"/>
                  <a:pt x="781919" y="59230"/>
                  <a:pt x="769257" y="87086"/>
                </a:cubicBezTo>
                <a:cubicBezTo>
                  <a:pt x="757583" y="112768"/>
                  <a:pt x="742112" y="136701"/>
                  <a:pt x="725715" y="159657"/>
                </a:cubicBezTo>
                <a:cubicBezTo>
                  <a:pt x="630908" y="292387"/>
                  <a:pt x="664479" y="263377"/>
                  <a:pt x="580572" y="319314"/>
                </a:cubicBezTo>
                <a:cubicBezTo>
                  <a:pt x="551543" y="367695"/>
                  <a:pt x="524783" y="417511"/>
                  <a:pt x="493486" y="464457"/>
                </a:cubicBezTo>
                <a:lnTo>
                  <a:pt x="435429" y="551543"/>
                </a:lnTo>
                <a:cubicBezTo>
                  <a:pt x="404733" y="674330"/>
                  <a:pt x="446549" y="549378"/>
                  <a:pt x="377372" y="653143"/>
                </a:cubicBezTo>
                <a:cubicBezTo>
                  <a:pt x="368885" y="665873"/>
                  <a:pt x="369699" y="683002"/>
                  <a:pt x="362857" y="696686"/>
                </a:cubicBezTo>
                <a:cubicBezTo>
                  <a:pt x="355056" y="712288"/>
                  <a:pt x="343505" y="725714"/>
                  <a:pt x="333829" y="740228"/>
                </a:cubicBezTo>
                <a:cubicBezTo>
                  <a:pt x="308282" y="816870"/>
                  <a:pt x="327802" y="771039"/>
                  <a:pt x="261257" y="870857"/>
                </a:cubicBezTo>
                <a:cubicBezTo>
                  <a:pt x="251581" y="885371"/>
                  <a:pt x="237745" y="897851"/>
                  <a:pt x="232229" y="914400"/>
                </a:cubicBezTo>
                <a:cubicBezTo>
                  <a:pt x="212199" y="974492"/>
                  <a:pt x="226202" y="945213"/>
                  <a:pt x="188686" y="1001486"/>
                </a:cubicBezTo>
                <a:cubicBezTo>
                  <a:pt x="166750" y="1089232"/>
                  <a:pt x="180482" y="1040612"/>
                  <a:pt x="145143" y="1146628"/>
                </a:cubicBezTo>
                <a:cubicBezTo>
                  <a:pt x="140305" y="1161142"/>
                  <a:pt x="139116" y="1177441"/>
                  <a:pt x="130629" y="1190171"/>
                </a:cubicBezTo>
                <a:lnTo>
                  <a:pt x="101600" y="1233714"/>
                </a:lnTo>
                <a:cubicBezTo>
                  <a:pt x="96762" y="1248228"/>
                  <a:pt x="96643" y="1265310"/>
                  <a:pt x="87086" y="1277257"/>
                </a:cubicBezTo>
                <a:cubicBezTo>
                  <a:pt x="76189" y="1290879"/>
                  <a:pt x="52788" y="1291493"/>
                  <a:pt x="43543" y="1306286"/>
                </a:cubicBezTo>
                <a:cubicBezTo>
                  <a:pt x="27326" y="1332234"/>
                  <a:pt x="24191" y="1364343"/>
                  <a:pt x="14515" y="1393371"/>
                </a:cubicBezTo>
                <a:lnTo>
                  <a:pt x="0" y="1436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Fetch documents</a:t>
            </a:r>
            <a:endParaRPr lang="en-IE"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7291"/>
            <a:ext cx="5029200" cy="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14465" y="3601402"/>
            <a:ext cx="2368963" cy="200787"/>
          </a:xfrm>
          <a:prstGeom prst="rect">
            <a:avLst/>
          </a:prstGeom>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112" y="958452"/>
            <a:ext cx="1350653" cy="14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08256" y="2554274"/>
            <a:ext cx="1476367" cy="188926"/>
          </a:xfrm>
          <a:prstGeom prst="rect">
            <a:avLst/>
          </a:prstGeom>
        </p:spPr>
      </p:pic>
      <p:pic>
        <p:nvPicPr>
          <p:cNvPr id="14344" name="Picture 8" descr="http://i.investopedia.com/dimages/graphics/binar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8493" y="1694814"/>
            <a:ext cx="994190" cy="643299"/>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1161143" y="1219200"/>
            <a:ext cx="6052457" cy="2235200"/>
          </a:xfrm>
          <a:custGeom>
            <a:avLst/>
            <a:gdLst>
              <a:gd name="connsiteX0" fmla="*/ 6052457 w 6052457"/>
              <a:gd name="connsiteY0" fmla="*/ 2235200 h 2235200"/>
              <a:gd name="connsiteX1" fmla="*/ 6037943 w 6052457"/>
              <a:gd name="connsiteY1" fmla="*/ 2148114 h 2235200"/>
              <a:gd name="connsiteX2" fmla="*/ 5936343 w 6052457"/>
              <a:gd name="connsiteY2" fmla="*/ 1727200 h 2235200"/>
              <a:gd name="connsiteX3" fmla="*/ 5805714 w 6052457"/>
              <a:gd name="connsiteY3" fmla="*/ 1480457 h 2235200"/>
              <a:gd name="connsiteX4" fmla="*/ 5733143 w 6052457"/>
              <a:gd name="connsiteY4" fmla="*/ 1335314 h 2235200"/>
              <a:gd name="connsiteX5" fmla="*/ 5704114 w 6052457"/>
              <a:gd name="connsiteY5" fmla="*/ 1277257 h 2235200"/>
              <a:gd name="connsiteX6" fmla="*/ 5646057 w 6052457"/>
              <a:gd name="connsiteY6" fmla="*/ 1190171 h 2235200"/>
              <a:gd name="connsiteX7" fmla="*/ 5617028 w 6052457"/>
              <a:gd name="connsiteY7" fmla="*/ 1146629 h 2235200"/>
              <a:gd name="connsiteX8" fmla="*/ 5588000 w 6052457"/>
              <a:gd name="connsiteY8" fmla="*/ 1045029 h 2235200"/>
              <a:gd name="connsiteX9" fmla="*/ 5515428 w 6052457"/>
              <a:gd name="connsiteY9" fmla="*/ 957943 h 2235200"/>
              <a:gd name="connsiteX10" fmla="*/ 5486400 w 6052457"/>
              <a:gd name="connsiteY10" fmla="*/ 870857 h 2235200"/>
              <a:gd name="connsiteX11" fmla="*/ 5428343 w 6052457"/>
              <a:gd name="connsiteY11" fmla="*/ 769257 h 2235200"/>
              <a:gd name="connsiteX12" fmla="*/ 5399314 w 6052457"/>
              <a:gd name="connsiteY12" fmla="*/ 725714 h 2235200"/>
              <a:gd name="connsiteX13" fmla="*/ 5312228 w 6052457"/>
              <a:gd name="connsiteY13" fmla="*/ 624114 h 2235200"/>
              <a:gd name="connsiteX14" fmla="*/ 5181600 w 6052457"/>
              <a:gd name="connsiteY14" fmla="*/ 449943 h 2235200"/>
              <a:gd name="connsiteX15" fmla="*/ 5123543 w 6052457"/>
              <a:gd name="connsiteY15" fmla="*/ 406400 h 2235200"/>
              <a:gd name="connsiteX16" fmla="*/ 5080000 w 6052457"/>
              <a:gd name="connsiteY16" fmla="*/ 377371 h 2235200"/>
              <a:gd name="connsiteX17" fmla="*/ 5036457 w 6052457"/>
              <a:gd name="connsiteY17" fmla="*/ 333829 h 2235200"/>
              <a:gd name="connsiteX18" fmla="*/ 4992914 w 6052457"/>
              <a:gd name="connsiteY18" fmla="*/ 319314 h 2235200"/>
              <a:gd name="connsiteX19" fmla="*/ 4688114 w 6052457"/>
              <a:gd name="connsiteY19" fmla="*/ 290286 h 2235200"/>
              <a:gd name="connsiteX20" fmla="*/ 4630057 w 6052457"/>
              <a:gd name="connsiteY20" fmla="*/ 275771 h 2235200"/>
              <a:gd name="connsiteX21" fmla="*/ 4484914 w 6052457"/>
              <a:gd name="connsiteY21" fmla="*/ 261257 h 2235200"/>
              <a:gd name="connsiteX22" fmla="*/ 4412343 w 6052457"/>
              <a:gd name="connsiteY22" fmla="*/ 232229 h 2235200"/>
              <a:gd name="connsiteX23" fmla="*/ 3991428 w 6052457"/>
              <a:gd name="connsiteY23" fmla="*/ 203200 h 2235200"/>
              <a:gd name="connsiteX24" fmla="*/ 3860800 w 6052457"/>
              <a:gd name="connsiteY24" fmla="*/ 174171 h 2235200"/>
              <a:gd name="connsiteX25" fmla="*/ 3817257 w 6052457"/>
              <a:gd name="connsiteY25" fmla="*/ 159657 h 2235200"/>
              <a:gd name="connsiteX26" fmla="*/ 3715657 w 6052457"/>
              <a:gd name="connsiteY26" fmla="*/ 145143 h 2235200"/>
              <a:gd name="connsiteX27" fmla="*/ 3483428 w 6052457"/>
              <a:gd name="connsiteY27" fmla="*/ 116114 h 2235200"/>
              <a:gd name="connsiteX28" fmla="*/ 3178628 w 6052457"/>
              <a:gd name="connsiteY28" fmla="*/ 87086 h 2235200"/>
              <a:gd name="connsiteX29" fmla="*/ 2859314 w 6052457"/>
              <a:gd name="connsiteY29" fmla="*/ 72571 h 2235200"/>
              <a:gd name="connsiteX30" fmla="*/ 2075543 w 6052457"/>
              <a:gd name="connsiteY30" fmla="*/ 43543 h 2235200"/>
              <a:gd name="connsiteX31" fmla="*/ 1973943 w 6052457"/>
              <a:gd name="connsiteY31" fmla="*/ 29029 h 2235200"/>
              <a:gd name="connsiteX32" fmla="*/ 1799771 w 6052457"/>
              <a:gd name="connsiteY32" fmla="*/ 0 h 2235200"/>
              <a:gd name="connsiteX33" fmla="*/ 1669143 w 6052457"/>
              <a:gd name="connsiteY33" fmla="*/ 14514 h 2235200"/>
              <a:gd name="connsiteX34" fmla="*/ 1553028 w 6052457"/>
              <a:gd name="connsiteY34" fmla="*/ 29029 h 2235200"/>
              <a:gd name="connsiteX35" fmla="*/ 1190171 w 6052457"/>
              <a:gd name="connsiteY35" fmla="*/ 43543 h 2235200"/>
              <a:gd name="connsiteX36" fmla="*/ 638628 w 6052457"/>
              <a:gd name="connsiteY36" fmla="*/ 72571 h 2235200"/>
              <a:gd name="connsiteX37" fmla="*/ 87086 w 6052457"/>
              <a:gd name="connsiteY37" fmla="*/ 87086 h 2235200"/>
              <a:gd name="connsiteX38" fmla="*/ 0 w 6052457"/>
              <a:gd name="connsiteY38" fmla="*/ 1016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52457" h="2235200">
                <a:moveTo>
                  <a:pt x="6052457" y="2235200"/>
                </a:moveTo>
                <a:cubicBezTo>
                  <a:pt x="6047619" y="2206171"/>
                  <a:pt x="6042105" y="2177247"/>
                  <a:pt x="6037943" y="2148114"/>
                </a:cubicBezTo>
                <a:cubicBezTo>
                  <a:pt x="6015630" y="1991922"/>
                  <a:pt x="6019763" y="1894041"/>
                  <a:pt x="5936343" y="1727200"/>
                </a:cubicBezTo>
                <a:cubicBezTo>
                  <a:pt x="5774697" y="1403907"/>
                  <a:pt x="5992900" y="1836111"/>
                  <a:pt x="5805714" y="1480457"/>
                </a:cubicBezTo>
                <a:cubicBezTo>
                  <a:pt x="5780521" y="1432590"/>
                  <a:pt x="5757333" y="1383695"/>
                  <a:pt x="5733143" y="1335314"/>
                </a:cubicBezTo>
                <a:cubicBezTo>
                  <a:pt x="5723467" y="1315962"/>
                  <a:pt x="5716116" y="1295260"/>
                  <a:pt x="5704114" y="1277257"/>
                </a:cubicBezTo>
                <a:lnTo>
                  <a:pt x="5646057" y="1190171"/>
                </a:lnTo>
                <a:lnTo>
                  <a:pt x="5617028" y="1146629"/>
                </a:lnTo>
                <a:cubicBezTo>
                  <a:pt x="5612378" y="1128027"/>
                  <a:pt x="5598412" y="1065852"/>
                  <a:pt x="5588000" y="1045029"/>
                </a:cubicBezTo>
                <a:cubicBezTo>
                  <a:pt x="5567793" y="1004615"/>
                  <a:pt x="5547528" y="990043"/>
                  <a:pt x="5515428" y="957943"/>
                </a:cubicBezTo>
                <a:cubicBezTo>
                  <a:pt x="5505752" y="928914"/>
                  <a:pt x="5503373" y="896317"/>
                  <a:pt x="5486400" y="870857"/>
                </a:cubicBezTo>
                <a:cubicBezTo>
                  <a:pt x="5415675" y="764771"/>
                  <a:pt x="5502003" y="898162"/>
                  <a:pt x="5428343" y="769257"/>
                </a:cubicBezTo>
                <a:cubicBezTo>
                  <a:pt x="5419688" y="754111"/>
                  <a:pt x="5408559" y="740507"/>
                  <a:pt x="5399314" y="725714"/>
                </a:cubicBezTo>
                <a:cubicBezTo>
                  <a:pt x="5343045" y="635684"/>
                  <a:pt x="5381563" y="670338"/>
                  <a:pt x="5312228" y="624114"/>
                </a:cubicBezTo>
                <a:cubicBezTo>
                  <a:pt x="5277968" y="572723"/>
                  <a:pt x="5213693" y="474013"/>
                  <a:pt x="5181600" y="449943"/>
                </a:cubicBezTo>
                <a:cubicBezTo>
                  <a:pt x="5162248" y="435429"/>
                  <a:pt x="5143228" y="420460"/>
                  <a:pt x="5123543" y="406400"/>
                </a:cubicBezTo>
                <a:cubicBezTo>
                  <a:pt x="5109348" y="396261"/>
                  <a:pt x="5093401" y="388538"/>
                  <a:pt x="5080000" y="377371"/>
                </a:cubicBezTo>
                <a:cubicBezTo>
                  <a:pt x="5064231" y="364231"/>
                  <a:pt x="5053536" y="345215"/>
                  <a:pt x="5036457" y="333829"/>
                </a:cubicBezTo>
                <a:cubicBezTo>
                  <a:pt x="5023727" y="325342"/>
                  <a:pt x="5007967" y="322051"/>
                  <a:pt x="4992914" y="319314"/>
                </a:cubicBezTo>
                <a:cubicBezTo>
                  <a:pt x="4911011" y="304422"/>
                  <a:pt x="4759137" y="295749"/>
                  <a:pt x="4688114" y="290286"/>
                </a:cubicBezTo>
                <a:cubicBezTo>
                  <a:pt x="4668762" y="285448"/>
                  <a:pt x="4649804" y="278592"/>
                  <a:pt x="4630057" y="275771"/>
                </a:cubicBezTo>
                <a:cubicBezTo>
                  <a:pt x="4581923" y="268895"/>
                  <a:pt x="4532592" y="270792"/>
                  <a:pt x="4484914" y="261257"/>
                </a:cubicBezTo>
                <a:cubicBezTo>
                  <a:pt x="4459366" y="256148"/>
                  <a:pt x="4437818" y="237688"/>
                  <a:pt x="4412343" y="232229"/>
                </a:cubicBezTo>
                <a:cubicBezTo>
                  <a:pt x="4327926" y="214140"/>
                  <a:pt x="4010344" y="204146"/>
                  <a:pt x="3991428" y="203200"/>
                </a:cubicBezTo>
                <a:cubicBezTo>
                  <a:pt x="3941531" y="193221"/>
                  <a:pt x="3908638" y="187839"/>
                  <a:pt x="3860800" y="174171"/>
                </a:cubicBezTo>
                <a:cubicBezTo>
                  <a:pt x="3846089" y="169968"/>
                  <a:pt x="3832259" y="162657"/>
                  <a:pt x="3817257" y="159657"/>
                </a:cubicBezTo>
                <a:cubicBezTo>
                  <a:pt x="3783711" y="152948"/>
                  <a:pt x="3749580" y="149568"/>
                  <a:pt x="3715657" y="145143"/>
                </a:cubicBezTo>
                <a:cubicBezTo>
                  <a:pt x="3638300" y="135053"/>
                  <a:pt x="3561089" y="123510"/>
                  <a:pt x="3483428" y="116114"/>
                </a:cubicBezTo>
                <a:cubicBezTo>
                  <a:pt x="3381828" y="106438"/>
                  <a:pt x="3280582" y="91721"/>
                  <a:pt x="3178628" y="87086"/>
                </a:cubicBezTo>
                <a:lnTo>
                  <a:pt x="2859314" y="72571"/>
                </a:lnTo>
                <a:cubicBezTo>
                  <a:pt x="1762403" y="31177"/>
                  <a:pt x="2956870" y="81861"/>
                  <a:pt x="2075543" y="43543"/>
                </a:cubicBezTo>
                <a:lnTo>
                  <a:pt x="1973943" y="29029"/>
                </a:lnTo>
                <a:lnTo>
                  <a:pt x="1799771" y="0"/>
                </a:lnTo>
                <a:lnTo>
                  <a:pt x="1669143" y="14514"/>
                </a:lnTo>
                <a:cubicBezTo>
                  <a:pt x="1630404" y="19072"/>
                  <a:pt x="1591963" y="26669"/>
                  <a:pt x="1553028" y="29029"/>
                </a:cubicBezTo>
                <a:cubicBezTo>
                  <a:pt x="1432201" y="36352"/>
                  <a:pt x="1311089" y="37919"/>
                  <a:pt x="1190171" y="43543"/>
                </a:cubicBezTo>
                <a:lnTo>
                  <a:pt x="638628" y="72571"/>
                </a:lnTo>
                <a:lnTo>
                  <a:pt x="87086" y="87086"/>
                </a:lnTo>
                <a:cubicBezTo>
                  <a:pt x="29773" y="106190"/>
                  <a:pt x="58842" y="101600"/>
                  <a:pt x="0"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Freeform 17"/>
          <p:cNvSpPr/>
          <p:nvPr/>
        </p:nvSpPr>
        <p:spPr>
          <a:xfrm>
            <a:off x="2409371" y="2061029"/>
            <a:ext cx="4412343" cy="1776593"/>
          </a:xfrm>
          <a:custGeom>
            <a:avLst/>
            <a:gdLst>
              <a:gd name="connsiteX0" fmla="*/ 0 w 4412343"/>
              <a:gd name="connsiteY0" fmla="*/ 0 h 2496457"/>
              <a:gd name="connsiteX1" fmla="*/ 87086 w 4412343"/>
              <a:gd name="connsiteY1" fmla="*/ 14514 h 2496457"/>
              <a:gd name="connsiteX2" fmla="*/ 812800 w 4412343"/>
              <a:gd name="connsiteY2" fmla="*/ 29028 h 2496457"/>
              <a:gd name="connsiteX3" fmla="*/ 1146629 w 4412343"/>
              <a:gd name="connsiteY3" fmla="*/ 87085 h 2496457"/>
              <a:gd name="connsiteX4" fmla="*/ 1465943 w 4412343"/>
              <a:gd name="connsiteY4" fmla="*/ 188685 h 2496457"/>
              <a:gd name="connsiteX5" fmla="*/ 1683658 w 4412343"/>
              <a:gd name="connsiteY5" fmla="*/ 246742 h 2496457"/>
              <a:gd name="connsiteX6" fmla="*/ 1770743 w 4412343"/>
              <a:gd name="connsiteY6" fmla="*/ 290285 h 2496457"/>
              <a:gd name="connsiteX7" fmla="*/ 1901372 w 4412343"/>
              <a:gd name="connsiteY7" fmla="*/ 333828 h 2496457"/>
              <a:gd name="connsiteX8" fmla="*/ 1944915 w 4412343"/>
              <a:gd name="connsiteY8" fmla="*/ 362857 h 2496457"/>
              <a:gd name="connsiteX9" fmla="*/ 2104572 w 4412343"/>
              <a:gd name="connsiteY9" fmla="*/ 464457 h 2496457"/>
              <a:gd name="connsiteX10" fmla="*/ 2148115 w 4412343"/>
              <a:gd name="connsiteY10" fmla="*/ 493485 h 2496457"/>
              <a:gd name="connsiteX11" fmla="*/ 2191658 w 4412343"/>
              <a:gd name="connsiteY11" fmla="*/ 508000 h 2496457"/>
              <a:gd name="connsiteX12" fmla="*/ 2264229 w 4412343"/>
              <a:gd name="connsiteY12" fmla="*/ 522514 h 2496457"/>
              <a:gd name="connsiteX13" fmla="*/ 2322286 w 4412343"/>
              <a:gd name="connsiteY13" fmla="*/ 537028 h 2496457"/>
              <a:gd name="connsiteX14" fmla="*/ 2525486 w 4412343"/>
              <a:gd name="connsiteY14" fmla="*/ 682171 h 2496457"/>
              <a:gd name="connsiteX15" fmla="*/ 2685143 w 4412343"/>
              <a:gd name="connsiteY15" fmla="*/ 798285 h 2496457"/>
              <a:gd name="connsiteX16" fmla="*/ 2743200 w 4412343"/>
              <a:gd name="connsiteY16" fmla="*/ 812800 h 2496457"/>
              <a:gd name="connsiteX17" fmla="*/ 2859315 w 4412343"/>
              <a:gd name="connsiteY17" fmla="*/ 899885 h 2496457"/>
              <a:gd name="connsiteX18" fmla="*/ 2931886 w 4412343"/>
              <a:gd name="connsiteY18" fmla="*/ 972457 h 2496457"/>
              <a:gd name="connsiteX19" fmla="*/ 3106058 w 4412343"/>
              <a:gd name="connsiteY19" fmla="*/ 1117600 h 2496457"/>
              <a:gd name="connsiteX20" fmla="*/ 3222172 w 4412343"/>
              <a:gd name="connsiteY20" fmla="*/ 1233714 h 2496457"/>
              <a:gd name="connsiteX21" fmla="*/ 3280229 w 4412343"/>
              <a:gd name="connsiteY21" fmla="*/ 1335314 h 2496457"/>
              <a:gd name="connsiteX22" fmla="*/ 3323772 w 4412343"/>
              <a:gd name="connsiteY22" fmla="*/ 1378857 h 2496457"/>
              <a:gd name="connsiteX23" fmla="*/ 3352800 w 4412343"/>
              <a:gd name="connsiteY23" fmla="*/ 1422400 h 2496457"/>
              <a:gd name="connsiteX24" fmla="*/ 3454400 w 4412343"/>
              <a:gd name="connsiteY24" fmla="*/ 1509485 h 2496457"/>
              <a:gd name="connsiteX25" fmla="*/ 3541486 w 4412343"/>
              <a:gd name="connsiteY25" fmla="*/ 1596571 h 2496457"/>
              <a:gd name="connsiteX26" fmla="*/ 3657600 w 4412343"/>
              <a:gd name="connsiteY26" fmla="*/ 1712685 h 2496457"/>
              <a:gd name="connsiteX27" fmla="*/ 3701143 w 4412343"/>
              <a:gd name="connsiteY27" fmla="*/ 1770742 h 2496457"/>
              <a:gd name="connsiteX28" fmla="*/ 3759200 w 4412343"/>
              <a:gd name="connsiteY28" fmla="*/ 1857828 h 2496457"/>
              <a:gd name="connsiteX29" fmla="*/ 3802743 w 4412343"/>
              <a:gd name="connsiteY29" fmla="*/ 1901371 h 2496457"/>
              <a:gd name="connsiteX30" fmla="*/ 3860800 w 4412343"/>
              <a:gd name="connsiteY30" fmla="*/ 2002971 h 2496457"/>
              <a:gd name="connsiteX31" fmla="*/ 3962400 w 4412343"/>
              <a:gd name="connsiteY31" fmla="*/ 2104571 h 2496457"/>
              <a:gd name="connsiteX32" fmla="*/ 3991429 w 4412343"/>
              <a:gd name="connsiteY32" fmla="*/ 2148114 h 2496457"/>
              <a:gd name="connsiteX33" fmla="*/ 4078515 w 4412343"/>
              <a:gd name="connsiteY33" fmla="*/ 2177142 h 2496457"/>
              <a:gd name="connsiteX34" fmla="*/ 4122058 w 4412343"/>
              <a:gd name="connsiteY34" fmla="*/ 2206171 h 2496457"/>
              <a:gd name="connsiteX35" fmla="*/ 4151086 w 4412343"/>
              <a:gd name="connsiteY35" fmla="*/ 2249714 h 2496457"/>
              <a:gd name="connsiteX36" fmla="*/ 4238172 w 4412343"/>
              <a:gd name="connsiteY36" fmla="*/ 2307771 h 2496457"/>
              <a:gd name="connsiteX37" fmla="*/ 4310743 w 4412343"/>
              <a:gd name="connsiteY37" fmla="*/ 2380342 h 2496457"/>
              <a:gd name="connsiteX38" fmla="*/ 4339772 w 4412343"/>
              <a:gd name="connsiteY38" fmla="*/ 2423885 h 2496457"/>
              <a:gd name="connsiteX39" fmla="*/ 4383315 w 4412343"/>
              <a:gd name="connsiteY39" fmla="*/ 2452914 h 2496457"/>
              <a:gd name="connsiteX40" fmla="*/ 4412343 w 4412343"/>
              <a:gd name="connsiteY40" fmla="*/ 2496457 h 24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12343" h="2496457">
                <a:moveTo>
                  <a:pt x="0" y="0"/>
                </a:moveTo>
                <a:cubicBezTo>
                  <a:pt x="29029" y="4838"/>
                  <a:pt x="57676" y="13464"/>
                  <a:pt x="87086" y="14514"/>
                </a:cubicBezTo>
                <a:cubicBezTo>
                  <a:pt x="328885" y="23150"/>
                  <a:pt x="571413" y="12495"/>
                  <a:pt x="812800" y="29028"/>
                </a:cubicBezTo>
                <a:cubicBezTo>
                  <a:pt x="925483" y="36746"/>
                  <a:pt x="1037055" y="59691"/>
                  <a:pt x="1146629" y="87085"/>
                </a:cubicBezTo>
                <a:cubicBezTo>
                  <a:pt x="1555754" y="189367"/>
                  <a:pt x="1104672" y="68261"/>
                  <a:pt x="1465943" y="188685"/>
                </a:cubicBezTo>
                <a:cubicBezTo>
                  <a:pt x="1554671" y="218261"/>
                  <a:pt x="1598041" y="213813"/>
                  <a:pt x="1683658" y="246742"/>
                </a:cubicBezTo>
                <a:cubicBezTo>
                  <a:pt x="1713949" y="258393"/>
                  <a:pt x="1740610" y="278231"/>
                  <a:pt x="1770743" y="290285"/>
                </a:cubicBezTo>
                <a:cubicBezTo>
                  <a:pt x="1909329" y="345721"/>
                  <a:pt x="1738112" y="252199"/>
                  <a:pt x="1901372" y="333828"/>
                </a:cubicBezTo>
                <a:cubicBezTo>
                  <a:pt x="1916975" y="341629"/>
                  <a:pt x="1930122" y="353612"/>
                  <a:pt x="1944915" y="362857"/>
                </a:cubicBezTo>
                <a:cubicBezTo>
                  <a:pt x="2108926" y="465365"/>
                  <a:pt x="1917927" y="340028"/>
                  <a:pt x="2104572" y="464457"/>
                </a:cubicBezTo>
                <a:cubicBezTo>
                  <a:pt x="2119086" y="474133"/>
                  <a:pt x="2131566" y="487969"/>
                  <a:pt x="2148115" y="493485"/>
                </a:cubicBezTo>
                <a:cubicBezTo>
                  <a:pt x="2162629" y="498323"/>
                  <a:pt x="2176815" y="504289"/>
                  <a:pt x="2191658" y="508000"/>
                </a:cubicBezTo>
                <a:cubicBezTo>
                  <a:pt x="2215591" y="513983"/>
                  <a:pt x="2240147" y="517163"/>
                  <a:pt x="2264229" y="522514"/>
                </a:cubicBezTo>
                <a:cubicBezTo>
                  <a:pt x="2283702" y="526841"/>
                  <a:pt x="2302934" y="532190"/>
                  <a:pt x="2322286" y="537028"/>
                </a:cubicBezTo>
                <a:cubicBezTo>
                  <a:pt x="2430160" y="608943"/>
                  <a:pt x="2408459" y="592150"/>
                  <a:pt x="2525486" y="682171"/>
                </a:cubicBezTo>
                <a:cubicBezTo>
                  <a:pt x="2550794" y="701638"/>
                  <a:pt x="2656190" y="791046"/>
                  <a:pt x="2685143" y="798285"/>
                </a:cubicBezTo>
                <a:lnTo>
                  <a:pt x="2743200" y="812800"/>
                </a:lnTo>
                <a:cubicBezTo>
                  <a:pt x="2791718" y="845145"/>
                  <a:pt x="2810063" y="855558"/>
                  <a:pt x="2859315" y="899885"/>
                </a:cubicBezTo>
                <a:cubicBezTo>
                  <a:pt x="2884743" y="922771"/>
                  <a:pt x="2906234" y="949823"/>
                  <a:pt x="2931886" y="972457"/>
                </a:cubicBezTo>
                <a:cubicBezTo>
                  <a:pt x="2988554" y="1022458"/>
                  <a:pt x="3052619" y="1064161"/>
                  <a:pt x="3106058" y="1117600"/>
                </a:cubicBezTo>
                <a:lnTo>
                  <a:pt x="3222172" y="1233714"/>
                </a:lnTo>
                <a:cubicBezTo>
                  <a:pt x="3239918" y="1269207"/>
                  <a:pt x="3254583" y="1304539"/>
                  <a:pt x="3280229" y="1335314"/>
                </a:cubicBezTo>
                <a:cubicBezTo>
                  <a:pt x="3293370" y="1351083"/>
                  <a:pt x="3310631" y="1363088"/>
                  <a:pt x="3323772" y="1378857"/>
                </a:cubicBezTo>
                <a:cubicBezTo>
                  <a:pt x="3334939" y="1392258"/>
                  <a:pt x="3341633" y="1408999"/>
                  <a:pt x="3352800" y="1422400"/>
                </a:cubicBezTo>
                <a:cubicBezTo>
                  <a:pt x="3386490" y="1462828"/>
                  <a:pt x="3411693" y="1477454"/>
                  <a:pt x="3454400" y="1509485"/>
                </a:cubicBezTo>
                <a:cubicBezTo>
                  <a:pt x="3483148" y="1595724"/>
                  <a:pt x="3446002" y="1515777"/>
                  <a:pt x="3541486" y="1596571"/>
                </a:cubicBezTo>
                <a:cubicBezTo>
                  <a:pt x="3583271" y="1631928"/>
                  <a:pt x="3624758" y="1668896"/>
                  <a:pt x="3657600" y="1712685"/>
                </a:cubicBezTo>
                <a:cubicBezTo>
                  <a:pt x="3672114" y="1732037"/>
                  <a:pt x="3687271" y="1750924"/>
                  <a:pt x="3701143" y="1770742"/>
                </a:cubicBezTo>
                <a:cubicBezTo>
                  <a:pt x="3721150" y="1799323"/>
                  <a:pt x="3734530" y="1833158"/>
                  <a:pt x="3759200" y="1857828"/>
                </a:cubicBezTo>
                <a:cubicBezTo>
                  <a:pt x="3773714" y="1872342"/>
                  <a:pt x="3789602" y="1885602"/>
                  <a:pt x="3802743" y="1901371"/>
                </a:cubicBezTo>
                <a:cubicBezTo>
                  <a:pt x="3842697" y="1949316"/>
                  <a:pt x="3825306" y="1946181"/>
                  <a:pt x="3860800" y="2002971"/>
                </a:cubicBezTo>
                <a:cubicBezTo>
                  <a:pt x="3925306" y="2106181"/>
                  <a:pt x="3878542" y="2020713"/>
                  <a:pt x="3962400" y="2104571"/>
                </a:cubicBezTo>
                <a:cubicBezTo>
                  <a:pt x="3974735" y="2116906"/>
                  <a:pt x="3976636" y="2138869"/>
                  <a:pt x="3991429" y="2148114"/>
                </a:cubicBezTo>
                <a:cubicBezTo>
                  <a:pt x="4017377" y="2164331"/>
                  <a:pt x="4078515" y="2177142"/>
                  <a:pt x="4078515" y="2177142"/>
                </a:cubicBezTo>
                <a:cubicBezTo>
                  <a:pt x="4093029" y="2186818"/>
                  <a:pt x="4109723" y="2193836"/>
                  <a:pt x="4122058" y="2206171"/>
                </a:cubicBezTo>
                <a:cubicBezTo>
                  <a:pt x="4134393" y="2218506"/>
                  <a:pt x="4137958" y="2238227"/>
                  <a:pt x="4151086" y="2249714"/>
                </a:cubicBezTo>
                <a:cubicBezTo>
                  <a:pt x="4177342" y="2272688"/>
                  <a:pt x="4238172" y="2307771"/>
                  <a:pt x="4238172" y="2307771"/>
                </a:cubicBezTo>
                <a:cubicBezTo>
                  <a:pt x="4309277" y="2449983"/>
                  <a:pt x="4221759" y="2309155"/>
                  <a:pt x="4310743" y="2380342"/>
                </a:cubicBezTo>
                <a:cubicBezTo>
                  <a:pt x="4324365" y="2391239"/>
                  <a:pt x="4327437" y="2411550"/>
                  <a:pt x="4339772" y="2423885"/>
                </a:cubicBezTo>
                <a:cubicBezTo>
                  <a:pt x="4352107" y="2436220"/>
                  <a:pt x="4368801" y="2443238"/>
                  <a:pt x="4383315" y="2452914"/>
                </a:cubicBezTo>
                <a:lnTo>
                  <a:pt x="4412343" y="24964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346" name="Picture 10" descr="https://www.codejobs.biz/www/lib/files/images/9f738ce8457f29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978" y="5209881"/>
            <a:ext cx="767159" cy="7671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4034971" y="5167086"/>
            <a:ext cx="1814286" cy="435428"/>
          </a:xfrm>
          <a:custGeom>
            <a:avLst/>
            <a:gdLst>
              <a:gd name="connsiteX0" fmla="*/ 1814286 w 1814286"/>
              <a:gd name="connsiteY0" fmla="*/ 435428 h 435428"/>
              <a:gd name="connsiteX1" fmla="*/ 1712686 w 1814286"/>
              <a:gd name="connsiteY1" fmla="*/ 420914 h 435428"/>
              <a:gd name="connsiteX2" fmla="*/ 1640115 w 1814286"/>
              <a:gd name="connsiteY2" fmla="*/ 377371 h 435428"/>
              <a:gd name="connsiteX3" fmla="*/ 1567543 w 1814286"/>
              <a:gd name="connsiteY3" fmla="*/ 348343 h 435428"/>
              <a:gd name="connsiteX4" fmla="*/ 1509486 w 1814286"/>
              <a:gd name="connsiteY4" fmla="*/ 319314 h 435428"/>
              <a:gd name="connsiteX5" fmla="*/ 1436915 w 1814286"/>
              <a:gd name="connsiteY5" fmla="*/ 304800 h 435428"/>
              <a:gd name="connsiteX6" fmla="*/ 1320800 w 1814286"/>
              <a:gd name="connsiteY6" fmla="*/ 246743 h 435428"/>
              <a:gd name="connsiteX7" fmla="*/ 1262743 w 1814286"/>
              <a:gd name="connsiteY7" fmla="*/ 217714 h 435428"/>
              <a:gd name="connsiteX8" fmla="*/ 1190172 w 1814286"/>
              <a:gd name="connsiteY8" fmla="*/ 203200 h 435428"/>
              <a:gd name="connsiteX9" fmla="*/ 1103086 w 1814286"/>
              <a:gd name="connsiteY9" fmla="*/ 174171 h 435428"/>
              <a:gd name="connsiteX10" fmla="*/ 1059543 w 1814286"/>
              <a:gd name="connsiteY10" fmla="*/ 159657 h 435428"/>
              <a:gd name="connsiteX11" fmla="*/ 1001486 w 1814286"/>
              <a:gd name="connsiteY11" fmla="*/ 145143 h 435428"/>
              <a:gd name="connsiteX12" fmla="*/ 856343 w 1814286"/>
              <a:gd name="connsiteY12" fmla="*/ 116114 h 435428"/>
              <a:gd name="connsiteX13" fmla="*/ 798286 w 1814286"/>
              <a:gd name="connsiteY13" fmla="*/ 101600 h 435428"/>
              <a:gd name="connsiteX14" fmla="*/ 638629 w 1814286"/>
              <a:gd name="connsiteY14" fmla="*/ 87085 h 435428"/>
              <a:gd name="connsiteX15" fmla="*/ 551543 w 1814286"/>
              <a:gd name="connsiteY15" fmla="*/ 58057 h 435428"/>
              <a:gd name="connsiteX16" fmla="*/ 304800 w 1814286"/>
              <a:gd name="connsiteY16" fmla="*/ 29028 h 435428"/>
              <a:gd name="connsiteX17" fmla="*/ 116115 w 1814286"/>
              <a:gd name="connsiteY17" fmla="*/ 29028 h 435428"/>
              <a:gd name="connsiteX18" fmla="*/ 0 w 1814286"/>
              <a:gd name="connsiteY18" fmla="*/ 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286" h="435428">
                <a:moveTo>
                  <a:pt x="1814286" y="435428"/>
                </a:moveTo>
                <a:cubicBezTo>
                  <a:pt x="1780419" y="430590"/>
                  <a:pt x="1745141" y="431732"/>
                  <a:pt x="1712686" y="420914"/>
                </a:cubicBezTo>
                <a:cubicBezTo>
                  <a:pt x="1685923" y="411993"/>
                  <a:pt x="1665347" y="389987"/>
                  <a:pt x="1640115" y="377371"/>
                </a:cubicBezTo>
                <a:cubicBezTo>
                  <a:pt x="1616812" y="365719"/>
                  <a:pt x="1591352" y="358924"/>
                  <a:pt x="1567543" y="348343"/>
                </a:cubicBezTo>
                <a:cubicBezTo>
                  <a:pt x="1547771" y="339556"/>
                  <a:pt x="1530012" y="326156"/>
                  <a:pt x="1509486" y="319314"/>
                </a:cubicBezTo>
                <a:cubicBezTo>
                  <a:pt x="1486083" y="311513"/>
                  <a:pt x="1461105" y="309638"/>
                  <a:pt x="1436915" y="304800"/>
                </a:cubicBezTo>
                <a:cubicBezTo>
                  <a:pt x="1359805" y="253393"/>
                  <a:pt x="1427325" y="294087"/>
                  <a:pt x="1320800" y="246743"/>
                </a:cubicBezTo>
                <a:cubicBezTo>
                  <a:pt x="1301028" y="237956"/>
                  <a:pt x="1283269" y="224556"/>
                  <a:pt x="1262743" y="217714"/>
                </a:cubicBezTo>
                <a:cubicBezTo>
                  <a:pt x="1239340" y="209913"/>
                  <a:pt x="1213972" y="209691"/>
                  <a:pt x="1190172" y="203200"/>
                </a:cubicBezTo>
                <a:cubicBezTo>
                  <a:pt x="1160651" y="195149"/>
                  <a:pt x="1132115" y="183847"/>
                  <a:pt x="1103086" y="174171"/>
                </a:cubicBezTo>
                <a:cubicBezTo>
                  <a:pt x="1088572" y="169333"/>
                  <a:pt x="1074386" y="163368"/>
                  <a:pt x="1059543" y="159657"/>
                </a:cubicBezTo>
                <a:cubicBezTo>
                  <a:pt x="1040191" y="154819"/>
                  <a:pt x="1020991" y="149323"/>
                  <a:pt x="1001486" y="145143"/>
                </a:cubicBezTo>
                <a:cubicBezTo>
                  <a:pt x="953242" y="134805"/>
                  <a:pt x="904209" y="128080"/>
                  <a:pt x="856343" y="116114"/>
                </a:cubicBezTo>
                <a:cubicBezTo>
                  <a:pt x="836991" y="111276"/>
                  <a:pt x="818059" y="104236"/>
                  <a:pt x="798286" y="101600"/>
                </a:cubicBezTo>
                <a:cubicBezTo>
                  <a:pt x="745316" y="94537"/>
                  <a:pt x="691848" y="91923"/>
                  <a:pt x="638629" y="87085"/>
                </a:cubicBezTo>
                <a:cubicBezTo>
                  <a:pt x="609600" y="77409"/>
                  <a:pt x="581906" y="61852"/>
                  <a:pt x="551543" y="58057"/>
                </a:cubicBezTo>
                <a:cubicBezTo>
                  <a:pt x="391956" y="38109"/>
                  <a:pt x="474196" y="47851"/>
                  <a:pt x="304800" y="29028"/>
                </a:cubicBezTo>
                <a:cubicBezTo>
                  <a:pt x="186874" y="-10281"/>
                  <a:pt x="366284" y="42926"/>
                  <a:pt x="116115" y="29028"/>
                </a:cubicBezTo>
                <a:cubicBezTo>
                  <a:pt x="76280" y="26815"/>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 descr="http://www.netanimations.net/large%20gears.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1000" y="3470792"/>
            <a:ext cx="838124" cy="830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452977"/>
            <a:ext cx="1041082" cy="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stretch>
            <a:fillRect/>
          </a:stretch>
        </p:blipFill>
        <p:spPr>
          <a:xfrm>
            <a:off x="255994" y="4437332"/>
            <a:ext cx="2448822" cy="2463004"/>
          </a:xfrm>
          <a:prstGeom prst="rect">
            <a:avLst/>
          </a:prstGeom>
        </p:spPr>
      </p:pic>
      <p:pic>
        <p:nvPicPr>
          <p:cNvPr id="32" name="Picture 31"/>
          <p:cNvPicPr>
            <a:picLocks noChangeAspect="1"/>
          </p:cNvPicPr>
          <p:nvPr/>
        </p:nvPicPr>
        <p:blipFill>
          <a:blip r:embed="rId14"/>
          <a:stretch>
            <a:fillRect/>
          </a:stretch>
        </p:blipFill>
        <p:spPr>
          <a:xfrm>
            <a:off x="2291827" y="4296229"/>
            <a:ext cx="1912591" cy="1605779"/>
          </a:xfrm>
          <a:prstGeom prst="rect">
            <a:avLst/>
          </a:prstGeom>
        </p:spPr>
      </p:pic>
    </p:spTree>
    <p:extLst>
      <p:ext uri="{BB962C8B-B14F-4D97-AF65-F5344CB8AC3E}">
        <p14:creationId xmlns:p14="http://schemas.microsoft.com/office/powerpoint/2010/main" val="31420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wipe(down)">
                                      <p:cBhvr>
                                        <p:cTn id="11" dur="500"/>
                                        <p:tgtEl>
                                          <p:spTgt spid="143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344"/>
                                        </p:tgtEl>
                                        <p:attrNameLst>
                                          <p:attrName>style.visibility</p:attrName>
                                        </p:attrNameLst>
                                      </p:cBhvr>
                                      <p:to>
                                        <p:strVal val="visible"/>
                                      </p:to>
                                    </p:set>
                                    <p:animEffect transition="in" filter="wipe(left)">
                                      <p:cBhvr>
                                        <p:cTn id="30" dur="500"/>
                                        <p:tgtEl>
                                          <p:spTgt spid="1434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14346"/>
                                        </p:tgtEl>
                                        <p:attrNameLst>
                                          <p:attrName>style.visibility</p:attrName>
                                        </p:attrNameLst>
                                      </p:cBhvr>
                                      <p:to>
                                        <p:strVal val="visible"/>
                                      </p:to>
                                    </p:set>
                                    <p:animEffect transition="in" filter="wipe(right)">
                                      <p:cBhvr>
                                        <p:cTn id="42" dur="500"/>
                                        <p:tgtEl>
                                          <p:spTgt spid="14346"/>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4601523" y="1032860"/>
            <a:ext cx="2337360" cy="1962409"/>
          </a:xfrm>
          <a:prstGeom prst="rect">
            <a:avLst/>
          </a:prstGeom>
        </p:spPr>
      </p:pic>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Find documents</a:t>
            </a:r>
            <a:endParaRPr lang="en-IE" dirty="0"/>
          </a:p>
        </p:txBody>
      </p:sp>
      <p:pic>
        <p:nvPicPr>
          <p:cNvPr id="17411" name="Picture 3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52800"/>
            <a:ext cx="28377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57450" y="4013835"/>
            <a:ext cx="666750" cy="177165"/>
          </a:xfrm>
          <a:prstGeom prst="rect">
            <a:avLst/>
          </a:prstGeom>
        </p:spPr>
      </p:pic>
      <p:pic>
        <p:nvPicPr>
          <p:cNvPr id="24" name="Picture 4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7437601" y="2889244"/>
            <a:ext cx="1499887" cy="869513"/>
          </a:xfrm>
          <a:prstGeom prst="cloudCallout">
            <a:avLst>
              <a:gd name="adj1" fmla="val -39988"/>
              <a:gd name="adj2" fmla="val 110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808864" y="3213639"/>
            <a:ext cx="801736" cy="227108"/>
          </a:xfrm>
          <a:prstGeom prst="rect">
            <a:avLst/>
          </a:prstGeom>
        </p:spPr>
      </p:pic>
      <p:pic>
        <p:nvPicPr>
          <p:cNvPr id="17413" name="Picture 5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3016" y="3124245"/>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194125" y="6455597"/>
            <a:ext cx="664557" cy="178333"/>
          </a:xfrm>
          <a:prstGeom prst="rect">
            <a:avLst/>
          </a:prstGeom>
        </p:spPr>
      </p:pic>
      <p:pic>
        <p:nvPicPr>
          <p:cNvPr id="4" name="Picture 3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199995" y="6455597"/>
            <a:ext cx="801736" cy="227108"/>
          </a:xfrm>
          <a:prstGeom prst="rect">
            <a:avLst/>
          </a:prstGeom>
        </p:spPr>
      </p:pic>
      <p:pic>
        <p:nvPicPr>
          <p:cNvPr id="17" name="Picture 16"/>
          <p:cNvPicPr>
            <a:picLocks noChangeAspect="1"/>
          </p:cNvPicPr>
          <p:nvPr/>
        </p:nvPicPr>
        <p:blipFill>
          <a:blip r:embed="rId13"/>
          <a:stretch>
            <a:fillRect/>
          </a:stretch>
        </p:blipFill>
        <p:spPr>
          <a:xfrm>
            <a:off x="255994" y="4437332"/>
            <a:ext cx="2448822" cy="2463004"/>
          </a:xfrm>
          <a:prstGeom prst="rect">
            <a:avLst/>
          </a:prstGeom>
        </p:spPr>
      </p:pic>
      <p:pic>
        <p:nvPicPr>
          <p:cNvPr id="21" name="Picture 20"/>
          <p:cNvPicPr>
            <a:picLocks noChangeAspect="1"/>
          </p:cNvPicPr>
          <p:nvPr/>
        </p:nvPicPr>
        <p:blipFill>
          <a:blip r:embed="rId14"/>
          <a:stretch>
            <a:fillRect/>
          </a:stretch>
        </p:blipFill>
        <p:spPr>
          <a:xfrm>
            <a:off x="5256307" y="4724400"/>
            <a:ext cx="1526986" cy="1282032"/>
          </a:xfrm>
          <a:prstGeom prst="rect">
            <a:avLst/>
          </a:prstGeom>
        </p:spPr>
      </p:pic>
    </p:spTree>
    <p:extLst>
      <p:ext uri="{BB962C8B-B14F-4D97-AF65-F5344CB8AC3E}">
        <p14:creationId xmlns:p14="http://schemas.microsoft.com/office/powerpoint/2010/main" val="3158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p:cTn id="29" dur="500" fill="hold"/>
                                        <p:tgtEl>
                                          <p:spTgt spid="17413"/>
                                        </p:tgtEl>
                                        <p:attrNameLst>
                                          <p:attrName>ppt_w</p:attrName>
                                        </p:attrNameLst>
                                      </p:cBhvr>
                                      <p:tavLst>
                                        <p:tav tm="0">
                                          <p:val>
                                            <p:fltVal val="0"/>
                                          </p:val>
                                        </p:tav>
                                        <p:tav tm="100000">
                                          <p:val>
                                            <p:strVal val="#ppt_w"/>
                                          </p:val>
                                        </p:tav>
                                      </p:tavLst>
                                    </p:anim>
                                    <p:anim calcmode="lin" valueType="num">
                                      <p:cBhvr>
                                        <p:cTn id="30" dur="500" fill="hold"/>
                                        <p:tgtEl>
                                          <p:spTgt spid="17413"/>
                                        </p:tgtEl>
                                        <p:attrNameLst>
                                          <p:attrName>ppt_h</p:attrName>
                                        </p:attrNameLst>
                                      </p:cBhvr>
                                      <p:tavLst>
                                        <p:tav tm="0">
                                          <p:val>
                                            <p:fltVal val="0"/>
                                          </p:val>
                                        </p:tav>
                                        <p:tav tm="100000">
                                          <p:val>
                                            <p:strVal val="#ppt_h"/>
                                          </p:val>
                                        </p:tav>
                                      </p:tavLst>
                                    </p:anim>
                                    <p:animEffect transition="in" filter="fade">
                                      <p:cBhvr>
                                        <p:cTn id="31" dur="500"/>
                                        <p:tgtEl>
                                          <p:spTgt spid="174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77778E-7 -4.44444E-6 L -0.33559 -0.22731 " pathEditMode="relative" rAng="0" ptsTypes="AA">
                                      <p:cBhvr>
                                        <p:cTn id="34" dur="2000" fill="hold"/>
                                        <p:tgtEl>
                                          <p:spTgt spid="17413"/>
                                        </p:tgtEl>
                                        <p:attrNameLst>
                                          <p:attrName>ppt_x</p:attrName>
                                          <p:attrName>ppt_y</p:attrName>
                                        </p:attrNameLst>
                                      </p:cBhvr>
                                      <p:rCtr x="-16788" y="-11366"/>
                                    </p:animMotion>
                                  </p:childTnLst>
                                </p:cTn>
                              </p:par>
                              <p:par>
                                <p:cTn id="35" presetID="6" presetClass="emph" presetSubtype="0" fill="hold" nodeType="withEffect">
                                  <p:stCondLst>
                                    <p:cond delay="0"/>
                                  </p:stCondLst>
                                  <p:childTnLst>
                                    <p:animScale>
                                      <p:cBhvr>
                                        <p:cTn id="36" dur="2000" fill="hold"/>
                                        <p:tgtEl>
                                          <p:spTgt spid="17413"/>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00"/>
                            </p:stCondLst>
                            <p:childTnLst>
                              <p:par>
                                <p:cTn id="43" presetID="42" presetClass="path" presetSubtype="0" accel="50000" decel="50000" fill="hold" nodeType="afterEffect">
                                  <p:stCondLst>
                                    <p:cond delay="0"/>
                                  </p:stCondLst>
                                  <p:childTnLst>
                                    <p:animMotion origin="layout" path="M -3.33333E-6 2.59259E-6 L -0.3 0.06041 " pathEditMode="relative" rAng="0" ptsTypes="AA">
                                      <p:cBhvr>
                                        <p:cTn id="44" dur="2000" fill="hold"/>
                                        <p:tgtEl>
                                          <p:spTgt spid="21"/>
                                        </p:tgtEl>
                                        <p:attrNameLst>
                                          <p:attrName>ppt_x</p:attrName>
                                          <p:attrName>ppt_y</p:attrName>
                                        </p:attrNameLst>
                                      </p:cBhvr>
                                      <p:rCtr x="-1500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715962"/>
          </a:xfrm>
        </p:spPr>
        <p:txBody>
          <a:bodyPr>
            <a:normAutofit/>
          </a:bodyPr>
          <a:lstStyle/>
          <a:p>
            <a:r>
              <a:rPr lang="en-IE" dirty="0" smtClean="0"/>
              <a:t>What machines cannot do: Combine sources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1675660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Towards a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3457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normAutofit/>
          </a:bodyPr>
          <a:lstStyle/>
          <a:p>
            <a:r>
              <a:rPr lang="en-IE" dirty="0" smtClean="0"/>
              <a:t>Machines that “understand” the Web?</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24537" y="3418767"/>
            <a:ext cx="5819263"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24"/>
          <a:stretch>
            <a:fillRect/>
          </a:stretch>
        </p:blipFill>
        <p:spPr>
          <a:xfrm>
            <a:off x="5259997" y="4920546"/>
            <a:ext cx="2056529" cy="2068439"/>
          </a:xfrm>
          <a:prstGeom prst="rect">
            <a:avLst/>
          </a:prstGeom>
        </p:spPr>
      </p:pic>
      <p:pic>
        <p:nvPicPr>
          <p:cNvPr id="31" name="Picture 4 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1665726" y="4545659"/>
            <a:ext cx="267767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loud Callout 34"/>
          <p:cNvSpPr/>
          <p:nvPr/>
        </p:nvSpPr>
        <p:spPr>
          <a:xfrm>
            <a:off x="3170707" y="3603702"/>
            <a:ext cx="2285999" cy="1056956"/>
          </a:xfrm>
          <a:prstGeom prst="cloudCallout">
            <a:avLst>
              <a:gd name="adj1" fmla="val -34936"/>
              <a:gd name="adj2" fmla="val 917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Cloud Callout 28"/>
          <p:cNvSpPr/>
          <p:nvPr/>
        </p:nvSpPr>
        <p:spPr>
          <a:xfrm>
            <a:off x="3124200" y="3484480"/>
            <a:ext cx="2999774" cy="1295400"/>
          </a:xfrm>
          <a:prstGeom prst="cloudCallout">
            <a:avLst>
              <a:gd name="adj1" fmla="val 42843"/>
              <a:gd name="adj2" fmla="val 620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565568" y="3893583"/>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4040481" y="4196941"/>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6" name="Picture 2" descr="Image result for person ic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0721" y="4050849"/>
            <a:ext cx="384175" cy="3841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4455042" y="3683936"/>
            <a:ext cx="857250" cy="177165"/>
          </a:xfrm>
          <a:prstGeom prst="rect">
            <a:avLst/>
          </a:prstGeom>
        </p:spPr>
      </p:pic>
      <p:pic>
        <p:nvPicPr>
          <p:cNvPr id="54" name="Picture 53"/>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4593991" y="4078590"/>
            <a:ext cx="506730" cy="217170"/>
          </a:xfrm>
          <a:prstGeom prst="rect">
            <a:avLst/>
          </a:prstGeom>
        </p:spPr>
      </p:pic>
    </p:spTree>
    <p:extLst>
      <p:ext uri="{BB962C8B-B14F-4D97-AF65-F5344CB8AC3E}">
        <p14:creationId xmlns:p14="http://schemas.microsoft.com/office/powerpoint/2010/main" val="3054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5" y="1295398"/>
            <a:ext cx="5562600" cy="379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255993" y="4060889"/>
            <a:ext cx="2823097" cy="2839447"/>
          </a:xfrm>
          <a:prstGeom prst="rect">
            <a:avLst/>
          </a:prstGeom>
        </p:spPr>
      </p:pic>
      <p:sp>
        <p:nvSpPr>
          <p:cNvPr id="4" name="Title 3"/>
          <p:cNvSpPr>
            <a:spLocks noGrp="1"/>
          </p:cNvSpPr>
          <p:nvPr>
            <p:ph type="title"/>
          </p:nvPr>
        </p:nvSpPr>
        <p:spPr/>
        <p:txBody>
          <a:bodyPr/>
          <a:lstStyle/>
          <a:p>
            <a:r>
              <a:rPr lang="en-IE" dirty="0" smtClean="0"/>
              <a:t>Let’s look at this recipe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895601" y="4191000"/>
            <a:ext cx="1447800" cy="1371600"/>
          </a:xfrm>
          <a:prstGeom prst="wedgeRectCallout">
            <a:avLst>
              <a:gd name="adj1" fmla="val -81683"/>
              <a:gd name="adj2" fmla="val 28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ular Callout 14"/>
          <p:cNvSpPr/>
          <p:nvPr/>
        </p:nvSpPr>
        <p:spPr>
          <a:xfrm>
            <a:off x="4724400" y="4816092"/>
            <a:ext cx="1447800" cy="1371600"/>
          </a:xfrm>
          <a:prstGeom prst="wedgeRectCallout">
            <a:avLst>
              <a:gd name="adj1" fmla="val 105877"/>
              <a:gd name="adj2" fmla="val -25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285509" y="5107557"/>
            <a:ext cx="390525" cy="788670"/>
          </a:xfrm>
          <a:prstGeom prst="rect">
            <a:avLst/>
          </a:prstGeom>
        </p:spPr>
      </p:pic>
      <p:pic>
        <p:nvPicPr>
          <p:cNvPr id="20" name="Picture 1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42298" y="4474366"/>
            <a:ext cx="954405" cy="788670"/>
          </a:xfrm>
          <a:prstGeom prst="rect">
            <a:avLst/>
          </a:prstGeom>
        </p:spPr>
      </p:pic>
    </p:spTree>
    <p:extLst>
      <p:ext uri="{BB962C8B-B14F-4D97-AF65-F5344CB8AC3E}">
        <p14:creationId xmlns:p14="http://schemas.microsoft.com/office/powerpoint/2010/main" val="41573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Can machines be taught to "understand"?</a:t>
            </a:r>
            <a:endParaRPr lang="en-IE"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82904" y="6280307"/>
            <a:ext cx="997268" cy="265748"/>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6280307"/>
            <a:ext cx="200025" cy="277178"/>
          </a:xfrm>
          <a:prstGeom prst="rect">
            <a:avLst/>
          </a:prstGeom>
        </p:spPr>
      </p:pic>
      <p:grpSp>
        <p:nvGrpSpPr>
          <p:cNvPr id="17" name="Group 16"/>
          <p:cNvGrpSpPr/>
          <p:nvPr/>
        </p:nvGrpSpPr>
        <p:grpSpPr>
          <a:xfrm>
            <a:off x="838200" y="990599"/>
            <a:ext cx="3733800" cy="2667045"/>
            <a:chOff x="838200" y="990599"/>
            <a:chExt cx="3733800" cy="2667045"/>
          </a:xfrm>
        </p:grpSpPr>
        <p:sp>
          <p:nvSpPr>
            <p:cNvPr id="14" name="Cloud Callout 13"/>
            <p:cNvSpPr/>
            <p:nvPr/>
          </p:nvSpPr>
          <p:spPr>
            <a:xfrm>
              <a:off x="838200" y="990599"/>
              <a:ext cx="3733800" cy="2667045"/>
            </a:xfrm>
            <a:prstGeom prst="cloudCallout">
              <a:avLst>
                <a:gd name="adj1" fmla="val -21207"/>
                <a:gd name="adj2" fmla="val 628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60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9006" y="1443036"/>
              <a:ext cx="998151" cy="9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9160" y="1766512"/>
              <a:ext cx="532378" cy="11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362" y="2085181"/>
              <a:ext cx="109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loud Callout 21"/>
          <p:cNvSpPr/>
          <p:nvPr/>
        </p:nvSpPr>
        <p:spPr>
          <a:xfrm>
            <a:off x="5181600" y="940137"/>
            <a:ext cx="3733800" cy="2667045"/>
          </a:xfrm>
          <a:prstGeom prst="cloudCallout">
            <a:avLst>
              <a:gd name="adj1" fmla="val 19731"/>
              <a:gd name="adj2" fmla="val 69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885497" y="1930876"/>
            <a:ext cx="2326005" cy="308610"/>
          </a:xfrm>
          <a:prstGeom prst="rect">
            <a:avLst/>
          </a:prstGeom>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5738" y="1828800"/>
            <a:ext cx="645662" cy="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71155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6943" y="2352393"/>
            <a:ext cx="7899856" cy="4447619"/>
          </a:xfrm>
          <a:prstGeom prst="rect">
            <a:avLst/>
          </a:prstGeom>
        </p:spPr>
      </p:pic>
      <p:sp>
        <p:nvSpPr>
          <p:cNvPr id="2" name="Title 1"/>
          <p:cNvSpPr>
            <a:spLocks noGrp="1"/>
          </p:cNvSpPr>
          <p:nvPr>
            <p:ph type="title"/>
          </p:nvPr>
        </p:nvSpPr>
        <p:spPr/>
        <p:txBody>
          <a:bodyPr/>
          <a:lstStyle/>
          <a:p>
            <a:r>
              <a:rPr lang="en-IE" dirty="0" err="1" smtClean="0"/>
              <a:t>Edsger</a:t>
            </a:r>
            <a:r>
              <a:rPr lang="en-IE" dirty="0" smtClean="0"/>
              <a:t> W. Dijkstra</a:t>
            </a:r>
            <a:endParaRPr lang="en-IE" dirty="0"/>
          </a:p>
        </p:txBody>
      </p:sp>
      <p:pic>
        <p:nvPicPr>
          <p:cNvPr id="2050" name="Picture 2" descr="https://www.thocp.net/biographies/pictures/dijks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56312"/>
            <a:ext cx="2219325" cy="18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8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82036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Searle's Chinese Room</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9209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Searle’s Chinese Room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4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nvPicPr>
        <p:blipFill>
          <a:blip r:embed="rId13"/>
          <a:stretch>
            <a:fillRect/>
          </a:stretch>
        </p:blipFill>
        <p:spPr>
          <a:xfrm>
            <a:off x="5766127" y="1582359"/>
            <a:ext cx="2928257" cy="2458516"/>
          </a:xfrm>
          <a:prstGeom prst="rect">
            <a:avLst/>
          </a:prstGeom>
        </p:spPr>
      </p:pic>
      <p:pic>
        <p:nvPicPr>
          <p:cNvPr id="41" name="Picture 40"/>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a:t>
            </a:r>
            <a:r>
              <a:rPr lang="en-IE" dirty="0"/>
              <a:t>(Natural Language)</a:t>
            </a:r>
          </a:p>
        </p:txBody>
      </p:sp>
      <p:pic>
        <p:nvPicPr>
          <p:cNvPr id="37" name="Picture 3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4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25561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names, one thing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5209"/>
                <a:gd name="adj2" fmla="val 62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10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818"/>
                                        </p:tgtEl>
                                        <p:attrNameLst>
                                          <p:attrName>style.visibility</p:attrName>
                                        </p:attrNameLst>
                                      </p:cBhvr>
                                      <p:to>
                                        <p:strVal val="visible"/>
                                      </p:to>
                                    </p:set>
                                    <p:animEffect transition="in" filter="fade">
                                      <p:cBhvr>
                                        <p:cTn id="34" dur="1000"/>
                                        <p:tgtEl>
                                          <p:spTgt spid="34818"/>
                                        </p:tgtEl>
                                      </p:cBhvr>
                                    </p:animEffect>
                                    <p:anim calcmode="lin" valueType="num">
                                      <p:cBhvr>
                                        <p:cTn id="35" dur="1000" fill="hold"/>
                                        <p:tgtEl>
                                          <p:spTgt spid="34818"/>
                                        </p:tgtEl>
                                        <p:attrNameLst>
                                          <p:attrName>ppt_x</p:attrName>
                                        </p:attrNameLst>
                                      </p:cBhvr>
                                      <p:tavLst>
                                        <p:tav tm="0">
                                          <p:val>
                                            <p:strVal val="#ppt_x"/>
                                          </p:val>
                                        </p:tav>
                                        <p:tav tm="100000">
                                          <p:val>
                                            <p:strVal val="#ppt_x"/>
                                          </p:val>
                                        </p:tav>
                                      </p:tavLst>
                                    </p:anim>
                                    <p:anim calcmode="lin" valueType="num">
                                      <p:cBhvr>
                                        <p:cTn id="36" dur="1000" fill="hold"/>
                                        <p:tgtEl>
                                          <p:spTgt spid="348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818"/>
                                        </p:tgtEl>
                                      </p:cBhvr>
                                    </p:animEffect>
                                    <p:set>
                                      <p:cBhvr>
                                        <p:cTn id="61" dur="1" fill="hold">
                                          <p:stCondLst>
                                            <p:cond delay="499"/>
                                          </p:stCondLst>
                                        </p:cTn>
                                        <p:tgtEl>
                                          <p:spTgt spid="348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name, multiple things …</a:t>
            </a:r>
            <a:endParaRPr lang="en-I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5280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681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fade">
                                      <p:cBhvr>
                                        <p:cTn id="17" dur="1000"/>
                                        <p:tgtEl>
                                          <p:spTgt spid="35844"/>
                                        </p:tgtEl>
                                      </p:cBhvr>
                                    </p:animEffect>
                                    <p:anim calcmode="lin" valueType="num">
                                      <p:cBhvr>
                                        <p:cTn id="18" dur="1000" fill="hold"/>
                                        <p:tgtEl>
                                          <p:spTgt spid="35844"/>
                                        </p:tgtEl>
                                        <p:attrNameLst>
                                          <p:attrName>ppt_x</p:attrName>
                                        </p:attrNameLst>
                                      </p:cBhvr>
                                      <p:tavLst>
                                        <p:tav tm="0">
                                          <p:val>
                                            <p:strVal val="#ppt_x"/>
                                          </p:val>
                                        </p:tav>
                                        <p:tav tm="100000">
                                          <p:val>
                                            <p:strVal val="#ppt_x"/>
                                          </p:val>
                                        </p:tav>
                                      </p:tavLst>
                                    </p:anim>
                                    <p:anim calcmode="lin" valueType="num">
                                      <p:cBhvr>
                                        <p:cTn id="1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fade">
                                      <p:cBhvr>
                                        <p:cTn id="24" dur="1000"/>
                                        <p:tgtEl>
                                          <p:spTgt spid="35846"/>
                                        </p:tgtEl>
                                      </p:cBhvr>
                                    </p:animEffect>
                                    <p:anim calcmode="lin" valueType="num">
                                      <p:cBhvr>
                                        <p:cTn id="25" dur="1000" fill="hold"/>
                                        <p:tgtEl>
                                          <p:spTgt spid="35846"/>
                                        </p:tgtEl>
                                        <p:attrNameLst>
                                          <p:attrName>ppt_x</p:attrName>
                                        </p:attrNameLst>
                                      </p:cBhvr>
                                      <p:tavLst>
                                        <p:tav tm="0">
                                          <p:val>
                                            <p:strVal val="#ppt_x"/>
                                          </p:val>
                                        </p:tav>
                                        <p:tav tm="100000">
                                          <p:val>
                                            <p:strVal val="#ppt_x"/>
                                          </p:val>
                                        </p:tav>
                                      </p:tavLst>
                                    </p:anim>
                                    <p:anim calcmode="lin" valueType="num">
                                      <p:cBhvr>
                                        <p:cTn id="26" dur="1000" fill="hold"/>
                                        <p:tgtEl>
                                          <p:spTgt spid="358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842"/>
                                        </p:tgtEl>
                                        <p:attrNameLst>
                                          <p:attrName>style.visibility</p:attrName>
                                        </p:attrNameLst>
                                      </p:cBhvr>
                                      <p:to>
                                        <p:strVal val="visible"/>
                                      </p:to>
                                    </p:set>
                                    <p:animEffect transition="in" filter="fade">
                                      <p:cBhvr>
                                        <p:cTn id="36" dur="1000"/>
                                        <p:tgtEl>
                                          <p:spTgt spid="35842"/>
                                        </p:tgtEl>
                                      </p:cBhvr>
                                    </p:animEffect>
                                    <p:anim calcmode="lin" valueType="num">
                                      <p:cBhvr>
                                        <p:cTn id="37" dur="1000" fill="hold"/>
                                        <p:tgtEl>
                                          <p:spTgt spid="35842"/>
                                        </p:tgtEl>
                                        <p:attrNameLst>
                                          <p:attrName>ppt_x</p:attrName>
                                        </p:attrNameLst>
                                      </p:cBhvr>
                                      <p:tavLst>
                                        <p:tav tm="0">
                                          <p:val>
                                            <p:strVal val="#ppt_x"/>
                                          </p:val>
                                        </p:tav>
                                        <p:tav tm="100000">
                                          <p:val>
                                            <p:strVal val="#ppt_x"/>
                                          </p:val>
                                        </p:tav>
                                      </p:tavLst>
                                    </p:anim>
                                    <p:anim calcmode="lin" valueType="num">
                                      <p:cBhvr>
                                        <p:cTn id="38" dur="1000" fill="hold"/>
                                        <p:tgtEl>
                                          <p:spTgt spid="358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IE" dirty="0" smtClean="0"/>
              <a:t>Multiple ways to say the same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531985"/>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925087"/>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279799"/>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681396"/>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3090307"/>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505721"/>
            <a:ext cx="3461576" cy="202311"/>
          </a:xfrm>
          <a:prstGeom prst="rect">
            <a:avLst/>
          </a:prstGeom>
        </p:spPr>
      </p:pic>
      <p:pic>
        <p:nvPicPr>
          <p:cNvPr id="22" name="Picture 21"/>
          <p:cNvPicPr>
            <a:picLocks noChangeAspect="1"/>
          </p:cNvPicPr>
          <p:nvPr/>
        </p:nvPicPr>
        <p:blipFill>
          <a:blip r:embed="rId1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0196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985"/>
                                        </p:tgtEl>
                                        <p:attrNameLst>
                                          <p:attrName>style.visibility</p:attrName>
                                        </p:attrNameLst>
                                      </p:cBhvr>
                                      <p:to>
                                        <p:strVal val="visible"/>
                                      </p:to>
                                    </p:set>
                                    <p:animEffect transition="in" filter="fade">
                                      <p:cBhvr>
                                        <p:cTn id="50" dur="500"/>
                                        <p:tgtEl>
                                          <p:spTgt spid="41985"/>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meanings for the same saying …</a:t>
            </a:r>
            <a:endParaRPr lang="en-IE" dirty="0"/>
          </a:p>
        </p:txBody>
      </p:sp>
      <p:pic>
        <p:nvPicPr>
          <p:cNvPr id="2" name="Picture 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1" y="1143000"/>
            <a:ext cx="3720465" cy="209169"/>
          </a:xfrm>
          <a:prstGeom prst="rect">
            <a:avLst/>
          </a:prstGeom>
        </p:spPr>
      </p:pic>
      <p:sp>
        <p:nvSpPr>
          <p:cNvPr id="22" name="Cloud Callout 21"/>
          <p:cNvSpPr/>
          <p:nvPr/>
        </p:nvSpPr>
        <p:spPr>
          <a:xfrm>
            <a:off x="152399" y="1524000"/>
            <a:ext cx="2469833" cy="2286000"/>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Cloud Callout 22"/>
          <p:cNvSpPr/>
          <p:nvPr/>
        </p:nvSpPr>
        <p:spPr>
          <a:xfrm>
            <a:off x="2622233" y="1524000"/>
            <a:ext cx="2374387" cy="2462951"/>
          </a:xfrm>
          <a:prstGeom prst="cloudCallout">
            <a:avLst>
              <a:gd name="adj1" fmla="val -65926"/>
              <a:gd name="adj2" fmla="val 596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6" y="1889549"/>
            <a:ext cx="1480858" cy="15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165" y="1975643"/>
            <a:ext cx="1337910" cy="155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s://upload.wikimedia.org/wikipedia/commons/thumb/2/27/Black_exclamation_mark.svg/450px-Black_exclamation_mark.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31" y="3629069"/>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81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1000"/>
                                        <p:tgtEl>
                                          <p:spTgt spid="43010"/>
                                        </p:tgtEl>
                                      </p:cBhvr>
                                    </p:animEffect>
                                    <p:anim calcmode="lin" valueType="num">
                                      <p:cBhvr>
                                        <p:cTn id="20" dur="1000" fill="hold"/>
                                        <p:tgtEl>
                                          <p:spTgt spid="43010"/>
                                        </p:tgtEl>
                                        <p:attrNameLst>
                                          <p:attrName>ppt_x</p:attrName>
                                        </p:attrNameLst>
                                      </p:cBhvr>
                                      <p:tavLst>
                                        <p:tav tm="0">
                                          <p:val>
                                            <p:strVal val="#ppt_x"/>
                                          </p:val>
                                        </p:tav>
                                        <p:tav tm="100000">
                                          <p:val>
                                            <p:strVal val="#ppt_x"/>
                                          </p:val>
                                        </p:tav>
                                      </p:tavLst>
                                    </p:anim>
                                    <p:anim calcmode="lin" valueType="num">
                                      <p:cBhvr>
                                        <p:cTn id="21"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011"/>
                                        </p:tgtEl>
                                        <p:attrNameLst>
                                          <p:attrName>style.visibility</p:attrName>
                                        </p:attrNameLst>
                                      </p:cBhvr>
                                      <p:to>
                                        <p:strVal val="visible"/>
                                      </p:to>
                                    </p:set>
                                    <p:animEffect transition="in" filter="fade">
                                      <p:cBhvr>
                                        <p:cTn id="26" dur="1000"/>
                                        <p:tgtEl>
                                          <p:spTgt spid="43011"/>
                                        </p:tgtEl>
                                      </p:cBhvr>
                                    </p:animEffect>
                                    <p:anim calcmode="lin" valueType="num">
                                      <p:cBhvr>
                                        <p:cTn id="27" dur="1000" fill="hold"/>
                                        <p:tgtEl>
                                          <p:spTgt spid="43011"/>
                                        </p:tgtEl>
                                        <p:attrNameLst>
                                          <p:attrName>ppt_x</p:attrName>
                                        </p:attrNameLst>
                                      </p:cBhvr>
                                      <p:tavLst>
                                        <p:tav tm="0">
                                          <p:val>
                                            <p:strVal val="#ppt_x"/>
                                          </p:val>
                                        </p:tav>
                                        <p:tav tm="100000">
                                          <p:val>
                                            <p:strVal val="#ppt_x"/>
                                          </p:val>
                                        </p:tav>
                                      </p:tavLst>
                                    </p:anim>
                                    <p:anim calcmode="lin" valueType="num">
                                      <p:cBhvr>
                                        <p:cTn id="28" dur="1000" fill="hold"/>
                                        <p:tgtEl>
                                          <p:spTgt spid="430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013"/>
                                        </p:tgtEl>
                                        <p:attrNameLst>
                                          <p:attrName>style.visibility</p:attrName>
                                        </p:attrNameLst>
                                      </p:cBhvr>
                                      <p:to>
                                        <p:strVal val="visible"/>
                                      </p:to>
                                    </p:set>
                                    <p:animEffect transition="in" filter="fade">
                                      <p:cBhvr>
                                        <p:cTn id="38" dur="1000"/>
                                        <p:tgtEl>
                                          <p:spTgt spid="43013"/>
                                        </p:tgtEl>
                                      </p:cBhvr>
                                    </p:animEffect>
                                    <p:anim calcmode="lin" valueType="num">
                                      <p:cBhvr>
                                        <p:cTn id="39" dur="1000" fill="hold"/>
                                        <p:tgtEl>
                                          <p:spTgt spid="43013"/>
                                        </p:tgtEl>
                                        <p:attrNameLst>
                                          <p:attrName>ppt_x</p:attrName>
                                        </p:attrNameLst>
                                      </p:cBhvr>
                                      <p:tavLst>
                                        <p:tav tm="0">
                                          <p:val>
                                            <p:strVal val="#ppt_x"/>
                                          </p:val>
                                        </p:tav>
                                        <p:tav tm="100000">
                                          <p:val>
                                            <p:strVal val="#ppt_x"/>
                                          </p:val>
                                        </p:tav>
                                      </p:tavLst>
                                    </p:anim>
                                    <p:anim calcmode="lin" valueType="num">
                                      <p:cBhvr>
                                        <p:cTn id="40"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Not saying what is meant …</a:t>
            </a:r>
            <a:endParaRPr lang="en-IE" dirty="0"/>
          </a:p>
        </p:txBody>
      </p:sp>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62427" y="1140431"/>
            <a:ext cx="2415731" cy="202311"/>
          </a:xfrm>
          <a:prstGeom prst="rect">
            <a:avLst/>
          </a:prstGeom>
        </p:spPr>
      </p:pic>
      <p:sp>
        <p:nvSpPr>
          <p:cNvPr id="22" name="Cloud Callout 21"/>
          <p:cNvSpPr/>
          <p:nvPr/>
        </p:nvSpPr>
        <p:spPr>
          <a:xfrm>
            <a:off x="5493578" y="360527"/>
            <a:ext cx="2469833" cy="3268542"/>
          </a:xfrm>
          <a:prstGeom prst="cloudCallout">
            <a:avLst>
              <a:gd name="adj1" fmla="val 17759"/>
              <a:gd name="adj2" fmla="val 686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loud Callout 16"/>
          <p:cNvSpPr/>
          <p:nvPr/>
        </p:nvSpPr>
        <p:spPr>
          <a:xfrm>
            <a:off x="2438400" y="1370177"/>
            <a:ext cx="2469833" cy="3268542"/>
          </a:xfrm>
          <a:prstGeom prst="cloudCallout">
            <a:avLst>
              <a:gd name="adj1" fmla="val -75075"/>
              <a:gd name="adj2" fmla="val 27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362" y="766866"/>
            <a:ext cx="1729481"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14" y="2350179"/>
            <a:ext cx="1537686" cy="17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453" y="1942970"/>
            <a:ext cx="717490" cy="717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5710" y="3076021"/>
            <a:ext cx="590579" cy="5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7597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4035"/>
                                        </p:tgtEl>
                                        <p:attrNameLst>
                                          <p:attrName>style.visibility</p:attrName>
                                        </p:attrNameLst>
                                      </p:cBhvr>
                                      <p:to>
                                        <p:strVal val="visible"/>
                                      </p:to>
                                    </p:set>
                                    <p:animEffect transition="in" filter="fade">
                                      <p:cBhvr>
                                        <p:cTn id="38" dur="1000"/>
                                        <p:tgtEl>
                                          <p:spTgt spid="44035"/>
                                        </p:tgtEl>
                                      </p:cBhvr>
                                    </p:animEffect>
                                    <p:anim calcmode="lin" valueType="num">
                                      <p:cBhvr>
                                        <p:cTn id="39" dur="1000" fill="hold"/>
                                        <p:tgtEl>
                                          <p:spTgt spid="44035"/>
                                        </p:tgtEl>
                                        <p:attrNameLst>
                                          <p:attrName>ppt_x</p:attrName>
                                        </p:attrNameLst>
                                      </p:cBhvr>
                                      <p:tavLst>
                                        <p:tav tm="0">
                                          <p:val>
                                            <p:strVal val="#ppt_x"/>
                                          </p:val>
                                        </p:tav>
                                        <p:tav tm="100000">
                                          <p:val>
                                            <p:strVal val="#ppt_x"/>
                                          </p:val>
                                        </p:tav>
                                      </p:tavLst>
                                    </p:anim>
                                    <p:anim calcmode="lin" valueType="num">
                                      <p:cBhvr>
                                        <p:cTn id="40" dur="1000" fill="hold"/>
                                        <p:tgtEl>
                                          <p:spTgt spid="44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300" fill="hold">
                                          <p:stCondLst>
                                            <p:cond delay="0"/>
                                          </p:stCondLst>
                                        </p:cTn>
                                        <p:tgtEl>
                                          <p:spTgt spid="44035"/>
                                        </p:tgtEl>
                                        <p:attrNameLst>
                                          <p:attrName>r</p:attrName>
                                        </p:attrNameLst>
                                      </p:cBhvr>
                                    </p:animRot>
                                    <p:animRot by="-240000">
                                      <p:cBhvr>
                                        <p:cTn id="54" dur="600" fill="hold">
                                          <p:stCondLst>
                                            <p:cond delay="600"/>
                                          </p:stCondLst>
                                        </p:cTn>
                                        <p:tgtEl>
                                          <p:spTgt spid="44035"/>
                                        </p:tgtEl>
                                        <p:attrNameLst>
                                          <p:attrName>r</p:attrName>
                                        </p:attrNameLst>
                                      </p:cBhvr>
                                    </p:animRot>
                                    <p:animRot by="240000">
                                      <p:cBhvr>
                                        <p:cTn id="55" dur="600" fill="hold">
                                          <p:stCondLst>
                                            <p:cond delay="1200"/>
                                          </p:stCondLst>
                                        </p:cTn>
                                        <p:tgtEl>
                                          <p:spTgt spid="44035"/>
                                        </p:tgtEl>
                                        <p:attrNameLst>
                                          <p:attrName>r</p:attrName>
                                        </p:attrNameLst>
                                      </p:cBhvr>
                                    </p:animRot>
                                    <p:animRot by="-240000">
                                      <p:cBhvr>
                                        <p:cTn id="56" dur="600" fill="hold">
                                          <p:stCondLst>
                                            <p:cond delay="1800"/>
                                          </p:stCondLst>
                                        </p:cTn>
                                        <p:tgtEl>
                                          <p:spTgt spid="44035"/>
                                        </p:tgtEl>
                                        <p:attrNameLst>
                                          <p:attrName>r</p:attrName>
                                        </p:attrNameLst>
                                      </p:cBhvr>
                                    </p:animRot>
                                    <p:animRot by="120000">
                                      <p:cBhvr>
                                        <p:cTn id="57" dur="600" fill="hold">
                                          <p:stCondLst>
                                            <p:cond delay="2400"/>
                                          </p:stCondLst>
                                        </p:cTn>
                                        <p:tgtEl>
                                          <p:spTgt spid="4403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810000" y="3200400"/>
            <a:ext cx="2362200"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825" y="2895600"/>
            <a:ext cx="2110550" cy="166307"/>
          </a:xfrm>
          <a:prstGeom prst="rect">
            <a:avLst/>
          </a:prstGeom>
        </p:spPr>
      </p:pic>
      <p:pic>
        <p:nvPicPr>
          <p:cNvPr id="10" name="Picture 9"/>
          <p:cNvPicPr>
            <a:picLocks noChangeAspect="1"/>
          </p:cNvPicPr>
          <p:nvPr/>
        </p:nvPicPr>
        <p:blipFill>
          <a:blip r:embed="rId5"/>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40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What if we could “structure” everything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216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2" descr="https://i2.wp.com/novicenolonger.com/wp-content/uploads/2014/01/minority-report.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52215"/>
            <a:ext cx="428433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1382.photobucket.com/albums/ah249/xDarkestxHourx/gif8_zpsuxnodjr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85419" y="2360951"/>
            <a:ext cx="5136836" cy="1951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hare.gifyoutube.com/yXza8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35168" y="-16302"/>
            <a:ext cx="3818669" cy="21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200"/>
                            </p:stCondLst>
                            <p:childTnLst>
                              <p:par>
                                <p:cTn id="13" presetID="10" presetClass="entr" presetSubtype="0" fill="hold" nodeType="afterEffect">
                                  <p:stCondLst>
                                    <p:cond delay="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900"/>
                            </p:stCondLst>
                            <p:childTnLst>
                              <p:par>
                                <p:cTn id="17" presetID="10"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one meaning …</a:t>
            </a:r>
            <a:endParaRPr lang="en-IE" dirty="0"/>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450063" y="2377823"/>
            <a:ext cx="274320" cy="441960"/>
          </a:xfrm>
          <a:prstGeom prst="rect">
            <a:avLst/>
          </a:prstGeom>
        </p:spPr>
      </p:pic>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5330190" y="3827308"/>
            <a:ext cx="278130" cy="445770"/>
          </a:xfrm>
          <a:prstGeom prst="rect">
            <a:avLst/>
          </a:prstGeom>
        </p:spPr>
      </p:pic>
      <p:pic>
        <p:nvPicPr>
          <p:cNvPr id="19" name="Picture 18"/>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430899" y="3135320"/>
            <a:ext cx="243840" cy="392430"/>
          </a:xfrm>
          <a:prstGeom prst="rect">
            <a:avLst/>
          </a:prstGeom>
        </p:spPr>
      </p:pic>
      <p:pic>
        <p:nvPicPr>
          <p:cNvPr id="3" name="Picture 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pic>
        <p:nvPicPr>
          <p:cNvPr id="13" name="Picture 12"/>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13045" y="1716589"/>
            <a:ext cx="278130" cy="34671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869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4818"/>
                                        </p:tgtEl>
                                        <p:attrNameLst>
                                          <p:attrName>ppt_x</p:attrName>
                                        </p:attrNameLst>
                                      </p:cBhvr>
                                      <p:tavLst>
                                        <p:tav tm="0">
                                          <p:val>
                                            <p:strVal val="ppt_x"/>
                                          </p:val>
                                        </p:tav>
                                        <p:tav tm="100000">
                                          <p:val>
                                            <p:strVal val="ppt_x"/>
                                          </p:val>
                                        </p:tav>
                                      </p:tavLst>
                                    </p:anim>
                                    <p:anim calcmode="lin" valueType="num">
                                      <p:cBhvr additive="base">
                                        <p:cTn id="19" dur="500"/>
                                        <p:tgtEl>
                                          <p:spTgt spid="34818"/>
                                        </p:tgtEl>
                                        <p:attrNameLst>
                                          <p:attrName>ppt_y</p:attrName>
                                        </p:attrNameLst>
                                      </p:cBhvr>
                                      <p:tavLst>
                                        <p:tav tm="0">
                                          <p:val>
                                            <p:strVal val="ppt_y"/>
                                          </p:val>
                                        </p:tav>
                                        <p:tav tm="100000">
                                          <p:val>
                                            <p:strVal val="1+ppt_h/2"/>
                                          </p:val>
                                        </p:tav>
                                      </p:tavLst>
                                    </p:anim>
                                    <p:set>
                                      <p:cBhvr>
                                        <p:cTn id="20" dur="1" fill="hold">
                                          <p:stCondLst>
                                            <p:cond delay="499"/>
                                          </p:stCondLst>
                                        </p:cTn>
                                        <p:tgtEl>
                                          <p:spTgt spid="3481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3"/>
                                        </p:tgtEl>
                                        <p:attrNameLst>
                                          <p:attrName>ppt_x</p:attrName>
                                        </p:attrNameLst>
                                      </p:cBhvr>
                                      <p:tavLst>
                                        <p:tav tm="0">
                                          <p:val>
                                            <p:strVal val="ppt_x"/>
                                          </p:val>
                                        </p:tav>
                                        <p:tav tm="100000">
                                          <p:val>
                                            <p:strVal val="ppt_x"/>
                                          </p:val>
                                        </p:tav>
                                      </p:tavLst>
                                    </p:anim>
                                    <p:anim calcmode="lin" valueType="num">
                                      <p:cBhvr additive="base">
                                        <p:cTn id="23" dur="500"/>
                                        <p:tgtEl>
                                          <p:spTgt spid="33"/>
                                        </p:tgtEl>
                                        <p:attrNameLst>
                                          <p:attrName>ppt_y</p:attrName>
                                        </p:attrNameLst>
                                      </p:cBhvr>
                                      <p:tavLst>
                                        <p:tav tm="0">
                                          <p:val>
                                            <p:strVal val="ppt_y"/>
                                          </p:val>
                                        </p:tav>
                                        <p:tav tm="100000">
                                          <p:val>
                                            <p:strVal val="1+ppt_h/2"/>
                                          </p:val>
                                        </p:tav>
                                      </p:tavLst>
                                    </p:anim>
                                    <p:set>
                                      <p:cBhvr>
                                        <p:cTn id="2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a:t>
            </a:r>
            <a:r>
              <a:rPr lang="en-IE" i="1" u="sng" dirty="0" smtClean="0"/>
              <a:t>one</a:t>
            </a:r>
            <a:r>
              <a:rPr lang="en-IE" dirty="0" smtClean="0"/>
              <a:t> meaning …</a:t>
            </a:r>
            <a:endParaRPr lang="en-I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31130" y="5051509"/>
            <a:ext cx="560070" cy="262890"/>
          </a:xfrm>
          <a:prstGeom prst="rect">
            <a:avLst/>
          </a:prstGeom>
        </p:spPr>
      </p:pic>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8333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pic>
        <p:nvPicPr>
          <p:cNvPr id="16"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499" y="1654347"/>
            <a:ext cx="1614054" cy="134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5846"/>
                                        </p:tgtEl>
                                        <p:attrNameLst>
                                          <p:attrName>ppt_x</p:attrName>
                                        </p:attrNameLst>
                                      </p:cBhvr>
                                      <p:tavLst>
                                        <p:tav tm="0">
                                          <p:val>
                                            <p:strVal val="ppt_x"/>
                                          </p:val>
                                        </p:tav>
                                        <p:tav tm="100000">
                                          <p:val>
                                            <p:strVal val="ppt_x"/>
                                          </p:val>
                                        </p:tav>
                                      </p:tavLst>
                                    </p:anim>
                                    <p:anim calcmode="lin" valueType="num">
                                      <p:cBhvr additive="base">
                                        <p:cTn id="11" dur="500"/>
                                        <p:tgtEl>
                                          <p:spTgt spid="35846"/>
                                        </p:tgtEl>
                                        <p:attrNameLst>
                                          <p:attrName>ppt_y</p:attrName>
                                        </p:attrNameLst>
                                      </p:cBhvr>
                                      <p:tavLst>
                                        <p:tav tm="0">
                                          <p:val>
                                            <p:strVal val="ppt_y"/>
                                          </p:val>
                                        </p:tav>
                                        <p:tav tm="100000">
                                          <p:val>
                                            <p:strVal val="1+ppt_h/2"/>
                                          </p:val>
                                        </p:tav>
                                      </p:tavLst>
                                    </p:anim>
                                    <p:set>
                                      <p:cBhvr>
                                        <p:cTn id="12" dur="1" fill="hold">
                                          <p:stCondLst>
                                            <p:cond delay="499"/>
                                          </p:stCondLst>
                                        </p:cTn>
                                        <p:tgtEl>
                                          <p:spTgt spid="358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(simple) way to say one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447800"/>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752600"/>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107312"/>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438400"/>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2743200"/>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158614"/>
            <a:ext cx="3461576" cy="202311"/>
          </a:xfrm>
          <a:prstGeom prst="rect">
            <a:avLst/>
          </a:prstGeom>
        </p:spPr>
      </p:pic>
      <p:pic>
        <p:nvPicPr>
          <p:cNvPr id="2" name="Picture 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189734" y="3554057"/>
            <a:ext cx="2695194" cy="228029"/>
          </a:xfrm>
          <a:prstGeom prst="rect">
            <a:avLst/>
          </a:prstGeom>
        </p:spPr>
      </p:pic>
      <p:pic>
        <p:nvPicPr>
          <p:cNvPr id="5" name="Picture 4"/>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321998" y="3554057"/>
            <a:ext cx="1395603" cy="228029"/>
          </a:xfrm>
          <a:prstGeom prst="rect">
            <a:avLst/>
          </a:prstGeom>
        </p:spPr>
      </p:pic>
      <p:pic>
        <p:nvPicPr>
          <p:cNvPr id="25"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300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5"/>
                                        </p:tgtEl>
                                        <p:attrNameLst>
                                          <p:attrName>ppt_x</p:attrName>
                                        </p:attrNameLst>
                                      </p:cBhvr>
                                      <p:tavLst>
                                        <p:tav tm="0">
                                          <p:val>
                                            <p:strVal val="ppt_x"/>
                                          </p:val>
                                        </p:tav>
                                        <p:tav tm="100000">
                                          <p:val>
                                            <p:strVal val="ppt_x"/>
                                          </p:val>
                                        </p:tav>
                                      </p:tavLst>
                                    </p:anim>
                                    <p:anim calcmode="lin" valueType="num">
                                      <p:cBhvr additive="base">
                                        <p:cTn id="21" dur="500"/>
                                        <p:tgtEl>
                                          <p:spTgt spid="15"/>
                                        </p:tgtEl>
                                        <p:attrNameLst>
                                          <p:attrName>ppt_y</p:attrName>
                                        </p:attrNameLst>
                                      </p:cBhvr>
                                      <p:tavLst>
                                        <p:tav tm="0">
                                          <p:val>
                                            <p:strVal val="ppt_y"/>
                                          </p:val>
                                        </p:tav>
                                        <p:tav tm="100000">
                                          <p:val>
                                            <p:strVal val="1+ppt_h/2"/>
                                          </p:val>
                                        </p:tav>
                                      </p:tavLst>
                                    </p:anim>
                                    <p:set>
                                      <p:cBhvr>
                                        <p:cTn id="22" dur="1" fill="hold">
                                          <p:stCondLst>
                                            <p:cond delay="499"/>
                                          </p:stCondLst>
                                        </p:cTn>
                                        <p:tgtEl>
                                          <p:spTgt spid="1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6" name="Picture 25"/>
          <p:cNvPicPr>
            <a:picLocks noChangeAspect="1"/>
          </p:cNvPicPr>
          <p:nvPr/>
        </p:nvPicPr>
        <p:blipFill>
          <a:blip r:embed="rId13"/>
          <a:stretch>
            <a:fillRect/>
          </a:stretch>
        </p:blipFill>
        <p:spPr>
          <a:xfrm>
            <a:off x="5766127" y="1582359"/>
            <a:ext cx="2928257" cy="2458516"/>
          </a:xfrm>
          <a:prstGeom prst="rect">
            <a:avLst/>
          </a:prstGeom>
        </p:spPr>
      </p:pic>
      <p:pic>
        <p:nvPicPr>
          <p:cNvPr id="32" name="Picture 31"/>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(Natural Language)</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7" name="Picture 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3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3009489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54" name="Picture 5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789260" y="5791199"/>
            <a:ext cx="377544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62" name="Picture 61"/>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3144281" y="4915236"/>
            <a:ext cx="2855435"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17" name="Picture 1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484863" y="5767800"/>
            <a:ext cx="42870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20" name="Picture 19"/>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2171296" y="4936722"/>
            <a:ext cx="4851784" cy="252000"/>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spTree>
    <p:extLst>
      <p:ext uri="{BB962C8B-B14F-4D97-AF65-F5344CB8AC3E}">
        <p14:creationId xmlns:p14="http://schemas.microsoft.com/office/powerpoint/2010/main" val="1728963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134875" y="5791200"/>
            <a:ext cx="30373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6" name="Picture 5"/>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4600" y="5791199"/>
            <a:ext cx="4135062"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8" name="Picture 7"/>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886200" y="6131877"/>
            <a:ext cx="2817721" cy="252000"/>
          </a:xfrm>
          <a:prstGeom prst="rect">
            <a:avLst/>
          </a:prstGeom>
        </p:spPr>
      </p:pic>
    </p:spTree>
    <p:extLst>
      <p:ext uri="{BB962C8B-B14F-4D97-AF65-F5344CB8AC3E}">
        <p14:creationId xmlns:p14="http://schemas.microsoft.com/office/powerpoint/2010/main" val="40492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10" name="Pictur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86000" y="5791200"/>
            <a:ext cx="476163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101911" y="4213680"/>
            <a:ext cx="2777127" cy="254107"/>
          </a:xfrm>
          <a:prstGeom prst="rect">
            <a:avLst/>
          </a:prstGeom>
        </p:spPr>
      </p:pic>
    </p:spTree>
    <p:extLst>
      <p:ext uri="{BB962C8B-B14F-4D97-AF65-F5344CB8AC3E}">
        <p14:creationId xmlns:p14="http://schemas.microsoft.com/office/powerpoint/2010/main" val="29199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5" name="Picture 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87230" cy="252000"/>
          </a:xfrm>
          <a:prstGeom prst="rect">
            <a:avLst/>
          </a:prstGeom>
        </p:spPr>
      </p:pic>
      <p:pic>
        <p:nvPicPr>
          <p:cNvPr id="20" name="Picture 1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04554" y="4213680"/>
            <a:ext cx="3782418" cy="253051"/>
          </a:xfrm>
          <a:prstGeom prst="rect">
            <a:avLst/>
          </a:prstGeom>
        </p:spPr>
      </p:pic>
      <p:pic>
        <p:nvPicPr>
          <p:cNvPr id="17" name="Picture 1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886200" y="6465827"/>
            <a:ext cx="2832441" cy="252000"/>
          </a:xfrm>
          <a:prstGeom prst="rect">
            <a:avLst/>
          </a:prstGeom>
        </p:spPr>
      </p:pic>
    </p:spTree>
    <p:extLst>
      <p:ext uri="{BB962C8B-B14F-4D97-AF65-F5344CB8AC3E}">
        <p14:creationId xmlns:p14="http://schemas.microsoft.com/office/powerpoint/2010/main" val="4142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32738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904375" y="4175090"/>
            <a:ext cx="3781279" cy="546702"/>
          </a:xfrm>
          <a:prstGeom prst="rect">
            <a:avLst/>
          </a:prstGeom>
        </p:spPr>
      </p:pic>
      <p:pic>
        <p:nvPicPr>
          <p:cNvPr id="12" name="Picture 11"/>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371600" y="5791199"/>
            <a:ext cx="6479859" cy="252000"/>
          </a:xfrm>
          <a:prstGeom prst="rect">
            <a:avLst/>
          </a:prstGeom>
        </p:spPr>
      </p:pic>
      <p:pic>
        <p:nvPicPr>
          <p:cNvPr id="24" name="Picture 2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spTree>
    <p:extLst>
      <p:ext uri="{BB962C8B-B14F-4D97-AF65-F5344CB8AC3E}">
        <p14:creationId xmlns:p14="http://schemas.microsoft.com/office/powerpoint/2010/main" val="3880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7" name="Picture 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33516" cy="251461"/>
          </a:xfrm>
          <a:prstGeom prst="rect">
            <a:avLst/>
          </a:prstGeom>
        </p:spPr>
      </p:pic>
      <p:pic>
        <p:nvPicPr>
          <p:cNvPr id="6" name="Picture 5"/>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3886201" y="6465827"/>
            <a:ext cx="2837059" cy="255041"/>
          </a:xfrm>
          <a:prstGeom prst="rect">
            <a:avLst/>
          </a:prstGeom>
        </p:spPr>
      </p:pic>
      <p:pic>
        <p:nvPicPr>
          <p:cNvPr id="8" name="Picture 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964997" y="4175090"/>
            <a:ext cx="5274003" cy="548280"/>
          </a:xfrm>
          <a:prstGeom prst="rect">
            <a:avLst/>
          </a:prstGeom>
        </p:spPr>
      </p:pic>
    </p:spTree>
    <p:extLst>
      <p:ext uri="{BB962C8B-B14F-4D97-AF65-F5344CB8AC3E}">
        <p14:creationId xmlns:p14="http://schemas.microsoft.com/office/powerpoint/2010/main" val="3539352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94950"/>
            <a:ext cx="9144000" cy="7540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Rectangle 31"/>
          <p:cNvSpPr/>
          <p:nvPr/>
        </p:nvSpPr>
        <p:spPr>
          <a:xfrm>
            <a:off x="0" y="4040875"/>
            <a:ext cx="9144000" cy="7540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p:cNvSpPr/>
          <p:nvPr/>
        </p:nvSpPr>
        <p:spPr>
          <a:xfrm>
            <a:off x="0" y="1062180"/>
            <a:ext cx="9144000" cy="3029947"/>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52400" y="5710047"/>
            <a:ext cx="4048800" cy="252000"/>
          </a:xfrm>
          <a:prstGeom prst="rect">
            <a:avLst/>
          </a:prstGeom>
        </p:spPr>
      </p:pic>
      <p:sp>
        <p:nvSpPr>
          <p:cNvPr id="2" name="Title 1"/>
          <p:cNvSpPr>
            <a:spLocks noGrp="1"/>
          </p:cNvSpPr>
          <p:nvPr>
            <p:ph type="title"/>
          </p:nvPr>
        </p:nvSpPr>
        <p:spPr/>
        <p:txBody>
          <a:bodyPr/>
          <a:lstStyle/>
          <a:p>
            <a:r>
              <a:rPr lang="en-IE" dirty="0" smtClean="0"/>
              <a:t>Semantic Web: </a:t>
            </a:r>
            <a:r>
              <a:rPr lang="en-IE" dirty="0" smtClean="0">
                <a:solidFill>
                  <a:schemeClr val="accent6">
                    <a:lumMod val="75000"/>
                  </a:schemeClr>
                </a:solidFill>
              </a:rPr>
              <a:t>Data</a:t>
            </a:r>
            <a:r>
              <a:rPr lang="en-IE" dirty="0" smtClean="0"/>
              <a:t>, </a:t>
            </a:r>
            <a:r>
              <a:rPr lang="en-IE" dirty="0" smtClean="0">
                <a:solidFill>
                  <a:srgbClr val="7030A0"/>
                </a:solidFill>
              </a:rPr>
              <a:t>Logic</a:t>
            </a:r>
            <a:r>
              <a:rPr lang="en-IE" dirty="0" smtClean="0"/>
              <a:t>, </a:t>
            </a:r>
            <a:r>
              <a:rPr lang="en-IE" dirty="0" smtClean="0">
                <a:solidFill>
                  <a:srgbClr val="00B050"/>
                </a:solidFill>
              </a:rPr>
              <a:t>Query</a:t>
            </a:r>
            <a:r>
              <a:rPr lang="en-IE" dirty="0" smtClean="0"/>
              <a:t> </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36" name="Picture 35"/>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988128" y="2340432"/>
            <a:ext cx="1713080" cy="602011"/>
          </a:xfrm>
          <a:prstGeom prst="rect">
            <a:avLst/>
          </a:prstGeom>
        </p:spPr>
      </p:pic>
      <p:pic>
        <p:nvPicPr>
          <p:cNvPr id="12" name="Picture 1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16" name="Picture 1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52400" y="5029200"/>
            <a:ext cx="2521383" cy="254107"/>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204553" y="2522439"/>
            <a:ext cx="2101834" cy="391744"/>
          </a:xfrm>
          <a:prstGeom prst="rect">
            <a:avLst/>
          </a:prstGeom>
        </p:spPr>
      </p:pic>
      <p:pic>
        <p:nvPicPr>
          <p:cNvPr id="7" name="Picture 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1430140" y="6059517"/>
            <a:ext cx="2733516" cy="251461"/>
          </a:xfrm>
          <a:prstGeom prst="rect">
            <a:avLst/>
          </a:prstGeom>
        </p:spPr>
      </p:pic>
      <p:pic>
        <p:nvPicPr>
          <p:cNvPr id="6" name="Picture 5"/>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430141" y="6393465"/>
            <a:ext cx="2837059" cy="255041"/>
          </a:xfrm>
          <a:prstGeom prst="rect">
            <a:avLst/>
          </a:prstGeom>
        </p:spPr>
      </p:pic>
      <p:pic>
        <p:nvPicPr>
          <p:cNvPr id="34" name="Picture 3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52400" y="1190650"/>
            <a:ext cx="645909" cy="178592"/>
          </a:xfrm>
          <a:prstGeom prst="rect">
            <a:avLst/>
          </a:prstGeom>
        </p:spPr>
      </p:pic>
      <p:sp>
        <p:nvSpPr>
          <p:cNvPr id="28" name="TextBox 27"/>
          <p:cNvSpPr txBox="1"/>
          <p:nvPr/>
        </p:nvSpPr>
        <p:spPr>
          <a:xfrm>
            <a:off x="7455211" y="10886"/>
            <a:ext cx="1676694" cy="369332"/>
          </a:xfrm>
          <a:prstGeom prst="rect">
            <a:avLst/>
          </a:prstGeom>
          <a:noFill/>
        </p:spPr>
        <p:txBody>
          <a:bodyPr wrap="square" rtlCol="0">
            <a:spAutoFit/>
          </a:bodyPr>
          <a:lstStyle/>
          <a:p>
            <a:r>
              <a:rPr lang="en-IE" dirty="0" smtClean="0">
                <a:latin typeface="Alegreya Sans SC Light" panose="00000400000000000000" pitchFamily="2" charset="0"/>
              </a:rPr>
              <a:t>* More or less</a:t>
            </a:r>
            <a:endParaRPr lang="en-IE" dirty="0">
              <a:latin typeface="Alegreya Sans SC Light" panose="00000400000000000000" pitchFamily="2" charset="0"/>
            </a:endParaRPr>
          </a:p>
        </p:txBody>
      </p:sp>
      <p:pic>
        <p:nvPicPr>
          <p:cNvPr id="25" name="Picture 24"/>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52400" y="4175091"/>
            <a:ext cx="5260077" cy="549863"/>
          </a:xfrm>
          <a:prstGeom prst="rect">
            <a:avLst/>
          </a:prstGeom>
        </p:spPr>
      </p:pic>
    </p:spTree>
    <p:extLst>
      <p:ext uri="{BB962C8B-B14F-4D97-AF65-F5344CB8AC3E}">
        <p14:creationId xmlns:p14="http://schemas.microsoft.com/office/powerpoint/2010/main" val="1562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 now?</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154246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The Semantic Web is now about 20 years old</a:t>
            </a:r>
            <a:endParaRPr lang="en-IE" dirty="0"/>
          </a:p>
        </p:txBody>
      </p:sp>
      <p:sp>
        <p:nvSpPr>
          <p:cNvPr id="6" name="TextBox 5"/>
          <p:cNvSpPr txBox="1"/>
          <p:nvPr/>
        </p:nvSpPr>
        <p:spPr>
          <a:xfrm>
            <a:off x="4572000" y="5881914"/>
            <a:ext cx="35814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so where is it then?</a:t>
            </a:r>
            <a:endParaRPr lang="en-IE" dirty="0" smtClean="0">
              <a:solidFill>
                <a:srgbClr val="FF0000"/>
              </a:solidFill>
              <a:latin typeface="Segoe UI Light" panose="020B0502040204020203" pitchFamily="34" charset="0"/>
            </a:endParaRPr>
          </a:p>
        </p:txBody>
      </p:sp>
      <p:pic>
        <p:nvPicPr>
          <p:cNvPr id="8194" name="Picture 2" descr="Image result for hide and seek champion big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442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Hidden within the Web ...</a:t>
            </a:r>
            <a:endParaRPr lang="en-IE" dirty="0"/>
          </a:p>
        </p:txBody>
      </p:sp>
      <p:pic>
        <p:nvPicPr>
          <p:cNvPr id="1026" name="Picture 2" descr="https://free-images.com/md/ae1e/motherboard_calculator_pc_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77" y="1295400"/>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5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err="1" smtClean="0"/>
              <a:t>Wikidata</a:t>
            </a:r>
            <a:r>
              <a:rPr lang="en-IE" dirty="0" smtClean="0"/>
              <a:t>: A Wikipedia for data</a:t>
            </a:r>
            <a:r>
              <a:rPr lang="en-IE" dirty="0"/>
              <a:t/>
            </a:r>
            <a:br>
              <a:rPr lang="en-IE" dirty="0"/>
            </a:b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924749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a:t>
            </a:r>
            <a:r>
              <a:rPr lang="en-IE" dirty="0" err="1" smtClean="0"/>
              <a:t>Wikidata</a:t>
            </a:r>
            <a:r>
              <a:rPr lang="en-IE" dirty="0" smtClean="0"/>
              <a:t>?</a:t>
            </a:r>
            <a:endParaRPr lang="en-I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61" y="1600200"/>
            <a:ext cx="8229600" cy="404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4227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6">
                    <a:lumMod val="75000"/>
                  </a:schemeClr>
                </a:solidFill>
              </a:rPr>
              <a:t>Why</a:t>
            </a:r>
            <a:r>
              <a:rPr lang="en-IE" dirty="0" smtClean="0"/>
              <a:t> is </a:t>
            </a:r>
            <a:r>
              <a:rPr lang="en-IE" dirty="0" err="1" smtClean="0"/>
              <a:t>Wikidata</a:t>
            </a:r>
            <a:r>
              <a:rPr lang="en-IE" dirty="0" smtClean="0"/>
              <a:t>?</a:t>
            </a:r>
            <a:endParaRPr lang="en-I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61" y="1600200"/>
            <a:ext cx="8229600" cy="404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785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1: Different language versions </a:t>
            </a:r>
            <a:br>
              <a:rPr lang="en-IE" dirty="0" smtClean="0"/>
            </a:br>
            <a:r>
              <a:rPr lang="en-IE" dirty="0" smtClean="0"/>
              <a:t>	manually edited by users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104" y="1480210"/>
            <a:ext cx="2900496" cy="39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98" y="5999835"/>
            <a:ext cx="2893002" cy="6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062" y="1430107"/>
            <a:ext cx="2583338" cy="37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062" y="5836302"/>
            <a:ext cx="2583338" cy="7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86621"/>
            <a:ext cx="2666999" cy="42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38504"/>
            <a:ext cx="2666999" cy="56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9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43104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974068"/>
            <a:ext cx="3048000" cy="369332"/>
          </a:xfrm>
          <a:prstGeom prst="rect">
            <a:avLst/>
          </a:prstGeom>
          <a:noFill/>
        </p:spPr>
        <p:txBody>
          <a:bodyPr wrap="square" rtlCol="0">
            <a:spAutoFit/>
          </a:bodyPr>
          <a:lstStyle/>
          <a:p>
            <a:r>
              <a:rPr lang="en-IE" dirty="0" smtClean="0"/>
              <a:t>semantic web</a:t>
            </a:r>
            <a:endParaRPr lang="en-IE" dirty="0"/>
          </a:p>
        </p:txBody>
      </p:sp>
    </p:spTree>
    <p:extLst>
      <p:ext uri="{BB962C8B-B14F-4D97-AF65-F5344CB8AC3E}">
        <p14:creationId xmlns:p14="http://schemas.microsoft.com/office/powerpoint/2010/main" val="1023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2: Complex lists of things </a:t>
            </a:r>
            <a:br>
              <a:rPr lang="en-IE" dirty="0" smtClean="0"/>
            </a:br>
            <a:r>
              <a:rPr lang="en-IE" dirty="0" smtClean="0"/>
              <a:t>	manually edited by users</a:t>
            </a:r>
            <a:endParaRPr lang="en-IE" dirty="0"/>
          </a:p>
        </p:txBody>
      </p:sp>
      <p:pic>
        <p:nvPicPr>
          <p:cNvPr id="3" name="Picture 2"/>
          <p:cNvPicPr>
            <a:picLocks noChangeAspect="1"/>
          </p:cNvPicPr>
          <p:nvPr/>
        </p:nvPicPr>
        <p:blipFill>
          <a:blip r:embed="rId2"/>
          <a:stretch>
            <a:fillRect/>
          </a:stretch>
        </p:blipFill>
        <p:spPr>
          <a:xfrm>
            <a:off x="1905000" y="2971800"/>
            <a:ext cx="7067550" cy="4820432"/>
          </a:xfrm>
          <a:prstGeom prst="rect">
            <a:avLst/>
          </a:prstGeom>
        </p:spPr>
      </p:pic>
      <p:pic>
        <p:nvPicPr>
          <p:cNvPr id="4" name="Picture 3"/>
          <p:cNvPicPr>
            <a:picLocks noChangeAspect="1"/>
          </p:cNvPicPr>
          <p:nvPr/>
        </p:nvPicPr>
        <p:blipFill>
          <a:blip r:embed="rId3"/>
          <a:stretch>
            <a:fillRect/>
          </a:stretch>
        </p:blipFill>
        <p:spPr>
          <a:xfrm>
            <a:off x="468086" y="1332949"/>
            <a:ext cx="6586538" cy="1369074"/>
          </a:xfrm>
          <a:prstGeom prst="rect">
            <a:avLst/>
          </a:prstGeom>
        </p:spPr>
      </p:pic>
    </p:spTree>
    <p:extLst>
      <p:ext uri="{BB962C8B-B14F-4D97-AF65-F5344CB8AC3E}">
        <p14:creationId xmlns:p14="http://schemas.microsoft.com/office/powerpoint/2010/main" val="5854175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Alexis scores a goal …</a:t>
            </a:r>
            <a:endParaRPr lang="en-IE" dirty="0"/>
          </a:p>
        </p:txBody>
      </p:sp>
      <p:sp>
        <p:nvSpPr>
          <p:cNvPr id="3" name="Content Placeholder 2"/>
          <p:cNvSpPr>
            <a:spLocks noGrp="1"/>
          </p:cNvSpPr>
          <p:nvPr>
            <p:ph idx="1"/>
          </p:nvPr>
        </p:nvSpPr>
        <p:spPr/>
        <p:txBody>
          <a:bodyPr/>
          <a:lstStyle/>
          <a:p>
            <a:endParaRPr lang="en-IE" dirty="0"/>
          </a:p>
        </p:txBody>
      </p:sp>
      <p:pic>
        <p:nvPicPr>
          <p:cNvPr id="21506" name="Picture 2" descr="Image res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305" y="4546067"/>
            <a:ext cx="2303343" cy="2315562"/>
          </a:xfrm>
          <a:prstGeom prst="rect">
            <a:avLst/>
          </a:prstGeom>
        </p:spPr>
      </p:pic>
      <p:sp>
        <p:nvSpPr>
          <p:cNvPr id="6" name="Content Placeholder 4"/>
          <p:cNvSpPr txBox="1">
            <a:spLocks/>
          </p:cNvSpPr>
          <p:nvPr/>
        </p:nvSpPr>
        <p:spPr>
          <a:xfrm>
            <a:off x="3173048" y="5386389"/>
            <a:ext cx="5513752" cy="1307305"/>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Now an army of human editors has to manually update a bunch of articles:</a:t>
            </a:r>
          </a:p>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different languages, lists, …</a:t>
            </a:r>
            <a:endParaRPr lang="en-IE"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1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 </a:t>
            </a:r>
            <a:r>
              <a:rPr lang="en-IE" dirty="0" err="1" smtClean="0"/>
              <a:t>Wikidata</a:t>
            </a:r>
            <a:endParaRPr lang="en-IE" dirty="0"/>
          </a:p>
        </p:txBody>
      </p:sp>
      <p:pic>
        <p:nvPicPr>
          <p:cNvPr id="7" name="Picture 6"/>
          <p:cNvPicPr>
            <a:picLocks noChangeAspect="1"/>
          </p:cNvPicPr>
          <p:nvPr/>
        </p:nvPicPr>
        <p:blipFill>
          <a:blip r:embed="rId2"/>
          <a:stretch>
            <a:fillRect/>
          </a:stretch>
        </p:blipFill>
        <p:spPr>
          <a:xfrm>
            <a:off x="252412" y="1295400"/>
            <a:ext cx="8639175" cy="4743450"/>
          </a:xfrm>
          <a:prstGeom prst="rect">
            <a:avLst/>
          </a:prstGeom>
        </p:spPr>
      </p:pic>
      <p:grpSp>
        <p:nvGrpSpPr>
          <p:cNvPr id="10" name="Group 9"/>
          <p:cNvGrpSpPr/>
          <p:nvPr/>
        </p:nvGrpSpPr>
        <p:grpSpPr>
          <a:xfrm>
            <a:off x="6705600" y="4495800"/>
            <a:ext cx="2365035" cy="2362200"/>
            <a:chOff x="7673346" y="5358112"/>
            <a:chExt cx="1397289" cy="1499888"/>
          </a:xfrm>
        </p:grpSpPr>
        <p:pic>
          <p:nvPicPr>
            <p:cNvPr id="8" name="Picture 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18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1897584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421038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9454851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338"/>
            <a:ext cx="9144000" cy="6924675"/>
          </a:xfrm>
          <a:prstGeom prst="rect">
            <a:avLst/>
          </a:prstGeom>
        </p:spPr>
      </p:pic>
      <p:pic>
        <p:nvPicPr>
          <p:cNvPr id="9" name="Picture 8"/>
          <p:cNvPicPr>
            <a:picLocks noChangeAspect="1"/>
          </p:cNvPicPr>
          <p:nvPr/>
        </p:nvPicPr>
        <p:blipFill>
          <a:blip r:embed="rId3"/>
          <a:stretch>
            <a:fillRect/>
          </a:stretch>
        </p:blipFill>
        <p:spPr>
          <a:xfrm>
            <a:off x="0" y="-27830"/>
            <a:ext cx="9144000" cy="6924675"/>
          </a:xfrm>
          <a:prstGeom prst="rect">
            <a:avLst/>
          </a:prstGeom>
        </p:spPr>
      </p:pic>
    </p:spTree>
    <p:extLst>
      <p:ext uri="{BB962C8B-B14F-4D97-AF65-F5344CB8AC3E}">
        <p14:creationId xmlns:p14="http://schemas.microsoft.com/office/powerpoint/2010/main" val="194839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30178609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does </a:t>
            </a:r>
            <a:r>
              <a:rPr lang="en-IE" dirty="0" err="1" smtClean="0"/>
              <a:t>Wikidata</a:t>
            </a:r>
            <a:r>
              <a:rPr lang="en-IE" dirty="0" smtClean="0"/>
              <a:t> describe?</a:t>
            </a:r>
            <a:endParaRPr lang="en-IE" dirty="0"/>
          </a:p>
        </p:txBody>
      </p:sp>
      <p:sp>
        <p:nvSpPr>
          <p:cNvPr id="5" name="Content Placeholder 4"/>
          <p:cNvSpPr>
            <a:spLocks noGrp="1"/>
          </p:cNvSpPr>
          <p:nvPr>
            <p:ph idx="1"/>
          </p:nvPr>
        </p:nvSpPr>
        <p:spPr>
          <a:xfrm>
            <a:off x="457200" y="5493362"/>
            <a:ext cx="4419600" cy="1593238"/>
          </a:xfrm>
        </p:spPr>
        <p:txBody>
          <a:bodyPr>
            <a:normAutofit/>
          </a:bodyPr>
          <a:lstStyle/>
          <a:p>
            <a:r>
              <a:rPr lang="en-IE" sz="2800" dirty="0" smtClean="0"/>
              <a:t>22,986 </a:t>
            </a:r>
            <a:r>
              <a:rPr lang="en-IE" sz="2800" dirty="0" smtClean="0"/>
              <a:t>active users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56345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0" y="6400800"/>
            <a:ext cx="5181600" cy="369332"/>
          </a:xfrm>
          <a:prstGeom prst="rect">
            <a:avLst/>
          </a:prstGeom>
        </p:spPr>
        <p:txBody>
          <a:bodyPr wrap="square">
            <a:spAutoFit/>
          </a:bodyPr>
          <a:lstStyle/>
          <a:p>
            <a:pPr algn="r"/>
            <a:r>
              <a:rPr lang="en-IE" dirty="0" smtClean="0">
                <a:hlinkClick r:id="rId3"/>
              </a:rPr>
              <a:t>https://www.wikidata.org/wiki/Wikidata:Statistics</a:t>
            </a:r>
            <a:endParaRPr lang="en-IE"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391403"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9740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Tree>
    <p:extLst>
      <p:ext uri="{BB962C8B-B14F-4D97-AF65-F5344CB8AC3E}">
        <p14:creationId xmlns:p14="http://schemas.microsoft.com/office/powerpoint/2010/main" val="3684359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sp>
        <p:nvSpPr>
          <p:cNvPr id="3" name="Content Placeholder 2"/>
          <p:cNvSpPr>
            <a:spLocks noGrp="1"/>
          </p:cNvSpPr>
          <p:nvPr>
            <p:ph idx="1"/>
          </p:nvPr>
        </p:nvSpPr>
        <p:spPr/>
        <p:txBody>
          <a:bodyPr/>
          <a:lstStyle/>
          <a:p>
            <a:pPr marL="0" indent="0">
              <a:buNone/>
            </a:pPr>
            <a:endParaRPr lang="en-IE" b="1" dirty="0" smtClean="0"/>
          </a:p>
          <a:p>
            <a:pPr marL="0" indent="0">
              <a:buNone/>
            </a:pPr>
            <a:endParaRPr lang="en-IE" b="1" dirty="0"/>
          </a:p>
          <a:p>
            <a:pPr marL="0" indent="0">
              <a:buNone/>
            </a:pPr>
            <a:endParaRPr lang="en-IE" b="1" dirty="0" smtClean="0"/>
          </a:p>
          <a:p>
            <a:pPr marL="0" indent="0">
              <a:buNone/>
            </a:pPr>
            <a:endParaRPr lang="en-IE" b="1" dirty="0"/>
          </a:p>
        </p:txBody>
      </p:sp>
      <p:sp>
        <p:nvSpPr>
          <p:cNvPr id="4" name="TextBox 3"/>
          <p:cNvSpPr txBox="1"/>
          <p:nvPr/>
        </p:nvSpPr>
        <p:spPr bwMode="auto">
          <a:xfrm>
            <a:off x="152400" y="2564011"/>
            <a:ext cx="8763000" cy="2769989"/>
          </a:xfrm>
          <a:prstGeom prst="rect">
            <a:avLst/>
          </a:prstGeom>
          <a:noFill/>
          <a:ln w="9525">
            <a:noFill/>
            <a:miter lim="800000"/>
            <a:headEnd/>
            <a:tailEnd/>
          </a:ln>
          <a:effectLst/>
        </p:spPr>
        <p:txBody>
          <a:bodyPr wrap="square" lIns="0" tIns="0" rIns="0" bIns="0" rtlCol="0" anchor="ctr">
            <a:spAutoFit/>
          </a:bodyPr>
          <a:lstStyle/>
          <a:p>
            <a:pPr algn="ctr"/>
            <a:r>
              <a:rPr lang="en-IE" sz="2800" b="1" dirty="0" smtClean="0">
                <a:latin typeface="Segoe UI Semilight" panose="020B0402040204020203" pitchFamily="34" charset="0"/>
                <a:cs typeface="Segoe UI Semilight" panose="020B0402040204020203" pitchFamily="34" charset="0"/>
              </a:rPr>
              <a:t>“</a:t>
            </a:r>
            <a:r>
              <a:rPr lang="en-IE" sz="2800" dirty="0">
                <a:latin typeface="Segoe UI Semilight" panose="020B0402040204020203" pitchFamily="34" charset="0"/>
                <a:cs typeface="Segoe UI Semilight" panose="020B0402040204020203" pitchFamily="34" charset="0"/>
              </a:rPr>
              <a:t>The Semantic Web will bring structure to the meaningful content of Web pages, creating an environment where software agents roaming from page to page can readily carry out sophisticated tasks for users</a:t>
            </a:r>
            <a:r>
              <a:rPr lang="en-IE" sz="2800" dirty="0" smtClean="0">
                <a:latin typeface="Segoe UI Semilight" panose="020B0402040204020203" pitchFamily="34" charset="0"/>
                <a:cs typeface="Segoe UI Semilight" panose="020B0402040204020203" pitchFamily="34" charset="0"/>
              </a:rPr>
              <a:t>.”</a:t>
            </a:r>
          </a:p>
          <a:p>
            <a:pPr algn="ctr"/>
            <a:endParaRPr lang="en-IE" sz="2800" dirty="0" smtClean="0"/>
          </a:p>
          <a:p>
            <a:pPr algn="r"/>
            <a:r>
              <a:rPr lang="en-IE" sz="2000" dirty="0" smtClean="0"/>
              <a:t> ─ </a:t>
            </a:r>
            <a:r>
              <a:rPr lang="en-IE" sz="2000" i="1" dirty="0" smtClean="0"/>
              <a:t>Berners-Lee et al. (2001) “The Semantic Web” </a:t>
            </a:r>
          </a:p>
          <a:p>
            <a:pPr algn="r"/>
            <a:r>
              <a:rPr lang="en-IE" sz="2000" i="1" dirty="0" smtClean="0"/>
              <a:t>Sci. </a:t>
            </a:r>
            <a:r>
              <a:rPr lang="en-IE" sz="2000" i="1" dirty="0"/>
              <a:t>American. 284(5):</a:t>
            </a:r>
            <a:r>
              <a:rPr lang="en-IE" sz="2000" i="1" dirty="0" smtClean="0"/>
              <a:t>34</a:t>
            </a:r>
            <a:r>
              <a:rPr lang="en-IE" sz="2000" i="1" dirty="0" smtClean="0">
                <a:latin typeface="Calibri"/>
              </a:rPr>
              <a:t>–</a:t>
            </a:r>
            <a:r>
              <a:rPr lang="en-IE" sz="2000" i="1" dirty="0" smtClean="0"/>
              <a:t>43</a:t>
            </a:r>
            <a:r>
              <a:rPr lang="en-IE" sz="2000" i="1" dirty="0"/>
              <a:t>.</a:t>
            </a:r>
            <a:endParaRPr lang="en-IE" sz="2000" b="1" i="1" dirty="0" smtClean="0">
              <a:solidFill>
                <a:schemeClr val="accent3">
                  <a:lumMod val="50000"/>
                </a:schemeClr>
              </a:solidFill>
            </a:endParaRPr>
          </a:p>
        </p:txBody>
      </p:sp>
      <p:pic>
        <p:nvPicPr>
          <p:cNvPr id="103426" name="Picture 2" descr="http://t1.gstatic.com/images?q=tbn:ANd9GcQ7exJc0MrRJXXpcSR_Pk9ey0JQ2clx-QBemgh0RXQua6c5iA3E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1033"/>
            <a:ext cx="3850249" cy="1650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81203"/>
            <a:ext cx="2733941" cy="300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52400" y="6330877"/>
            <a:ext cx="5004472"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IE" sz="2000" dirty="0" smtClean="0">
                <a:latin typeface="Segoe UI Semilight" panose="020B0402040204020203" pitchFamily="34" charset="0"/>
                <a:cs typeface="Segoe UI Semilight" panose="020B0402040204020203" pitchFamily="34" charset="0"/>
              </a:rPr>
              <a:t>Consider answering: </a:t>
            </a:r>
            <a:r>
              <a:rPr lang="en-IE" sz="2400" dirty="0" smtClean="0">
                <a:latin typeface="Segoe UI Semilight" panose="020B0402040204020203" pitchFamily="34" charset="0"/>
                <a:cs typeface="Segoe UI Semilight" panose="020B0402040204020203" pitchFamily="34" charset="0"/>
              </a:rPr>
              <a:t>“What is the Web?”</a:t>
            </a:r>
          </a:p>
        </p:txBody>
      </p:sp>
    </p:spTree>
    <p:extLst>
      <p:ext uri="{BB962C8B-B14F-4D97-AF65-F5344CB8AC3E}">
        <p14:creationId xmlns:p14="http://schemas.microsoft.com/office/powerpoint/2010/main" val="242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
        <p:nvSpPr>
          <p:cNvPr id="3" name="Rectangle 2"/>
          <p:cNvSpPr/>
          <p:nvPr/>
        </p:nvSpPr>
        <p:spPr>
          <a:xfrm>
            <a:off x="173458" y="2412000"/>
            <a:ext cx="5922542" cy="5652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6"/>
          <a:stretch>
            <a:fillRect/>
          </a:stretch>
        </p:blipFill>
        <p:spPr>
          <a:xfrm>
            <a:off x="263491" y="3581400"/>
            <a:ext cx="5518184" cy="3055974"/>
          </a:xfrm>
          <a:prstGeom prst="rect">
            <a:avLst/>
          </a:prstGeom>
        </p:spPr>
      </p:pic>
      <p:sp>
        <p:nvSpPr>
          <p:cNvPr id="8" name="Left-Right Arrow 7"/>
          <p:cNvSpPr/>
          <p:nvPr/>
        </p:nvSpPr>
        <p:spPr>
          <a:xfrm>
            <a:off x="5324475" y="4804587"/>
            <a:ext cx="914400" cy="228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521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Tree>
    <p:extLst>
      <p:ext uri="{BB962C8B-B14F-4D97-AF65-F5344CB8AC3E}">
        <p14:creationId xmlns:p14="http://schemas.microsoft.com/office/powerpoint/2010/main" val="30866306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
        <p:nvSpPr>
          <p:cNvPr id="9" name="Rectangle 8"/>
          <p:cNvSpPr/>
          <p:nvPr/>
        </p:nvSpPr>
        <p:spPr>
          <a:xfrm>
            <a:off x="173458" y="1676400"/>
            <a:ext cx="8513342" cy="51816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3"/>
          <a:stretch>
            <a:fillRect/>
          </a:stretch>
        </p:blipFill>
        <p:spPr>
          <a:xfrm>
            <a:off x="2438400" y="2666999"/>
            <a:ext cx="6230882" cy="3840321"/>
          </a:xfrm>
          <a:prstGeom prst="rect">
            <a:avLst/>
          </a:prstGeom>
        </p:spPr>
      </p:pic>
      <p:sp>
        <p:nvSpPr>
          <p:cNvPr id="4" name="TextBox 3"/>
          <p:cNvSpPr txBox="1"/>
          <p:nvPr/>
        </p:nvSpPr>
        <p:spPr>
          <a:xfrm>
            <a:off x="5538973" y="1838979"/>
            <a:ext cx="2362200" cy="523220"/>
          </a:xfrm>
          <a:prstGeom prst="rect">
            <a:avLst/>
          </a:prstGeom>
          <a:noFill/>
        </p:spPr>
        <p:txBody>
          <a:bodyPr wrap="square" rtlCol="0">
            <a:spAutoFit/>
          </a:bodyPr>
          <a:lstStyle/>
          <a:p>
            <a:r>
              <a:rPr lang="en-IE" sz="2800" dirty="0" smtClean="0"/>
              <a:t>...</a:t>
            </a:r>
            <a:endParaRPr lang="en-IE" sz="2800" dirty="0"/>
          </a:p>
        </p:txBody>
      </p:sp>
    </p:spTree>
    <p:extLst>
      <p:ext uri="{BB962C8B-B14F-4D97-AF65-F5344CB8AC3E}">
        <p14:creationId xmlns:p14="http://schemas.microsoft.com/office/powerpoint/2010/main" val="734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Query Service</a:t>
            </a:r>
            <a:endParaRPr lang="en-IE" dirty="0"/>
          </a:p>
        </p:txBody>
      </p:sp>
      <p:pic>
        <p:nvPicPr>
          <p:cNvPr id="7" name="Picture 6"/>
          <p:cNvPicPr>
            <a:picLocks noChangeAspect="1"/>
          </p:cNvPicPr>
          <p:nvPr/>
        </p:nvPicPr>
        <p:blipFill>
          <a:blip r:embed="rId2"/>
          <a:stretch>
            <a:fillRect/>
          </a:stretch>
        </p:blipFill>
        <p:spPr>
          <a:xfrm>
            <a:off x="7555162" y="221775"/>
            <a:ext cx="1436438" cy="1149825"/>
          </a:xfrm>
          <a:prstGeom prst="rect">
            <a:avLst/>
          </a:prstGeom>
        </p:spPr>
      </p:pic>
      <p:pic>
        <p:nvPicPr>
          <p:cNvPr id="11" name="Picture 10"/>
          <p:cNvPicPr>
            <a:picLocks noChangeAspect="1"/>
          </p:cNvPicPr>
          <p:nvPr/>
        </p:nvPicPr>
        <p:blipFill>
          <a:blip r:embed="rId3"/>
          <a:stretch>
            <a:fillRect/>
          </a:stretch>
        </p:blipFill>
        <p:spPr>
          <a:xfrm>
            <a:off x="1888548" y="1524000"/>
            <a:ext cx="7103052" cy="5065689"/>
          </a:xfrm>
          <a:prstGeom prst="rect">
            <a:avLst/>
          </a:prstGeom>
        </p:spPr>
      </p:pic>
      <p:pic>
        <p:nvPicPr>
          <p:cNvPr id="10" name="Picture 9"/>
          <p:cNvPicPr>
            <a:picLocks noChangeAspect="1"/>
          </p:cNvPicPr>
          <p:nvPr/>
        </p:nvPicPr>
        <p:blipFill>
          <a:blip r:embed="rId4"/>
          <a:stretch>
            <a:fillRect/>
          </a:stretch>
        </p:blipFill>
        <p:spPr>
          <a:xfrm>
            <a:off x="0" y="4546067"/>
            <a:ext cx="2303343" cy="2315562"/>
          </a:xfrm>
          <a:prstGeom prst="rect">
            <a:avLst/>
          </a:prstGeom>
        </p:spPr>
      </p:pic>
    </p:spTree>
    <p:extLst>
      <p:ext uri="{BB962C8B-B14F-4D97-AF65-F5344CB8AC3E}">
        <p14:creationId xmlns:p14="http://schemas.microsoft.com/office/powerpoint/2010/main" val="30911709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88549" y="1523999"/>
            <a:ext cx="7103052" cy="5073609"/>
          </a:xfrm>
          <a:prstGeom prst="rect">
            <a:avLst/>
          </a:prstGeom>
        </p:spPr>
      </p:pic>
      <p:sp>
        <p:nvSpPr>
          <p:cNvPr id="2" name="Title 1"/>
          <p:cNvSpPr>
            <a:spLocks noGrp="1"/>
          </p:cNvSpPr>
          <p:nvPr>
            <p:ph type="title"/>
          </p:nvPr>
        </p:nvSpPr>
        <p:spPr/>
        <p:txBody>
          <a:bodyPr/>
          <a:lstStyle/>
          <a:p>
            <a:r>
              <a:rPr lang="en-IE" dirty="0" smtClean="0"/>
              <a:t>Use-case: Query Service</a:t>
            </a:r>
            <a:endParaRPr lang="en-IE" dirty="0"/>
          </a:p>
        </p:txBody>
      </p:sp>
      <p:pic>
        <p:nvPicPr>
          <p:cNvPr id="5" name="Picture 4"/>
          <p:cNvPicPr>
            <a:picLocks noChangeAspect="1"/>
          </p:cNvPicPr>
          <p:nvPr/>
        </p:nvPicPr>
        <p:blipFill>
          <a:blip r:embed="rId3"/>
          <a:stretch>
            <a:fillRect/>
          </a:stretch>
        </p:blipFill>
        <p:spPr>
          <a:xfrm>
            <a:off x="4722" y="4546067"/>
            <a:ext cx="2298621" cy="2311933"/>
          </a:xfrm>
          <a:prstGeom prst="rect">
            <a:avLst/>
          </a:prstGeom>
        </p:spPr>
      </p:pic>
      <p:pic>
        <p:nvPicPr>
          <p:cNvPr id="6" name="Picture 5"/>
          <p:cNvPicPr>
            <a:picLocks noChangeAspect="1"/>
          </p:cNvPicPr>
          <p:nvPr/>
        </p:nvPicPr>
        <p:blipFill>
          <a:blip r:embed="rId4"/>
          <a:stretch>
            <a:fillRect/>
          </a:stretch>
        </p:blipFill>
        <p:spPr>
          <a:xfrm>
            <a:off x="0" y="4546067"/>
            <a:ext cx="2303343" cy="2315562"/>
          </a:xfrm>
          <a:prstGeom prst="rect">
            <a:avLst/>
          </a:prstGeom>
        </p:spPr>
      </p:pic>
      <p:pic>
        <p:nvPicPr>
          <p:cNvPr id="7" name="Picture 6"/>
          <p:cNvPicPr>
            <a:picLocks noChangeAspect="1"/>
          </p:cNvPicPr>
          <p:nvPr/>
        </p:nvPicPr>
        <p:blipFill>
          <a:blip r:embed="rId5"/>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4982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(Hidden slide)</a:t>
            </a:r>
            <a:endParaRPr lang="en-IE" dirty="0"/>
          </a:p>
        </p:txBody>
      </p:sp>
      <p:sp>
        <p:nvSpPr>
          <p:cNvPr id="3" name="Content Placeholder 2"/>
          <p:cNvSpPr>
            <a:spLocks noGrp="1"/>
          </p:cNvSpPr>
          <p:nvPr>
            <p:ph idx="1"/>
          </p:nvPr>
        </p:nvSpPr>
        <p:spPr/>
        <p:txBody>
          <a:bodyPr>
            <a:normAutofit fontScale="47500" lnSpcReduction="20000"/>
          </a:bodyPr>
          <a:lstStyle/>
          <a:p>
            <a:r>
              <a:rPr lang="en-IE" dirty="0" smtClean="0"/>
              <a:t>PREFIX </a:t>
            </a:r>
            <a:r>
              <a:rPr lang="en-IE" dirty="0" err="1" smtClean="0"/>
              <a:t>wd</a:t>
            </a:r>
            <a:r>
              <a:rPr lang="en-IE" dirty="0" smtClean="0"/>
              <a:t>: &lt;http://www.wikidata.org/entity/&gt;</a:t>
            </a:r>
          </a:p>
          <a:p>
            <a:r>
              <a:rPr lang="en-IE" dirty="0" smtClean="0"/>
              <a:t>PREFIX </a:t>
            </a:r>
            <a:r>
              <a:rPr lang="en-IE" dirty="0" err="1" smtClean="0"/>
              <a:t>wdt</a:t>
            </a:r>
            <a:r>
              <a:rPr lang="en-IE" dirty="0" smtClean="0"/>
              <a:t>: &lt;http://www.wikidata.org/prop/direct/&gt;</a:t>
            </a:r>
          </a:p>
          <a:p>
            <a:r>
              <a:rPr lang="en-IE" dirty="0" smtClean="0"/>
              <a:t>PREFIX p: &lt;http://www.wikidata.org/prop/&gt;</a:t>
            </a:r>
          </a:p>
          <a:p>
            <a:r>
              <a:rPr lang="en-IE" dirty="0" smtClean="0"/>
              <a:t>PREFIX </a:t>
            </a:r>
            <a:r>
              <a:rPr lang="en-IE" dirty="0" err="1" smtClean="0"/>
              <a:t>ps</a:t>
            </a:r>
            <a:r>
              <a:rPr lang="en-IE" dirty="0" smtClean="0"/>
              <a:t>: &lt;http://www.wikidata.org/prop/statement/&gt;</a:t>
            </a:r>
          </a:p>
          <a:p>
            <a:r>
              <a:rPr lang="en-IE" dirty="0" smtClean="0"/>
              <a:t>PREFIX </a:t>
            </a:r>
            <a:r>
              <a:rPr lang="en-IE" dirty="0" err="1" smtClean="0"/>
              <a:t>pq</a:t>
            </a:r>
            <a:r>
              <a:rPr lang="en-IE" dirty="0" smtClean="0"/>
              <a:t>: &lt;http://www.wikidata.org/prop/qualifier/&gt;</a:t>
            </a:r>
          </a:p>
          <a:p>
            <a:r>
              <a:rPr lang="en-IE" dirty="0" smtClean="0"/>
              <a:t>PREFIX </a:t>
            </a:r>
            <a:r>
              <a:rPr lang="en-IE" dirty="0" err="1" smtClean="0"/>
              <a:t>rdfs</a:t>
            </a:r>
            <a:r>
              <a:rPr lang="en-IE" dirty="0" smtClean="0"/>
              <a:t>: &lt;http://www.w3.org/2000/01/rdf-schema#&gt;</a:t>
            </a:r>
          </a:p>
          <a:p>
            <a:endParaRPr lang="en-IE" dirty="0" smtClean="0"/>
          </a:p>
          <a:p>
            <a:r>
              <a:rPr lang="en-IE" dirty="0" smtClean="0"/>
              <a:t>SELECT DISTINCT ?</a:t>
            </a:r>
            <a:r>
              <a:rPr lang="en-IE" dirty="0" err="1" smtClean="0"/>
              <a:t>laureateName</a:t>
            </a:r>
            <a:r>
              <a:rPr lang="en-IE" dirty="0" smtClean="0"/>
              <a:t> ?</a:t>
            </a:r>
            <a:r>
              <a:rPr lang="en-IE" dirty="0" err="1" smtClean="0"/>
              <a:t>awardYear</a:t>
            </a:r>
            <a:r>
              <a:rPr lang="en-IE" dirty="0" smtClean="0"/>
              <a:t> ?</a:t>
            </a:r>
            <a:r>
              <a:rPr lang="en-IE" dirty="0" err="1" smtClean="0"/>
              <a:t>warName</a:t>
            </a:r>
            <a:r>
              <a:rPr lang="en-IE" dirty="0" smtClean="0"/>
              <a:t> ?</a:t>
            </a:r>
            <a:r>
              <a:rPr lang="en-IE" dirty="0" err="1" smtClean="0"/>
              <a:t>warYear</a:t>
            </a:r>
            <a:endParaRPr lang="en-IE" dirty="0" smtClean="0"/>
          </a:p>
          <a:p>
            <a:r>
              <a:rPr lang="en-IE" dirty="0" smtClean="0"/>
              <a:t>WHERE {</a:t>
            </a:r>
          </a:p>
          <a:p>
            <a:r>
              <a:rPr lang="en-IE" dirty="0" smtClean="0"/>
              <a:t>  ?laureate p:P166 ?award .            # Winner of some prize</a:t>
            </a:r>
          </a:p>
          <a:p>
            <a:r>
              <a:rPr lang="en-IE" dirty="0" smtClean="0"/>
              <a:t>  ?award ps:P166 wd:Q37922 .           # Prize is Nobel Pr. in Lit.</a:t>
            </a:r>
          </a:p>
          <a:p>
            <a:r>
              <a:rPr lang="en-IE" dirty="0" smtClean="0"/>
              <a:t>  ?award pq:P585 ?</a:t>
            </a:r>
            <a:r>
              <a:rPr lang="en-IE" dirty="0" err="1" smtClean="0"/>
              <a:t>awardDate</a:t>
            </a:r>
            <a:r>
              <a:rPr lang="en-IE" dirty="0" smtClean="0"/>
              <a:t> .          # Get the date of the award</a:t>
            </a:r>
          </a:p>
          <a:p>
            <a:r>
              <a:rPr lang="en-IE" dirty="0" smtClean="0"/>
              <a:t>  BIND(YEAR(?</a:t>
            </a:r>
            <a:r>
              <a:rPr lang="en-IE" dirty="0" err="1" smtClean="0"/>
              <a:t>awardDate</a:t>
            </a:r>
            <a:r>
              <a:rPr lang="en-IE" dirty="0" smtClean="0"/>
              <a:t>) as ?</a:t>
            </a:r>
            <a:r>
              <a:rPr lang="en-IE" dirty="0" err="1" smtClean="0"/>
              <a:t>awardYear</a:t>
            </a:r>
            <a:r>
              <a:rPr lang="en-IE" dirty="0" smtClean="0"/>
              <a:t>) # Get the year of the award</a:t>
            </a:r>
          </a:p>
          <a:p>
            <a:r>
              <a:rPr lang="en-IE" dirty="0" smtClean="0"/>
              <a:t>  ?laureate wdt:P607 ?war .            # Find war(s) laureate was in</a:t>
            </a:r>
          </a:p>
          <a:p>
            <a:r>
              <a:rPr lang="en-IE" dirty="0" smtClean="0"/>
              <a:t>  ?war </a:t>
            </a:r>
            <a:r>
              <a:rPr lang="en-IE" dirty="0" err="1" smtClean="0"/>
              <a:t>rdfs:label</a:t>
            </a:r>
            <a:r>
              <a:rPr lang="en-IE" dirty="0" smtClean="0"/>
              <a:t> ?</a:t>
            </a:r>
            <a:r>
              <a:rPr lang="en-IE" dirty="0" err="1" smtClean="0"/>
              <a:t>warName</a:t>
            </a:r>
            <a:r>
              <a:rPr lang="en-IE" dirty="0" smtClean="0"/>
              <a:t> .           # Get name(s) of war(s)</a:t>
            </a:r>
          </a:p>
          <a:p>
            <a:r>
              <a:rPr lang="en-IE" dirty="0" smtClean="0"/>
              <a:t>  ?war wdt:P580 ?</a:t>
            </a:r>
            <a:r>
              <a:rPr lang="en-IE" dirty="0" err="1" smtClean="0"/>
              <a:t>warStart</a:t>
            </a:r>
            <a:r>
              <a:rPr lang="en-IE" dirty="0" smtClean="0"/>
              <a:t>  .			   # Get year the war started</a:t>
            </a:r>
          </a:p>
          <a:p>
            <a:r>
              <a:rPr lang="en-IE" dirty="0" smtClean="0"/>
              <a:t>  BIND(YEAR(?</a:t>
            </a:r>
            <a:r>
              <a:rPr lang="en-IE" dirty="0" err="1" smtClean="0"/>
              <a:t>warStart</a:t>
            </a:r>
            <a:r>
              <a:rPr lang="en-IE" dirty="0" smtClean="0"/>
              <a:t>) as ?</a:t>
            </a:r>
            <a:r>
              <a:rPr lang="en-IE" dirty="0" err="1" smtClean="0"/>
              <a:t>warYear</a:t>
            </a:r>
            <a:r>
              <a:rPr lang="en-IE" dirty="0" smtClean="0"/>
              <a:t>)</a:t>
            </a:r>
          </a:p>
          <a:p>
            <a:r>
              <a:rPr lang="en-IE" dirty="0" smtClean="0"/>
              <a:t>  ?laureate </a:t>
            </a:r>
            <a:r>
              <a:rPr lang="en-IE" dirty="0" err="1" smtClean="0"/>
              <a:t>rdfs:label</a:t>
            </a:r>
            <a:r>
              <a:rPr lang="en-IE" dirty="0" smtClean="0"/>
              <a:t> ?</a:t>
            </a:r>
            <a:r>
              <a:rPr lang="en-IE" dirty="0" err="1" smtClean="0"/>
              <a:t>laureateName</a:t>
            </a:r>
            <a:r>
              <a:rPr lang="en-IE" dirty="0" smtClean="0"/>
              <a:t> . # Get name of laureate</a:t>
            </a:r>
          </a:p>
          <a:p>
            <a:r>
              <a:rPr lang="en-IE" dirty="0" smtClean="0"/>
              <a:t>  FILTER(</a:t>
            </a:r>
            <a:r>
              <a:rPr lang="en-IE" dirty="0" err="1" smtClean="0"/>
              <a:t>lang</a:t>
            </a:r>
            <a:r>
              <a:rPr lang="en-IE" dirty="0" smtClean="0"/>
              <a:t>(?</a:t>
            </a:r>
            <a:r>
              <a:rPr lang="en-IE" dirty="0" err="1" smtClean="0"/>
              <a:t>warName</a:t>
            </a:r>
            <a:r>
              <a:rPr lang="en-IE" dirty="0" smtClean="0"/>
              <a:t>)="</a:t>
            </a:r>
            <a:r>
              <a:rPr lang="en-IE" dirty="0" err="1" smtClean="0"/>
              <a:t>en</a:t>
            </a:r>
            <a:r>
              <a:rPr lang="en-IE" dirty="0" smtClean="0"/>
              <a:t>"           # Filter for English</a:t>
            </a:r>
          </a:p>
          <a:p>
            <a:r>
              <a:rPr lang="en-IE" dirty="0" smtClean="0"/>
              <a:t>    &amp;&amp; </a:t>
            </a:r>
            <a:r>
              <a:rPr lang="en-IE" dirty="0" err="1" smtClean="0"/>
              <a:t>lang</a:t>
            </a:r>
            <a:r>
              <a:rPr lang="en-IE" dirty="0" smtClean="0"/>
              <a:t>(?</a:t>
            </a:r>
            <a:r>
              <a:rPr lang="en-IE" dirty="0" err="1" smtClean="0"/>
              <a:t>laureateName</a:t>
            </a:r>
            <a:r>
              <a:rPr lang="en-IE" dirty="0" smtClean="0"/>
              <a:t>)="</a:t>
            </a:r>
            <a:r>
              <a:rPr lang="en-IE" dirty="0" err="1" smtClean="0"/>
              <a:t>en</a:t>
            </a:r>
            <a:r>
              <a:rPr lang="en-IE" dirty="0" smtClean="0"/>
              <a:t>")       #  ...  names only</a:t>
            </a:r>
          </a:p>
          <a:p>
            <a:r>
              <a:rPr lang="en-IE" dirty="0" smtClean="0"/>
              <a:t>} ORDER BY ?</a:t>
            </a:r>
            <a:r>
              <a:rPr lang="en-IE" dirty="0" err="1" smtClean="0"/>
              <a:t>awardYear</a:t>
            </a:r>
            <a:r>
              <a:rPr lang="en-IE" dirty="0" smtClean="0"/>
              <a:t>                  # Order by year or award</a:t>
            </a:r>
          </a:p>
          <a:p>
            <a:r>
              <a:rPr lang="en-IE" dirty="0" smtClean="0"/>
              <a:t>https://query.wikidata.org/</a:t>
            </a:r>
            <a:endParaRPr lang="en-IE" dirty="0"/>
          </a:p>
        </p:txBody>
      </p:sp>
    </p:spTree>
    <p:extLst>
      <p:ext uri="{BB962C8B-B14F-4D97-AF65-F5344CB8AC3E}">
        <p14:creationId xmlns:p14="http://schemas.microsoft.com/office/powerpoint/2010/main" val="30224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Used in Applications like Siri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3202" cy="539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64" y="4572000"/>
            <a:ext cx="5367338" cy="13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Graph</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90328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Panel</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40556" y="990600"/>
            <a:ext cx="7862888" cy="5420275"/>
          </a:xfrm>
          <a:prstGeom prst="rect">
            <a:avLst/>
          </a:prstGeom>
        </p:spPr>
      </p:pic>
      <p:pic>
        <p:nvPicPr>
          <p:cNvPr id="8" name="Picture 7"/>
          <p:cNvPicPr>
            <a:picLocks noChangeAspect="1"/>
          </p:cNvPicPr>
          <p:nvPr/>
        </p:nvPicPr>
        <p:blipFill>
          <a:blip r:embed="rId3"/>
          <a:stretch>
            <a:fillRect/>
          </a:stretch>
        </p:blipFill>
        <p:spPr>
          <a:xfrm>
            <a:off x="5025704" y="1295399"/>
            <a:ext cx="4042095" cy="5104589"/>
          </a:xfrm>
          <a:prstGeom prst="rect">
            <a:avLst/>
          </a:prstGeom>
        </p:spPr>
      </p:pic>
    </p:spTree>
    <p:extLst>
      <p:ext uri="{BB962C8B-B14F-4D97-AF65-F5344CB8AC3E}">
        <p14:creationId xmlns:p14="http://schemas.microsoft.com/office/powerpoint/2010/main" val="34827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3000" y="1703278"/>
            <a:ext cx="6858000" cy="5764322"/>
          </a:xfrm>
          <a:prstGeom prst="rect">
            <a:avLst/>
          </a:prstGeom>
        </p:spPr>
      </p:pic>
      <p:pic>
        <p:nvPicPr>
          <p:cNvPr id="3" name="Picture 2"/>
          <p:cNvPicPr>
            <a:picLocks noChangeAspect="1"/>
          </p:cNvPicPr>
          <p:nvPr/>
        </p:nvPicPr>
        <p:blipFill>
          <a:blip r:embed="rId3"/>
          <a:stretch>
            <a:fillRect/>
          </a:stretch>
        </p:blipFill>
        <p:spPr>
          <a:xfrm>
            <a:off x="1600200" y="3200400"/>
            <a:ext cx="5834743" cy="3657021"/>
          </a:xfrm>
          <a:prstGeom prst="rect">
            <a:avLst/>
          </a:prstGeom>
        </p:spPr>
      </p:pic>
      <p:sp>
        <p:nvSpPr>
          <p:cNvPr id="4" name="Title 3"/>
          <p:cNvSpPr>
            <a:spLocks noGrp="1"/>
          </p:cNvSpPr>
          <p:nvPr>
            <p:ph type="title"/>
          </p:nvPr>
        </p:nvSpPr>
        <p:spPr/>
        <p:txBody>
          <a:bodyPr/>
          <a:lstStyle/>
          <a:p>
            <a:r>
              <a:rPr lang="en-IE" dirty="0" smtClean="0"/>
              <a:t>Using Semantic Web knowledge-bases</a:t>
            </a:r>
            <a:endParaRPr lang="en-IE" dirty="0"/>
          </a:p>
        </p:txBody>
      </p:sp>
    </p:spTree>
    <p:extLst>
      <p:ext uri="{BB962C8B-B14F-4D97-AF65-F5344CB8AC3E}">
        <p14:creationId xmlns:p14="http://schemas.microsoft.com/office/powerpoint/2010/main" val="3051161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What’s wrong with the </a:t>
            </a:r>
            <a:br>
              <a:rPr lang="en-IE" dirty="0" smtClean="0"/>
            </a:br>
            <a:r>
              <a:rPr lang="en-IE" dirty="0" smtClean="0"/>
              <a:t>	current </a:t>
            </a:r>
            <a:r>
              <a:rPr lang="en-IE" dirty="0"/>
              <a:t>W</a:t>
            </a:r>
            <a:r>
              <a:rPr lang="en-IE" dirty="0" smtClean="0"/>
              <a:t>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593751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Rich Snippets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65942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Fancy-looking search results …</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09600" y="1204686"/>
            <a:ext cx="7648575" cy="5272538"/>
          </a:xfrm>
          <a:prstGeom prst="rect">
            <a:avLst/>
          </a:prstGeom>
        </p:spPr>
      </p:pic>
      <p:sp>
        <p:nvSpPr>
          <p:cNvPr id="8" name="TextBox 7"/>
          <p:cNvSpPr txBox="1"/>
          <p:nvPr/>
        </p:nvSpPr>
        <p:spPr>
          <a:xfrm>
            <a:off x="4572000" y="5881914"/>
            <a:ext cx="35814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how does Google know the ratings, minutes, calories …?</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33769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Publishers add structured data!</a:t>
            </a:r>
            <a:endParaRPr lang="en-IE" dirty="0"/>
          </a:p>
        </p:txBody>
      </p:sp>
      <p:sp>
        <p:nvSpPr>
          <p:cNvPr id="3" name="Content Placeholder 2"/>
          <p:cNvSpPr>
            <a:spLocks noGrp="1"/>
          </p:cNvSpPr>
          <p:nvPr>
            <p:ph idx="1"/>
          </p:nvPr>
        </p:nvSpPr>
        <p:spPr>
          <a:xfrm>
            <a:off x="3248855" y="4495800"/>
            <a:ext cx="4953000" cy="762000"/>
          </a:xfrm>
        </p:spPr>
        <p:style>
          <a:lnRef idx="1">
            <a:schemeClr val="accent3"/>
          </a:lnRef>
          <a:fillRef idx="2">
            <a:schemeClr val="accent3"/>
          </a:fillRef>
          <a:effectRef idx="1">
            <a:schemeClr val="accent3"/>
          </a:effectRef>
          <a:fontRef idx="minor">
            <a:schemeClr val="dk1"/>
          </a:fontRef>
        </p:style>
        <p:txBody>
          <a:bodyPr>
            <a:normAutofit fontScale="92500"/>
          </a:bodyPr>
          <a:lstStyle/>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Publishers get more clicks on their results</a:t>
            </a:r>
          </a:p>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Google gets data to make fancy results</a:t>
            </a:r>
            <a:endParaRPr lang="en-IE" sz="2000" dirty="0">
              <a:solidFill>
                <a:srgbClr val="00B050"/>
              </a:solidFill>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38200" y="2362200"/>
            <a:ext cx="7363655" cy="2133600"/>
          </a:xfrm>
          <a:prstGeom prst="rect">
            <a:avLst/>
          </a:prstGeom>
        </p:spPr>
      </p:pic>
    </p:spTree>
    <p:extLst>
      <p:ext uri="{BB962C8B-B14F-4D97-AF65-F5344CB8AC3E}">
        <p14:creationId xmlns:p14="http://schemas.microsoft.com/office/powerpoint/2010/main" val="12647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Standards for Open Data:</a:t>
            </a:r>
            <a:br>
              <a:rPr lang="en-IE" dirty="0" smtClean="0"/>
            </a:br>
            <a:r>
              <a:rPr lang="en-IE" dirty="0" smtClean="0"/>
              <a:t>	Linked Open Data</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03377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How to publish Open Data?</a:t>
            </a:r>
            <a:endParaRPr lang="en-IE" dirty="0"/>
          </a:p>
        </p:txBody>
      </p:sp>
      <p:pic>
        <p:nvPicPr>
          <p:cNvPr id="16386" name="Picture 2" descr="5-star steps by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4238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28600" y="6019800"/>
            <a:ext cx="8686800" cy="533400"/>
          </a:xfrm>
          <a:prstGeom prst="rect">
            <a:avLst/>
          </a:prstGeom>
          <a:solidFill>
            <a:schemeClr val="bg1">
              <a:lumMod val="95000"/>
            </a:schemeClr>
          </a:solidFill>
          <a:ln>
            <a:solidFill>
              <a:schemeClr val="tx1"/>
            </a:solidFill>
            <a:prstDash val="dash"/>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E" sz="2800" dirty="0" smtClean="0">
                <a:latin typeface="Segoe UI Semilight" panose="020B0402040204020203" pitchFamily="34" charset="0"/>
                <a:cs typeface="Segoe UI Semilight" panose="020B0402040204020203" pitchFamily="34" charset="0"/>
              </a:rPr>
              <a:t>5-Star Linking Open Data Scheme</a:t>
            </a:r>
            <a:endParaRPr lang="en-IE"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7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Linked Data Cloud</a:t>
            </a:r>
            <a:endParaRPr lang="en-IE" dirty="0"/>
          </a:p>
        </p:txBody>
      </p:sp>
      <p:sp>
        <p:nvSpPr>
          <p:cNvPr id="3" name="Content Placeholder 2"/>
          <p:cNvSpPr>
            <a:spLocks noGrp="1"/>
          </p:cNvSpPr>
          <p:nvPr>
            <p:ph idx="1"/>
          </p:nvPr>
        </p:nvSpPr>
        <p:spPr/>
        <p:txBody>
          <a:bodyPr/>
          <a:lstStyle/>
          <a:p>
            <a:endParaRPr lang="en-IE" dirty="0"/>
          </a:p>
        </p:txBody>
      </p:sp>
      <p:pic>
        <p:nvPicPr>
          <p:cNvPr id="4098" name="Picture 2" descr="http://lod-cloud.net/versions/2011-09-19/lod-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371"/>
            <a:ext cx="8098971" cy="534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nakedenglishman.co.uk/wp-content/uploads/2012/04/bb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57560"/>
            <a:ext cx="1680642" cy="1344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sdailyreview.com/wp-content/uploads/2012/02/new-york-time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60893"/>
            <a:ext cx="2679506" cy="173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statesymbolsusa.org/IMAGES/US-GreatSeal-Obverse6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7" y="339027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herecamp.eu/blog/wp-content/uploads/2010/02/HMGovt-logo_online-version_BLACK_60-85-pix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693" y="4553904"/>
            <a:ext cx="2911865" cy="6714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291287" y="1066800"/>
            <a:ext cx="1731391" cy="2028187"/>
            <a:chOff x="2771800" y="4376208"/>
            <a:chExt cx="1428750" cy="1729502"/>
          </a:xfrm>
        </p:grpSpPr>
        <p:pic>
          <p:nvPicPr>
            <p:cNvPr id="12" name="Picture 12" descr="Metaweb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37620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encrypted-tbn2.google.com/images?q=tbn:ANd9GcTNH4t1ebTxSoLef8HJmP05UMSNEsw0hm3CT4gafhN0vvXu0O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446" y="5715666"/>
              <a:ext cx="936104" cy="39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8" descr="http://socialcommercetoday.com/wp-content/uploads/2011/12/sear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30" y="5333678"/>
            <a:ext cx="2613543" cy="11765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encrypted-tbn3.google.com/images?q=tbn:ANd9GcQGtwL9VT6_oT0wR1pTDoFrtF3Ff33ZGMlIdZqKW7mYzpqkSfXk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624" y="3368041"/>
            <a:ext cx="1202354" cy="1474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www.informatik.uni-trier.de/~ley/db/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279912"/>
            <a:ext cx="1992300" cy="703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upload.wikimedia.org/wikipedia/commons/thumb/e/e5/NASA_logo.svg/220px-NASA_logo.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6357" y="3279912"/>
            <a:ext cx="2264930" cy="1925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5036" y="5510859"/>
            <a:ext cx="3281946" cy="8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7487091" y="190471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061245" y="230178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2086803" y="123245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1331403" y="427849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672958" y="3331414"/>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393573" y="4418965"/>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053372" y="5261368"/>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6628465" y="5435769"/>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75123" y="4356652"/>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27039" y="316517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About the course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949628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Topics covered</a:t>
            </a:r>
            <a:endParaRPr lang="en-IE" dirty="0"/>
          </a:p>
        </p:txBody>
      </p:sp>
      <p:sp>
        <p:nvSpPr>
          <p:cNvPr id="5" name="Content Placeholder 4"/>
          <p:cNvSpPr>
            <a:spLocks noGrp="1"/>
          </p:cNvSpPr>
          <p:nvPr>
            <p:ph idx="1"/>
          </p:nvPr>
        </p:nvSpPr>
        <p:spPr/>
        <p:txBody>
          <a:bodyPr/>
          <a:lstStyle/>
          <a:p>
            <a:r>
              <a:rPr lang="en-IE" dirty="0" smtClean="0"/>
              <a:t>RDF (triple-based data model)</a:t>
            </a:r>
          </a:p>
          <a:p>
            <a:r>
              <a:rPr lang="en-IE" dirty="0"/>
              <a:t>RDFS/OWL (ontological languages)</a:t>
            </a:r>
          </a:p>
          <a:p>
            <a:r>
              <a:rPr lang="en-IE" dirty="0"/>
              <a:t>SPARQL (query language</a:t>
            </a:r>
            <a:r>
              <a:rPr lang="en-IE" dirty="0" smtClean="0"/>
              <a:t>)</a:t>
            </a:r>
          </a:p>
          <a:p>
            <a:r>
              <a:rPr lang="en-IE" dirty="0" smtClean="0"/>
              <a:t>Linked Data / Web of Data</a:t>
            </a:r>
          </a:p>
          <a:p>
            <a:r>
              <a:rPr lang="en-IE" dirty="0" smtClean="0"/>
              <a:t>RDB2RDF (importing databases to Sem. Web.)</a:t>
            </a:r>
          </a:p>
          <a:p>
            <a:r>
              <a:rPr lang="en-IE" dirty="0" smtClean="0"/>
              <a:t>Shapes (validating RDF data)</a:t>
            </a:r>
          </a:p>
        </p:txBody>
      </p:sp>
    </p:spTree>
    <p:extLst>
      <p:ext uri="{BB962C8B-B14F-4D97-AF65-F5344CB8AC3E}">
        <p14:creationId xmlns:p14="http://schemas.microsoft.com/office/powerpoint/2010/main" val="8882794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 course</a:t>
            </a:r>
            <a:endParaRPr lang="en-IE" dirty="0"/>
          </a:p>
        </p:txBody>
      </p:sp>
      <p:pic>
        <p:nvPicPr>
          <p:cNvPr id="6146" name="Picture 2" descr="https://free-images.com/md/86b1/mystery_mysterious_arch_ar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34365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126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Structure of the course</a:t>
            </a:r>
            <a:endParaRPr lang="en-IE" dirty="0"/>
          </a:p>
        </p:txBody>
      </p:sp>
      <p:sp>
        <p:nvSpPr>
          <p:cNvPr id="3" name="Content Placeholder 2"/>
          <p:cNvSpPr>
            <a:spLocks noGrp="1"/>
          </p:cNvSpPr>
          <p:nvPr>
            <p:ph idx="1"/>
          </p:nvPr>
        </p:nvSpPr>
        <p:spPr/>
        <p:txBody>
          <a:bodyPr>
            <a:normAutofit/>
          </a:bodyPr>
          <a:lstStyle/>
          <a:p>
            <a:r>
              <a:rPr lang="en-IE" dirty="0" smtClean="0"/>
              <a:t>Each week:</a:t>
            </a:r>
          </a:p>
          <a:p>
            <a:pPr lvl="1"/>
            <a:r>
              <a:rPr lang="en-IE" dirty="0" smtClean="0"/>
              <a:t>Class on Monday (learn concepts)</a:t>
            </a:r>
          </a:p>
          <a:p>
            <a:pPr lvl="1"/>
            <a:r>
              <a:rPr lang="en-IE" dirty="0" smtClean="0"/>
              <a:t>Lab on Wednesday (see concepts in practice)</a:t>
            </a:r>
          </a:p>
          <a:p>
            <a:pPr lvl="1"/>
            <a:r>
              <a:rPr lang="en-IE" dirty="0" err="1" smtClean="0"/>
              <a:t>Auxiliar</a:t>
            </a:r>
            <a:r>
              <a:rPr lang="en-IE" dirty="0" smtClean="0"/>
              <a:t> session on Friday (Q&amp;A)</a:t>
            </a:r>
          </a:p>
          <a:p>
            <a:pPr lvl="1"/>
            <a:endParaRPr lang="en-IE" dirty="0" smtClean="0"/>
          </a:p>
          <a:p>
            <a:r>
              <a:rPr lang="en-IE" dirty="0" smtClean="0"/>
              <a:t>Marking structure:</a:t>
            </a:r>
          </a:p>
          <a:p>
            <a:pPr marL="457200" lvl="1" indent="0">
              <a:buNone/>
            </a:pPr>
            <a:r>
              <a:rPr lang="en-IE" dirty="0" smtClean="0"/>
              <a:t>70% 	labs</a:t>
            </a:r>
          </a:p>
          <a:p>
            <a:pPr marL="457200" lvl="1" indent="0">
              <a:buNone/>
            </a:pPr>
            <a:r>
              <a:rPr lang="en-IE" dirty="0" smtClean="0"/>
              <a:t>2</a:t>
            </a:r>
            <a:r>
              <a:rPr lang="en-IE" dirty="0"/>
              <a:t>0</a:t>
            </a:r>
            <a:r>
              <a:rPr lang="en-IE" dirty="0" smtClean="0"/>
              <a:t>% 	project</a:t>
            </a:r>
          </a:p>
          <a:p>
            <a:pPr marL="457200" lvl="1" indent="0">
              <a:buNone/>
            </a:pPr>
            <a:r>
              <a:rPr lang="en-IE" smtClean="0"/>
              <a:t>10% </a:t>
            </a:r>
            <a:r>
              <a:rPr lang="en-IE" dirty="0" smtClean="0"/>
              <a:t>	reading group</a:t>
            </a:r>
          </a:p>
          <a:p>
            <a:pPr lvl="1"/>
            <a:endParaRPr lang="en-IE" dirty="0" smtClean="0"/>
          </a:p>
        </p:txBody>
      </p:sp>
    </p:spTree>
    <p:extLst>
      <p:ext uri="{BB962C8B-B14F-4D97-AF65-F5344CB8AC3E}">
        <p14:creationId xmlns:p14="http://schemas.microsoft.com/office/powerpoint/2010/main" val="6164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Sherlock saw the man using binoculars.&#10;\end{center}&#10;\end{document}"/>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Fred est\'a arriba la pelota.&#10;\end{center}&#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c{The Semantic Gap}&#10;\end{center}&#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40"/>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saturn}}&#10;\end{document}"/>
  <p:tag name="IGUANATEXSIZE" val="40"/>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eftmoon}}&#10;\end{document}"/>
  <p:tag name="IGUANATEXSIZE" val="40"/>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pluto}}&#10;\end{document}"/>
  <p:tag name="IGUANATEXSIZE" val="4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ibra}}&#10;\end{document}"/>
  <p:tag name="IGUANATEXSIZE" val="40"/>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f{Dublin},\textsf{population},\textsf{1000000})&#10;\end{center}&#10;\end{document}"/>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marvosym}&#10;\usepackage{wasysym}&#10;\pagestyle{empty}&#10;&#10;\begin{document}&#10;\sf (\neptune,\conjunction,1000000)&#10;\end{document}"/>
  <p:tag name="IGUANATEXSIZE" val="18"/>
</p:tagLst>
</file>

<file path=ppt/tags/tag131.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132.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133.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134.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135.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136.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137.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138.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139.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140.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141.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142.xml><?xml version="1.0" encoding="utf-8"?>
<p:tagLst xmlns:a="http://schemas.openxmlformats.org/drawingml/2006/main" xmlns:r="http://schemas.openxmlformats.org/officeDocument/2006/relationships" xmlns:p="http://schemas.openxmlformats.org/presentationml/2006/main">
  <p:tag name="ORIGINALHEIGHT" val="124,4844"/>
  <p:tag name="ORIGINALWIDTH" val="1865,017"/>
  <p:tag name="OUTPUTDPI" val="1200"/>
  <p:tag name="LATEXADDIN" val="\documentclass{article}&#10;\usepackage{amsmath}&#10;\usepackage{xcolor}&#10;\usepackage{wasysym}&#10;&#10;\pagestyle{empty}&#10;\begin{document}&#10;\textsc{Output}: $\{ ({\color{blue}x} \mapsto \neptune, {\color{blue}y} \mapsto 1000000) \}$&#10;\end{document}"/>
  <p:tag name="IGUANATEXSIZE" val="24"/>
  <p:tag name="IGUANATEXCURSOR" val="191"/>
  <p:tag name="TRANSPARENCY" val="True"/>
  <p:tag name="FILENAME" val=""/>
  <p:tag name="INPUTTYPE" val="0"/>
  <p:tag name="LATEXENGINEID" val="0"/>
  <p:tag name="TEMPFOLDER" val="C:\Users\ahogan\Application Data\IguanaTex\"/>
</p:tagLst>
</file>

<file path=ppt/tags/tag143.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44.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46.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48.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49.xml><?xml version="1.0" encoding="utf-8"?>
<p:tagLst xmlns:a="http://schemas.openxmlformats.org/drawingml/2006/main" xmlns:r="http://schemas.openxmlformats.org/officeDocument/2006/relationships" xmlns:p="http://schemas.openxmlformats.org/presentationml/2006/main">
  <p:tag name="ORIGINALHEIGHT" val="124,5174"/>
  <p:tag name="ORIGINALWIDTH" val="1437,201"/>
  <p:tag name="OUTPUTDPI" val="1200"/>
  <p:tag name="LATEXADDIN" val="\documentclass{standalone}&#10;\usepackage{amsmath}&#10;\usepackage{xcolor}&#10;\usepackage{wasysym}&#10;\usepackage{C:/Users/ahogan/Documents/Teaching/WdD/macros/wdd}&#10;&#10;&#10;\pagestyle{empty}&#10;\begin{document}&#10;\textsc{Input}: ``(\rs{\saturn},\rs{\opposition},{\color{blue}$x$}), ({\color{blue}$x$},\rs{\conjunction},{\color{blue}$y$})?''&#10;&#10;\end{document}"/>
  <p:tag name="IGUANATEXSIZE" val="20"/>
  <p:tag name="IGUANATEXCURSOR" val="314"/>
  <p:tag name="TRANSPARENCY" val="True"/>
  <p:tag name="FILENAME" val=""/>
  <p:tag name="INPUTTYPE" val="0"/>
  <p:tag name="LATEXENGINEID" val="1"/>
  <p:tag name="TEMPFOLDER" val="C:\Users\ahogan\Application Data\IguanaTex\"/>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150.xml><?xml version="1.0" encoding="utf-8"?>
<p:tagLst xmlns:a="http://schemas.openxmlformats.org/drawingml/2006/main" xmlns:r="http://schemas.openxmlformats.org/officeDocument/2006/relationships" xmlns:p="http://schemas.openxmlformats.org/presentationml/2006/main">
  <p:tag name="ORIGINALHEIGHT" val="124,4844"/>
  <p:tag name="ORIGINALWIDTH" val="2125,984"/>
  <p:tag name="OUTPUTDPI" val="1200"/>
  <p:tag name="LATEXADDIN" val="\documentclass{article}&#10;\usepackage{amsmath}&#10;\usepackage{xcolor}&#10;\usepackage{wasysym}&#10;&#10;\pagestyle{empty}&#10;\begin{document}&#10;\textsc{Output}: $\{ ({\color{blue}x} \mapsto \textsf{Dublin}, {\color{blue}y} \mapsto 1000000) \}$&#10;\end{document}"/>
  <p:tag name="IGUANATEXSIZE" val="24"/>
  <p:tag name="IGUANATEXCURSOR" val="201"/>
  <p:tag name="TRANSPARENCY" val="True"/>
  <p:tag name="FILENAME" val=""/>
  <p:tag name="INPUTTYPE" val="0"/>
  <p:tag name="LATEXENGINEID" val="0"/>
  <p:tag name="TEMPFOLDER" val="C:\Users\ahogan\Application Data\IguanaTex\"/>
</p:tagLst>
</file>

<file path=ppt/tags/tag151.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52.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53.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54.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55.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56.xml><?xml version="1.0" encoding="utf-8"?>
<p:tagLst xmlns:a="http://schemas.openxmlformats.org/drawingml/2006/main" xmlns:r="http://schemas.openxmlformats.org/officeDocument/2006/relationships" xmlns:p="http://schemas.openxmlformats.org/presentationml/2006/main">
  <p:tag name="ORIGINALHEIGHT" val="124,5174"/>
  <p:tag name="ORIGINALWIDTH" val="2451,342"/>
  <p:tag name="OUTPUTDPI" val="1200"/>
  <p:tag name="LATEXADDIN" val="\documentclass{standalone}&#10;\usepackage{amsmath}&#10;\usepackage{xcolor}&#10;\usepackage{wasysym}&#10;\usepackage{C:/Users/ahogan/Documents/Teaching/WdD/macros/wdd}&#10;&#10;&#10;\pagestyle{empty}&#10;\begin{document}&#10;\textsc{Input}: \sf``(Ireland,capital,{\color{blue}$x$}), ({\color{blue}$x$},population,{\color{blue}$y$})?''&#10;&#10;\end{document}"/>
  <p:tag name="IGUANATEXSIZE" val="20"/>
  <p:tag name="IGUANATEXCURSOR" val="296"/>
  <p:tag name="TRANSPARENCY" val="True"/>
  <p:tag name="FILENAME" val=""/>
  <p:tag name="INPUTTYPE" val="0"/>
  <p:tag name="LATEXENGINEID" val="1"/>
  <p:tag name="TEMPFOLDER" val="C:\Users\ahogan\Application Data\IguanaTex\"/>
</p:tagLst>
</file>

<file path=ppt/tags/tag157.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58.xml><?xml version="1.0" encoding="utf-8"?>
<p:tagLst xmlns:a="http://schemas.openxmlformats.org/drawingml/2006/main" xmlns:r="http://schemas.openxmlformats.org/officeDocument/2006/relationships" xmlns:p="http://schemas.openxmlformats.org/presentationml/2006/main">
  <p:tag name="ORIGINALHEIGHT" val="124,4844"/>
  <p:tag name="ORIGINALWIDTH" val="1523,06"/>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10;\end{document}"/>
  <p:tag name="IGUANATEXSIZE" val="24"/>
  <p:tag name="IGUANATEXCURSOR" val="275"/>
  <p:tag name="TRANSPARENCY" val="True"/>
  <p:tag name="FILENAME" val=""/>
  <p:tag name="INPUTTYPE" val="0"/>
  <p:tag name="LATEXENGINEID" val="0"/>
  <p:tag name="TEMPFOLDER" val="C:\Users\ahogan\Application Data\IguanaTex\"/>
</p:tagLst>
</file>

<file path=ppt/tags/tag159.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160.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62.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64.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65.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66.xml><?xml version="1.0" encoding="utf-8"?>
<p:tagLst xmlns:a="http://schemas.openxmlformats.org/drawingml/2006/main" xmlns:r="http://schemas.openxmlformats.org/officeDocument/2006/relationships" xmlns:p="http://schemas.openxmlformats.org/presentationml/2006/main">
  <p:tag name="ORIGINALHEIGHT" val="124,4844"/>
  <p:tag name="ORIGINALWIDTH" val="2065,242"/>
  <p:tag name="OUTPUTDPI" val="1200"/>
  <p:tag name="LATEXADDIN" val="\documentclass{article}&#10;\usepackage{amsmath}&#10;\usepackage{xcolor}&#10;\usepackage{wasysym}&#10;&#10;\pagestyle{empty}&#10;\begin{document}&#10;\textsc{Output}: $\{ ({\color{blue}x} \mapsto \textsf{Ireland}, {\color{blue}y} \mapsto \textsf{Europe}) \}$&#10;\end{document}"/>
  <p:tag name="IGUANATEXSIZE" val="24"/>
  <p:tag name="IGUANATEXCURSOR" val="225"/>
  <p:tag name="TRANSPARENCY" val="True"/>
  <p:tag name="FILENAME" val=""/>
  <p:tag name="INPUTTYPE" val="0"/>
  <p:tag name="LATEXENGINEID" val="0"/>
  <p:tag name="TEMPFOLDER" val="C:\Users\ahogan\Application Data\IguanaTex\"/>
</p:tagLst>
</file>

<file path=ppt/tags/tag167.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68.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69.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71.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72.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73.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74.xml><?xml version="1.0" encoding="utf-8"?>
<p:tagLst xmlns:a="http://schemas.openxmlformats.org/drawingml/2006/main" xmlns:r="http://schemas.openxmlformats.org/officeDocument/2006/relationships" xmlns:p="http://schemas.openxmlformats.org/presentationml/2006/main">
  <p:tag name="ORIGINALHEIGHT" val="123,7346"/>
  <p:tag name="ORIGINALWIDTH" val="1409,074"/>
  <p:tag name="OUTPUTDPI" val="1200"/>
  <p:tag name="LATEXADDIN" val="\documentclass{article}&#10;\usepackage{amsmath}&#10;\usepackage{xcolor}&#10;\usepackage{wasysym}&#10;&#10;\pagestyle{empty}&#10;\begin{document}&#10;\color{gray}$({\color{blue}x} \mapsto \textsf{Dublin}, {\color{blue}y} \mapsto \textsf{Ireland})?$&#10;\end{document}"/>
  <p:tag name="IGUANATEXSIZE" val="24"/>
  <p:tag name="IGUANATEXCURSOR" val="219"/>
  <p:tag name="TRANSPARENCY" val="True"/>
  <p:tag name="FILENAME" val=""/>
  <p:tag name="INPUTTYPE" val="0"/>
  <p:tag name="LATEXENGINEID" val="0"/>
  <p:tag name="TEMPFOLDER" val="C:\Users\ahogan\Application Data\IguanaTex\"/>
</p:tagLst>
</file>

<file path=ppt/tags/tag175.xml><?xml version="1.0" encoding="utf-8"?>
<p:tagLst xmlns:a="http://schemas.openxmlformats.org/drawingml/2006/main" xmlns:r="http://schemas.openxmlformats.org/officeDocument/2006/relationships" xmlns:p="http://schemas.openxmlformats.org/presentationml/2006/main">
  <p:tag name="ORIGINALHEIGHT" val="37,31087"/>
  <p:tag name="ORIGINALWIDTH" val="721,0165"/>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10;\end{document}"/>
  <p:tag name="IGUANATEXSIZE" val="24"/>
  <p:tag name="IGUANATEXCURSOR" val="323"/>
  <p:tag name="TRANSPARENCY" val="True"/>
  <p:tag name="FILENAME" val=""/>
  <p:tag name="INPUTTYPE" val="0"/>
  <p:tag name="LATEXENGINEID" val="0"/>
  <p:tag name="TEMPFOLDER" val="C:\Users\ahogan\Application Data\IguanaTex\"/>
</p:tagLst>
</file>

<file path=ppt/tags/tag176.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77.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79.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81.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82.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83.xml><?xml version="1.0" encoding="utf-8"?>
<p:tagLst xmlns:a="http://schemas.openxmlformats.org/drawingml/2006/main" xmlns:r="http://schemas.openxmlformats.org/officeDocument/2006/relationships" xmlns:p="http://schemas.openxmlformats.org/presentationml/2006/main">
  <p:tag name="ORIGINALHEIGHT" val="124,5174"/>
  <p:tag name="ORIGINALWIDTH" val="1422,949"/>
  <p:tag name="OUTPUTDPI" val="1200"/>
  <p:tag name="LATEXADDIN" val="\documentclass{standalone}&#10;\usepackage{amsmath}&#10;\usepackage{xcolor}&#10;\usepackage{wasysym}&#10;\usepackage{C:/Users/ahogan/Documents/Teaching/WdD/macros/wdd}&#10;&#10;&#10;\pagestyle{empty}&#10;\begin{document}&#10;\color{violet!80!black}&#10;\textsc{Rule}: ``({\color{blue}$b$},\rs{\opposition},{\color{blue}$a$}) $\rightarrow$ ({\color{blue}$a$},\rs{\astrosun},{\color{blue}$b$})''&#10;&#10;\end{document}"/>
  <p:tag name="IGUANATEXSIZE" val="20"/>
  <p:tag name="IGUANATEXCURSOR" val="246"/>
  <p:tag name="TRANSPARENCY" val="True"/>
  <p:tag name="FILENAME" val=""/>
  <p:tag name="INPUTTYPE" val="0"/>
  <p:tag name="LATEXENGINEID" val="1"/>
  <p:tag name="TEMPFOLDER" val="C:\Users\ahogan\Application Data\IguanaTex\"/>
</p:tagLst>
</file>

<file path=ppt/tags/tag18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8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8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8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8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8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9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92.xml><?xml version="1.0" encoding="utf-8"?>
<p:tagLst xmlns:a="http://schemas.openxmlformats.org/drawingml/2006/main" xmlns:r="http://schemas.openxmlformats.org/officeDocument/2006/relationships" xmlns:p="http://schemas.openxmlformats.org/presentationml/2006/main">
  <p:tag name="ORIGINALHEIGHT" val="124,4844"/>
  <p:tag name="ORIGINALWIDTH" val="1410,574"/>
  <p:tag name="OUTPUTDPI" val="1200"/>
  <p:tag name="LATEXADDIN" val="\documentclass{article}&#10;\usepackage{amsmath}&#10;\usepackage{xcolor}&#10;\usepackage{wasysym}&#10;&#10;\pagestyle{empty}&#10;\begin{document}&#10;$({\color{blue}x} \mapsto \textsf{Dublin}, {\color{blue}y} \mapsto \textsf{Ireland}) \}$&#10;\end{document}"/>
  <p:tag name="IGUANATEXSIZE" val="24"/>
  <p:tag name="IGUANATEXCURSOR" val="209"/>
  <p:tag name="TRANSPARENCY" val="True"/>
  <p:tag name="FILENAME" val=""/>
  <p:tag name="INPUTTYPE" val="0"/>
  <p:tag name="LATEXENGINEID" val="0"/>
  <p:tag name="TEMPFOLDER" val="C:\Users\ahogan\Application Data\IguanaTex\"/>
</p:tagLst>
</file>

<file path=ppt/tags/tag193.xml><?xml version="1.0" encoding="utf-8"?>
<p:tagLst xmlns:a="http://schemas.openxmlformats.org/drawingml/2006/main" xmlns:r="http://schemas.openxmlformats.org/officeDocument/2006/relationships" xmlns:p="http://schemas.openxmlformats.org/presentationml/2006/main">
  <p:tag name="ORIGINALHEIGHT" val="124,5174"/>
  <p:tag name="ORIGINALWIDTH" val="1954,773"/>
  <p:tag name="OUTPUTDPI" val="1200"/>
  <p:tag name="LATEXADDIN" val="\documentclass{standalone}&#10;\usepackage{amsmath}&#10;\usepackage{xcolor}&#10;\usepackage{wasysym}&#10;\usepackage{C:/Users/ahogan/Documents/Teaching/WdD/macros/wdd}&#10;&#10;&#10;\pagestyle{empty}&#10;\begin{document}&#10;\color{violet!80!black}&#10;\textsc{Rule}: ``({\color{blue}$b$},\textsf{capital},{\color{blue}$a$}) $\rightarrow$ ({\color{blue}$a$},\textsf{partOf},{\color{blue}$b$})''&#10;&#10;\end{document}"/>
  <p:tag name="IGUANATEXSIZE" val="20"/>
  <p:tag name="IGUANATEXCURSOR" val="349"/>
  <p:tag name="TRANSPARENCY" val="True"/>
  <p:tag name="FILENAME" val=""/>
  <p:tag name="INPUTTYPE" val="0"/>
  <p:tag name="LATEXENGINEID" val="1"/>
  <p:tag name="TEMPFOLDER" val="C:\Users\ahogan\Application Data\IguanaTex\"/>
</p:tagLst>
</file>

<file path=ppt/tags/tag194.xml><?xml version="1.0" encoding="utf-8"?>
<p:tagLst xmlns:a="http://schemas.openxmlformats.org/drawingml/2006/main" xmlns:r="http://schemas.openxmlformats.org/officeDocument/2006/relationships" xmlns:p="http://schemas.openxmlformats.org/presentationml/2006/main">
  <p:tag name="ORIGINALHEIGHT" val="123,7346"/>
  <p:tag name="ORIGINALWIDTH" val="1424,822"/>
  <p:tag name="OUTPUTDPI" val="1200"/>
  <p:tag name="LATEXADDIN" val="\documentclass{article}&#10;\usepackage{amsmath}&#10;\usepackage{xcolor}&#10;\usepackage{wasysym}&#10;&#10;\pagestyle{empty}&#10;\begin{document}&#10;\color{gray}$({\color{blue}x} \mapsto \textsf{Dublin}, {\color{blue}y} \mapsto \textsf{Europe})?$&#10;\end{document}"/>
  <p:tag name="IGUANATEXSIZE" val="24"/>
  <p:tag name="IGUANATEXCURSOR" val="215"/>
  <p:tag name="TRANSPARENCY" val="True"/>
  <p:tag name="FILENAME" val=""/>
  <p:tag name="INPUTTYPE" val="0"/>
  <p:tag name="LATEXENGINEID" val="0"/>
  <p:tag name="TEMPFOLDER" val="C:\Users\ahogan\Application Data\IguanaTex\"/>
</p:tagLst>
</file>

<file path=ppt/tags/tag195.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96.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98.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200.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201.xml><?xml version="1.0" encoding="utf-8"?>
<p:tagLst xmlns:a="http://schemas.openxmlformats.org/drawingml/2006/main" xmlns:r="http://schemas.openxmlformats.org/officeDocument/2006/relationships" xmlns:p="http://schemas.openxmlformats.org/presentationml/2006/main">
  <p:tag name="ORIGINALHEIGHT" val="273,7882"/>
  <p:tag name="ORIGINALWIDTH" val="1999,02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rs{\opposition},{\color{blue}$a$}) &amp;$\rightarrow$ ({\color{blue}$a$},\rs{\astrosun},{\color{blue}$b$})''\\&#10;  &amp; ``({\color{blue}$a$},\rs{\astrosun},{\color{blue}$b$}), ({\color{blue}$b$},\rs{\astrosun},{\color{blue}$c$}) &amp;$\rightarrow$ ({\color{blue}$a$},\rs{\astrosun},{\color{blue}$c$})''&#10;\end{tabular}&#10;\end{document}"/>
  <p:tag name="IGUANATEXSIZE" val="20"/>
  <p:tag name="IGUANATEXCURSOR" val="562"/>
  <p:tag name="TRANSPARENCY" val="True"/>
  <p:tag name="FILENAME" val=""/>
  <p:tag name="INPUTTYPE" val="0"/>
  <p:tag name="LATEXENGINEID" val="1"/>
  <p:tag name="TEMPFOLDER" val="C:\Users\ahogan\Application Data\IguanaTex\"/>
</p:tagLst>
</file>

<file path=ppt/tags/tag202.xml><?xml version="1.0" encoding="utf-8"?>
<p:tagLst xmlns:a="http://schemas.openxmlformats.org/drawingml/2006/main" xmlns:r="http://schemas.openxmlformats.org/officeDocument/2006/relationships" xmlns:p="http://schemas.openxmlformats.org/presentationml/2006/main">
  <p:tag name="ORIGINALHEIGHT" val="27,16496"/>
  <p:tag name="ORIGINALWIDTH" val="720,3619"/>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color{blue}x} \mapsto \rs{\neptune}, {\color{blue}y} \mapsto \vernal ) \}$&#10;\end{document}"/>
  <p:tag name="IGUANATEXSIZE" val="24"/>
  <p:tag name="IGUANATEXCURSOR" val="432"/>
  <p:tag name="TRANSPARENCY" val="True"/>
  <p:tag name="FILENAME" val=""/>
  <p:tag name="INPUTTYPE" val="0"/>
  <p:tag name="LATEXENGINEID" val="0"/>
  <p:tag name="TEMPFOLDER" val="C:\Users\ahogan\Application Data\IguanaTex\"/>
</p:tagLst>
</file>

<file path=ppt/tags/tag203.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20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0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20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20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0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20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21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21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212.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13.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14.xml><?xml version="1.0" encoding="utf-8"?>
<p:tagLst xmlns:a="http://schemas.openxmlformats.org/drawingml/2006/main" xmlns:r="http://schemas.openxmlformats.org/officeDocument/2006/relationships" xmlns:p="http://schemas.openxmlformats.org/presentationml/2006/main">
  <p:tag name="ORIGINALHEIGHT" val="273,7882"/>
  <p:tag name="ORIGINALWIDTH" val="2788,13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550"/>
  <p:tag name="TRANSPARENCY" val="True"/>
  <p:tag name="FILENAME" val=""/>
  <p:tag name="INPUTTYPE" val="0"/>
  <p:tag name="LATEXENGINEID" val="1"/>
  <p:tag name="TEMPFOLDER" val="C:\Users\ahogan\Application Data\IguanaTex\"/>
</p:tagLst>
</file>

<file path=ppt/tags/tag215.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16.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17.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color{orange!60!black}&#10;(Ireland,partOf,Europe)\\&#10;(Ireland,isA,Country)\\&#10;(Ireland,capital,Dublin)&#10;\end{document}"/>
  <p:tag name="IGUANATEXSIZE" val="14"/>
  <p:tag name="IGUANATEXCURSOR" val="265"/>
  <p:tag name="TRANSPARENCY" val="True"/>
  <p:tag name="FILENAME" val=""/>
  <p:tag name="INPUTTYPE" val="0"/>
  <p:tag name="LATEXENGINEID" val="1"/>
  <p:tag name="TEMPFOLDER" val="C:\Users\ahogan\Application Data\IguanaTex\"/>
</p:tagLst>
</file>

<file path=ppt/tags/tag218.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9.xml><?xml version="1.0" encoding="utf-8"?>
<p:tagLst xmlns:a="http://schemas.openxmlformats.org/drawingml/2006/main" xmlns:r="http://schemas.openxmlformats.org/officeDocument/2006/relationships" xmlns:p="http://schemas.openxmlformats.org/presentationml/2006/main">
  <p:tag name="ORIGINALHEIGHT" val="124,5174"/>
  <p:tag name="ORIGINALWIDTH" val="1278,178"/>
  <p:tag name="OUTPUTDPI" val="1200"/>
  <p:tag name="LATEXADDIN" val="\documentclass{standalone}&#10;\usepackage{amsmath}&#10;\usepackage{xcolor}&#10;\usepackage{wasysym}&#10;\usepackage{C:/Users/ahogan/Documents/Teaching/WdD/macros/wdd}&#10;&#10;&#10;\pagestyle{empty}&#10;\begin{document}&#10;\color{green!30!black}&#10;\textsc{Query}: \sf``({\color{blue}$x$},partOf,{\color{blue}$y$})?''&#10;&#10;\end{document}"/>
  <p:tag name="IGUANATEXSIZE" val="20"/>
  <p:tag name="IGUANATEXCURSOR" val="203"/>
  <p:tag name="TRANSPARENCY" val="True"/>
  <p:tag name="FILENAME" val=""/>
  <p:tag name="INPUTTYPE" val="0"/>
  <p:tag name="LATEXENGINEID" val="1"/>
  <p:tag name="TEMPFOLDER" val="C:\Users\ahogan\Application Data\IguanaTex\"/>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220.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color{orange!60!black}&#10;\noindent \sf&#10;(Ireland,capital,Dublin)\\&#10;(Dublin,population,1000000)&#10;\end{document}"/>
  <p:tag name="IGUANATEXSIZE" val="14"/>
  <p:tag name="IGUANATEXCURSOR" val="251"/>
  <p:tag name="TRANSPARENCY" val="True"/>
  <p:tag name="FILENAME" val=""/>
  <p:tag name="INPUTTYPE" val="0"/>
  <p:tag name="LATEXENGINEID" val="1"/>
  <p:tag name="TEMPFOLDER" val="C:\Users\ahogan\Application Data\IguanaTex\"/>
</p:tagLst>
</file>

<file path=ppt/tags/tag221.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22.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23.xml><?xml version="1.0" encoding="utf-8"?>
<p:tagLst xmlns:a="http://schemas.openxmlformats.org/drawingml/2006/main" xmlns:r="http://schemas.openxmlformats.org/officeDocument/2006/relationships" xmlns:p="http://schemas.openxmlformats.org/presentationml/2006/main">
  <p:tag name="ORIGINALHEIGHT" val="84,76181"/>
  <p:tag name="ORIGINALWIDTH" val="326,2955"/>
  <p:tag name="OUTPUTDPI" val="1200"/>
  <p:tag name="LATEXADDIN" val="\documentclass{standalone}&#10;\usepackage{amsmath}&#10;\usepackage{xcolor}&#10;\usepackage{wasysym}&#10;\usepackage{C:/Users/ahogan/Documents/Teaching/WdD/macros/wdd}&#10;&#10;&#10;\pagestyle{empty}&#10;\begin{document}&#10;\color{orange!60!black}&#10;\textsc{Data}:&#10;\end{document}"/>
  <p:tag name="IGUANATEXSIZE" val="20"/>
  <p:tag name="IGUANATEXCURSOR" val="204"/>
  <p:tag name="TRANSPARENCY" val="True"/>
  <p:tag name="FILENAME" val=""/>
  <p:tag name="INPUTTYPE" val="0"/>
  <p:tag name="LATEXENGINEID" val="1"/>
  <p:tag name="TEMPFOLDER" val="C:\Users\ahogan\Application Data\IguanaTex\"/>
</p:tagLst>
</file>

<file path=ppt/tags/tag224.xml><?xml version="1.0" encoding="utf-8"?>
<p:tagLst xmlns:a="http://schemas.openxmlformats.org/drawingml/2006/main" xmlns:r="http://schemas.openxmlformats.org/officeDocument/2006/relationships" xmlns:p="http://schemas.openxmlformats.org/presentationml/2006/main">
  <p:tag name="ORIGINALHEIGHT" val="273,7882"/>
  <p:tag name="ORIGINALWIDTH" val="2780,638"/>
  <p:tag name="OUTPUTDPI" val="1200"/>
  <p:tag name="LATEXADDIN" val="\documentclass{standalone}&#10;\usepackage{amsmath}&#10;\usepackage{xcolor}&#10;\usepackage{wasysym}&#10;\usepackage{C:/Users/ahogan/Documents/Teaching/WdD/macros/wdd}&#10;&#10;&#10;\pagestyle{empty}&#10;\begin{document}&#10;\color{violet!80!black}&#10;\begin{tabular}{lr@{~}l}&#10;\textsc{Logic}: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251"/>
  <p:tag name="TRANSPARENCY" val="True"/>
  <p:tag name="FILENAME" val=""/>
  <p:tag name="INPUTTYPE" val="0"/>
  <p:tag name="LATEXENGINEID" val="1"/>
  <p:tag name="TEMPFOLDER" val="C:\Users\ahogan\Application Data\IguanaTex\"/>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3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3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3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37.xml><?xml version="1.0" encoding="utf-8"?>
<p:tagLst xmlns:a="http://schemas.openxmlformats.org/drawingml/2006/main" xmlns:r="http://schemas.openxmlformats.org/officeDocument/2006/relationships" xmlns:p="http://schemas.openxmlformats.org/presentationml/2006/main">
  <p:tag name="ORIGINALHEIGHT" val="87,76228"/>
  <p:tag name="ORIGINALWIDTH" val="246,0343"/>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color{red} ?? $\times$&#10;\end{document}"/>
  <p:tag name="IGUANATEXSIZE" val="20"/>
  <p:tag name="IGUANATEXCURSOR" val="767"/>
  <p:tag name="TRANSPARENCY" val="True"/>
  <p:tag name="FILENAME" val=""/>
  <p:tag name="INPUTTYPE" val="0"/>
  <p:tag name="LATEXENGINEID" val="1"/>
  <p:tag name="TEMPFOLDER" val="C:\Users\ahogan\Application Data\IguanaTex\"/>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4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4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4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47.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48.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49.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50.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51.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52.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53.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54.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55.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tt http://ex.org/Ireland&#10;\end{document}"/>
  <p:tag name="IGUANATEXSIZE" val="17"/>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tt http://ex.org/&#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1"/>
  <p:tag name="TRANSPARENCY" val="True"/>
  <p:tag name="FILENAME" val=""/>
  <p:tag name="INPUTTYPE" val="0"/>
  <p:tag name="LATEXENGINEID" val="1"/>
  <p:tag name="TEMPFOLDER" val="C:\Users\ahogan\Application Data\IguanaTex\"/>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60.xml><?xml version="1.0" encoding="utf-8"?>
<p:tagLst xmlns:a="http://schemas.openxmlformats.org/drawingml/2006/main" xmlns:r="http://schemas.openxmlformats.org/officeDocument/2006/relationships" xmlns:p="http://schemas.openxmlformats.org/presentationml/2006/main">
  <p:tag name="ORIGINALHEIGHT" val="87,76228"/>
  <p:tag name="ORIGINALWIDTH" val="327,045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 name="IGUANATEXCURSOR" val="799"/>
  <p:tag name="TRANSPARENCY" val="True"/>
  <p:tag name="FILENAME" val=""/>
  <p:tag name="INPUTTYPE" val="0"/>
  <p:tag name="LATEXENGINEID" val="1"/>
  <p:tag name="TEMPFOLDER" val="C:\Users\ahogan\Application Data\IguanaTex\"/>
</p:tagLst>
</file>

<file path=ppt/tags/tag61.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0"/>
  <p:tag name="TRANSPARENCY" val="True"/>
  <p:tag name="FILENAME" val=""/>
  <p:tag name="INPUTTYPE" val="0"/>
  <p:tag name="LATEXENGINEID" val="1"/>
  <p:tag name="TEMPFOLDER" val="C:\Users\ahogan\Application Data\IguanaTex\"/>
</p:tagLst>
</file>

<file path=ppt/tags/tag62.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63.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64.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65.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66.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67.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68.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69.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70.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76.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77.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78.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gemini?\\&#10;\libra?&#10;\end{center}&#10;\end{document}"/>
  <p:tag name="IGUANATEXSIZE" val="20"/>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s?\\ &#10;Oranges?\\&#10;Citrus!!&#10;\end{center}&#10;\end{document}"/>
  <p:tag name="IGUANATEXSIZE" val="20"/>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10;\end{center}&#10;\end{document}"/>
  <p:tag name="IGUANATEXSIZE" val="3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end{center}&#10;\end{document}"/>
  <p:tag name="IGUANATEXSIZE" val="3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ldots$ \gemini\ \taurus\ \cancer\ $\ldots$&#10;\end{center}&#10;\end{document}"/>
  <p:tag name="IGUANATEXSIZE" val="30"/>
</p:tagLst>
</file>

<file path=ppt/tags/tag86.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87.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88.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89.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90.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91.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92.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93.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94.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95.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96.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23438</TotalTime>
  <Words>1278</Words>
  <Application>Microsoft Office PowerPoint</Application>
  <PresentationFormat>On-screen Show (4:3)</PresentationFormat>
  <Paragraphs>301</Paragraphs>
  <Slides>102</Slides>
  <Notes>10</Notes>
  <HiddenSlides>10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CC7220-1 La Web de Datos Primavera 2021  Lecture  1: Introduction</vt:lpstr>
      <vt:lpstr>The Web</vt:lpstr>
      <vt:lpstr>The Web is now 3 decades old</vt:lpstr>
      <vt:lpstr>The future of the Web?</vt:lpstr>
      <vt:lpstr>The future of the Web?</vt:lpstr>
      <vt:lpstr>The Semantic Web?</vt:lpstr>
      <vt:lpstr>Semantic Web?</vt:lpstr>
      <vt:lpstr>Semantic Web?</vt:lpstr>
      <vt:lpstr>What’s wrong with the   current Web?</vt:lpstr>
      <vt:lpstr>The current Web is fantastic!</vt:lpstr>
      <vt:lpstr>Google is also pretty great</vt:lpstr>
      <vt:lpstr>Problem with the current Web:  Literature veterans</vt:lpstr>
      <vt:lpstr>Doing a report for university …</vt:lpstr>
      <vt:lpstr>Lots of Wikipedia Tabs …</vt:lpstr>
      <vt:lpstr>The Laureate Algorithm (3 decades on)</vt:lpstr>
      <vt:lpstr>The Laureate Algorithm (6 decades on?)</vt:lpstr>
      <vt:lpstr>Doing a report for university …</vt:lpstr>
      <vt:lpstr>Problem with the current Web:  Desserts</vt:lpstr>
      <vt:lpstr>Going to dinner party …</vt:lpstr>
      <vt:lpstr>Using the Current Web …</vt:lpstr>
      <vt:lpstr>The Dessert Algorithm (30 years on)</vt:lpstr>
      <vt:lpstr>The Dessert Algorithm (60 years on?)</vt:lpstr>
      <vt:lpstr>The Dessert Algorithm (60 years on?)</vt:lpstr>
      <vt:lpstr>So what’s the problem …</vt:lpstr>
      <vt:lpstr>The current Web is document-centric</vt:lpstr>
      <vt:lpstr>The current Web is document-centric</vt:lpstr>
      <vt:lpstr>(Most of it) Makes sense to humans</vt:lpstr>
      <vt:lpstr>... assuming they speak the language</vt:lpstr>
      <vt:lpstr>Even worse for machines</vt:lpstr>
      <vt:lpstr>Ytyl nugzy pug mebholyz</vt:lpstr>
      <vt:lpstr>So what’s the problem …</vt:lpstr>
      <vt:lpstr>What machines can do: Fetch documents</vt:lpstr>
      <vt:lpstr>What machines can do: Find documents</vt:lpstr>
      <vt:lpstr>What machines cannot do: Combine sources</vt:lpstr>
      <vt:lpstr>Towards a semantic web</vt:lpstr>
      <vt:lpstr>Machines that “understand” the Web?</vt:lpstr>
      <vt:lpstr>Let’s look at this recipe …</vt:lpstr>
      <vt:lpstr>Can machines be taught to "understand"?</vt:lpstr>
      <vt:lpstr>Edsger W. Dijkstra</vt:lpstr>
      <vt:lpstr>Searle's Chinese Room</vt:lpstr>
      <vt:lpstr>Searle’s Chinese Room …</vt:lpstr>
      <vt:lpstr>Searle’s Chinese Room (Natural Language)</vt:lpstr>
      <vt:lpstr>Multiple names, one thing …</vt:lpstr>
      <vt:lpstr>One name, multiple things …</vt:lpstr>
      <vt:lpstr>Multiple ways to say the same thing …</vt:lpstr>
      <vt:lpstr>Multiple meanings for the same saying …</vt:lpstr>
      <vt:lpstr>Not saying what is meant …</vt:lpstr>
      <vt:lpstr>PowerPoint Presentation</vt:lpstr>
      <vt:lpstr>What if we could “structure” everything …</vt:lpstr>
      <vt:lpstr>One symbol, one meaning …</vt:lpstr>
      <vt:lpstr>One symbol, one meaning …</vt:lpstr>
      <vt:lpstr>One (simple) way to say one thing …</vt:lpstr>
      <vt:lpstr>Searle’s Chinese Room (Natural Language)</vt:lpstr>
      <vt:lpstr>Searle’s Chinese Room (Symbolic)</vt:lpstr>
      <vt:lpstr>Searle’s Chinese Room (Symbolic)</vt:lpstr>
      <vt:lpstr>Searle’s Chinese Room II</vt:lpstr>
      <vt:lpstr>Searle’s Chinese Room II</vt:lpstr>
      <vt:lpstr>Searle’s Chinese Room II</vt:lpstr>
      <vt:lpstr>Searle’s Chinese Room II</vt:lpstr>
      <vt:lpstr>Searle’s Chinese Room II</vt:lpstr>
      <vt:lpstr>Searle’s Chinese Room II</vt:lpstr>
      <vt:lpstr>Semantic Web: Data, Logic, Query </vt:lpstr>
      <vt:lpstr>The Semantic Web now?</vt:lpstr>
      <vt:lpstr>The Semantic Web is now about 20 years old</vt:lpstr>
      <vt:lpstr>Hidden within the Web ...</vt:lpstr>
      <vt:lpstr>Wikidata: A Wikipedia for data </vt:lpstr>
      <vt:lpstr>What is Wikidata?</vt:lpstr>
      <vt:lpstr>Why is Wikidata?</vt:lpstr>
      <vt:lpstr>Problem 1: Different language versions   manually edited by users </vt:lpstr>
      <vt:lpstr>Problem 2: Complex lists of things   manually edited by users</vt:lpstr>
      <vt:lpstr>Alexis scores a goal …</vt:lpstr>
      <vt:lpstr>Solution: Wikidata</vt:lpstr>
      <vt:lpstr>PowerPoint Presentation</vt:lpstr>
      <vt:lpstr>PowerPoint Presentation</vt:lpstr>
      <vt:lpstr>PowerPoint Presentation</vt:lpstr>
      <vt:lpstr>PowerPoint Presentation</vt:lpstr>
      <vt:lpstr>PowerPoint Presentation</vt:lpstr>
      <vt:lpstr>What does Wikidata describe?</vt:lpstr>
      <vt:lpstr>Use-case: Info-Boxes</vt:lpstr>
      <vt:lpstr>Use-case: Info-Boxes</vt:lpstr>
      <vt:lpstr>Use-case: Quality Checks</vt:lpstr>
      <vt:lpstr>Use-case: Quality Checks</vt:lpstr>
      <vt:lpstr>Use-case: Query Service</vt:lpstr>
      <vt:lpstr>Use-case: Query Service</vt:lpstr>
      <vt:lpstr>(Hidden slide)</vt:lpstr>
      <vt:lpstr>Used in Applications like Siri …</vt:lpstr>
      <vt:lpstr>Google's Knowledge Graph</vt:lpstr>
      <vt:lpstr>Google’s Knowledge Panel</vt:lpstr>
      <vt:lpstr>Using Semantic Web knowledge-bases</vt:lpstr>
      <vt:lpstr>Google’s Rich Snippets</vt:lpstr>
      <vt:lpstr>Fancy-looking search results …</vt:lpstr>
      <vt:lpstr>Publishers add structured data!</vt:lpstr>
      <vt:lpstr>Standards for Open Data:  Linked Open Data</vt:lpstr>
      <vt:lpstr>How to publish Open Data?</vt:lpstr>
      <vt:lpstr>The Linked Data Cloud</vt:lpstr>
      <vt:lpstr>About the course …</vt:lpstr>
      <vt:lpstr>Topics covered</vt:lpstr>
      <vt:lpstr>Research course</vt:lpstr>
      <vt:lpstr>Structure of the course</vt:lpstr>
      <vt:lpstr>Bibliography</vt:lpstr>
      <vt:lpstr>Outcomes: Learn About the Semantic Web!</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CC7220-1 La Web de Datos</dc:title>
  <dc:creator>Aidan Hogan</dc:creator>
  <cp:lastModifiedBy>aidhog</cp:lastModifiedBy>
  <cp:revision>913</cp:revision>
  <cp:lastPrinted>2017-08-02T00:22:32Z</cp:lastPrinted>
  <dcterms:created xsi:type="dcterms:W3CDTF">2006-08-16T00:00:00Z</dcterms:created>
  <dcterms:modified xsi:type="dcterms:W3CDTF">2021-08-16T15:45:36Z</dcterms:modified>
</cp:coreProperties>
</file>