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8"/>
  </p:notesMasterIdLst>
  <p:handoutMasterIdLst>
    <p:handoutMasterId r:id="rId149"/>
  </p:handoutMasterIdLst>
  <p:sldIdLst>
    <p:sldId id="528" r:id="rId2"/>
    <p:sldId id="529" r:id="rId3"/>
    <p:sldId id="670" r:id="rId4"/>
    <p:sldId id="532" r:id="rId5"/>
    <p:sldId id="672" r:id="rId6"/>
    <p:sldId id="673" r:id="rId7"/>
    <p:sldId id="680" r:id="rId8"/>
    <p:sldId id="545" r:id="rId9"/>
    <p:sldId id="548" r:id="rId10"/>
    <p:sldId id="550" r:id="rId11"/>
    <p:sldId id="551" r:id="rId12"/>
    <p:sldId id="552" r:id="rId13"/>
    <p:sldId id="553" r:id="rId14"/>
    <p:sldId id="555" r:id="rId15"/>
    <p:sldId id="558" r:id="rId16"/>
    <p:sldId id="559" r:id="rId17"/>
    <p:sldId id="560" r:id="rId18"/>
    <p:sldId id="561" r:id="rId19"/>
    <p:sldId id="562" r:id="rId20"/>
    <p:sldId id="714" r:id="rId21"/>
    <p:sldId id="563" r:id="rId22"/>
    <p:sldId id="674" r:id="rId23"/>
    <p:sldId id="566" r:id="rId24"/>
    <p:sldId id="684" r:id="rId25"/>
    <p:sldId id="677" r:id="rId26"/>
    <p:sldId id="679" r:id="rId27"/>
    <p:sldId id="681" r:id="rId28"/>
    <p:sldId id="567" r:id="rId29"/>
    <p:sldId id="675" r:id="rId30"/>
    <p:sldId id="687" r:id="rId31"/>
    <p:sldId id="570" r:id="rId32"/>
    <p:sldId id="685" r:id="rId33"/>
    <p:sldId id="688" r:id="rId34"/>
    <p:sldId id="571" r:id="rId35"/>
    <p:sldId id="686" r:id="rId36"/>
    <p:sldId id="572" r:id="rId37"/>
    <p:sldId id="689" r:id="rId38"/>
    <p:sldId id="575" r:id="rId39"/>
    <p:sldId id="576" r:id="rId40"/>
    <p:sldId id="577" r:id="rId41"/>
    <p:sldId id="578" r:id="rId42"/>
    <p:sldId id="579" r:id="rId43"/>
    <p:sldId id="580" r:id="rId44"/>
    <p:sldId id="581" r:id="rId45"/>
    <p:sldId id="582" r:id="rId46"/>
    <p:sldId id="691" r:id="rId47"/>
    <p:sldId id="583" r:id="rId48"/>
    <p:sldId id="584" r:id="rId49"/>
    <p:sldId id="585" r:id="rId50"/>
    <p:sldId id="586" r:id="rId51"/>
    <p:sldId id="587" r:id="rId52"/>
    <p:sldId id="588" r:id="rId53"/>
    <p:sldId id="589" r:id="rId54"/>
    <p:sldId id="590" r:id="rId55"/>
    <p:sldId id="591" r:id="rId56"/>
    <p:sldId id="592" r:id="rId57"/>
    <p:sldId id="593" r:id="rId58"/>
    <p:sldId id="690" r:id="rId59"/>
    <p:sldId id="595" r:id="rId60"/>
    <p:sldId id="596" r:id="rId61"/>
    <p:sldId id="597" r:id="rId62"/>
    <p:sldId id="693" r:id="rId63"/>
    <p:sldId id="599" r:id="rId64"/>
    <p:sldId id="600" r:id="rId65"/>
    <p:sldId id="601" r:id="rId66"/>
    <p:sldId id="603" r:id="rId67"/>
    <p:sldId id="604" r:id="rId68"/>
    <p:sldId id="605" r:id="rId69"/>
    <p:sldId id="606" r:id="rId70"/>
    <p:sldId id="692" r:id="rId71"/>
    <p:sldId id="694" r:id="rId72"/>
    <p:sldId id="695" r:id="rId73"/>
    <p:sldId id="696" r:id="rId74"/>
    <p:sldId id="697" r:id="rId75"/>
    <p:sldId id="698" r:id="rId76"/>
    <p:sldId id="699" r:id="rId77"/>
    <p:sldId id="700" r:id="rId78"/>
    <p:sldId id="701" r:id="rId79"/>
    <p:sldId id="702" r:id="rId80"/>
    <p:sldId id="703" r:id="rId81"/>
    <p:sldId id="711" r:id="rId82"/>
    <p:sldId id="705" r:id="rId83"/>
    <p:sldId id="708" r:id="rId84"/>
    <p:sldId id="709" r:id="rId85"/>
    <p:sldId id="704" r:id="rId86"/>
    <p:sldId id="712" r:id="rId87"/>
    <p:sldId id="608" r:id="rId88"/>
    <p:sldId id="713" r:id="rId89"/>
    <p:sldId id="609" r:id="rId90"/>
    <p:sldId id="610" r:id="rId91"/>
    <p:sldId id="611" r:id="rId92"/>
    <p:sldId id="612" r:id="rId93"/>
    <p:sldId id="613" r:id="rId94"/>
    <p:sldId id="614" r:id="rId95"/>
    <p:sldId id="615" r:id="rId96"/>
    <p:sldId id="616" r:id="rId97"/>
    <p:sldId id="617" r:id="rId98"/>
    <p:sldId id="618" r:id="rId99"/>
    <p:sldId id="619" r:id="rId100"/>
    <p:sldId id="620" r:id="rId101"/>
    <p:sldId id="621" r:id="rId102"/>
    <p:sldId id="622" r:id="rId103"/>
    <p:sldId id="623" r:id="rId104"/>
    <p:sldId id="624" r:id="rId105"/>
    <p:sldId id="625" r:id="rId106"/>
    <p:sldId id="626" r:id="rId107"/>
    <p:sldId id="627" r:id="rId108"/>
    <p:sldId id="628" r:id="rId109"/>
    <p:sldId id="629" r:id="rId110"/>
    <p:sldId id="630" r:id="rId111"/>
    <p:sldId id="631" r:id="rId112"/>
    <p:sldId id="632" r:id="rId113"/>
    <p:sldId id="633" r:id="rId114"/>
    <p:sldId id="634" r:id="rId115"/>
    <p:sldId id="635" r:id="rId116"/>
    <p:sldId id="636" r:id="rId117"/>
    <p:sldId id="637" r:id="rId118"/>
    <p:sldId id="638" r:id="rId119"/>
    <p:sldId id="639" r:id="rId120"/>
    <p:sldId id="640" r:id="rId121"/>
    <p:sldId id="641" r:id="rId122"/>
    <p:sldId id="642" r:id="rId123"/>
    <p:sldId id="643" r:id="rId124"/>
    <p:sldId id="644" r:id="rId125"/>
    <p:sldId id="645" r:id="rId126"/>
    <p:sldId id="646" r:id="rId127"/>
    <p:sldId id="647" r:id="rId128"/>
    <p:sldId id="648" r:id="rId129"/>
    <p:sldId id="649" r:id="rId130"/>
    <p:sldId id="650" r:id="rId131"/>
    <p:sldId id="651" r:id="rId132"/>
    <p:sldId id="652" r:id="rId133"/>
    <p:sldId id="653" r:id="rId134"/>
    <p:sldId id="654" r:id="rId135"/>
    <p:sldId id="655" r:id="rId136"/>
    <p:sldId id="656" r:id="rId137"/>
    <p:sldId id="657" r:id="rId138"/>
    <p:sldId id="658" r:id="rId139"/>
    <p:sldId id="659" r:id="rId140"/>
    <p:sldId id="660" r:id="rId141"/>
    <p:sldId id="661" r:id="rId142"/>
    <p:sldId id="662" r:id="rId143"/>
    <p:sldId id="663" r:id="rId144"/>
    <p:sldId id="664" r:id="rId145"/>
    <p:sldId id="668" r:id="rId146"/>
    <p:sldId id="669" r:id="rId147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EF7F2"/>
    <a:srgbClr val="FFFDDD"/>
    <a:srgbClr val="FFFCBD"/>
    <a:srgbClr val="E80636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8" autoAdjust="0"/>
    <p:restoredTop sz="86938" autoAdjust="0"/>
  </p:normalViewPr>
  <p:slideViewPr>
    <p:cSldViewPr>
      <p:cViewPr>
        <p:scale>
          <a:sx n="75" d="100"/>
          <a:sy n="75" d="100"/>
        </p:scale>
        <p:origin x="63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19/11/2018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19/11/2018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973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140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392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146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85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19/11/2018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19/11/2018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19/11/2018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19/11/2018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19/11/2018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19/11/2018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19/11/2018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19/11/2018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19/11/2018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19/11/2018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19/11/2018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19/11/2018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gif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116.gif"/><Relationship Id="rId4" Type="http://schemas.openxmlformats.org/officeDocument/2006/relationships/image" Target="../media/image114.jpe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04.png"/><Relationship Id="rId7" Type="http://schemas.openxmlformats.org/officeDocument/2006/relationships/image" Target="../media/image119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gi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3.org/DesignIssues/LinkedData.html" TargetMode="Externa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134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w3.org/DesignIssues/LinkedDat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gi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gif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jpe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gif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gif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8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8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3.org/DesignIssues/LinkedData.html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13.xml"/><Relationship Id="rId21" Type="http://schemas.openxmlformats.org/officeDocument/2006/relationships/image" Target="../media/image10.png"/><Relationship Id="rId7" Type="http://schemas.openxmlformats.org/officeDocument/2006/relationships/tags" Target="../tags/tag1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1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1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20.xml"/><Relationship Id="rId19" Type="http://schemas.openxmlformats.org/officeDocument/2006/relationships/image" Target="../media/image8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23.xml"/><Relationship Id="rId21" Type="http://schemas.openxmlformats.org/officeDocument/2006/relationships/image" Target="../media/image10.png"/><Relationship Id="rId7" Type="http://schemas.openxmlformats.org/officeDocument/2006/relationships/tags" Target="../tags/tag2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2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30.xml"/><Relationship Id="rId19" Type="http://schemas.openxmlformats.org/officeDocument/2006/relationships/image" Target="../media/image8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2018</a:t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9: Linked Data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Linked Data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698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825044"/>
            <a:ext cx="4435013" cy="27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99" y="136003"/>
            <a:ext cx="859250" cy="8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71800" y="90872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SELECT 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?a (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COUNT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(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DISTINCT ?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p2)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 AS 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?c)</a:t>
            </a:r>
          </a:p>
          <a:p>
            <a:pPr marL="0" indent="0">
              <a:buNone/>
            </a:pP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FROM NAMED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…</a:t>
            </a:r>
          </a:p>
          <a:p>
            <a:pPr marL="0" indent="0">
              <a:buNone/>
            </a:pP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WHERE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{</a:t>
            </a:r>
          </a:p>
          <a:p>
            <a:pPr marL="0" indent="0">
              <a:buNone/>
            </a:pP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ex:citedBy</a:t>
            </a:r>
            <a:r>
              <a:rPr lang="en-IE" sz="1600" dirty="0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?p2 .</a:t>
            </a:r>
          </a:p>
          <a:p>
            <a:pPr marL="0" indent="0">
              <a:buNone/>
            </a:pP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GRAPH</a:t>
            </a:r>
            <a:r>
              <a:rPr lang="en-IE" sz="1600" dirty="0" smtClean="0">
                <a:solidFill>
                  <a:srgbClr val="FFC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</a:t>
            </a:r>
            <a:r>
              <a:rPr lang="en-IE" sz="16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dblp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C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?p1 a :Paper . ?p2 a :Paper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?a . ?a </a:t>
            </a:r>
            <a:r>
              <a:rPr lang="en-IE" sz="16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ex:basedIn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wiki:Chile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.</a:t>
            </a:r>
          </a:p>
          <a:p>
            <a:pPr marL="0" indent="0">
              <a:buNone/>
            </a:pP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</a:t>
            </a: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NOT EXISTS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    ?p1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?b . ?p2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?b .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} 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GROUP BY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 ?a 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ORDER BY DESC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(?c)</a:t>
            </a:r>
            <a:endParaRPr lang="en-IE" sz="1600" dirty="0"/>
          </a:p>
        </p:txBody>
      </p:sp>
      <p:sp>
        <p:nvSpPr>
          <p:cNvPr id="8" name="Freeform 7"/>
          <p:cNvSpPr/>
          <p:nvPr/>
        </p:nvSpPr>
        <p:spPr>
          <a:xfrm>
            <a:off x="0" y="4673600"/>
            <a:ext cx="3657600" cy="406400"/>
          </a:xfrm>
          <a:custGeom>
            <a:avLst/>
            <a:gdLst>
              <a:gd name="connsiteX0" fmla="*/ 3657600 w 3657600"/>
              <a:gd name="connsiteY0" fmla="*/ 377371 h 406400"/>
              <a:gd name="connsiteX1" fmla="*/ 3367314 w 3657600"/>
              <a:gd name="connsiteY1" fmla="*/ 0 h 406400"/>
              <a:gd name="connsiteX2" fmla="*/ 29029 w 3657600"/>
              <a:gd name="connsiteY2" fmla="*/ 0 h 406400"/>
              <a:gd name="connsiteX3" fmla="*/ 0 w 3657600"/>
              <a:gd name="connsiteY3" fmla="*/ 406400 h 406400"/>
              <a:gd name="connsiteX4" fmla="*/ 3657600 w 3657600"/>
              <a:gd name="connsiteY4" fmla="*/ 377371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0" h="406400">
                <a:moveTo>
                  <a:pt x="3657600" y="377371"/>
                </a:moveTo>
                <a:lnTo>
                  <a:pt x="3367314" y="0"/>
                </a:lnTo>
                <a:lnTo>
                  <a:pt x="29029" y="0"/>
                </a:lnTo>
                <a:lnTo>
                  <a:pt x="0" y="406400"/>
                </a:lnTo>
                <a:lnTo>
                  <a:pt x="3657600" y="377371"/>
                </a:lnTo>
                <a:close/>
              </a:path>
            </a:pathLst>
          </a:custGeom>
          <a:solidFill>
            <a:srgbClr val="00B050">
              <a:alpha val="3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Freeform 9"/>
          <p:cNvSpPr/>
          <p:nvPr/>
        </p:nvSpPr>
        <p:spPr>
          <a:xfrm>
            <a:off x="2452914" y="4180114"/>
            <a:ext cx="2017486" cy="928915"/>
          </a:xfrm>
          <a:custGeom>
            <a:avLst/>
            <a:gdLst>
              <a:gd name="connsiteX0" fmla="*/ 856343 w 2017486"/>
              <a:gd name="connsiteY0" fmla="*/ 0 h 928915"/>
              <a:gd name="connsiteX1" fmla="*/ 0 w 2017486"/>
              <a:gd name="connsiteY1" fmla="*/ 682172 h 928915"/>
              <a:gd name="connsiteX2" fmla="*/ 174172 w 2017486"/>
              <a:gd name="connsiteY2" fmla="*/ 928915 h 928915"/>
              <a:gd name="connsiteX3" fmla="*/ 1175657 w 2017486"/>
              <a:gd name="connsiteY3" fmla="*/ 914400 h 928915"/>
              <a:gd name="connsiteX4" fmla="*/ 2017486 w 2017486"/>
              <a:gd name="connsiteY4" fmla="*/ 58057 h 928915"/>
              <a:gd name="connsiteX5" fmla="*/ 856343 w 2017486"/>
              <a:gd name="connsiteY5" fmla="*/ 0 h 928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486" h="928915">
                <a:moveTo>
                  <a:pt x="856343" y="0"/>
                </a:moveTo>
                <a:lnTo>
                  <a:pt x="0" y="682172"/>
                </a:lnTo>
                <a:lnTo>
                  <a:pt x="174172" y="928915"/>
                </a:lnTo>
                <a:lnTo>
                  <a:pt x="1175657" y="914400"/>
                </a:lnTo>
                <a:lnTo>
                  <a:pt x="2017486" y="58057"/>
                </a:lnTo>
                <a:lnTo>
                  <a:pt x="856343" y="0"/>
                </a:ln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Freeform 10"/>
          <p:cNvSpPr/>
          <p:nvPr/>
        </p:nvSpPr>
        <p:spPr>
          <a:xfrm>
            <a:off x="1944914" y="4644571"/>
            <a:ext cx="2540000" cy="1973943"/>
          </a:xfrm>
          <a:custGeom>
            <a:avLst/>
            <a:gdLst>
              <a:gd name="connsiteX0" fmla="*/ 1480457 w 2540000"/>
              <a:gd name="connsiteY0" fmla="*/ 928915 h 1973943"/>
              <a:gd name="connsiteX1" fmla="*/ 1727200 w 2540000"/>
              <a:gd name="connsiteY1" fmla="*/ 130629 h 1973943"/>
              <a:gd name="connsiteX2" fmla="*/ 943429 w 2540000"/>
              <a:gd name="connsiteY2" fmla="*/ 0 h 1973943"/>
              <a:gd name="connsiteX3" fmla="*/ 377372 w 2540000"/>
              <a:gd name="connsiteY3" fmla="*/ 261258 h 1973943"/>
              <a:gd name="connsiteX4" fmla="*/ 0 w 2540000"/>
              <a:gd name="connsiteY4" fmla="*/ 1045029 h 1973943"/>
              <a:gd name="connsiteX5" fmla="*/ 348343 w 2540000"/>
              <a:gd name="connsiteY5" fmla="*/ 1973943 h 1973943"/>
              <a:gd name="connsiteX6" fmla="*/ 2365829 w 2540000"/>
              <a:gd name="connsiteY6" fmla="*/ 1915886 h 1973943"/>
              <a:gd name="connsiteX7" fmla="*/ 2540000 w 2540000"/>
              <a:gd name="connsiteY7" fmla="*/ 986972 h 1973943"/>
              <a:gd name="connsiteX8" fmla="*/ 1480457 w 2540000"/>
              <a:gd name="connsiteY8" fmla="*/ 928915 h 197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0000" h="1973943">
                <a:moveTo>
                  <a:pt x="1480457" y="928915"/>
                </a:moveTo>
                <a:lnTo>
                  <a:pt x="1727200" y="130629"/>
                </a:lnTo>
                <a:lnTo>
                  <a:pt x="943429" y="0"/>
                </a:lnTo>
                <a:lnTo>
                  <a:pt x="377372" y="261258"/>
                </a:lnTo>
                <a:lnTo>
                  <a:pt x="0" y="1045029"/>
                </a:lnTo>
                <a:lnTo>
                  <a:pt x="348343" y="1973943"/>
                </a:lnTo>
                <a:lnTo>
                  <a:pt x="2365829" y="1915886"/>
                </a:lnTo>
                <a:lnTo>
                  <a:pt x="2540000" y="986972"/>
                </a:lnTo>
                <a:lnTo>
                  <a:pt x="1480457" y="928915"/>
                </a:lnTo>
                <a:close/>
              </a:path>
            </a:pathLst>
          </a:cu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Freeform 11"/>
          <p:cNvSpPr/>
          <p:nvPr/>
        </p:nvSpPr>
        <p:spPr>
          <a:xfrm>
            <a:off x="51430" y="3904343"/>
            <a:ext cx="3512458" cy="1190171"/>
          </a:xfrm>
          <a:custGeom>
            <a:avLst/>
            <a:gdLst>
              <a:gd name="connsiteX0" fmla="*/ 0 w 3512458"/>
              <a:gd name="connsiteY0" fmla="*/ 1175657 h 1190171"/>
              <a:gd name="connsiteX1" fmla="*/ 3512458 w 3512458"/>
              <a:gd name="connsiteY1" fmla="*/ 1190171 h 1190171"/>
              <a:gd name="connsiteX2" fmla="*/ 3251200 w 3512458"/>
              <a:gd name="connsiteY2" fmla="*/ 653143 h 1190171"/>
              <a:gd name="connsiteX3" fmla="*/ 2409372 w 3512458"/>
              <a:gd name="connsiteY3" fmla="*/ 783771 h 1190171"/>
              <a:gd name="connsiteX4" fmla="*/ 537029 w 3512458"/>
              <a:gd name="connsiteY4" fmla="*/ 0 h 1190171"/>
              <a:gd name="connsiteX5" fmla="*/ 29029 w 3512458"/>
              <a:gd name="connsiteY5" fmla="*/ 58057 h 1190171"/>
              <a:gd name="connsiteX6" fmla="*/ 0 w 3512458"/>
              <a:gd name="connsiteY6" fmla="*/ 1175657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12458" h="1190171">
                <a:moveTo>
                  <a:pt x="0" y="1175657"/>
                </a:moveTo>
                <a:lnTo>
                  <a:pt x="3512458" y="1190171"/>
                </a:lnTo>
                <a:lnTo>
                  <a:pt x="3251200" y="653143"/>
                </a:lnTo>
                <a:lnTo>
                  <a:pt x="2409372" y="783771"/>
                </a:lnTo>
                <a:lnTo>
                  <a:pt x="537029" y="0"/>
                </a:lnTo>
                <a:lnTo>
                  <a:pt x="29029" y="58057"/>
                </a:lnTo>
                <a:lnTo>
                  <a:pt x="0" y="1175657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5906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71800" y="90872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SELECT 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?a (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COUNT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(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DISTINCT ?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p2)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 AS 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?c)</a:t>
            </a:r>
          </a:p>
          <a:p>
            <a:pPr marL="0" indent="0">
              <a:buNone/>
            </a:pP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FROM NAMED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…</a:t>
            </a:r>
          </a:p>
          <a:p>
            <a:pPr marL="0" indent="0">
              <a:buNone/>
            </a:pP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WHERE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{</a:t>
            </a:r>
          </a:p>
          <a:p>
            <a:pPr marL="0" indent="0">
              <a:buNone/>
            </a:pP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ex:citedBy</a:t>
            </a:r>
            <a:r>
              <a:rPr lang="en-IE" sz="1600" dirty="0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?p2 .</a:t>
            </a:r>
          </a:p>
          <a:p>
            <a:pPr marL="0" indent="0">
              <a:buNone/>
            </a:pP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GRAPH</a:t>
            </a:r>
            <a:r>
              <a:rPr lang="en-IE" sz="1600" dirty="0" smtClean="0">
                <a:solidFill>
                  <a:srgbClr val="FFC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</a:t>
            </a:r>
            <a:r>
              <a:rPr lang="en-IE" sz="16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dblp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C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?p1 a :Paper . ?p2 a :Paper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?a . ?a </a:t>
            </a:r>
            <a:r>
              <a:rPr lang="en-IE" sz="16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ex:basedIn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wiki:Chile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.</a:t>
            </a:r>
          </a:p>
          <a:p>
            <a:pPr marL="0" indent="0">
              <a:buNone/>
            </a:pP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</a:t>
            </a: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NOT EXISTS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    ?p1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?b . ?p2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?b .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} 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GROUP BY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 ?a 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ORDER BY DESC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(?c)</a:t>
            </a:r>
            <a:endParaRPr lang="en-IE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30099" y="6093296"/>
            <a:ext cx="8418365" cy="64633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E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Article </a:t>
            </a:r>
            <a:r>
              <a:rPr lang="en-IE" kern="0" dirty="0"/>
              <a:t>⊑</a:t>
            </a:r>
            <a:r>
              <a:rPr lang="en-IE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Paper</a:t>
            </a:r>
          </a:p>
          <a:p>
            <a:r>
              <a:rPr lang="en-IE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dblp:Article</a:t>
            </a:r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rdfs:subClassOf</a:t>
            </a:r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dblp:Paper</a:t>
            </a:r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.</a:t>
            </a:r>
            <a:endParaRPr lang="en-IE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43400" y="2132856"/>
            <a:ext cx="3384376" cy="288032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Oval 16"/>
          <p:cNvSpPr/>
          <p:nvPr/>
        </p:nvSpPr>
        <p:spPr>
          <a:xfrm>
            <a:off x="1740919" y="4006646"/>
            <a:ext cx="1971677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dblp:Article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8" name="Straight Arrow Connector 17"/>
          <p:cNvCxnSpPr>
            <a:stCxn id="16" idx="7"/>
            <a:endCxn id="17" idx="4"/>
          </p:cNvCxnSpPr>
          <p:nvPr/>
        </p:nvCxnSpPr>
        <p:spPr>
          <a:xfrm flipV="1">
            <a:off x="2006082" y="4510701"/>
            <a:ext cx="720676" cy="48226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 bwMode="auto">
          <a:xfrm>
            <a:off x="2022514" y="4644111"/>
            <a:ext cx="616599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278775" y="5216854"/>
            <a:ext cx="1069089" cy="0"/>
          </a:xfrm>
          <a:prstGeom prst="straightConnector1">
            <a:avLst/>
          </a:prstGeom>
          <a:ln w="15875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3347864" y="4964826"/>
            <a:ext cx="1971677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accent6">
                    <a:lumMod val="75000"/>
                  </a:schemeClr>
                </a:solidFill>
                <a:latin typeface="cmss8" pitchFamily="34" charset="0"/>
              </a:rPr>
              <a:t>dblp:Paper</a:t>
            </a:r>
            <a:endParaRPr lang="en-IE" sz="1500" b="1" dirty="0" smtClean="0">
              <a:solidFill>
                <a:schemeClr val="accent6">
                  <a:lumMod val="75000"/>
                </a:schemeClr>
              </a:solidFill>
              <a:latin typeface="cmss8" pitchFamily="34" charset="0"/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2443233" y="5107264"/>
            <a:ext cx="616599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solidFill>
                  <a:schemeClr val="accent6">
                    <a:lumMod val="75000"/>
                  </a:schemeClr>
                </a:solidFill>
                <a:latin typeface="cmss8" pitchFamily="34" charset="0"/>
              </a:rPr>
              <a:t>type</a:t>
            </a:r>
          </a:p>
        </p:txBody>
      </p:sp>
      <p:sp>
        <p:nvSpPr>
          <p:cNvPr id="16" name="Oval 15"/>
          <p:cNvSpPr/>
          <p:nvPr/>
        </p:nvSpPr>
        <p:spPr>
          <a:xfrm>
            <a:off x="330099" y="4890660"/>
            <a:ext cx="1963536" cy="69858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gs:nSPARQL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dblp:PerezAG10</a:t>
            </a:r>
          </a:p>
        </p:txBody>
      </p:sp>
    </p:spTree>
    <p:extLst>
      <p:ext uri="{BB962C8B-B14F-4D97-AF65-F5344CB8AC3E}">
        <p14:creationId xmlns:p14="http://schemas.microsoft.com/office/powerpoint/2010/main" val="361357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9" grpId="0" animBg="1"/>
      <p:bldP spid="17" grpId="0" animBg="1"/>
      <p:bldP spid="24" grpId="0" animBg="1"/>
      <p:bldP spid="32" grpId="0" animBg="1"/>
      <p:bldP spid="32" grpId="1" animBg="1"/>
      <p:bldP spid="33" grpId="0" animBg="1"/>
      <p:bldP spid="33" grpId="1" animBg="1"/>
      <p:bldP spid="1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71800" y="90872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SELECT 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?a (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COUNT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(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DISTINCT ?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p2)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 AS 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?c)</a:t>
            </a:r>
          </a:p>
          <a:p>
            <a:pPr marL="0" indent="0">
              <a:buNone/>
            </a:pP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FROM NAMED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…</a:t>
            </a:r>
          </a:p>
          <a:p>
            <a:pPr marL="0" indent="0">
              <a:buNone/>
            </a:pP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WHERE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{</a:t>
            </a:r>
          </a:p>
          <a:p>
            <a:pPr marL="0" indent="0">
              <a:buNone/>
            </a:pP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ex:citedBy</a:t>
            </a:r>
            <a:r>
              <a:rPr lang="en-IE" sz="1600" dirty="0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?p2 .</a:t>
            </a:r>
          </a:p>
          <a:p>
            <a:pPr marL="0" indent="0">
              <a:buNone/>
            </a:pP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GRAPH</a:t>
            </a:r>
            <a:r>
              <a:rPr lang="en-IE" sz="1600" dirty="0" smtClean="0">
                <a:solidFill>
                  <a:srgbClr val="FFC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</a:t>
            </a:r>
            <a:r>
              <a:rPr lang="en-IE" sz="16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dblp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C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?p1 a :Paper . ?p2 a :Paper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?a . ?a </a:t>
            </a:r>
            <a:r>
              <a:rPr lang="en-IE" sz="16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ex:basedIn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wiki:Chile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.</a:t>
            </a:r>
          </a:p>
          <a:p>
            <a:pPr marL="0" indent="0">
              <a:buNone/>
            </a:pP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</a:t>
            </a: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NOT EXISTS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    ?p1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?b . ?p2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?b .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} 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GROUP BY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 ?a 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ORDER BY DESC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(?c)</a:t>
            </a:r>
            <a:endParaRPr lang="en-IE" sz="1600" dirty="0"/>
          </a:p>
        </p:txBody>
      </p:sp>
      <p:sp>
        <p:nvSpPr>
          <p:cNvPr id="5" name="Rectangle 4"/>
          <p:cNvSpPr/>
          <p:nvPr/>
        </p:nvSpPr>
        <p:spPr>
          <a:xfrm>
            <a:off x="3276600" y="2996952"/>
            <a:ext cx="4648200" cy="288032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Oval 5"/>
          <p:cNvSpPr/>
          <p:nvPr/>
        </p:nvSpPr>
        <p:spPr>
          <a:xfrm>
            <a:off x="5848824" y="4917074"/>
            <a:ext cx="1963536" cy="69858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gs:nSPARQL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dblp:PerezAG10</a:t>
            </a:r>
          </a:p>
        </p:txBody>
      </p:sp>
      <p:sp>
        <p:nvSpPr>
          <p:cNvPr id="7" name="Oval 6"/>
          <p:cNvSpPr/>
          <p:nvPr/>
        </p:nvSpPr>
        <p:spPr>
          <a:xfrm>
            <a:off x="967084" y="5014337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gs:SchemaMap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8" name="Straight Arrow Connector 7"/>
          <p:cNvCxnSpPr>
            <a:stCxn id="10" idx="5"/>
            <a:endCxn id="6" idx="1"/>
          </p:cNvCxnSpPr>
          <p:nvPr/>
        </p:nvCxnSpPr>
        <p:spPr>
          <a:xfrm>
            <a:off x="2643067" y="4435302"/>
            <a:ext cx="3493310" cy="58407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 bwMode="auto">
          <a:xfrm>
            <a:off x="3156797" y="4552472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sp>
        <p:nvSpPr>
          <p:cNvPr id="10" name="Oval 9"/>
          <p:cNvSpPr/>
          <p:nvPr/>
        </p:nvSpPr>
        <p:spPr>
          <a:xfrm>
            <a:off x="967084" y="4005064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gs:J_Pérez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" name="Straight Arrow Connector 10"/>
          <p:cNvCxnSpPr>
            <a:stCxn id="10" idx="4"/>
            <a:endCxn id="7" idx="0"/>
          </p:cNvCxnSpPr>
          <p:nvPr/>
        </p:nvCxnSpPr>
        <p:spPr>
          <a:xfrm>
            <a:off x="1948852" y="4509119"/>
            <a:ext cx="0" cy="50521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65150" y="6093296"/>
            <a:ext cx="5466686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E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author ≡ </a:t>
            </a:r>
            <a:r>
              <a:rPr lang="en-IE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writtenBy</a:t>
            </a:r>
            <a:r>
              <a:rPr lang="en-IE" kern="0" baseline="30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IE" kern="0" baseline="30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−</a:t>
            </a:r>
            <a:r>
              <a:rPr lang="en-IE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IE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ex:author</a:t>
            </a:r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owl:inverseOf</a:t>
            </a:r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ex:writtenBy</a:t>
            </a:r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.</a:t>
            </a:r>
            <a:endParaRPr lang="en-IE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cxnSp>
        <p:nvCxnSpPr>
          <p:cNvPr id="14" name="Straight Arrow Connector 13"/>
          <p:cNvCxnSpPr>
            <a:endCxn id="10" idx="6"/>
          </p:cNvCxnSpPr>
          <p:nvPr/>
        </p:nvCxnSpPr>
        <p:spPr>
          <a:xfrm flipH="1" flipV="1">
            <a:off x="2930620" y="4257092"/>
            <a:ext cx="3801620" cy="659982"/>
          </a:xfrm>
          <a:prstGeom prst="straightConnector1">
            <a:avLst/>
          </a:prstGeom>
          <a:ln w="158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 bwMode="auto">
          <a:xfrm>
            <a:off x="4572000" y="4430867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solidFill>
                  <a:srgbClr val="FF0000"/>
                </a:solidFill>
                <a:latin typeface="cmss8" pitchFamily="34" charset="0"/>
              </a:rPr>
              <a:t>writtenBy</a:t>
            </a:r>
            <a:endParaRPr lang="en-IE" sz="1400" i="1" dirty="0" smtClean="0">
              <a:solidFill>
                <a:srgbClr val="FF0000"/>
              </a:solidFill>
              <a:latin typeface="cmss8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403648" y="4452822"/>
            <a:ext cx="0" cy="566557"/>
          </a:xfrm>
          <a:prstGeom prst="straightConnector1">
            <a:avLst/>
          </a:prstGeom>
          <a:ln w="158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 bwMode="auto">
          <a:xfrm>
            <a:off x="1539740" y="4657815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834579" y="4663606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solidFill>
                  <a:srgbClr val="FF0000"/>
                </a:solidFill>
                <a:latin typeface="cmss8" pitchFamily="34" charset="0"/>
              </a:rPr>
              <a:t>writtenBy</a:t>
            </a:r>
            <a:endParaRPr lang="en-IE" sz="1400" i="1" dirty="0" smtClean="0">
              <a:solidFill>
                <a:srgbClr val="FF0000"/>
              </a:solidFill>
              <a:latin typeface="cmss8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9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3" grpId="0" animBg="1"/>
      <p:bldP spid="13" grpId="1" animBg="1"/>
      <p:bldP spid="17" grpId="0" animBg="1"/>
      <p:bldP spid="17" grpId="1" animBg="1"/>
      <p:bldP spid="12" grpId="0" animBg="1"/>
      <p:bldP spid="24" grpId="0" animBg="1"/>
      <p:bldP spid="24" grpId="1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771800" y="90872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SELECT 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?a (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COUNT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(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DISTINCT ?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p2)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 AS 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?c)</a:t>
            </a:r>
          </a:p>
          <a:p>
            <a:pPr marL="0" indent="0">
              <a:buNone/>
            </a:pP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FROM NAMED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…</a:t>
            </a:r>
          </a:p>
          <a:p>
            <a:pPr marL="0" indent="0">
              <a:buNone/>
            </a:pP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WHERE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{</a:t>
            </a:r>
          </a:p>
          <a:p>
            <a:pPr marL="0" indent="0">
              <a:buNone/>
            </a:pP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ex:citedBy</a:t>
            </a:r>
            <a:r>
              <a:rPr lang="en-IE" sz="1600" dirty="0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?p2 .</a:t>
            </a:r>
          </a:p>
          <a:p>
            <a:pPr marL="0" indent="0">
              <a:buNone/>
            </a:pP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GRAPH</a:t>
            </a:r>
            <a:r>
              <a:rPr lang="en-IE" sz="1600" dirty="0" smtClean="0">
                <a:solidFill>
                  <a:srgbClr val="FFC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</a:t>
            </a:r>
            <a:r>
              <a:rPr lang="en-IE" sz="16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dblp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C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?p1 a :Paper . ?p2 a :Paper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?a . ?a </a:t>
            </a:r>
            <a:r>
              <a:rPr lang="en-IE" sz="16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ex:basedIn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wiki:Chile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.</a:t>
            </a:r>
          </a:p>
          <a:p>
            <a:pPr marL="0" indent="0">
              <a:buNone/>
            </a:pP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</a:t>
            </a: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NOT EXISTS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    ?p1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?b . ?p2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?b .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} 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GROUP BY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 ?a 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ORDER BY DESC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(?c)</a:t>
            </a:r>
            <a:endParaRPr lang="en-IE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30099" y="6093296"/>
            <a:ext cx="8418365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E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affiliation </a:t>
            </a:r>
            <a:r>
              <a:rPr lang="en-IE" dirty="0" smtClean="0"/>
              <a:t>○ </a:t>
            </a:r>
            <a:r>
              <a:rPr lang="en-IE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country </a:t>
            </a:r>
            <a:r>
              <a:rPr lang="en-IE" kern="0" dirty="0"/>
              <a:t>⊑</a:t>
            </a:r>
            <a:r>
              <a:rPr lang="en-IE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solidFill>
                  <a:srgbClr val="0070C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basedIn</a:t>
            </a:r>
            <a:r>
              <a:rPr lang="en-IE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endParaRPr lang="en-IE" dirty="0" smtClean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en-IE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ex:basedIn</a:t>
            </a:r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owl:propertyChainAxiom</a:t>
            </a:r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( </a:t>
            </a:r>
            <a:r>
              <a:rPr lang="en-IE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ex:affilition</a:t>
            </a:r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ex:country</a:t>
            </a:r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)</a:t>
            </a:r>
            <a:endParaRPr lang="en-IE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58960" y="2420888"/>
            <a:ext cx="5094440" cy="288032"/>
          </a:xfrm>
          <a:prstGeom prst="rect">
            <a:avLst/>
          </a:prstGeom>
          <a:solidFill>
            <a:srgbClr val="0070C0">
              <a:alpha val="1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0" name="Straight Arrow Connector 19"/>
          <p:cNvCxnSpPr>
            <a:stCxn id="27" idx="7"/>
            <a:endCxn id="22" idx="4"/>
          </p:cNvCxnSpPr>
          <p:nvPr/>
        </p:nvCxnSpPr>
        <p:spPr>
          <a:xfrm flipV="1">
            <a:off x="2374682" y="4884068"/>
            <a:ext cx="952682" cy="41211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 bwMode="auto">
          <a:xfrm>
            <a:off x="2480485" y="4984008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country</a:t>
            </a:r>
          </a:p>
        </p:txBody>
      </p:sp>
      <p:sp>
        <p:nvSpPr>
          <p:cNvPr id="22" name="Oval 21"/>
          <p:cNvSpPr/>
          <p:nvPr/>
        </p:nvSpPr>
        <p:spPr>
          <a:xfrm>
            <a:off x="2341525" y="4380013"/>
            <a:ext cx="1971677" cy="504055"/>
          </a:xfrm>
          <a:prstGeom prst="ellipse">
            <a:avLst/>
          </a:prstGeom>
          <a:solidFill>
            <a:srgbClr val="D8EE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wiki:Chile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23" name="Straight Arrow Connector 22"/>
          <p:cNvCxnSpPr>
            <a:stCxn id="26" idx="4"/>
            <a:endCxn id="27" idx="0"/>
          </p:cNvCxnSpPr>
          <p:nvPr/>
        </p:nvCxnSpPr>
        <p:spPr>
          <a:xfrm>
            <a:off x="1079232" y="4287891"/>
            <a:ext cx="601235" cy="91838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 bwMode="auto">
          <a:xfrm>
            <a:off x="1022292" y="4593944"/>
            <a:ext cx="780266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affiliation</a:t>
            </a:r>
          </a:p>
        </p:txBody>
      </p:sp>
      <p:sp>
        <p:nvSpPr>
          <p:cNvPr id="26" name="Oval 25"/>
          <p:cNvSpPr/>
          <p:nvPr/>
        </p:nvSpPr>
        <p:spPr>
          <a:xfrm>
            <a:off x="97464" y="3388924"/>
            <a:ext cx="1963536" cy="898967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gs:M_Arenas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mas:Arenas</a:t>
            </a:r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,_M</a:t>
            </a:r>
          </a:p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dblp:ArenasM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98699" y="5206277"/>
            <a:ext cx="1963536" cy="61389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mas:PUC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err="1">
                <a:solidFill>
                  <a:schemeClr val="tx1"/>
                </a:solidFill>
                <a:latin typeface="cmss8" pitchFamily="34" charset="0"/>
              </a:rPr>
              <a:t>w</a:t>
            </a:r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iki:PCUC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43755" y="2010340"/>
            <a:ext cx="1963536" cy="69858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gs:nSPARQL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dblp:PerezAG10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1094910" y="2708920"/>
            <a:ext cx="462414" cy="64988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 bwMode="auto">
          <a:xfrm>
            <a:off x="904075" y="2913156"/>
            <a:ext cx="842896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writtenBy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31" name="Straight Arrow Connector 30"/>
          <p:cNvCxnSpPr>
            <a:stCxn id="26" idx="6"/>
            <a:endCxn id="22" idx="0"/>
          </p:cNvCxnSpPr>
          <p:nvPr/>
        </p:nvCxnSpPr>
        <p:spPr>
          <a:xfrm>
            <a:off x="2061000" y="3838408"/>
            <a:ext cx="1266364" cy="541605"/>
          </a:xfrm>
          <a:prstGeom prst="straightConnector1">
            <a:avLst/>
          </a:prstGeom>
          <a:ln w="15875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 bwMode="auto">
          <a:xfrm>
            <a:off x="2347081" y="3998075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solidFill>
                  <a:srgbClr val="0070C0"/>
                </a:solidFill>
                <a:latin typeface="cmss8" pitchFamily="34" charset="0"/>
              </a:rPr>
              <a:t>basedIn</a:t>
            </a:r>
            <a:endParaRPr lang="en-IE" sz="1400" i="1" dirty="0" smtClean="0">
              <a:solidFill>
                <a:srgbClr val="0070C0"/>
              </a:solidFill>
              <a:latin typeface="cmss8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30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9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2" grpId="0" animBg="1"/>
      <p:bldP spid="32" grpId="1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825044"/>
            <a:ext cx="4435013" cy="27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771800" y="90872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SELECT 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?a (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COUNT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(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DISTINCT ?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p2)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 AS 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?c)</a:t>
            </a:r>
          </a:p>
          <a:p>
            <a:pPr marL="0" indent="0">
              <a:buNone/>
            </a:pP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FROM NAMED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…</a:t>
            </a:r>
          </a:p>
          <a:p>
            <a:pPr marL="0" indent="0">
              <a:buNone/>
            </a:pP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WHERE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{</a:t>
            </a:r>
          </a:p>
          <a:p>
            <a:pPr marL="0" indent="0">
              <a:buNone/>
            </a:pP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ex:citedBy</a:t>
            </a:r>
            <a:r>
              <a:rPr lang="en-IE" sz="1600" dirty="0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?p2 .</a:t>
            </a:r>
          </a:p>
          <a:p>
            <a:pPr marL="0" indent="0">
              <a:buNone/>
            </a:pP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GRAPH</a:t>
            </a:r>
            <a:r>
              <a:rPr lang="en-IE" sz="1600" dirty="0" smtClean="0">
                <a:solidFill>
                  <a:srgbClr val="FFC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</a:t>
            </a:r>
            <a:r>
              <a:rPr lang="en-IE" sz="16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dblp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C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?p1 a :Paper . ?p2 a :Paper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?a . ?a </a:t>
            </a:r>
            <a:r>
              <a:rPr lang="en-IE" sz="16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ex:basedIn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wiki:Chile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.</a:t>
            </a:r>
          </a:p>
          <a:p>
            <a:pPr marL="0" indent="0">
              <a:buNone/>
            </a:pP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</a:t>
            </a: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NOT EXISTS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    ?p1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?b . ?p2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?b .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} 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GROUP BY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 ?a </a:t>
            </a:r>
            <a:r>
              <a:rPr lang="en-IE" sz="1600" b="1" dirty="0">
                <a:latin typeface="Inconsolata" panose="020B0609030003000000" pitchFamily="49" charset="0"/>
                <a:cs typeface="Courier New" panose="02070309020205020404" pitchFamily="49" charset="0"/>
              </a:rPr>
              <a:t>ORDER BY DESC</a:t>
            </a: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(?c)</a:t>
            </a:r>
            <a:endParaRPr lang="en-IE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148064" y="5322522"/>
            <a:ext cx="3672408" cy="92333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E" dirty="0">
                <a:latin typeface="Century Gothic" panose="020B0502020202020204" pitchFamily="34" charset="0"/>
                <a:cs typeface="Times New Roman" panose="02020603050405020304" pitchFamily="18" charset="0"/>
              </a:rPr>
              <a:t>Article </a:t>
            </a:r>
            <a:r>
              <a:rPr lang="en-IE" kern="0" dirty="0"/>
              <a:t>⊑</a:t>
            </a:r>
            <a:r>
              <a:rPr lang="en-IE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Paper</a:t>
            </a:r>
            <a:endParaRPr lang="en-IE" dirty="0" smtClean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en-IE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author ≡ </a:t>
            </a:r>
            <a:r>
              <a:rPr lang="en-IE" dirty="0" err="1" smtClean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writtenBy</a:t>
            </a:r>
            <a:r>
              <a:rPr lang="en-IE" kern="0" baseline="30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IE" kern="0" baseline="30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−</a:t>
            </a:r>
          </a:p>
          <a:p>
            <a:r>
              <a:rPr lang="en-IE" dirty="0">
                <a:latin typeface="Century Gothic" panose="020B0502020202020204" pitchFamily="34" charset="0"/>
                <a:cs typeface="Times New Roman" panose="02020603050405020304" pitchFamily="18" charset="0"/>
              </a:rPr>
              <a:t>affiliation </a:t>
            </a:r>
            <a:r>
              <a:rPr lang="en-IE" dirty="0"/>
              <a:t>○ </a:t>
            </a:r>
            <a:r>
              <a:rPr lang="en-IE" dirty="0">
                <a:latin typeface="Century Gothic" panose="020B0502020202020204" pitchFamily="34" charset="0"/>
                <a:cs typeface="Times New Roman" panose="02020603050405020304" pitchFamily="18" charset="0"/>
              </a:rPr>
              <a:t>country </a:t>
            </a:r>
            <a:r>
              <a:rPr lang="en-IE" kern="0" dirty="0"/>
              <a:t>⊑</a:t>
            </a:r>
            <a:r>
              <a:rPr lang="en-IE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solidFill>
                  <a:srgbClr val="0070C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basedIn</a:t>
            </a:r>
            <a:r>
              <a:rPr lang="en-IE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7740">
            <a:off x="305320" y="3251417"/>
            <a:ext cx="809164" cy="8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t0.gstatic.com/images?q=tbn:ANd9GcQzRkuS5FbWozfWvEDglQl7LpKwDifgAAicvmYyGyBTMCgsbaZ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71" y="1143000"/>
            <a:ext cx="142875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0.gstatic.com/images?q=tbn:ANd9GcRDdhmXsnpUXZHtR50_d-cNzbT6UEfZGpHHYnJoMymQq1Bi8r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822" y="4227071"/>
            <a:ext cx="628650" cy="10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043" y="1945392"/>
            <a:ext cx="32766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74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marshsoftware.com/wp-content/uploads/2016/05/worldwide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1229727"/>
            <a:ext cx="14287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152400" y="990600"/>
            <a:ext cx="9448800" cy="62484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rgbClr val="FF0000"/>
                </a:solidFill>
              </a:rPr>
              <a:t>Not clear yet how to do reasoning on the Web!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7740">
            <a:off x="305320" y="3251417"/>
            <a:ext cx="809164" cy="8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t0.gstatic.com/images?q=tbn:ANd9GcQzRkuS5FbWozfWvEDglQl7LpKwDifgAAicvmYyGyBTMCgsbaZ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371" y="1143000"/>
            <a:ext cx="142875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043" y="1945392"/>
            <a:ext cx="32766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cons.iconarchive.com/icons/csscreme/halloween/512/ghost-ic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152399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8139" y="4227071"/>
            <a:ext cx="632334" cy="101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5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65521 -0.25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76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34" y="1313086"/>
            <a:ext cx="4004130" cy="247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54066"/>
            <a:ext cx="3923958" cy="2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08" y="4164451"/>
            <a:ext cx="4085741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08" y="1197962"/>
            <a:ext cx="4076195" cy="267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2652">
            <a:off x="2091802" y="5149773"/>
            <a:ext cx="809164" cy="8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7740">
            <a:off x="2321545" y="2359747"/>
            <a:ext cx="809164" cy="8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7834">
            <a:off x="6516215" y="906867"/>
            <a:ext cx="809164" cy="8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8599">
            <a:off x="6925702" y="4410421"/>
            <a:ext cx="809164" cy="8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://i.imgur.com/hCzfVk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34" y="839598"/>
            <a:ext cx="28575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.imgur.com/hCzfVk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34" y="3962400"/>
            <a:ext cx="28575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341" y="1034705"/>
            <a:ext cx="2197759" cy="253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851" y="3529201"/>
            <a:ext cx="2303509" cy="2653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Side Note: Fact or Fiction?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8974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</a:t>
            </a:r>
            <a:r>
              <a:rPr lang="en-IE" dirty="0" smtClean="0"/>
              <a:t>Access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373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Access Methods</a:t>
            </a:r>
            <a:endParaRPr lang="en-IE" dirty="0"/>
          </a:p>
        </p:txBody>
      </p:sp>
      <p:pic>
        <p:nvPicPr>
          <p:cNvPr id="3074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47359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Client has a request/query </a:t>
            </a:r>
            <a:r>
              <a:rPr lang="en-IE" i="1" dirty="0" smtClean="0">
                <a:latin typeface="+mn-lt"/>
              </a:rPr>
              <a:t>Q</a:t>
            </a:r>
          </a:p>
          <a:p>
            <a:r>
              <a:rPr lang="en-IE" dirty="0" smtClean="0"/>
              <a:t>Server has a dataset </a:t>
            </a:r>
            <a:r>
              <a:rPr lang="en-IE" i="1" dirty="0" smtClean="0">
                <a:latin typeface="+mn-lt"/>
              </a:rPr>
              <a:t>D</a:t>
            </a:r>
          </a:p>
          <a:p>
            <a:r>
              <a:rPr lang="en-IE" dirty="0" smtClean="0"/>
              <a:t>Client issues </a:t>
            </a:r>
            <a:r>
              <a:rPr lang="en-IE" i="1" dirty="0" smtClean="0">
                <a:latin typeface="+mn-lt"/>
              </a:rPr>
              <a:t>Q</a:t>
            </a:r>
            <a:r>
              <a:rPr lang="en-IE" dirty="0" smtClean="0"/>
              <a:t> to server</a:t>
            </a:r>
          </a:p>
          <a:p>
            <a:r>
              <a:rPr lang="en-IE" dirty="0" smtClean="0"/>
              <a:t>Server computes and returns response </a:t>
            </a:r>
            <a:r>
              <a:rPr lang="en-IE" i="1" dirty="0" smtClean="0">
                <a:latin typeface="+mn-lt"/>
              </a:rPr>
              <a:t>Q</a:t>
            </a:r>
            <a:r>
              <a:rPr lang="en-IE" dirty="0" smtClean="0">
                <a:latin typeface="+mn-lt"/>
              </a:rPr>
              <a:t>(</a:t>
            </a:r>
            <a:r>
              <a:rPr lang="en-IE" i="1" dirty="0" smtClean="0">
                <a:latin typeface="+mn-lt"/>
              </a:rPr>
              <a:t>D</a:t>
            </a:r>
            <a:r>
              <a:rPr lang="en-IE" dirty="0" smtClean="0">
                <a:latin typeface="+mn-lt"/>
              </a:rPr>
              <a:t>)</a:t>
            </a:r>
            <a:r>
              <a:rPr lang="en-IE" dirty="0" smtClean="0"/>
              <a:t> </a:t>
            </a:r>
          </a:p>
          <a:p>
            <a:endParaRPr lang="en-IE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683" y="5455920"/>
            <a:ext cx="1104900" cy="132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1066800" y="4343400"/>
            <a:ext cx="1447800" cy="1112520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6858000" y="4343400"/>
            <a:ext cx="1219200" cy="990600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i="1" dirty="0" smtClean="0">
                <a:solidFill>
                  <a:schemeClr val="tx1"/>
                </a:solidFill>
              </a:rPr>
              <a:t>D</a:t>
            </a:r>
            <a:endParaRPr lang="en-IE" sz="3200" i="1" dirty="0">
              <a:solidFill>
                <a:schemeClr val="tx1"/>
              </a:solidFill>
            </a:endParaRPr>
          </a:p>
        </p:txBody>
      </p:sp>
      <p:sp>
        <p:nvSpPr>
          <p:cNvPr id="11" name="Left-Right Arrow 10"/>
          <p:cNvSpPr/>
          <p:nvPr/>
        </p:nvSpPr>
        <p:spPr>
          <a:xfrm>
            <a:off x="1600200" y="5791200"/>
            <a:ext cx="5867400" cy="685800"/>
          </a:xfrm>
          <a:prstGeom prst="leftRightArrow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b="1" dirty="0" smtClean="0">
                <a:solidFill>
                  <a:schemeClr val="bg1">
                    <a:lumMod val="50000"/>
                  </a:schemeClr>
                </a:solidFill>
              </a:rPr>
              <a:t>HTTP</a:t>
            </a:r>
            <a:endParaRPr lang="en-IE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454631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i="1" dirty="0" smtClean="0"/>
              <a:t>Q</a:t>
            </a:r>
            <a:endParaRPr lang="en-IE" sz="32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19800" y="6273328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200" i="1" dirty="0" smtClean="0"/>
              <a:t>Q</a:t>
            </a:r>
            <a:r>
              <a:rPr lang="en-IE" sz="3200" dirty="0" smtClean="0"/>
              <a:t>(D)</a:t>
            </a:r>
            <a:endParaRPr lang="en-IE" sz="3200" dirty="0"/>
          </a:p>
        </p:txBody>
      </p:sp>
      <p:pic>
        <p:nvPicPr>
          <p:cNvPr id="18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560" y="5006339"/>
            <a:ext cx="661086" cy="65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16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8.88889E-6 L 0.04775 0.13495 L 0.55122 0.13495 " pathEditMode="relative" ptsTypes="A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73913E-6 L -0.45416 -0.0018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2" grpId="1"/>
      <p:bldP spid="17" grpId="0"/>
      <p:bldP spid="17" grpId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956465"/>
            <a:ext cx="9966214" cy="334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Access Methods</a:t>
            </a:r>
            <a:endParaRPr lang="en-IE" dirty="0"/>
          </a:p>
        </p:txBody>
      </p:sp>
      <p:pic>
        <p:nvPicPr>
          <p:cNvPr id="4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70021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002505" y="3352800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1105" y="34613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Q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10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95" y="1977188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4800600" y="1359967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1468522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FF0000"/>
                </a:solidFill>
              </a:rPr>
              <a:t>Q</a:t>
            </a:r>
            <a:endParaRPr lang="en-IE" sz="2000" b="1" i="1" dirty="0">
              <a:solidFill>
                <a:srgbClr val="FF0000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63" y="22126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ular Callout 13"/>
          <p:cNvSpPr/>
          <p:nvPr/>
        </p:nvSpPr>
        <p:spPr>
          <a:xfrm>
            <a:off x="3200400" y="17177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D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63" y="20602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ular Callout 15"/>
          <p:cNvSpPr/>
          <p:nvPr/>
        </p:nvSpPr>
        <p:spPr>
          <a:xfrm>
            <a:off x="1600200" y="15653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B050"/>
                </a:solidFill>
              </a:rPr>
              <a:t>D</a:t>
            </a:r>
            <a:endParaRPr lang="en-IE" sz="2000" b="1" i="1" dirty="0">
              <a:solidFill>
                <a:srgbClr val="00B050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963" y="26698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ular Callout 17"/>
          <p:cNvSpPr/>
          <p:nvPr/>
        </p:nvSpPr>
        <p:spPr>
          <a:xfrm>
            <a:off x="7010400" y="21749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FF0000"/>
                </a:solidFill>
              </a:rPr>
              <a:t>D</a:t>
            </a:r>
            <a:endParaRPr lang="en-IE" sz="2000" b="1" i="1" dirty="0">
              <a:solidFill>
                <a:srgbClr val="FF0000"/>
              </a:solidFill>
            </a:endParaRPr>
          </a:p>
        </p:txBody>
      </p:sp>
      <p:pic>
        <p:nvPicPr>
          <p:cNvPr id="7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5" y="3055621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971800" y="2438400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0" y="25469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7030A0"/>
                </a:solidFill>
              </a:rPr>
              <a:t>Q</a:t>
            </a:r>
            <a:endParaRPr lang="en-IE" sz="2000" b="1" i="1" dirty="0">
              <a:solidFill>
                <a:srgbClr val="7030A0"/>
              </a:solidFill>
            </a:endParaRPr>
          </a:p>
        </p:txBody>
      </p:sp>
      <p:sp>
        <p:nvSpPr>
          <p:cNvPr id="22" name="Content Placeholder 3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600200"/>
          </a:xfrm>
        </p:spPr>
        <p:txBody>
          <a:bodyPr>
            <a:noAutofit/>
          </a:bodyPr>
          <a:lstStyle/>
          <a:p>
            <a:r>
              <a:rPr lang="en-IE" sz="2800" dirty="0" smtClean="0"/>
              <a:t>Multiple clients / multiple servers (blurred)</a:t>
            </a:r>
          </a:p>
          <a:p>
            <a:r>
              <a:rPr lang="en-IE" sz="2800" dirty="0" smtClean="0"/>
              <a:t>Remote, decentralised, uncoordinated</a:t>
            </a:r>
          </a:p>
          <a:p>
            <a:r>
              <a:rPr lang="en-IE" sz="2800" dirty="0" smtClean="0"/>
              <a:t>Web scale</a:t>
            </a:r>
            <a:endParaRPr lang="en-IE" sz="2800" dirty="0"/>
          </a:p>
        </p:txBody>
      </p:sp>
      <p:sp>
        <p:nvSpPr>
          <p:cNvPr id="24" name="Cloud Callout 23"/>
          <p:cNvSpPr/>
          <p:nvPr/>
        </p:nvSpPr>
        <p:spPr>
          <a:xfrm>
            <a:off x="8036772" y="2051207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65372" y="2159762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Q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81" y="3276600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ular Callout 30"/>
          <p:cNvSpPr/>
          <p:nvPr/>
        </p:nvSpPr>
        <p:spPr>
          <a:xfrm>
            <a:off x="6023318" y="2781665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D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5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 animBg="1"/>
      <p:bldP spid="12" grpId="0"/>
      <p:bldP spid="14" grpId="0" animBg="1"/>
      <p:bldP spid="16" grpId="0" animBg="1"/>
      <p:bldP spid="18" grpId="0" animBg="1"/>
      <p:bldP spid="8" grpId="0" animBg="1"/>
      <p:bldP spid="9" grpId="0"/>
      <p:bldP spid="24" grpId="0" animBg="1"/>
      <p:bldP spid="25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Data … 2006 </a:t>
            </a:r>
            <a:endParaRPr lang="en-IE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9" y="1406192"/>
            <a:ext cx="7167477" cy="537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tw.rpi.edu/launch/img/l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571455" cy="2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0" y="6445125"/>
            <a:ext cx="3124201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solidFill>
                  <a:schemeClr val="bg1"/>
                </a:solidFill>
              </a:rPr>
              <a:t>(The mug is explained </a:t>
            </a:r>
            <a:r>
              <a:rPr lang="en-IE" dirty="0" smtClean="0">
                <a:solidFill>
                  <a:schemeClr val="bg1"/>
                </a:solidFill>
              </a:rPr>
              <a:t>later)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9874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4"/>
              </a:rPr>
              <a:t>http://</a:t>
            </a:r>
            <a:r>
              <a:rPr lang="en-IE" dirty="0" smtClean="0">
                <a:hlinkClick r:id="rId4"/>
              </a:rPr>
              <a:t>www.w3.org/DesignIssues/LinkedData.html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8537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Data Access Methods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pPr marL="514350" indent="-514350">
              <a:buFont typeface="+mj-lt"/>
              <a:buAutoNum type="arabicPeriod"/>
            </a:pPr>
            <a:r>
              <a:rPr lang="en-IE" dirty="0" smtClean="0">
                <a:solidFill>
                  <a:srgbClr val="0070C0"/>
                </a:solidFill>
              </a:rPr>
              <a:t>Dereferencing</a:t>
            </a:r>
            <a:r>
              <a:rPr lang="en-IE" dirty="0" smtClean="0"/>
              <a:t>:</a:t>
            </a:r>
          </a:p>
          <a:p>
            <a:pPr marL="914400" lvl="1" indent="-514350"/>
            <a:r>
              <a:rPr lang="en-IE" dirty="0" smtClean="0"/>
              <a:t>Look up a URI, get an RDF document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Dumps</a:t>
            </a:r>
            <a:r>
              <a:rPr lang="en-IE" dirty="0" smtClean="0"/>
              <a:t>:</a:t>
            </a:r>
          </a:p>
          <a:p>
            <a:pPr marL="914400" lvl="1" indent="-514350"/>
            <a:r>
              <a:rPr lang="en-IE" dirty="0" smtClean="0"/>
              <a:t>Get all data in an archive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>
                <a:solidFill>
                  <a:srgbClr val="00B050"/>
                </a:solidFill>
              </a:rPr>
              <a:t>SPARQL Queries</a:t>
            </a:r>
            <a:r>
              <a:rPr lang="en-IE" dirty="0" smtClean="0"/>
              <a:t>:</a:t>
            </a:r>
          </a:p>
          <a:p>
            <a:pPr marL="914400" lvl="1" indent="-514350"/>
            <a:r>
              <a:rPr lang="en-IE" dirty="0" smtClean="0"/>
              <a:t>Send a query, get the answers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1671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Dereferencing </a:t>
            </a:r>
            <a:r>
              <a:rPr lang="en-IE" sz="3600" dirty="0" smtClean="0">
                <a:solidFill>
                  <a:schemeClr val="bg1">
                    <a:lumMod val="50000"/>
                  </a:schemeClr>
                </a:solidFill>
              </a:rPr>
              <a:t>(what is it?)</a:t>
            </a:r>
            <a:endParaRPr lang="en-IE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i="1" smtClean="0">
                <a:latin typeface="+mn-lt"/>
              </a:rPr>
              <a:t>Q</a:t>
            </a:r>
            <a:r>
              <a:rPr lang="en-IE" smtClean="0">
                <a:latin typeface="+mn-lt"/>
              </a:rPr>
              <a:t> </a:t>
            </a:r>
            <a:r>
              <a:rPr lang="en-IE" dirty="0" smtClean="0"/>
              <a:t>= “http</a:t>
            </a:r>
            <a:r>
              <a:rPr lang="en-IE" smtClean="0"/>
              <a:t>://dbpedia.org/resource/Colombia</a:t>
            </a:r>
            <a:r>
              <a:rPr lang="en-IE" dirty="0" smtClean="0"/>
              <a:t>”</a:t>
            </a:r>
          </a:p>
          <a:p>
            <a:pPr marL="0" indent="0">
              <a:buNone/>
            </a:pPr>
            <a:r>
              <a:rPr lang="en-IE" i="1" smtClean="0">
                <a:latin typeface="+mn-lt"/>
              </a:rPr>
              <a:t>Q</a:t>
            </a:r>
            <a:r>
              <a:rPr lang="en-IE" smtClean="0">
                <a:latin typeface="+mn-lt"/>
              </a:rPr>
              <a:t>(</a:t>
            </a:r>
            <a:r>
              <a:rPr lang="en-IE" i="1" smtClean="0">
                <a:latin typeface="+mn-lt"/>
              </a:rPr>
              <a:t>D</a:t>
            </a:r>
            <a:r>
              <a:rPr lang="en-IE" smtClean="0">
                <a:latin typeface="+mn-lt"/>
              </a:rPr>
              <a:t>)</a:t>
            </a:r>
            <a:r>
              <a:rPr lang="en-IE" smtClean="0"/>
              <a:t> = 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60562"/>
            <a:ext cx="7082488" cy="474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2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Dereferencing </a:t>
            </a:r>
            <a:r>
              <a:rPr lang="en-IE" sz="3600" dirty="0" smtClean="0">
                <a:solidFill>
                  <a:srgbClr val="FF0000"/>
                </a:solidFill>
              </a:rPr>
              <a:t>(what’s wrong with it?)</a:t>
            </a:r>
            <a:endParaRPr lang="en-IE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r>
              <a:rPr lang="en-IE" b="1" dirty="0" smtClean="0">
                <a:solidFill>
                  <a:srgbClr val="FF0000"/>
                </a:solidFill>
              </a:rPr>
              <a:t>Responses vary </a:t>
            </a:r>
            <a:r>
              <a:rPr lang="en-IE" dirty="0" smtClean="0"/>
              <a:t>from server to server</a:t>
            </a:r>
          </a:p>
          <a:p>
            <a:pPr lvl="1"/>
            <a:r>
              <a:rPr lang="en-IE" dirty="0" smtClean="0"/>
              <a:t>local triples where URI is </a:t>
            </a:r>
            <a:r>
              <a:rPr lang="en-IE" b="1" dirty="0" smtClean="0"/>
              <a:t>subject</a:t>
            </a:r>
            <a:r>
              <a:rPr lang="en-IE" dirty="0" smtClean="0"/>
              <a:t> (83%) </a:t>
            </a:r>
            <a:r>
              <a:rPr lang="en-IE" i="1" dirty="0" smtClean="0"/>
              <a:t>vs</a:t>
            </a:r>
            <a:r>
              <a:rPr lang="en-IE" dirty="0" smtClean="0"/>
              <a:t>.</a:t>
            </a:r>
          </a:p>
          <a:p>
            <a:pPr lvl="1"/>
            <a:r>
              <a:rPr lang="en-IE" dirty="0" smtClean="0"/>
              <a:t>local triples where URI is </a:t>
            </a:r>
            <a:r>
              <a:rPr lang="en-IE" b="1" dirty="0" smtClean="0"/>
              <a:t>subject</a:t>
            </a:r>
            <a:r>
              <a:rPr lang="en-IE" dirty="0" smtClean="0"/>
              <a:t> or </a:t>
            </a:r>
            <a:r>
              <a:rPr lang="en-IE" b="1" dirty="0" smtClean="0"/>
              <a:t>object</a:t>
            </a:r>
            <a:r>
              <a:rPr lang="en-IE" dirty="0" smtClean="0"/>
              <a:t> (55%)</a:t>
            </a:r>
            <a:endParaRPr lang="en-IE" cap="small" dirty="0" smtClean="0"/>
          </a:p>
          <a:p>
            <a:pPr marL="0" indent="0">
              <a:buNone/>
            </a:pPr>
            <a:endParaRPr lang="en-IE" cap="small" dirty="0" smtClean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009" y="5180161"/>
            <a:ext cx="3428999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cap="small" dirty="0">
                <a:solidFill>
                  <a:srgbClr val="0070C0"/>
                </a:solidFill>
              </a:rPr>
              <a:t>Well-defined</a:t>
            </a:r>
            <a:r>
              <a:rPr lang="en-IE" sz="2400" dirty="0"/>
              <a:t>: For a given </a:t>
            </a:r>
            <a:r>
              <a:rPr lang="en-IE" sz="2400" i="1" dirty="0"/>
              <a:t>Q</a:t>
            </a:r>
            <a:r>
              <a:rPr lang="en-IE" sz="2400" dirty="0"/>
              <a:t> and </a:t>
            </a:r>
            <a:r>
              <a:rPr lang="en-IE" sz="2400" i="1" dirty="0"/>
              <a:t>D</a:t>
            </a:r>
            <a:r>
              <a:rPr lang="en-IE" sz="2400" dirty="0"/>
              <a:t>, clients and servers agree on what </a:t>
            </a:r>
            <a:r>
              <a:rPr lang="en-IE" sz="2400" i="1" dirty="0"/>
              <a:t>Q</a:t>
            </a:r>
            <a:r>
              <a:rPr lang="en-IE" sz="2400" dirty="0"/>
              <a:t>(</a:t>
            </a:r>
            <a:r>
              <a:rPr lang="en-IE" sz="2400" i="1" dirty="0"/>
              <a:t>D</a:t>
            </a:r>
            <a:r>
              <a:rPr lang="en-IE" sz="2400" dirty="0"/>
              <a:t>) should be.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134" y="4664022"/>
            <a:ext cx="4595031" cy="211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55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Dereferencing </a:t>
            </a:r>
            <a:r>
              <a:rPr lang="en-IE" sz="3600" dirty="0" smtClean="0">
                <a:solidFill>
                  <a:srgbClr val="FF0000"/>
                </a:solidFill>
              </a:rPr>
              <a:t>(what’s wrong with it?)</a:t>
            </a:r>
            <a:endParaRPr lang="en-IE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Very</a:t>
            </a:r>
            <a:r>
              <a:rPr lang="en-IE" b="1" dirty="0" smtClean="0">
                <a:solidFill>
                  <a:srgbClr val="FF0000"/>
                </a:solidFill>
              </a:rPr>
              <a:t> coarse</a:t>
            </a:r>
            <a:r>
              <a:rPr lang="en-IE" dirty="0" smtClean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Bell MT" panose="02020503060305020303" pitchFamily="18" charset="0"/>
              </a:rPr>
              <a:t>Give me all capitals of South American countries.</a:t>
            </a:r>
            <a:endParaRPr lang="en-IE" cap="small" dirty="0" smtClean="0">
              <a:solidFill>
                <a:schemeClr val="accent6">
                  <a:lumMod val="75000"/>
                </a:schemeClr>
              </a:solidFill>
              <a:latin typeface="Bell MT" panose="02020503060305020303" pitchFamily="18" charset="0"/>
            </a:endParaRPr>
          </a:p>
          <a:p>
            <a:pPr lvl="2"/>
            <a:r>
              <a:rPr lang="en-IE" sz="2000" dirty="0" smtClean="0"/>
              <a:t>Dereference documents for all country URIs</a:t>
            </a:r>
          </a:p>
          <a:p>
            <a:pPr lvl="2"/>
            <a:r>
              <a:rPr lang="en-IE" sz="2000" dirty="0" smtClean="0"/>
              <a:t>See which ones are in South America, throw away rest</a:t>
            </a:r>
          </a:p>
          <a:p>
            <a:pPr lvl="2"/>
            <a:r>
              <a:rPr lang="en-IE" sz="2000" dirty="0" smtClean="0"/>
              <a:t>Throw away triples other than capitals</a:t>
            </a:r>
            <a:endParaRPr lang="en-IE" sz="2000" dirty="0"/>
          </a:p>
          <a:p>
            <a:pPr lvl="2"/>
            <a:endParaRPr lang="en-IE" cap="small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55009" y="5180161"/>
            <a:ext cx="3428999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cap="small" dirty="0" smtClean="0">
                <a:solidFill>
                  <a:schemeClr val="accent6">
                    <a:lumMod val="75000"/>
                  </a:schemeClr>
                </a:solidFill>
              </a:rPr>
              <a:t>Granular</a:t>
            </a:r>
            <a:r>
              <a:rPr lang="en-IE" sz="2400" dirty="0" smtClean="0"/>
              <a:t>: The language for </a:t>
            </a:r>
            <a:r>
              <a:rPr lang="en-IE" sz="2400" i="1" dirty="0" smtClean="0"/>
              <a:t>Q</a:t>
            </a:r>
            <a:r>
              <a:rPr lang="en-IE" sz="2400" dirty="0" smtClean="0"/>
              <a:t> allows the client to be specific so as to avoid wasting bandwidth</a:t>
            </a:r>
            <a:endParaRPr lang="en-IE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931" y="4664022"/>
            <a:ext cx="4646469" cy="211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65" y="3630660"/>
            <a:ext cx="2251585" cy="72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11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Dereferencing </a:t>
            </a:r>
            <a:r>
              <a:rPr lang="en-IE" sz="3600" dirty="0" smtClean="0">
                <a:solidFill>
                  <a:srgbClr val="FF0000"/>
                </a:solidFill>
              </a:rPr>
              <a:t>(what’s wrong with it?)</a:t>
            </a:r>
            <a:endParaRPr lang="en-IE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b="1" dirty="0" smtClean="0">
                <a:solidFill>
                  <a:srgbClr val="FF0000"/>
                </a:solidFill>
              </a:rPr>
              <a:t>No pagination</a:t>
            </a:r>
            <a:r>
              <a:rPr lang="en-IE" dirty="0" smtClean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Bell MT" panose="02020503060305020303" pitchFamily="18" charset="0"/>
              </a:rPr>
              <a:t>Give me some information about Italy.</a:t>
            </a:r>
            <a:endParaRPr lang="en-IE" cap="small" dirty="0" smtClean="0">
              <a:solidFill>
                <a:schemeClr val="accent6">
                  <a:lumMod val="75000"/>
                </a:schemeClr>
              </a:solidFill>
              <a:latin typeface="Bell MT" panose="02020503060305020303" pitchFamily="18" charset="0"/>
            </a:endParaRPr>
          </a:p>
          <a:p>
            <a:pPr lvl="2"/>
            <a:r>
              <a:rPr lang="en-IE" dirty="0" smtClean="0"/>
              <a:t>Load document with 100,000 triples</a:t>
            </a:r>
          </a:p>
          <a:p>
            <a:pPr lvl="2"/>
            <a:r>
              <a:rPr lang="en-IE" dirty="0" smtClean="0"/>
              <a:t>Throw away 99,900 triples the user won’t read</a:t>
            </a:r>
            <a:endParaRPr lang="en-IE" dirty="0"/>
          </a:p>
          <a:p>
            <a:pPr lvl="2"/>
            <a:endParaRPr lang="en-IE" cap="small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55009" y="5180161"/>
            <a:ext cx="3428999" cy="1200329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cap="small" dirty="0" smtClean="0">
                <a:solidFill>
                  <a:schemeClr val="accent6">
                    <a:lumMod val="75000"/>
                  </a:schemeClr>
                </a:solidFill>
              </a:rPr>
              <a:t>Pagination</a:t>
            </a:r>
            <a:r>
              <a:rPr lang="en-IE" sz="2400" dirty="0" smtClean="0"/>
              <a:t>: A large response </a:t>
            </a:r>
            <a:r>
              <a:rPr lang="en-IE" sz="2400" i="1" dirty="0" smtClean="0"/>
              <a:t>Q</a:t>
            </a:r>
            <a:r>
              <a:rPr lang="en-IE" sz="2400" dirty="0" smtClean="0"/>
              <a:t>(</a:t>
            </a:r>
            <a:r>
              <a:rPr lang="en-IE" sz="2400" i="1" dirty="0" smtClean="0"/>
              <a:t>D</a:t>
            </a:r>
            <a:r>
              <a:rPr lang="en-IE" sz="2400" dirty="0" smtClean="0"/>
              <a:t>) can be split into chunks</a:t>
            </a:r>
            <a:endParaRPr lang="en-IE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673912"/>
            <a:ext cx="4722125" cy="218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07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Dumps </a:t>
            </a:r>
            <a:r>
              <a:rPr lang="en-IE" sz="3600" dirty="0" smtClean="0">
                <a:solidFill>
                  <a:schemeClr val="bg1">
                    <a:lumMod val="50000"/>
                  </a:schemeClr>
                </a:solidFill>
              </a:rPr>
              <a:t>(what are they?)</a:t>
            </a:r>
            <a:endParaRPr lang="en-IE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973" y="1524000"/>
            <a:ext cx="6167438" cy="486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57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Dumps </a:t>
            </a:r>
            <a:r>
              <a:rPr lang="en-IE" sz="3600" dirty="0">
                <a:solidFill>
                  <a:srgbClr val="FF0000"/>
                </a:solidFill>
              </a:rPr>
              <a:t>(what’s wrong with </a:t>
            </a:r>
            <a:r>
              <a:rPr lang="en-IE" sz="3600" dirty="0" smtClean="0">
                <a:solidFill>
                  <a:srgbClr val="FF0000"/>
                </a:solidFill>
              </a:rPr>
              <a:t>them?)</a:t>
            </a:r>
            <a:endParaRPr lang="en-IE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15× compression for RDF achievable</a:t>
            </a:r>
          </a:p>
          <a:p>
            <a:r>
              <a:rPr lang="en-IE" dirty="0" smtClean="0"/>
              <a:t>But</a:t>
            </a:r>
            <a:r>
              <a:rPr lang="en-IE" dirty="0" smtClean="0">
                <a:solidFill>
                  <a:srgbClr val="FF0000"/>
                </a:solidFill>
              </a:rPr>
              <a:t> same weaknesses as for </a:t>
            </a:r>
            <a:r>
              <a:rPr lang="en-IE" dirty="0" err="1" smtClean="0">
                <a:solidFill>
                  <a:srgbClr val="FF0000"/>
                </a:solidFill>
              </a:rPr>
              <a:t>deref</a:t>
            </a:r>
            <a:r>
              <a:rPr lang="en-IE" dirty="0" smtClean="0">
                <a:solidFill>
                  <a:srgbClr val="FF0000"/>
                </a:solidFill>
              </a:rPr>
              <a:t>. still apply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388" y="4343400"/>
            <a:ext cx="4646469" cy="210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8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Dumps </a:t>
            </a:r>
            <a:r>
              <a:rPr lang="en-IE" sz="3600" dirty="0">
                <a:solidFill>
                  <a:srgbClr val="FF0000"/>
                </a:solidFill>
              </a:rPr>
              <a:t>(what’s wrong with </a:t>
            </a:r>
            <a:r>
              <a:rPr lang="en-IE" sz="3600" dirty="0" smtClean="0">
                <a:solidFill>
                  <a:srgbClr val="FF0000"/>
                </a:solidFill>
              </a:rPr>
              <a:t>them?)</a:t>
            </a:r>
            <a:endParaRPr lang="en-IE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15× compression for RDF achievable</a:t>
            </a:r>
          </a:p>
          <a:p>
            <a:r>
              <a:rPr lang="en-IE" dirty="0" smtClean="0"/>
              <a:t>But</a:t>
            </a:r>
            <a:r>
              <a:rPr lang="en-IE" dirty="0" smtClean="0">
                <a:solidFill>
                  <a:srgbClr val="FF0000"/>
                </a:solidFill>
              </a:rPr>
              <a:t> same weaknesses as for </a:t>
            </a:r>
            <a:r>
              <a:rPr lang="en-IE" dirty="0" err="1" smtClean="0">
                <a:solidFill>
                  <a:srgbClr val="FF0000"/>
                </a:solidFill>
              </a:rPr>
              <a:t>deref</a:t>
            </a:r>
            <a:r>
              <a:rPr lang="en-IE" dirty="0" smtClean="0">
                <a:solidFill>
                  <a:srgbClr val="FF0000"/>
                </a:solidFill>
              </a:rPr>
              <a:t>. still apply</a:t>
            </a:r>
          </a:p>
          <a:p>
            <a:r>
              <a:rPr lang="en-IE" dirty="0" smtClean="0"/>
              <a:t>Also, </a:t>
            </a:r>
            <a:r>
              <a:rPr lang="en-IE" b="1" dirty="0" smtClean="0">
                <a:solidFill>
                  <a:srgbClr val="FF0000"/>
                </a:solidFill>
              </a:rPr>
              <a:t>no standard access methods:</a:t>
            </a:r>
          </a:p>
          <a:p>
            <a:pPr lvl="1"/>
            <a:r>
              <a:rPr lang="en-IE" dirty="0" smtClean="0"/>
              <a:t>Various compressions and formats</a:t>
            </a:r>
          </a:p>
          <a:p>
            <a:pPr lvl="1"/>
            <a:r>
              <a:rPr lang="en-IE" dirty="0" smtClean="0"/>
              <a:t>Linked through generic HTML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5009" y="5180161"/>
            <a:ext cx="3428999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cap="small" dirty="0" smtClean="0">
                <a:solidFill>
                  <a:srgbClr val="0070C0"/>
                </a:solidFill>
              </a:rPr>
              <a:t>Accessible</a:t>
            </a:r>
            <a:r>
              <a:rPr lang="en-IE" sz="2400" dirty="0" smtClean="0"/>
              <a:t>: The protocol and formats are defined for automatic access by software agents</a:t>
            </a:r>
            <a:endParaRPr lang="en-IE" sz="24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110" y="4322688"/>
            <a:ext cx="4635690" cy="210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7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</a:t>
            </a:r>
            <a:r>
              <a:rPr lang="en-IE" sz="3600" dirty="0" smtClean="0">
                <a:solidFill>
                  <a:schemeClr val="bg1">
                    <a:lumMod val="50000"/>
                  </a:schemeClr>
                </a:solidFill>
              </a:rPr>
              <a:t>(what is it?)</a:t>
            </a:r>
            <a:endParaRPr lang="en-IE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i="1" dirty="0" smtClean="0">
                <a:latin typeface="+mn-lt"/>
              </a:rPr>
              <a:t>Q</a:t>
            </a:r>
            <a:r>
              <a:rPr lang="en-IE" dirty="0" smtClean="0"/>
              <a:t> = </a:t>
            </a:r>
            <a:endParaRPr lang="en-IE" i="1" dirty="0" smtClean="0"/>
          </a:p>
          <a:p>
            <a:pPr marL="0" indent="0">
              <a:buNone/>
            </a:pPr>
            <a:endParaRPr lang="en-IE" i="1" dirty="0"/>
          </a:p>
          <a:p>
            <a:pPr marL="0" indent="0">
              <a:buNone/>
            </a:pPr>
            <a:endParaRPr lang="en-IE" i="1" dirty="0" smtClean="0"/>
          </a:p>
          <a:p>
            <a:pPr marL="0" indent="0">
              <a:buNone/>
            </a:pPr>
            <a:endParaRPr lang="en-IE" i="1" dirty="0"/>
          </a:p>
          <a:p>
            <a:pPr marL="0" indent="0">
              <a:buNone/>
            </a:pPr>
            <a:endParaRPr lang="en-IE" i="1" dirty="0" smtClean="0"/>
          </a:p>
          <a:p>
            <a:pPr marL="0" indent="0">
              <a:buNone/>
            </a:pPr>
            <a:r>
              <a:rPr lang="en-IE" i="1" dirty="0" smtClean="0">
                <a:latin typeface="+mn-lt"/>
              </a:rPr>
              <a:t>Q</a:t>
            </a:r>
            <a:r>
              <a:rPr lang="en-IE" dirty="0" smtClean="0">
                <a:latin typeface="+mn-lt"/>
              </a:rPr>
              <a:t>(</a:t>
            </a:r>
            <a:r>
              <a:rPr lang="en-IE" i="1" dirty="0" smtClean="0">
                <a:latin typeface="+mn-lt"/>
              </a:rPr>
              <a:t>D</a:t>
            </a:r>
            <a:r>
              <a:rPr lang="en-IE" dirty="0" smtClean="0">
                <a:latin typeface="+mn-lt"/>
              </a:rPr>
              <a:t>)</a:t>
            </a:r>
            <a:r>
              <a:rPr lang="en-IE" dirty="0" smtClean="0"/>
              <a:t> =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61" y="3733800"/>
            <a:ext cx="2061616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961" y="1303337"/>
            <a:ext cx="5662248" cy="19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4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</a:t>
            </a:r>
            <a:r>
              <a:rPr lang="en-IE" sz="3600" dirty="0" smtClean="0">
                <a:solidFill>
                  <a:srgbClr val="00B050"/>
                </a:solidFill>
              </a:rPr>
              <a:t>(to the rescue?)</a:t>
            </a:r>
            <a:endParaRPr lang="en-IE" sz="3600" dirty="0">
              <a:solidFill>
                <a:srgbClr val="00B05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7848600" cy="352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45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Four Principles of Linked Data </a:t>
            </a:r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9874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2"/>
              </a:rPr>
              <a:t>http://</a:t>
            </a:r>
            <a:r>
              <a:rPr lang="en-IE" dirty="0" smtClean="0">
                <a:hlinkClick r:id="rId2"/>
              </a:rPr>
              <a:t>www.w3.org/DesignIssues/LinkedData.html</a:t>
            </a:r>
            <a:endParaRPr lang="en-I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9" y="1905000"/>
            <a:ext cx="7167477" cy="327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tw.rpi.edu/launch/img/l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571455" cy="2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98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</a:t>
            </a:r>
            <a:r>
              <a:rPr lang="en-IE" sz="3600" dirty="0" smtClean="0">
                <a:solidFill>
                  <a:srgbClr val="FF0000"/>
                </a:solidFill>
              </a:rPr>
              <a:t>(what’s wrong with it?)</a:t>
            </a:r>
            <a:endParaRPr lang="en-IE" sz="3600" dirty="0">
              <a:solidFill>
                <a:srgbClr val="FF0000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1436"/>
            <a:ext cx="6277603" cy="483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08934"/>
            <a:ext cx="6277603" cy="483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08934"/>
            <a:ext cx="6277603" cy="483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08934"/>
            <a:ext cx="6277603" cy="483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08934"/>
            <a:ext cx="6314925" cy="483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85800" y="1226770"/>
            <a:ext cx="71628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7220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</a:t>
            </a:r>
            <a:r>
              <a:rPr lang="en-IE" sz="3600" dirty="0" smtClean="0">
                <a:solidFill>
                  <a:srgbClr val="FF0000"/>
                </a:solidFill>
              </a:rPr>
              <a:t>(what’s wrong with it?)</a:t>
            </a:r>
            <a:endParaRPr lang="en-IE" sz="3600" dirty="0">
              <a:solidFill>
                <a:srgbClr val="FF0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491998"/>
            <a:ext cx="6408713" cy="490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55198" y="1528670"/>
            <a:ext cx="6385154" cy="4861208"/>
            <a:chOff x="1355198" y="1016064"/>
            <a:chExt cx="6385154" cy="4861208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5198" y="1196752"/>
              <a:ext cx="6385154" cy="4680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109664" y="1016064"/>
              <a:ext cx="36004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282346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 </a:t>
            </a:r>
            <a:r>
              <a:rPr lang="en-IE" sz="3600" dirty="0">
                <a:solidFill>
                  <a:srgbClr val="FF0000"/>
                </a:solidFill>
              </a:rPr>
              <a:t>(what’s wrong with it?)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FF0000"/>
                </a:solidFill>
              </a:rPr>
              <a:t>Simple</a:t>
            </a:r>
            <a:r>
              <a:rPr lang="en-IE" dirty="0" smtClean="0"/>
              <a:t> </a:t>
            </a:r>
            <a:r>
              <a:rPr lang="en-IE" sz="1600" dirty="0" smtClean="0"/>
              <a:t>Protocol and </a:t>
            </a:r>
            <a:r>
              <a:rPr lang="en-IE" dirty="0" smtClean="0">
                <a:solidFill>
                  <a:srgbClr val="FF0000"/>
                </a:solidFill>
              </a:rPr>
              <a:t>RDF Query Language</a:t>
            </a:r>
          </a:p>
          <a:p>
            <a:r>
              <a:rPr lang="en-IE" dirty="0" smtClean="0"/>
              <a:t>SPARQL evaluation: </a:t>
            </a:r>
            <a:r>
              <a:rPr lang="en-IE" cap="small" dirty="0" smtClean="0">
                <a:solidFill>
                  <a:srgbClr val="FF0000"/>
                </a:solidFill>
              </a:rPr>
              <a:t>PSpace</a:t>
            </a:r>
            <a:r>
              <a:rPr lang="en-IE" dirty="0" smtClean="0">
                <a:solidFill>
                  <a:srgbClr val="FF0000"/>
                </a:solidFill>
              </a:rPr>
              <a:t>-complete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87" y="3276600"/>
            <a:ext cx="7030113" cy="335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5"/>
          <p:cNvSpPr/>
          <p:nvPr/>
        </p:nvSpPr>
        <p:spPr>
          <a:xfrm>
            <a:off x="900752" y="1447800"/>
            <a:ext cx="1341149" cy="259308"/>
          </a:xfrm>
          <a:custGeom>
            <a:avLst/>
            <a:gdLst>
              <a:gd name="connsiteX0" fmla="*/ 68239 w 1341149"/>
              <a:gd name="connsiteY0" fmla="*/ 40944 h 259308"/>
              <a:gd name="connsiteX1" fmla="*/ 1064526 w 1341149"/>
              <a:gd name="connsiteY1" fmla="*/ 27296 h 259308"/>
              <a:gd name="connsiteX2" fmla="*/ 1105469 w 1341149"/>
              <a:gd name="connsiteY2" fmla="*/ 13648 h 259308"/>
              <a:gd name="connsiteX3" fmla="*/ 1173708 w 1341149"/>
              <a:gd name="connsiteY3" fmla="*/ 0 h 259308"/>
              <a:gd name="connsiteX4" fmla="*/ 1337481 w 1341149"/>
              <a:gd name="connsiteY4" fmla="*/ 13648 h 259308"/>
              <a:gd name="connsiteX5" fmla="*/ 1282890 w 1341149"/>
              <a:gd name="connsiteY5" fmla="*/ 27296 h 259308"/>
              <a:gd name="connsiteX6" fmla="*/ 1214651 w 1341149"/>
              <a:gd name="connsiteY6" fmla="*/ 40944 h 259308"/>
              <a:gd name="connsiteX7" fmla="*/ 1160060 w 1341149"/>
              <a:gd name="connsiteY7" fmla="*/ 68239 h 259308"/>
              <a:gd name="connsiteX8" fmla="*/ 873457 w 1341149"/>
              <a:gd name="connsiteY8" fmla="*/ 95535 h 259308"/>
              <a:gd name="connsiteX9" fmla="*/ 777923 w 1341149"/>
              <a:gd name="connsiteY9" fmla="*/ 109182 h 259308"/>
              <a:gd name="connsiteX10" fmla="*/ 668741 w 1341149"/>
              <a:gd name="connsiteY10" fmla="*/ 136478 h 259308"/>
              <a:gd name="connsiteX11" fmla="*/ 450376 w 1341149"/>
              <a:gd name="connsiteY11" fmla="*/ 150126 h 259308"/>
              <a:gd name="connsiteX12" fmla="*/ 409433 w 1341149"/>
              <a:gd name="connsiteY12" fmla="*/ 163773 h 259308"/>
              <a:gd name="connsiteX13" fmla="*/ 300251 w 1341149"/>
              <a:gd name="connsiteY13" fmla="*/ 191069 h 259308"/>
              <a:gd name="connsiteX14" fmla="*/ 504967 w 1341149"/>
              <a:gd name="connsiteY14" fmla="*/ 204717 h 259308"/>
              <a:gd name="connsiteX15" fmla="*/ 655093 w 1341149"/>
              <a:gd name="connsiteY15" fmla="*/ 218364 h 259308"/>
              <a:gd name="connsiteX16" fmla="*/ 859809 w 1341149"/>
              <a:gd name="connsiteY16" fmla="*/ 232012 h 259308"/>
              <a:gd name="connsiteX17" fmla="*/ 941696 w 1341149"/>
              <a:gd name="connsiteY17" fmla="*/ 245660 h 259308"/>
              <a:gd name="connsiteX18" fmla="*/ 1009935 w 1341149"/>
              <a:gd name="connsiteY18" fmla="*/ 259308 h 259308"/>
              <a:gd name="connsiteX19" fmla="*/ 1201003 w 1341149"/>
              <a:gd name="connsiteY19" fmla="*/ 232012 h 259308"/>
              <a:gd name="connsiteX20" fmla="*/ 1146412 w 1341149"/>
              <a:gd name="connsiteY20" fmla="*/ 191069 h 259308"/>
              <a:gd name="connsiteX21" fmla="*/ 1091821 w 1341149"/>
              <a:gd name="connsiteY21" fmla="*/ 177421 h 259308"/>
              <a:gd name="connsiteX22" fmla="*/ 955344 w 1341149"/>
              <a:gd name="connsiteY22" fmla="*/ 150126 h 259308"/>
              <a:gd name="connsiteX23" fmla="*/ 436729 w 1341149"/>
              <a:gd name="connsiteY23" fmla="*/ 150126 h 259308"/>
              <a:gd name="connsiteX24" fmla="*/ 395785 w 1341149"/>
              <a:gd name="connsiteY24" fmla="*/ 136478 h 259308"/>
              <a:gd name="connsiteX25" fmla="*/ 450376 w 1341149"/>
              <a:gd name="connsiteY25" fmla="*/ 122830 h 259308"/>
              <a:gd name="connsiteX26" fmla="*/ 586854 w 1341149"/>
              <a:gd name="connsiteY26" fmla="*/ 150126 h 259308"/>
              <a:gd name="connsiteX27" fmla="*/ 218364 w 1341149"/>
              <a:gd name="connsiteY27" fmla="*/ 122830 h 259308"/>
              <a:gd name="connsiteX28" fmla="*/ 327547 w 1341149"/>
              <a:gd name="connsiteY28" fmla="*/ 109182 h 259308"/>
              <a:gd name="connsiteX29" fmla="*/ 477672 w 1341149"/>
              <a:gd name="connsiteY29" fmla="*/ 95535 h 259308"/>
              <a:gd name="connsiteX30" fmla="*/ 928048 w 1341149"/>
              <a:gd name="connsiteY30" fmla="*/ 68239 h 259308"/>
              <a:gd name="connsiteX31" fmla="*/ 1009935 w 1341149"/>
              <a:gd name="connsiteY31" fmla="*/ 54591 h 259308"/>
              <a:gd name="connsiteX32" fmla="*/ 968991 w 1341149"/>
              <a:gd name="connsiteY32" fmla="*/ 40944 h 259308"/>
              <a:gd name="connsiteX33" fmla="*/ 723332 w 1341149"/>
              <a:gd name="connsiteY33" fmla="*/ 27296 h 259308"/>
              <a:gd name="connsiteX34" fmla="*/ 586854 w 1341149"/>
              <a:gd name="connsiteY34" fmla="*/ 0 h 259308"/>
              <a:gd name="connsiteX35" fmla="*/ 491320 w 1341149"/>
              <a:gd name="connsiteY35" fmla="*/ 13648 h 259308"/>
              <a:gd name="connsiteX36" fmla="*/ 600502 w 1341149"/>
              <a:gd name="connsiteY36" fmla="*/ 13648 h 259308"/>
              <a:gd name="connsiteX37" fmla="*/ 354842 w 1341149"/>
              <a:gd name="connsiteY37" fmla="*/ 27296 h 259308"/>
              <a:gd name="connsiteX38" fmla="*/ 313899 w 1341149"/>
              <a:gd name="connsiteY38" fmla="*/ 54591 h 259308"/>
              <a:gd name="connsiteX39" fmla="*/ 163773 w 1341149"/>
              <a:gd name="connsiteY39" fmla="*/ 68239 h 259308"/>
              <a:gd name="connsiteX40" fmla="*/ 423081 w 1341149"/>
              <a:gd name="connsiteY40" fmla="*/ 109182 h 259308"/>
              <a:gd name="connsiteX41" fmla="*/ 204717 w 1341149"/>
              <a:gd name="connsiteY41" fmla="*/ 136478 h 259308"/>
              <a:gd name="connsiteX42" fmla="*/ 81887 w 1341149"/>
              <a:gd name="connsiteY42" fmla="*/ 163773 h 259308"/>
              <a:gd name="connsiteX43" fmla="*/ 0 w 1341149"/>
              <a:gd name="connsiteY43" fmla="*/ 177421 h 259308"/>
              <a:gd name="connsiteX44" fmla="*/ 545911 w 1341149"/>
              <a:gd name="connsiteY44" fmla="*/ 177421 h 259308"/>
              <a:gd name="connsiteX45" fmla="*/ 504967 w 1341149"/>
              <a:gd name="connsiteY45" fmla="*/ 163773 h 259308"/>
              <a:gd name="connsiteX46" fmla="*/ 450376 w 1341149"/>
              <a:gd name="connsiteY46" fmla="*/ 150126 h 259308"/>
              <a:gd name="connsiteX47" fmla="*/ 354842 w 1341149"/>
              <a:gd name="connsiteY47" fmla="*/ 122830 h 259308"/>
              <a:gd name="connsiteX48" fmla="*/ 259308 w 1341149"/>
              <a:gd name="connsiteY48" fmla="*/ 109182 h 259308"/>
              <a:gd name="connsiteX49" fmla="*/ 177421 w 1341149"/>
              <a:gd name="connsiteY49" fmla="*/ 68239 h 259308"/>
              <a:gd name="connsiteX50" fmla="*/ 177421 w 1341149"/>
              <a:gd name="connsiteY50" fmla="*/ 54591 h 25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41149" h="259308">
                <a:moveTo>
                  <a:pt x="68239" y="40944"/>
                </a:moveTo>
                <a:lnTo>
                  <a:pt x="1064526" y="27296"/>
                </a:lnTo>
                <a:cubicBezTo>
                  <a:pt x="1078907" y="26918"/>
                  <a:pt x="1091513" y="17137"/>
                  <a:pt x="1105469" y="13648"/>
                </a:cubicBezTo>
                <a:cubicBezTo>
                  <a:pt x="1127973" y="8022"/>
                  <a:pt x="1150962" y="4549"/>
                  <a:pt x="1173708" y="0"/>
                </a:cubicBezTo>
                <a:cubicBezTo>
                  <a:pt x="1228299" y="4549"/>
                  <a:pt x="1284336" y="362"/>
                  <a:pt x="1337481" y="13648"/>
                </a:cubicBezTo>
                <a:cubicBezTo>
                  <a:pt x="1355678" y="18197"/>
                  <a:pt x="1301200" y="23227"/>
                  <a:pt x="1282890" y="27296"/>
                </a:cubicBezTo>
                <a:cubicBezTo>
                  <a:pt x="1260246" y="32328"/>
                  <a:pt x="1237397" y="36395"/>
                  <a:pt x="1214651" y="40944"/>
                </a:cubicBezTo>
                <a:cubicBezTo>
                  <a:pt x="1196454" y="50042"/>
                  <a:pt x="1179547" y="62393"/>
                  <a:pt x="1160060" y="68239"/>
                </a:cubicBezTo>
                <a:cubicBezTo>
                  <a:pt x="1096053" y="87441"/>
                  <a:pt x="894873" y="94107"/>
                  <a:pt x="873457" y="95535"/>
                </a:cubicBezTo>
                <a:cubicBezTo>
                  <a:pt x="841612" y="100084"/>
                  <a:pt x="809466" y="102873"/>
                  <a:pt x="777923" y="109182"/>
                </a:cubicBezTo>
                <a:cubicBezTo>
                  <a:pt x="741137" y="116539"/>
                  <a:pt x="706182" y="134138"/>
                  <a:pt x="668741" y="136478"/>
                </a:cubicBezTo>
                <a:lnTo>
                  <a:pt x="450376" y="150126"/>
                </a:lnTo>
                <a:cubicBezTo>
                  <a:pt x="436728" y="154675"/>
                  <a:pt x="423312" y="159988"/>
                  <a:pt x="409433" y="163773"/>
                </a:cubicBezTo>
                <a:cubicBezTo>
                  <a:pt x="373241" y="173644"/>
                  <a:pt x="300251" y="191069"/>
                  <a:pt x="300251" y="191069"/>
                </a:cubicBezTo>
                <a:lnTo>
                  <a:pt x="504967" y="204717"/>
                </a:lnTo>
                <a:cubicBezTo>
                  <a:pt x="555067" y="208571"/>
                  <a:pt x="604993" y="214510"/>
                  <a:pt x="655093" y="218364"/>
                </a:cubicBezTo>
                <a:cubicBezTo>
                  <a:pt x="723282" y="223609"/>
                  <a:pt x="791570" y="227463"/>
                  <a:pt x="859809" y="232012"/>
                </a:cubicBezTo>
                <a:lnTo>
                  <a:pt x="941696" y="245660"/>
                </a:lnTo>
                <a:cubicBezTo>
                  <a:pt x="964519" y="249810"/>
                  <a:pt x="986738" y="259308"/>
                  <a:pt x="1009935" y="259308"/>
                </a:cubicBezTo>
                <a:cubicBezTo>
                  <a:pt x="1074772" y="259308"/>
                  <a:pt x="1138007" y="244611"/>
                  <a:pt x="1201003" y="232012"/>
                </a:cubicBezTo>
                <a:cubicBezTo>
                  <a:pt x="1182806" y="218364"/>
                  <a:pt x="1166757" y="201241"/>
                  <a:pt x="1146412" y="191069"/>
                </a:cubicBezTo>
                <a:cubicBezTo>
                  <a:pt x="1129635" y="182681"/>
                  <a:pt x="1110214" y="181100"/>
                  <a:pt x="1091821" y="177421"/>
                </a:cubicBezTo>
                <a:cubicBezTo>
                  <a:pt x="924483" y="143953"/>
                  <a:pt x="1082162" y="181829"/>
                  <a:pt x="955344" y="150126"/>
                </a:cubicBezTo>
                <a:cubicBezTo>
                  <a:pt x="712994" y="160223"/>
                  <a:pt x="649739" y="175185"/>
                  <a:pt x="436729" y="150126"/>
                </a:cubicBezTo>
                <a:cubicBezTo>
                  <a:pt x="422441" y="148445"/>
                  <a:pt x="409433" y="141027"/>
                  <a:pt x="395785" y="136478"/>
                </a:cubicBezTo>
                <a:cubicBezTo>
                  <a:pt x="413982" y="131929"/>
                  <a:pt x="431667" y="121494"/>
                  <a:pt x="450376" y="122830"/>
                </a:cubicBezTo>
                <a:cubicBezTo>
                  <a:pt x="496652" y="126135"/>
                  <a:pt x="586854" y="150126"/>
                  <a:pt x="586854" y="150126"/>
                </a:cubicBezTo>
                <a:cubicBezTo>
                  <a:pt x="787867" y="99872"/>
                  <a:pt x="588470" y="155014"/>
                  <a:pt x="218364" y="122830"/>
                </a:cubicBezTo>
                <a:cubicBezTo>
                  <a:pt x="181824" y="119653"/>
                  <a:pt x="291071" y="113022"/>
                  <a:pt x="327547" y="109182"/>
                </a:cubicBezTo>
                <a:cubicBezTo>
                  <a:pt x="377519" y="103922"/>
                  <a:pt x="427598" y="99708"/>
                  <a:pt x="477672" y="95535"/>
                </a:cubicBezTo>
                <a:cubicBezTo>
                  <a:pt x="694356" y="77478"/>
                  <a:pt x="675052" y="80889"/>
                  <a:pt x="928048" y="68239"/>
                </a:cubicBezTo>
                <a:cubicBezTo>
                  <a:pt x="955344" y="63690"/>
                  <a:pt x="986910" y="69941"/>
                  <a:pt x="1009935" y="54591"/>
                </a:cubicBezTo>
                <a:cubicBezTo>
                  <a:pt x="1021905" y="46611"/>
                  <a:pt x="983312" y="42308"/>
                  <a:pt x="968991" y="40944"/>
                </a:cubicBezTo>
                <a:cubicBezTo>
                  <a:pt x="887348" y="33169"/>
                  <a:pt x="805218" y="31845"/>
                  <a:pt x="723332" y="27296"/>
                </a:cubicBezTo>
                <a:cubicBezTo>
                  <a:pt x="672912" y="10489"/>
                  <a:pt x="649582" y="0"/>
                  <a:pt x="586854" y="0"/>
                </a:cubicBezTo>
                <a:cubicBezTo>
                  <a:pt x="554686" y="0"/>
                  <a:pt x="523165" y="9099"/>
                  <a:pt x="491320" y="13648"/>
                </a:cubicBezTo>
                <a:cubicBezTo>
                  <a:pt x="675161" y="44289"/>
                  <a:pt x="704594" y="65695"/>
                  <a:pt x="600502" y="13648"/>
                </a:cubicBezTo>
                <a:cubicBezTo>
                  <a:pt x="518615" y="18197"/>
                  <a:pt x="436031" y="15698"/>
                  <a:pt x="354842" y="27296"/>
                </a:cubicBezTo>
                <a:cubicBezTo>
                  <a:pt x="338604" y="29616"/>
                  <a:pt x="329937" y="51154"/>
                  <a:pt x="313899" y="54591"/>
                </a:cubicBezTo>
                <a:cubicBezTo>
                  <a:pt x="264766" y="65119"/>
                  <a:pt x="213815" y="63690"/>
                  <a:pt x="163773" y="68239"/>
                </a:cubicBezTo>
                <a:cubicBezTo>
                  <a:pt x="321703" y="107722"/>
                  <a:pt x="235595" y="92139"/>
                  <a:pt x="423081" y="109182"/>
                </a:cubicBezTo>
                <a:cubicBezTo>
                  <a:pt x="196824" y="146892"/>
                  <a:pt x="532746" y="92740"/>
                  <a:pt x="204717" y="136478"/>
                </a:cubicBezTo>
                <a:cubicBezTo>
                  <a:pt x="133224" y="146011"/>
                  <a:pt x="146741" y="150803"/>
                  <a:pt x="81887" y="163773"/>
                </a:cubicBezTo>
                <a:cubicBezTo>
                  <a:pt x="54752" y="169200"/>
                  <a:pt x="27296" y="172872"/>
                  <a:pt x="0" y="177421"/>
                </a:cubicBezTo>
                <a:cubicBezTo>
                  <a:pt x="171192" y="184554"/>
                  <a:pt x="371462" y="204260"/>
                  <a:pt x="545911" y="177421"/>
                </a:cubicBezTo>
                <a:cubicBezTo>
                  <a:pt x="560130" y="175233"/>
                  <a:pt x="518800" y="167725"/>
                  <a:pt x="504967" y="163773"/>
                </a:cubicBezTo>
                <a:cubicBezTo>
                  <a:pt x="486932" y="158620"/>
                  <a:pt x="468411" y="155279"/>
                  <a:pt x="450376" y="150126"/>
                </a:cubicBezTo>
                <a:cubicBezTo>
                  <a:pt x="399212" y="135508"/>
                  <a:pt x="413514" y="133498"/>
                  <a:pt x="354842" y="122830"/>
                </a:cubicBezTo>
                <a:cubicBezTo>
                  <a:pt x="323193" y="117076"/>
                  <a:pt x="291153" y="113731"/>
                  <a:pt x="259308" y="109182"/>
                </a:cubicBezTo>
                <a:cubicBezTo>
                  <a:pt x="226006" y="98082"/>
                  <a:pt x="203879" y="94697"/>
                  <a:pt x="177421" y="68239"/>
                </a:cubicBezTo>
                <a:lnTo>
                  <a:pt x="177421" y="54591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7887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 </a:t>
            </a:r>
            <a:r>
              <a:rPr lang="en-IE" sz="3600" dirty="0">
                <a:solidFill>
                  <a:srgbClr val="FF0000"/>
                </a:solidFill>
              </a:rPr>
              <a:t>(what’s wrong with it?)</a:t>
            </a:r>
            <a:endParaRPr lang="en-IE" sz="3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76750"/>
            <a:ext cx="53340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719" y="1427453"/>
            <a:ext cx="5324475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62600" y="5212140"/>
            <a:ext cx="3428999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cap="small" dirty="0" err="1" smtClean="0">
                <a:solidFill>
                  <a:srgbClr val="00B050"/>
                </a:solidFill>
              </a:rPr>
              <a:t>Costable</a:t>
            </a:r>
            <a:r>
              <a:rPr lang="en-IE" sz="2400" dirty="0" smtClean="0"/>
              <a:t>: The cost of processing a query can be anticipated before  actual processing.</a:t>
            </a:r>
            <a:endParaRPr lang="en-IE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62720" y="1604030"/>
            <a:ext cx="3428999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cap="small" dirty="0" smtClean="0">
                <a:solidFill>
                  <a:srgbClr val="00B050"/>
                </a:solidFill>
              </a:rPr>
              <a:t>Cacheable</a:t>
            </a:r>
            <a:r>
              <a:rPr lang="en-IE" sz="2400" dirty="0" smtClean="0"/>
              <a:t>: Common requests can be cached and re-used. Queries can be anticipated.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236636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</a:t>
            </a:r>
            <a:r>
              <a:rPr lang="en-IE" sz="3600" dirty="0" smtClean="0">
                <a:solidFill>
                  <a:srgbClr val="FF0000"/>
                </a:solidFill>
              </a:rPr>
              <a:t>(what’s wrong with it?)</a:t>
            </a:r>
            <a:endParaRPr lang="en-IE" sz="36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14" y="5739951"/>
            <a:ext cx="8124775" cy="88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3" y="1685976"/>
            <a:ext cx="3652363" cy="311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87825" y="3147663"/>
            <a:ext cx="3438314" cy="2160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2522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SPARQL </a:t>
            </a:r>
            <a:r>
              <a:rPr lang="en-IE" sz="3600" dirty="0" smtClean="0">
                <a:solidFill>
                  <a:srgbClr val="FF0000"/>
                </a:solidFill>
              </a:rPr>
              <a:t>(what’s wrong with it?)</a:t>
            </a:r>
            <a:endParaRPr lang="en-IE" sz="3600" dirty="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97" y="1676400"/>
            <a:ext cx="7482728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19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 </a:t>
            </a:r>
            <a:r>
              <a:rPr lang="en-IE" sz="3600" dirty="0">
                <a:solidFill>
                  <a:srgbClr val="FF0000"/>
                </a:solidFill>
              </a:rPr>
              <a:t>(what’s wrong with it?)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FF0000"/>
                </a:solidFill>
              </a:rPr>
              <a:t>Simple Protocol</a:t>
            </a:r>
            <a:r>
              <a:rPr lang="en-IE" dirty="0" smtClean="0"/>
              <a:t> </a:t>
            </a:r>
            <a:r>
              <a:rPr lang="en-IE" sz="2000" dirty="0" smtClean="0"/>
              <a:t>And RDF Query Language</a:t>
            </a:r>
          </a:p>
          <a:p>
            <a:r>
              <a:rPr lang="en-IE" b="1" dirty="0" smtClean="0">
                <a:solidFill>
                  <a:srgbClr val="FF0000"/>
                </a:solidFill>
              </a:rPr>
              <a:t>Protocol always expects a perfect answer</a:t>
            </a:r>
          </a:p>
          <a:p>
            <a:pPr lvl="1"/>
            <a:r>
              <a:rPr lang="en-IE" b="1" dirty="0" smtClean="0"/>
              <a:t>No support for partial results, timeouts, exception handling, pagination …</a:t>
            </a:r>
          </a:p>
          <a:p>
            <a:pPr marL="0" indent="0">
              <a:buNone/>
            </a:pPr>
            <a:endParaRPr lang="en-IE" b="1" dirty="0">
              <a:solidFill>
                <a:srgbClr val="FF0000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800858" y="1188420"/>
            <a:ext cx="2774855" cy="706350"/>
          </a:xfrm>
          <a:custGeom>
            <a:avLst/>
            <a:gdLst>
              <a:gd name="connsiteX0" fmla="*/ 550270 w 2774855"/>
              <a:gd name="connsiteY0" fmla="*/ 14764 h 706350"/>
              <a:gd name="connsiteX1" fmla="*/ 400145 w 2774855"/>
              <a:gd name="connsiteY1" fmla="*/ 28412 h 706350"/>
              <a:gd name="connsiteX2" fmla="*/ 250020 w 2774855"/>
              <a:gd name="connsiteY2" fmla="*/ 55708 h 706350"/>
              <a:gd name="connsiteX3" fmla="*/ 168133 w 2774855"/>
              <a:gd name="connsiteY3" fmla="*/ 83003 h 706350"/>
              <a:gd name="connsiteX4" fmla="*/ 127190 w 2774855"/>
              <a:gd name="connsiteY4" fmla="*/ 110299 h 706350"/>
              <a:gd name="connsiteX5" fmla="*/ 99894 w 2774855"/>
              <a:gd name="connsiteY5" fmla="*/ 151242 h 706350"/>
              <a:gd name="connsiteX6" fmla="*/ 31655 w 2774855"/>
              <a:gd name="connsiteY6" fmla="*/ 233128 h 706350"/>
              <a:gd name="connsiteX7" fmla="*/ 18008 w 2774855"/>
              <a:gd name="connsiteY7" fmla="*/ 424197 h 706350"/>
              <a:gd name="connsiteX8" fmla="*/ 72599 w 2774855"/>
              <a:gd name="connsiteY8" fmla="*/ 465140 h 706350"/>
              <a:gd name="connsiteX9" fmla="*/ 140838 w 2774855"/>
              <a:gd name="connsiteY9" fmla="*/ 519731 h 706350"/>
              <a:gd name="connsiteX10" fmla="*/ 181781 w 2774855"/>
              <a:gd name="connsiteY10" fmla="*/ 547027 h 706350"/>
              <a:gd name="connsiteX11" fmla="*/ 277315 w 2774855"/>
              <a:gd name="connsiteY11" fmla="*/ 574322 h 706350"/>
              <a:gd name="connsiteX12" fmla="*/ 536623 w 2774855"/>
              <a:gd name="connsiteY12" fmla="*/ 601618 h 706350"/>
              <a:gd name="connsiteX13" fmla="*/ 918760 w 2774855"/>
              <a:gd name="connsiteY13" fmla="*/ 615266 h 706350"/>
              <a:gd name="connsiteX14" fmla="*/ 1164420 w 2774855"/>
              <a:gd name="connsiteY14" fmla="*/ 642561 h 706350"/>
              <a:gd name="connsiteX15" fmla="*/ 1259954 w 2774855"/>
              <a:gd name="connsiteY15" fmla="*/ 656209 h 706350"/>
              <a:gd name="connsiteX16" fmla="*/ 1437375 w 2774855"/>
              <a:gd name="connsiteY16" fmla="*/ 669857 h 706350"/>
              <a:gd name="connsiteX17" fmla="*/ 2119763 w 2774855"/>
              <a:gd name="connsiteY17" fmla="*/ 683505 h 706350"/>
              <a:gd name="connsiteX18" fmla="*/ 2174354 w 2774855"/>
              <a:gd name="connsiteY18" fmla="*/ 669857 h 706350"/>
              <a:gd name="connsiteX19" fmla="*/ 2256241 w 2774855"/>
              <a:gd name="connsiteY19" fmla="*/ 642561 h 706350"/>
              <a:gd name="connsiteX20" fmla="*/ 2338127 w 2774855"/>
              <a:gd name="connsiteY20" fmla="*/ 615266 h 706350"/>
              <a:gd name="connsiteX21" fmla="*/ 2420014 w 2774855"/>
              <a:gd name="connsiteY21" fmla="*/ 587970 h 706350"/>
              <a:gd name="connsiteX22" fmla="*/ 2474605 w 2774855"/>
              <a:gd name="connsiteY22" fmla="*/ 574322 h 706350"/>
              <a:gd name="connsiteX23" fmla="*/ 2679321 w 2774855"/>
              <a:gd name="connsiteY23" fmla="*/ 533379 h 706350"/>
              <a:gd name="connsiteX24" fmla="*/ 2761208 w 2774855"/>
              <a:gd name="connsiteY24" fmla="*/ 492436 h 706350"/>
              <a:gd name="connsiteX25" fmla="*/ 2774855 w 2774855"/>
              <a:gd name="connsiteY25" fmla="*/ 437845 h 706350"/>
              <a:gd name="connsiteX26" fmla="*/ 2761208 w 2774855"/>
              <a:gd name="connsiteY26" fmla="*/ 274072 h 706350"/>
              <a:gd name="connsiteX27" fmla="*/ 2720264 w 2774855"/>
              <a:gd name="connsiteY27" fmla="*/ 246776 h 706350"/>
              <a:gd name="connsiteX28" fmla="*/ 2679321 w 2774855"/>
              <a:gd name="connsiteY28" fmla="*/ 205833 h 706350"/>
              <a:gd name="connsiteX29" fmla="*/ 2638378 w 2774855"/>
              <a:gd name="connsiteY29" fmla="*/ 192185 h 706350"/>
              <a:gd name="connsiteX30" fmla="*/ 2597435 w 2774855"/>
              <a:gd name="connsiteY30" fmla="*/ 164890 h 706350"/>
              <a:gd name="connsiteX31" fmla="*/ 2542843 w 2774855"/>
              <a:gd name="connsiteY31" fmla="*/ 151242 h 706350"/>
              <a:gd name="connsiteX32" fmla="*/ 2433661 w 2774855"/>
              <a:gd name="connsiteY32" fmla="*/ 123946 h 706350"/>
              <a:gd name="connsiteX33" fmla="*/ 2338127 w 2774855"/>
              <a:gd name="connsiteY33" fmla="*/ 83003 h 706350"/>
              <a:gd name="connsiteX34" fmla="*/ 2256241 w 2774855"/>
              <a:gd name="connsiteY34" fmla="*/ 69355 h 706350"/>
              <a:gd name="connsiteX35" fmla="*/ 2215297 w 2774855"/>
              <a:gd name="connsiteY35" fmla="*/ 55708 h 706350"/>
              <a:gd name="connsiteX36" fmla="*/ 2119763 w 2774855"/>
              <a:gd name="connsiteY36" fmla="*/ 42060 h 706350"/>
              <a:gd name="connsiteX37" fmla="*/ 1846808 w 2774855"/>
              <a:gd name="connsiteY37" fmla="*/ 55708 h 706350"/>
              <a:gd name="connsiteX38" fmla="*/ 1478318 w 2774855"/>
              <a:gd name="connsiteY38" fmla="*/ 69355 h 706350"/>
              <a:gd name="connsiteX39" fmla="*/ 1369136 w 2774855"/>
              <a:gd name="connsiteY39" fmla="*/ 96651 h 706350"/>
              <a:gd name="connsiteX40" fmla="*/ 1314545 w 2774855"/>
              <a:gd name="connsiteY40" fmla="*/ 110299 h 706350"/>
              <a:gd name="connsiteX41" fmla="*/ 823226 w 2774855"/>
              <a:gd name="connsiteY41" fmla="*/ 96651 h 706350"/>
              <a:gd name="connsiteX42" fmla="*/ 741339 w 2774855"/>
              <a:gd name="connsiteY42" fmla="*/ 55708 h 706350"/>
              <a:gd name="connsiteX43" fmla="*/ 659452 w 2774855"/>
              <a:gd name="connsiteY43" fmla="*/ 28412 h 706350"/>
              <a:gd name="connsiteX44" fmla="*/ 563918 w 2774855"/>
              <a:gd name="connsiteY44" fmla="*/ 1116 h 706350"/>
              <a:gd name="connsiteX45" fmla="*/ 495679 w 2774855"/>
              <a:gd name="connsiteY45" fmla="*/ 1116 h 70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774855" h="706350">
                <a:moveTo>
                  <a:pt x="550270" y="14764"/>
                </a:moveTo>
                <a:cubicBezTo>
                  <a:pt x="500228" y="19313"/>
                  <a:pt x="450086" y="22863"/>
                  <a:pt x="400145" y="28412"/>
                </a:cubicBezTo>
                <a:cubicBezTo>
                  <a:pt x="344165" y="34632"/>
                  <a:pt x="301927" y="40136"/>
                  <a:pt x="250020" y="55708"/>
                </a:cubicBezTo>
                <a:cubicBezTo>
                  <a:pt x="222461" y="63976"/>
                  <a:pt x="192073" y="67043"/>
                  <a:pt x="168133" y="83003"/>
                </a:cubicBezTo>
                <a:lnTo>
                  <a:pt x="127190" y="110299"/>
                </a:lnTo>
                <a:cubicBezTo>
                  <a:pt x="118091" y="123947"/>
                  <a:pt x="110395" y="138641"/>
                  <a:pt x="99894" y="151242"/>
                </a:cubicBezTo>
                <a:cubicBezTo>
                  <a:pt x="12324" y="256325"/>
                  <a:pt x="99426" y="131474"/>
                  <a:pt x="31655" y="233128"/>
                </a:cubicBezTo>
                <a:cubicBezTo>
                  <a:pt x="7826" y="304617"/>
                  <a:pt x="-18411" y="344075"/>
                  <a:pt x="18008" y="424197"/>
                </a:cubicBezTo>
                <a:cubicBezTo>
                  <a:pt x="27420" y="444904"/>
                  <a:pt x="54402" y="451492"/>
                  <a:pt x="72599" y="465140"/>
                </a:cubicBezTo>
                <a:cubicBezTo>
                  <a:pt x="118612" y="534162"/>
                  <a:pt x="74915" y="486770"/>
                  <a:pt x="140838" y="519731"/>
                </a:cubicBezTo>
                <a:cubicBezTo>
                  <a:pt x="155509" y="527066"/>
                  <a:pt x="167110" y="539691"/>
                  <a:pt x="181781" y="547027"/>
                </a:cubicBezTo>
                <a:cubicBezTo>
                  <a:pt x="203600" y="557937"/>
                  <a:pt x="256903" y="568490"/>
                  <a:pt x="277315" y="574322"/>
                </a:cubicBezTo>
                <a:cubicBezTo>
                  <a:pt x="406023" y="611095"/>
                  <a:pt x="209723" y="586759"/>
                  <a:pt x="536623" y="601618"/>
                </a:cubicBezTo>
                <a:lnTo>
                  <a:pt x="918760" y="615266"/>
                </a:lnTo>
                <a:cubicBezTo>
                  <a:pt x="1043539" y="627744"/>
                  <a:pt x="1048534" y="627110"/>
                  <a:pt x="1164420" y="642561"/>
                </a:cubicBezTo>
                <a:cubicBezTo>
                  <a:pt x="1196306" y="646812"/>
                  <a:pt x="1227946" y="653008"/>
                  <a:pt x="1259954" y="656209"/>
                </a:cubicBezTo>
                <a:cubicBezTo>
                  <a:pt x="1318975" y="662111"/>
                  <a:pt x="1378235" y="665308"/>
                  <a:pt x="1437375" y="669857"/>
                </a:cubicBezTo>
                <a:cubicBezTo>
                  <a:pt x="1752344" y="732850"/>
                  <a:pt x="1527473" y="698311"/>
                  <a:pt x="2119763" y="683505"/>
                </a:cubicBezTo>
                <a:cubicBezTo>
                  <a:pt x="2137960" y="678956"/>
                  <a:pt x="2156388" y="675247"/>
                  <a:pt x="2174354" y="669857"/>
                </a:cubicBezTo>
                <a:cubicBezTo>
                  <a:pt x="2201913" y="661589"/>
                  <a:pt x="2228945" y="651659"/>
                  <a:pt x="2256241" y="642561"/>
                </a:cubicBezTo>
                <a:lnTo>
                  <a:pt x="2338127" y="615266"/>
                </a:lnTo>
                <a:lnTo>
                  <a:pt x="2420014" y="587970"/>
                </a:lnTo>
                <a:lnTo>
                  <a:pt x="2474605" y="574322"/>
                </a:lnTo>
                <a:cubicBezTo>
                  <a:pt x="2590767" y="496880"/>
                  <a:pt x="2523887" y="516108"/>
                  <a:pt x="2679321" y="533379"/>
                </a:cubicBezTo>
                <a:cubicBezTo>
                  <a:pt x="2702675" y="525594"/>
                  <a:pt x="2746091" y="515111"/>
                  <a:pt x="2761208" y="492436"/>
                </a:cubicBezTo>
                <a:cubicBezTo>
                  <a:pt x="2771613" y="476829"/>
                  <a:pt x="2770306" y="456042"/>
                  <a:pt x="2774855" y="437845"/>
                </a:cubicBezTo>
                <a:cubicBezTo>
                  <a:pt x="2770306" y="383254"/>
                  <a:pt x="2776257" y="326744"/>
                  <a:pt x="2761208" y="274072"/>
                </a:cubicBezTo>
                <a:cubicBezTo>
                  <a:pt x="2756702" y="258300"/>
                  <a:pt x="2732865" y="257277"/>
                  <a:pt x="2720264" y="246776"/>
                </a:cubicBezTo>
                <a:cubicBezTo>
                  <a:pt x="2705437" y="234420"/>
                  <a:pt x="2695380" y="216539"/>
                  <a:pt x="2679321" y="205833"/>
                </a:cubicBezTo>
                <a:cubicBezTo>
                  <a:pt x="2667351" y="197853"/>
                  <a:pt x="2651245" y="198619"/>
                  <a:pt x="2638378" y="192185"/>
                </a:cubicBezTo>
                <a:cubicBezTo>
                  <a:pt x="2623707" y="184850"/>
                  <a:pt x="2612511" y="171351"/>
                  <a:pt x="2597435" y="164890"/>
                </a:cubicBezTo>
                <a:cubicBezTo>
                  <a:pt x="2580194" y="157501"/>
                  <a:pt x="2560879" y="156395"/>
                  <a:pt x="2542843" y="151242"/>
                </a:cubicBezTo>
                <a:cubicBezTo>
                  <a:pt x="2444918" y="123263"/>
                  <a:pt x="2572404" y="151695"/>
                  <a:pt x="2433661" y="123946"/>
                </a:cubicBezTo>
                <a:cubicBezTo>
                  <a:pt x="2400284" y="107258"/>
                  <a:pt x="2374271" y="91035"/>
                  <a:pt x="2338127" y="83003"/>
                </a:cubicBezTo>
                <a:cubicBezTo>
                  <a:pt x="2311114" y="77000"/>
                  <a:pt x="2283254" y="75358"/>
                  <a:pt x="2256241" y="69355"/>
                </a:cubicBezTo>
                <a:cubicBezTo>
                  <a:pt x="2242197" y="66234"/>
                  <a:pt x="2229404" y="58529"/>
                  <a:pt x="2215297" y="55708"/>
                </a:cubicBezTo>
                <a:cubicBezTo>
                  <a:pt x="2183754" y="49399"/>
                  <a:pt x="2151608" y="46609"/>
                  <a:pt x="2119763" y="42060"/>
                </a:cubicBezTo>
                <a:lnTo>
                  <a:pt x="1846808" y="55708"/>
                </a:lnTo>
                <a:cubicBezTo>
                  <a:pt x="1724005" y="60934"/>
                  <a:pt x="1600783" y="58858"/>
                  <a:pt x="1478318" y="69355"/>
                </a:cubicBezTo>
                <a:cubicBezTo>
                  <a:pt x="1440941" y="72559"/>
                  <a:pt x="1405530" y="87552"/>
                  <a:pt x="1369136" y="96651"/>
                </a:cubicBezTo>
                <a:lnTo>
                  <a:pt x="1314545" y="110299"/>
                </a:lnTo>
                <a:cubicBezTo>
                  <a:pt x="1150772" y="105750"/>
                  <a:pt x="986847" y="105042"/>
                  <a:pt x="823226" y="96651"/>
                </a:cubicBezTo>
                <a:cubicBezTo>
                  <a:pt x="781027" y="94487"/>
                  <a:pt x="777942" y="71976"/>
                  <a:pt x="741339" y="55708"/>
                </a:cubicBezTo>
                <a:cubicBezTo>
                  <a:pt x="715047" y="44023"/>
                  <a:pt x="686748" y="37511"/>
                  <a:pt x="659452" y="28412"/>
                </a:cubicBezTo>
                <a:cubicBezTo>
                  <a:pt x="633572" y="19785"/>
                  <a:pt x="589624" y="3972"/>
                  <a:pt x="563918" y="1116"/>
                </a:cubicBezTo>
                <a:cubicBezTo>
                  <a:pt x="541311" y="-1396"/>
                  <a:pt x="518425" y="1116"/>
                  <a:pt x="495679" y="111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Freeform 4"/>
          <p:cNvSpPr/>
          <p:nvPr/>
        </p:nvSpPr>
        <p:spPr>
          <a:xfrm>
            <a:off x="341194" y="914400"/>
            <a:ext cx="873457" cy="525345"/>
          </a:xfrm>
          <a:custGeom>
            <a:avLst/>
            <a:gdLst>
              <a:gd name="connsiteX0" fmla="*/ 177421 w 873457"/>
              <a:gd name="connsiteY0" fmla="*/ 260451 h 525345"/>
              <a:gd name="connsiteX1" fmla="*/ 163773 w 873457"/>
              <a:gd name="connsiteY1" fmla="*/ 328689 h 525345"/>
              <a:gd name="connsiteX2" fmla="*/ 191069 w 873457"/>
              <a:gd name="connsiteY2" fmla="*/ 383280 h 525345"/>
              <a:gd name="connsiteX3" fmla="*/ 204716 w 873457"/>
              <a:gd name="connsiteY3" fmla="*/ 424224 h 525345"/>
              <a:gd name="connsiteX4" fmla="*/ 218364 w 873457"/>
              <a:gd name="connsiteY4" fmla="*/ 519758 h 525345"/>
              <a:gd name="connsiteX5" fmla="*/ 204716 w 873457"/>
              <a:gd name="connsiteY5" fmla="*/ 437871 h 525345"/>
              <a:gd name="connsiteX6" fmla="*/ 177421 w 873457"/>
              <a:gd name="connsiteY6" fmla="*/ 355985 h 525345"/>
              <a:gd name="connsiteX7" fmla="*/ 163773 w 873457"/>
              <a:gd name="connsiteY7" fmla="*/ 301394 h 525345"/>
              <a:gd name="connsiteX8" fmla="*/ 95534 w 873457"/>
              <a:gd name="connsiteY8" fmla="*/ 315042 h 525345"/>
              <a:gd name="connsiteX9" fmla="*/ 54591 w 873457"/>
              <a:gd name="connsiteY9" fmla="*/ 328689 h 525345"/>
              <a:gd name="connsiteX10" fmla="*/ 0 w 873457"/>
              <a:gd name="connsiteY10" fmla="*/ 342337 h 525345"/>
              <a:gd name="connsiteX11" fmla="*/ 40943 w 873457"/>
              <a:gd name="connsiteY11" fmla="*/ 301394 h 525345"/>
              <a:gd name="connsiteX12" fmla="*/ 81887 w 873457"/>
              <a:gd name="connsiteY12" fmla="*/ 287746 h 525345"/>
              <a:gd name="connsiteX13" fmla="*/ 136478 w 873457"/>
              <a:gd name="connsiteY13" fmla="*/ 260451 h 525345"/>
              <a:gd name="connsiteX14" fmla="*/ 177421 w 873457"/>
              <a:gd name="connsiteY14" fmla="*/ 246803 h 525345"/>
              <a:gd name="connsiteX15" fmla="*/ 232012 w 873457"/>
              <a:gd name="connsiteY15" fmla="*/ 219507 h 525345"/>
              <a:gd name="connsiteX16" fmla="*/ 313899 w 873457"/>
              <a:gd name="connsiteY16" fmla="*/ 192212 h 525345"/>
              <a:gd name="connsiteX17" fmla="*/ 313899 w 873457"/>
              <a:gd name="connsiteY17" fmla="*/ 396928 h 525345"/>
              <a:gd name="connsiteX18" fmla="*/ 368490 w 873457"/>
              <a:gd name="connsiteY18" fmla="*/ 410576 h 525345"/>
              <a:gd name="connsiteX19" fmla="*/ 409433 w 873457"/>
              <a:gd name="connsiteY19" fmla="*/ 437871 h 525345"/>
              <a:gd name="connsiteX20" fmla="*/ 573206 w 873457"/>
              <a:gd name="connsiteY20" fmla="*/ 410576 h 525345"/>
              <a:gd name="connsiteX21" fmla="*/ 559558 w 873457"/>
              <a:gd name="connsiteY21" fmla="*/ 246803 h 525345"/>
              <a:gd name="connsiteX22" fmla="*/ 518615 w 873457"/>
              <a:gd name="connsiteY22" fmla="*/ 205860 h 525345"/>
              <a:gd name="connsiteX23" fmla="*/ 491319 w 873457"/>
              <a:gd name="connsiteY23" fmla="*/ 164916 h 525345"/>
              <a:gd name="connsiteX24" fmla="*/ 341194 w 873457"/>
              <a:gd name="connsiteY24" fmla="*/ 123973 h 525345"/>
              <a:gd name="connsiteX25" fmla="*/ 423081 w 873457"/>
              <a:gd name="connsiteY25" fmla="*/ 96677 h 525345"/>
              <a:gd name="connsiteX26" fmla="*/ 477672 w 873457"/>
              <a:gd name="connsiteY26" fmla="*/ 69382 h 525345"/>
              <a:gd name="connsiteX27" fmla="*/ 559558 w 873457"/>
              <a:gd name="connsiteY27" fmla="*/ 42086 h 525345"/>
              <a:gd name="connsiteX28" fmla="*/ 600502 w 873457"/>
              <a:gd name="connsiteY28" fmla="*/ 28439 h 525345"/>
              <a:gd name="connsiteX29" fmla="*/ 668740 w 873457"/>
              <a:gd name="connsiteY29" fmla="*/ 42086 h 525345"/>
              <a:gd name="connsiteX30" fmla="*/ 641445 w 873457"/>
              <a:gd name="connsiteY30" fmla="*/ 123973 h 525345"/>
              <a:gd name="connsiteX31" fmla="*/ 655093 w 873457"/>
              <a:gd name="connsiteY31" fmla="*/ 205860 h 525345"/>
              <a:gd name="connsiteX32" fmla="*/ 777922 w 873457"/>
              <a:gd name="connsiteY32" fmla="*/ 274098 h 525345"/>
              <a:gd name="connsiteX33" fmla="*/ 818866 w 873457"/>
              <a:gd name="connsiteY33" fmla="*/ 260451 h 525345"/>
              <a:gd name="connsiteX34" fmla="*/ 873457 w 873457"/>
              <a:gd name="connsiteY34" fmla="*/ 178564 h 525345"/>
              <a:gd name="connsiteX35" fmla="*/ 859809 w 873457"/>
              <a:gd name="connsiteY35" fmla="*/ 110325 h 525345"/>
              <a:gd name="connsiteX36" fmla="*/ 750627 w 873457"/>
              <a:gd name="connsiteY36" fmla="*/ 14791 h 525345"/>
              <a:gd name="connsiteX37" fmla="*/ 709684 w 873457"/>
              <a:gd name="connsiteY37" fmla="*/ 1143 h 525345"/>
              <a:gd name="connsiteX38" fmla="*/ 655093 w 873457"/>
              <a:gd name="connsiteY38" fmla="*/ 1143 h 52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73457" h="525345">
                <a:moveTo>
                  <a:pt x="177421" y="260451"/>
                </a:moveTo>
                <a:cubicBezTo>
                  <a:pt x="172872" y="283197"/>
                  <a:pt x="161211" y="305634"/>
                  <a:pt x="163773" y="328689"/>
                </a:cubicBezTo>
                <a:cubicBezTo>
                  <a:pt x="166020" y="348909"/>
                  <a:pt x="183055" y="364580"/>
                  <a:pt x="191069" y="383280"/>
                </a:cubicBezTo>
                <a:cubicBezTo>
                  <a:pt x="196736" y="396503"/>
                  <a:pt x="200167" y="410576"/>
                  <a:pt x="204716" y="424224"/>
                </a:cubicBezTo>
                <a:cubicBezTo>
                  <a:pt x="209265" y="456069"/>
                  <a:pt x="218364" y="487590"/>
                  <a:pt x="218364" y="519758"/>
                </a:cubicBezTo>
                <a:cubicBezTo>
                  <a:pt x="218364" y="547430"/>
                  <a:pt x="211427" y="464717"/>
                  <a:pt x="204716" y="437871"/>
                </a:cubicBezTo>
                <a:cubicBezTo>
                  <a:pt x="197738" y="409958"/>
                  <a:pt x="184399" y="383898"/>
                  <a:pt x="177421" y="355985"/>
                </a:cubicBezTo>
                <a:lnTo>
                  <a:pt x="163773" y="301394"/>
                </a:lnTo>
                <a:cubicBezTo>
                  <a:pt x="141027" y="305943"/>
                  <a:pt x="118038" y="309416"/>
                  <a:pt x="95534" y="315042"/>
                </a:cubicBezTo>
                <a:cubicBezTo>
                  <a:pt x="81578" y="318531"/>
                  <a:pt x="68423" y="324737"/>
                  <a:pt x="54591" y="328689"/>
                </a:cubicBezTo>
                <a:cubicBezTo>
                  <a:pt x="36556" y="333842"/>
                  <a:pt x="18197" y="337788"/>
                  <a:pt x="0" y="342337"/>
                </a:cubicBezTo>
                <a:cubicBezTo>
                  <a:pt x="13648" y="328689"/>
                  <a:pt x="24884" y="312100"/>
                  <a:pt x="40943" y="301394"/>
                </a:cubicBezTo>
                <a:cubicBezTo>
                  <a:pt x="52913" y="293414"/>
                  <a:pt x="68664" y="293413"/>
                  <a:pt x="81887" y="287746"/>
                </a:cubicBezTo>
                <a:cubicBezTo>
                  <a:pt x="100587" y="279732"/>
                  <a:pt x="117778" y="268465"/>
                  <a:pt x="136478" y="260451"/>
                </a:cubicBezTo>
                <a:cubicBezTo>
                  <a:pt x="149701" y="254784"/>
                  <a:pt x="164198" y="252470"/>
                  <a:pt x="177421" y="246803"/>
                </a:cubicBezTo>
                <a:cubicBezTo>
                  <a:pt x="196121" y="238789"/>
                  <a:pt x="213122" y="227063"/>
                  <a:pt x="232012" y="219507"/>
                </a:cubicBezTo>
                <a:cubicBezTo>
                  <a:pt x="258726" y="208821"/>
                  <a:pt x="313899" y="192212"/>
                  <a:pt x="313899" y="192212"/>
                </a:cubicBezTo>
                <a:cubicBezTo>
                  <a:pt x="295762" y="264761"/>
                  <a:pt x="277932" y="310606"/>
                  <a:pt x="313899" y="396928"/>
                </a:cubicBezTo>
                <a:cubicBezTo>
                  <a:pt x="321113" y="414242"/>
                  <a:pt x="350293" y="406027"/>
                  <a:pt x="368490" y="410576"/>
                </a:cubicBezTo>
                <a:cubicBezTo>
                  <a:pt x="382138" y="419674"/>
                  <a:pt x="393098" y="436386"/>
                  <a:pt x="409433" y="437871"/>
                </a:cubicBezTo>
                <a:cubicBezTo>
                  <a:pt x="456294" y="442131"/>
                  <a:pt x="524423" y="422772"/>
                  <a:pt x="573206" y="410576"/>
                </a:cubicBezTo>
                <a:cubicBezTo>
                  <a:pt x="568657" y="355985"/>
                  <a:pt x="573673" y="299734"/>
                  <a:pt x="559558" y="246803"/>
                </a:cubicBezTo>
                <a:cubicBezTo>
                  <a:pt x="554585" y="228154"/>
                  <a:pt x="530971" y="220687"/>
                  <a:pt x="518615" y="205860"/>
                </a:cubicBezTo>
                <a:cubicBezTo>
                  <a:pt x="508114" y="193259"/>
                  <a:pt x="505229" y="173610"/>
                  <a:pt x="491319" y="164916"/>
                </a:cubicBezTo>
                <a:cubicBezTo>
                  <a:pt x="458727" y="144546"/>
                  <a:pt x="380161" y="131767"/>
                  <a:pt x="341194" y="123973"/>
                </a:cubicBezTo>
                <a:cubicBezTo>
                  <a:pt x="368490" y="114874"/>
                  <a:pt x="397346" y="109544"/>
                  <a:pt x="423081" y="96677"/>
                </a:cubicBezTo>
                <a:cubicBezTo>
                  <a:pt x="441278" y="87579"/>
                  <a:pt x="458782" y="76938"/>
                  <a:pt x="477672" y="69382"/>
                </a:cubicBezTo>
                <a:cubicBezTo>
                  <a:pt x="504386" y="58696"/>
                  <a:pt x="532263" y="51184"/>
                  <a:pt x="559558" y="42086"/>
                </a:cubicBezTo>
                <a:lnTo>
                  <a:pt x="600502" y="28439"/>
                </a:lnTo>
                <a:cubicBezTo>
                  <a:pt x="623248" y="32988"/>
                  <a:pt x="659603" y="20765"/>
                  <a:pt x="668740" y="42086"/>
                </a:cubicBezTo>
                <a:cubicBezTo>
                  <a:pt x="680074" y="68532"/>
                  <a:pt x="641445" y="123973"/>
                  <a:pt x="641445" y="123973"/>
                </a:cubicBezTo>
                <a:cubicBezTo>
                  <a:pt x="645994" y="151269"/>
                  <a:pt x="639224" y="183190"/>
                  <a:pt x="655093" y="205860"/>
                </a:cubicBezTo>
                <a:cubicBezTo>
                  <a:pt x="683659" y="246669"/>
                  <a:pt x="734489" y="259621"/>
                  <a:pt x="777922" y="274098"/>
                </a:cubicBezTo>
                <a:cubicBezTo>
                  <a:pt x="791570" y="269549"/>
                  <a:pt x="806896" y="268431"/>
                  <a:pt x="818866" y="260451"/>
                </a:cubicBezTo>
                <a:cubicBezTo>
                  <a:pt x="862678" y="231243"/>
                  <a:pt x="859149" y="221488"/>
                  <a:pt x="873457" y="178564"/>
                </a:cubicBezTo>
                <a:cubicBezTo>
                  <a:pt x="868908" y="155818"/>
                  <a:pt x="867954" y="132045"/>
                  <a:pt x="859809" y="110325"/>
                </a:cubicBezTo>
                <a:cubicBezTo>
                  <a:pt x="843887" y="67866"/>
                  <a:pt x="787019" y="26922"/>
                  <a:pt x="750627" y="14791"/>
                </a:cubicBezTo>
                <a:cubicBezTo>
                  <a:pt x="736979" y="10242"/>
                  <a:pt x="723925" y="3178"/>
                  <a:pt x="709684" y="1143"/>
                </a:cubicBezTo>
                <a:cubicBezTo>
                  <a:pt x="691670" y="-1430"/>
                  <a:pt x="673290" y="1143"/>
                  <a:pt x="655093" y="114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/>
          <p:cNvSpPr txBox="1"/>
          <p:nvPr/>
        </p:nvSpPr>
        <p:spPr>
          <a:xfrm>
            <a:off x="341194" y="5180161"/>
            <a:ext cx="3428999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cap="small" dirty="0" smtClean="0">
                <a:solidFill>
                  <a:srgbClr val="7030A0"/>
                </a:solidFill>
              </a:rPr>
              <a:t>Robust</a:t>
            </a:r>
            <a:r>
              <a:rPr lang="en-IE" sz="2400" dirty="0" smtClean="0"/>
              <a:t>: Access method can gracefully handle error cases and provide Quality of Service</a:t>
            </a:r>
            <a:endParaRPr lang="en-IE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214" y="4454997"/>
            <a:ext cx="5139092" cy="239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20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 </a:t>
            </a:r>
            <a:r>
              <a:rPr lang="en-IE" sz="3600" dirty="0">
                <a:solidFill>
                  <a:srgbClr val="FF0000"/>
                </a:solidFill>
              </a:rPr>
              <a:t>(what’s wrong with it?)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IE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IE" b="1" dirty="0">
              <a:solidFill>
                <a:srgbClr val="FF0000"/>
              </a:solidFill>
            </a:endParaRPr>
          </a:p>
          <a:p>
            <a:endParaRPr lang="en-IE" b="1" i="1" dirty="0" smtClean="0"/>
          </a:p>
          <a:p>
            <a:endParaRPr lang="en-IE" b="1" i="1" dirty="0"/>
          </a:p>
          <a:p>
            <a:r>
              <a:rPr lang="en-IE" sz="3200" i="1" dirty="0" smtClean="0">
                <a:latin typeface="+mn-lt"/>
              </a:rPr>
              <a:t>D</a:t>
            </a:r>
            <a:r>
              <a:rPr lang="en-IE" b="1" dirty="0" smtClean="0"/>
              <a:t> </a:t>
            </a:r>
            <a:r>
              <a:rPr lang="en-IE" dirty="0" smtClean="0"/>
              <a:t>is a </a:t>
            </a:r>
            <a:r>
              <a:rPr lang="en-IE" dirty="0" smtClean="0">
                <a:solidFill>
                  <a:srgbClr val="FF0000"/>
                </a:solidFill>
              </a:rPr>
              <a:t>black-box </a:t>
            </a:r>
            <a:r>
              <a:rPr lang="en-IE" dirty="0" smtClean="0"/>
              <a:t>for the user</a:t>
            </a:r>
            <a:endParaRPr lang="en-IE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70174"/>
            <a:ext cx="4953000" cy="159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 descr="http://1.bp.blogspot.com/-Khcv00bHS7I/UMpErd49JRI/AAAAAAAAAbE/RmiMiR9pmG0/s1600/blackbox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92823"/>
            <a:ext cx="1676400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22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SPARQL </a:t>
            </a:r>
            <a:r>
              <a:rPr lang="en-IE" sz="3600" dirty="0">
                <a:solidFill>
                  <a:srgbClr val="FF0000"/>
                </a:solidFill>
              </a:rPr>
              <a:t>(what’s wrong with it?)</a:t>
            </a:r>
            <a:endParaRPr lang="en-IE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i="1" dirty="0" smtClean="0"/>
          </a:p>
          <a:p>
            <a:pPr marL="0" indent="0">
              <a:buNone/>
            </a:pPr>
            <a:r>
              <a:rPr lang="en-IE" i="1" dirty="0" smtClean="0">
                <a:latin typeface="+mn-lt"/>
              </a:rPr>
              <a:t>Q</a:t>
            </a:r>
            <a:r>
              <a:rPr lang="en-IE" dirty="0" smtClean="0"/>
              <a:t> = </a:t>
            </a:r>
            <a:endParaRPr lang="en-IE" i="1" dirty="0" smtClean="0"/>
          </a:p>
          <a:p>
            <a:pPr marL="0" indent="0">
              <a:buNone/>
            </a:pPr>
            <a:endParaRPr lang="en-IE" i="1" dirty="0"/>
          </a:p>
          <a:p>
            <a:pPr marL="0" indent="0">
              <a:buNone/>
            </a:pPr>
            <a:endParaRPr lang="en-IE" i="1" dirty="0"/>
          </a:p>
          <a:p>
            <a:pPr marL="0" indent="0">
              <a:buNone/>
            </a:pPr>
            <a:r>
              <a:rPr lang="en-IE" i="1" dirty="0" smtClean="0">
                <a:latin typeface="+mn-lt"/>
              </a:rPr>
              <a:t>Q</a:t>
            </a:r>
            <a:r>
              <a:rPr lang="en-IE" dirty="0" smtClean="0">
                <a:latin typeface="+mn-lt"/>
              </a:rPr>
              <a:t>(</a:t>
            </a:r>
            <a:r>
              <a:rPr lang="en-IE" i="1" dirty="0" smtClean="0">
                <a:latin typeface="+mn-lt"/>
              </a:rPr>
              <a:t>D</a:t>
            </a:r>
            <a:r>
              <a:rPr lang="en-IE" dirty="0" smtClean="0">
                <a:latin typeface="+mn-lt"/>
              </a:rPr>
              <a:t>)</a:t>
            </a:r>
            <a:r>
              <a:rPr lang="en-IE" dirty="0" smtClean="0"/>
              <a:t> =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491" y="3657600"/>
            <a:ext cx="9048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1194" y="5180161"/>
            <a:ext cx="3428999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cap="small" dirty="0" smtClean="0">
                <a:solidFill>
                  <a:srgbClr val="7030A0"/>
                </a:solidFill>
              </a:rPr>
              <a:t>Transparent</a:t>
            </a:r>
            <a:r>
              <a:rPr lang="en-IE" sz="2400" dirty="0"/>
              <a:t>: T</a:t>
            </a:r>
            <a:r>
              <a:rPr lang="en-IE" sz="2400" dirty="0" smtClean="0"/>
              <a:t>he </a:t>
            </a:r>
            <a:r>
              <a:rPr lang="en-IE" sz="2400" dirty="0"/>
              <a:t>client can determine if a dataset D is relevant </a:t>
            </a:r>
            <a:r>
              <a:rPr lang="en-IE" sz="2400" dirty="0" smtClean="0"/>
              <a:t>and the service sufficient.</a:t>
            </a:r>
            <a:endParaRPr lang="en-IE" sz="24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409" y="4462818"/>
            <a:ext cx="5075293" cy="239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91" y="1940461"/>
            <a:ext cx="5662664" cy="11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1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Problem Categories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E" dirty="0" smtClean="0">
                <a:solidFill>
                  <a:srgbClr val="0070C0"/>
                </a:solidFill>
              </a:rPr>
              <a:t>Standardised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Bandwidth-efficient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>
                <a:solidFill>
                  <a:srgbClr val="00B050"/>
                </a:solidFill>
              </a:rPr>
              <a:t>Server-processing-efficient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>
                <a:solidFill>
                  <a:srgbClr val="7030A0"/>
                </a:solidFill>
              </a:rPr>
              <a:t>Usable by client</a:t>
            </a:r>
            <a:endParaRPr lang="en-IE" dirty="0">
              <a:solidFill>
                <a:srgbClr val="7030A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409" y="4462818"/>
            <a:ext cx="5075293" cy="239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17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Linked Data examples ...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45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81" y="1676400"/>
            <a:ext cx="7329237" cy="398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 Access: Open Problem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6530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</a:t>
            </a:r>
            <a:r>
              <a:rPr lang="en-IE" dirty="0" smtClean="0"/>
              <a:t>quality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728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Can’t trust everything you read on the Web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199"/>
            <a:ext cx="636270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47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190"/>
          <p:cNvSpPr/>
          <p:nvPr/>
        </p:nvSpPr>
        <p:spPr>
          <a:xfrm>
            <a:off x="136516" y="4566548"/>
            <a:ext cx="7330110" cy="1896324"/>
          </a:xfrm>
          <a:prstGeom prst="rect">
            <a:avLst/>
          </a:prstGeom>
          <a:solidFill>
            <a:srgbClr val="F5F5F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0" name="Rectangle 189"/>
          <p:cNvSpPr/>
          <p:nvPr/>
        </p:nvSpPr>
        <p:spPr>
          <a:xfrm>
            <a:off x="233672" y="4640104"/>
            <a:ext cx="7330110" cy="1896324"/>
          </a:xfrm>
          <a:prstGeom prst="rect">
            <a:avLst/>
          </a:prstGeom>
          <a:solidFill>
            <a:srgbClr val="F5F5F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9" name="Rectangle 188"/>
          <p:cNvSpPr/>
          <p:nvPr/>
        </p:nvSpPr>
        <p:spPr>
          <a:xfrm>
            <a:off x="323528" y="4733076"/>
            <a:ext cx="7330110" cy="1896324"/>
          </a:xfrm>
          <a:prstGeom prst="rect">
            <a:avLst/>
          </a:prstGeom>
          <a:solidFill>
            <a:srgbClr val="F5F5F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6" name="Rectangle 175"/>
          <p:cNvSpPr/>
          <p:nvPr/>
        </p:nvSpPr>
        <p:spPr>
          <a:xfrm>
            <a:off x="6012160" y="1516101"/>
            <a:ext cx="1641478" cy="2756096"/>
          </a:xfrm>
          <a:prstGeom prst="rect">
            <a:avLst/>
          </a:prstGeom>
          <a:solidFill>
            <a:srgbClr val="FFFF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7" name="Rectangle 116"/>
          <p:cNvSpPr/>
          <p:nvPr/>
        </p:nvSpPr>
        <p:spPr>
          <a:xfrm>
            <a:off x="136516" y="1355740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1" name="Rectangle 160"/>
          <p:cNvSpPr/>
          <p:nvPr/>
        </p:nvSpPr>
        <p:spPr>
          <a:xfrm>
            <a:off x="221695" y="1440016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2" name="Rectangle 161"/>
          <p:cNvSpPr/>
          <p:nvPr/>
        </p:nvSpPr>
        <p:spPr>
          <a:xfrm>
            <a:off x="323528" y="1516832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96279"/>
            <a:ext cx="1235696" cy="147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4074390" y="5850974"/>
            <a:ext cx="3240361" cy="576063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StickyToffeePudding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442544" y="4871971"/>
            <a:ext cx="1872207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Soda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66096" y="4871971"/>
            <a:ext cx="1872207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059832" y="4871971"/>
            <a:ext cx="1872207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BlackTea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9" name="Straight Arrow Connector 8"/>
          <p:cNvCxnSpPr>
            <a:endCxn id="24" idx="5"/>
          </p:cNvCxnSpPr>
          <p:nvPr/>
        </p:nvCxnSpPr>
        <p:spPr>
          <a:xfrm flipH="1" flipV="1">
            <a:off x="1964125" y="5302209"/>
            <a:ext cx="2308308" cy="70119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 bwMode="auto">
          <a:xfrm>
            <a:off x="2489610" y="5505778"/>
            <a:ext cx="864096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ingredient</a:t>
            </a:r>
          </a:p>
        </p:txBody>
      </p:sp>
      <p:cxnSp>
        <p:nvCxnSpPr>
          <p:cNvPr id="33" name="Straight Arrow Connector 32"/>
          <p:cNvCxnSpPr>
            <a:stCxn id="4" idx="1"/>
            <a:endCxn id="25" idx="4"/>
          </p:cNvCxnSpPr>
          <p:nvPr/>
        </p:nvCxnSpPr>
        <p:spPr>
          <a:xfrm flipH="1" flipV="1">
            <a:off x="3995936" y="5376026"/>
            <a:ext cx="552994" cy="55931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 bwMode="auto">
          <a:xfrm>
            <a:off x="3851920" y="5514710"/>
            <a:ext cx="864096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ingredient</a:t>
            </a:r>
          </a:p>
        </p:txBody>
      </p:sp>
      <p:cxnSp>
        <p:nvCxnSpPr>
          <p:cNvPr id="38" name="Straight Arrow Connector 37"/>
          <p:cNvCxnSpPr>
            <a:stCxn id="4" idx="0"/>
            <a:endCxn id="23" idx="4"/>
          </p:cNvCxnSpPr>
          <p:nvPr/>
        </p:nvCxnSpPr>
        <p:spPr>
          <a:xfrm flipV="1">
            <a:off x="5694571" y="5376026"/>
            <a:ext cx="684077" cy="47494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 bwMode="auto">
          <a:xfrm>
            <a:off x="5652120" y="5477272"/>
            <a:ext cx="864096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ingredient</a:t>
            </a:r>
          </a:p>
        </p:txBody>
      </p:sp>
      <p:sp>
        <p:nvSpPr>
          <p:cNvPr id="44" name="Oval 43"/>
          <p:cNvSpPr/>
          <p:nvPr/>
        </p:nvSpPr>
        <p:spPr>
          <a:xfrm>
            <a:off x="722248" y="5874109"/>
            <a:ext cx="2409243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err="1" smtClean="0">
                <a:solidFill>
                  <a:schemeClr val="tx1"/>
                </a:solidFill>
                <a:latin typeface="cmss8" pitchFamily="34" charset="0"/>
              </a:rPr>
              <a:t>DessertRecipe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45" name="Straight Arrow Connector 44"/>
          <p:cNvCxnSpPr>
            <a:stCxn id="4" idx="2"/>
            <a:endCxn id="44" idx="6"/>
          </p:cNvCxnSpPr>
          <p:nvPr/>
        </p:nvCxnSpPr>
        <p:spPr>
          <a:xfrm flipH="1" flipV="1">
            <a:off x="3131491" y="6126137"/>
            <a:ext cx="942899" cy="12869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 bwMode="auto">
          <a:xfrm>
            <a:off x="3114369" y="6003402"/>
            <a:ext cx="432048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sp>
        <p:nvSpPr>
          <p:cNvPr id="60" name="Oval 59"/>
          <p:cNvSpPr/>
          <p:nvPr/>
        </p:nvSpPr>
        <p:spPr>
          <a:xfrm>
            <a:off x="1420299" y="2642122"/>
            <a:ext cx="3010394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EatMeDriedDates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76216" y="1660847"/>
            <a:ext cx="1368152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Tesco</a:t>
            </a:r>
          </a:p>
        </p:txBody>
      </p:sp>
      <p:sp>
        <p:nvSpPr>
          <p:cNvPr id="62" name="Oval 61"/>
          <p:cNvSpPr/>
          <p:nvPr/>
        </p:nvSpPr>
        <p:spPr>
          <a:xfrm>
            <a:off x="6333402" y="2642852"/>
            <a:ext cx="998612" cy="504055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Jen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63" name="Straight Arrow Connector 62"/>
          <p:cNvCxnSpPr>
            <a:stCxn id="79" idx="3"/>
            <a:endCxn id="60" idx="0"/>
          </p:cNvCxnSpPr>
          <p:nvPr/>
        </p:nvCxnSpPr>
        <p:spPr>
          <a:xfrm flipH="1">
            <a:off x="2925496" y="2091084"/>
            <a:ext cx="411990" cy="55103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 bwMode="auto">
          <a:xfrm>
            <a:off x="2865516" y="2237492"/>
            <a:ext cx="641417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product</a:t>
            </a:r>
          </a:p>
        </p:txBody>
      </p:sp>
      <p:cxnSp>
        <p:nvCxnSpPr>
          <p:cNvPr id="72" name="Straight Arrow Connector 71"/>
          <p:cNvCxnSpPr>
            <a:stCxn id="61" idx="6"/>
            <a:endCxn id="79" idx="2"/>
          </p:cNvCxnSpPr>
          <p:nvPr/>
        </p:nvCxnSpPr>
        <p:spPr>
          <a:xfrm flipV="1">
            <a:off x="1744368" y="1912874"/>
            <a:ext cx="1399844" cy="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 bwMode="auto">
          <a:xfrm>
            <a:off x="2066773" y="1805444"/>
            <a:ext cx="536220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outlet</a:t>
            </a:r>
          </a:p>
        </p:txBody>
      </p:sp>
      <p:sp>
        <p:nvSpPr>
          <p:cNvPr id="79" name="Oval 78"/>
          <p:cNvSpPr/>
          <p:nvPr/>
        </p:nvSpPr>
        <p:spPr>
          <a:xfrm>
            <a:off x="3144212" y="1660846"/>
            <a:ext cx="1319755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Galway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81" name="Straight Arrow Connector 80"/>
          <p:cNvCxnSpPr>
            <a:stCxn id="62" idx="0"/>
            <a:endCxn id="156" idx="4"/>
          </p:cNvCxnSpPr>
          <p:nvPr/>
        </p:nvCxnSpPr>
        <p:spPr>
          <a:xfrm flipH="1" flipV="1">
            <a:off x="6832397" y="2164900"/>
            <a:ext cx="311" cy="47795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 bwMode="auto">
          <a:xfrm>
            <a:off x="6420486" y="2355984"/>
            <a:ext cx="864096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livesIn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381720" y="3146177"/>
            <a:ext cx="346632" cy="57672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64" name="Rectangle 35863"/>
          <p:cNvSpPr/>
          <p:nvPr/>
        </p:nvSpPr>
        <p:spPr>
          <a:xfrm>
            <a:off x="3381720" y="3714777"/>
            <a:ext cx="693264" cy="432048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>2.49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 bwMode="auto">
          <a:xfrm>
            <a:off x="3097729" y="3302253"/>
            <a:ext cx="11059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priceInEuro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321696" y="3714777"/>
            <a:ext cx="776033" cy="432048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>0.227</a:t>
            </a:r>
            <a:endParaRPr lang="en-IE" dirty="0">
              <a:solidFill>
                <a:schemeClr val="tx1"/>
              </a:solidFill>
            </a:endParaRPr>
          </a:p>
        </p:txBody>
      </p:sp>
      <p:cxnSp>
        <p:nvCxnSpPr>
          <p:cNvPr id="91" name="Straight Arrow Connector 90"/>
          <p:cNvCxnSpPr>
            <a:endCxn id="90" idx="0"/>
          </p:cNvCxnSpPr>
          <p:nvPr/>
        </p:nvCxnSpPr>
        <p:spPr>
          <a:xfrm flipH="1">
            <a:off x="2709713" y="3146177"/>
            <a:ext cx="21134" cy="56860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 bwMode="auto">
          <a:xfrm>
            <a:off x="2060017" y="3302253"/>
            <a:ext cx="11059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weightInKg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338582" y="3617442"/>
            <a:ext cx="1872207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6" name="Straight Arrow Connector 115"/>
          <p:cNvCxnSpPr>
            <a:stCxn id="60" idx="3"/>
            <a:endCxn id="115" idx="0"/>
          </p:cNvCxnSpPr>
          <p:nvPr/>
        </p:nvCxnSpPr>
        <p:spPr>
          <a:xfrm flipH="1">
            <a:off x="1274686" y="3072360"/>
            <a:ext cx="586475" cy="54508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 bwMode="auto">
          <a:xfrm>
            <a:off x="1115224" y="3156426"/>
            <a:ext cx="766894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contains</a:t>
            </a:r>
          </a:p>
        </p:txBody>
      </p:sp>
      <p:cxnSp>
        <p:nvCxnSpPr>
          <p:cNvPr id="125" name="Straight Arrow Connector 124"/>
          <p:cNvCxnSpPr>
            <a:endCxn id="130" idx="0"/>
          </p:cNvCxnSpPr>
          <p:nvPr/>
        </p:nvCxnSpPr>
        <p:spPr>
          <a:xfrm>
            <a:off x="4294458" y="2985816"/>
            <a:ext cx="837353" cy="67848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 bwMode="auto">
          <a:xfrm>
            <a:off x="4074984" y="3156426"/>
            <a:ext cx="11059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allergyInfo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463968" y="3664300"/>
            <a:ext cx="133568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Gluten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31" name="Straight Arrow Connector 130"/>
          <p:cNvCxnSpPr>
            <a:stCxn id="62" idx="4"/>
            <a:endCxn id="138" idx="0"/>
          </p:cNvCxnSpPr>
          <p:nvPr/>
        </p:nvCxnSpPr>
        <p:spPr>
          <a:xfrm flipH="1">
            <a:off x="6832397" y="3146907"/>
            <a:ext cx="311" cy="53186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/>
          <p:cNvSpPr/>
          <p:nvPr/>
        </p:nvSpPr>
        <p:spPr>
          <a:xfrm>
            <a:off x="6105870" y="3678774"/>
            <a:ext cx="1453054" cy="504054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smtClean="0">
                <a:solidFill>
                  <a:schemeClr val="tx1"/>
                </a:solidFill>
                <a:latin typeface="cmss8" pitchFamily="34" charset="0"/>
              </a:rPr>
              <a:t>Coeliac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54" name="TextBox 153"/>
          <p:cNvSpPr txBox="1"/>
          <p:nvPr/>
        </p:nvSpPr>
        <p:spPr bwMode="auto">
          <a:xfrm>
            <a:off x="6591474" y="3317612"/>
            <a:ext cx="572814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sp>
        <p:nvSpPr>
          <p:cNvPr id="156" name="Oval 155"/>
          <p:cNvSpPr/>
          <p:nvPr/>
        </p:nvSpPr>
        <p:spPr>
          <a:xfrm>
            <a:off x="6172519" y="1660845"/>
            <a:ext cx="1319755" cy="504055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Galway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52" name="Straight Connector 151"/>
          <p:cNvCxnSpPr>
            <a:stCxn id="79" idx="6"/>
            <a:endCxn id="156" idx="2"/>
          </p:cNvCxnSpPr>
          <p:nvPr/>
        </p:nvCxnSpPr>
        <p:spPr>
          <a:xfrm flipV="1">
            <a:off x="4463967" y="1912873"/>
            <a:ext cx="1708552" cy="1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>
            <a:endCxn id="115" idx="4"/>
          </p:cNvCxnSpPr>
          <p:nvPr/>
        </p:nvCxnSpPr>
        <p:spPr>
          <a:xfrm flipV="1">
            <a:off x="1274685" y="4121497"/>
            <a:ext cx="1" cy="750475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>
            <a:stCxn id="130" idx="6"/>
          </p:cNvCxnSpPr>
          <p:nvPr/>
        </p:nvCxnSpPr>
        <p:spPr>
          <a:xfrm flipV="1">
            <a:off x="5799654" y="3916327"/>
            <a:ext cx="284514" cy="1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>
            <a:stCxn id="62" idx="1"/>
            <a:endCxn id="79" idx="5"/>
          </p:cNvCxnSpPr>
          <p:nvPr/>
        </p:nvCxnSpPr>
        <p:spPr>
          <a:xfrm flipH="1" flipV="1">
            <a:off x="4270693" y="2091084"/>
            <a:ext cx="2208952" cy="62558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/>
          <p:cNvSpPr txBox="1"/>
          <p:nvPr/>
        </p:nvSpPr>
        <p:spPr bwMode="auto">
          <a:xfrm>
            <a:off x="4788024" y="2258881"/>
            <a:ext cx="864096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livesIn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207" name="Straight Arrow Connector 206"/>
          <p:cNvCxnSpPr>
            <a:stCxn id="62" idx="3"/>
          </p:cNvCxnSpPr>
          <p:nvPr/>
        </p:nvCxnSpPr>
        <p:spPr>
          <a:xfrm flipH="1">
            <a:off x="5652121" y="3073090"/>
            <a:ext cx="827524" cy="64980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 bwMode="auto">
          <a:xfrm>
            <a:off x="5804629" y="3195734"/>
            <a:ext cx="783595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allergy</a:t>
            </a:r>
          </a:p>
        </p:txBody>
      </p:sp>
      <p:cxnSp>
        <p:nvCxnSpPr>
          <p:cNvPr id="211" name="Straight Arrow Connector 210"/>
          <p:cNvCxnSpPr>
            <a:endCxn id="115" idx="4"/>
          </p:cNvCxnSpPr>
          <p:nvPr/>
        </p:nvCxnSpPr>
        <p:spPr>
          <a:xfrm flipH="1" flipV="1">
            <a:off x="1274686" y="4121497"/>
            <a:ext cx="2929018" cy="188190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TextBox 211"/>
          <p:cNvSpPr txBox="1"/>
          <p:nvPr/>
        </p:nvSpPr>
        <p:spPr bwMode="auto">
          <a:xfrm>
            <a:off x="2195736" y="4834505"/>
            <a:ext cx="864096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ingredient</a:t>
            </a:r>
          </a:p>
        </p:txBody>
      </p:sp>
      <p:pic>
        <p:nvPicPr>
          <p:cNvPr id="215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29" y="2292315"/>
            <a:ext cx="32766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Automatic Integration possible …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2335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  <p:bldP spid="190" grpId="0" animBg="1"/>
      <p:bldP spid="189" grpId="0" animBg="1"/>
      <p:bldP spid="176" grpId="0" animBg="1"/>
      <p:bldP spid="117" grpId="0" animBg="1"/>
      <p:bldP spid="161" grpId="0" animBg="1"/>
      <p:bldP spid="162" grpId="0" animBg="1"/>
      <p:bldP spid="24" grpId="0" animBg="1"/>
      <p:bldP spid="10" grpId="0" animBg="1"/>
      <p:bldP spid="84" grpId="0" animBg="1"/>
      <p:bldP spid="138" grpId="0" animBg="1"/>
      <p:bldP spid="154" grpId="0" animBg="1"/>
      <p:bldP spid="156" grpId="0" animBg="1"/>
      <p:bldP spid="206" grpId="0" animBg="1"/>
      <p:bldP spid="210" grpId="0" animBg="1"/>
      <p:bldP spid="212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190"/>
          <p:cNvSpPr/>
          <p:nvPr/>
        </p:nvSpPr>
        <p:spPr>
          <a:xfrm>
            <a:off x="136516" y="4566548"/>
            <a:ext cx="7330110" cy="1896324"/>
          </a:xfrm>
          <a:prstGeom prst="rect">
            <a:avLst/>
          </a:prstGeom>
          <a:solidFill>
            <a:srgbClr val="F5F5F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0" name="Rectangle 189"/>
          <p:cNvSpPr/>
          <p:nvPr/>
        </p:nvSpPr>
        <p:spPr>
          <a:xfrm>
            <a:off x="233672" y="4640104"/>
            <a:ext cx="7330110" cy="1896324"/>
          </a:xfrm>
          <a:prstGeom prst="rect">
            <a:avLst/>
          </a:prstGeom>
          <a:solidFill>
            <a:srgbClr val="F5F5F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9" name="Rectangle 188"/>
          <p:cNvSpPr/>
          <p:nvPr/>
        </p:nvSpPr>
        <p:spPr>
          <a:xfrm>
            <a:off x="323528" y="4733076"/>
            <a:ext cx="7330110" cy="1896324"/>
          </a:xfrm>
          <a:prstGeom prst="rect">
            <a:avLst/>
          </a:prstGeom>
          <a:solidFill>
            <a:srgbClr val="F5F5F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6" name="Rectangle 175"/>
          <p:cNvSpPr/>
          <p:nvPr/>
        </p:nvSpPr>
        <p:spPr>
          <a:xfrm>
            <a:off x="6012160" y="1516101"/>
            <a:ext cx="1641478" cy="2756096"/>
          </a:xfrm>
          <a:prstGeom prst="rect">
            <a:avLst/>
          </a:prstGeom>
          <a:solidFill>
            <a:srgbClr val="FFFF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7" name="Rectangle 116"/>
          <p:cNvSpPr/>
          <p:nvPr/>
        </p:nvSpPr>
        <p:spPr>
          <a:xfrm>
            <a:off x="136516" y="1355740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1" name="Rectangle 160"/>
          <p:cNvSpPr/>
          <p:nvPr/>
        </p:nvSpPr>
        <p:spPr>
          <a:xfrm>
            <a:off x="221695" y="1440016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2" name="Rectangle 161"/>
          <p:cNvSpPr/>
          <p:nvPr/>
        </p:nvSpPr>
        <p:spPr>
          <a:xfrm>
            <a:off x="323528" y="1516832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96279"/>
            <a:ext cx="1235696" cy="147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4074390" y="5850974"/>
            <a:ext cx="3240361" cy="576063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StickyToffeePudding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442544" y="4871971"/>
            <a:ext cx="1872207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Soda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66096" y="4871971"/>
            <a:ext cx="1872207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059832" y="4871971"/>
            <a:ext cx="1872207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BlackTea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9" name="Straight Arrow Connector 8"/>
          <p:cNvCxnSpPr>
            <a:endCxn id="24" idx="5"/>
          </p:cNvCxnSpPr>
          <p:nvPr/>
        </p:nvCxnSpPr>
        <p:spPr>
          <a:xfrm flipH="1" flipV="1">
            <a:off x="1964125" y="5302209"/>
            <a:ext cx="2308308" cy="70119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 bwMode="auto">
          <a:xfrm>
            <a:off x="2489610" y="5505778"/>
            <a:ext cx="864096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ingredient</a:t>
            </a:r>
          </a:p>
        </p:txBody>
      </p:sp>
      <p:cxnSp>
        <p:nvCxnSpPr>
          <p:cNvPr id="33" name="Straight Arrow Connector 32"/>
          <p:cNvCxnSpPr>
            <a:stCxn id="4" idx="1"/>
            <a:endCxn id="25" idx="4"/>
          </p:cNvCxnSpPr>
          <p:nvPr/>
        </p:nvCxnSpPr>
        <p:spPr>
          <a:xfrm flipH="1" flipV="1">
            <a:off x="3995936" y="5376026"/>
            <a:ext cx="552994" cy="55931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 bwMode="auto">
          <a:xfrm>
            <a:off x="3851920" y="5514710"/>
            <a:ext cx="864096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ingredient</a:t>
            </a:r>
          </a:p>
        </p:txBody>
      </p:sp>
      <p:cxnSp>
        <p:nvCxnSpPr>
          <p:cNvPr id="38" name="Straight Arrow Connector 37"/>
          <p:cNvCxnSpPr>
            <a:stCxn id="4" idx="0"/>
            <a:endCxn id="23" idx="4"/>
          </p:cNvCxnSpPr>
          <p:nvPr/>
        </p:nvCxnSpPr>
        <p:spPr>
          <a:xfrm flipV="1">
            <a:off x="5694571" y="5376026"/>
            <a:ext cx="684077" cy="47494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 bwMode="auto">
          <a:xfrm>
            <a:off x="5652120" y="5477272"/>
            <a:ext cx="864096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ingredient</a:t>
            </a:r>
          </a:p>
        </p:txBody>
      </p:sp>
      <p:sp>
        <p:nvSpPr>
          <p:cNvPr id="44" name="Oval 43"/>
          <p:cNvSpPr/>
          <p:nvPr/>
        </p:nvSpPr>
        <p:spPr>
          <a:xfrm>
            <a:off x="722248" y="5874109"/>
            <a:ext cx="2409243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err="1" smtClean="0">
                <a:solidFill>
                  <a:schemeClr val="tx1"/>
                </a:solidFill>
                <a:latin typeface="cmss8" pitchFamily="34" charset="0"/>
              </a:rPr>
              <a:t>DessertRecipe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45" name="Straight Arrow Connector 44"/>
          <p:cNvCxnSpPr>
            <a:stCxn id="4" idx="2"/>
            <a:endCxn id="44" idx="6"/>
          </p:cNvCxnSpPr>
          <p:nvPr/>
        </p:nvCxnSpPr>
        <p:spPr>
          <a:xfrm flipH="1" flipV="1">
            <a:off x="3131491" y="6126137"/>
            <a:ext cx="942899" cy="12869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 bwMode="auto">
          <a:xfrm>
            <a:off x="3114369" y="6003402"/>
            <a:ext cx="432048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sp>
        <p:nvSpPr>
          <p:cNvPr id="60" name="Oval 59"/>
          <p:cNvSpPr/>
          <p:nvPr/>
        </p:nvSpPr>
        <p:spPr>
          <a:xfrm>
            <a:off x="1420299" y="2642122"/>
            <a:ext cx="3010394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EatMeDriedDates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76216" y="1660847"/>
            <a:ext cx="1368152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Tesco</a:t>
            </a:r>
          </a:p>
        </p:txBody>
      </p:sp>
      <p:sp>
        <p:nvSpPr>
          <p:cNvPr id="62" name="Oval 61"/>
          <p:cNvSpPr/>
          <p:nvPr/>
        </p:nvSpPr>
        <p:spPr>
          <a:xfrm>
            <a:off x="6333402" y="2642852"/>
            <a:ext cx="998612" cy="504055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Jen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63" name="Straight Arrow Connector 62"/>
          <p:cNvCxnSpPr>
            <a:stCxn id="79" idx="3"/>
            <a:endCxn id="60" idx="0"/>
          </p:cNvCxnSpPr>
          <p:nvPr/>
        </p:nvCxnSpPr>
        <p:spPr>
          <a:xfrm flipH="1">
            <a:off x="2925496" y="2091084"/>
            <a:ext cx="411990" cy="55103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 bwMode="auto">
          <a:xfrm>
            <a:off x="2865516" y="2237492"/>
            <a:ext cx="641417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product</a:t>
            </a:r>
          </a:p>
        </p:txBody>
      </p:sp>
      <p:cxnSp>
        <p:nvCxnSpPr>
          <p:cNvPr id="72" name="Straight Arrow Connector 71"/>
          <p:cNvCxnSpPr>
            <a:stCxn id="61" idx="6"/>
            <a:endCxn id="79" idx="2"/>
          </p:cNvCxnSpPr>
          <p:nvPr/>
        </p:nvCxnSpPr>
        <p:spPr>
          <a:xfrm flipV="1">
            <a:off x="1744368" y="1912874"/>
            <a:ext cx="1399844" cy="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 bwMode="auto">
          <a:xfrm>
            <a:off x="2066773" y="1805444"/>
            <a:ext cx="536220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outlet</a:t>
            </a:r>
          </a:p>
        </p:txBody>
      </p:sp>
      <p:sp>
        <p:nvSpPr>
          <p:cNvPr id="79" name="Oval 78"/>
          <p:cNvSpPr/>
          <p:nvPr/>
        </p:nvSpPr>
        <p:spPr>
          <a:xfrm>
            <a:off x="3144212" y="1660846"/>
            <a:ext cx="1319755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Galway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81" name="Straight Arrow Connector 80"/>
          <p:cNvCxnSpPr>
            <a:stCxn id="62" idx="0"/>
            <a:endCxn id="156" idx="4"/>
          </p:cNvCxnSpPr>
          <p:nvPr/>
        </p:nvCxnSpPr>
        <p:spPr>
          <a:xfrm flipH="1" flipV="1">
            <a:off x="6832397" y="2164900"/>
            <a:ext cx="311" cy="47795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 bwMode="auto">
          <a:xfrm>
            <a:off x="6420486" y="2355984"/>
            <a:ext cx="864096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livesIn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381720" y="3146177"/>
            <a:ext cx="346632" cy="57672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64" name="Rectangle 35863"/>
          <p:cNvSpPr/>
          <p:nvPr/>
        </p:nvSpPr>
        <p:spPr>
          <a:xfrm>
            <a:off x="3381720" y="3714777"/>
            <a:ext cx="693264" cy="432048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>2.49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 bwMode="auto">
          <a:xfrm>
            <a:off x="3097729" y="3302253"/>
            <a:ext cx="11059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priceInEuro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321696" y="3714777"/>
            <a:ext cx="776033" cy="432048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>0.227</a:t>
            </a:r>
            <a:endParaRPr lang="en-IE" dirty="0">
              <a:solidFill>
                <a:schemeClr val="tx1"/>
              </a:solidFill>
            </a:endParaRPr>
          </a:p>
        </p:txBody>
      </p:sp>
      <p:cxnSp>
        <p:nvCxnSpPr>
          <p:cNvPr id="91" name="Straight Arrow Connector 90"/>
          <p:cNvCxnSpPr>
            <a:endCxn id="90" idx="0"/>
          </p:cNvCxnSpPr>
          <p:nvPr/>
        </p:nvCxnSpPr>
        <p:spPr>
          <a:xfrm flipH="1">
            <a:off x="2709713" y="3146177"/>
            <a:ext cx="21134" cy="56860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 bwMode="auto">
          <a:xfrm>
            <a:off x="2060017" y="3302253"/>
            <a:ext cx="11059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weightInKg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338582" y="3617442"/>
            <a:ext cx="1872207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6" name="Straight Arrow Connector 115"/>
          <p:cNvCxnSpPr>
            <a:stCxn id="60" idx="3"/>
            <a:endCxn id="115" idx="0"/>
          </p:cNvCxnSpPr>
          <p:nvPr/>
        </p:nvCxnSpPr>
        <p:spPr>
          <a:xfrm flipH="1">
            <a:off x="1274686" y="3072360"/>
            <a:ext cx="586475" cy="54508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 bwMode="auto">
          <a:xfrm>
            <a:off x="1115224" y="3156426"/>
            <a:ext cx="766894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contains</a:t>
            </a:r>
          </a:p>
        </p:txBody>
      </p:sp>
      <p:cxnSp>
        <p:nvCxnSpPr>
          <p:cNvPr id="125" name="Straight Arrow Connector 124"/>
          <p:cNvCxnSpPr>
            <a:endCxn id="130" idx="0"/>
          </p:cNvCxnSpPr>
          <p:nvPr/>
        </p:nvCxnSpPr>
        <p:spPr>
          <a:xfrm>
            <a:off x="4294458" y="2985816"/>
            <a:ext cx="837353" cy="67848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 bwMode="auto">
          <a:xfrm>
            <a:off x="4074984" y="3156426"/>
            <a:ext cx="11059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allergyInfo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463968" y="3664300"/>
            <a:ext cx="133568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Gluten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31" name="Straight Arrow Connector 130"/>
          <p:cNvCxnSpPr>
            <a:stCxn id="62" idx="4"/>
            <a:endCxn id="138" idx="0"/>
          </p:cNvCxnSpPr>
          <p:nvPr/>
        </p:nvCxnSpPr>
        <p:spPr>
          <a:xfrm flipH="1">
            <a:off x="6832397" y="3146907"/>
            <a:ext cx="311" cy="53186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/>
          <p:cNvSpPr/>
          <p:nvPr/>
        </p:nvSpPr>
        <p:spPr>
          <a:xfrm>
            <a:off x="6105870" y="3678774"/>
            <a:ext cx="1453054" cy="504054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smtClean="0">
                <a:solidFill>
                  <a:schemeClr val="tx1"/>
                </a:solidFill>
                <a:latin typeface="cmss8" pitchFamily="34" charset="0"/>
              </a:rPr>
              <a:t>Coeliac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54" name="TextBox 153"/>
          <p:cNvSpPr txBox="1"/>
          <p:nvPr/>
        </p:nvSpPr>
        <p:spPr bwMode="auto">
          <a:xfrm>
            <a:off x="6591474" y="3317612"/>
            <a:ext cx="572814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sp>
        <p:nvSpPr>
          <p:cNvPr id="156" name="Oval 155"/>
          <p:cNvSpPr/>
          <p:nvPr/>
        </p:nvSpPr>
        <p:spPr>
          <a:xfrm>
            <a:off x="6172519" y="1660845"/>
            <a:ext cx="1319755" cy="504055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Galway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52" name="Straight Connector 151"/>
          <p:cNvCxnSpPr>
            <a:stCxn id="79" idx="6"/>
            <a:endCxn id="156" idx="2"/>
          </p:cNvCxnSpPr>
          <p:nvPr/>
        </p:nvCxnSpPr>
        <p:spPr>
          <a:xfrm flipV="1">
            <a:off x="4463967" y="1912873"/>
            <a:ext cx="1708552" cy="1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>
            <a:endCxn id="115" idx="4"/>
          </p:cNvCxnSpPr>
          <p:nvPr/>
        </p:nvCxnSpPr>
        <p:spPr>
          <a:xfrm flipV="1">
            <a:off x="1274685" y="4121497"/>
            <a:ext cx="1" cy="750475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>
            <a:stCxn id="130" idx="6"/>
          </p:cNvCxnSpPr>
          <p:nvPr/>
        </p:nvCxnSpPr>
        <p:spPr>
          <a:xfrm flipV="1">
            <a:off x="5799654" y="3916327"/>
            <a:ext cx="284514" cy="1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Automatic Integration possible …</a:t>
            </a:r>
          </a:p>
        </p:txBody>
      </p:sp>
    </p:spTree>
    <p:extLst>
      <p:ext uri="{BB962C8B-B14F-4D97-AF65-F5344CB8AC3E}">
        <p14:creationId xmlns:p14="http://schemas.microsoft.com/office/powerpoint/2010/main" val="11574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5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  <p:bldP spid="190" grpId="0" animBg="1"/>
      <p:bldP spid="189" grpId="0" animBg="1"/>
      <p:bldP spid="4" grpId="0" animBg="1"/>
      <p:bldP spid="23" grpId="0" animBg="1"/>
      <p:bldP spid="24" grpId="0" animBg="1"/>
      <p:bldP spid="25" grpId="0" animBg="1"/>
      <p:bldP spid="10" grpId="0" animBg="1"/>
      <p:bldP spid="37" grpId="0" animBg="1"/>
      <p:bldP spid="43" grpId="0" animBg="1"/>
      <p:bldP spid="44" grpId="0" animBg="1"/>
      <p:bldP spid="48" grpId="0" animBg="1"/>
      <p:bldP spid="60" grpId="0" animBg="1"/>
      <p:bldP spid="61" grpId="0" animBg="1"/>
      <p:bldP spid="62" grpId="0" animBg="1"/>
      <p:bldP spid="65" grpId="0" animBg="1"/>
      <p:bldP spid="74" grpId="0" animBg="1"/>
      <p:bldP spid="84" grpId="0" animBg="1"/>
      <p:bldP spid="35864" grpId="0" animBg="1"/>
      <p:bldP spid="89" grpId="0" animBg="1"/>
      <p:bldP spid="90" grpId="0" animBg="1"/>
      <p:bldP spid="95" grpId="0" animBg="1"/>
      <p:bldP spid="115" grpId="0" animBg="1"/>
      <p:bldP spid="120" grpId="0" animBg="1"/>
      <p:bldP spid="128" grpId="0" animBg="1"/>
      <p:bldP spid="130" grpId="0" animBg="1"/>
      <p:bldP spid="138" grpId="0" animBg="1"/>
      <p:bldP spid="154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ctangle 175"/>
          <p:cNvSpPr/>
          <p:nvPr/>
        </p:nvSpPr>
        <p:spPr>
          <a:xfrm>
            <a:off x="6012160" y="1510373"/>
            <a:ext cx="1641478" cy="2756096"/>
          </a:xfrm>
          <a:prstGeom prst="rect">
            <a:avLst/>
          </a:prstGeom>
          <a:solidFill>
            <a:srgbClr val="FFFF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7" name="Rectangle 116"/>
          <p:cNvSpPr/>
          <p:nvPr/>
        </p:nvSpPr>
        <p:spPr>
          <a:xfrm>
            <a:off x="136516" y="1350012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1" name="Rectangle 160"/>
          <p:cNvSpPr/>
          <p:nvPr/>
        </p:nvSpPr>
        <p:spPr>
          <a:xfrm>
            <a:off x="221695" y="1434288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2" name="Rectangle 161"/>
          <p:cNvSpPr/>
          <p:nvPr/>
        </p:nvSpPr>
        <p:spPr>
          <a:xfrm>
            <a:off x="323528" y="1511104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96279"/>
            <a:ext cx="1235696" cy="147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Oval 78"/>
          <p:cNvSpPr/>
          <p:nvPr/>
        </p:nvSpPr>
        <p:spPr>
          <a:xfrm>
            <a:off x="3144212" y="1655118"/>
            <a:ext cx="1319755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Galway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6172519" y="1655117"/>
            <a:ext cx="1319755" cy="504055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Galway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52" name="Straight Connector 151"/>
          <p:cNvCxnSpPr>
            <a:stCxn id="79" idx="6"/>
            <a:endCxn id="156" idx="2"/>
          </p:cNvCxnSpPr>
          <p:nvPr/>
        </p:nvCxnSpPr>
        <p:spPr>
          <a:xfrm flipV="1">
            <a:off x="4463967" y="1907145"/>
            <a:ext cx="1708552" cy="1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Automatic Integration possible …</a:t>
            </a:r>
          </a:p>
        </p:txBody>
      </p:sp>
      <p:pic>
        <p:nvPicPr>
          <p:cNvPr id="105477" name="Picture 5" descr="http://www.bestplaces.net/images/city/Galway_N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33" y="4450896"/>
            <a:ext cx="2330904" cy="233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9" name="Picture 7" descr="http://corofin.galway-ireland.ie/images/map-corof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617" y="4582357"/>
            <a:ext cx="2193313" cy="206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Straight Arrow Connector 56"/>
          <p:cNvCxnSpPr>
            <a:endCxn id="58" idx="0"/>
          </p:cNvCxnSpPr>
          <p:nvPr/>
        </p:nvCxnSpPr>
        <p:spPr>
          <a:xfrm>
            <a:off x="4100711" y="2134718"/>
            <a:ext cx="0" cy="80379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3773438" y="2938514"/>
            <a:ext cx="654546" cy="432048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>53.3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 bwMode="auto">
          <a:xfrm>
            <a:off x="3982692" y="2424562"/>
            <a:ext cx="274756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lat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 flipH="1">
            <a:off x="3481501" y="2134718"/>
            <a:ext cx="10379" cy="80379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3089200" y="2938513"/>
            <a:ext cx="640588" cy="432048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−</a:t>
            </a:r>
            <a:r>
              <a:rPr lang="en-IE" dirty="0" smtClean="0">
                <a:solidFill>
                  <a:schemeClr val="tx1"/>
                </a:solidFill>
              </a:rPr>
              <a:t>9.0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 bwMode="auto">
          <a:xfrm>
            <a:off x="3275856" y="2428894"/>
            <a:ext cx="369976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long</a:t>
            </a:r>
          </a:p>
        </p:txBody>
      </p:sp>
      <p:cxnSp>
        <p:nvCxnSpPr>
          <p:cNvPr id="82" name="Straight Arrow Connector 81"/>
          <p:cNvCxnSpPr>
            <a:endCxn id="83" idx="0"/>
          </p:cNvCxnSpPr>
          <p:nvPr/>
        </p:nvCxnSpPr>
        <p:spPr>
          <a:xfrm>
            <a:off x="7159669" y="2130723"/>
            <a:ext cx="0" cy="80379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6832396" y="2934519"/>
            <a:ext cx="654546" cy="432048"/>
          </a:xfrm>
          <a:prstGeom prst="rect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>53.3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 bwMode="auto">
          <a:xfrm>
            <a:off x="7041650" y="2420567"/>
            <a:ext cx="274756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lat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87" name="Straight Arrow Connector 86"/>
          <p:cNvCxnSpPr/>
          <p:nvPr/>
        </p:nvCxnSpPr>
        <p:spPr>
          <a:xfrm flipH="1">
            <a:off x="6540459" y="2130723"/>
            <a:ext cx="10379" cy="80379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6148158" y="2934518"/>
            <a:ext cx="640588" cy="432048"/>
          </a:xfrm>
          <a:prstGeom prst="rect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>
                <a:solidFill>
                  <a:schemeClr val="tx1"/>
                </a:solidFill>
              </a:rPr>
              <a:t>−</a:t>
            </a:r>
            <a:r>
              <a:rPr lang="en-IE" dirty="0" smtClean="0">
                <a:solidFill>
                  <a:schemeClr val="tx1"/>
                </a:solidFill>
              </a:rPr>
              <a:t>9.0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 bwMode="auto">
          <a:xfrm>
            <a:off x="6334814" y="2424899"/>
            <a:ext cx="369976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long</a:t>
            </a:r>
          </a:p>
        </p:txBody>
      </p:sp>
      <p:sp>
        <p:nvSpPr>
          <p:cNvPr id="93" name="Oval 92"/>
          <p:cNvSpPr/>
          <p:nvPr/>
        </p:nvSpPr>
        <p:spPr>
          <a:xfrm>
            <a:off x="1420299" y="2636394"/>
            <a:ext cx="3010394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EatMeDriedDates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376216" y="1655119"/>
            <a:ext cx="1368152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Tesco</a:t>
            </a:r>
          </a:p>
        </p:txBody>
      </p:sp>
      <p:sp>
        <p:nvSpPr>
          <p:cNvPr id="96" name="Oval 95"/>
          <p:cNvSpPr/>
          <p:nvPr/>
        </p:nvSpPr>
        <p:spPr>
          <a:xfrm>
            <a:off x="6333402" y="2637124"/>
            <a:ext cx="998612" cy="504055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Jen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97" name="Straight Arrow Connector 96"/>
          <p:cNvCxnSpPr>
            <a:endCxn id="93" idx="0"/>
          </p:cNvCxnSpPr>
          <p:nvPr/>
        </p:nvCxnSpPr>
        <p:spPr>
          <a:xfrm flipH="1">
            <a:off x="2925496" y="2085356"/>
            <a:ext cx="411990" cy="55103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 bwMode="auto">
          <a:xfrm>
            <a:off x="2865516" y="2231764"/>
            <a:ext cx="641417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product</a:t>
            </a:r>
          </a:p>
        </p:txBody>
      </p:sp>
      <p:cxnSp>
        <p:nvCxnSpPr>
          <p:cNvPr id="99" name="Straight Arrow Connector 98"/>
          <p:cNvCxnSpPr>
            <a:stCxn id="94" idx="6"/>
          </p:cNvCxnSpPr>
          <p:nvPr/>
        </p:nvCxnSpPr>
        <p:spPr>
          <a:xfrm flipV="1">
            <a:off x="1744368" y="1907146"/>
            <a:ext cx="1399844" cy="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 bwMode="auto">
          <a:xfrm>
            <a:off x="2066773" y="1799716"/>
            <a:ext cx="536220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outlet</a:t>
            </a:r>
          </a:p>
        </p:txBody>
      </p:sp>
      <p:cxnSp>
        <p:nvCxnSpPr>
          <p:cNvPr id="102" name="Straight Arrow Connector 101"/>
          <p:cNvCxnSpPr>
            <a:stCxn id="96" idx="0"/>
          </p:cNvCxnSpPr>
          <p:nvPr/>
        </p:nvCxnSpPr>
        <p:spPr>
          <a:xfrm flipH="1" flipV="1">
            <a:off x="6832397" y="2159172"/>
            <a:ext cx="311" cy="47795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 bwMode="auto">
          <a:xfrm>
            <a:off x="6420486" y="2350256"/>
            <a:ext cx="864096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livesIn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114" name="Straight Arrow Connector 113"/>
          <p:cNvCxnSpPr>
            <a:stCxn id="96" idx="1"/>
          </p:cNvCxnSpPr>
          <p:nvPr/>
        </p:nvCxnSpPr>
        <p:spPr>
          <a:xfrm flipH="1" flipV="1">
            <a:off x="4270693" y="2085356"/>
            <a:ext cx="2208952" cy="62558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 bwMode="auto">
          <a:xfrm>
            <a:off x="4788024" y="2253153"/>
            <a:ext cx="864096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livesIn</a:t>
            </a:r>
            <a:endParaRPr lang="en-IE" sz="1400" i="1" dirty="0" smtClean="0">
              <a:latin typeface="cmss8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70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156" grpId="0" animBg="1"/>
      <p:bldP spid="58" grpId="0" animBg="1"/>
      <p:bldP spid="58" grpId="1" animBg="1"/>
      <p:bldP spid="59" grpId="0" animBg="1"/>
      <p:bldP spid="59" grpId="1" animBg="1"/>
      <p:bldP spid="67" grpId="0" animBg="1"/>
      <p:bldP spid="67" grpId="1" animBg="1"/>
      <p:bldP spid="68" grpId="0" animBg="1"/>
      <p:bldP spid="68" grpId="1" animBg="1"/>
      <p:bldP spid="83" grpId="0" animBg="1"/>
      <p:bldP spid="83" grpId="1" animBg="1"/>
      <p:bldP spid="86" grpId="0" animBg="1"/>
      <p:bldP spid="86" grpId="1" animBg="1"/>
      <p:bldP spid="88" grpId="0" animBg="1"/>
      <p:bldP spid="88" grpId="1" animBg="1"/>
      <p:bldP spid="92" grpId="0" animBg="1"/>
      <p:bldP spid="92" grpId="1" animBg="1"/>
      <p:bldP spid="92" grpId="2" animBg="1"/>
      <p:bldP spid="93" grpId="0" animBg="1"/>
      <p:bldP spid="94" grpId="0" animBg="1"/>
      <p:bldP spid="96" grpId="0" animBg="1"/>
      <p:bldP spid="98" grpId="0" animBg="1"/>
      <p:bldP spid="100" grpId="0" animBg="1"/>
      <p:bldP spid="103" grpId="0" animBg="1"/>
      <p:bldP spid="103" grpId="1" animBg="1"/>
      <p:bldP spid="118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190"/>
          <p:cNvSpPr/>
          <p:nvPr/>
        </p:nvSpPr>
        <p:spPr>
          <a:xfrm>
            <a:off x="136516" y="4566548"/>
            <a:ext cx="7330110" cy="1896324"/>
          </a:xfrm>
          <a:prstGeom prst="rect">
            <a:avLst/>
          </a:prstGeom>
          <a:solidFill>
            <a:srgbClr val="F5F5F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0" name="Rectangle 189"/>
          <p:cNvSpPr/>
          <p:nvPr/>
        </p:nvSpPr>
        <p:spPr>
          <a:xfrm>
            <a:off x="233672" y="4640104"/>
            <a:ext cx="7330110" cy="1896324"/>
          </a:xfrm>
          <a:prstGeom prst="rect">
            <a:avLst/>
          </a:prstGeom>
          <a:solidFill>
            <a:srgbClr val="F5F5F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9" name="Rectangle 188"/>
          <p:cNvSpPr/>
          <p:nvPr/>
        </p:nvSpPr>
        <p:spPr>
          <a:xfrm>
            <a:off x="323528" y="4733076"/>
            <a:ext cx="7330110" cy="1896324"/>
          </a:xfrm>
          <a:prstGeom prst="rect">
            <a:avLst/>
          </a:prstGeom>
          <a:solidFill>
            <a:srgbClr val="F5F5F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6" name="Rectangle 175"/>
          <p:cNvSpPr/>
          <p:nvPr/>
        </p:nvSpPr>
        <p:spPr>
          <a:xfrm>
            <a:off x="6012160" y="1516101"/>
            <a:ext cx="1641478" cy="2756096"/>
          </a:xfrm>
          <a:prstGeom prst="rect">
            <a:avLst/>
          </a:prstGeom>
          <a:solidFill>
            <a:srgbClr val="FFFF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7" name="Rectangle 116"/>
          <p:cNvSpPr/>
          <p:nvPr/>
        </p:nvSpPr>
        <p:spPr>
          <a:xfrm>
            <a:off x="136516" y="1355740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1" name="Rectangle 160"/>
          <p:cNvSpPr/>
          <p:nvPr/>
        </p:nvSpPr>
        <p:spPr>
          <a:xfrm>
            <a:off x="221695" y="1440016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2" name="Rectangle 161"/>
          <p:cNvSpPr/>
          <p:nvPr/>
        </p:nvSpPr>
        <p:spPr>
          <a:xfrm>
            <a:off x="323528" y="1516832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96279"/>
            <a:ext cx="1235696" cy="147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4074390" y="5850974"/>
            <a:ext cx="3240361" cy="576063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StickyToffeePudding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442544" y="4871971"/>
            <a:ext cx="1872207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Soda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66096" y="4871971"/>
            <a:ext cx="1872207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059832" y="4871971"/>
            <a:ext cx="1872207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BlackTea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9" name="Straight Arrow Connector 8"/>
          <p:cNvCxnSpPr>
            <a:endCxn id="24" idx="5"/>
          </p:cNvCxnSpPr>
          <p:nvPr/>
        </p:nvCxnSpPr>
        <p:spPr>
          <a:xfrm flipH="1" flipV="1">
            <a:off x="1964125" y="5302209"/>
            <a:ext cx="2308308" cy="70119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 bwMode="auto">
          <a:xfrm>
            <a:off x="2489610" y="5505778"/>
            <a:ext cx="864096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ingredient</a:t>
            </a:r>
          </a:p>
        </p:txBody>
      </p:sp>
      <p:cxnSp>
        <p:nvCxnSpPr>
          <p:cNvPr id="33" name="Straight Arrow Connector 32"/>
          <p:cNvCxnSpPr>
            <a:stCxn id="4" idx="1"/>
            <a:endCxn id="25" idx="4"/>
          </p:cNvCxnSpPr>
          <p:nvPr/>
        </p:nvCxnSpPr>
        <p:spPr>
          <a:xfrm flipH="1" flipV="1">
            <a:off x="3995936" y="5376026"/>
            <a:ext cx="552994" cy="55931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 bwMode="auto">
          <a:xfrm>
            <a:off x="3851920" y="5514710"/>
            <a:ext cx="864096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ingredient</a:t>
            </a:r>
          </a:p>
        </p:txBody>
      </p:sp>
      <p:cxnSp>
        <p:nvCxnSpPr>
          <p:cNvPr id="38" name="Straight Arrow Connector 37"/>
          <p:cNvCxnSpPr>
            <a:stCxn id="4" idx="0"/>
            <a:endCxn id="23" idx="4"/>
          </p:cNvCxnSpPr>
          <p:nvPr/>
        </p:nvCxnSpPr>
        <p:spPr>
          <a:xfrm flipV="1">
            <a:off x="5694571" y="5376026"/>
            <a:ext cx="684077" cy="47494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 bwMode="auto">
          <a:xfrm>
            <a:off x="5652120" y="5477272"/>
            <a:ext cx="864096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ingredient</a:t>
            </a:r>
          </a:p>
        </p:txBody>
      </p:sp>
      <p:sp>
        <p:nvSpPr>
          <p:cNvPr id="44" name="Oval 43"/>
          <p:cNvSpPr/>
          <p:nvPr/>
        </p:nvSpPr>
        <p:spPr>
          <a:xfrm>
            <a:off x="722248" y="5874109"/>
            <a:ext cx="2409243" cy="504055"/>
          </a:xfrm>
          <a:prstGeom prst="ellipse">
            <a:avLst/>
          </a:prstGeom>
          <a:solidFill>
            <a:srgbClr val="F5F5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err="1" smtClean="0">
                <a:solidFill>
                  <a:schemeClr val="tx1"/>
                </a:solidFill>
                <a:latin typeface="cmss8" pitchFamily="34" charset="0"/>
              </a:rPr>
              <a:t>DessertRecipe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45" name="Straight Arrow Connector 44"/>
          <p:cNvCxnSpPr>
            <a:stCxn id="4" idx="2"/>
            <a:endCxn id="44" idx="6"/>
          </p:cNvCxnSpPr>
          <p:nvPr/>
        </p:nvCxnSpPr>
        <p:spPr>
          <a:xfrm flipH="1" flipV="1">
            <a:off x="3131491" y="6126137"/>
            <a:ext cx="942899" cy="12869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 bwMode="auto">
          <a:xfrm>
            <a:off x="3114369" y="6003402"/>
            <a:ext cx="432048" cy="215444"/>
          </a:xfrm>
          <a:prstGeom prst="rect">
            <a:avLst/>
          </a:prstGeom>
          <a:solidFill>
            <a:srgbClr val="F5F5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sp>
        <p:nvSpPr>
          <p:cNvPr id="60" name="Oval 59"/>
          <p:cNvSpPr/>
          <p:nvPr/>
        </p:nvSpPr>
        <p:spPr>
          <a:xfrm>
            <a:off x="1420299" y="2642122"/>
            <a:ext cx="3010394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EatMeDriedDates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76216" y="1660847"/>
            <a:ext cx="1368152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Tesco</a:t>
            </a:r>
          </a:p>
        </p:txBody>
      </p:sp>
      <p:sp>
        <p:nvSpPr>
          <p:cNvPr id="62" name="Oval 61"/>
          <p:cNvSpPr/>
          <p:nvPr/>
        </p:nvSpPr>
        <p:spPr>
          <a:xfrm>
            <a:off x="6333402" y="2642852"/>
            <a:ext cx="998612" cy="504055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Jen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63" name="Straight Arrow Connector 62"/>
          <p:cNvCxnSpPr>
            <a:stCxn id="79" idx="3"/>
            <a:endCxn id="60" idx="0"/>
          </p:cNvCxnSpPr>
          <p:nvPr/>
        </p:nvCxnSpPr>
        <p:spPr>
          <a:xfrm flipH="1">
            <a:off x="2925496" y="2091084"/>
            <a:ext cx="411990" cy="55103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 bwMode="auto">
          <a:xfrm>
            <a:off x="2865516" y="2237492"/>
            <a:ext cx="641417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product</a:t>
            </a:r>
          </a:p>
        </p:txBody>
      </p:sp>
      <p:cxnSp>
        <p:nvCxnSpPr>
          <p:cNvPr id="72" name="Straight Arrow Connector 71"/>
          <p:cNvCxnSpPr>
            <a:stCxn id="61" idx="6"/>
            <a:endCxn id="79" idx="2"/>
          </p:cNvCxnSpPr>
          <p:nvPr/>
        </p:nvCxnSpPr>
        <p:spPr>
          <a:xfrm flipV="1">
            <a:off x="1744368" y="1912874"/>
            <a:ext cx="1399844" cy="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 bwMode="auto">
          <a:xfrm>
            <a:off x="2066773" y="1805444"/>
            <a:ext cx="536220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outlet</a:t>
            </a:r>
          </a:p>
        </p:txBody>
      </p:sp>
      <p:sp>
        <p:nvSpPr>
          <p:cNvPr id="79" name="Oval 78"/>
          <p:cNvSpPr/>
          <p:nvPr/>
        </p:nvSpPr>
        <p:spPr>
          <a:xfrm>
            <a:off x="3144212" y="1660846"/>
            <a:ext cx="1319755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Galway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81" name="Straight Arrow Connector 80"/>
          <p:cNvCxnSpPr>
            <a:stCxn id="62" idx="0"/>
            <a:endCxn id="156" idx="4"/>
          </p:cNvCxnSpPr>
          <p:nvPr/>
        </p:nvCxnSpPr>
        <p:spPr>
          <a:xfrm flipH="1" flipV="1">
            <a:off x="6832397" y="2164900"/>
            <a:ext cx="311" cy="47795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 bwMode="auto">
          <a:xfrm>
            <a:off x="6420486" y="2355984"/>
            <a:ext cx="864096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livesIn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381720" y="3146177"/>
            <a:ext cx="346632" cy="57672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64" name="Rectangle 35863"/>
          <p:cNvSpPr/>
          <p:nvPr/>
        </p:nvSpPr>
        <p:spPr>
          <a:xfrm>
            <a:off x="3381720" y="3714777"/>
            <a:ext cx="693264" cy="432048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>2.49</a:t>
            </a:r>
            <a:endParaRPr lang="en-IE" dirty="0">
              <a:solidFill>
                <a:schemeClr val="tx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 bwMode="auto">
          <a:xfrm>
            <a:off x="3097729" y="3302253"/>
            <a:ext cx="11059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priceInEuro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321696" y="3714777"/>
            <a:ext cx="776033" cy="432048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</a:rPr>
              <a:t>0.227</a:t>
            </a:r>
            <a:endParaRPr lang="en-IE" dirty="0">
              <a:solidFill>
                <a:schemeClr val="tx1"/>
              </a:solidFill>
            </a:endParaRPr>
          </a:p>
        </p:txBody>
      </p:sp>
      <p:cxnSp>
        <p:nvCxnSpPr>
          <p:cNvPr id="91" name="Straight Arrow Connector 90"/>
          <p:cNvCxnSpPr>
            <a:endCxn id="90" idx="0"/>
          </p:cNvCxnSpPr>
          <p:nvPr/>
        </p:nvCxnSpPr>
        <p:spPr>
          <a:xfrm flipH="1">
            <a:off x="2709713" y="3146177"/>
            <a:ext cx="21134" cy="56860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 bwMode="auto">
          <a:xfrm>
            <a:off x="2060017" y="3302253"/>
            <a:ext cx="11059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weightInKg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338582" y="3617442"/>
            <a:ext cx="1872207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6" name="Straight Arrow Connector 115"/>
          <p:cNvCxnSpPr>
            <a:stCxn id="60" idx="3"/>
            <a:endCxn id="115" idx="0"/>
          </p:cNvCxnSpPr>
          <p:nvPr/>
        </p:nvCxnSpPr>
        <p:spPr>
          <a:xfrm flipH="1">
            <a:off x="1274686" y="3072360"/>
            <a:ext cx="586475" cy="54508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 bwMode="auto">
          <a:xfrm>
            <a:off x="1115224" y="3156426"/>
            <a:ext cx="766894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contains</a:t>
            </a:r>
          </a:p>
        </p:txBody>
      </p:sp>
      <p:cxnSp>
        <p:nvCxnSpPr>
          <p:cNvPr id="125" name="Straight Arrow Connector 124"/>
          <p:cNvCxnSpPr>
            <a:endCxn id="130" idx="0"/>
          </p:cNvCxnSpPr>
          <p:nvPr/>
        </p:nvCxnSpPr>
        <p:spPr>
          <a:xfrm>
            <a:off x="4294458" y="2985816"/>
            <a:ext cx="837353" cy="67848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 bwMode="auto">
          <a:xfrm>
            <a:off x="4074984" y="3156426"/>
            <a:ext cx="11059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allergyInfo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463968" y="3664300"/>
            <a:ext cx="133568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Gluten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31" name="Straight Arrow Connector 130"/>
          <p:cNvCxnSpPr>
            <a:stCxn id="62" idx="4"/>
            <a:endCxn id="138" idx="0"/>
          </p:cNvCxnSpPr>
          <p:nvPr/>
        </p:nvCxnSpPr>
        <p:spPr>
          <a:xfrm flipH="1">
            <a:off x="6832397" y="3146907"/>
            <a:ext cx="311" cy="53186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/>
          <p:cNvSpPr/>
          <p:nvPr/>
        </p:nvSpPr>
        <p:spPr>
          <a:xfrm>
            <a:off x="6105870" y="3678774"/>
            <a:ext cx="1453054" cy="504054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smtClean="0">
                <a:solidFill>
                  <a:schemeClr val="tx1"/>
                </a:solidFill>
                <a:latin typeface="cmss8" pitchFamily="34" charset="0"/>
              </a:rPr>
              <a:t>Coeliac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54" name="TextBox 153"/>
          <p:cNvSpPr txBox="1"/>
          <p:nvPr/>
        </p:nvSpPr>
        <p:spPr bwMode="auto">
          <a:xfrm>
            <a:off x="6516216" y="3317612"/>
            <a:ext cx="572814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sp>
        <p:nvSpPr>
          <p:cNvPr id="156" name="Oval 155"/>
          <p:cNvSpPr/>
          <p:nvPr/>
        </p:nvSpPr>
        <p:spPr>
          <a:xfrm>
            <a:off x="6172519" y="1660845"/>
            <a:ext cx="1319755" cy="504055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Galway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52" name="Straight Connector 151"/>
          <p:cNvCxnSpPr>
            <a:stCxn id="79" idx="6"/>
            <a:endCxn id="156" idx="2"/>
          </p:cNvCxnSpPr>
          <p:nvPr/>
        </p:nvCxnSpPr>
        <p:spPr>
          <a:xfrm flipV="1">
            <a:off x="4463967" y="1912873"/>
            <a:ext cx="1708552" cy="1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>
            <a:endCxn id="115" idx="4"/>
          </p:cNvCxnSpPr>
          <p:nvPr/>
        </p:nvCxnSpPr>
        <p:spPr>
          <a:xfrm flipV="1">
            <a:off x="1274685" y="4121497"/>
            <a:ext cx="1" cy="750475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>
            <a:stCxn id="130" idx="6"/>
          </p:cNvCxnSpPr>
          <p:nvPr/>
        </p:nvCxnSpPr>
        <p:spPr>
          <a:xfrm flipV="1">
            <a:off x="5799654" y="3916327"/>
            <a:ext cx="284514" cy="1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Automatic Integration possible …</a:t>
            </a:r>
          </a:p>
        </p:txBody>
      </p:sp>
    </p:spTree>
    <p:extLst>
      <p:ext uri="{BB962C8B-B14F-4D97-AF65-F5344CB8AC3E}">
        <p14:creationId xmlns:p14="http://schemas.microsoft.com/office/powerpoint/2010/main" val="356573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  <p:bldP spid="190" grpId="0" animBg="1"/>
      <p:bldP spid="189" grpId="0" animBg="1"/>
      <p:bldP spid="4" grpId="0" animBg="1"/>
      <p:bldP spid="23" grpId="0" animBg="1"/>
      <p:bldP spid="24" grpId="0" animBg="1"/>
      <p:bldP spid="25" grpId="0" animBg="1"/>
      <p:bldP spid="10" grpId="0" animBg="1"/>
      <p:bldP spid="37" grpId="0" animBg="1"/>
      <p:bldP spid="43" grpId="0" animBg="1"/>
      <p:bldP spid="44" grpId="0" animBg="1"/>
      <p:bldP spid="48" grpId="0" animBg="1"/>
      <p:bldP spid="61" grpId="0" animBg="1"/>
      <p:bldP spid="65" grpId="0" animBg="1"/>
      <p:bldP spid="74" grpId="0" animBg="1"/>
      <p:bldP spid="79" grpId="0" animBg="1"/>
      <p:bldP spid="84" grpId="0" animBg="1"/>
      <p:bldP spid="35864" grpId="0" animBg="1"/>
      <p:bldP spid="89" grpId="0" animBg="1"/>
      <p:bldP spid="90" grpId="0" animBg="1"/>
      <p:bldP spid="95" grpId="0" animBg="1"/>
      <p:bldP spid="115" grpId="0" animBg="1"/>
      <p:bldP spid="120" grpId="0" animBg="1"/>
      <p:bldP spid="156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434201" y="4346294"/>
            <a:ext cx="7124723" cy="1060328"/>
          </a:xfrm>
          <a:prstGeom prst="rect">
            <a:avLst/>
          </a:prstGeom>
          <a:solidFill>
            <a:srgbClr val="CDE7FF"/>
          </a:solidFill>
          <a:ln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6" name="Rectangle 175"/>
          <p:cNvSpPr/>
          <p:nvPr/>
        </p:nvSpPr>
        <p:spPr>
          <a:xfrm>
            <a:off x="6012160" y="1517459"/>
            <a:ext cx="1641478" cy="2756096"/>
          </a:xfrm>
          <a:prstGeom prst="rect">
            <a:avLst/>
          </a:prstGeom>
          <a:solidFill>
            <a:srgbClr val="FFFF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7" name="Rectangle 116"/>
          <p:cNvSpPr/>
          <p:nvPr/>
        </p:nvSpPr>
        <p:spPr>
          <a:xfrm>
            <a:off x="136516" y="1357098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1" name="Rectangle 160"/>
          <p:cNvSpPr/>
          <p:nvPr/>
        </p:nvSpPr>
        <p:spPr>
          <a:xfrm>
            <a:off x="221695" y="1441374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2" name="Rectangle 161"/>
          <p:cNvSpPr/>
          <p:nvPr/>
        </p:nvSpPr>
        <p:spPr>
          <a:xfrm>
            <a:off x="323528" y="1518190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96279"/>
            <a:ext cx="1235696" cy="147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Oval 59"/>
          <p:cNvSpPr/>
          <p:nvPr/>
        </p:nvSpPr>
        <p:spPr>
          <a:xfrm>
            <a:off x="1420299" y="2643480"/>
            <a:ext cx="3010394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EatMeDriedDates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6333402" y="2644210"/>
            <a:ext cx="998612" cy="504055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Jen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5" name="Straight Arrow Connector 124"/>
          <p:cNvCxnSpPr>
            <a:endCxn id="130" idx="0"/>
          </p:cNvCxnSpPr>
          <p:nvPr/>
        </p:nvCxnSpPr>
        <p:spPr>
          <a:xfrm>
            <a:off x="4294458" y="2987174"/>
            <a:ext cx="837353" cy="67848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 bwMode="auto">
          <a:xfrm>
            <a:off x="4074984" y="3157784"/>
            <a:ext cx="11059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allergyInfo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463968" y="3665658"/>
            <a:ext cx="133568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Gluten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31" name="Straight Arrow Connector 130"/>
          <p:cNvCxnSpPr>
            <a:stCxn id="62" idx="4"/>
            <a:endCxn id="138" idx="0"/>
          </p:cNvCxnSpPr>
          <p:nvPr/>
        </p:nvCxnSpPr>
        <p:spPr>
          <a:xfrm flipH="1">
            <a:off x="6832397" y="3148265"/>
            <a:ext cx="311" cy="53186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/>
          <p:cNvSpPr/>
          <p:nvPr/>
        </p:nvSpPr>
        <p:spPr>
          <a:xfrm>
            <a:off x="6105870" y="3680132"/>
            <a:ext cx="1453054" cy="504054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smtClean="0">
                <a:solidFill>
                  <a:schemeClr val="tx1"/>
                </a:solidFill>
                <a:latin typeface="cmss8" pitchFamily="34" charset="0"/>
              </a:rPr>
              <a:t>Coeliac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54" name="TextBox 153"/>
          <p:cNvSpPr txBox="1"/>
          <p:nvPr/>
        </p:nvSpPr>
        <p:spPr bwMode="auto">
          <a:xfrm>
            <a:off x="6516216" y="3318970"/>
            <a:ext cx="572814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cxnSp>
        <p:nvCxnSpPr>
          <p:cNvPr id="198" name="Straight Connector 197"/>
          <p:cNvCxnSpPr>
            <a:stCxn id="130" idx="6"/>
          </p:cNvCxnSpPr>
          <p:nvPr/>
        </p:nvCxnSpPr>
        <p:spPr>
          <a:xfrm flipV="1">
            <a:off x="5799654" y="3917685"/>
            <a:ext cx="284514" cy="1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Automatic Integration possible …</a:t>
            </a:r>
          </a:p>
        </p:txBody>
      </p:sp>
      <p:sp>
        <p:nvSpPr>
          <p:cNvPr id="53" name="Content Placeholder 2"/>
          <p:cNvSpPr>
            <a:spLocks noGrp="1"/>
          </p:cNvSpPr>
          <p:nvPr>
            <p:ph idx="1"/>
          </p:nvPr>
        </p:nvSpPr>
        <p:spPr>
          <a:xfrm>
            <a:off x="392113" y="5456039"/>
            <a:ext cx="8356600" cy="2087761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IE" sz="1800" dirty="0" smtClean="0"/>
              <a:t>Relationship between Coeliac and Gluten?</a:t>
            </a:r>
          </a:p>
          <a:p>
            <a:pPr>
              <a:spcBef>
                <a:spcPts val="300"/>
              </a:spcBef>
            </a:pPr>
            <a:r>
              <a:rPr lang="en-IE" sz="1800" dirty="0" smtClean="0"/>
              <a:t>Coeliac(Jen)	</a:t>
            </a:r>
            <a:r>
              <a:rPr lang="en-IE" sz="1800" dirty="0" smtClean="0">
                <a:solidFill>
                  <a:srgbClr val="00B050"/>
                </a:solidFill>
              </a:rPr>
              <a:t> 		</a:t>
            </a:r>
            <a:r>
              <a:rPr lang="en-IE" sz="1800" dirty="0" smtClean="0"/>
              <a:t>[</a:t>
            </a:r>
            <a:r>
              <a:rPr lang="en-IE" sz="1800" dirty="0" smtClean="0">
                <a:solidFill>
                  <a:srgbClr val="00B050"/>
                </a:solidFill>
              </a:rPr>
              <a:t>Jen is a Coeliac</a:t>
            </a:r>
            <a:r>
              <a:rPr lang="en-IE" sz="1800" dirty="0" smtClean="0"/>
              <a:t>]</a:t>
            </a:r>
          </a:p>
          <a:p>
            <a:pPr>
              <a:spcBef>
                <a:spcPts val="300"/>
              </a:spcBef>
            </a:pPr>
            <a:r>
              <a:rPr lang="en-IE" sz="1800" dirty="0"/>
              <a:t>Coeliac </a:t>
            </a:r>
            <a:r>
              <a:rPr lang="en-IE" sz="1800" dirty="0" smtClean="0"/>
              <a:t>≡ ∃allergy.</a:t>
            </a:r>
            <a:r>
              <a:rPr lang="en-IE" sz="1800" dirty="0" smtClean="0">
                <a:latin typeface="+mn-lt"/>
              </a:rPr>
              <a:t>{</a:t>
            </a:r>
            <a:r>
              <a:rPr lang="en-IE" sz="1800" dirty="0" smtClean="0"/>
              <a:t>Gluten</a:t>
            </a:r>
            <a:r>
              <a:rPr lang="en-IE" sz="1800" dirty="0" smtClean="0">
                <a:latin typeface="+mn-lt"/>
              </a:rPr>
              <a:t>}</a:t>
            </a:r>
            <a:r>
              <a:rPr lang="en-IE" sz="1800" dirty="0" smtClean="0"/>
              <a:t>  	[</a:t>
            </a:r>
            <a:r>
              <a:rPr lang="en-IE" sz="1800" dirty="0" smtClean="0">
                <a:solidFill>
                  <a:srgbClr val="0033CC"/>
                </a:solidFill>
              </a:rPr>
              <a:t>a Coeliac has allergy to Gluten</a:t>
            </a:r>
            <a:r>
              <a:rPr lang="en-IE" sz="1800" dirty="0" smtClean="0"/>
              <a:t>]</a:t>
            </a:r>
          </a:p>
          <a:p>
            <a:pPr>
              <a:spcBef>
                <a:spcPts val="300"/>
              </a:spcBef>
            </a:pPr>
            <a:r>
              <a:rPr lang="en-IE" sz="1800" dirty="0" smtClean="0"/>
              <a:t>∴ allergy(</a:t>
            </a:r>
            <a:r>
              <a:rPr lang="en-IE" sz="1800" dirty="0" err="1" smtClean="0"/>
              <a:t>Jen,Gluten</a:t>
            </a:r>
            <a:r>
              <a:rPr lang="en-IE" sz="1800" dirty="0" smtClean="0"/>
              <a:t>) 	 	[</a:t>
            </a:r>
            <a:r>
              <a:rPr lang="en-IE" sz="1800" dirty="0" smtClean="0">
                <a:solidFill>
                  <a:srgbClr val="CE8A02"/>
                </a:solidFill>
              </a:rPr>
              <a:t>Jen has allergy to Gluten</a:t>
            </a:r>
            <a:r>
              <a:rPr lang="en-IE" sz="1800" dirty="0" smtClean="0"/>
              <a:t>]</a:t>
            </a:r>
            <a:endParaRPr lang="en-IE" sz="1800" dirty="0"/>
          </a:p>
        </p:txBody>
      </p:sp>
      <p:pic>
        <p:nvPicPr>
          <p:cNvPr id="109570" name="Picture 2" descr="http://www.webont.org/owl/1.1/images/ow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808" y="5622646"/>
            <a:ext cx="628275" cy="10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Oval 54"/>
          <p:cNvSpPr/>
          <p:nvPr/>
        </p:nvSpPr>
        <p:spPr>
          <a:xfrm>
            <a:off x="539552" y="4406866"/>
            <a:ext cx="1453054" cy="504054"/>
          </a:xfrm>
          <a:prstGeom prst="ellipse">
            <a:avLst/>
          </a:prstGeom>
          <a:solidFill>
            <a:srgbClr val="CDE7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smtClean="0">
                <a:solidFill>
                  <a:schemeClr val="tx1"/>
                </a:solidFill>
                <a:latin typeface="cmss8" pitchFamily="34" charset="0"/>
              </a:rPr>
              <a:t>Coeliac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56" name="Straight Arrow Connector 55"/>
          <p:cNvCxnSpPr>
            <a:stCxn id="55" idx="6"/>
          </p:cNvCxnSpPr>
          <p:nvPr/>
        </p:nvCxnSpPr>
        <p:spPr>
          <a:xfrm>
            <a:off x="1992606" y="4658893"/>
            <a:ext cx="1931322" cy="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6171999" y="4406866"/>
            <a:ext cx="1335686" cy="360039"/>
          </a:xfrm>
          <a:prstGeom prst="ellipse">
            <a:avLst/>
          </a:prstGeom>
          <a:solidFill>
            <a:srgbClr val="CDE7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Gluten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6162314" y="4974575"/>
            <a:ext cx="1335686" cy="360039"/>
          </a:xfrm>
          <a:prstGeom prst="ellipse">
            <a:avLst/>
          </a:prstGeom>
          <a:solidFill>
            <a:srgbClr val="CDE7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smtClean="0">
                <a:solidFill>
                  <a:schemeClr val="tx1"/>
                </a:solidFill>
                <a:latin typeface="cmss8" pitchFamily="34" charset="0"/>
              </a:rPr>
              <a:t>allergy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66" name="TextBox 65"/>
          <p:cNvSpPr txBox="1"/>
          <p:nvPr/>
        </p:nvSpPr>
        <p:spPr bwMode="auto">
          <a:xfrm>
            <a:off x="2222556" y="4551171"/>
            <a:ext cx="1105975" cy="215444"/>
          </a:xfrm>
          <a:prstGeom prst="rect">
            <a:avLst/>
          </a:prstGeom>
          <a:solidFill>
            <a:srgbClr val="CDE7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equivClass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3932136" y="4406866"/>
            <a:ext cx="578346" cy="504054"/>
          </a:xfrm>
          <a:prstGeom prst="ellipse">
            <a:avLst/>
          </a:prstGeom>
          <a:solidFill>
            <a:srgbClr val="CDE7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68" name="Straight Arrow Connector 67"/>
          <p:cNvCxnSpPr>
            <a:stCxn id="67" idx="6"/>
            <a:endCxn id="58" idx="2"/>
          </p:cNvCxnSpPr>
          <p:nvPr/>
        </p:nvCxnSpPr>
        <p:spPr>
          <a:xfrm flipV="1">
            <a:off x="4510482" y="4586886"/>
            <a:ext cx="1661517" cy="7200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 bwMode="auto">
          <a:xfrm>
            <a:off x="4914653" y="4551171"/>
            <a:ext cx="830767" cy="215444"/>
          </a:xfrm>
          <a:prstGeom prst="rect">
            <a:avLst/>
          </a:prstGeom>
          <a:solidFill>
            <a:srgbClr val="CDE7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hasValue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70" name="Straight Arrow Connector 69"/>
          <p:cNvCxnSpPr>
            <a:stCxn id="67" idx="5"/>
            <a:endCxn id="59" idx="2"/>
          </p:cNvCxnSpPr>
          <p:nvPr/>
        </p:nvCxnSpPr>
        <p:spPr>
          <a:xfrm>
            <a:off x="4425785" y="4837103"/>
            <a:ext cx="1736529" cy="31749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 bwMode="auto">
          <a:xfrm>
            <a:off x="4744782" y="4910922"/>
            <a:ext cx="1105975" cy="215444"/>
          </a:xfrm>
          <a:prstGeom prst="rect">
            <a:avLst/>
          </a:prstGeom>
          <a:solidFill>
            <a:srgbClr val="CDE7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onProperty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H="1">
            <a:off x="5652121" y="3074448"/>
            <a:ext cx="827524" cy="64980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 bwMode="auto">
          <a:xfrm>
            <a:off x="5948645" y="3174374"/>
            <a:ext cx="567571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allergy</a:t>
            </a:r>
          </a:p>
        </p:txBody>
      </p:sp>
      <p:pic>
        <p:nvPicPr>
          <p:cNvPr id="86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41" y="3205955"/>
            <a:ext cx="445357" cy="44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52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AFFA7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AFFA7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AFFA7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AFFA7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B57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B57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76" grpId="0" animBg="1"/>
      <p:bldP spid="117" grpId="0" animBg="1"/>
      <p:bldP spid="161" grpId="0" animBg="1"/>
      <p:bldP spid="162" grpId="0" animBg="1"/>
      <p:bldP spid="60" grpId="0" animBg="1"/>
      <p:bldP spid="62" grpId="0" animBg="1"/>
      <p:bldP spid="128" grpId="0" animBg="1"/>
      <p:bldP spid="130" grpId="0" animBg="1"/>
      <p:bldP spid="138" grpId="0" animBg="1"/>
      <p:bldP spid="154" grpId="0" animBg="1"/>
      <p:bldP spid="55" grpId="0" animBg="1"/>
      <p:bldP spid="58" grpId="0" animBg="1"/>
      <p:bldP spid="59" grpId="0" animBg="1"/>
      <p:bldP spid="66" grpId="0" animBg="1"/>
      <p:bldP spid="67" grpId="0" animBg="1"/>
      <p:bldP spid="69" grpId="0" animBg="1"/>
      <p:bldP spid="73" grpId="0" animBg="1"/>
      <p:bldP spid="83" grpId="0" animBg="1"/>
      <p:bldP spid="83" grpId="1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434201" y="4346294"/>
            <a:ext cx="7124723" cy="1060328"/>
          </a:xfrm>
          <a:prstGeom prst="rect">
            <a:avLst/>
          </a:prstGeom>
          <a:solidFill>
            <a:srgbClr val="CDE7FF"/>
          </a:solidFill>
          <a:ln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6" name="Rectangle 175"/>
          <p:cNvSpPr/>
          <p:nvPr/>
        </p:nvSpPr>
        <p:spPr>
          <a:xfrm>
            <a:off x="6012160" y="1517459"/>
            <a:ext cx="1641478" cy="2756096"/>
          </a:xfrm>
          <a:prstGeom prst="rect">
            <a:avLst/>
          </a:prstGeom>
          <a:solidFill>
            <a:srgbClr val="FFFF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7" name="Rectangle 116"/>
          <p:cNvSpPr/>
          <p:nvPr/>
        </p:nvSpPr>
        <p:spPr>
          <a:xfrm>
            <a:off x="136516" y="1357098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1" name="Rectangle 160"/>
          <p:cNvSpPr/>
          <p:nvPr/>
        </p:nvSpPr>
        <p:spPr>
          <a:xfrm>
            <a:off x="221695" y="1441374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2" name="Rectangle 161"/>
          <p:cNvSpPr/>
          <p:nvPr/>
        </p:nvSpPr>
        <p:spPr>
          <a:xfrm>
            <a:off x="323528" y="1518190"/>
            <a:ext cx="5577959" cy="2756096"/>
          </a:xfrm>
          <a:prstGeom prst="rect">
            <a:avLst/>
          </a:prstGeom>
          <a:solidFill>
            <a:srgbClr val="FF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96279"/>
            <a:ext cx="1235696" cy="147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Oval 59"/>
          <p:cNvSpPr/>
          <p:nvPr/>
        </p:nvSpPr>
        <p:spPr>
          <a:xfrm>
            <a:off x="1420299" y="2643480"/>
            <a:ext cx="3010394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chemeClr val="tx1"/>
                </a:solidFill>
                <a:latin typeface="cmss8" pitchFamily="34" charset="0"/>
              </a:rPr>
              <a:t>EatMeDriedDates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6333402" y="2644210"/>
            <a:ext cx="998612" cy="504055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Jen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5" name="Straight Arrow Connector 124"/>
          <p:cNvCxnSpPr>
            <a:endCxn id="130" idx="0"/>
          </p:cNvCxnSpPr>
          <p:nvPr/>
        </p:nvCxnSpPr>
        <p:spPr>
          <a:xfrm>
            <a:off x="4294458" y="2987174"/>
            <a:ext cx="837353" cy="67848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 bwMode="auto">
          <a:xfrm>
            <a:off x="4074984" y="3157784"/>
            <a:ext cx="11059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allergyInfo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463968" y="3665658"/>
            <a:ext cx="133568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Gluten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31" name="Straight Arrow Connector 130"/>
          <p:cNvCxnSpPr>
            <a:stCxn id="62" idx="4"/>
            <a:endCxn id="138" idx="0"/>
          </p:cNvCxnSpPr>
          <p:nvPr/>
        </p:nvCxnSpPr>
        <p:spPr>
          <a:xfrm flipH="1">
            <a:off x="6832397" y="3148265"/>
            <a:ext cx="311" cy="53186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/>
          <p:cNvSpPr/>
          <p:nvPr/>
        </p:nvSpPr>
        <p:spPr>
          <a:xfrm>
            <a:off x="6105870" y="3680132"/>
            <a:ext cx="1453054" cy="504054"/>
          </a:xfrm>
          <a:prstGeom prst="ellipse">
            <a:avLst/>
          </a:prstGeom>
          <a:solidFill>
            <a:srgbClr val="FFFF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smtClean="0">
                <a:solidFill>
                  <a:schemeClr val="tx1"/>
                </a:solidFill>
                <a:latin typeface="cmss8" pitchFamily="34" charset="0"/>
              </a:rPr>
              <a:t>Coeliac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54" name="TextBox 153"/>
          <p:cNvSpPr txBox="1"/>
          <p:nvPr/>
        </p:nvSpPr>
        <p:spPr bwMode="auto">
          <a:xfrm>
            <a:off x="6516216" y="3318970"/>
            <a:ext cx="572814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rgbClr val="FF0000"/>
                </a:solidFill>
              </a:rPr>
              <a:t>But not everything on the Web is true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3" name="Content Placeholder 2"/>
          <p:cNvSpPr>
            <a:spLocks noGrp="1"/>
          </p:cNvSpPr>
          <p:nvPr>
            <p:ph idx="1"/>
          </p:nvPr>
        </p:nvSpPr>
        <p:spPr>
          <a:xfrm>
            <a:off x="392113" y="5456039"/>
            <a:ext cx="8356600" cy="2087761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endParaRPr lang="en-IE" sz="1800" dirty="0" smtClean="0"/>
          </a:p>
          <a:p>
            <a:pPr>
              <a:spcBef>
                <a:spcPts val="300"/>
              </a:spcBef>
            </a:pPr>
            <a:r>
              <a:rPr lang="en-IE" sz="1800" dirty="0" smtClean="0"/>
              <a:t>Coeliac(Jen)	</a:t>
            </a:r>
            <a:r>
              <a:rPr lang="en-IE" sz="1800" dirty="0" smtClean="0">
                <a:solidFill>
                  <a:srgbClr val="00B050"/>
                </a:solidFill>
              </a:rPr>
              <a:t> 		</a:t>
            </a:r>
            <a:r>
              <a:rPr lang="en-IE" sz="1800" dirty="0" smtClean="0"/>
              <a:t>[</a:t>
            </a:r>
            <a:r>
              <a:rPr lang="en-IE" sz="1800" dirty="0" smtClean="0">
                <a:solidFill>
                  <a:srgbClr val="00B050"/>
                </a:solidFill>
              </a:rPr>
              <a:t>Jen is a Coeliac</a:t>
            </a:r>
            <a:r>
              <a:rPr lang="en-IE" sz="1800" dirty="0" smtClean="0"/>
              <a:t>]</a:t>
            </a:r>
          </a:p>
          <a:p>
            <a:pPr>
              <a:spcBef>
                <a:spcPts val="300"/>
              </a:spcBef>
            </a:pPr>
            <a:r>
              <a:rPr lang="en-IE" sz="1800" dirty="0"/>
              <a:t>Coeliac </a:t>
            </a:r>
            <a:r>
              <a:rPr lang="en-IE" sz="1800" dirty="0" smtClean="0"/>
              <a:t>≡ ∃allergy.</a:t>
            </a:r>
            <a:r>
              <a:rPr lang="en-IE" sz="1800" dirty="0" smtClean="0">
                <a:latin typeface="+mn-lt"/>
              </a:rPr>
              <a:t>{</a:t>
            </a:r>
            <a:r>
              <a:rPr lang="en-IE" sz="1800" dirty="0" smtClean="0"/>
              <a:t>Gluten</a:t>
            </a:r>
            <a:r>
              <a:rPr lang="en-IE" sz="1800" dirty="0" smtClean="0">
                <a:latin typeface="+mn-lt"/>
              </a:rPr>
              <a:t>}</a:t>
            </a:r>
            <a:r>
              <a:rPr lang="en-IE" sz="1800" dirty="0" smtClean="0"/>
              <a:t>  	[</a:t>
            </a:r>
            <a:r>
              <a:rPr lang="en-IE" sz="1800" dirty="0" smtClean="0">
                <a:solidFill>
                  <a:srgbClr val="0033CC"/>
                </a:solidFill>
              </a:rPr>
              <a:t>a Coeliac has allergy to Gluten</a:t>
            </a:r>
            <a:r>
              <a:rPr lang="en-IE" sz="1800" dirty="0" smtClean="0"/>
              <a:t>]</a:t>
            </a:r>
          </a:p>
          <a:p>
            <a:pPr>
              <a:spcBef>
                <a:spcPts val="300"/>
              </a:spcBef>
            </a:pPr>
            <a:r>
              <a:rPr lang="en-IE" sz="1800" dirty="0" smtClean="0"/>
              <a:t>∴ allergy(</a:t>
            </a:r>
            <a:r>
              <a:rPr lang="en-IE" sz="1800" dirty="0" err="1" smtClean="0"/>
              <a:t>Jen,Gluten</a:t>
            </a:r>
            <a:r>
              <a:rPr lang="en-IE" sz="1800" dirty="0" smtClean="0"/>
              <a:t>) 	 	[</a:t>
            </a:r>
            <a:r>
              <a:rPr lang="en-IE" sz="1800" dirty="0" smtClean="0">
                <a:solidFill>
                  <a:srgbClr val="CE8A02"/>
                </a:solidFill>
              </a:rPr>
              <a:t>Jen has allergy to Gluten</a:t>
            </a:r>
            <a:r>
              <a:rPr lang="en-IE" sz="1800" dirty="0" smtClean="0"/>
              <a:t>]</a:t>
            </a:r>
            <a:endParaRPr lang="en-IE" sz="1800" dirty="0"/>
          </a:p>
        </p:txBody>
      </p:sp>
      <p:pic>
        <p:nvPicPr>
          <p:cNvPr id="109570" name="Picture 2" descr="http://www.webont.org/owl/1.1/images/ow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808" y="5622646"/>
            <a:ext cx="628275" cy="10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Oval 54"/>
          <p:cNvSpPr/>
          <p:nvPr/>
        </p:nvSpPr>
        <p:spPr>
          <a:xfrm>
            <a:off x="539552" y="4406866"/>
            <a:ext cx="1453054" cy="504054"/>
          </a:xfrm>
          <a:prstGeom prst="ellipse">
            <a:avLst/>
          </a:prstGeom>
          <a:solidFill>
            <a:srgbClr val="CDE7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smtClean="0">
                <a:solidFill>
                  <a:schemeClr val="tx1"/>
                </a:solidFill>
                <a:latin typeface="cmss8" pitchFamily="34" charset="0"/>
              </a:rPr>
              <a:t>Coeliac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56" name="Straight Arrow Connector 55"/>
          <p:cNvCxnSpPr>
            <a:stCxn id="55" idx="6"/>
          </p:cNvCxnSpPr>
          <p:nvPr/>
        </p:nvCxnSpPr>
        <p:spPr>
          <a:xfrm>
            <a:off x="1992606" y="4658893"/>
            <a:ext cx="1931322" cy="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6171999" y="4406866"/>
            <a:ext cx="1335686" cy="360039"/>
          </a:xfrm>
          <a:prstGeom prst="ellipse">
            <a:avLst/>
          </a:prstGeom>
          <a:solidFill>
            <a:srgbClr val="CDE7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cmss8" pitchFamily="34" charset="0"/>
              </a:rPr>
              <a:t>Gluten</a:t>
            </a:r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6162314" y="4974575"/>
            <a:ext cx="1335686" cy="360039"/>
          </a:xfrm>
          <a:prstGeom prst="ellipse">
            <a:avLst/>
          </a:prstGeom>
          <a:solidFill>
            <a:srgbClr val="CDE7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i="1" dirty="0" smtClean="0">
                <a:solidFill>
                  <a:schemeClr val="tx1"/>
                </a:solidFill>
                <a:latin typeface="cmss8" pitchFamily="34" charset="0"/>
              </a:rPr>
              <a:t>allergy</a:t>
            </a:r>
            <a:endParaRPr lang="en-IE" i="1" dirty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66" name="TextBox 65"/>
          <p:cNvSpPr txBox="1"/>
          <p:nvPr/>
        </p:nvSpPr>
        <p:spPr bwMode="auto">
          <a:xfrm>
            <a:off x="2222556" y="4551171"/>
            <a:ext cx="1105975" cy="215444"/>
          </a:xfrm>
          <a:prstGeom prst="rect">
            <a:avLst/>
          </a:prstGeom>
          <a:solidFill>
            <a:srgbClr val="CDE7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equivClass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3932136" y="4406866"/>
            <a:ext cx="578346" cy="504054"/>
          </a:xfrm>
          <a:prstGeom prst="ellipse">
            <a:avLst/>
          </a:prstGeom>
          <a:solidFill>
            <a:srgbClr val="CDE7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68" name="Straight Arrow Connector 67"/>
          <p:cNvCxnSpPr>
            <a:stCxn id="67" idx="6"/>
            <a:endCxn id="58" idx="2"/>
          </p:cNvCxnSpPr>
          <p:nvPr/>
        </p:nvCxnSpPr>
        <p:spPr>
          <a:xfrm flipV="1">
            <a:off x="4510482" y="4586886"/>
            <a:ext cx="1661517" cy="7200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 bwMode="auto">
          <a:xfrm>
            <a:off x="4914653" y="4551171"/>
            <a:ext cx="830767" cy="215444"/>
          </a:xfrm>
          <a:prstGeom prst="rect">
            <a:avLst/>
          </a:prstGeom>
          <a:solidFill>
            <a:srgbClr val="CDE7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hasValue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70" name="Straight Arrow Connector 69"/>
          <p:cNvCxnSpPr>
            <a:stCxn id="67" idx="5"/>
            <a:endCxn id="59" idx="2"/>
          </p:cNvCxnSpPr>
          <p:nvPr/>
        </p:nvCxnSpPr>
        <p:spPr>
          <a:xfrm>
            <a:off x="4425785" y="4837103"/>
            <a:ext cx="1736529" cy="31749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 bwMode="auto">
          <a:xfrm>
            <a:off x="4744782" y="4910922"/>
            <a:ext cx="1105975" cy="215444"/>
          </a:xfrm>
          <a:prstGeom prst="rect">
            <a:avLst/>
          </a:prstGeom>
          <a:solidFill>
            <a:srgbClr val="CDE7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onProperty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H="1">
            <a:off x="5652121" y="3074448"/>
            <a:ext cx="827524" cy="64980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 bwMode="auto">
          <a:xfrm>
            <a:off x="5948645" y="3174374"/>
            <a:ext cx="567571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allergy</a:t>
            </a:r>
          </a:p>
        </p:txBody>
      </p:sp>
      <p:pic>
        <p:nvPicPr>
          <p:cNvPr id="86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41" y="3205955"/>
            <a:ext cx="445357" cy="44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reeform 32"/>
          <p:cNvSpPr/>
          <p:nvPr/>
        </p:nvSpPr>
        <p:spPr>
          <a:xfrm>
            <a:off x="5118300" y="6226661"/>
            <a:ext cx="2066925" cy="72527"/>
          </a:xfrm>
          <a:custGeom>
            <a:avLst/>
            <a:gdLst>
              <a:gd name="connsiteX0" fmla="*/ 0 w 2066925"/>
              <a:gd name="connsiteY0" fmla="*/ 24902 h 72527"/>
              <a:gd name="connsiteX1" fmla="*/ 209550 w 2066925"/>
              <a:gd name="connsiteY1" fmla="*/ 15377 h 72527"/>
              <a:gd name="connsiteX2" fmla="*/ 266700 w 2066925"/>
              <a:gd name="connsiteY2" fmla="*/ 43952 h 72527"/>
              <a:gd name="connsiteX3" fmla="*/ 304800 w 2066925"/>
              <a:gd name="connsiteY3" fmla="*/ 53477 h 72527"/>
              <a:gd name="connsiteX4" fmla="*/ 495300 w 2066925"/>
              <a:gd name="connsiteY4" fmla="*/ 53477 h 72527"/>
              <a:gd name="connsiteX5" fmla="*/ 533400 w 2066925"/>
              <a:gd name="connsiteY5" fmla="*/ 72527 h 72527"/>
              <a:gd name="connsiteX6" fmla="*/ 590550 w 2066925"/>
              <a:gd name="connsiteY6" fmla="*/ 63002 h 72527"/>
              <a:gd name="connsiteX7" fmla="*/ 666750 w 2066925"/>
              <a:gd name="connsiteY7" fmla="*/ 34427 h 72527"/>
              <a:gd name="connsiteX8" fmla="*/ 809625 w 2066925"/>
              <a:gd name="connsiteY8" fmla="*/ 15377 h 72527"/>
              <a:gd name="connsiteX9" fmla="*/ 1400175 w 2066925"/>
              <a:gd name="connsiteY9" fmla="*/ 5852 h 72527"/>
              <a:gd name="connsiteX10" fmla="*/ 1638300 w 2066925"/>
              <a:gd name="connsiteY10" fmla="*/ 24902 h 72527"/>
              <a:gd name="connsiteX11" fmla="*/ 1666875 w 2066925"/>
              <a:gd name="connsiteY11" fmla="*/ 34427 h 72527"/>
              <a:gd name="connsiteX12" fmla="*/ 1685925 w 2066925"/>
              <a:gd name="connsiteY12" fmla="*/ 63002 h 72527"/>
              <a:gd name="connsiteX13" fmla="*/ 1847850 w 2066925"/>
              <a:gd name="connsiteY13" fmla="*/ 34427 h 72527"/>
              <a:gd name="connsiteX14" fmla="*/ 1876425 w 2066925"/>
              <a:gd name="connsiteY14" fmla="*/ 24902 h 72527"/>
              <a:gd name="connsiteX15" fmla="*/ 1924050 w 2066925"/>
              <a:gd name="connsiteY15" fmla="*/ 15377 h 72527"/>
              <a:gd name="connsiteX16" fmla="*/ 2066925 w 2066925"/>
              <a:gd name="connsiteY16" fmla="*/ 24902 h 7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66925" h="72527">
                <a:moveTo>
                  <a:pt x="0" y="24902"/>
                </a:moveTo>
                <a:cubicBezTo>
                  <a:pt x="93165" y="-12364"/>
                  <a:pt x="45297" y="-1048"/>
                  <a:pt x="209550" y="15377"/>
                </a:cubicBezTo>
                <a:cubicBezTo>
                  <a:pt x="244451" y="18867"/>
                  <a:pt x="234941" y="30341"/>
                  <a:pt x="266700" y="43952"/>
                </a:cubicBezTo>
                <a:cubicBezTo>
                  <a:pt x="278732" y="49109"/>
                  <a:pt x="292100" y="50302"/>
                  <a:pt x="304800" y="53477"/>
                </a:cubicBezTo>
                <a:cubicBezTo>
                  <a:pt x="383498" y="46323"/>
                  <a:pt x="419574" y="36002"/>
                  <a:pt x="495300" y="53477"/>
                </a:cubicBezTo>
                <a:cubicBezTo>
                  <a:pt x="509135" y="56670"/>
                  <a:pt x="520700" y="66177"/>
                  <a:pt x="533400" y="72527"/>
                </a:cubicBezTo>
                <a:cubicBezTo>
                  <a:pt x="552450" y="69352"/>
                  <a:pt x="571918" y="68084"/>
                  <a:pt x="590550" y="63002"/>
                </a:cubicBezTo>
                <a:cubicBezTo>
                  <a:pt x="595959" y="61527"/>
                  <a:pt x="652219" y="36849"/>
                  <a:pt x="666750" y="34427"/>
                </a:cubicBezTo>
                <a:cubicBezTo>
                  <a:pt x="714143" y="26528"/>
                  <a:pt x="761615" y="17248"/>
                  <a:pt x="809625" y="15377"/>
                </a:cubicBezTo>
                <a:cubicBezTo>
                  <a:pt x="1006351" y="7712"/>
                  <a:pt x="1203325" y="9027"/>
                  <a:pt x="1400175" y="5852"/>
                </a:cubicBezTo>
                <a:cubicBezTo>
                  <a:pt x="1479550" y="12202"/>
                  <a:pt x="1559125" y="16419"/>
                  <a:pt x="1638300" y="24902"/>
                </a:cubicBezTo>
                <a:cubicBezTo>
                  <a:pt x="1648283" y="25972"/>
                  <a:pt x="1659035" y="28155"/>
                  <a:pt x="1666875" y="34427"/>
                </a:cubicBezTo>
                <a:cubicBezTo>
                  <a:pt x="1675814" y="41578"/>
                  <a:pt x="1679575" y="53477"/>
                  <a:pt x="1685925" y="63002"/>
                </a:cubicBezTo>
                <a:cubicBezTo>
                  <a:pt x="1857858" y="20019"/>
                  <a:pt x="1661606" y="65468"/>
                  <a:pt x="1847850" y="34427"/>
                </a:cubicBezTo>
                <a:cubicBezTo>
                  <a:pt x="1857754" y="32776"/>
                  <a:pt x="1866685" y="27337"/>
                  <a:pt x="1876425" y="24902"/>
                </a:cubicBezTo>
                <a:cubicBezTo>
                  <a:pt x="1892131" y="20975"/>
                  <a:pt x="1908175" y="18552"/>
                  <a:pt x="1924050" y="15377"/>
                </a:cubicBezTo>
                <a:cubicBezTo>
                  <a:pt x="2060567" y="25128"/>
                  <a:pt x="2012837" y="24902"/>
                  <a:pt x="2066925" y="24902"/>
                </a:cubicBezTo>
              </a:path>
            </a:pathLst>
          </a:custGeom>
          <a:solidFill>
            <a:srgbClr val="CDE7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34" name="Group 33"/>
          <p:cNvGrpSpPr/>
          <p:nvPr/>
        </p:nvGrpSpPr>
        <p:grpSpPr>
          <a:xfrm>
            <a:off x="865210" y="6308713"/>
            <a:ext cx="675964" cy="191070"/>
            <a:chOff x="4953000" y="5429250"/>
            <a:chExt cx="942975" cy="238125"/>
          </a:xfrm>
        </p:grpSpPr>
        <p:sp>
          <p:nvSpPr>
            <p:cNvPr id="35" name="Freeform 34"/>
            <p:cNvSpPr/>
            <p:nvPr/>
          </p:nvSpPr>
          <p:spPr>
            <a:xfrm>
              <a:off x="4953000" y="5429250"/>
              <a:ext cx="77374" cy="200572"/>
            </a:xfrm>
            <a:custGeom>
              <a:avLst/>
              <a:gdLst>
                <a:gd name="connsiteX0" fmla="*/ 0 w 77374"/>
                <a:gd name="connsiteY0" fmla="*/ 0 h 200572"/>
                <a:gd name="connsiteX1" fmla="*/ 9525 w 77374"/>
                <a:gd name="connsiteY1" fmla="*/ 180975 h 200572"/>
                <a:gd name="connsiteX2" fmla="*/ 76200 w 77374"/>
                <a:gd name="connsiteY2" fmla="*/ 190500 h 200572"/>
                <a:gd name="connsiteX3" fmla="*/ 76200 w 77374"/>
                <a:gd name="connsiteY3" fmla="*/ 180975 h 20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374" h="200572">
                  <a:moveTo>
                    <a:pt x="0" y="0"/>
                  </a:moveTo>
                  <a:cubicBezTo>
                    <a:pt x="3175" y="60325"/>
                    <a:pt x="-4467" y="122209"/>
                    <a:pt x="9525" y="180975"/>
                  </a:cubicBezTo>
                  <a:cubicBezTo>
                    <a:pt x="16739" y="211272"/>
                    <a:pt x="62345" y="199737"/>
                    <a:pt x="76200" y="190500"/>
                  </a:cubicBezTo>
                  <a:cubicBezTo>
                    <a:pt x="78842" y="188739"/>
                    <a:pt x="76200" y="184150"/>
                    <a:pt x="76200" y="1809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5076737" y="5513007"/>
              <a:ext cx="150531" cy="125793"/>
            </a:xfrm>
            <a:custGeom>
              <a:avLst/>
              <a:gdLst>
                <a:gd name="connsiteX0" fmla="*/ 57238 w 150531"/>
                <a:gd name="connsiteY0" fmla="*/ 1968 h 125793"/>
                <a:gd name="connsiteX1" fmla="*/ 9613 w 150531"/>
                <a:gd name="connsiteY1" fmla="*/ 21018 h 125793"/>
                <a:gd name="connsiteX2" fmla="*/ 9613 w 150531"/>
                <a:gd name="connsiteY2" fmla="*/ 97218 h 125793"/>
                <a:gd name="connsiteX3" fmla="*/ 66763 w 150531"/>
                <a:gd name="connsiteY3" fmla="*/ 116268 h 125793"/>
                <a:gd name="connsiteX4" fmla="*/ 95338 w 150531"/>
                <a:gd name="connsiteY4" fmla="*/ 125793 h 125793"/>
                <a:gd name="connsiteX5" fmla="*/ 123913 w 150531"/>
                <a:gd name="connsiteY5" fmla="*/ 11493 h 125793"/>
                <a:gd name="connsiteX6" fmla="*/ 85813 w 150531"/>
                <a:gd name="connsiteY6" fmla="*/ 1968 h 125793"/>
                <a:gd name="connsiteX7" fmla="*/ 57238 w 150531"/>
                <a:gd name="connsiteY7" fmla="*/ 1968 h 125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531" h="125793">
                  <a:moveTo>
                    <a:pt x="57238" y="1968"/>
                  </a:moveTo>
                  <a:cubicBezTo>
                    <a:pt x="44538" y="5143"/>
                    <a:pt x="22748" y="10072"/>
                    <a:pt x="9613" y="21018"/>
                  </a:cubicBezTo>
                  <a:cubicBezTo>
                    <a:pt x="-6786" y="34684"/>
                    <a:pt x="948" y="88553"/>
                    <a:pt x="9613" y="97218"/>
                  </a:cubicBezTo>
                  <a:cubicBezTo>
                    <a:pt x="23812" y="111417"/>
                    <a:pt x="47713" y="109918"/>
                    <a:pt x="66763" y="116268"/>
                  </a:cubicBezTo>
                  <a:lnTo>
                    <a:pt x="95338" y="125793"/>
                  </a:lnTo>
                  <a:cubicBezTo>
                    <a:pt x="154485" y="111006"/>
                    <a:pt x="169381" y="120616"/>
                    <a:pt x="123913" y="11493"/>
                  </a:cubicBezTo>
                  <a:cubicBezTo>
                    <a:pt x="118878" y="-591"/>
                    <a:pt x="98850" y="3153"/>
                    <a:pt x="85813" y="1968"/>
                  </a:cubicBezTo>
                  <a:cubicBezTo>
                    <a:pt x="63679" y="-44"/>
                    <a:pt x="69938" y="-1207"/>
                    <a:pt x="57238" y="1968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5295900" y="5476875"/>
              <a:ext cx="143509" cy="178148"/>
            </a:xfrm>
            <a:custGeom>
              <a:avLst/>
              <a:gdLst>
                <a:gd name="connsiteX0" fmla="*/ 0 w 143509"/>
                <a:gd name="connsiteY0" fmla="*/ 38100 h 178148"/>
                <a:gd name="connsiteX1" fmla="*/ 47625 w 143509"/>
                <a:gd name="connsiteY1" fmla="*/ 114300 h 178148"/>
                <a:gd name="connsiteX2" fmla="*/ 76200 w 143509"/>
                <a:gd name="connsiteY2" fmla="*/ 142875 h 178148"/>
                <a:gd name="connsiteX3" fmla="*/ 114300 w 143509"/>
                <a:gd name="connsiteY3" fmla="*/ 161925 h 178148"/>
                <a:gd name="connsiteX4" fmla="*/ 123825 w 143509"/>
                <a:gd name="connsiteY4" fmla="*/ 114300 h 178148"/>
                <a:gd name="connsiteX5" fmla="*/ 142875 w 143509"/>
                <a:gd name="connsiteY5" fmla="*/ 0 h 17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509" h="178148">
                  <a:moveTo>
                    <a:pt x="0" y="38100"/>
                  </a:moveTo>
                  <a:cubicBezTo>
                    <a:pt x="3983" y="44739"/>
                    <a:pt x="37154" y="101735"/>
                    <a:pt x="47625" y="114300"/>
                  </a:cubicBezTo>
                  <a:cubicBezTo>
                    <a:pt x="56249" y="124648"/>
                    <a:pt x="66675" y="133350"/>
                    <a:pt x="76200" y="142875"/>
                  </a:cubicBezTo>
                  <a:cubicBezTo>
                    <a:pt x="79022" y="151342"/>
                    <a:pt x="86078" y="204258"/>
                    <a:pt x="114300" y="161925"/>
                  </a:cubicBezTo>
                  <a:cubicBezTo>
                    <a:pt x="123280" y="148455"/>
                    <a:pt x="119565" y="129919"/>
                    <a:pt x="123825" y="114300"/>
                  </a:cubicBezTo>
                  <a:cubicBezTo>
                    <a:pt x="148899" y="22361"/>
                    <a:pt x="142875" y="93089"/>
                    <a:pt x="14287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5543550" y="5486400"/>
              <a:ext cx="142875" cy="171450"/>
            </a:xfrm>
            <a:custGeom>
              <a:avLst/>
              <a:gdLst>
                <a:gd name="connsiteX0" fmla="*/ 0 w 142875"/>
                <a:gd name="connsiteY0" fmla="*/ 114300 h 171450"/>
                <a:gd name="connsiteX1" fmla="*/ 57150 w 142875"/>
                <a:gd name="connsiteY1" fmla="*/ 85725 h 171450"/>
                <a:gd name="connsiteX2" fmla="*/ 114300 w 142875"/>
                <a:gd name="connsiteY2" fmla="*/ 57150 h 171450"/>
                <a:gd name="connsiteX3" fmla="*/ 133350 w 142875"/>
                <a:gd name="connsiteY3" fmla="*/ 19050 h 171450"/>
                <a:gd name="connsiteX4" fmla="*/ 76200 w 142875"/>
                <a:gd name="connsiteY4" fmla="*/ 0 h 171450"/>
                <a:gd name="connsiteX5" fmla="*/ 28575 w 142875"/>
                <a:gd name="connsiteY5" fmla="*/ 9525 h 171450"/>
                <a:gd name="connsiteX6" fmla="*/ 19050 w 142875"/>
                <a:gd name="connsiteY6" fmla="*/ 38100 h 171450"/>
                <a:gd name="connsiteX7" fmla="*/ 57150 w 142875"/>
                <a:gd name="connsiteY7" fmla="*/ 171450 h 171450"/>
                <a:gd name="connsiteX8" fmla="*/ 142875 w 142875"/>
                <a:gd name="connsiteY8" fmla="*/ 1619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171450">
                  <a:moveTo>
                    <a:pt x="0" y="114300"/>
                  </a:moveTo>
                  <a:cubicBezTo>
                    <a:pt x="19050" y="104775"/>
                    <a:pt x="38532" y="96068"/>
                    <a:pt x="57150" y="85725"/>
                  </a:cubicBezTo>
                  <a:cubicBezTo>
                    <a:pt x="112543" y="54951"/>
                    <a:pt x="58670" y="75693"/>
                    <a:pt x="114300" y="57150"/>
                  </a:cubicBezTo>
                  <a:cubicBezTo>
                    <a:pt x="120650" y="44450"/>
                    <a:pt x="141226" y="30864"/>
                    <a:pt x="133350" y="19050"/>
                  </a:cubicBezTo>
                  <a:cubicBezTo>
                    <a:pt x="122211" y="2342"/>
                    <a:pt x="76200" y="0"/>
                    <a:pt x="76200" y="0"/>
                  </a:cubicBezTo>
                  <a:cubicBezTo>
                    <a:pt x="60325" y="3175"/>
                    <a:pt x="42045" y="545"/>
                    <a:pt x="28575" y="9525"/>
                  </a:cubicBezTo>
                  <a:cubicBezTo>
                    <a:pt x="20221" y="15094"/>
                    <a:pt x="19050" y="28060"/>
                    <a:pt x="19050" y="38100"/>
                  </a:cubicBezTo>
                  <a:cubicBezTo>
                    <a:pt x="19050" y="168504"/>
                    <a:pt x="-8201" y="149666"/>
                    <a:pt x="57150" y="171450"/>
                  </a:cubicBezTo>
                  <a:lnTo>
                    <a:pt x="142875" y="161925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5772015" y="5457825"/>
              <a:ext cx="123960" cy="209550"/>
            </a:xfrm>
            <a:custGeom>
              <a:avLst/>
              <a:gdLst>
                <a:gd name="connsiteX0" fmla="*/ 123960 w 123960"/>
                <a:gd name="connsiteY0" fmla="*/ 38100 h 209550"/>
                <a:gd name="connsiteX1" fmla="*/ 47760 w 123960"/>
                <a:gd name="connsiteY1" fmla="*/ 0 h 209550"/>
                <a:gd name="connsiteX2" fmla="*/ 19185 w 123960"/>
                <a:gd name="connsiteY2" fmla="*/ 9525 h 209550"/>
                <a:gd name="connsiteX3" fmla="*/ 9660 w 123960"/>
                <a:gd name="connsiteY3" fmla="*/ 38100 h 209550"/>
                <a:gd name="connsiteX4" fmla="*/ 66810 w 123960"/>
                <a:gd name="connsiteY4" fmla="*/ 76200 h 209550"/>
                <a:gd name="connsiteX5" fmla="*/ 76335 w 123960"/>
                <a:gd name="connsiteY5" fmla="*/ 104775 h 209550"/>
                <a:gd name="connsiteX6" fmla="*/ 104910 w 123960"/>
                <a:gd name="connsiteY6" fmla="*/ 114300 h 209550"/>
                <a:gd name="connsiteX7" fmla="*/ 66810 w 123960"/>
                <a:gd name="connsiteY7" fmla="*/ 209550 h 209550"/>
                <a:gd name="connsiteX8" fmla="*/ 135 w 123960"/>
                <a:gd name="connsiteY8" fmla="*/ 18097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960" h="209550">
                  <a:moveTo>
                    <a:pt x="123960" y="38100"/>
                  </a:moveTo>
                  <a:cubicBezTo>
                    <a:pt x="114989" y="32718"/>
                    <a:pt x="68266" y="0"/>
                    <a:pt x="47760" y="0"/>
                  </a:cubicBezTo>
                  <a:cubicBezTo>
                    <a:pt x="37720" y="0"/>
                    <a:pt x="28710" y="6350"/>
                    <a:pt x="19185" y="9525"/>
                  </a:cubicBezTo>
                  <a:cubicBezTo>
                    <a:pt x="16010" y="19050"/>
                    <a:pt x="3824" y="29930"/>
                    <a:pt x="9660" y="38100"/>
                  </a:cubicBezTo>
                  <a:cubicBezTo>
                    <a:pt x="22968" y="56731"/>
                    <a:pt x="66810" y="76200"/>
                    <a:pt x="66810" y="76200"/>
                  </a:cubicBezTo>
                  <a:cubicBezTo>
                    <a:pt x="69985" y="85725"/>
                    <a:pt x="69235" y="97675"/>
                    <a:pt x="76335" y="104775"/>
                  </a:cubicBezTo>
                  <a:cubicBezTo>
                    <a:pt x="83435" y="111875"/>
                    <a:pt x="102941" y="104455"/>
                    <a:pt x="104910" y="114300"/>
                  </a:cubicBezTo>
                  <a:cubicBezTo>
                    <a:pt x="122190" y="200699"/>
                    <a:pt x="112913" y="194182"/>
                    <a:pt x="66810" y="209550"/>
                  </a:cubicBezTo>
                  <a:cubicBezTo>
                    <a:pt x="-6151" y="199127"/>
                    <a:pt x="135" y="222476"/>
                    <a:pt x="135" y="1809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403034" y="5870563"/>
            <a:ext cx="790575" cy="295756"/>
            <a:chOff x="6153150" y="5381625"/>
            <a:chExt cx="790575" cy="295756"/>
          </a:xfrm>
        </p:grpSpPr>
        <p:sp>
          <p:nvSpPr>
            <p:cNvPr id="41" name="Freeform 40"/>
            <p:cNvSpPr/>
            <p:nvPr/>
          </p:nvSpPr>
          <p:spPr>
            <a:xfrm>
              <a:off x="6153150" y="5381625"/>
              <a:ext cx="115047" cy="285750"/>
            </a:xfrm>
            <a:custGeom>
              <a:avLst/>
              <a:gdLst>
                <a:gd name="connsiteX0" fmla="*/ 19050 w 115047"/>
                <a:gd name="connsiteY0" fmla="*/ 0 h 285750"/>
                <a:gd name="connsiteX1" fmla="*/ 57150 w 115047"/>
                <a:gd name="connsiteY1" fmla="*/ 266700 h 285750"/>
                <a:gd name="connsiteX2" fmla="*/ 85725 w 115047"/>
                <a:gd name="connsiteY2" fmla="*/ 285750 h 285750"/>
                <a:gd name="connsiteX3" fmla="*/ 114300 w 115047"/>
                <a:gd name="connsiteY3" fmla="*/ 257175 h 285750"/>
                <a:gd name="connsiteX4" fmla="*/ 85725 w 115047"/>
                <a:gd name="connsiteY4" fmla="*/ 142875 h 285750"/>
                <a:gd name="connsiteX5" fmla="*/ 0 w 115047"/>
                <a:gd name="connsiteY5" fmla="*/ 1333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047" h="285750">
                  <a:moveTo>
                    <a:pt x="19050" y="0"/>
                  </a:moveTo>
                  <a:cubicBezTo>
                    <a:pt x="34855" y="426741"/>
                    <a:pt x="-53498" y="211376"/>
                    <a:pt x="57150" y="266700"/>
                  </a:cubicBezTo>
                  <a:cubicBezTo>
                    <a:pt x="67389" y="271820"/>
                    <a:pt x="76200" y="279400"/>
                    <a:pt x="85725" y="285750"/>
                  </a:cubicBezTo>
                  <a:cubicBezTo>
                    <a:pt x="95250" y="276225"/>
                    <a:pt x="111890" y="270428"/>
                    <a:pt x="114300" y="257175"/>
                  </a:cubicBezTo>
                  <a:cubicBezTo>
                    <a:pt x="117996" y="236848"/>
                    <a:pt x="107912" y="165062"/>
                    <a:pt x="85725" y="142875"/>
                  </a:cubicBezTo>
                  <a:cubicBezTo>
                    <a:pt x="70176" y="127326"/>
                    <a:pt x="8185" y="133350"/>
                    <a:pt x="0" y="13335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6353175" y="5524500"/>
              <a:ext cx="133350" cy="114300"/>
            </a:xfrm>
            <a:custGeom>
              <a:avLst/>
              <a:gdLst>
                <a:gd name="connsiteX0" fmla="*/ 9525 w 133350"/>
                <a:gd name="connsiteY0" fmla="*/ 47625 h 114300"/>
                <a:gd name="connsiteX1" fmla="*/ 114300 w 133350"/>
                <a:gd name="connsiteY1" fmla="*/ 38100 h 114300"/>
                <a:gd name="connsiteX2" fmla="*/ 104775 w 133350"/>
                <a:gd name="connsiteY2" fmla="*/ 9525 h 114300"/>
                <a:gd name="connsiteX3" fmla="*/ 76200 w 133350"/>
                <a:gd name="connsiteY3" fmla="*/ 0 h 114300"/>
                <a:gd name="connsiteX4" fmla="*/ 9525 w 133350"/>
                <a:gd name="connsiteY4" fmla="*/ 9525 h 114300"/>
                <a:gd name="connsiteX5" fmla="*/ 0 w 133350"/>
                <a:gd name="connsiteY5" fmla="*/ 38100 h 114300"/>
                <a:gd name="connsiteX6" fmla="*/ 9525 w 133350"/>
                <a:gd name="connsiteY6" fmla="*/ 85725 h 114300"/>
                <a:gd name="connsiteX7" fmla="*/ 66675 w 133350"/>
                <a:gd name="connsiteY7" fmla="*/ 114300 h 114300"/>
                <a:gd name="connsiteX8" fmla="*/ 133350 w 133350"/>
                <a:gd name="connsiteY8" fmla="*/ 10477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350" h="114300">
                  <a:moveTo>
                    <a:pt x="9525" y="47625"/>
                  </a:moveTo>
                  <a:cubicBezTo>
                    <a:pt x="44450" y="44450"/>
                    <a:pt x="81739" y="51124"/>
                    <a:pt x="114300" y="38100"/>
                  </a:cubicBezTo>
                  <a:cubicBezTo>
                    <a:pt x="123622" y="34371"/>
                    <a:pt x="111875" y="16625"/>
                    <a:pt x="104775" y="9525"/>
                  </a:cubicBezTo>
                  <a:cubicBezTo>
                    <a:pt x="97675" y="2425"/>
                    <a:pt x="85725" y="3175"/>
                    <a:pt x="76200" y="0"/>
                  </a:cubicBezTo>
                  <a:cubicBezTo>
                    <a:pt x="53975" y="3175"/>
                    <a:pt x="29605" y="-515"/>
                    <a:pt x="9525" y="9525"/>
                  </a:cubicBezTo>
                  <a:cubicBezTo>
                    <a:pt x="545" y="14015"/>
                    <a:pt x="0" y="28060"/>
                    <a:pt x="0" y="38100"/>
                  </a:cubicBezTo>
                  <a:cubicBezTo>
                    <a:pt x="0" y="54289"/>
                    <a:pt x="1493" y="71669"/>
                    <a:pt x="9525" y="85725"/>
                  </a:cubicBezTo>
                  <a:cubicBezTo>
                    <a:pt x="18214" y="100931"/>
                    <a:pt x="52008" y="109411"/>
                    <a:pt x="66675" y="114300"/>
                  </a:cubicBezTo>
                  <a:cubicBezTo>
                    <a:pt x="126957" y="104253"/>
                    <a:pt x="104512" y="104775"/>
                    <a:pt x="133350" y="1047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6572031" y="5522783"/>
              <a:ext cx="162144" cy="154598"/>
            </a:xfrm>
            <a:custGeom>
              <a:avLst/>
              <a:gdLst>
                <a:gd name="connsiteX0" fmla="*/ 9744 w 162144"/>
                <a:gd name="connsiteY0" fmla="*/ 68392 h 154598"/>
                <a:gd name="connsiteX1" fmla="*/ 124044 w 162144"/>
                <a:gd name="connsiteY1" fmla="*/ 58867 h 154598"/>
                <a:gd name="connsiteX2" fmla="*/ 133569 w 162144"/>
                <a:gd name="connsiteY2" fmla="*/ 30292 h 154598"/>
                <a:gd name="connsiteX3" fmla="*/ 104994 w 162144"/>
                <a:gd name="connsiteY3" fmla="*/ 1717 h 154598"/>
                <a:gd name="connsiteX4" fmla="*/ 9744 w 162144"/>
                <a:gd name="connsiteY4" fmla="*/ 11242 h 154598"/>
                <a:gd name="connsiteX5" fmla="*/ 9744 w 162144"/>
                <a:gd name="connsiteY5" fmla="*/ 144592 h 154598"/>
                <a:gd name="connsiteX6" fmla="*/ 104994 w 162144"/>
                <a:gd name="connsiteY6" fmla="*/ 154117 h 154598"/>
                <a:gd name="connsiteX7" fmla="*/ 162144 w 162144"/>
                <a:gd name="connsiteY7" fmla="*/ 125542 h 15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144" h="154598">
                  <a:moveTo>
                    <a:pt x="9744" y="68392"/>
                  </a:moveTo>
                  <a:cubicBezTo>
                    <a:pt x="47844" y="65217"/>
                    <a:pt x="87503" y="70111"/>
                    <a:pt x="124044" y="58867"/>
                  </a:cubicBezTo>
                  <a:cubicBezTo>
                    <a:pt x="133640" y="55914"/>
                    <a:pt x="136744" y="39817"/>
                    <a:pt x="133569" y="30292"/>
                  </a:cubicBezTo>
                  <a:cubicBezTo>
                    <a:pt x="129309" y="17513"/>
                    <a:pt x="114519" y="11242"/>
                    <a:pt x="104994" y="1717"/>
                  </a:cubicBezTo>
                  <a:cubicBezTo>
                    <a:pt x="73244" y="4892"/>
                    <a:pt x="34440" y="-8964"/>
                    <a:pt x="9744" y="11242"/>
                  </a:cubicBezTo>
                  <a:cubicBezTo>
                    <a:pt x="6088" y="14234"/>
                    <a:pt x="-10224" y="131885"/>
                    <a:pt x="9744" y="144592"/>
                  </a:cubicBezTo>
                  <a:cubicBezTo>
                    <a:pt x="36664" y="161723"/>
                    <a:pt x="73244" y="150942"/>
                    <a:pt x="104994" y="154117"/>
                  </a:cubicBezTo>
                  <a:cubicBezTo>
                    <a:pt x="151806" y="142414"/>
                    <a:pt x="133837" y="153849"/>
                    <a:pt x="162144" y="125542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6781800" y="5512297"/>
              <a:ext cx="161925" cy="164603"/>
            </a:xfrm>
            <a:custGeom>
              <a:avLst/>
              <a:gdLst>
                <a:gd name="connsiteX0" fmla="*/ 19050 w 161925"/>
                <a:gd name="connsiteY0" fmla="*/ 164603 h 164603"/>
                <a:gd name="connsiteX1" fmla="*/ 9525 w 161925"/>
                <a:gd name="connsiteY1" fmla="*/ 78878 h 164603"/>
                <a:gd name="connsiteX2" fmla="*/ 0 w 161925"/>
                <a:gd name="connsiteY2" fmla="*/ 2678 h 164603"/>
                <a:gd name="connsiteX3" fmla="*/ 9525 w 161925"/>
                <a:gd name="connsiteY3" fmla="*/ 40778 h 164603"/>
                <a:gd name="connsiteX4" fmla="*/ 38100 w 161925"/>
                <a:gd name="connsiteY4" fmla="*/ 21728 h 164603"/>
                <a:gd name="connsiteX5" fmla="*/ 95250 w 161925"/>
                <a:gd name="connsiteY5" fmla="*/ 2678 h 164603"/>
                <a:gd name="connsiteX6" fmla="*/ 161925 w 161925"/>
                <a:gd name="connsiteY6" fmla="*/ 21728 h 164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925" h="164603">
                  <a:moveTo>
                    <a:pt x="19050" y="164603"/>
                  </a:moveTo>
                  <a:cubicBezTo>
                    <a:pt x="15875" y="136028"/>
                    <a:pt x="12884" y="107432"/>
                    <a:pt x="9525" y="78878"/>
                  </a:cubicBezTo>
                  <a:cubicBezTo>
                    <a:pt x="6534" y="53456"/>
                    <a:pt x="0" y="28276"/>
                    <a:pt x="0" y="2678"/>
                  </a:cubicBezTo>
                  <a:cubicBezTo>
                    <a:pt x="0" y="-10413"/>
                    <a:pt x="6350" y="28078"/>
                    <a:pt x="9525" y="40778"/>
                  </a:cubicBezTo>
                  <a:cubicBezTo>
                    <a:pt x="19050" y="34428"/>
                    <a:pt x="27639" y="26377"/>
                    <a:pt x="38100" y="21728"/>
                  </a:cubicBezTo>
                  <a:cubicBezTo>
                    <a:pt x="56450" y="13573"/>
                    <a:pt x="95250" y="2678"/>
                    <a:pt x="95250" y="2678"/>
                  </a:cubicBezTo>
                  <a:cubicBezTo>
                    <a:pt x="149837" y="13595"/>
                    <a:pt x="128395" y="4963"/>
                    <a:pt x="161925" y="2172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45" name="Freeform 44"/>
          <p:cNvSpPr/>
          <p:nvPr/>
        </p:nvSpPr>
        <p:spPr>
          <a:xfrm>
            <a:off x="1848596" y="6203938"/>
            <a:ext cx="609600" cy="85925"/>
          </a:xfrm>
          <a:custGeom>
            <a:avLst/>
            <a:gdLst>
              <a:gd name="connsiteX0" fmla="*/ 0 w 609600"/>
              <a:gd name="connsiteY0" fmla="*/ 76200 h 85925"/>
              <a:gd name="connsiteX1" fmla="*/ 47625 w 609600"/>
              <a:gd name="connsiteY1" fmla="*/ 28575 h 85925"/>
              <a:gd name="connsiteX2" fmla="*/ 85725 w 609600"/>
              <a:gd name="connsiteY2" fmla="*/ 19050 h 85925"/>
              <a:gd name="connsiteX3" fmla="*/ 114300 w 609600"/>
              <a:gd name="connsiteY3" fmla="*/ 0 h 85925"/>
              <a:gd name="connsiteX4" fmla="*/ 295275 w 609600"/>
              <a:gd name="connsiteY4" fmla="*/ 19050 h 85925"/>
              <a:gd name="connsiteX5" fmla="*/ 371475 w 609600"/>
              <a:gd name="connsiteY5" fmla="*/ 38100 h 85925"/>
              <a:gd name="connsiteX6" fmla="*/ 409575 w 609600"/>
              <a:gd name="connsiteY6" fmla="*/ 47625 h 85925"/>
              <a:gd name="connsiteX7" fmla="*/ 428625 w 609600"/>
              <a:gd name="connsiteY7" fmla="*/ 76200 h 85925"/>
              <a:gd name="connsiteX8" fmla="*/ 466725 w 609600"/>
              <a:gd name="connsiteY8" fmla="*/ 85725 h 85925"/>
              <a:gd name="connsiteX9" fmla="*/ 571500 w 609600"/>
              <a:gd name="connsiteY9" fmla="*/ 57150 h 85925"/>
              <a:gd name="connsiteX10" fmla="*/ 609600 w 609600"/>
              <a:gd name="connsiteY10" fmla="*/ 76200 h 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" h="85925">
                <a:moveTo>
                  <a:pt x="0" y="76200"/>
                </a:moveTo>
                <a:cubicBezTo>
                  <a:pt x="15875" y="60325"/>
                  <a:pt x="28945" y="41028"/>
                  <a:pt x="47625" y="28575"/>
                </a:cubicBezTo>
                <a:cubicBezTo>
                  <a:pt x="58517" y="21313"/>
                  <a:pt x="73693" y="24207"/>
                  <a:pt x="85725" y="19050"/>
                </a:cubicBezTo>
                <a:cubicBezTo>
                  <a:pt x="96247" y="14541"/>
                  <a:pt x="104775" y="6350"/>
                  <a:pt x="114300" y="0"/>
                </a:cubicBezTo>
                <a:cubicBezTo>
                  <a:pt x="163791" y="4124"/>
                  <a:pt x="241947" y="8384"/>
                  <a:pt x="295275" y="19050"/>
                </a:cubicBezTo>
                <a:cubicBezTo>
                  <a:pt x="320948" y="24185"/>
                  <a:pt x="346075" y="31750"/>
                  <a:pt x="371475" y="38100"/>
                </a:cubicBezTo>
                <a:lnTo>
                  <a:pt x="409575" y="47625"/>
                </a:lnTo>
                <a:cubicBezTo>
                  <a:pt x="415925" y="57150"/>
                  <a:pt x="419100" y="69850"/>
                  <a:pt x="428625" y="76200"/>
                </a:cubicBezTo>
                <a:cubicBezTo>
                  <a:pt x="439517" y="83462"/>
                  <a:pt x="453679" y="86812"/>
                  <a:pt x="466725" y="85725"/>
                </a:cubicBezTo>
                <a:cubicBezTo>
                  <a:pt x="495372" y="83338"/>
                  <a:pt x="540058" y="67631"/>
                  <a:pt x="571500" y="57150"/>
                </a:cubicBezTo>
                <a:lnTo>
                  <a:pt x="609600" y="762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Freeform 45"/>
          <p:cNvSpPr/>
          <p:nvPr/>
        </p:nvSpPr>
        <p:spPr>
          <a:xfrm>
            <a:off x="2677271" y="6194264"/>
            <a:ext cx="581025" cy="57299"/>
          </a:xfrm>
          <a:custGeom>
            <a:avLst/>
            <a:gdLst>
              <a:gd name="connsiteX0" fmla="*/ 0 w 581025"/>
              <a:gd name="connsiteY0" fmla="*/ 28724 h 57299"/>
              <a:gd name="connsiteX1" fmla="*/ 409575 w 581025"/>
              <a:gd name="connsiteY1" fmla="*/ 9674 h 57299"/>
              <a:gd name="connsiteX2" fmla="*/ 542925 w 581025"/>
              <a:gd name="connsiteY2" fmla="*/ 47774 h 57299"/>
              <a:gd name="connsiteX3" fmla="*/ 581025 w 581025"/>
              <a:gd name="connsiteY3" fmla="*/ 57299 h 57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025" h="57299">
                <a:moveTo>
                  <a:pt x="0" y="28724"/>
                </a:moveTo>
                <a:cubicBezTo>
                  <a:pt x="314159" y="-4936"/>
                  <a:pt x="177489" y="-5798"/>
                  <a:pt x="409575" y="9674"/>
                </a:cubicBezTo>
                <a:cubicBezTo>
                  <a:pt x="491563" y="37003"/>
                  <a:pt x="447244" y="23854"/>
                  <a:pt x="542925" y="47774"/>
                </a:cubicBezTo>
                <a:lnTo>
                  <a:pt x="581025" y="57299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47" name="Group 46"/>
          <p:cNvGrpSpPr/>
          <p:nvPr/>
        </p:nvGrpSpPr>
        <p:grpSpPr>
          <a:xfrm>
            <a:off x="5018114" y="5912061"/>
            <a:ext cx="942975" cy="238125"/>
            <a:chOff x="4953000" y="5429250"/>
            <a:chExt cx="942975" cy="238125"/>
          </a:xfrm>
        </p:grpSpPr>
        <p:sp>
          <p:nvSpPr>
            <p:cNvPr id="48" name="Freeform 47"/>
            <p:cNvSpPr/>
            <p:nvPr/>
          </p:nvSpPr>
          <p:spPr>
            <a:xfrm>
              <a:off x="4953000" y="5429250"/>
              <a:ext cx="77374" cy="200572"/>
            </a:xfrm>
            <a:custGeom>
              <a:avLst/>
              <a:gdLst>
                <a:gd name="connsiteX0" fmla="*/ 0 w 77374"/>
                <a:gd name="connsiteY0" fmla="*/ 0 h 200572"/>
                <a:gd name="connsiteX1" fmla="*/ 9525 w 77374"/>
                <a:gd name="connsiteY1" fmla="*/ 180975 h 200572"/>
                <a:gd name="connsiteX2" fmla="*/ 76200 w 77374"/>
                <a:gd name="connsiteY2" fmla="*/ 190500 h 200572"/>
                <a:gd name="connsiteX3" fmla="*/ 76200 w 77374"/>
                <a:gd name="connsiteY3" fmla="*/ 180975 h 20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374" h="200572">
                  <a:moveTo>
                    <a:pt x="0" y="0"/>
                  </a:moveTo>
                  <a:cubicBezTo>
                    <a:pt x="3175" y="60325"/>
                    <a:pt x="-4467" y="122209"/>
                    <a:pt x="9525" y="180975"/>
                  </a:cubicBezTo>
                  <a:cubicBezTo>
                    <a:pt x="16739" y="211272"/>
                    <a:pt x="62345" y="199737"/>
                    <a:pt x="76200" y="190500"/>
                  </a:cubicBezTo>
                  <a:cubicBezTo>
                    <a:pt x="78842" y="188739"/>
                    <a:pt x="76200" y="184150"/>
                    <a:pt x="76200" y="1809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5076737" y="5513007"/>
              <a:ext cx="150531" cy="125793"/>
            </a:xfrm>
            <a:custGeom>
              <a:avLst/>
              <a:gdLst>
                <a:gd name="connsiteX0" fmla="*/ 57238 w 150531"/>
                <a:gd name="connsiteY0" fmla="*/ 1968 h 125793"/>
                <a:gd name="connsiteX1" fmla="*/ 9613 w 150531"/>
                <a:gd name="connsiteY1" fmla="*/ 21018 h 125793"/>
                <a:gd name="connsiteX2" fmla="*/ 9613 w 150531"/>
                <a:gd name="connsiteY2" fmla="*/ 97218 h 125793"/>
                <a:gd name="connsiteX3" fmla="*/ 66763 w 150531"/>
                <a:gd name="connsiteY3" fmla="*/ 116268 h 125793"/>
                <a:gd name="connsiteX4" fmla="*/ 95338 w 150531"/>
                <a:gd name="connsiteY4" fmla="*/ 125793 h 125793"/>
                <a:gd name="connsiteX5" fmla="*/ 123913 w 150531"/>
                <a:gd name="connsiteY5" fmla="*/ 11493 h 125793"/>
                <a:gd name="connsiteX6" fmla="*/ 85813 w 150531"/>
                <a:gd name="connsiteY6" fmla="*/ 1968 h 125793"/>
                <a:gd name="connsiteX7" fmla="*/ 57238 w 150531"/>
                <a:gd name="connsiteY7" fmla="*/ 1968 h 125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531" h="125793">
                  <a:moveTo>
                    <a:pt x="57238" y="1968"/>
                  </a:moveTo>
                  <a:cubicBezTo>
                    <a:pt x="44538" y="5143"/>
                    <a:pt x="22748" y="10072"/>
                    <a:pt x="9613" y="21018"/>
                  </a:cubicBezTo>
                  <a:cubicBezTo>
                    <a:pt x="-6786" y="34684"/>
                    <a:pt x="948" y="88553"/>
                    <a:pt x="9613" y="97218"/>
                  </a:cubicBezTo>
                  <a:cubicBezTo>
                    <a:pt x="23812" y="111417"/>
                    <a:pt x="47713" y="109918"/>
                    <a:pt x="66763" y="116268"/>
                  </a:cubicBezTo>
                  <a:lnTo>
                    <a:pt x="95338" y="125793"/>
                  </a:lnTo>
                  <a:cubicBezTo>
                    <a:pt x="154485" y="111006"/>
                    <a:pt x="169381" y="120616"/>
                    <a:pt x="123913" y="11493"/>
                  </a:cubicBezTo>
                  <a:cubicBezTo>
                    <a:pt x="118878" y="-591"/>
                    <a:pt x="98850" y="3153"/>
                    <a:pt x="85813" y="1968"/>
                  </a:cubicBezTo>
                  <a:cubicBezTo>
                    <a:pt x="63679" y="-44"/>
                    <a:pt x="69938" y="-1207"/>
                    <a:pt x="57238" y="1968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5295900" y="5476875"/>
              <a:ext cx="143509" cy="178148"/>
            </a:xfrm>
            <a:custGeom>
              <a:avLst/>
              <a:gdLst>
                <a:gd name="connsiteX0" fmla="*/ 0 w 143509"/>
                <a:gd name="connsiteY0" fmla="*/ 38100 h 178148"/>
                <a:gd name="connsiteX1" fmla="*/ 47625 w 143509"/>
                <a:gd name="connsiteY1" fmla="*/ 114300 h 178148"/>
                <a:gd name="connsiteX2" fmla="*/ 76200 w 143509"/>
                <a:gd name="connsiteY2" fmla="*/ 142875 h 178148"/>
                <a:gd name="connsiteX3" fmla="*/ 114300 w 143509"/>
                <a:gd name="connsiteY3" fmla="*/ 161925 h 178148"/>
                <a:gd name="connsiteX4" fmla="*/ 123825 w 143509"/>
                <a:gd name="connsiteY4" fmla="*/ 114300 h 178148"/>
                <a:gd name="connsiteX5" fmla="*/ 142875 w 143509"/>
                <a:gd name="connsiteY5" fmla="*/ 0 h 17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509" h="178148">
                  <a:moveTo>
                    <a:pt x="0" y="38100"/>
                  </a:moveTo>
                  <a:cubicBezTo>
                    <a:pt x="3983" y="44739"/>
                    <a:pt x="37154" y="101735"/>
                    <a:pt x="47625" y="114300"/>
                  </a:cubicBezTo>
                  <a:cubicBezTo>
                    <a:pt x="56249" y="124648"/>
                    <a:pt x="66675" y="133350"/>
                    <a:pt x="76200" y="142875"/>
                  </a:cubicBezTo>
                  <a:cubicBezTo>
                    <a:pt x="79022" y="151342"/>
                    <a:pt x="86078" y="204258"/>
                    <a:pt x="114300" y="161925"/>
                  </a:cubicBezTo>
                  <a:cubicBezTo>
                    <a:pt x="123280" y="148455"/>
                    <a:pt x="119565" y="129919"/>
                    <a:pt x="123825" y="114300"/>
                  </a:cubicBezTo>
                  <a:cubicBezTo>
                    <a:pt x="148899" y="22361"/>
                    <a:pt x="142875" y="93089"/>
                    <a:pt x="14287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5543550" y="5486400"/>
              <a:ext cx="142875" cy="171450"/>
            </a:xfrm>
            <a:custGeom>
              <a:avLst/>
              <a:gdLst>
                <a:gd name="connsiteX0" fmla="*/ 0 w 142875"/>
                <a:gd name="connsiteY0" fmla="*/ 114300 h 171450"/>
                <a:gd name="connsiteX1" fmla="*/ 57150 w 142875"/>
                <a:gd name="connsiteY1" fmla="*/ 85725 h 171450"/>
                <a:gd name="connsiteX2" fmla="*/ 114300 w 142875"/>
                <a:gd name="connsiteY2" fmla="*/ 57150 h 171450"/>
                <a:gd name="connsiteX3" fmla="*/ 133350 w 142875"/>
                <a:gd name="connsiteY3" fmla="*/ 19050 h 171450"/>
                <a:gd name="connsiteX4" fmla="*/ 76200 w 142875"/>
                <a:gd name="connsiteY4" fmla="*/ 0 h 171450"/>
                <a:gd name="connsiteX5" fmla="*/ 28575 w 142875"/>
                <a:gd name="connsiteY5" fmla="*/ 9525 h 171450"/>
                <a:gd name="connsiteX6" fmla="*/ 19050 w 142875"/>
                <a:gd name="connsiteY6" fmla="*/ 38100 h 171450"/>
                <a:gd name="connsiteX7" fmla="*/ 57150 w 142875"/>
                <a:gd name="connsiteY7" fmla="*/ 171450 h 171450"/>
                <a:gd name="connsiteX8" fmla="*/ 142875 w 142875"/>
                <a:gd name="connsiteY8" fmla="*/ 1619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171450">
                  <a:moveTo>
                    <a:pt x="0" y="114300"/>
                  </a:moveTo>
                  <a:cubicBezTo>
                    <a:pt x="19050" y="104775"/>
                    <a:pt x="38532" y="96068"/>
                    <a:pt x="57150" y="85725"/>
                  </a:cubicBezTo>
                  <a:cubicBezTo>
                    <a:pt x="112543" y="54951"/>
                    <a:pt x="58670" y="75693"/>
                    <a:pt x="114300" y="57150"/>
                  </a:cubicBezTo>
                  <a:cubicBezTo>
                    <a:pt x="120650" y="44450"/>
                    <a:pt x="141226" y="30864"/>
                    <a:pt x="133350" y="19050"/>
                  </a:cubicBezTo>
                  <a:cubicBezTo>
                    <a:pt x="122211" y="2342"/>
                    <a:pt x="76200" y="0"/>
                    <a:pt x="76200" y="0"/>
                  </a:cubicBezTo>
                  <a:cubicBezTo>
                    <a:pt x="60325" y="3175"/>
                    <a:pt x="42045" y="545"/>
                    <a:pt x="28575" y="9525"/>
                  </a:cubicBezTo>
                  <a:cubicBezTo>
                    <a:pt x="20221" y="15094"/>
                    <a:pt x="19050" y="28060"/>
                    <a:pt x="19050" y="38100"/>
                  </a:cubicBezTo>
                  <a:cubicBezTo>
                    <a:pt x="19050" y="168504"/>
                    <a:pt x="-8201" y="149666"/>
                    <a:pt x="57150" y="171450"/>
                  </a:cubicBezTo>
                  <a:lnTo>
                    <a:pt x="142875" y="161925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5772015" y="5457825"/>
              <a:ext cx="123960" cy="209550"/>
            </a:xfrm>
            <a:custGeom>
              <a:avLst/>
              <a:gdLst>
                <a:gd name="connsiteX0" fmla="*/ 123960 w 123960"/>
                <a:gd name="connsiteY0" fmla="*/ 38100 h 209550"/>
                <a:gd name="connsiteX1" fmla="*/ 47760 w 123960"/>
                <a:gd name="connsiteY1" fmla="*/ 0 h 209550"/>
                <a:gd name="connsiteX2" fmla="*/ 19185 w 123960"/>
                <a:gd name="connsiteY2" fmla="*/ 9525 h 209550"/>
                <a:gd name="connsiteX3" fmla="*/ 9660 w 123960"/>
                <a:gd name="connsiteY3" fmla="*/ 38100 h 209550"/>
                <a:gd name="connsiteX4" fmla="*/ 66810 w 123960"/>
                <a:gd name="connsiteY4" fmla="*/ 76200 h 209550"/>
                <a:gd name="connsiteX5" fmla="*/ 76335 w 123960"/>
                <a:gd name="connsiteY5" fmla="*/ 104775 h 209550"/>
                <a:gd name="connsiteX6" fmla="*/ 104910 w 123960"/>
                <a:gd name="connsiteY6" fmla="*/ 114300 h 209550"/>
                <a:gd name="connsiteX7" fmla="*/ 66810 w 123960"/>
                <a:gd name="connsiteY7" fmla="*/ 209550 h 209550"/>
                <a:gd name="connsiteX8" fmla="*/ 135 w 123960"/>
                <a:gd name="connsiteY8" fmla="*/ 18097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960" h="209550">
                  <a:moveTo>
                    <a:pt x="123960" y="38100"/>
                  </a:moveTo>
                  <a:cubicBezTo>
                    <a:pt x="114989" y="32718"/>
                    <a:pt x="68266" y="0"/>
                    <a:pt x="47760" y="0"/>
                  </a:cubicBezTo>
                  <a:cubicBezTo>
                    <a:pt x="37720" y="0"/>
                    <a:pt x="28710" y="6350"/>
                    <a:pt x="19185" y="9525"/>
                  </a:cubicBezTo>
                  <a:cubicBezTo>
                    <a:pt x="16010" y="19050"/>
                    <a:pt x="3824" y="29930"/>
                    <a:pt x="9660" y="38100"/>
                  </a:cubicBezTo>
                  <a:cubicBezTo>
                    <a:pt x="22968" y="56731"/>
                    <a:pt x="66810" y="76200"/>
                    <a:pt x="66810" y="76200"/>
                  </a:cubicBezTo>
                  <a:cubicBezTo>
                    <a:pt x="69985" y="85725"/>
                    <a:pt x="69235" y="97675"/>
                    <a:pt x="76335" y="104775"/>
                  </a:cubicBezTo>
                  <a:cubicBezTo>
                    <a:pt x="83435" y="111875"/>
                    <a:pt x="102941" y="104455"/>
                    <a:pt x="104910" y="114300"/>
                  </a:cubicBezTo>
                  <a:cubicBezTo>
                    <a:pt x="122190" y="200699"/>
                    <a:pt x="112913" y="194182"/>
                    <a:pt x="66810" y="209550"/>
                  </a:cubicBezTo>
                  <a:cubicBezTo>
                    <a:pt x="-6151" y="199127"/>
                    <a:pt x="135" y="222476"/>
                    <a:pt x="135" y="1809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839951" y="5927713"/>
            <a:ext cx="709612" cy="257026"/>
            <a:chOff x="6153150" y="5381625"/>
            <a:chExt cx="790575" cy="295756"/>
          </a:xfrm>
        </p:grpSpPr>
        <p:sp>
          <p:nvSpPr>
            <p:cNvPr id="57" name="Freeform 56"/>
            <p:cNvSpPr/>
            <p:nvPr/>
          </p:nvSpPr>
          <p:spPr>
            <a:xfrm>
              <a:off x="6153150" y="5381625"/>
              <a:ext cx="115047" cy="285750"/>
            </a:xfrm>
            <a:custGeom>
              <a:avLst/>
              <a:gdLst>
                <a:gd name="connsiteX0" fmla="*/ 19050 w 115047"/>
                <a:gd name="connsiteY0" fmla="*/ 0 h 285750"/>
                <a:gd name="connsiteX1" fmla="*/ 57150 w 115047"/>
                <a:gd name="connsiteY1" fmla="*/ 266700 h 285750"/>
                <a:gd name="connsiteX2" fmla="*/ 85725 w 115047"/>
                <a:gd name="connsiteY2" fmla="*/ 285750 h 285750"/>
                <a:gd name="connsiteX3" fmla="*/ 114300 w 115047"/>
                <a:gd name="connsiteY3" fmla="*/ 257175 h 285750"/>
                <a:gd name="connsiteX4" fmla="*/ 85725 w 115047"/>
                <a:gd name="connsiteY4" fmla="*/ 142875 h 285750"/>
                <a:gd name="connsiteX5" fmla="*/ 0 w 115047"/>
                <a:gd name="connsiteY5" fmla="*/ 1333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047" h="285750">
                  <a:moveTo>
                    <a:pt x="19050" y="0"/>
                  </a:moveTo>
                  <a:cubicBezTo>
                    <a:pt x="34855" y="426741"/>
                    <a:pt x="-53498" y="211376"/>
                    <a:pt x="57150" y="266700"/>
                  </a:cubicBezTo>
                  <a:cubicBezTo>
                    <a:pt x="67389" y="271820"/>
                    <a:pt x="76200" y="279400"/>
                    <a:pt x="85725" y="285750"/>
                  </a:cubicBezTo>
                  <a:cubicBezTo>
                    <a:pt x="95250" y="276225"/>
                    <a:pt x="111890" y="270428"/>
                    <a:pt x="114300" y="257175"/>
                  </a:cubicBezTo>
                  <a:cubicBezTo>
                    <a:pt x="117996" y="236848"/>
                    <a:pt x="107912" y="165062"/>
                    <a:pt x="85725" y="142875"/>
                  </a:cubicBezTo>
                  <a:cubicBezTo>
                    <a:pt x="70176" y="127326"/>
                    <a:pt x="8185" y="133350"/>
                    <a:pt x="0" y="13335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6353175" y="5524500"/>
              <a:ext cx="133350" cy="114300"/>
            </a:xfrm>
            <a:custGeom>
              <a:avLst/>
              <a:gdLst>
                <a:gd name="connsiteX0" fmla="*/ 9525 w 133350"/>
                <a:gd name="connsiteY0" fmla="*/ 47625 h 114300"/>
                <a:gd name="connsiteX1" fmla="*/ 114300 w 133350"/>
                <a:gd name="connsiteY1" fmla="*/ 38100 h 114300"/>
                <a:gd name="connsiteX2" fmla="*/ 104775 w 133350"/>
                <a:gd name="connsiteY2" fmla="*/ 9525 h 114300"/>
                <a:gd name="connsiteX3" fmla="*/ 76200 w 133350"/>
                <a:gd name="connsiteY3" fmla="*/ 0 h 114300"/>
                <a:gd name="connsiteX4" fmla="*/ 9525 w 133350"/>
                <a:gd name="connsiteY4" fmla="*/ 9525 h 114300"/>
                <a:gd name="connsiteX5" fmla="*/ 0 w 133350"/>
                <a:gd name="connsiteY5" fmla="*/ 38100 h 114300"/>
                <a:gd name="connsiteX6" fmla="*/ 9525 w 133350"/>
                <a:gd name="connsiteY6" fmla="*/ 85725 h 114300"/>
                <a:gd name="connsiteX7" fmla="*/ 66675 w 133350"/>
                <a:gd name="connsiteY7" fmla="*/ 114300 h 114300"/>
                <a:gd name="connsiteX8" fmla="*/ 133350 w 133350"/>
                <a:gd name="connsiteY8" fmla="*/ 10477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350" h="114300">
                  <a:moveTo>
                    <a:pt x="9525" y="47625"/>
                  </a:moveTo>
                  <a:cubicBezTo>
                    <a:pt x="44450" y="44450"/>
                    <a:pt x="81739" y="51124"/>
                    <a:pt x="114300" y="38100"/>
                  </a:cubicBezTo>
                  <a:cubicBezTo>
                    <a:pt x="123622" y="34371"/>
                    <a:pt x="111875" y="16625"/>
                    <a:pt x="104775" y="9525"/>
                  </a:cubicBezTo>
                  <a:cubicBezTo>
                    <a:pt x="97675" y="2425"/>
                    <a:pt x="85725" y="3175"/>
                    <a:pt x="76200" y="0"/>
                  </a:cubicBezTo>
                  <a:cubicBezTo>
                    <a:pt x="53975" y="3175"/>
                    <a:pt x="29605" y="-515"/>
                    <a:pt x="9525" y="9525"/>
                  </a:cubicBezTo>
                  <a:cubicBezTo>
                    <a:pt x="545" y="14015"/>
                    <a:pt x="0" y="28060"/>
                    <a:pt x="0" y="38100"/>
                  </a:cubicBezTo>
                  <a:cubicBezTo>
                    <a:pt x="0" y="54289"/>
                    <a:pt x="1493" y="71669"/>
                    <a:pt x="9525" y="85725"/>
                  </a:cubicBezTo>
                  <a:cubicBezTo>
                    <a:pt x="18214" y="100931"/>
                    <a:pt x="52008" y="109411"/>
                    <a:pt x="66675" y="114300"/>
                  </a:cubicBezTo>
                  <a:cubicBezTo>
                    <a:pt x="126957" y="104253"/>
                    <a:pt x="104512" y="104775"/>
                    <a:pt x="133350" y="1047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6572031" y="5522783"/>
              <a:ext cx="162144" cy="154598"/>
            </a:xfrm>
            <a:custGeom>
              <a:avLst/>
              <a:gdLst>
                <a:gd name="connsiteX0" fmla="*/ 9744 w 162144"/>
                <a:gd name="connsiteY0" fmla="*/ 68392 h 154598"/>
                <a:gd name="connsiteX1" fmla="*/ 124044 w 162144"/>
                <a:gd name="connsiteY1" fmla="*/ 58867 h 154598"/>
                <a:gd name="connsiteX2" fmla="*/ 133569 w 162144"/>
                <a:gd name="connsiteY2" fmla="*/ 30292 h 154598"/>
                <a:gd name="connsiteX3" fmla="*/ 104994 w 162144"/>
                <a:gd name="connsiteY3" fmla="*/ 1717 h 154598"/>
                <a:gd name="connsiteX4" fmla="*/ 9744 w 162144"/>
                <a:gd name="connsiteY4" fmla="*/ 11242 h 154598"/>
                <a:gd name="connsiteX5" fmla="*/ 9744 w 162144"/>
                <a:gd name="connsiteY5" fmla="*/ 144592 h 154598"/>
                <a:gd name="connsiteX6" fmla="*/ 104994 w 162144"/>
                <a:gd name="connsiteY6" fmla="*/ 154117 h 154598"/>
                <a:gd name="connsiteX7" fmla="*/ 162144 w 162144"/>
                <a:gd name="connsiteY7" fmla="*/ 125542 h 15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144" h="154598">
                  <a:moveTo>
                    <a:pt x="9744" y="68392"/>
                  </a:moveTo>
                  <a:cubicBezTo>
                    <a:pt x="47844" y="65217"/>
                    <a:pt x="87503" y="70111"/>
                    <a:pt x="124044" y="58867"/>
                  </a:cubicBezTo>
                  <a:cubicBezTo>
                    <a:pt x="133640" y="55914"/>
                    <a:pt x="136744" y="39817"/>
                    <a:pt x="133569" y="30292"/>
                  </a:cubicBezTo>
                  <a:cubicBezTo>
                    <a:pt x="129309" y="17513"/>
                    <a:pt x="114519" y="11242"/>
                    <a:pt x="104994" y="1717"/>
                  </a:cubicBezTo>
                  <a:cubicBezTo>
                    <a:pt x="73244" y="4892"/>
                    <a:pt x="34440" y="-8964"/>
                    <a:pt x="9744" y="11242"/>
                  </a:cubicBezTo>
                  <a:cubicBezTo>
                    <a:pt x="6088" y="14234"/>
                    <a:pt x="-10224" y="131885"/>
                    <a:pt x="9744" y="144592"/>
                  </a:cubicBezTo>
                  <a:cubicBezTo>
                    <a:pt x="36664" y="161723"/>
                    <a:pt x="73244" y="150942"/>
                    <a:pt x="104994" y="154117"/>
                  </a:cubicBezTo>
                  <a:cubicBezTo>
                    <a:pt x="151806" y="142414"/>
                    <a:pt x="133837" y="153849"/>
                    <a:pt x="162144" y="125542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6781800" y="5512297"/>
              <a:ext cx="161925" cy="164603"/>
            </a:xfrm>
            <a:custGeom>
              <a:avLst/>
              <a:gdLst>
                <a:gd name="connsiteX0" fmla="*/ 19050 w 161925"/>
                <a:gd name="connsiteY0" fmla="*/ 164603 h 164603"/>
                <a:gd name="connsiteX1" fmla="*/ 9525 w 161925"/>
                <a:gd name="connsiteY1" fmla="*/ 78878 h 164603"/>
                <a:gd name="connsiteX2" fmla="*/ 0 w 161925"/>
                <a:gd name="connsiteY2" fmla="*/ 2678 h 164603"/>
                <a:gd name="connsiteX3" fmla="*/ 9525 w 161925"/>
                <a:gd name="connsiteY3" fmla="*/ 40778 h 164603"/>
                <a:gd name="connsiteX4" fmla="*/ 38100 w 161925"/>
                <a:gd name="connsiteY4" fmla="*/ 21728 h 164603"/>
                <a:gd name="connsiteX5" fmla="*/ 95250 w 161925"/>
                <a:gd name="connsiteY5" fmla="*/ 2678 h 164603"/>
                <a:gd name="connsiteX6" fmla="*/ 161925 w 161925"/>
                <a:gd name="connsiteY6" fmla="*/ 21728 h 164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925" h="164603">
                  <a:moveTo>
                    <a:pt x="19050" y="164603"/>
                  </a:moveTo>
                  <a:cubicBezTo>
                    <a:pt x="15875" y="136028"/>
                    <a:pt x="12884" y="107432"/>
                    <a:pt x="9525" y="78878"/>
                  </a:cubicBezTo>
                  <a:cubicBezTo>
                    <a:pt x="6534" y="53456"/>
                    <a:pt x="0" y="28276"/>
                    <a:pt x="0" y="2678"/>
                  </a:cubicBezTo>
                  <a:cubicBezTo>
                    <a:pt x="0" y="-10413"/>
                    <a:pt x="6350" y="28078"/>
                    <a:pt x="9525" y="40778"/>
                  </a:cubicBezTo>
                  <a:cubicBezTo>
                    <a:pt x="19050" y="34428"/>
                    <a:pt x="27639" y="26377"/>
                    <a:pt x="38100" y="21728"/>
                  </a:cubicBezTo>
                  <a:cubicBezTo>
                    <a:pt x="56450" y="13573"/>
                    <a:pt x="95250" y="2678"/>
                    <a:pt x="95250" y="2678"/>
                  </a:cubicBezTo>
                  <a:cubicBezTo>
                    <a:pt x="149837" y="13595"/>
                    <a:pt x="128395" y="4963"/>
                    <a:pt x="161925" y="2172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71" name="Freeform 70"/>
          <p:cNvSpPr/>
          <p:nvPr/>
        </p:nvSpPr>
        <p:spPr>
          <a:xfrm>
            <a:off x="838200" y="6537913"/>
            <a:ext cx="609600" cy="85925"/>
          </a:xfrm>
          <a:custGeom>
            <a:avLst/>
            <a:gdLst>
              <a:gd name="connsiteX0" fmla="*/ 0 w 609600"/>
              <a:gd name="connsiteY0" fmla="*/ 76200 h 85925"/>
              <a:gd name="connsiteX1" fmla="*/ 47625 w 609600"/>
              <a:gd name="connsiteY1" fmla="*/ 28575 h 85925"/>
              <a:gd name="connsiteX2" fmla="*/ 85725 w 609600"/>
              <a:gd name="connsiteY2" fmla="*/ 19050 h 85925"/>
              <a:gd name="connsiteX3" fmla="*/ 114300 w 609600"/>
              <a:gd name="connsiteY3" fmla="*/ 0 h 85925"/>
              <a:gd name="connsiteX4" fmla="*/ 295275 w 609600"/>
              <a:gd name="connsiteY4" fmla="*/ 19050 h 85925"/>
              <a:gd name="connsiteX5" fmla="*/ 371475 w 609600"/>
              <a:gd name="connsiteY5" fmla="*/ 38100 h 85925"/>
              <a:gd name="connsiteX6" fmla="*/ 409575 w 609600"/>
              <a:gd name="connsiteY6" fmla="*/ 47625 h 85925"/>
              <a:gd name="connsiteX7" fmla="*/ 428625 w 609600"/>
              <a:gd name="connsiteY7" fmla="*/ 76200 h 85925"/>
              <a:gd name="connsiteX8" fmla="*/ 466725 w 609600"/>
              <a:gd name="connsiteY8" fmla="*/ 85725 h 85925"/>
              <a:gd name="connsiteX9" fmla="*/ 571500 w 609600"/>
              <a:gd name="connsiteY9" fmla="*/ 57150 h 85925"/>
              <a:gd name="connsiteX10" fmla="*/ 609600 w 609600"/>
              <a:gd name="connsiteY10" fmla="*/ 76200 h 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" h="85925">
                <a:moveTo>
                  <a:pt x="0" y="76200"/>
                </a:moveTo>
                <a:cubicBezTo>
                  <a:pt x="15875" y="60325"/>
                  <a:pt x="28945" y="41028"/>
                  <a:pt x="47625" y="28575"/>
                </a:cubicBezTo>
                <a:cubicBezTo>
                  <a:pt x="58517" y="21313"/>
                  <a:pt x="73693" y="24207"/>
                  <a:pt x="85725" y="19050"/>
                </a:cubicBezTo>
                <a:cubicBezTo>
                  <a:pt x="96247" y="14541"/>
                  <a:pt x="104775" y="6350"/>
                  <a:pt x="114300" y="0"/>
                </a:cubicBezTo>
                <a:cubicBezTo>
                  <a:pt x="163791" y="4124"/>
                  <a:pt x="241947" y="8384"/>
                  <a:pt x="295275" y="19050"/>
                </a:cubicBezTo>
                <a:cubicBezTo>
                  <a:pt x="320948" y="24185"/>
                  <a:pt x="346075" y="31750"/>
                  <a:pt x="371475" y="38100"/>
                </a:cubicBezTo>
                <a:lnTo>
                  <a:pt x="409575" y="47625"/>
                </a:lnTo>
                <a:cubicBezTo>
                  <a:pt x="415925" y="57150"/>
                  <a:pt x="419100" y="69850"/>
                  <a:pt x="428625" y="76200"/>
                </a:cubicBezTo>
                <a:cubicBezTo>
                  <a:pt x="439517" y="83462"/>
                  <a:pt x="453679" y="86812"/>
                  <a:pt x="466725" y="85725"/>
                </a:cubicBezTo>
                <a:cubicBezTo>
                  <a:pt x="495372" y="83338"/>
                  <a:pt x="540058" y="67631"/>
                  <a:pt x="571500" y="57150"/>
                </a:cubicBezTo>
                <a:lnTo>
                  <a:pt x="609600" y="762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2" name="Freeform 71"/>
          <p:cNvSpPr/>
          <p:nvPr/>
        </p:nvSpPr>
        <p:spPr>
          <a:xfrm>
            <a:off x="2067671" y="6538713"/>
            <a:ext cx="609600" cy="85925"/>
          </a:xfrm>
          <a:custGeom>
            <a:avLst/>
            <a:gdLst>
              <a:gd name="connsiteX0" fmla="*/ 0 w 609600"/>
              <a:gd name="connsiteY0" fmla="*/ 76200 h 85925"/>
              <a:gd name="connsiteX1" fmla="*/ 47625 w 609600"/>
              <a:gd name="connsiteY1" fmla="*/ 28575 h 85925"/>
              <a:gd name="connsiteX2" fmla="*/ 85725 w 609600"/>
              <a:gd name="connsiteY2" fmla="*/ 19050 h 85925"/>
              <a:gd name="connsiteX3" fmla="*/ 114300 w 609600"/>
              <a:gd name="connsiteY3" fmla="*/ 0 h 85925"/>
              <a:gd name="connsiteX4" fmla="*/ 295275 w 609600"/>
              <a:gd name="connsiteY4" fmla="*/ 19050 h 85925"/>
              <a:gd name="connsiteX5" fmla="*/ 371475 w 609600"/>
              <a:gd name="connsiteY5" fmla="*/ 38100 h 85925"/>
              <a:gd name="connsiteX6" fmla="*/ 409575 w 609600"/>
              <a:gd name="connsiteY6" fmla="*/ 47625 h 85925"/>
              <a:gd name="connsiteX7" fmla="*/ 428625 w 609600"/>
              <a:gd name="connsiteY7" fmla="*/ 76200 h 85925"/>
              <a:gd name="connsiteX8" fmla="*/ 466725 w 609600"/>
              <a:gd name="connsiteY8" fmla="*/ 85725 h 85925"/>
              <a:gd name="connsiteX9" fmla="*/ 571500 w 609600"/>
              <a:gd name="connsiteY9" fmla="*/ 57150 h 85925"/>
              <a:gd name="connsiteX10" fmla="*/ 609600 w 609600"/>
              <a:gd name="connsiteY10" fmla="*/ 76200 h 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" h="85925">
                <a:moveTo>
                  <a:pt x="0" y="76200"/>
                </a:moveTo>
                <a:cubicBezTo>
                  <a:pt x="15875" y="60325"/>
                  <a:pt x="28945" y="41028"/>
                  <a:pt x="47625" y="28575"/>
                </a:cubicBezTo>
                <a:cubicBezTo>
                  <a:pt x="58517" y="21313"/>
                  <a:pt x="73693" y="24207"/>
                  <a:pt x="85725" y="19050"/>
                </a:cubicBezTo>
                <a:cubicBezTo>
                  <a:pt x="96247" y="14541"/>
                  <a:pt x="104775" y="6350"/>
                  <a:pt x="114300" y="0"/>
                </a:cubicBezTo>
                <a:cubicBezTo>
                  <a:pt x="163791" y="4124"/>
                  <a:pt x="241947" y="8384"/>
                  <a:pt x="295275" y="19050"/>
                </a:cubicBezTo>
                <a:cubicBezTo>
                  <a:pt x="320948" y="24185"/>
                  <a:pt x="346075" y="31750"/>
                  <a:pt x="371475" y="38100"/>
                </a:cubicBezTo>
                <a:lnTo>
                  <a:pt x="409575" y="47625"/>
                </a:lnTo>
                <a:cubicBezTo>
                  <a:pt x="415925" y="57150"/>
                  <a:pt x="419100" y="69850"/>
                  <a:pt x="428625" y="76200"/>
                </a:cubicBezTo>
                <a:cubicBezTo>
                  <a:pt x="439517" y="83462"/>
                  <a:pt x="453679" y="86812"/>
                  <a:pt x="466725" y="85725"/>
                </a:cubicBezTo>
                <a:cubicBezTo>
                  <a:pt x="495372" y="83338"/>
                  <a:pt x="540058" y="67631"/>
                  <a:pt x="571500" y="57150"/>
                </a:cubicBezTo>
                <a:lnTo>
                  <a:pt x="609600" y="762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74" name="Group 73"/>
          <p:cNvGrpSpPr/>
          <p:nvPr/>
        </p:nvGrpSpPr>
        <p:grpSpPr>
          <a:xfrm>
            <a:off x="2372471" y="6308712"/>
            <a:ext cx="659606" cy="247501"/>
            <a:chOff x="6153150" y="5381625"/>
            <a:chExt cx="790575" cy="295756"/>
          </a:xfrm>
        </p:grpSpPr>
        <p:sp>
          <p:nvSpPr>
            <p:cNvPr id="75" name="Freeform 74"/>
            <p:cNvSpPr/>
            <p:nvPr/>
          </p:nvSpPr>
          <p:spPr>
            <a:xfrm>
              <a:off x="6153150" y="5381625"/>
              <a:ext cx="115047" cy="285750"/>
            </a:xfrm>
            <a:custGeom>
              <a:avLst/>
              <a:gdLst>
                <a:gd name="connsiteX0" fmla="*/ 19050 w 115047"/>
                <a:gd name="connsiteY0" fmla="*/ 0 h 285750"/>
                <a:gd name="connsiteX1" fmla="*/ 57150 w 115047"/>
                <a:gd name="connsiteY1" fmla="*/ 266700 h 285750"/>
                <a:gd name="connsiteX2" fmla="*/ 85725 w 115047"/>
                <a:gd name="connsiteY2" fmla="*/ 285750 h 285750"/>
                <a:gd name="connsiteX3" fmla="*/ 114300 w 115047"/>
                <a:gd name="connsiteY3" fmla="*/ 257175 h 285750"/>
                <a:gd name="connsiteX4" fmla="*/ 85725 w 115047"/>
                <a:gd name="connsiteY4" fmla="*/ 142875 h 285750"/>
                <a:gd name="connsiteX5" fmla="*/ 0 w 115047"/>
                <a:gd name="connsiteY5" fmla="*/ 1333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047" h="285750">
                  <a:moveTo>
                    <a:pt x="19050" y="0"/>
                  </a:moveTo>
                  <a:cubicBezTo>
                    <a:pt x="34855" y="426741"/>
                    <a:pt x="-53498" y="211376"/>
                    <a:pt x="57150" y="266700"/>
                  </a:cubicBezTo>
                  <a:cubicBezTo>
                    <a:pt x="67389" y="271820"/>
                    <a:pt x="76200" y="279400"/>
                    <a:pt x="85725" y="285750"/>
                  </a:cubicBezTo>
                  <a:cubicBezTo>
                    <a:pt x="95250" y="276225"/>
                    <a:pt x="111890" y="270428"/>
                    <a:pt x="114300" y="257175"/>
                  </a:cubicBezTo>
                  <a:cubicBezTo>
                    <a:pt x="117996" y="236848"/>
                    <a:pt x="107912" y="165062"/>
                    <a:pt x="85725" y="142875"/>
                  </a:cubicBezTo>
                  <a:cubicBezTo>
                    <a:pt x="70176" y="127326"/>
                    <a:pt x="8185" y="133350"/>
                    <a:pt x="0" y="13335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6353175" y="5524500"/>
              <a:ext cx="133350" cy="114300"/>
            </a:xfrm>
            <a:custGeom>
              <a:avLst/>
              <a:gdLst>
                <a:gd name="connsiteX0" fmla="*/ 9525 w 133350"/>
                <a:gd name="connsiteY0" fmla="*/ 47625 h 114300"/>
                <a:gd name="connsiteX1" fmla="*/ 114300 w 133350"/>
                <a:gd name="connsiteY1" fmla="*/ 38100 h 114300"/>
                <a:gd name="connsiteX2" fmla="*/ 104775 w 133350"/>
                <a:gd name="connsiteY2" fmla="*/ 9525 h 114300"/>
                <a:gd name="connsiteX3" fmla="*/ 76200 w 133350"/>
                <a:gd name="connsiteY3" fmla="*/ 0 h 114300"/>
                <a:gd name="connsiteX4" fmla="*/ 9525 w 133350"/>
                <a:gd name="connsiteY4" fmla="*/ 9525 h 114300"/>
                <a:gd name="connsiteX5" fmla="*/ 0 w 133350"/>
                <a:gd name="connsiteY5" fmla="*/ 38100 h 114300"/>
                <a:gd name="connsiteX6" fmla="*/ 9525 w 133350"/>
                <a:gd name="connsiteY6" fmla="*/ 85725 h 114300"/>
                <a:gd name="connsiteX7" fmla="*/ 66675 w 133350"/>
                <a:gd name="connsiteY7" fmla="*/ 114300 h 114300"/>
                <a:gd name="connsiteX8" fmla="*/ 133350 w 133350"/>
                <a:gd name="connsiteY8" fmla="*/ 10477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350" h="114300">
                  <a:moveTo>
                    <a:pt x="9525" y="47625"/>
                  </a:moveTo>
                  <a:cubicBezTo>
                    <a:pt x="44450" y="44450"/>
                    <a:pt x="81739" y="51124"/>
                    <a:pt x="114300" y="38100"/>
                  </a:cubicBezTo>
                  <a:cubicBezTo>
                    <a:pt x="123622" y="34371"/>
                    <a:pt x="111875" y="16625"/>
                    <a:pt x="104775" y="9525"/>
                  </a:cubicBezTo>
                  <a:cubicBezTo>
                    <a:pt x="97675" y="2425"/>
                    <a:pt x="85725" y="3175"/>
                    <a:pt x="76200" y="0"/>
                  </a:cubicBezTo>
                  <a:cubicBezTo>
                    <a:pt x="53975" y="3175"/>
                    <a:pt x="29605" y="-515"/>
                    <a:pt x="9525" y="9525"/>
                  </a:cubicBezTo>
                  <a:cubicBezTo>
                    <a:pt x="545" y="14015"/>
                    <a:pt x="0" y="28060"/>
                    <a:pt x="0" y="38100"/>
                  </a:cubicBezTo>
                  <a:cubicBezTo>
                    <a:pt x="0" y="54289"/>
                    <a:pt x="1493" y="71669"/>
                    <a:pt x="9525" y="85725"/>
                  </a:cubicBezTo>
                  <a:cubicBezTo>
                    <a:pt x="18214" y="100931"/>
                    <a:pt x="52008" y="109411"/>
                    <a:pt x="66675" y="114300"/>
                  </a:cubicBezTo>
                  <a:cubicBezTo>
                    <a:pt x="126957" y="104253"/>
                    <a:pt x="104512" y="104775"/>
                    <a:pt x="133350" y="1047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6572031" y="5522783"/>
              <a:ext cx="162144" cy="154598"/>
            </a:xfrm>
            <a:custGeom>
              <a:avLst/>
              <a:gdLst>
                <a:gd name="connsiteX0" fmla="*/ 9744 w 162144"/>
                <a:gd name="connsiteY0" fmla="*/ 68392 h 154598"/>
                <a:gd name="connsiteX1" fmla="*/ 124044 w 162144"/>
                <a:gd name="connsiteY1" fmla="*/ 58867 h 154598"/>
                <a:gd name="connsiteX2" fmla="*/ 133569 w 162144"/>
                <a:gd name="connsiteY2" fmla="*/ 30292 h 154598"/>
                <a:gd name="connsiteX3" fmla="*/ 104994 w 162144"/>
                <a:gd name="connsiteY3" fmla="*/ 1717 h 154598"/>
                <a:gd name="connsiteX4" fmla="*/ 9744 w 162144"/>
                <a:gd name="connsiteY4" fmla="*/ 11242 h 154598"/>
                <a:gd name="connsiteX5" fmla="*/ 9744 w 162144"/>
                <a:gd name="connsiteY5" fmla="*/ 144592 h 154598"/>
                <a:gd name="connsiteX6" fmla="*/ 104994 w 162144"/>
                <a:gd name="connsiteY6" fmla="*/ 154117 h 154598"/>
                <a:gd name="connsiteX7" fmla="*/ 162144 w 162144"/>
                <a:gd name="connsiteY7" fmla="*/ 125542 h 15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144" h="154598">
                  <a:moveTo>
                    <a:pt x="9744" y="68392"/>
                  </a:moveTo>
                  <a:cubicBezTo>
                    <a:pt x="47844" y="65217"/>
                    <a:pt x="87503" y="70111"/>
                    <a:pt x="124044" y="58867"/>
                  </a:cubicBezTo>
                  <a:cubicBezTo>
                    <a:pt x="133640" y="55914"/>
                    <a:pt x="136744" y="39817"/>
                    <a:pt x="133569" y="30292"/>
                  </a:cubicBezTo>
                  <a:cubicBezTo>
                    <a:pt x="129309" y="17513"/>
                    <a:pt x="114519" y="11242"/>
                    <a:pt x="104994" y="1717"/>
                  </a:cubicBezTo>
                  <a:cubicBezTo>
                    <a:pt x="73244" y="4892"/>
                    <a:pt x="34440" y="-8964"/>
                    <a:pt x="9744" y="11242"/>
                  </a:cubicBezTo>
                  <a:cubicBezTo>
                    <a:pt x="6088" y="14234"/>
                    <a:pt x="-10224" y="131885"/>
                    <a:pt x="9744" y="144592"/>
                  </a:cubicBezTo>
                  <a:cubicBezTo>
                    <a:pt x="36664" y="161723"/>
                    <a:pt x="73244" y="150942"/>
                    <a:pt x="104994" y="154117"/>
                  </a:cubicBezTo>
                  <a:cubicBezTo>
                    <a:pt x="151806" y="142414"/>
                    <a:pt x="133837" y="153849"/>
                    <a:pt x="162144" y="125542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6781800" y="5512297"/>
              <a:ext cx="161925" cy="164603"/>
            </a:xfrm>
            <a:custGeom>
              <a:avLst/>
              <a:gdLst>
                <a:gd name="connsiteX0" fmla="*/ 19050 w 161925"/>
                <a:gd name="connsiteY0" fmla="*/ 164603 h 164603"/>
                <a:gd name="connsiteX1" fmla="*/ 9525 w 161925"/>
                <a:gd name="connsiteY1" fmla="*/ 78878 h 164603"/>
                <a:gd name="connsiteX2" fmla="*/ 0 w 161925"/>
                <a:gd name="connsiteY2" fmla="*/ 2678 h 164603"/>
                <a:gd name="connsiteX3" fmla="*/ 9525 w 161925"/>
                <a:gd name="connsiteY3" fmla="*/ 40778 h 164603"/>
                <a:gd name="connsiteX4" fmla="*/ 38100 w 161925"/>
                <a:gd name="connsiteY4" fmla="*/ 21728 h 164603"/>
                <a:gd name="connsiteX5" fmla="*/ 95250 w 161925"/>
                <a:gd name="connsiteY5" fmla="*/ 2678 h 164603"/>
                <a:gd name="connsiteX6" fmla="*/ 161925 w 161925"/>
                <a:gd name="connsiteY6" fmla="*/ 21728 h 164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925" h="164603">
                  <a:moveTo>
                    <a:pt x="19050" y="164603"/>
                  </a:moveTo>
                  <a:cubicBezTo>
                    <a:pt x="15875" y="136028"/>
                    <a:pt x="12884" y="107432"/>
                    <a:pt x="9525" y="78878"/>
                  </a:cubicBezTo>
                  <a:cubicBezTo>
                    <a:pt x="6534" y="53456"/>
                    <a:pt x="0" y="28276"/>
                    <a:pt x="0" y="2678"/>
                  </a:cubicBezTo>
                  <a:cubicBezTo>
                    <a:pt x="0" y="-10413"/>
                    <a:pt x="6350" y="28078"/>
                    <a:pt x="9525" y="40778"/>
                  </a:cubicBezTo>
                  <a:cubicBezTo>
                    <a:pt x="19050" y="34428"/>
                    <a:pt x="27639" y="26377"/>
                    <a:pt x="38100" y="21728"/>
                  </a:cubicBezTo>
                  <a:cubicBezTo>
                    <a:pt x="56450" y="13573"/>
                    <a:pt x="95250" y="2678"/>
                    <a:pt x="95250" y="2678"/>
                  </a:cubicBezTo>
                  <a:cubicBezTo>
                    <a:pt x="149837" y="13595"/>
                    <a:pt x="128395" y="4963"/>
                    <a:pt x="161925" y="2172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79" name="Freeform 78"/>
          <p:cNvSpPr/>
          <p:nvPr/>
        </p:nvSpPr>
        <p:spPr>
          <a:xfrm>
            <a:off x="4686252" y="6537913"/>
            <a:ext cx="2066925" cy="72527"/>
          </a:xfrm>
          <a:custGeom>
            <a:avLst/>
            <a:gdLst>
              <a:gd name="connsiteX0" fmla="*/ 0 w 2066925"/>
              <a:gd name="connsiteY0" fmla="*/ 24902 h 72527"/>
              <a:gd name="connsiteX1" fmla="*/ 209550 w 2066925"/>
              <a:gd name="connsiteY1" fmla="*/ 15377 h 72527"/>
              <a:gd name="connsiteX2" fmla="*/ 266700 w 2066925"/>
              <a:gd name="connsiteY2" fmla="*/ 43952 h 72527"/>
              <a:gd name="connsiteX3" fmla="*/ 304800 w 2066925"/>
              <a:gd name="connsiteY3" fmla="*/ 53477 h 72527"/>
              <a:gd name="connsiteX4" fmla="*/ 495300 w 2066925"/>
              <a:gd name="connsiteY4" fmla="*/ 53477 h 72527"/>
              <a:gd name="connsiteX5" fmla="*/ 533400 w 2066925"/>
              <a:gd name="connsiteY5" fmla="*/ 72527 h 72527"/>
              <a:gd name="connsiteX6" fmla="*/ 590550 w 2066925"/>
              <a:gd name="connsiteY6" fmla="*/ 63002 h 72527"/>
              <a:gd name="connsiteX7" fmla="*/ 666750 w 2066925"/>
              <a:gd name="connsiteY7" fmla="*/ 34427 h 72527"/>
              <a:gd name="connsiteX8" fmla="*/ 809625 w 2066925"/>
              <a:gd name="connsiteY8" fmla="*/ 15377 h 72527"/>
              <a:gd name="connsiteX9" fmla="*/ 1400175 w 2066925"/>
              <a:gd name="connsiteY9" fmla="*/ 5852 h 72527"/>
              <a:gd name="connsiteX10" fmla="*/ 1638300 w 2066925"/>
              <a:gd name="connsiteY10" fmla="*/ 24902 h 72527"/>
              <a:gd name="connsiteX11" fmla="*/ 1666875 w 2066925"/>
              <a:gd name="connsiteY11" fmla="*/ 34427 h 72527"/>
              <a:gd name="connsiteX12" fmla="*/ 1685925 w 2066925"/>
              <a:gd name="connsiteY12" fmla="*/ 63002 h 72527"/>
              <a:gd name="connsiteX13" fmla="*/ 1847850 w 2066925"/>
              <a:gd name="connsiteY13" fmla="*/ 34427 h 72527"/>
              <a:gd name="connsiteX14" fmla="*/ 1876425 w 2066925"/>
              <a:gd name="connsiteY14" fmla="*/ 24902 h 72527"/>
              <a:gd name="connsiteX15" fmla="*/ 1924050 w 2066925"/>
              <a:gd name="connsiteY15" fmla="*/ 15377 h 72527"/>
              <a:gd name="connsiteX16" fmla="*/ 2066925 w 2066925"/>
              <a:gd name="connsiteY16" fmla="*/ 24902 h 7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66925" h="72527">
                <a:moveTo>
                  <a:pt x="0" y="24902"/>
                </a:moveTo>
                <a:cubicBezTo>
                  <a:pt x="93165" y="-12364"/>
                  <a:pt x="45297" y="-1048"/>
                  <a:pt x="209550" y="15377"/>
                </a:cubicBezTo>
                <a:cubicBezTo>
                  <a:pt x="244451" y="18867"/>
                  <a:pt x="234941" y="30341"/>
                  <a:pt x="266700" y="43952"/>
                </a:cubicBezTo>
                <a:cubicBezTo>
                  <a:pt x="278732" y="49109"/>
                  <a:pt x="292100" y="50302"/>
                  <a:pt x="304800" y="53477"/>
                </a:cubicBezTo>
                <a:cubicBezTo>
                  <a:pt x="383498" y="46323"/>
                  <a:pt x="419574" y="36002"/>
                  <a:pt x="495300" y="53477"/>
                </a:cubicBezTo>
                <a:cubicBezTo>
                  <a:pt x="509135" y="56670"/>
                  <a:pt x="520700" y="66177"/>
                  <a:pt x="533400" y="72527"/>
                </a:cubicBezTo>
                <a:cubicBezTo>
                  <a:pt x="552450" y="69352"/>
                  <a:pt x="571918" y="68084"/>
                  <a:pt x="590550" y="63002"/>
                </a:cubicBezTo>
                <a:cubicBezTo>
                  <a:pt x="595959" y="61527"/>
                  <a:pt x="652219" y="36849"/>
                  <a:pt x="666750" y="34427"/>
                </a:cubicBezTo>
                <a:cubicBezTo>
                  <a:pt x="714143" y="26528"/>
                  <a:pt x="761615" y="17248"/>
                  <a:pt x="809625" y="15377"/>
                </a:cubicBezTo>
                <a:cubicBezTo>
                  <a:pt x="1006351" y="7712"/>
                  <a:pt x="1203325" y="9027"/>
                  <a:pt x="1400175" y="5852"/>
                </a:cubicBezTo>
                <a:cubicBezTo>
                  <a:pt x="1479550" y="12202"/>
                  <a:pt x="1559125" y="16419"/>
                  <a:pt x="1638300" y="24902"/>
                </a:cubicBezTo>
                <a:cubicBezTo>
                  <a:pt x="1648283" y="25972"/>
                  <a:pt x="1659035" y="28155"/>
                  <a:pt x="1666875" y="34427"/>
                </a:cubicBezTo>
                <a:cubicBezTo>
                  <a:pt x="1675814" y="41578"/>
                  <a:pt x="1679575" y="53477"/>
                  <a:pt x="1685925" y="63002"/>
                </a:cubicBezTo>
                <a:cubicBezTo>
                  <a:pt x="1857858" y="20019"/>
                  <a:pt x="1661606" y="65468"/>
                  <a:pt x="1847850" y="34427"/>
                </a:cubicBezTo>
                <a:cubicBezTo>
                  <a:pt x="1857754" y="32776"/>
                  <a:pt x="1866685" y="27337"/>
                  <a:pt x="1876425" y="24902"/>
                </a:cubicBezTo>
                <a:cubicBezTo>
                  <a:pt x="1892131" y="20975"/>
                  <a:pt x="1908175" y="18552"/>
                  <a:pt x="1924050" y="15377"/>
                </a:cubicBezTo>
                <a:cubicBezTo>
                  <a:pt x="2060567" y="25128"/>
                  <a:pt x="2012837" y="24902"/>
                  <a:pt x="2066925" y="24902"/>
                </a:cubicBezTo>
              </a:path>
            </a:pathLst>
          </a:custGeom>
          <a:solidFill>
            <a:srgbClr val="CDE7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81" name="Group 80"/>
          <p:cNvGrpSpPr/>
          <p:nvPr/>
        </p:nvGrpSpPr>
        <p:grpSpPr>
          <a:xfrm>
            <a:off x="5684284" y="6550103"/>
            <a:ext cx="790575" cy="295756"/>
            <a:chOff x="6153150" y="5381625"/>
            <a:chExt cx="790575" cy="295756"/>
          </a:xfrm>
        </p:grpSpPr>
        <p:sp>
          <p:nvSpPr>
            <p:cNvPr id="84" name="Freeform 83"/>
            <p:cNvSpPr/>
            <p:nvPr/>
          </p:nvSpPr>
          <p:spPr>
            <a:xfrm>
              <a:off x="6153150" y="5381625"/>
              <a:ext cx="115047" cy="285750"/>
            </a:xfrm>
            <a:custGeom>
              <a:avLst/>
              <a:gdLst>
                <a:gd name="connsiteX0" fmla="*/ 19050 w 115047"/>
                <a:gd name="connsiteY0" fmla="*/ 0 h 285750"/>
                <a:gd name="connsiteX1" fmla="*/ 57150 w 115047"/>
                <a:gd name="connsiteY1" fmla="*/ 266700 h 285750"/>
                <a:gd name="connsiteX2" fmla="*/ 85725 w 115047"/>
                <a:gd name="connsiteY2" fmla="*/ 285750 h 285750"/>
                <a:gd name="connsiteX3" fmla="*/ 114300 w 115047"/>
                <a:gd name="connsiteY3" fmla="*/ 257175 h 285750"/>
                <a:gd name="connsiteX4" fmla="*/ 85725 w 115047"/>
                <a:gd name="connsiteY4" fmla="*/ 142875 h 285750"/>
                <a:gd name="connsiteX5" fmla="*/ 0 w 115047"/>
                <a:gd name="connsiteY5" fmla="*/ 1333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047" h="285750">
                  <a:moveTo>
                    <a:pt x="19050" y="0"/>
                  </a:moveTo>
                  <a:cubicBezTo>
                    <a:pt x="34855" y="426741"/>
                    <a:pt x="-53498" y="211376"/>
                    <a:pt x="57150" y="266700"/>
                  </a:cubicBezTo>
                  <a:cubicBezTo>
                    <a:pt x="67389" y="271820"/>
                    <a:pt x="76200" y="279400"/>
                    <a:pt x="85725" y="285750"/>
                  </a:cubicBezTo>
                  <a:cubicBezTo>
                    <a:pt x="95250" y="276225"/>
                    <a:pt x="111890" y="270428"/>
                    <a:pt x="114300" y="257175"/>
                  </a:cubicBezTo>
                  <a:cubicBezTo>
                    <a:pt x="117996" y="236848"/>
                    <a:pt x="107912" y="165062"/>
                    <a:pt x="85725" y="142875"/>
                  </a:cubicBezTo>
                  <a:cubicBezTo>
                    <a:pt x="70176" y="127326"/>
                    <a:pt x="8185" y="133350"/>
                    <a:pt x="0" y="13335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5" name="Freeform 84"/>
            <p:cNvSpPr/>
            <p:nvPr/>
          </p:nvSpPr>
          <p:spPr>
            <a:xfrm>
              <a:off x="6353175" y="5524500"/>
              <a:ext cx="133350" cy="114300"/>
            </a:xfrm>
            <a:custGeom>
              <a:avLst/>
              <a:gdLst>
                <a:gd name="connsiteX0" fmla="*/ 9525 w 133350"/>
                <a:gd name="connsiteY0" fmla="*/ 47625 h 114300"/>
                <a:gd name="connsiteX1" fmla="*/ 114300 w 133350"/>
                <a:gd name="connsiteY1" fmla="*/ 38100 h 114300"/>
                <a:gd name="connsiteX2" fmla="*/ 104775 w 133350"/>
                <a:gd name="connsiteY2" fmla="*/ 9525 h 114300"/>
                <a:gd name="connsiteX3" fmla="*/ 76200 w 133350"/>
                <a:gd name="connsiteY3" fmla="*/ 0 h 114300"/>
                <a:gd name="connsiteX4" fmla="*/ 9525 w 133350"/>
                <a:gd name="connsiteY4" fmla="*/ 9525 h 114300"/>
                <a:gd name="connsiteX5" fmla="*/ 0 w 133350"/>
                <a:gd name="connsiteY5" fmla="*/ 38100 h 114300"/>
                <a:gd name="connsiteX6" fmla="*/ 9525 w 133350"/>
                <a:gd name="connsiteY6" fmla="*/ 85725 h 114300"/>
                <a:gd name="connsiteX7" fmla="*/ 66675 w 133350"/>
                <a:gd name="connsiteY7" fmla="*/ 114300 h 114300"/>
                <a:gd name="connsiteX8" fmla="*/ 133350 w 133350"/>
                <a:gd name="connsiteY8" fmla="*/ 10477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350" h="114300">
                  <a:moveTo>
                    <a:pt x="9525" y="47625"/>
                  </a:moveTo>
                  <a:cubicBezTo>
                    <a:pt x="44450" y="44450"/>
                    <a:pt x="81739" y="51124"/>
                    <a:pt x="114300" y="38100"/>
                  </a:cubicBezTo>
                  <a:cubicBezTo>
                    <a:pt x="123622" y="34371"/>
                    <a:pt x="111875" y="16625"/>
                    <a:pt x="104775" y="9525"/>
                  </a:cubicBezTo>
                  <a:cubicBezTo>
                    <a:pt x="97675" y="2425"/>
                    <a:pt x="85725" y="3175"/>
                    <a:pt x="76200" y="0"/>
                  </a:cubicBezTo>
                  <a:cubicBezTo>
                    <a:pt x="53975" y="3175"/>
                    <a:pt x="29605" y="-515"/>
                    <a:pt x="9525" y="9525"/>
                  </a:cubicBezTo>
                  <a:cubicBezTo>
                    <a:pt x="545" y="14015"/>
                    <a:pt x="0" y="28060"/>
                    <a:pt x="0" y="38100"/>
                  </a:cubicBezTo>
                  <a:cubicBezTo>
                    <a:pt x="0" y="54289"/>
                    <a:pt x="1493" y="71669"/>
                    <a:pt x="9525" y="85725"/>
                  </a:cubicBezTo>
                  <a:cubicBezTo>
                    <a:pt x="18214" y="100931"/>
                    <a:pt x="52008" y="109411"/>
                    <a:pt x="66675" y="114300"/>
                  </a:cubicBezTo>
                  <a:cubicBezTo>
                    <a:pt x="126957" y="104253"/>
                    <a:pt x="104512" y="104775"/>
                    <a:pt x="133350" y="1047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6572031" y="5522783"/>
              <a:ext cx="162144" cy="154598"/>
            </a:xfrm>
            <a:custGeom>
              <a:avLst/>
              <a:gdLst>
                <a:gd name="connsiteX0" fmla="*/ 9744 w 162144"/>
                <a:gd name="connsiteY0" fmla="*/ 68392 h 154598"/>
                <a:gd name="connsiteX1" fmla="*/ 124044 w 162144"/>
                <a:gd name="connsiteY1" fmla="*/ 58867 h 154598"/>
                <a:gd name="connsiteX2" fmla="*/ 133569 w 162144"/>
                <a:gd name="connsiteY2" fmla="*/ 30292 h 154598"/>
                <a:gd name="connsiteX3" fmla="*/ 104994 w 162144"/>
                <a:gd name="connsiteY3" fmla="*/ 1717 h 154598"/>
                <a:gd name="connsiteX4" fmla="*/ 9744 w 162144"/>
                <a:gd name="connsiteY4" fmla="*/ 11242 h 154598"/>
                <a:gd name="connsiteX5" fmla="*/ 9744 w 162144"/>
                <a:gd name="connsiteY5" fmla="*/ 144592 h 154598"/>
                <a:gd name="connsiteX6" fmla="*/ 104994 w 162144"/>
                <a:gd name="connsiteY6" fmla="*/ 154117 h 154598"/>
                <a:gd name="connsiteX7" fmla="*/ 162144 w 162144"/>
                <a:gd name="connsiteY7" fmla="*/ 125542 h 154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144" h="154598">
                  <a:moveTo>
                    <a:pt x="9744" y="68392"/>
                  </a:moveTo>
                  <a:cubicBezTo>
                    <a:pt x="47844" y="65217"/>
                    <a:pt x="87503" y="70111"/>
                    <a:pt x="124044" y="58867"/>
                  </a:cubicBezTo>
                  <a:cubicBezTo>
                    <a:pt x="133640" y="55914"/>
                    <a:pt x="136744" y="39817"/>
                    <a:pt x="133569" y="30292"/>
                  </a:cubicBezTo>
                  <a:cubicBezTo>
                    <a:pt x="129309" y="17513"/>
                    <a:pt x="114519" y="11242"/>
                    <a:pt x="104994" y="1717"/>
                  </a:cubicBezTo>
                  <a:cubicBezTo>
                    <a:pt x="73244" y="4892"/>
                    <a:pt x="34440" y="-8964"/>
                    <a:pt x="9744" y="11242"/>
                  </a:cubicBezTo>
                  <a:cubicBezTo>
                    <a:pt x="6088" y="14234"/>
                    <a:pt x="-10224" y="131885"/>
                    <a:pt x="9744" y="144592"/>
                  </a:cubicBezTo>
                  <a:cubicBezTo>
                    <a:pt x="36664" y="161723"/>
                    <a:pt x="73244" y="150942"/>
                    <a:pt x="104994" y="154117"/>
                  </a:cubicBezTo>
                  <a:cubicBezTo>
                    <a:pt x="151806" y="142414"/>
                    <a:pt x="133837" y="153849"/>
                    <a:pt x="162144" y="125542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88" name="Freeform 87"/>
            <p:cNvSpPr/>
            <p:nvPr/>
          </p:nvSpPr>
          <p:spPr>
            <a:xfrm>
              <a:off x="6781800" y="5512297"/>
              <a:ext cx="161925" cy="164603"/>
            </a:xfrm>
            <a:custGeom>
              <a:avLst/>
              <a:gdLst>
                <a:gd name="connsiteX0" fmla="*/ 19050 w 161925"/>
                <a:gd name="connsiteY0" fmla="*/ 164603 h 164603"/>
                <a:gd name="connsiteX1" fmla="*/ 9525 w 161925"/>
                <a:gd name="connsiteY1" fmla="*/ 78878 h 164603"/>
                <a:gd name="connsiteX2" fmla="*/ 0 w 161925"/>
                <a:gd name="connsiteY2" fmla="*/ 2678 h 164603"/>
                <a:gd name="connsiteX3" fmla="*/ 9525 w 161925"/>
                <a:gd name="connsiteY3" fmla="*/ 40778 h 164603"/>
                <a:gd name="connsiteX4" fmla="*/ 38100 w 161925"/>
                <a:gd name="connsiteY4" fmla="*/ 21728 h 164603"/>
                <a:gd name="connsiteX5" fmla="*/ 95250 w 161925"/>
                <a:gd name="connsiteY5" fmla="*/ 2678 h 164603"/>
                <a:gd name="connsiteX6" fmla="*/ 161925 w 161925"/>
                <a:gd name="connsiteY6" fmla="*/ 21728 h 164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925" h="164603">
                  <a:moveTo>
                    <a:pt x="19050" y="164603"/>
                  </a:moveTo>
                  <a:cubicBezTo>
                    <a:pt x="15875" y="136028"/>
                    <a:pt x="12884" y="107432"/>
                    <a:pt x="9525" y="78878"/>
                  </a:cubicBezTo>
                  <a:cubicBezTo>
                    <a:pt x="6534" y="53456"/>
                    <a:pt x="0" y="28276"/>
                    <a:pt x="0" y="2678"/>
                  </a:cubicBezTo>
                  <a:cubicBezTo>
                    <a:pt x="0" y="-10413"/>
                    <a:pt x="6350" y="28078"/>
                    <a:pt x="9525" y="40778"/>
                  </a:cubicBezTo>
                  <a:cubicBezTo>
                    <a:pt x="19050" y="34428"/>
                    <a:pt x="27639" y="26377"/>
                    <a:pt x="38100" y="21728"/>
                  </a:cubicBezTo>
                  <a:cubicBezTo>
                    <a:pt x="56450" y="13573"/>
                    <a:pt x="95250" y="2678"/>
                    <a:pt x="95250" y="2678"/>
                  </a:cubicBezTo>
                  <a:cubicBezTo>
                    <a:pt x="149837" y="13595"/>
                    <a:pt x="128395" y="4963"/>
                    <a:pt x="161925" y="2172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4534861" y="6619875"/>
            <a:ext cx="942975" cy="238125"/>
            <a:chOff x="4953000" y="5429250"/>
            <a:chExt cx="942975" cy="238125"/>
          </a:xfrm>
        </p:grpSpPr>
        <p:sp>
          <p:nvSpPr>
            <p:cNvPr id="90" name="Freeform 89"/>
            <p:cNvSpPr/>
            <p:nvPr/>
          </p:nvSpPr>
          <p:spPr>
            <a:xfrm>
              <a:off x="4953000" y="5429250"/>
              <a:ext cx="77374" cy="200572"/>
            </a:xfrm>
            <a:custGeom>
              <a:avLst/>
              <a:gdLst>
                <a:gd name="connsiteX0" fmla="*/ 0 w 77374"/>
                <a:gd name="connsiteY0" fmla="*/ 0 h 200572"/>
                <a:gd name="connsiteX1" fmla="*/ 9525 w 77374"/>
                <a:gd name="connsiteY1" fmla="*/ 180975 h 200572"/>
                <a:gd name="connsiteX2" fmla="*/ 76200 w 77374"/>
                <a:gd name="connsiteY2" fmla="*/ 190500 h 200572"/>
                <a:gd name="connsiteX3" fmla="*/ 76200 w 77374"/>
                <a:gd name="connsiteY3" fmla="*/ 180975 h 20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374" h="200572">
                  <a:moveTo>
                    <a:pt x="0" y="0"/>
                  </a:moveTo>
                  <a:cubicBezTo>
                    <a:pt x="3175" y="60325"/>
                    <a:pt x="-4467" y="122209"/>
                    <a:pt x="9525" y="180975"/>
                  </a:cubicBezTo>
                  <a:cubicBezTo>
                    <a:pt x="16739" y="211272"/>
                    <a:pt x="62345" y="199737"/>
                    <a:pt x="76200" y="190500"/>
                  </a:cubicBezTo>
                  <a:cubicBezTo>
                    <a:pt x="78842" y="188739"/>
                    <a:pt x="76200" y="184150"/>
                    <a:pt x="76200" y="1809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5076737" y="5513007"/>
              <a:ext cx="150531" cy="125793"/>
            </a:xfrm>
            <a:custGeom>
              <a:avLst/>
              <a:gdLst>
                <a:gd name="connsiteX0" fmla="*/ 57238 w 150531"/>
                <a:gd name="connsiteY0" fmla="*/ 1968 h 125793"/>
                <a:gd name="connsiteX1" fmla="*/ 9613 w 150531"/>
                <a:gd name="connsiteY1" fmla="*/ 21018 h 125793"/>
                <a:gd name="connsiteX2" fmla="*/ 9613 w 150531"/>
                <a:gd name="connsiteY2" fmla="*/ 97218 h 125793"/>
                <a:gd name="connsiteX3" fmla="*/ 66763 w 150531"/>
                <a:gd name="connsiteY3" fmla="*/ 116268 h 125793"/>
                <a:gd name="connsiteX4" fmla="*/ 95338 w 150531"/>
                <a:gd name="connsiteY4" fmla="*/ 125793 h 125793"/>
                <a:gd name="connsiteX5" fmla="*/ 123913 w 150531"/>
                <a:gd name="connsiteY5" fmla="*/ 11493 h 125793"/>
                <a:gd name="connsiteX6" fmla="*/ 85813 w 150531"/>
                <a:gd name="connsiteY6" fmla="*/ 1968 h 125793"/>
                <a:gd name="connsiteX7" fmla="*/ 57238 w 150531"/>
                <a:gd name="connsiteY7" fmla="*/ 1968 h 125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531" h="125793">
                  <a:moveTo>
                    <a:pt x="57238" y="1968"/>
                  </a:moveTo>
                  <a:cubicBezTo>
                    <a:pt x="44538" y="5143"/>
                    <a:pt x="22748" y="10072"/>
                    <a:pt x="9613" y="21018"/>
                  </a:cubicBezTo>
                  <a:cubicBezTo>
                    <a:pt x="-6786" y="34684"/>
                    <a:pt x="948" y="88553"/>
                    <a:pt x="9613" y="97218"/>
                  </a:cubicBezTo>
                  <a:cubicBezTo>
                    <a:pt x="23812" y="111417"/>
                    <a:pt x="47713" y="109918"/>
                    <a:pt x="66763" y="116268"/>
                  </a:cubicBezTo>
                  <a:lnTo>
                    <a:pt x="95338" y="125793"/>
                  </a:lnTo>
                  <a:cubicBezTo>
                    <a:pt x="154485" y="111006"/>
                    <a:pt x="169381" y="120616"/>
                    <a:pt x="123913" y="11493"/>
                  </a:cubicBezTo>
                  <a:cubicBezTo>
                    <a:pt x="118878" y="-591"/>
                    <a:pt x="98850" y="3153"/>
                    <a:pt x="85813" y="1968"/>
                  </a:cubicBezTo>
                  <a:cubicBezTo>
                    <a:pt x="63679" y="-44"/>
                    <a:pt x="69938" y="-1207"/>
                    <a:pt x="57238" y="1968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5295900" y="5476875"/>
              <a:ext cx="143509" cy="178148"/>
            </a:xfrm>
            <a:custGeom>
              <a:avLst/>
              <a:gdLst>
                <a:gd name="connsiteX0" fmla="*/ 0 w 143509"/>
                <a:gd name="connsiteY0" fmla="*/ 38100 h 178148"/>
                <a:gd name="connsiteX1" fmla="*/ 47625 w 143509"/>
                <a:gd name="connsiteY1" fmla="*/ 114300 h 178148"/>
                <a:gd name="connsiteX2" fmla="*/ 76200 w 143509"/>
                <a:gd name="connsiteY2" fmla="*/ 142875 h 178148"/>
                <a:gd name="connsiteX3" fmla="*/ 114300 w 143509"/>
                <a:gd name="connsiteY3" fmla="*/ 161925 h 178148"/>
                <a:gd name="connsiteX4" fmla="*/ 123825 w 143509"/>
                <a:gd name="connsiteY4" fmla="*/ 114300 h 178148"/>
                <a:gd name="connsiteX5" fmla="*/ 142875 w 143509"/>
                <a:gd name="connsiteY5" fmla="*/ 0 h 17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509" h="178148">
                  <a:moveTo>
                    <a:pt x="0" y="38100"/>
                  </a:moveTo>
                  <a:cubicBezTo>
                    <a:pt x="3983" y="44739"/>
                    <a:pt x="37154" y="101735"/>
                    <a:pt x="47625" y="114300"/>
                  </a:cubicBezTo>
                  <a:cubicBezTo>
                    <a:pt x="56249" y="124648"/>
                    <a:pt x="66675" y="133350"/>
                    <a:pt x="76200" y="142875"/>
                  </a:cubicBezTo>
                  <a:cubicBezTo>
                    <a:pt x="79022" y="151342"/>
                    <a:pt x="86078" y="204258"/>
                    <a:pt x="114300" y="161925"/>
                  </a:cubicBezTo>
                  <a:cubicBezTo>
                    <a:pt x="123280" y="148455"/>
                    <a:pt x="119565" y="129919"/>
                    <a:pt x="123825" y="114300"/>
                  </a:cubicBezTo>
                  <a:cubicBezTo>
                    <a:pt x="148899" y="22361"/>
                    <a:pt x="142875" y="93089"/>
                    <a:pt x="14287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5543550" y="5486400"/>
              <a:ext cx="142875" cy="171450"/>
            </a:xfrm>
            <a:custGeom>
              <a:avLst/>
              <a:gdLst>
                <a:gd name="connsiteX0" fmla="*/ 0 w 142875"/>
                <a:gd name="connsiteY0" fmla="*/ 114300 h 171450"/>
                <a:gd name="connsiteX1" fmla="*/ 57150 w 142875"/>
                <a:gd name="connsiteY1" fmla="*/ 85725 h 171450"/>
                <a:gd name="connsiteX2" fmla="*/ 114300 w 142875"/>
                <a:gd name="connsiteY2" fmla="*/ 57150 h 171450"/>
                <a:gd name="connsiteX3" fmla="*/ 133350 w 142875"/>
                <a:gd name="connsiteY3" fmla="*/ 19050 h 171450"/>
                <a:gd name="connsiteX4" fmla="*/ 76200 w 142875"/>
                <a:gd name="connsiteY4" fmla="*/ 0 h 171450"/>
                <a:gd name="connsiteX5" fmla="*/ 28575 w 142875"/>
                <a:gd name="connsiteY5" fmla="*/ 9525 h 171450"/>
                <a:gd name="connsiteX6" fmla="*/ 19050 w 142875"/>
                <a:gd name="connsiteY6" fmla="*/ 38100 h 171450"/>
                <a:gd name="connsiteX7" fmla="*/ 57150 w 142875"/>
                <a:gd name="connsiteY7" fmla="*/ 171450 h 171450"/>
                <a:gd name="connsiteX8" fmla="*/ 142875 w 142875"/>
                <a:gd name="connsiteY8" fmla="*/ 1619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171450">
                  <a:moveTo>
                    <a:pt x="0" y="114300"/>
                  </a:moveTo>
                  <a:cubicBezTo>
                    <a:pt x="19050" y="104775"/>
                    <a:pt x="38532" y="96068"/>
                    <a:pt x="57150" y="85725"/>
                  </a:cubicBezTo>
                  <a:cubicBezTo>
                    <a:pt x="112543" y="54951"/>
                    <a:pt x="58670" y="75693"/>
                    <a:pt x="114300" y="57150"/>
                  </a:cubicBezTo>
                  <a:cubicBezTo>
                    <a:pt x="120650" y="44450"/>
                    <a:pt x="141226" y="30864"/>
                    <a:pt x="133350" y="19050"/>
                  </a:cubicBezTo>
                  <a:cubicBezTo>
                    <a:pt x="122211" y="2342"/>
                    <a:pt x="76200" y="0"/>
                    <a:pt x="76200" y="0"/>
                  </a:cubicBezTo>
                  <a:cubicBezTo>
                    <a:pt x="60325" y="3175"/>
                    <a:pt x="42045" y="545"/>
                    <a:pt x="28575" y="9525"/>
                  </a:cubicBezTo>
                  <a:cubicBezTo>
                    <a:pt x="20221" y="15094"/>
                    <a:pt x="19050" y="28060"/>
                    <a:pt x="19050" y="38100"/>
                  </a:cubicBezTo>
                  <a:cubicBezTo>
                    <a:pt x="19050" y="168504"/>
                    <a:pt x="-8201" y="149666"/>
                    <a:pt x="57150" y="171450"/>
                  </a:cubicBezTo>
                  <a:lnTo>
                    <a:pt x="142875" y="161925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4" name="Freeform 93"/>
            <p:cNvSpPr/>
            <p:nvPr/>
          </p:nvSpPr>
          <p:spPr>
            <a:xfrm>
              <a:off x="5772015" y="5457825"/>
              <a:ext cx="123960" cy="209550"/>
            </a:xfrm>
            <a:custGeom>
              <a:avLst/>
              <a:gdLst>
                <a:gd name="connsiteX0" fmla="*/ 123960 w 123960"/>
                <a:gd name="connsiteY0" fmla="*/ 38100 h 209550"/>
                <a:gd name="connsiteX1" fmla="*/ 47760 w 123960"/>
                <a:gd name="connsiteY1" fmla="*/ 0 h 209550"/>
                <a:gd name="connsiteX2" fmla="*/ 19185 w 123960"/>
                <a:gd name="connsiteY2" fmla="*/ 9525 h 209550"/>
                <a:gd name="connsiteX3" fmla="*/ 9660 w 123960"/>
                <a:gd name="connsiteY3" fmla="*/ 38100 h 209550"/>
                <a:gd name="connsiteX4" fmla="*/ 66810 w 123960"/>
                <a:gd name="connsiteY4" fmla="*/ 76200 h 209550"/>
                <a:gd name="connsiteX5" fmla="*/ 76335 w 123960"/>
                <a:gd name="connsiteY5" fmla="*/ 104775 h 209550"/>
                <a:gd name="connsiteX6" fmla="*/ 104910 w 123960"/>
                <a:gd name="connsiteY6" fmla="*/ 114300 h 209550"/>
                <a:gd name="connsiteX7" fmla="*/ 66810 w 123960"/>
                <a:gd name="connsiteY7" fmla="*/ 209550 h 209550"/>
                <a:gd name="connsiteX8" fmla="*/ 135 w 123960"/>
                <a:gd name="connsiteY8" fmla="*/ 18097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960" h="209550">
                  <a:moveTo>
                    <a:pt x="123960" y="38100"/>
                  </a:moveTo>
                  <a:cubicBezTo>
                    <a:pt x="114989" y="32718"/>
                    <a:pt x="68266" y="0"/>
                    <a:pt x="47760" y="0"/>
                  </a:cubicBezTo>
                  <a:cubicBezTo>
                    <a:pt x="37720" y="0"/>
                    <a:pt x="28710" y="6350"/>
                    <a:pt x="19185" y="9525"/>
                  </a:cubicBezTo>
                  <a:cubicBezTo>
                    <a:pt x="16010" y="19050"/>
                    <a:pt x="3824" y="29930"/>
                    <a:pt x="9660" y="38100"/>
                  </a:cubicBezTo>
                  <a:cubicBezTo>
                    <a:pt x="22968" y="56731"/>
                    <a:pt x="66810" y="76200"/>
                    <a:pt x="66810" y="76200"/>
                  </a:cubicBezTo>
                  <a:cubicBezTo>
                    <a:pt x="69985" y="85725"/>
                    <a:pt x="69235" y="97675"/>
                    <a:pt x="76335" y="104775"/>
                  </a:cubicBezTo>
                  <a:cubicBezTo>
                    <a:pt x="83435" y="111875"/>
                    <a:pt x="102941" y="104455"/>
                    <a:pt x="104910" y="114300"/>
                  </a:cubicBezTo>
                  <a:cubicBezTo>
                    <a:pt x="122190" y="200699"/>
                    <a:pt x="112913" y="194182"/>
                    <a:pt x="66810" y="209550"/>
                  </a:cubicBezTo>
                  <a:cubicBezTo>
                    <a:pt x="-6151" y="199127"/>
                    <a:pt x="135" y="222476"/>
                    <a:pt x="135" y="1809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919024" y="6013438"/>
            <a:ext cx="675964" cy="191070"/>
            <a:chOff x="4953000" y="5429250"/>
            <a:chExt cx="942975" cy="238125"/>
          </a:xfrm>
        </p:grpSpPr>
        <p:sp>
          <p:nvSpPr>
            <p:cNvPr id="96" name="Freeform 95"/>
            <p:cNvSpPr/>
            <p:nvPr/>
          </p:nvSpPr>
          <p:spPr>
            <a:xfrm>
              <a:off x="4953000" y="5429250"/>
              <a:ext cx="77374" cy="200572"/>
            </a:xfrm>
            <a:custGeom>
              <a:avLst/>
              <a:gdLst>
                <a:gd name="connsiteX0" fmla="*/ 0 w 77374"/>
                <a:gd name="connsiteY0" fmla="*/ 0 h 200572"/>
                <a:gd name="connsiteX1" fmla="*/ 9525 w 77374"/>
                <a:gd name="connsiteY1" fmla="*/ 180975 h 200572"/>
                <a:gd name="connsiteX2" fmla="*/ 76200 w 77374"/>
                <a:gd name="connsiteY2" fmla="*/ 190500 h 200572"/>
                <a:gd name="connsiteX3" fmla="*/ 76200 w 77374"/>
                <a:gd name="connsiteY3" fmla="*/ 180975 h 20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374" h="200572">
                  <a:moveTo>
                    <a:pt x="0" y="0"/>
                  </a:moveTo>
                  <a:cubicBezTo>
                    <a:pt x="3175" y="60325"/>
                    <a:pt x="-4467" y="122209"/>
                    <a:pt x="9525" y="180975"/>
                  </a:cubicBezTo>
                  <a:cubicBezTo>
                    <a:pt x="16739" y="211272"/>
                    <a:pt x="62345" y="199737"/>
                    <a:pt x="76200" y="190500"/>
                  </a:cubicBezTo>
                  <a:cubicBezTo>
                    <a:pt x="78842" y="188739"/>
                    <a:pt x="76200" y="184150"/>
                    <a:pt x="76200" y="1809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5076737" y="5513007"/>
              <a:ext cx="150531" cy="125793"/>
            </a:xfrm>
            <a:custGeom>
              <a:avLst/>
              <a:gdLst>
                <a:gd name="connsiteX0" fmla="*/ 57238 w 150531"/>
                <a:gd name="connsiteY0" fmla="*/ 1968 h 125793"/>
                <a:gd name="connsiteX1" fmla="*/ 9613 w 150531"/>
                <a:gd name="connsiteY1" fmla="*/ 21018 h 125793"/>
                <a:gd name="connsiteX2" fmla="*/ 9613 w 150531"/>
                <a:gd name="connsiteY2" fmla="*/ 97218 h 125793"/>
                <a:gd name="connsiteX3" fmla="*/ 66763 w 150531"/>
                <a:gd name="connsiteY3" fmla="*/ 116268 h 125793"/>
                <a:gd name="connsiteX4" fmla="*/ 95338 w 150531"/>
                <a:gd name="connsiteY4" fmla="*/ 125793 h 125793"/>
                <a:gd name="connsiteX5" fmla="*/ 123913 w 150531"/>
                <a:gd name="connsiteY5" fmla="*/ 11493 h 125793"/>
                <a:gd name="connsiteX6" fmla="*/ 85813 w 150531"/>
                <a:gd name="connsiteY6" fmla="*/ 1968 h 125793"/>
                <a:gd name="connsiteX7" fmla="*/ 57238 w 150531"/>
                <a:gd name="connsiteY7" fmla="*/ 1968 h 125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531" h="125793">
                  <a:moveTo>
                    <a:pt x="57238" y="1968"/>
                  </a:moveTo>
                  <a:cubicBezTo>
                    <a:pt x="44538" y="5143"/>
                    <a:pt x="22748" y="10072"/>
                    <a:pt x="9613" y="21018"/>
                  </a:cubicBezTo>
                  <a:cubicBezTo>
                    <a:pt x="-6786" y="34684"/>
                    <a:pt x="948" y="88553"/>
                    <a:pt x="9613" y="97218"/>
                  </a:cubicBezTo>
                  <a:cubicBezTo>
                    <a:pt x="23812" y="111417"/>
                    <a:pt x="47713" y="109918"/>
                    <a:pt x="66763" y="116268"/>
                  </a:cubicBezTo>
                  <a:lnTo>
                    <a:pt x="95338" y="125793"/>
                  </a:lnTo>
                  <a:cubicBezTo>
                    <a:pt x="154485" y="111006"/>
                    <a:pt x="169381" y="120616"/>
                    <a:pt x="123913" y="11493"/>
                  </a:cubicBezTo>
                  <a:cubicBezTo>
                    <a:pt x="118878" y="-591"/>
                    <a:pt x="98850" y="3153"/>
                    <a:pt x="85813" y="1968"/>
                  </a:cubicBezTo>
                  <a:cubicBezTo>
                    <a:pt x="63679" y="-44"/>
                    <a:pt x="69938" y="-1207"/>
                    <a:pt x="57238" y="1968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5295900" y="5476875"/>
              <a:ext cx="143509" cy="178148"/>
            </a:xfrm>
            <a:custGeom>
              <a:avLst/>
              <a:gdLst>
                <a:gd name="connsiteX0" fmla="*/ 0 w 143509"/>
                <a:gd name="connsiteY0" fmla="*/ 38100 h 178148"/>
                <a:gd name="connsiteX1" fmla="*/ 47625 w 143509"/>
                <a:gd name="connsiteY1" fmla="*/ 114300 h 178148"/>
                <a:gd name="connsiteX2" fmla="*/ 76200 w 143509"/>
                <a:gd name="connsiteY2" fmla="*/ 142875 h 178148"/>
                <a:gd name="connsiteX3" fmla="*/ 114300 w 143509"/>
                <a:gd name="connsiteY3" fmla="*/ 161925 h 178148"/>
                <a:gd name="connsiteX4" fmla="*/ 123825 w 143509"/>
                <a:gd name="connsiteY4" fmla="*/ 114300 h 178148"/>
                <a:gd name="connsiteX5" fmla="*/ 142875 w 143509"/>
                <a:gd name="connsiteY5" fmla="*/ 0 h 17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509" h="178148">
                  <a:moveTo>
                    <a:pt x="0" y="38100"/>
                  </a:moveTo>
                  <a:cubicBezTo>
                    <a:pt x="3983" y="44739"/>
                    <a:pt x="37154" y="101735"/>
                    <a:pt x="47625" y="114300"/>
                  </a:cubicBezTo>
                  <a:cubicBezTo>
                    <a:pt x="56249" y="124648"/>
                    <a:pt x="66675" y="133350"/>
                    <a:pt x="76200" y="142875"/>
                  </a:cubicBezTo>
                  <a:cubicBezTo>
                    <a:pt x="79022" y="151342"/>
                    <a:pt x="86078" y="204258"/>
                    <a:pt x="114300" y="161925"/>
                  </a:cubicBezTo>
                  <a:cubicBezTo>
                    <a:pt x="123280" y="148455"/>
                    <a:pt x="119565" y="129919"/>
                    <a:pt x="123825" y="114300"/>
                  </a:cubicBezTo>
                  <a:cubicBezTo>
                    <a:pt x="148899" y="22361"/>
                    <a:pt x="142875" y="93089"/>
                    <a:pt x="14287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5543550" y="5486400"/>
              <a:ext cx="142875" cy="171450"/>
            </a:xfrm>
            <a:custGeom>
              <a:avLst/>
              <a:gdLst>
                <a:gd name="connsiteX0" fmla="*/ 0 w 142875"/>
                <a:gd name="connsiteY0" fmla="*/ 114300 h 171450"/>
                <a:gd name="connsiteX1" fmla="*/ 57150 w 142875"/>
                <a:gd name="connsiteY1" fmla="*/ 85725 h 171450"/>
                <a:gd name="connsiteX2" fmla="*/ 114300 w 142875"/>
                <a:gd name="connsiteY2" fmla="*/ 57150 h 171450"/>
                <a:gd name="connsiteX3" fmla="*/ 133350 w 142875"/>
                <a:gd name="connsiteY3" fmla="*/ 19050 h 171450"/>
                <a:gd name="connsiteX4" fmla="*/ 76200 w 142875"/>
                <a:gd name="connsiteY4" fmla="*/ 0 h 171450"/>
                <a:gd name="connsiteX5" fmla="*/ 28575 w 142875"/>
                <a:gd name="connsiteY5" fmla="*/ 9525 h 171450"/>
                <a:gd name="connsiteX6" fmla="*/ 19050 w 142875"/>
                <a:gd name="connsiteY6" fmla="*/ 38100 h 171450"/>
                <a:gd name="connsiteX7" fmla="*/ 57150 w 142875"/>
                <a:gd name="connsiteY7" fmla="*/ 171450 h 171450"/>
                <a:gd name="connsiteX8" fmla="*/ 142875 w 142875"/>
                <a:gd name="connsiteY8" fmla="*/ 1619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171450">
                  <a:moveTo>
                    <a:pt x="0" y="114300"/>
                  </a:moveTo>
                  <a:cubicBezTo>
                    <a:pt x="19050" y="104775"/>
                    <a:pt x="38532" y="96068"/>
                    <a:pt x="57150" y="85725"/>
                  </a:cubicBezTo>
                  <a:cubicBezTo>
                    <a:pt x="112543" y="54951"/>
                    <a:pt x="58670" y="75693"/>
                    <a:pt x="114300" y="57150"/>
                  </a:cubicBezTo>
                  <a:cubicBezTo>
                    <a:pt x="120650" y="44450"/>
                    <a:pt x="141226" y="30864"/>
                    <a:pt x="133350" y="19050"/>
                  </a:cubicBezTo>
                  <a:cubicBezTo>
                    <a:pt x="122211" y="2342"/>
                    <a:pt x="76200" y="0"/>
                    <a:pt x="76200" y="0"/>
                  </a:cubicBezTo>
                  <a:cubicBezTo>
                    <a:pt x="60325" y="3175"/>
                    <a:pt x="42045" y="545"/>
                    <a:pt x="28575" y="9525"/>
                  </a:cubicBezTo>
                  <a:cubicBezTo>
                    <a:pt x="20221" y="15094"/>
                    <a:pt x="19050" y="28060"/>
                    <a:pt x="19050" y="38100"/>
                  </a:cubicBezTo>
                  <a:cubicBezTo>
                    <a:pt x="19050" y="168504"/>
                    <a:pt x="-8201" y="149666"/>
                    <a:pt x="57150" y="171450"/>
                  </a:cubicBezTo>
                  <a:lnTo>
                    <a:pt x="142875" y="161925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5772015" y="5457825"/>
              <a:ext cx="123960" cy="209550"/>
            </a:xfrm>
            <a:custGeom>
              <a:avLst/>
              <a:gdLst>
                <a:gd name="connsiteX0" fmla="*/ 123960 w 123960"/>
                <a:gd name="connsiteY0" fmla="*/ 38100 h 209550"/>
                <a:gd name="connsiteX1" fmla="*/ 47760 w 123960"/>
                <a:gd name="connsiteY1" fmla="*/ 0 h 209550"/>
                <a:gd name="connsiteX2" fmla="*/ 19185 w 123960"/>
                <a:gd name="connsiteY2" fmla="*/ 9525 h 209550"/>
                <a:gd name="connsiteX3" fmla="*/ 9660 w 123960"/>
                <a:gd name="connsiteY3" fmla="*/ 38100 h 209550"/>
                <a:gd name="connsiteX4" fmla="*/ 66810 w 123960"/>
                <a:gd name="connsiteY4" fmla="*/ 76200 h 209550"/>
                <a:gd name="connsiteX5" fmla="*/ 76335 w 123960"/>
                <a:gd name="connsiteY5" fmla="*/ 104775 h 209550"/>
                <a:gd name="connsiteX6" fmla="*/ 104910 w 123960"/>
                <a:gd name="connsiteY6" fmla="*/ 114300 h 209550"/>
                <a:gd name="connsiteX7" fmla="*/ 66810 w 123960"/>
                <a:gd name="connsiteY7" fmla="*/ 209550 h 209550"/>
                <a:gd name="connsiteX8" fmla="*/ 135 w 123960"/>
                <a:gd name="connsiteY8" fmla="*/ 18097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960" h="209550">
                  <a:moveTo>
                    <a:pt x="123960" y="38100"/>
                  </a:moveTo>
                  <a:cubicBezTo>
                    <a:pt x="114989" y="32718"/>
                    <a:pt x="68266" y="0"/>
                    <a:pt x="47760" y="0"/>
                  </a:cubicBezTo>
                  <a:cubicBezTo>
                    <a:pt x="37720" y="0"/>
                    <a:pt x="28710" y="6350"/>
                    <a:pt x="19185" y="9525"/>
                  </a:cubicBezTo>
                  <a:cubicBezTo>
                    <a:pt x="16010" y="19050"/>
                    <a:pt x="3824" y="29930"/>
                    <a:pt x="9660" y="38100"/>
                  </a:cubicBezTo>
                  <a:cubicBezTo>
                    <a:pt x="22968" y="56731"/>
                    <a:pt x="66810" y="76200"/>
                    <a:pt x="66810" y="76200"/>
                  </a:cubicBezTo>
                  <a:cubicBezTo>
                    <a:pt x="69985" y="85725"/>
                    <a:pt x="69235" y="97675"/>
                    <a:pt x="76335" y="104775"/>
                  </a:cubicBezTo>
                  <a:cubicBezTo>
                    <a:pt x="83435" y="111875"/>
                    <a:pt x="102941" y="104455"/>
                    <a:pt x="104910" y="114300"/>
                  </a:cubicBezTo>
                  <a:cubicBezTo>
                    <a:pt x="122190" y="200699"/>
                    <a:pt x="112913" y="194182"/>
                    <a:pt x="66810" y="209550"/>
                  </a:cubicBezTo>
                  <a:cubicBezTo>
                    <a:pt x="-6151" y="199127"/>
                    <a:pt x="135" y="222476"/>
                    <a:pt x="135" y="1809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01" name="Oval 100"/>
          <p:cNvSpPr/>
          <p:nvPr/>
        </p:nvSpPr>
        <p:spPr>
          <a:xfrm>
            <a:off x="6103887" y="1567930"/>
            <a:ext cx="1453054" cy="504054"/>
          </a:xfrm>
          <a:prstGeom prst="ellipse">
            <a:avLst/>
          </a:prstGeom>
          <a:solidFill>
            <a:srgbClr val="FFFFF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solidFill>
                  <a:srgbClr val="FF0000"/>
                </a:solidFill>
                <a:latin typeface="cmss8" pitchFamily="34" charset="0"/>
              </a:rPr>
              <a:t>Beer</a:t>
            </a:r>
            <a:endParaRPr lang="en-IE" dirty="0">
              <a:solidFill>
                <a:srgbClr val="FF0000"/>
              </a:solidFill>
              <a:latin typeface="cmss8" pitchFamily="34" charset="0"/>
            </a:endParaRPr>
          </a:p>
        </p:txBody>
      </p:sp>
      <p:cxnSp>
        <p:nvCxnSpPr>
          <p:cNvPr id="102" name="Straight Arrow Connector 101"/>
          <p:cNvCxnSpPr>
            <a:endCxn id="101" idx="4"/>
          </p:cNvCxnSpPr>
          <p:nvPr/>
        </p:nvCxnSpPr>
        <p:spPr>
          <a:xfrm flipH="1" flipV="1">
            <a:off x="6830414" y="2071984"/>
            <a:ext cx="2294" cy="549164"/>
          </a:xfrm>
          <a:prstGeom prst="straightConnector1">
            <a:avLst/>
          </a:prstGeom>
          <a:ln w="158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 bwMode="auto">
          <a:xfrm>
            <a:off x="6516216" y="2287796"/>
            <a:ext cx="572814" cy="215444"/>
          </a:xfrm>
          <a:prstGeom prst="rect">
            <a:avLst/>
          </a:prstGeom>
          <a:solidFill>
            <a:srgbClr val="FFFF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solidFill>
                  <a:srgbClr val="FF0000"/>
                </a:solidFill>
                <a:latin typeface="cmss8" pitchFamily="34" charset="0"/>
              </a:rPr>
              <a:t>loves</a:t>
            </a:r>
          </a:p>
        </p:txBody>
      </p:sp>
      <p:pic>
        <p:nvPicPr>
          <p:cNvPr id="104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071" y="1895694"/>
            <a:ext cx="445357" cy="44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64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/>
      <p:bldP spid="117" grpId="0" animBg="1"/>
      <p:bldP spid="161" grpId="0" animBg="1"/>
      <p:bldP spid="162" grpId="0" animBg="1"/>
      <p:bldP spid="60" grpId="0" animBg="1"/>
      <p:bldP spid="62" grpId="0" animBg="1"/>
      <p:bldP spid="128" grpId="0" animBg="1"/>
      <p:bldP spid="130" grpId="0" animBg="1"/>
      <p:bldP spid="138" grpId="0" animBg="1"/>
      <p:bldP spid="154" grpId="0" animBg="1"/>
      <p:bldP spid="83" grpId="0" animBg="1"/>
      <p:bldP spid="83" grpId="1" animBg="1"/>
      <p:bldP spid="33" grpId="0" animBg="1"/>
      <p:bldP spid="45" grpId="0" animBg="1"/>
      <p:bldP spid="46" grpId="0" animBg="1"/>
      <p:bldP spid="71" grpId="0" animBg="1"/>
      <p:bldP spid="72" grpId="0" animBg="1"/>
      <p:bldP spid="79" grpId="0" animBg="1"/>
      <p:bldP spid="101" grpId="0" animBg="1"/>
      <p:bldP spid="103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Legacy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7669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3082" name="Picture 10" descr="https://www.wired.com/wp-content/uploads/2016/05/eso102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7" y="1135213"/>
            <a:ext cx="9146055" cy="593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90737"/>
            <a:ext cx="5062538" cy="1383939"/>
          </a:xfrm>
          <a:prstGeom prst="rect">
            <a:avLst/>
          </a:prstGeom>
        </p:spPr>
      </p:pic>
      <p:pic>
        <p:nvPicPr>
          <p:cNvPr id="11" name="Picture 2" descr="http://www.newspapers.psu.edu/wp-content/uploads/sites/1856/2013/02/NYT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15" y="228600"/>
            <a:ext cx="428176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214"/>
            <a:ext cx="9144000" cy="42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9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Most</a:t>
            </a:r>
            <a:r>
              <a:rPr lang="es-CL" dirty="0" smtClean="0"/>
              <a:t> Web (meta-)data in …</a:t>
            </a:r>
            <a:endParaRPr lang="es-CL" dirty="0"/>
          </a:p>
        </p:txBody>
      </p:sp>
      <p:pic>
        <p:nvPicPr>
          <p:cNvPr id="1026" name="Picture 2" descr="https://upload.wikimedia.org/wikipedia/commons/thumb/6/61/HTML5_logo_and_wordmark.svg/200px-HTML5_logo_and_wordmark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018" y="1500188"/>
            <a:ext cx="1659191" cy="1852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65" y="4068528"/>
            <a:ext cx="1727269" cy="1822174"/>
          </a:xfrm>
          <a:prstGeom prst="rect">
            <a:avLst/>
          </a:prstGeom>
        </p:spPr>
      </p:pic>
      <p:pic>
        <p:nvPicPr>
          <p:cNvPr id="1028" name="Picture 4" descr="http://10minbasics.com/wp-content/uploads/2015/09/xml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tutortek.com/images/sq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825" y="3810000"/>
            <a:ext cx="2089575" cy="20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edia.licdn.com/mpr/mpr/shrinknp_400_400/AAEAAQAAAAAAAACvAAAAJDg4MWQwMTBjLTAyYjItNDAxMy1iMTQ2LWU1ZTAzMTE4NzM0Y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82" y="3962400"/>
            <a:ext cx="1855418" cy="185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762000" y="6098247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/>
              <a:t> … and so </a:t>
            </a:r>
            <a:r>
              <a:rPr lang="es-CL" dirty="0" err="1" smtClean="0"/>
              <a:t>on</a:t>
            </a:r>
            <a:r>
              <a:rPr lang="es-CL" dirty="0" smtClean="0"/>
              <a:t> …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3426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From</a:t>
            </a:r>
            <a:r>
              <a:rPr lang="es-CL" dirty="0" smtClean="0"/>
              <a:t> </a:t>
            </a:r>
            <a:r>
              <a:rPr lang="en-IE" dirty="0" smtClean="0">
                <a:solidFill>
                  <a:srgbClr val="FFC000"/>
                </a:solidFill>
              </a:rPr>
              <a:t>★★★ </a:t>
            </a:r>
            <a:r>
              <a:rPr lang="en-IE" dirty="0" smtClean="0"/>
              <a:t>to</a:t>
            </a:r>
            <a:r>
              <a:rPr lang="en-IE" dirty="0" smtClean="0">
                <a:solidFill>
                  <a:srgbClr val="FFC000"/>
                </a:solidFill>
              </a:rPr>
              <a:t> ★★★★ </a:t>
            </a:r>
            <a:r>
              <a:rPr lang="en-IE" dirty="0" smtClean="0"/>
              <a:t>is a big step!!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7205663" cy="55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0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Next</a:t>
            </a:r>
            <a:r>
              <a:rPr lang="es-CL" dirty="0" smtClean="0"/>
              <a:t> </a:t>
            </a:r>
            <a:r>
              <a:rPr lang="es-CL" dirty="0" err="1" smtClean="0"/>
              <a:t>week</a:t>
            </a:r>
            <a:r>
              <a:rPr lang="es-CL" dirty="0" smtClean="0"/>
              <a:t>: RDB2RDF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 smtClean="0"/>
          </a:p>
          <a:p>
            <a:r>
              <a:rPr lang="es-CL" dirty="0" err="1" smtClean="0"/>
              <a:t>From</a:t>
            </a:r>
            <a:r>
              <a:rPr lang="es-CL" dirty="0" smtClean="0"/>
              <a:t> </a:t>
            </a:r>
            <a:r>
              <a:rPr lang="es-CL" dirty="0" err="1" smtClean="0"/>
              <a:t>relational</a:t>
            </a:r>
            <a:r>
              <a:rPr lang="es-CL" dirty="0" smtClean="0"/>
              <a:t> </a:t>
            </a:r>
            <a:r>
              <a:rPr lang="es-CL" dirty="0" err="1" smtClean="0"/>
              <a:t>databases</a:t>
            </a:r>
            <a:r>
              <a:rPr lang="es-CL" dirty="0" smtClean="0"/>
              <a:t> (RDB) to RDF …</a:t>
            </a:r>
            <a:endParaRPr lang="es-CL" dirty="0"/>
          </a:p>
        </p:txBody>
      </p:sp>
      <p:pic>
        <p:nvPicPr>
          <p:cNvPr id="2050" name="Picture 2" descr="https://www.w3.org/2001/sw/rdb2rdf/status/2010/img/RDB2RDF-symbol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71800"/>
            <a:ext cx="6363959" cy="253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21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Actually there are lots </a:t>
            </a:r>
            <a:br>
              <a:rPr lang="en-IE" dirty="0" smtClean="0"/>
            </a:br>
            <a:r>
              <a:rPr lang="en-IE" dirty="0" smtClean="0"/>
              <a:t>	of </a:t>
            </a:r>
            <a:r>
              <a:rPr lang="en-IE" dirty="0" smtClean="0"/>
              <a:t>open issues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3736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Open Issues / Research Questions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419600"/>
          </a:xfrm>
        </p:spPr>
        <p:txBody>
          <a:bodyPr>
            <a:normAutofit fontScale="92500" lnSpcReduction="10000"/>
          </a:bodyPr>
          <a:lstStyle/>
          <a:p>
            <a:r>
              <a:rPr lang="en-IE" dirty="0"/>
              <a:t>How to efficiently access Linked Data</a:t>
            </a:r>
            <a:r>
              <a:rPr lang="en-IE" dirty="0" smtClean="0"/>
              <a:t>?</a:t>
            </a:r>
          </a:p>
          <a:p>
            <a:r>
              <a:rPr lang="en-IE" dirty="0" smtClean="0"/>
              <a:t>How to automatically link datasets?</a:t>
            </a:r>
          </a:p>
          <a:p>
            <a:r>
              <a:rPr lang="en-IE" dirty="0" smtClean="0"/>
              <a:t>How to reason over Web data?</a:t>
            </a:r>
          </a:p>
          <a:p>
            <a:r>
              <a:rPr lang="en-IE" dirty="0" smtClean="0"/>
              <a:t>How to verify/measure quality?</a:t>
            </a:r>
          </a:p>
          <a:p>
            <a:r>
              <a:rPr lang="en-IE" dirty="0" smtClean="0"/>
              <a:t>How to deal with deceit?</a:t>
            </a:r>
          </a:p>
          <a:p>
            <a:r>
              <a:rPr lang="en-IE" dirty="0" smtClean="0"/>
              <a:t>How to make it all “easy to use”?</a:t>
            </a:r>
          </a:p>
          <a:p>
            <a:r>
              <a:rPr lang="en-IE" dirty="0" smtClean="0"/>
              <a:t>How best to model vocabularies for re-use?</a:t>
            </a:r>
          </a:p>
          <a:p>
            <a:r>
              <a:rPr lang="en-IE" dirty="0" smtClean="0"/>
              <a:t>How to convert legacy data to Linked Data?</a:t>
            </a:r>
            <a:endParaRPr lang="en-IE" dirty="0"/>
          </a:p>
          <a:p>
            <a:r>
              <a:rPr lang="en-IE" dirty="0" smtClean="0"/>
              <a:t>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5715000"/>
            <a:ext cx="72390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None of these problems is fundamental.</a:t>
            </a: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All of these problems are subject to research!</a:t>
            </a: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Solutions are being proposed!</a:t>
            </a:r>
          </a:p>
        </p:txBody>
      </p:sp>
    </p:spTree>
    <p:extLst>
      <p:ext uri="{BB962C8B-B14F-4D97-AF65-F5344CB8AC3E}">
        <p14:creationId xmlns:p14="http://schemas.microsoft.com/office/powerpoint/2010/main" val="11493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3010" name="Picture 2" descr="http://art.ngfiles.com/images/35000/35438_zero-drk_lost-fo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1800" y="-2514600"/>
            <a:ext cx="19050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627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6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619"/>
            <a:ext cx="8996309" cy="59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7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619"/>
            <a:ext cx="8996309" cy="59737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GB" noProof="0" dirty="0" smtClean="0"/>
              <a:t>Linked </a:t>
            </a:r>
            <a:r>
              <a:rPr lang="en-GB" noProof="0" dirty="0" smtClean="0"/>
              <a:t>Data </a:t>
            </a:r>
            <a:r>
              <a:rPr lang="en-GB" dirty="0" smtClean="0"/>
              <a:t>Document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948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</a:t>
            </a:r>
            <a:r>
              <a:rPr lang="en-GB" noProof="0" dirty="0" smtClean="0"/>
              <a:t>Data Graph</a:t>
            </a:r>
            <a:endParaRPr lang="en-GB" noProof="0" dirty="0"/>
          </a:p>
        </p:txBody>
      </p: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</a:t>
            </a:r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</a:t>
            </a:r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</a:t>
            </a:r>
            <a:r>
              <a:rPr lang="en-GB" noProof="0" dirty="0" smtClean="0"/>
              <a:t>Data Graph</a:t>
            </a:r>
            <a:endParaRPr lang="en-GB" noProof="0" dirty="0"/>
          </a:p>
        </p:txBody>
      </p: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75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2" grpId="0" animBg="1"/>
      <p:bldP spid="13" grpId="0" animBg="1"/>
      <p:bldP spid="20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</a:t>
            </a:r>
            <a:r>
              <a:rPr lang="en-GB" noProof="0" dirty="0" smtClean="0"/>
              <a:t>Data Graph</a:t>
            </a:r>
            <a:endParaRPr lang="en-GB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886" y="1540220"/>
            <a:ext cx="6084000" cy="30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-3.05556E-6 -0.2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11823 -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0.12431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Previously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748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</a:t>
            </a:r>
            <a:r>
              <a:rPr lang="en-GB" noProof="0" dirty="0" smtClean="0"/>
              <a:t>Data Graph</a:t>
            </a:r>
            <a:endParaRPr lang="en-GB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886" y="1540220"/>
            <a:ext cx="6084000" cy="30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1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-3.05556E-6 -0.2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11823 -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0.12431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Answer queries over Linked Data using SPARQL</a:t>
            </a:r>
            <a:endParaRPr lang="en-GB" noProof="0" dirty="0"/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55830"/>
            <a:ext cx="4791975" cy="1621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886" y="1540220"/>
            <a:ext cx="6084000" cy="30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8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</a:t>
            </a:r>
            <a:r>
              <a:rPr lang="en-GB" noProof="0" dirty="0" smtClean="0"/>
              <a:t>Data Graph</a:t>
            </a:r>
            <a:endParaRPr lang="en-GB" noProof="0" dirty="0"/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58048" y="6335856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implement these links (called "dereferencing")?</a:t>
            </a:r>
            <a:endParaRPr lang="en-IE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4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Implementing Linked Data… 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19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7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58048" y="6335856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Easy-peasy. So what's the problem?</a:t>
            </a:r>
            <a:endParaRPr lang="en-IE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1056626" y="4791440"/>
            <a:ext cx="247332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://ex.org/data/TRAPPIST-1b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38800" y="4791440"/>
            <a:ext cx="247332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86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457200" y="3733800"/>
            <a:ext cx="8305800" cy="17615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Rounded Rectangle 44"/>
          <p:cNvSpPr/>
          <p:nvPr/>
        </p:nvSpPr>
        <p:spPr>
          <a:xfrm>
            <a:off x="457200" y="1600200"/>
            <a:ext cx="8305800" cy="1600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3886201"/>
            <a:ext cx="5897567" cy="147997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Recipe: </a:t>
            </a:r>
            <a:r>
              <a:rPr lang="en-IE" dirty="0" smtClean="0">
                <a:solidFill>
                  <a:srgbClr val="FF0000"/>
                </a:solidFill>
              </a:rPr>
              <a:t>The Problem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19812"/>
            <a:ext cx="4108922" cy="1237349"/>
          </a:xfrm>
          <a:prstGeom prst="rect">
            <a:avLst/>
          </a:prstGeom>
        </p:spPr>
      </p:pic>
      <p:pic>
        <p:nvPicPr>
          <p:cNvPr id="1026" name="Picture 2" descr="TRAPPIST-1c Artist's Impressi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19812"/>
            <a:ext cx="1237176" cy="12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eb docume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88" y="4038600"/>
            <a:ext cx="1574800" cy="148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29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/>
          <p:cNvSpPr/>
          <p:nvPr/>
        </p:nvSpPr>
        <p:spPr>
          <a:xfrm>
            <a:off x="457200" y="1600200"/>
            <a:ext cx="8305800" cy="29718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Recipe: </a:t>
            </a:r>
            <a:r>
              <a:rPr lang="en-IE" dirty="0" smtClean="0">
                <a:solidFill>
                  <a:srgbClr val="FF0000"/>
                </a:solidFill>
              </a:rPr>
              <a:t>The Problem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819811"/>
            <a:ext cx="5895839" cy="2517830"/>
          </a:xfrm>
          <a:prstGeom prst="rect">
            <a:avLst/>
          </a:prstGeom>
        </p:spPr>
      </p:pic>
      <p:pic>
        <p:nvPicPr>
          <p:cNvPr id="1026" name="Picture 2" descr="TRAPPIST-1c Artist's Impress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19812"/>
            <a:ext cx="1237176" cy="12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eb docum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88" y="3124200"/>
            <a:ext cx="1574800" cy="148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0" y="5791200"/>
            <a:ext cx="7239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Document URLs should only identify documents!</a:t>
            </a:r>
            <a:endParaRPr lang="en-IE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21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HTTP IRIs usually for documents, not pipes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28215"/>
            <a:ext cx="638175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25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7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Hash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871213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://ex.org/data/TRAPPIST-1b#this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14650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://ex.org/data/TRAPPIST-1c#this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48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648200"/>
            <a:ext cx="9144000" cy="2209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Hash Recipe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endParaRPr lang="en-IE" sz="28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document</a:t>
            </a:r>
          </a:p>
          <a:p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planet</a:t>
            </a:r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Look it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up, you get the document</a:t>
            </a:r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914400" lvl="2" indent="0">
              <a:buNone/>
            </a:pP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2"/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905000" y="50760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38400" y="47668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#me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905000" y="56611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62200" y="53764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</a:t>
            </a:r>
            <a:r>
              <a:rPr lang="en-IE" sz="1500" b="1" dirty="0" smtClean="0"/>
              <a:t>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22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8884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75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52083 0.004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1" y="3053397"/>
            <a:ext cx="971549" cy="9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Slash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871213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://ex.org/entity/TRAPPIST-1b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14650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://ex.org/entity/TRAPPIST-1c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7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Slash Recipe</a:t>
            </a:r>
            <a:endParaRPr lang="en-IE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</a:t>
            </a:r>
            <a:r>
              <a:rPr lang="en-IE" sz="1500" b="1" dirty="0" smtClean="0"/>
              <a:t>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777791"/>
          </a:xfrm>
        </p:spPr>
        <p:txBody>
          <a:bodyPr/>
          <a:lstStyle/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2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document</a:t>
            </a:r>
          </a:p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ex.org/entity/TRAPPIST-1c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planet</a:t>
            </a: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Look it up,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redirects to the 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document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3220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-0.58559 0.0016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  <p:bldP spid="9" grpId="0"/>
      <p:bldP spid="19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1" y="3053397"/>
            <a:ext cx="971549" cy="9572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49" y="4207669"/>
            <a:ext cx="971549" cy="9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4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Hash vs. Slash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523" y="32004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Which is better, </a:t>
            </a:r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hash or slash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3523" y="3679335"/>
            <a:ext cx="7239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Well, hash has half the number of requests!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</a:t>
            </a:r>
            <a:r>
              <a:rPr lang="en-IE" sz="1500" b="1" dirty="0" smtClean="0"/>
              <a:t>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0" y="1143000"/>
            <a:ext cx="9144000" cy="1842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1430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3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Arrow Connector 53"/>
          <p:cNvCxnSpPr/>
          <p:nvPr/>
        </p:nvCxnSpPr>
        <p:spPr>
          <a:xfrm>
            <a:off x="1905000" y="15708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38400" y="12616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1905000" y="21559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362200" y="18712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</a:t>
            </a:r>
            <a:r>
              <a:rPr lang="en-IE" sz="1500" b="1" dirty="0" smtClean="0"/>
              <a:t>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5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832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23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Hash vs. Slash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523" y="32004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Which is better, </a:t>
            </a:r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hash or slash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3523" y="3679335"/>
            <a:ext cx="7239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But slash decouples document URLs from entity IRIs</a:t>
            </a:r>
            <a:endParaRPr lang="en-IE" dirty="0" smtClean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</a:t>
            </a:r>
            <a:r>
              <a:rPr lang="en-IE" sz="1500" b="1" dirty="0" smtClean="0"/>
              <a:t>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0" y="1143000"/>
            <a:ext cx="9144000" cy="1842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1430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3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Arrow Connector 53"/>
          <p:cNvCxnSpPr/>
          <p:nvPr/>
        </p:nvCxnSpPr>
        <p:spPr>
          <a:xfrm>
            <a:off x="1905000" y="15708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38400" y="12616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1905000" y="21559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362200" y="18712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</a:t>
            </a:r>
            <a:r>
              <a:rPr lang="en-IE" sz="1500" b="1" dirty="0" smtClean="0"/>
              <a:t>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5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832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90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29767" y="3557155"/>
            <a:ext cx="9144000" cy="182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angle 21"/>
          <p:cNvSpPr/>
          <p:nvPr/>
        </p:nvSpPr>
        <p:spPr>
          <a:xfrm>
            <a:off x="0" y="1219200"/>
            <a:ext cx="9144000" cy="182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Content negotiation with h</a:t>
            </a:r>
            <a:r>
              <a:rPr lang="en-IE" dirty="0" smtClean="0"/>
              <a:t>ash</a:t>
            </a:r>
            <a:endParaRPr lang="en-IE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3716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9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905000" y="1843438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55334" y="1524000"/>
            <a:ext cx="4191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905000" y="2300638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62200" y="1981200"/>
            <a:ext cx="4343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r>
              <a:rPr lang="en-IE" sz="14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</a:t>
            </a:r>
            <a:endParaRPr lang="en-IE" sz="1400" dirty="0">
              <a:solidFill>
                <a:srgbClr val="820069"/>
              </a:solidFill>
            </a:endParaRPr>
          </a:p>
        </p:txBody>
      </p:sp>
      <p:pic>
        <p:nvPicPr>
          <p:cNvPr id="1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29238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79134" y="1219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application/</a:t>
            </a:r>
            <a:r>
              <a:rPr lang="en-IE" sz="15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rdf+xml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97" y="36576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1" y="38299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1896399" y="4129438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46733" y="3791635"/>
            <a:ext cx="4191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4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600" dirty="0">
              <a:solidFill>
                <a:schemeClr val="bg1">
                  <a:lumMod val="65000"/>
                </a:schemeClr>
              </a:solidFill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896399" y="4586638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53599" y="4267200"/>
            <a:ext cx="441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70533" y="3505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text/html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0" y="5791200"/>
            <a:ext cx="7239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Can also choose from different RDF formats; e.g., Turtle, </a:t>
            </a:r>
            <a:r>
              <a:rPr lang="en-IE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RDFa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etc.</a:t>
            </a: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(if supported by the server that is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!)</a:t>
            </a:r>
            <a:endParaRPr lang="en-IE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699" y="4957748"/>
            <a:ext cx="355066" cy="47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6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525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0.51701 1.11111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" grpId="0"/>
      <p:bldP spid="17" grpId="0"/>
      <p:bldP spid="19" grpId="0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204101"/>
            <a:ext cx="9144000" cy="2710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Rectangle 28"/>
          <p:cNvSpPr/>
          <p:nvPr/>
        </p:nvSpPr>
        <p:spPr>
          <a:xfrm>
            <a:off x="0" y="4214511"/>
            <a:ext cx="9144000" cy="26235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Content negotiation with slash</a:t>
            </a:r>
            <a:endParaRPr lang="en-IE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05000" y="18288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0" y="15240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05000" y="23083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05000" y="198120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9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06" y="3406520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1981200" y="28080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62200" y="2479418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  <a:endParaRPr lang="en-IE" sz="14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905000" y="32989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05000" y="2971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  <a:endParaRPr lang="en-IE" sz="16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0" lvl="1" algn="ctr"/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747053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9423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1896399" y="4752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77399" y="4477145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896399" y="52578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96399" y="4930638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972599" y="57487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53599" y="5410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896399" y="61945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96399" y="586740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97" y="4623998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1" y="4796368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353599" y="4214791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</a:t>
            </a:r>
            <a:r>
              <a:rPr lang="en-IE" sz="15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5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text/html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599" y="6291461"/>
            <a:ext cx="355066" cy="47697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379134" y="1219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application/</a:t>
            </a:r>
            <a:r>
              <a:rPr lang="en-IE" sz="15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rdf+xml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2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-0.53021 -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52761 -3.33333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/>
      <p:bldP spid="20" grpId="0"/>
      <p:bldP spid="23" grpId="0"/>
      <p:bldP spid="25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we have not spoken much about …</a:t>
            </a:r>
            <a:endParaRPr lang="en-IE" dirty="0"/>
          </a:p>
        </p:txBody>
      </p:sp>
      <p:sp>
        <p:nvSpPr>
          <p:cNvPr id="4" name="Freeform 3"/>
          <p:cNvSpPr/>
          <p:nvPr/>
        </p:nvSpPr>
        <p:spPr>
          <a:xfrm>
            <a:off x="2975212" y="3152633"/>
            <a:ext cx="3398292" cy="614193"/>
          </a:xfrm>
          <a:custGeom>
            <a:avLst/>
            <a:gdLst>
              <a:gd name="connsiteX0" fmla="*/ 818866 w 3398292"/>
              <a:gd name="connsiteY0" fmla="*/ 27295 h 614193"/>
              <a:gd name="connsiteX1" fmla="*/ 600501 w 3398292"/>
              <a:gd name="connsiteY1" fmla="*/ 13648 h 614193"/>
              <a:gd name="connsiteX2" fmla="*/ 559558 w 3398292"/>
              <a:gd name="connsiteY2" fmla="*/ 0 h 614193"/>
              <a:gd name="connsiteX3" fmla="*/ 68239 w 3398292"/>
              <a:gd name="connsiteY3" fmla="*/ 13648 h 614193"/>
              <a:gd name="connsiteX4" fmla="*/ 27295 w 3398292"/>
              <a:gd name="connsiteY4" fmla="*/ 27295 h 614193"/>
              <a:gd name="connsiteX5" fmla="*/ 13648 w 3398292"/>
              <a:gd name="connsiteY5" fmla="*/ 122830 h 614193"/>
              <a:gd name="connsiteX6" fmla="*/ 0 w 3398292"/>
              <a:gd name="connsiteY6" fmla="*/ 191068 h 614193"/>
              <a:gd name="connsiteX7" fmla="*/ 13648 w 3398292"/>
              <a:gd name="connsiteY7" fmla="*/ 409433 h 614193"/>
              <a:gd name="connsiteX8" fmla="*/ 27295 w 3398292"/>
              <a:gd name="connsiteY8" fmla="*/ 450376 h 614193"/>
              <a:gd name="connsiteX9" fmla="*/ 122830 w 3398292"/>
              <a:gd name="connsiteY9" fmla="*/ 477671 h 614193"/>
              <a:gd name="connsiteX10" fmla="*/ 259307 w 3398292"/>
              <a:gd name="connsiteY10" fmla="*/ 504967 h 614193"/>
              <a:gd name="connsiteX11" fmla="*/ 368489 w 3398292"/>
              <a:gd name="connsiteY11" fmla="*/ 532263 h 614193"/>
              <a:gd name="connsiteX12" fmla="*/ 600501 w 3398292"/>
              <a:gd name="connsiteY12" fmla="*/ 545910 h 614193"/>
              <a:gd name="connsiteX13" fmla="*/ 1214651 w 3398292"/>
              <a:gd name="connsiteY13" fmla="*/ 573206 h 614193"/>
              <a:gd name="connsiteX14" fmla="*/ 1624084 w 3398292"/>
              <a:gd name="connsiteY14" fmla="*/ 586854 h 614193"/>
              <a:gd name="connsiteX15" fmla="*/ 2156346 w 3398292"/>
              <a:gd name="connsiteY15" fmla="*/ 586854 h 614193"/>
              <a:gd name="connsiteX16" fmla="*/ 2224585 w 3398292"/>
              <a:gd name="connsiteY16" fmla="*/ 559558 h 614193"/>
              <a:gd name="connsiteX17" fmla="*/ 2265528 w 3398292"/>
              <a:gd name="connsiteY17" fmla="*/ 532263 h 614193"/>
              <a:gd name="connsiteX18" fmla="*/ 2770495 w 3398292"/>
              <a:gd name="connsiteY18" fmla="*/ 545910 h 614193"/>
              <a:gd name="connsiteX19" fmla="*/ 2947916 w 3398292"/>
              <a:gd name="connsiteY19" fmla="*/ 573206 h 614193"/>
              <a:gd name="connsiteX20" fmla="*/ 3138985 w 3398292"/>
              <a:gd name="connsiteY20" fmla="*/ 559558 h 614193"/>
              <a:gd name="connsiteX21" fmla="*/ 3302758 w 3398292"/>
              <a:gd name="connsiteY21" fmla="*/ 532263 h 614193"/>
              <a:gd name="connsiteX22" fmla="*/ 3370997 w 3398292"/>
              <a:gd name="connsiteY22" fmla="*/ 436728 h 614193"/>
              <a:gd name="connsiteX23" fmla="*/ 3398292 w 3398292"/>
              <a:gd name="connsiteY23" fmla="*/ 354842 h 614193"/>
              <a:gd name="connsiteX24" fmla="*/ 3370997 w 3398292"/>
              <a:gd name="connsiteY24" fmla="*/ 218364 h 614193"/>
              <a:gd name="connsiteX25" fmla="*/ 3343701 w 3398292"/>
              <a:gd name="connsiteY25" fmla="*/ 177421 h 614193"/>
              <a:gd name="connsiteX26" fmla="*/ 3302758 w 3398292"/>
              <a:gd name="connsiteY26" fmla="*/ 163773 h 614193"/>
              <a:gd name="connsiteX27" fmla="*/ 3261815 w 3398292"/>
              <a:gd name="connsiteY27" fmla="*/ 136477 h 614193"/>
              <a:gd name="connsiteX28" fmla="*/ 3098042 w 3398292"/>
              <a:gd name="connsiteY28" fmla="*/ 95534 h 614193"/>
              <a:gd name="connsiteX29" fmla="*/ 2797791 w 3398292"/>
              <a:gd name="connsiteY29" fmla="*/ 68239 h 614193"/>
              <a:gd name="connsiteX30" fmla="*/ 2743200 w 3398292"/>
              <a:gd name="connsiteY30" fmla="*/ 54591 h 614193"/>
              <a:gd name="connsiteX31" fmla="*/ 2702257 w 3398292"/>
              <a:gd name="connsiteY31" fmla="*/ 40943 h 614193"/>
              <a:gd name="connsiteX32" fmla="*/ 1624084 w 3398292"/>
              <a:gd name="connsiteY32" fmla="*/ 27295 h 614193"/>
              <a:gd name="connsiteX33" fmla="*/ 1433015 w 3398292"/>
              <a:gd name="connsiteY33" fmla="*/ 13648 h 614193"/>
              <a:gd name="connsiteX34" fmla="*/ 914400 w 3398292"/>
              <a:gd name="connsiteY34" fmla="*/ 27295 h 614193"/>
              <a:gd name="connsiteX35" fmla="*/ 818866 w 3398292"/>
              <a:gd name="connsiteY35" fmla="*/ 27295 h 61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398292" h="614193">
                <a:moveTo>
                  <a:pt x="818866" y="27295"/>
                </a:moveTo>
                <a:cubicBezTo>
                  <a:pt x="766550" y="25021"/>
                  <a:pt x="673031" y="21283"/>
                  <a:pt x="600501" y="13648"/>
                </a:cubicBezTo>
                <a:cubicBezTo>
                  <a:pt x="586194" y="12142"/>
                  <a:pt x="573944" y="0"/>
                  <a:pt x="559558" y="0"/>
                </a:cubicBezTo>
                <a:cubicBezTo>
                  <a:pt x="395722" y="0"/>
                  <a:pt x="232012" y="9099"/>
                  <a:pt x="68239" y="13648"/>
                </a:cubicBezTo>
                <a:cubicBezTo>
                  <a:pt x="54591" y="18197"/>
                  <a:pt x="33729" y="14428"/>
                  <a:pt x="27295" y="27295"/>
                </a:cubicBezTo>
                <a:cubicBezTo>
                  <a:pt x="12909" y="56067"/>
                  <a:pt x="18936" y="91099"/>
                  <a:pt x="13648" y="122830"/>
                </a:cubicBezTo>
                <a:cubicBezTo>
                  <a:pt x="9835" y="145711"/>
                  <a:pt x="4549" y="168322"/>
                  <a:pt x="0" y="191068"/>
                </a:cubicBezTo>
                <a:cubicBezTo>
                  <a:pt x="4549" y="263856"/>
                  <a:pt x="6013" y="336903"/>
                  <a:pt x="13648" y="409433"/>
                </a:cubicBezTo>
                <a:cubicBezTo>
                  <a:pt x="15154" y="423740"/>
                  <a:pt x="17123" y="440204"/>
                  <a:pt x="27295" y="450376"/>
                </a:cubicBezTo>
                <a:cubicBezTo>
                  <a:pt x="33841" y="456922"/>
                  <a:pt x="122332" y="477529"/>
                  <a:pt x="122830" y="477671"/>
                </a:cubicBezTo>
                <a:cubicBezTo>
                  <a:pt x="266737" y="518787"/>
                  <a:pt x="-12465" y="450612"/>
                  <a:pt x="259307" y="504967"/>
                </a:cubicBezTo>
                <a:cubicBezTo>
                  <a:pt x="296093" y="512324"/>
                  <a:pt x="331040" y="530060"/>
                  <a:pt x="368489" y="532263"/>
                </a:cubicBezTo>
                <a:lnTo>
                  <a:pt x="600501" y="545910"/>
                </a:lnTo>
                <a:cubicBezTo>
                  <a:pt x="880269" y="580881"/>
                  <a:pt x="656946" y="556558"/>
                  <a:pt x="1214651" y="573206"/>
                </a:cubicBezTo>
                <a:lnTo>
                  <a:pt x="1624084" y="586854"/>
                </a:lnTo>
                <a:cubicBezTo>
                  <a:pt x="1831528" y="628341"/>
                  <a:pt x="1752730" y="617901"/>
                  <a:pt x="2156346" y="586854"/>
                </a:cubicBezTo>
                <a:cubicBezTo>
                  <a:pt x="2180772" y="584975"/>
                  <a:pt x="2202673" y="570514"/>
                  <a:pt x="2224585" y="559558"/>
                </a:cubicBezTo>
                <a:cubicBezTo>
                  <a:pt x="2239256" y="552223"/>
                  <a:pt x="2251880" y="541361"/>
                  <a:pt x="2265528" y="532263"/>
                </a:cubicBezTo>
                <a:lnTo>
                  <a:pt x="2770495" y="545910"/>
                </a:lnTo>
                <a:cubicBezTo>
                  <a:pt x="2891497" y="551059"/>
                  <a:pt x="2872974" y="548225"/>
                  <a:pt x="2947916" y="573206"/>
                </a:cubicBezTo>
                <a:lnTo>
                  <a:pt x="3138985" y="559558"/>
                </a:lnTo>
                <a:cubicBezTo>
                  <a:pt x="3262668" y="548803"/>
                  <a:pt x="3227429" y="557372"/>
                  <a:pt x="3302758" y="532263"/>
                </a:cubicBezTo>
                <a:cubicBezTo>
                  <a:pt x="3308252" y="524938"/>
                  <a:pt x="3363743" y="453050"/>
                  <a:pt x="3370997" y="436728"/>
                </a:cubicBezTo>
                <a:cubicBezTo>
                  <a:pt x="3382682" y="410436"/>
                  <a:pt x="3398292" y="354842"/>
                  <a:pt x="3398292" y="354842"/>
                </a:cubicBezTo>
                <a:cubicBezTo>
                  <a:pt x="3393262" y="319633"/>
                  <a:pt x="3390054" y="256477"/>
                  <a:pt x="3370997" y="218364"/>
                </a:cubicBezTo>
                <a:cubicBezTo>
                  <a:pt x="3363661" y="203693"/>
                  <a:pt x="3356509" y="187668"/>
                  <a:pt x="3343701" y="177421"/>
                </a:cubicBezTo>
                <a:cubicBezTo>
                  <a:pt x="3332467" y="168434"/>
                  <a:pt x="3315625" y="170207"/>
                  <a:pt x="3302758" y="163773"/>
                </a:cubicBezTo>
                <a:cubicBezTo>
                  <a:pt x="3288087" y="156437"/>
                  <a:pt x="3276804" y="143139"/>
                  <a:pt x="3261815" y="136477"/>
                </a:cubicBezTo>
                <a:cubicBezTo>
                  <a:pt x="3192817" y="105811"/>
                  <a:pt x="3170665" y="108738"/>
                  <a:pt x="3098042" y="95534"/>
                </a:cubicBezTo>
                <a:cubicBezTo>
                  <a:pt x="2932521" y="65439"/>
                  <a:pt x="3124147" y="87435"/>
                  <a:pt x="2797791" y="68239"/>
                </a:cubicBezTo>
                <a:cubicBezTo>
                  <a:pt x="2779594" y="63690"/>
                  <a:pt x="2761235" y="59744"/>
                  <a:pt x="2743200" y="54591"/>
                </a:cubicBezTo>
                <a:cubicBezTo>
                  <a:pt x="2729368" y="50639"/>
                  <a:pt x="2716639" y="41294"/>
                  <a:pt x="2702257" y="40943"/>
                </a:cubicBezTo>
                <a:cubicBezTo>
                  <a:pt x="2342944" y="32179"/>
                  <a:pt x="1983475" y="31844"/>
                  <a:pt x="1624084" y="27295"/>
                </a:cubicBezTo>
                <a:cubicBezTo>
                  <a:pt x="1560394" y="22746"/>
                  <a:pt x="1496867" y="13648"/>
                  <a:pt x="1433015" y="13648"/>
                </a:cubicBezTo>
                <a:cubicBezTo>
                  <a:pt x="1260083" y="13648"/>
                  <a:pt x="1087291" y="23537"/>
                  <a:pt x="914400" y="27295"/>
                </a:cubicBezTo>
                <a:cubicBezTo>
                  <a:pt x="878015" y="28086"/>
                  <a:pt x="871182" y="29569"/>
                  <a:pt x="818866" y="27295"/>
                </a:cubicBezTo>
                <a:close/>
              </a:path>
            </a:pathLst>
          </a:custGeom>
          <a:solidFill>
            <a:schemeClr val="accent6">
              <a:lumMod val="75000"/>
              <a:alpha val="2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48640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… how do we use RDF(S)/OWL/SPARQL </a:t>
            </a:r>
          </a:p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to build a “Web of Data”?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00400" y="272471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b="1" dirty="0" smtClean="0">
                <a:solidFill>
                  <a:schemeClr val="tx1"/>
                </a:solidFill>
              </a:rPr>
              <a:t>CC7220-1</a:t>
            </a:r>
            <a:br>
              <a:rPr lang="en-IE" b="1" dirty="0" smtClean="0">
                <a:solidFill>
                  <a:schemeClr val="tx1"/>
                </a:solidFill>
              </a:rPr>
            </a:br>
            <a:r>
              <a:rPr lang="en-IE" b="1" cap="small" dirty="0" smtClean="0">
                <a:solidFill>
                  <a:schemeClr val="tx1"/>
                </a:solidFill>
              </a:rPr>
              <a:t>La Web de </a:t>
            </a:r>
            <a:r>
              <a:rPr lang="en-IE" b="1" cap="small" dirty="0" err="1" smtClean="0">
                <a:solidFill>
                  <a:schemeClr val="tx1"/>
                </a:solidFill>
              </a:rPr>
              <a:t>Datos</a:t>
            </a:r>
            <a:r>
              <a:rPr lang="en-IE" b="1" cap="small" dirty="0" smtClean="0">
                <a:solidFill>
                  <a:schemeClr val="tx1"/>
                </a:solidFill>
              </a:rPr>
              <a:t/>
            </a:r>
            <a:br>
              <a:rPr lang="en-IE" b="1" cap="small" dirty="0" smtClean="0">
                <a:solidFill>
                  <a:schemeClr val="tx1"/>
                </a:solidFill>
              </a:rPr>
            </a:br>
            <a:r>
              <a:rPr lang="en-IE" b="1" cap="small" dirty="0" smtClean="0">
                <a:solidFill>
                  <a:schemeClr val="tx1"/>
                </a:solidFill>
              </a:rPr>
              <a:t>Primavera </a:t>
            </a:r>
            <a:r>
              <a:rPr lang="en-IE" b="1" dirty="0" smtClean="0">
                <a:solidFill>
                  <a:schemeClr val="tx1"/>
                </a:solidFill>
              </a:rPr>
              <a:t>2018</a:t>
            </a:r>
            <a:endParaRPr lang="en-I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6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Linking Open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829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Data … 2006 </a:t>
            </a:r>
            <a:endParaRPr lang="en-IE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9" y="1406192"/>
            <a:ext cx="7167477" cy="537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tw.rpi.edu/launch/img/l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571455" cy="2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9874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4"/>
              </a:rPr>
              <a:t>http://</a:t>
            </a:r>
            <a:r>
              <a:rPr lang="en-IE" dirty="0" smtClean="0">
                <a:hlinkClick r:id="rId4"/>
              </a:rPr>
              <a:t>www.w3.org/DesignIssues/LinkedData.html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6445125"/>
            <a:ext cx="3124201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solidFill>
                  <a:schemeClr val="bg1"/>
                </a:solidFill>
              </a:rPr>
              <a:t>(The mug is explained now)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5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Open Data ...</a:t>
            </a:r>
            <a:endParaRPr lang="en-IE" dirty="0"/>
          </a:p>
        </p:txBody>
      </p:sp>
      <p:pic>
        <p:nvPicPr>
          <p:cNvPr id="33794" name="Picture 2" descr="http://l1.alamy.com/thumbs/4/e5f2a23d-7174-48d9-b3a4-e045aced1f1d/C408C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6106"/>
            <a:ext cx="16192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1549589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667000" y="1676400"/>
            <a:ext cx="6267450" cy="1676400"/>
          </a:xfrm>
          <a:prstGeom prst="cloudCallout">
            <a:avLst>
              <a:gd name="adj1" fmla="val -64490"/>
              <a:gd name="adj2" fmla="val -1474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all these people who want to publish Open Data but how should they publish it on the Web?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52651" y="4191119"/>
            <a:ext cx="6096000" cy="1944687"/>
          </a:xfrm>
          <a:prstGeom prst="cloudCallout">
            <a:avLst>
              <a:gd name="adj1" fmla="val 67040"/>
              <a:gd name="adj2" fmla="val 166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this new way of publishing Linked Data on the Web but no data to publish … 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722435" y="61953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dirty="0" smtClean="0"/>
              <a:t>... </a:t>
            </a:r>
            <a:r>
              <a:rPr lang="en-IE" dirty="0" smtClean="0"/>
              <a:t>meets </a:t>
            </a:r>
            <a:r>
              <a:rPr lang="en-IE" dirty="0" smtClean="0"/>
              <a:t>Linked Data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109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0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Data</a:t>
            </a:r>
            <a:endParaRPr lang="en-IE" dirty="0"/>
          </a:p>
        </p:txBody>
      </p:sp>
      <p:pic>
        <p:nvPicPr>
          <p:cNvPr id="4" name="Picture 2" descr="http://l1.alamy.com/thumbs/4/e5f2a23d-7174-48d9-b3a4-e045aced1f1d/C408C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6106"/>
            <a:ext cx="16192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1549589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006788" y="2893953"/>
            <a:ext cx="5384611" cy="1676400"/>
          </a:xfrm>
          <a:prstGeom prst="cloudCallout">
            <a:avLst>
              <a:gd name="adj1" fmla="val -49536"/>
              <a:gd name="adj2" fmla="val -7743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all these people who want to publish Open Data but how should they publish it on the Web?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752600" y="2759810"/>
            <a:ext cx="6096000" cy="1944687"/>
          </a:xfrm>
          <a:prstGeom prst="cloudCallout">
            <a:avLst>
              <a:gd name="adj1" fmla="val 40846"/>
              <a:gd name="adj2" fmla="val 7675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this new way of publishing Linked Data on the Web but no data to publish … 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1752600" y="2781419"/>
            <a:ext cx="6096000" cy="1944687"/>
          </a:xfrm>
          <a:prstGeom prst="cloudCallout">
            <a:avLst>
              <a:gd name="adj1" fmla="val -187064"/>
              <a:gd name="adj2" fmla="val 167285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b="1" smtClean="0">
                <a:solidFill>
                  <a:schemeClr val="tx1"/>
                </a:solidFill>
              </a:rPr>
              <a:t>Linked Open Data</a:t>
            </a:r>
            <a:endParaRPr lang="en-IE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5 </a:t>
            </a:r>
            <a:r>
              <a:rPr lang="en-IE" dirty="0" smtClean="0">
                <a:solidFill>
                  <a:srgbClr val="FFC000"/>
                </a:solidFill>
              </a:rPr>
              <a:t>★</a:t>
            </a:r>
            <a:r>
              <a:rPr lang="en-IE" dirty="0" smtClean="0"/>
              <a:t>’s of Linked Open Data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E" dirty="0" smtClean="0"/>
          </a:p>
          <a:p>
            <a:pPr marL="0" indent="0">
              <a:buNone/>
            </a:pPr>
            <a:r>
              <a:rPr lang="en-IE" sz="1400" smtClean="0">
                <a:solidFill>
                  <a:schemeClr val="bg1"/>
                </a:solidFill>
              </a:rPr>
              <a:t>★★★</a:t>
            </a:r>
            <a:r>
              <a:rPr lang="en-IE" sz="1400">
                <a:solidFill>
                  <a:schemeClr val="bg1"/>
                </a:solidFill>
              </a:rPr>
              <a:t>★</a:t>
            </a:r>
            <a:r>
              <a:rPr lang="en-IE" sz="1400" smtClean="0">
                <a:solidFill>
                  <a:srgbClr val="FFC000"/>
                </a:solidFill>
              </a:rPr>
              <a:t>★</a:t>
            </a:r>
            <a:r>
              <a:rPr lang="en-IE" sz="2800" smtClean="0">
                <a:solidFill>
                  <a:srgbClr val="FFC000"/>
                </a:solidFill>
              </a:rPr>
              <a:t> 	</a:t>
            </a:r>
            <a:r>
              <a:rPr lang="en-IE" sz="2800" smtClean="0"/>
              <a:t>Publish </a:t>
            </a:r>
            <a:r>
              <a:rPr lang="en-IE" sz="2800" dirty="0" smtClean="0"/>
              <a:t>data under open licence</a:t>
            </a:r>
            <a:endParaRPr lang="en-IE" sz="2400" dirty="0" smtClean="0"/>
          </a:p>
          <a:p>
            <a:pPr marL="0" indent="0">
              <a:buNone/>
            </a:pPr>
            <a:r>
              <a:rPr lang="en-IE" sz="1400" smtClean="0">
                <a:solidFill>
                  <a:schemeClr val="bg1"/>
                </a:solidFill>
              </a:rPr>
              <a:t>★★★</a:t>
            </a:r>
            <a:r>
              <a:rPr lang="en-IE" sz="1400">
                <a:solidFill>
                  <a:srgbClr val="FFC000"/>
                </a:solidFill>
              </a:rPr>
              <a:t>★</a:t>
            </a:r>
            <a:r>
              <a:rPr lang="en-IE" sz="1400" smtClean="0">
                <a:solidFill>
                  <a:srgbClr val="FFC000"/>
                </a:solidFill>
              </a:rPr>
              <a:t>★</a:t>
            </a:r>
            <a:r>
              <a:rPr lang="en-IE" sz="2800" smtClean="0">
                <a:solidFill>
                  <a:srgbClr val="FFC000"/>
                </a:solidFill>
              </a:rPr>
              <a:t> 	</a:t>
            </a:r>
            <a:r>
              <a:rPr lang="en-IE" sz="2800" smtClean="0"/>
              <a:t>Make </a:t>
            </a:r>
            <a:r>
              <a:rPr lang="en-IE" sz="2800" dirty="0" smtClean="0"/>
              <a:t>the data “machine readable”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e.g., a Spreadsheet better than a PDF table </a:t>
            </a:r>
          </a:p>
          <a:p>
            <a:pPr marL="0" indent="0">
              <a:buNone/>
            </a:pPr>
            <a:r>
              <a:rPr lang="en-IE" sz="1400" smtClean="0">
                <a:solidFill>
                  <a:schemeClr val="bg1"/>
                </a:solidFill>
              </a:rPr>
              <a:t>★★</a:t>
            </a:r>
            <a:r>
              <a:rPr lang="en-IE" sz="1400">
                <a:solidFill>
                  <a:srgbClr val="FFC000"/>
                </a:solidFill>
              </a:rPr>
              <a:t>★</a:t>
            </a:r>
            <a:r>
              <a:rPr lang="en-IE" sz="1400" smtClean="0">
                <a:solidFill>
                  <a:srgbClr val="FFC000"/>
                </a:solidFill>
              </a:rPr>
              <a:t>★★</a:t>
            </a:r>
            <a:r>
              <a:rPr lang="en-IE" sz="2800" smtClean="0">
                <a:solidFill>
                  <a:srgbClr val="FFC000"/>
                </a:solidFill>
              </a:rPr>
              <a:t> 	</a:t>
            </a:r>
            <a:r>
              <a:rPr lang="en-IE" sz="2800" smtClean="0"/>
              <a:t>Use </a:t>
            </a:r>
            <a:r>
              <a:rPr lang="en-IE" sz="2800" dirty="0" smtClean="0"/>
              <a:t>non-proprietary formats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e.g., a CSV text file better than Excel</a:t>
            </a:r>
          </a:p>
          <a:p>
            <a:pPr marL="0" indent="0">
              <a:buNone/>
            </a:pPr>
            <a:r>
              <a:rPr lang="en-IE" sz="1400">
                <a:solidFill>
                  <a:schemeClr val="bg1"/>
                </a:solidFill>
              </a:rPr>
              <a:t>★</a:t>
            </a:r>
            <a:r>
              <a:rPr lang="en-IE" sz="1400">
                <a:solidFill>
                  <a:srgbClr val="FFC000"/>
                </a:solidFill>
              </a:rPr>
              <a:t>★★★★</a:t>
            </a:r>
            <a:r>
              <a:rPr lang="en-IE" sz="2800" smtClean="0">
                <a:solidFill>
                  <a:srgbClr val="FFC000"/>
                </a:solidFill>
              </a:rPr>
              <a:t> 	</a:t>
            </a:r>
            <a:r>
              <a:rPr lang="en-IE" sz="2800" smtClean="0"/>
              <a:t>Use </a:t>
            </a:r>
            <a:r>
              <a:rPr lang="en-IE" sz="2800" dirty="0" smtClean="0"/>
              <a:t>URIs to name your stuff </a:t>
            </a:r>
            <a:r>
              <a:rPr lang="en-IE" sz="2000" dirty="0" smtClean="0">
                <a:solidFill>
                  <a:srgbClr val="0070C0"/>
                </a:solidFill>
              </a:rPr>
              <a:t>(hint: RDF)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use unambiguous identifiers that can be linked/looked up</a:t>
            </a:r>
          </a:p>
          <a:p>
            <a:pPr marL="0" indent="0">
              <a:buNone/>
            </a:pPr>
            <a:r>
              <a:rPr lang="en-IE" sz="1400" smtClean="0">
                <a:solidFill>
                  <a:srgbClr val="FFC000"/>
                </a:solidFill>
              </a:rPr>
              <a:t>★★★★★</a:t>
            </a:r>
            <a:r>
              <a:rPr lang="en-IE" sz="2800" smtClean="0">
                <a:solidFill>
                  <a:srgbClr val="FFC000"/>
                </a:solidFill>
              </a:rPr>
              <a:t> 	</a:t>
            </a:r>
            <a:r>
              <a:rPr lang="en-IE" sz="2800" smtClean="0"/>
              <a:t>Provide </a:t>
            </a:r>
            <a:r>
              <a:rPr lang="en-IE" sz="2800" dirty="0" smtClean="0"/>
              <a:t>links to </a:t>
            </a:r>
            <a:r>
              <a:rPr lang="en-IE" sz="2800" smtClean="0"/>
              <a:t>other content </a:t>
            </a:r>
            <a:r>
              <a:rPr lang="en-IE" sz="2000">
                <a:solidFill>
                  <a:srgbClr val="0070C0"/>
                </a:solidFill>
              </a:rPr>
              <a:t>(hint: </a:t>
            </a:r>
            <a:r>
              <a:rPr lang="en-IE" sz="2000" smtClean="0">
                <a:solidFill>
                  <a:srgbClr val="0070C0"/>
                </a:solidFill>
              </a:rPr>
              <a:t>Linked Data)</a:t>
            </a:r>
            <a:endParaRPr lang="en-IE" sz="2000" dirty="0" smtClean="0"/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so consumers can follow links to find out more</a:t>
            </a:r>
            <a:endParaRPr lang="en-I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134" y="609600"/>
            <a:ext cx="2286000" cy="236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07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Each</a:t>
            </a:r>
            <a:r>
              <a:rPr lang="es-CL" dirty="0" smtClean="0"/>
              <a:t> </a:t>
            </a:r>
            <a:r>
              <a:rPr lang="es-CL" dirty="0" err="1" smtClean="0"/>
              <a:t>star</a:t>
            </a:r>
            <a:r>
              <a:rPr lang="es-CL" dirty="0" smtClean="0"/>
              <a:t> </a:t>
            </a:r>
            <a:r>
              <a:rPr lang="es-CL" dirty="0" err="1" smtClean="0"/>
              <a:t>improves</a:t>
            </a:r>
            <a:r>
              <a:rPr lang="es-CL" dirty="0" smtClean="0"/>
              <a:t> </a:t>
            </a:r>
            <a:r>
              <a:rPr lang="es-CL" dirty="0" err="1" smtClean="0"/>
              <a:t>interoperability</a:t>
            </a:r>
            <a:r>
              <a:rPr lang="es-CL" dirty="0" smtClean="0"/>
              <a:t> of data</a:t>
            </a:r>
            <a:endParaRPr lang="es-CL" dirty="0"/>
          </a:p>
        </p:txBody>
      </p:sp>
      <p:pic>
        <p:nvPicPr>
          <p:cNvPr id="16386" name="Picture 2" descr="5-star steps by ex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28438"/>
            <a:ext cx="7467600" cy="423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1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Datasets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606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6" name="Picture 2" descr="http://lod-cloud.net/versions/2007-10-0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45732"/>
            <a:ext cx="5347408" cy="41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46166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</p:txBody>
      </p:sp>
    </p:spTree>
    <p:extLst>
      <p:ext uri="{BB962C8B-B14F-4D97-AF65-F5344CB8AC3E}">
        <p14:creationId xmlns:p14="http://schemas.microsoft.com/office/powerpoint/2010/main" val="18106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2050" name="Picture 2" descr="http://lod-cloud.net/versions/2007-11-10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2" y="1870365"/>
            <a:ext cx="5981907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83099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</p:txBody>
      </p:sp>
    </p:spTree>
    <p:extLst>
      <p:ext uri="{BB962C8B-B14F-4D97-AF65-F5344CB8AC3E}">
        <p14:creationId xmlns:p14="http://schemas.microsoft.com/office/powerpoint/2010/main" val="25065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122" name="Picture 2" descr="http://lod-cloud.net/versions/2008-02-2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676400"/>
            <a:ext cx="6466990" cy="473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200329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</p:txBody>
      </p:sp>
    </p:spTree>
    <p:extLst>
      <p:ext uri="{BB962C8B-B14F-4D97-AF65-F5344CB8AC3E}">
        <p14:creationId xmlns:p14="http://schemas.microsoft.com/office/powerpoint/2010/main" val="170173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2258" y="1066224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are we missing from here to build a Web of Data?</a:t>
            </a:r>
            <a:endParaRPr lang="en-IE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0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146" name="Picture 2" descr="http://lod-cloud.net/versions/2008-09-1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6066914" cy="469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</p:txBody>
      </p:sp>
    </p:spTree>
    <p:extLst>
      <p:ext uri="{BB962C8B-B14F-4D97-AF65-F5344CB8AC3E}">
        <p14:creationId xmlns:p14="http://schemas.microsoft.com/office/powerpoint/2010/main" val="146041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7170" name="Picture 2" descr="http://lod-cloud.net/versions/2009-03-05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1447800"/>
            <a:ext cx="660045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938992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</p:txBody>
      </p:sp>
    </p:spTree>
    <p:extLst>
      <p:ext uri="{BB962C8B-B14F-4D97-AF65-F5344CB8AC3E}">
        <p14:creationId xmlns:p14="http://schemas.microsoft.com/office/powerpoint/2010/main" val="297962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8196" name="Picture 4" descr="http://lod-cloud.net/versions/2009-07-14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681514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2308324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</p:txBody>
      </p:sp>
    </p:spTree>
    <p:extLst>
      <p:ext uri="{BB962C8B-B14F-4D97-AF65-F5344CB8AC3E}">
        <p14:creationId xmlns:p14="http://schemas.microsoft.com/office/powerpoint/2010/main" val="19775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7239000" y="167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/>
              <a:t>Oct 2007</a:t>
            </a:r>
            <a:endParaRPr lang="en-IE" i="1" dirty="0"/>
          </a:p>
        </p:txBody>
      </p:sp>
      <p:pic>
        <p:nvPicPr>
          <p:cNvPr id="3074" name="Picture 2" descr="http://lod-cloud.net/versions/2010-09-22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398"/>
            <a:ext cx="8194664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22671" y="1808018"/>
            <a:ext cx="1752600" cy="2677656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</p:txBody>
      </p:sp>
    </p:spTree>
    <p:extLst>
      <p:ext uri="{BB962C8B-B14F-4D97-AF65-F5344CB8AC3E}">
        <p14:creationId xmlns:p14="http://schemas.microsoft.com/office/powerpoint/2010/main" val="398270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046988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</p:txBody>
      </p:sp>
    </p:spTree>
    <p:extLst>
      <p:ext uri="{BB962C8B-B14F-4D97-AF65-F5344CB8AC3E}">
        <p14:creationId xmlns:p14="http://schemas.microsoft.com/office/powerpoint/2010/main" val="233677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41632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340650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  <a:endParaRPr lang="en-IE" dirty="0"/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785652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12728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" y="1524371"/>
            <a:ext cx="8013002" cy="525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154984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</p:txBody>
      </p:sp>
    </p:spTree>
    <p:extLst>
      <p:ext uri="{BB962C8B-B14F-4D97-AF65-F5344CB8AC3E}">
        <p14:creationId xmlns:p14="http://schemas.microsoft.com/office/powerpoint/2010/main" val="117970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52431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</a:t>
            </a:r>
            <a:r>
              <a:rPr lang="en-IE" sz="2400" b="1" i="1" dirty="0" smtClean="0">
                <a:solidFill>
                  <a:srgbClr val="0070C0"/>
                </a:solidFill>
              </a:rPr>
              <a:t>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  <a:endParaRPr lang="en-IE" sz="2400" b="1" i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Cross-Domain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0415"/>
            <a:ext cx="9144000" cy="50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2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IE" dirty="0" smtClean="0">
                <a:solidFill>
                  <a:srgbClr val="00B050"/>
                </a:solidFill>
              </a:rPr>
              <a:t> </a:t>
            </a: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Links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2258" y="1066224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add links to this picture?</a:t>
            </a:r>
            <a:endParaRPr lang="en-IE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23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Cross-Domain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0541"/>
            <a:ext cx="9144000" cy="510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1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Geographic</a:t>
            </a:r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61</a:t>
            </a:fld>
            <a:endParaRPr lang="de-DE"/>
          </a:p>
        </p:txBody>
      </p:sp>
      <p:pic>
        <p:nvPicPr>
          <p:cNvPr id="5" name="Picture 4" descr="GeoNames.or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761"/>
            <a:ext cx="9144000" cy="509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Geographic</a:t>
            </a:r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62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352641"/>
            <a:ext cx="9144000" cy="550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1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Governmental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63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8007"/>
            <a:ext cx="9144000" cy="516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7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Governmental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49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0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Life Sciences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5298"/>
            <a:ext cx="9144000" cy="364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Life Sciences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245"/>
            <a:ext cx="9144000" cy="541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9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E-Commerce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67</a:t>
            </a:fld>
            <a:endParaRPr lang="de-DE"/>
          </a:p>
        </p:txBody>
      </p:sp>
      <p:pic>
        <p:nvPicPr>
          <p:cNvPr id="5" name="Picture 4" descr="GoodRelations  The Professional Web Vocabulary for E Comme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1021"/>
            <a:ext cx="9144000" cy="481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8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Media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68</a:t>
            </a:fld>
            <a:endParaRPr lang="de-DE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182" y="1584237"/>
            <a:ext cx="8106927" cy="427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33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Media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1637"/>
            <a:ext cx="9144000" cy="530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5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filled with IRIs!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972402" y="2362200"/>
            <a:ext cx="3276600" cy="228600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972402" y="3235115"/>
            <a:ext cx="842749" cy="29567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/>
          <p:cNvSpPr/>
          <p:nvPr/>
        </p:nvSpPr>
        <p:spPr>
          <a:xfrm>
            <a:off x="5548126" y="3530788"/>
            <a:ext cx="1309874" cy="279212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/>
          <p:cNvSpPr/>
          <p:nvPr/>
        </p:nvSpPr>
        <p:spPr>
          <a:xfrm>
            <a:off x="972402" y="2590800"/>
            <a:ext cx="7219151" cy="342900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/>
          <p:cNvSpPr/>
          <p:nvPr/>
        </p:nvSpPr>
        <p:spPr>
          <a:xfrm>
            <a:off x="972402" y="2933700"/>
            <a:ext cx="7214601" cy="301417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/>
          <p:cNvSpPr/>
          <p:nvPr/>
        </p:nvSpPr>
        <p:spPr>
          <a:xfrm>
            <a:off x="5715000" y="3235115"/>
            <a:ext cx="1421130" cy="295673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1204607" y="3530789"/>
            <a:ext cx="1406095" cy="279211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1204607" y="3810000"/>
            <a:ext cx="1619707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4176526" y="3530787"/>
            <a:ext cx="1309874" cy="27921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/>
          <p:cNvSpPr/>
          <p:nvPr/>
        </p:nvSpPr>
        <p:spPr>
          <a:xfrm>
            <a:off x="3135557" y="3809999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/>
          <p:cNvSpPr/>
          <p:nvPr/>
        </p:nvSpPr>
        <p:spPr>
          <a:xfrm>
            <a:off x="5158276" y="3814546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Rectangle 26"/>
          <p:cNvSpPr/>
          <p:nvPr/>
        </p:nvSpPr>
        <p:spPr>
          <a:xfrm>
            <a:off x="1815151" y="3235117"/>
            <a:ext cx="318449" cy="295670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Rectangle 36"/>
          <p:cNvSpPr/>
          <p:nvPr/>
        </p:nvSpPr>
        <p:spPr>
          <a:xfrm>
            <a:off x="2133601" y="3247024"/>
            <a:ext cx="3276600" cy="283766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457200" y="62182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… any IRI could be a link!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62200"/>
            <a:ext cx="7201921" cy="17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6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Pokémon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70</a:t>
            </a:fld>
            <a:endParaRPr lang="de-DE"/>
          </a:p>
        </p:txBody>
      </p:sp>
      <p:pic>
        <p:nvPicPr>
          <p:cNvPr id="4098" name="Picture 2" descr="Image result for poke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382" y="2610709"/>
            <a:ext cx="7083617" cy="424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poke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87" y="1417975"/>
            <a:ext cx="1429497" cy="163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175" y="1364183"/>
            <a:ext cx="6205824" cy="124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4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52431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</a:t>
            </a:r>
            <a:r>
              <a:rPr lang="en-IE" sz="2400" b="1" i="1" dirty="0" smtClean="0">
                <a:solidFill>
                  <a:srgbClr val="0070C0"/>
                </a:solidFill>
              </a:rPr>
              <a:t>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  <a:endParaRPr lang="en-IE" sz="2400" b="1" i="1" dirty="0" smtClean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447953"/>
            <a:ext cx="72390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But if every dataset describes data with their own vocabulary </a:t>
            </a: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datasets will be impossible to integrate and query.</a:t>
            </a:r>
          </a:p>
          <a:p>
            <a:pPr algn="ctr"/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could we address this issue?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6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Vocabularies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074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Vocabularies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Indexes vocabularies for re-use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905000"/>
            <a:ext cx="5376862" cy="47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1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1614"/>
            <a:ext cx="9144000" cy="453258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DCTERMS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documents</a:t>
            </a:r>
            <a:endParaRPr lang="en-I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1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FOAF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people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1040"/>
            <a:ext cx="9144000" cy="4456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2401040"/>
            <a:ext cx="9144000" cy="455229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SKOS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taxonomies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8561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819"/>
            <a:ext cx="9144000" cy="4820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CC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licencing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7767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819"/>
            <a:ext cx="9144000" cy="50763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SCHEMA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everything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484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819"/>
            <a:ext cx="9144000" cy="50763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SCHEMA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everything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293494"/>
            <a:ext cx="5634038" cy="388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5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Pre-Linked Data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6750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Data Applications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6967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52431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</a:t>
            </a:r>
            <a:r>
              <a:rPr lang="en-IE" sz="2400" b="1" i="1" dirty="0" smtClean="0">
                <a:solidFill>
                  <a:srgbClr val="0070C0"/>
                </a:solidFill>
              </a:rPr>
              <a:t>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  <a:endParaRPr lang="en-IE" sz="2400" b="1" i="1" dirty="0" smtClean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447953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So who is using these datasets (and for what)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39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Google’s</a:t>
            </a:r>
            <a:r>
              <a:rPr lang="es-CL" dirty="0" smtClean="0"/>
              <a:t> </a:t>
            </a:r>
            <a:r>
              <a:rPr lang="es-CL" dirty="0" err="1" smtClean="0"/>
              <a:t>Knowledge</a:t>
            </a:r>
            <a:r>
              <a:rPr lang="es-CL" dirty="0" smtClean="0"/>
              <a:t> </a:t>
            </a:r>
            <a:r>
              <a:rPr lang="es-CL" dirty="0" err="1" smtClean="0"/>
              <a:t>Graph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56" y="1369378"/>
            <a:ext cx="7862888" cy="5420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342" y="2011362"/>
            <a:ext cx="3958514" cy="4999038"/>
          </a:xfrm>
          <a:prstGeom prst="rect">
            <a:avLst/>
          </a:prstGeom>
        </p:spPr>
      </p:pic>
      <p:sp>
        <p:nvSpPr>
          <p:cNvPr id="3" name="AutoShape 4" descr="Image result for wikidat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600" y="72512"/>
            <a:ext cx="1828800" cy="12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4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Apple's</a:t>
            </a:r>
            <a:r>
              <a:rPr lang="es-CL" dirty="0" smtClean="0"/>
              <a:t> </a:t>
            </a:r>
            <a:r>
              <a:rPr lang="es-CL" dirty="0" err="1" smtClean="0"/>
              <a:t>Siri</a:t>
            </a:r>
            <a:endParaRPr lang="es-CL" dirty="0"/>
          </a:p>
        </p:txBody>
      </p:sp>
      <p:sp>
        <p:nvSpPr>
          <p:cNvPr id="3" name="AutoShape 4" descr="Image result for wikidat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9218" name="Picture 2" descr="Image result for si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74983"/>
            <a:ext cx="9144001" cy="47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591" y="1447800"/>
            <a:ext cx="7424809" cy="5400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600" y="72512"/>
            <a:ext cx="1828800" cy="12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4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IBM's</a:t>
            </a:r>
            <a:r>
              <a:rPr lang="es-CL" dirty="0" smtClean="0"/>
              <a:t> Watson</a:t>
            </a:r>
            <a:endParaRPr lang="es-CL" dirty="0"/>
          </a:p>
        </p:txBody>
      </p:sp>
      <p:sp>
        <p:nvSpPr>
          <p:cNvPr id="3" name="AutoShape 4" descr="Image result for wikidat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1266" name="Picture 2" descr="Image result for ibm wat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db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92" y="214312"/>
            <a:ext cx="1605481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freeba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2237"/>
            <a:ext cx="3108792" cy="5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53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ellip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858125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42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52431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</a:t>
            </a:r>
            <a:r>
              <a:rPr lang="en-IE" sz="2400" b="1" i="1" dirty="0" smtClean="0">
                <a:solidFill>
                  <a:srgbClr val="0070C0"/>
                </a:solidFill>
              </a:rPr>
              <a:t>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  <a:endParaRPr lang="en-IE" sz="2400" b="1" i="1" dirty="0" smtClean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44269"/>
            <a:ext cx="7239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However, these applications use hand-picked Linked Datasets!</a:t>
            </a: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Hard to find real-world applications that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discover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Linked Data</a:t>
            </a:r>
            <a:endParaRPr lang="en-IE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94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3010" name="Picture 2" descr="http://art.ngfiles.com/images/35000/35438_zero-drk_lost-fo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1800" y="-2514600"/>
            <a:ext cx="19050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  <a:t>Entering Unknown Territory:</a:t>
            </a:r>
            <a:b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</a:br>
            <a: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  <a:t>Open Research Questions!</a:t>
            </a:r>
            <a:endParaRPr lang="en-IE" dirty="0">
              <a:solidFill>
                <a:schemeClr val="bg1"/>
              </a:solidFill>
              <a:latin typeface="Alegreya Sans SC Light" panose="00000400000000000000" pitchFamily="2" charset="0"/>
            </a:endParaRPr>
          </a:p>
        </p:txBody>
      </p:sp>
      <p:pic>
        <p:nvPicPr>
          <p:cNvPr id="1026" name="Picture 2" descr="http://icons.iconarchive.com/icons/csscreme/halloween/512/ghost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152399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53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65521 -0.25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76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Diversity ...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52400"/>
            <a:ext cx="5359400" cy="664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1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Integration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2024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Web, early days </a:t>
            </a:r>
            <a:r>
              <a:rPr lang="en-IE" dirty="0"/>
              <a:t>(pre-2006)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Lots of dumps of RDF</a:t>
            </a:r>
          </a:p>
          <a:p>
            <a:r>
              <a:rPr lang="en-IE" dirty="0"/>
              <a:t>Big OWL ontologies (difficult to re-use)</a:t>
            </a:r>
          </a:p>
          <a:p>
            <a:r>
              <a:rPr lang="en-IE" dirty="0" smtClean="0"/>
              <a:t>No reuse of IRIs ... no links … no Web!</a:t>
            </a:r>
            <a:endParaRPr lang="en-I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34518"/>
            <a:ext cx="6004594" cy="324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27" y="3947804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91" y="34290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67" y="3562067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672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87" y="3479943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13" y="3958753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13" y="5676238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021715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417" y="4405955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84" y="5341961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98" y="6089981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06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Need for Integration</a:t>
            </a:r>
            <a:endParaRPr lang="en-IE" dirty="0"/>
          </a:p>
        </p:txBody>
      </p:sp>
      <p:sp>
        <p:nvSpPr>
          <p:cNvPr id="9" name="Rectangle 8"/>
          <p:cNvSpPr/>
          <p:nvPr/>
        </p:nvSpPr>
        <p:spPr>
          <a:xfrm>
            <a:off x="1259632" y="4876800"/>
            <a:ext cx="4493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http://rdf.freebase.com/ns/en.bill_clinton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50678" y="5308848"/>
            <a:ext cx="4288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http://data.nytimes.com/clinton_bill_per</a:t>
            </a:r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57" y="1155320"/>
            <a:ext cx="4674240" cy="31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70518"/>
            <a:ext cx="4617760" cy="315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78" y="1155320"/>
            <a:ext cx="4631804" cy="316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329599" y="56812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http://www.bbc.co.uk/music/artists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/…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71" y="1135832"/>
            <a:ext cx="4683343" cy="319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237287" y="4520208"/>
            <a:ext cx="4288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://dbpedia.org/resource/Bill_Clinton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60960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could OWL help here?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9607" y="6465332"/>
            <a:ext cx="7239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54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3" grpId="0"/>
      <p:bldP spid="13" grpId="1"/>
      <p:bldP spid="37" grpId="0"/>
      <p:bldP spid="37" grpId="1"/>
      <p:bldP spid="12" grpId="0" animBg="1"/>
      <p:bldP spid="1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99" y="136003"/>
            <a:ext cx="859250" cy="8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19200" y="12954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SELECT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?a (</a:t>
            </a: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COUNT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(</a:t>
            </a: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DISTINCT ?p2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)</a:t>
            </a: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AS ?c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FROM NAMED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…</a:t>
            </a:r>
          </a:p>
          <a:p>
            <a:pPr marL="0" indent="0">
              <a:buNone/>
            </a:pP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WHERE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{</a:t>
            </a:r>
          </a:p>
          <a:p>
            <a:pPr marL="0" indent="0">
              <a:buNone/>
            </a:pP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ex:cites</a:t>
            </a:r>
            <a:r>
              <a:rPr lang="en-IE" sz="1600" dirty="0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?p2 .</a:t>
            </a:r>
          </a:p>
          <a:p>
            <a:pPr marL="0" indent="0">
              <a:buNone/>
            </a:pP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GRAPH</a:t>
            </a:r>
            <a:r>
              <a:rPr lang="en-IE" sz="1600" dirty="0" smtClean="0">
                <a:solidFill>
                  <a:srgbClr val="FFC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</a:t>
            </a:r>
            <a:r>
              <a:rPr lang="en-IE" sz="16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dblp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C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?p1 a :Paper . ?p2 a :Paper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?p1 </a:t>
            </a:r>
            <a:r>
              <a:rPr lang="en-IE" sz="16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?a . ?a </a:t>
            </a:r>
            <a:r>
              <a:rPr lang="en-IE" sz="16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ex:basedIn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wiki:Chile</a:t>
            </a:r>
            <a:r>
              <a:rPr lang="en-IE" sz="1600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.</a:t>
            </a:r>
          </a:p>
          <a:p>
            <a:pPr marL="0" indent="0">
              <a:buNone/>
            </a:pPr>
            <a:r>
              <a:rPr lang="en-IE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 </a:t>
            </a: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NOT EXISTS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{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    ?p1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?b . ?p2 </a:t>
            </a:r>
            <a:r>
              <a:rPr lang="en-IE" sz="1600" dirty="0" err="1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ex:writtenBy</a:t>
            </a: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?b .</a:t>
            </a:r>
          </a:p>
          <a:p>
            <a:pPr marL="0" indent="0">
              <a:buNone/>
            </a:pPr>
            <a:r>
              <a:rPr lang="en-IE" sz="1600" dirty="0" smtClean="0">
                <a:solidFill>
                  <a:srgbClr val="FF000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   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} </a:t>
            </a: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GROUP BY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 ?a </a:t>
            </a:r>
            <a:r>
              <a:rPr lang="en-IE" sz="1600" b="1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ORDER BY DESC</a:t>
            </a:r>
            <a:r>
              <a:rPr lang="en-IE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(?c)</a:t>
            </a:r>
            <a:endParaRPr lang="en-IE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833523" y="55626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is this query asking?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3523" y="5931932"/>
            <a:ext cx="7239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Find the top cited authors based in Chile, only including papers from DBLP, excluding self-citations from the count.</a:t>
            </a:r>
          </a:p>
        </p:txBody>
      </p:sp>
    </p:spTree>
    <p:extLst>
      <p:ext uri="{BB962C8B-B14F-4D97-AF65-F5344CB8AC3E}">
        <p14:creationId xmlns:p14="http://schemas.microsoft.com/office/powerpoint/2010/main" val="99142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34" y="1389718"/>
            <a:ext cx="4004130" cy="247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34100"/>
            <a:ext cx="3923958" cy="2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08" y="4241083"/>
            <a:ext cx="4085741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A (Hypothetical) Integration Example</a:t>
            </a:r>
            <a:endParaRPr lang="en-IE" dirty="0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08" y="1274594"/>
            <a:ext cx="4076195" cy="267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2652">
            <a:off x="2091802" y="5149773"/>
            <a:ext cx="809164" cy="8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7740">
            <a:off x="2321545" y="2359747"/>
            <a:ext cx="809164" cy="8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7834">
            <a:off x="6516215" y="906867"/>
            <a:ext cx="809164" cy="8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8599">
            <a:off x="6925702" y="4410421"/>
            <a:ext cx="809164" cy="8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28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21387E-6 L 0.28056 -0.2793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8" y="-1396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68208E-6 L 0.14549 -0.055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4" y="-275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00578E-6 L -0.24896 0.1808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904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5723E-6 L -0.23542 -0.2571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1285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97" y="1844824"/>
            <a:ext cx="208023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300192" y="1281866"/>
            <a:ext cx="2592288" cy="2839799"/>
          </a:xfrm>
          <a:prstGeom prst="rect">
            <a:avLst/>
          </a:prstGeom>
          <a:solidFill>
            <a:srgbClr val="EDF6F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8" name="Rectangle 77"/>
          <p:cNvSpPr/>
          <p:nvPr/>
        </p:nvSpPr>
        <p:spPr>
          <a:xfrm>
            <a:off x="6372200" y="1341341"/>
            <a:ext cx="2592288" cy="2839799"/>
          </a:xfrm>
          <a:prstGeom prst="rect">
            <a:avLst/>
          </a:prstGeom>
          <a:solidFill>
            <a:srgbClr val="EDF6F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9" name="Rectangle 78"/>
          <p:cNvSpPr/>
          <p:nvPr/>
        </p:nvSpPr>
        <p:spPr>
          <a:xfrm>
            <a:off x="136516" y="4385048"/>
            <a:ext cx="5577959" cy="18811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0" name="Rectangle 79"/>
          <p:cNvSpPr/>
          <p:nvPr/>
        </p:nvSpPr>
        <p:spPr>
          <a:xfrm>
            <a:off x="233672" y="4458604"/>
            <a:ext cx="5577959" cy="18811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1" name="Rectangle 80"/>
          <p:cNvSpPr/>
          <p:nvPr/>
        </p:nvSpPr>
        <p:spPr>
          <a:xfrm>
            <a:off x="323528" y="4551576"/>
            <a:ext cx="5577959" cy="18811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2" name="Rectangle 81"/>
          <p:cNvSpPr/>
          <p:nvPr/>
        </p:nvSpPr>
        <p:spPr>
          <a:xfrm>
            <a:off x="6444208" y="1417426"/>
            <a:ext cx="2592288" cy="2839799"/>
          </a:xfrm>
          <a:prstGeom prst="rect">
            <a:avLst/>
          </a:prstGeom>
          <a:solidFill>
            <a:srgbClr val="EDF6F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3" name="Rectangle 82"/>
          <p:cNvSpPr/>
          <p:nvPr/>
        </p:nvSpPr>
        <p:spPr>
          <a:xfrm>
            <a:off x="136516" y="1240328"/>
            <a:ext cx="5577959" cy="2856535"/>
          </a:xfrm>
          <a:prstGeom prst="rect">
            <a:avLst/>
          </a:prstGeom>
          <a:solidFill>
            <a:srgbClr val="FFF5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4" name="Rectangle 83"/>
          <p:cNvSpPr/>
          <p:nvPr/>
        </p:nvSpPr>
        <p:spPr>
          <a:xfrm>
            <a:off x="221695" y="1324604"/>
            <a:ext cx="5577959" cy="2856535"/>
          </a:xfrm>
          <a:prstGeom prst="rect">
            <a:avLst/>
          </a:prstGeom>
          <a:solidFill>
            <a:srgbClr val="FFF5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5" name="Rectangle 84"/>
          <p:cNvSpPr/>
          <p:nvPr/>
        </p:nvSpPr>
        <p:spPr>
          <a:xfrm>
            <a:off x="323528" y="1401420"/>
            <a:ext cx="5577959" cy="2856535"/>
          </a:xfrm>
          <a:prstGeom prst="rect">
            <a:avLst/>
          </a:prstGeom>
          <a:solidFill>
            <a:srgbClr val="FFF5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6" name="Rectangle 85"/>
          <p:cNvSpPr/>
          <p:nvPr/>
        </p:nvSpPr>
        <p:spPr>
          <a:xfrm>
            <a:off x="932571" y="3778118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4,356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32570" y="3274063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30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88" name="Straight Arrow Connector 87"/>
          <p:cNvCxnSpPr>
            <a:stCxn id="123" idx="2"/>
            <a:endCxn id="87" idx="3"/>
          </p:cNvCxnSpPr>
          <p:nvPr/>
        </p:nvCxnSpPr>
        <p:spPr>
          <a:xfrm flipH="1" flipV="1">
            <a:off x="1868673" y="3439049"/>
            <a:ext cx="1882266" cy="42437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 bwMode="auto">
          <a:xfrm>
            <a:off x="2360757" y="3479340"/>
            <a:ext cx="699075" cy="215444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hIndex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3750939" y="2575828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gs:nSPARQL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484227" y="2566065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gs:SchemaMap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264655" y="1711732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107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93" name="Straight Arrow Connector 92"/>
          <p:cNvCxnSpPr>
            <a:stCxn id="128" idx="5"/>
            <a:endCxn id="90" idx="1"/>
          </p:cNvCxnSpPr>
          <p:nvPr/>
        </p:nvCxnSpPr>
        <p:spPr>
          <a:xfrm>
            <a:off x="2160210" y="1987030"/>
            <a:ext cx="1878282" cy="66261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endCxn id="86" idx="3"/>
          </p:cNvCxnSpPr>
          <p:nvPr/>
        </p:nvCxnSpPr>
        <p:spPr>
          <a:xfrm flipH="1">
            <a:off x="1868674" y="3943103"/>
            <a:ext cx="1992821" cy="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90" idx="2"/>
            <a:endCxn id="91" idx="6"/>
          </p:cNvCxnSpPr>
          <p:nvPr/>
        </p:nvCxnSpPr>
        <p:spPr>
          <a:xfrm flipH="1" flipV="1">
            <a:off x="2447763" y="2818093"/>
            <a:ext cx="1303176" cy="976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 bwMode="auto">
          <a:xfrm>
            <a:off x="2687096" y="2202321"/>
            <a:ext cx="850821" cy="222269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sp>
        <p:nvSpPr>
          <p:cNvPr id="99" name="Oval 98"/>
          <p:cNvSpPr/>
          <p:nvPr/>
        </p:nvSpPr>
        <p:spPr>
          <a:xfrm>
            <a:off x="6775406" y="3604034"/>
            <a:ext cx="1971678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dblp:ArenasM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00" name="Straight Arrow Connector 99"/>
          <p:cNvCxnSpPr>
            <a:stCxn id="102" idx="4"/>
            <a:endCxn id="99" idx="0"/>
          </p:cNvCxnSpPr>
          <p:nvPr/>
        </p:nvCxnSpPr>
        <p:spPr>
          <a:xfrm>
            <a:off x="7761245" y="3069495"/>
            <a:ext cx="0" cy="534539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 bwMode="auto">
          <a:xfrm>
            <a:off x="7329503" y="3264644"/>
            <a:ext cx="850821" cy="222269"/>
          </a:xfrm>
          <a:prstGeom prst="rect">
            <a:avLst/>
          </a:prstGeom>
          <a:solidFill>
            <a:srgbClr val="EDF6F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writtenBy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6775406" y="2565440"/>
            <a:ext cx="1971677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smtClean="0">
                <a:solidFill>
                  <a:schemeClr val="tx1"/>
                </a:solidFill>
                <a:latin typeface="cmss8" pitchFamily="34" charset="0"/>
              </a:rPr>
              <a:t>dblp:PerezAG10</a:t>
            </a:r>
          </a:p>
        </p:txBody>
      </p:sp>
      <p:sp>
        <p:nvSpPr>
          <p:cNvPr id="103" name="Oval 102"/>
          <p:cNvSpPr/>
          <p:nvPr/>
        </p:nvSpPr>
        <p:spPr>
          <a:xfrm>
            <a:off x="6776787" y="1584788"/>
            <a:ext cx="1971677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dblp:Article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04" name="Straight Arrow Connector 103"/>
          <p:cNvCxnSpPr>
            <a:stCxn id="102" idx="0"/>
            <a:endCxn id="103" idx="4"/>
          </p:cNvCxnSpPr>
          <p:nvPr/>
        </p:nvCxnSpPr>
        <p:spPr>
          <a:xfrm flipV="1">
            <a:off x="7761245" y="2088843"/>
            <a:ext cx="1381" cy="47659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 bwMode="auto">
          <a:xfrm>
            <a:off x="7339777" y="2281551"/>
            <a:ext cx="850821" cy="222269"/>
          </a:xfrm>
          <a:prstGeom prst="rect">
            <a:avLst/>
          </a:prstGeom>
          <a:solidFill>
            <a:srgbClr val="EDF6F9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300195" y="4387181"/>
            <a:ext cx="2592288" cy="1857010"/>
          </a:xfrm>
          <a:prstGeom prst="rect">
            <a:avLst/>
          </a:prstGeom>
          <a:solidFill>
            <a:srgbClr val="D8EE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7" name="Rectangle 106"/>
          <p:cNvSpPr/>
          <p:nvPr/>
        </p:nvSpPr>
        <p:spPr>
          <a:xfrm>
            <a:off x="6372200" y="4458153"/>
            <a:ext cx="2592288" cy="1886194"/>
          </a:xfrm>
          <a:prstGeom prst="rect">
            <a:avLst/>
          </a:prstGeom>
          <a:solidFill>
            <a:srgbClr val="D8EE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8" name="Rectangle 107"/>
          <p:cNvSpPr/>
          <p:nvPr/>
        </p:nvSpPr>
        <p:spPr>
          <a:xfrm>
            <a:off x="6444211" y="4551576"/>
            <a:ext cx="2592288" cy="1881102"/>
          </a:xfrm>
          <a:prstGeom prst="rect">
            <a:avLst/>
          </a:prstGeom>
          <a:solidFill>
            <a:srgbClr val="D8EE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9" name="Oval 108"/>
          <p:cNvSpPr/>
          <p:nvPr/>
        </p:nvSpPr>
        <p:spPr>
          <a:xfrm>
            <a:off x="6682505" y="5610106"/>
            <a:ext cx="1971678" cy="504055"/>
          </a:xfrm>
          <a:prstGeom prst="ellipse">
            <a:avLst/>
          </a:prstGeom>
          <a:solidFill>
            <a:srgbClr val="D8EE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>
                <a:solidFill>
                  <a:schemeClr val="tx1"/>
                </a:solidFill>
                <a:latin typeface="cmss8" pitchFamily="34" charset="0"/>
              </a:rPr>
              <a:t>w</a:t>
            </a:r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iki:PCUC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0" name="Straight Arrow Connector 109"/>
          <p:cNvCxnSpPr>
            <a:stCxn id="109" idx="0"/>
            <a:endCxn id="112" idx="4"/>
          </p:cNvCxnSpPr>
          <p:nvPr/>
        </p:nvCxnSpPr>
        <p:spPr>
          <a:xfrm flipV="1">
            <a:off x="7668344" y="5180761"/>
            <a:ext cx="2695" cy="42934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 bwMode="auto">
          <a:xfrm>
            <a:off x="7249571" y="5358705"/>
            <a:ext cx="850821" cy="222269"/>
          </a:xfrm>
          <a:prstGeom prst="rect">
            <a:avLst/>
          </a:prstGeom>
          <a:solidFill>
            <a:srgbClr val="D8EEC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country</a:t>
            </a:r>
          </a:p>
        </p:txBody>
      </p:sp>
      <p:sp>
        <p:nvSpPr>
          <p:cNvPr id="112" name="Oval 111"/>
          <p:cNvSpPr/>
          <p:nvPr/>
        </p:nvSpPr>
        <p:spPr>
          <a:xfrm>
            <a:off x="6685200" y="4676706"/>
            <a:ext cx="1971677" cy="504055"/>
          </a:xfrm>
          <a:prstGeom prst="ellipse">
            <a:avLst/>
          </a:prstGeom>
          <a:solidFill>
            <a:srgbClr val="D8EE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wiki:Chile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4" name="Straight Arrow Connector 113"/>
          <p:cNvCxnSpPr>
            <a:stCxn id="113" idx="4"/>
            <a:endCxn id="117" idx="0"/>
          </p:cNvCxnSpPr>
          <p:nvPr/>
        </p:nvCxnSpPr>
        <p:spPr>
          <a:xfrm>
            <a:off x="4732707" y="5142664"/>
            <a:ext cx="0" cy="47014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2699793" y="5697149"/>
            <a:ext cx="936103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2,074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 bwMode="auto">
          <a:xfrm>
            <a:off x="4367798" y="5233580"/>
            <a:ext cx="780266" cy="22226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affiliation</a:t>
            </a:r>
          </a:p>
        </p:txBody>
      </p:sp>
      <p:sp>
        <p:nvSpPr>
          <p:cNvPr id="117" name="Oval 116"/>
          <p:cNvSpPr/>
          <p:nvPr/>
        </p:nvSpPr>
        <p:spPr>
          <a:xfrm>
            <a:off x="3750939" y="5612811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mas:PUC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8" name="Straight Arrow Connector 117"/>
          <p:cNvCxnSpPr>
            <a:endCxn id="115" idx="0"/>
          </p:cNvCxnSpPr>
          <p:nvPr/>
        </p:nvCxnSpPr>
        <p:spPr>
          <a:xfrm flipH="1">
            <a:off x="3167845" y="5121399"/>
            <a:ext cx="1273294" cy="57575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 bwMode="auto">
          <a:xfrm>
            <a:off x="3384287" y="5305588"/>
            <a:ext cx="477208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cites</a:t>
            </a:r>
          </a:p>
        </p:txBody>
      </p:sp>
      <p:sp>
        <p:nvSpPr>
          <p:cNvPr id="120" name="Oval 119"/>
          <p:cNvSpPr/>
          <p:nvPr/>
        </p:nvSpPr>
        <p:spPr>
          <a:xfrm>
            <a:off x="484227" y="4638608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mas:Databases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1" name="Straight Arrow Connector 120"/>
          <p:cNvCxnSpPr>
            <a:stCxn id="113" idx="2"/>
          </p:cNvCxnSpPr>
          <p:nvPr/>
        </p:nvCxnSpPr>
        <p:spPr>
          <a:xfrm flipH="1">
            <a:off x="2447763" y="4890637"/>
            <a:ext cx="1303176" cy="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 bwMode="auto">
          <a:xfrm>
            <a:off x="2876916" y="4779500"/>
            <a:ext cx="486824" cy="22226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field</a:t>
            </a:r>
          </a:p>
        </p:txBody>
      </p:sp>
      <p:sp>
        <p:nvSpPr>
          <p:cNvPr id="123" name="Oval 122"/>
          <p:cNvSpPr/>
          <p:nvPr/>
        </p:nvSpPr>
        <p:spPr>
          <a:xfrm>
            <a:off x="3750939" y="3611394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gs:M_Arenas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 bwMode="auto">
          <a:xfrm>
            <a:off x="2843808" y="2716720"/>
            <a:ext cx="672226" cy="222269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 bwMode="auto">
          <a:xfrm>
            <a:off x="2272437" y="3856061"/>
            <a:ext cx="787395" cy="221429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citations</a:t>
            </a:r>
          </a:p>
        </p:txBody>
      </p:sp>
      <p:sp>
        <p:nvSpPr>
          <p:cNvPr id="128" name="Oval 127"/>
          <p:cNvSpPr/>
          <p:nvPr/>
        </p:nvSpPr>
        <p:spPr>
          <a:xfrm>
            <a:off x="484227" y="1556792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gs:J_Pérez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9" name="Straight Arrow Connector 128"/>
          <p:cNvCxnSpPr>
            <a:stCxn id="128" idx="4"/>
            <a:endCxn id="91" idx="0"/>
          </p:cNvCxnSpPr>
          <p:nvPr/>
        </p:nvCxnSpPr>
        <p:spPr>
          <a:xfrm>
            <a:off x="1465995" y="2060847"/>
            <a:ext cx="0" cy="50521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 bwMode="auto">
          <a:xfrm>
            <a:off x="1056883" y="2209543"/>
            <a:ext cx="850821" cy="222269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416303" y="6267719"/>
            <a:ext cx="1485184" cy="515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5" name="Rectangle 134"/>
          <p:cNvSpPr/>
          <p:nvPr/>
        </p:nvSpPr>
        <p:spPr>
          <a:xfrm>
            <a:off x="6444208" y="6266150"/>
            <a:ext cx="1598816" cy="548583"/>
          </a:xfrm>
          <a:prstGeom prst="rect">
            <a:avLst/>
          </a:prstGeom>
          <a:solidFill>
            <a:srgbClr val="D8EE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6" name="Rectangle 135"/>
          <p:cNvSpPr/>
          <p:nvPr/>
        </p:nvSpPr>
        <p:spPr>
          <a:xfrm>
            <a:off x="4432541" y="980730"/>
            <a:ext cx="1468946" cy="515863"/>
          </a:xfrm>
          <a:prstGeom prst="rect">
            <a:avLst/>
          </a:prstGeom>
          <a:solidFill>
            <a:srgbClr val="FFF5F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7" name="Rectangle 136"/>
          <p:cNvSpPr/>
          <p:nvPr/>
        </p:nvSpPr>
        <p:spPr>
          <a:xfrm flipV="1">
            <a:off x="6444211" y="980728"/>
            <a:ext cx="1656181" cy="531869"/>
          </a:xfrm>
          <a:prstGeom prst="rect">
            <a:avLst/>
          </a:prstGeom>
          <a:solidFill>
            <a:srgbClr val="EDF6F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38" name="Picture 2" descr="dblp computer science bibliograph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532" y="1003892"/>
            <a:ext cx="1271844" cy="49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/>
          <p:cNvSpPr/>
          <p:nvPr/>
        </p:nvSpPr>
        <p:spPr>
          <a:xfrm>
            <a:off x="4381200" y="1418776"/>
            <a:ext cx="1512168" cy="167180"/>
          </a:xfrm>
          <a:prstGeom prst="rect">
            <a:avLst/>
          </a:prstGeom>
          <a:solidFill>
            <a:srgbClr val="FF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852" y="1052735"/>
            <a:ext cx="1175284" cy="46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" name="Rectangle 140"/>
          <p:cNvSpPr/>
          <p:nvPr/>
        </p:nvSpPr>
        <p:spPr>
          <a:xfrm flipV="1">
            <a:off x="6465600" y="1436400"/>
            <a:ext cx="1728192" cy="120742"/>
          </a:xfrm>
          <a:prstGeom prst="rect">
            <a:avLst/>
          </a:prstGeom>
          <a:solidFill>
            <a:srgbClr val="ED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2" name="Rectangle 141"/>
          <p:cNvSpPr/>
          <p:nvPr/>
        </p:nvSpPr>
        <p:spPr>
          <a:xfrm>
            <a:off x="6465600" y="6244190"/>
            <a:ext cx="1641992" cy="174785"/>
          </a:xfrm>
          <a:prstGeom prst="rect">
            <a:avLst/>
          </a:prstGeom>
          <a:solidFill>
            <a:srgbClr val="D8E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309320"/>
            <a:ext cx="1256305" cy="44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" name="Rectangle 143"/>
          <p:cNvSpPr/>
          <p:nvPr/>
        </p:nvSpPr>
        <p:spPr>
          <a:xfrm>
            <a:off x="4406400" y="6125793"/>
            <a:ext cx="1485184" cy="2931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5" name="Picture 6" descr="http://www.computing.dcu.ie/~ldominguez/images/MicrosoftAcademicSearch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64" y="6237312"/>
            <a:ext cx="1298172" cy="47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5" name="Straight Arrow Connector 94"/>
          <p:cNvCxnSpPr>
            <a:stCxn id="123" idx="0"/>
            <a:endCxn id="90" idx="4"/>
          </p:cNvCxnSpPr>
          <p:nvPr/>
        </p:nvCxnSpPr>
        <p:spPr>
          <a:xfrm flipV="1">
            <a:off x="4732707" y="3079883"/>
            <a:ext cx="0" cy="53151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>
            <a:stCxn id="90" idx="0"/>
            <a:endCxn id="92" idx="2"/>
          </p:cNvCxnSpPr>
          <p:nvPr/>
        </p:nvCxnSpPr>
        <p:spPr>
          <a:xfrm flipV="1">
            <a:off x="4732707" y="2041703"/>
            <a:ext cx="0" cy="53412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 bwMode="auto">
          <a:xfrm>
            <a:off x="4283968" y="3289663"/>
            <a:ext cx="850821" cy="222269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sp>
        <p:nvSpPr>
          <p:cNvPr id="127" name="TextBox 126"/>
          <p:cNvSpPr txBox="1"/>
          <p:nvPr/>
        </p:nvSpPr>
        <p:spPr bwMode="auto">
          <a:xfrm>
            <a:off x="4322993" y="2235802"/>
            <a:ext cx="850821" cy="222269"/>
          </a:xfrm>
          <a:prstGeom prst="rect">
            <a:avLst/>
          </a:prstGeom>
          <a:solidFill>
            <a:srgbClr val="FFF5F5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cxnSp>
        <p:nvCxnSpPr>
          <p:cNvPr id="147" name="Straight Arrow Connector 146"/>
          <p:cNvCxnSpPr/>
          <p:nvPr/>
        </p:nvCxnSpPr>
        <p:spPr>
          <a:xfrm flipH="1">
            <a:off x="2447764" y="5001769"/>
            <a:ext cx="1455576" cy="69538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 bwMode="auto">
          <a:xfrm>
            <a:off x="2869095" y="5139381"/>
            <a:ext cx="486824" cy="22226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name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484228" y="5697149"/>
            <a:ext cx="1963536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Marcelo Arenas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3750939" y="4638609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mas:Arenas</a:t>
            </a:r>
            <a:r>
              <a:rPr lang="en-IE" sz="1500" dirty="0" smtClean="0">
                <a:solidFill>
                  <a:schemeClr val="tx1"/>
                </a:solidFill>
                <a:latin typeface="cmss8" pitchFamily="34" charset="0"/>
              </a:rPr>
              <a:t>,_M</a:t>
            </a:r>
          </a:p>
        </p:txBody>
      </p:sp>
    </p:spTree>
    <p:extLst>
      <p:ext uri="{BB962C8B-B14F-4D97-AF65-F5344CB8AC3E}">
        <p14:creationId xmlns:p14="http://schemas.microsoft.com/office/powerpoint/2010/main" val="410502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11111E-6 L 0.42882 -0.3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1" y="-173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5602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9" grpId="0" animBg="1"/>
      <p:bldP spid="90" grpId="0" animBg="1"/>
      <p:bldP spid="91" grpId="0" animBg="1"/>
      <p:bldP spid="92" grpId="0" animBg="1"/>
      <p:bldP spid="98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1" grpId="0" animBg="1"/>
      <p:bldP spid="112" grpId="0" animBg="1"/>
      <p:bldP spid="115" grpId="0" animBg="1"/>
      <p:bldP spid="116" grpId="0" animBg="1"/>
      <p:bldP spid="117" grpId="0" animBg="1"/>
      <p:bldP spid="119" grpId="0" animBg="1"/>
      <p:bldP spid="120" grpId="0" animBg="1"/>
      <p:bldP spid="122" grpId="0" animBg="1"/>
      <p:bldP spid="123" grpId="0" animBg="1"/>
      <p:bldP spid="124" grpId="0" animBg="1"/>
      <p:bldP spid="125" grpId="0" animBg="1"/>
      <p:bldP spid="128" grpId="0" animBg="1"/>
      <p:bldP spid="130" grpId="0" animBg="1"/>
      <p:bldP spid="134" grpId="0" animBg="1"/>
      <p:bldP spid="135" grpId="0" animBg="1"/>
      <p:bldP spid="136" grpId="0" animBg="1"/>
      <p:bldP spid="137" grpId="0" animBg="1"/>
      <p:bldP spid="139" grpId="0" animBg="1"/>
      <p:bldP spid="141" grpId="0" animBg="1"/>
      <p:bldP spid="142" grpId="0" animBg="1"/>
      <p:bldP spid="144" grpId="0" animBg="1"/>
      <p:bldP spid="96" grpId="0" animBg="1"/>
      <p:bldP spid="127" grpId="0" animBg="1"/>
      <p:bldP spid="148" grpId="0" animBg="1"/>
      <p:bldP spid="149" grpId="0" animBg="1"/>
      <p:bldP spid="11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  <p:sp>
        <p:nvSpPr>
          <p:cNvPr id="86" name="Rectangle 85"/>
          <p:cNvSpPr/>
          <p:nvPr/>
        </p:nvSpPr>
        <p:spPr>
          <a:xfrm>
            <a:off x="932571" y="3778118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4,356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32570" y="3274063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30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88" name="Straight Arrow Connector 87"/>
          <p:cNvCxnSpPr>
            <a:stCxn id="123" idx="2"/>
            <a:endCxn id="87" idx="3"/>
          </p:cNvCxnSpPr>
          <p:nvPr/>
        </p:nvCxnSpPr>
        <p:spPr>
          <a:xfrm flipH="1" flipV="1">
            <a:off x="1868673" y="3439049"/>
            <a:ext cx="1882266" cy="42437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 bwMode="auto">
          <a:xfrm>
            <a:off x="2360757" y="3479340"/>
            <a:ext cx="699075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hIndex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3750939" y="2575828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gs:nSPARQL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484227" y="2566065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gs:SchemaMap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264655" y="1711732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107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93" name="Straight Arrow Connector 92"/>
          <p:cNvCxnSpPr>
            <a:stCxn id="128" idx="5"/>
            <a:endCxn id="90" idx="1"/>
          </p:cNvCxnSpPr>
          <p:nvPr/>
        </p:nvCxnSpPr>
        <p:spPr>
          <a:xfrm>
            <a:off x="2160210" y="1987030"/>
            <a:ext cx="1878282" cy="66261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endCxn id="86" idx="3"/>
          </p:cNvCxnSpPr>
          <p:nvPr/>
        </p:nvCxnSpPr>
        <p:spPr>
          <a:xfrm flipH="1">
            <a:off x="1868674" y="3943103"/>
            <a:ext cx="1992821" cy="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123" idx="0"/>
            <a:endCxn id="90" idx="4"/>
          </p:cNvCxnSpPr>
          <p:nvPr/>
        </p:nvCxnSpPr>
        <p:spPr>
          <a:xfrm flipV="1">
            <a:off x="4732707" y="3079883"/>
            <a:ext cx="0" cy="53151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 bwMode="auto">
          <a:xfrm>
            <a:off x="4283968" y="3289663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cxnSp>
        <p:nvCxnSpPr>
          <p:cNvPr id="97" name="Straight Arrow Connector 96"/>
          <p:cNvCxnSpPr>
            <a:stCxn id="90" idx="2"/>
            <a:endCxn id="91" idx="6"/>
          </p:cNvCxnSpPr>
          <p:nvPr/>
        </p:nvCxnSpPr>
        <p:spPr>
          <a:xfrm flipH="1" flipV="1">
            <a:off x="2447763" y="2818093"/>
            <a:ext cx="1303176" cy="976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 bwMode="auto">
          <a:xfrm>
            <a:off x="2687096" y="2202321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sp>
        <p:nvSpPr>
          <p:cNvPr id="99" name="Oval 98"/>
          <p:cNvSpPr/>
          <p:nvPr/>
        </p:nvSpPr>
        <p:spPr>
          <a:xfrm>
            <a:off x="6775406" y="3617610"/>
            <a:ext cx="1971678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dblp:ArenasM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00" name="Straight Arrow Connector 99"/>
          <p:cNvCxnSpPr>
            <a:stCxn id="102" idx="4"/>
            <a:endCxn id="99" idx="0"/>
          </p:cNvCxnSpPr>
          <p:nvPr/>
        </p:nvCxnSpPr>
        <p:spPr>
          <a:xfrm>
            <a:off x="7761245" y="3078190"/>
            <a:ext cx="0" cy="53942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 bwMode="auto">
          <a:xfrm>
            <a:off x="7329503" y="3264644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writtenBy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6775406" y="2574135"/>
            <a:ext cx="1971677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smtClean="0">
                <a:solidFill>
                  <a:schemeClr val="tx1"/>
                </a:solidFill>
                <a:latin typeface="cmss8" pitchFamily="34" charset="0"/>
              </a:rPr>
              <a:t>dblp:PerezAG10</a:t>
            </a:r>
          </a:p>
        </p:txBody>
      </p:sp>
      <p:sp>
        <p:nvSpPr>
          <p:cNvPr id="103" name="Oval 102"/>
          <p:cNvSpPr/>
          <p:nvPr/>
        </p:nvSpPr>
        <p:spPr>
          <a:xfrm>
            <a:off x="6776787" y="1584788"/>
            <a:ext cx="1971677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dblp:Article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04" name="Straight Arrow Connector 103"/>
          <p:cNvCxnSpPr>
            <a:stCxn id="102" idx="0"/>
            <a:endCxn id="103" idx="4"/>
          </p:cNvCxnSpPr>
          <p:nvPr/>
        </p:nvCxnSpPr>
        <p:spPr>
          <a:xfrm flipV="1">
            <a:off x="7761245" y="2088843"/>
            <a:ext cx="1381" cy="48529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 bwMode="auto">
          <a:xfrm>
            <a:off x="7339777" y="2281551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sp>
        <p:nvSpPr>
          <p:cNvPr id="109" name="Oval 108"/>
          <p:cNvSpPr/>
          <p:nvPr/>
        </p:nvSpPr>
        <p:spPr>
          <a:xfrm>
            <a:off x="6685200" y="5612811"/>
            <a:ext cx="1971678" cy="504055"/>
          </a:xfrm>
          <a:prstGeom prst="ellipse">
            <a:avLst/>
          </a:prstGeom>
          <a:solidFill>
            <a:srgbClr val="D8EE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>
                <a:solidFill>
                  <a:schemeClr val="tx1"/>
                </a:solidFill>
                <a:latin typeface="cmss8" pitchFamily="34" charset="0"/>
              </a:rPr>
              <a:t>w</a:t>
            </a:r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iki:PCUC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0" name="Straight Arrow Connector 109"/>
          <p:cNvCxnSpPr>
            <a:stCxn id="109" idx="0"/>
            <a:endCxn id="112" idx="4"/>
          </p:cNvCxnSpPr>
          <p:nvPr/>
        </p:nvCxnSpPr>
        <p:spPr>
          <a:xfrm flipV="1">
            <a:off x="7671039" y="5180761"/>
            <a:ext cx="0" cy="43205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 bwMode="auto">
          <a:xfrm>
            <a:off x="7249571" y="5358705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country</a:t>
            </a:r>
          </a:p>
        </p:txBody>
      </p:sp>
      <p:sp>
        <p:nvSpPr>
          <p:cNvPr id="112" name="Oval 111"/>
          <p:cNvSpPr/>
          <p:nvPr/>
        </p:nvSpPr>
        <p:spPr>
          <a:xfrm>
            <a:off x="6685200" y="4676706"/>
            <a:ext cx="1971677" cy="504055"/>
          </a:xfrm>
          <a:prstGeom prst="ellipse">
            <a:avLst/>
          </a:prstGeom>
          <a:solidFill>
            <a:srgbClr val="D8EE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wiki:Chile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4" name="Straight Arrow Connector 113"/>
          <p:cNvCxnSpPr>
            <a:stCxn id="113" idx="4"/>
            <a:endCxn id="117" idx="0"/>
          </p:cNvCxnSpPr>
          <p:nvPr/>
        </p:nvCxnSpPr>
        <p:spPr>
          <a:xfrm>
            <a:off x="4732707" y="5142664"/>
            <a:ext cx="0" cy="47014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2699793" y="5697149"/>
            <a:ext cx="936103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2,074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 bwMode="auto">
          <a:xfrm>
            <a:off x="4367798" y="5233580"/>
            <a:ext cx="780266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affiliation</a:t>
            </a:r>
          </a:p>
        </p:txBody>
      </p:sp>
      <p:sp>
        <p:nvSpPr>
          <p:cNvPr id="117" name="Oval 116"/>
          <p:cNvSpPr/>
          <p:nvPr/>
        </p:nvSpPr>
        <p:spPr>
          <a:xfrm>
            <a:off x="3750939" y="5612811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mas:PUC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8" name="Straight Arrow Connector 117"/>
          <p:cNvCxnSpPr>
            <a:endCxn id="115" idx="0"/>
          </p:cNvCxnSpPr>
          <p:nvPr/>
        </p:nvCxnSpPr>
        <p:spPr>
          <a:xfrm flipH="1">
            <a:off x="3167845" y="5121399"/>
            <a:ext cx="1273294" cy="57575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 bwMode="auto">
          <a:xfrm>
            <a:off x="3384287" y="5305588"/>
            <a:ext cx="477208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cites</a:t>
            </a:r>
          </a:p>
        </p:txBody>
      </p:sp>
      <p:sp>
        <p:nvSpPr>
          <p:cNvPr id="120" name="Oval 119"/>
          <p:cNvSpPr/>
          <p:nvPr/>
        </p:nvSpPr>
        <p:spPr>
          <a:xfrm>
            <a:off x="484227" y="4638608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mas:Databases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1" name="Straight Arrow Connector 120"/>
          <p:cNvCxnSpPr>
            <a:stCxn id="113" idx="2"/>
          </p:cNvCxnSpPr>
          <p:nvPr/>
        </p:nvCxnSpPr>
        <p:spPr>
          <a:xfrm flipH="1">
            <a:off x="2447763" y="4890637"/>
            <a:ext cx="1303176" cy="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 bwMode="auto">
          <a:xfrm>
            <a:off x="2876916" y="4779500"/>
            <a:ext cx="486824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field</a:t>
            </a:r>
          </a:p>
        </p:txBody>
      </p:sp>
      <p:sp>
        <p:nvSpPr>
          <p:cNvPr id="123" name="Oval 122"/>
          <p:cNvSpPr/>
          <p:nvPr/>
        </p:nvSpPr>
        <p:spPr>
          <a:xfrm>
            <a:off x="3750939" y="3611394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gs:M_Arenas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 bwMode="auto">
          <a:xfrm>
            <a:off x="2843808" y="2716720"/>
            <a:ext cx="672226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 bwMode="auto">
          <a:xfrm>
            <a:off x="2272437" y="3856061"/>
            <a:ext cx="787395" cy="2214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citations</a:t>
            </a:r>
          </a:p>
        </p:txBody>
      </p:sp>
      <p:cxnSp>
        <p:nvCxnSpPr>
          <p:cNvPr id="126" name="Straight Arrow Connector 125"/>
          <p:cNvCxnSpPr>
            <a:stCxn id="90" idx="0"/>
            <a:endCxn id="92" idx="2"/>
          </p:cNvCxnSpPr>
          <p:nvPr/>
        </p:nvCxnSpPr>
        <p:spPr>
          <a:xfrm flipV="1">
            <a:off x="4732707" y="2041703"/>
            <a:ext cx="0" cy="53412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 bwMode="auto">
          <a:xfrm>
            <a:off x="4322993" y="2235802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484227" y="1556792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gs:J_Pérez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9" name="Straight Arrow Connector 128"/>
          <p:cNvCxnSpPr>
            <a:stCxn id="128" idx="4"/>
            <a:endCxn id="91" idx="0"/>
          </p:cNvCxnSpPr>
          <p:nvPr/>
        </p:nvCxnSpPr>
        <p:spPr>
          <a:xfrm>
            <a:off x="1465995" y="2060847"/>
            <a:ext cx="0" cy="50521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 bwMode="auto">
          <a:xfrm>
            <a:off x="1056883" y="2209543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cxnSp>
        <p:nvCxnSpPr>
          <p:cNvPr id="148" name="Straight Connector 147"/>
          <p:cNvCxnSpPr>
            <a:stCxn id="102" idx="2"/>
            <a:endCxn id="90" idx="6"/>
          </p:cNvCxnSpPr>
          <p:nvPr/>
        </p:nvCxnSpPr>
        <p:spPr>
          <a:xfrm flipH="1">
            <a:off x="5714475" y="2826163"/>
            <a:ext cx="1060931" cy="169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99" y="136003"/>
            <a:ext cx="859250" cy="8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1" name="Straight Arrow Connector 150"/>
          <p:cNvCxnSpPr/>
          <p:nvPr/>
        </p:nvCxnSpPr>
        <p:spPr>
          <a:xfrm flipH="1">
            <a:off x="2447764" y="5001769"/>
            <a:ext cx="1455576" cy="69538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 bwMode="auto">
          <a:xfrm>
            <a:off x="2869095" y="5139381"/>
            <a:ext cx="486824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name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484228" y="5697149"/>
            <a:ext cx="1963536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Marcelo Arenas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3750939" y="4638609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mas:Arenas</a:t>
            </a:r>
            <a:r>
              <a:rPr lang="en-IE" sz="1500" dirty="0" smtClean="0">
                <a:solidFill>
                  <a:schemeClr val="tx1"/>
                </a:solidFill>
                <a:latin typeface="cmss8" pitchFamily="34" charset="0"/>
              </a:rPr>
              <a:t>,_M</a:t>
            </a:r>
          </a:p>
        </p:txBody>
      </p:sp>
    </p:spTree>
    <p:extLst>
      <p:ext uri="{BB962C8B-B14F-4D97-AF65-F5344CB8AC3E}">
        <p14:creationId xmlns:p14="http://schemas.microsoft.com/office/powerpoint/2010/main" val="267745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1519 0.0039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4" y="18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0.17935 0.00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0" grpId="1" animBg="1"/>
      <p:bldP spid="96" grpId="0" animBg="1"/>
      <p:bldP spid="98" grpId="0" animBg="1"/>
      <p:bldP spid="101" grpId="0" animBg="1"/>
      <p:bldP spid="102" grpId="0" animBg="1"/>
      <p:bldP spid="102" grpId="1" animBg="1"/>
      <p:bldP spid="105" grpId="0" animBg="1"/>
      <p:bldP spid="124" grpId="0" animBg="1"/>
      <p:bldP spid="12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  <p:sp>
        <p:nvSpPr>
          <p:cNvPr id="86" name="Rectangle 85"/>
          <p:cNvSpPr/>
          <p:nvPr/>
        </p:nvSpPr>
        <p:spPr>
          <a:xfrm>
            <a:off x="932571" y="3778118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4,356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32570" y="3274063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30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88" name="Straight Arrow Connector 87"/>
          <p:cNvCxnSpPr>
            <a:stCxn id="123" idx="2"/>
            <a:endCxn id="87" idx="3"/>
          </p:cNvCxnSpPr>
          <p:nvPr/>
        </p:nvCxnSpPr>
        <p:spPr>
          <a:xfrm flipH="1" flipV="1">
            <a:off x="1868673" y="3439049"/>
            <a:ext cx="1882266" cy="42437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 bwMode="auto">
          <a:xfrm>
            <a:off x="2360757" y="3479340"/>
            <a:ext cx="699075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hIndex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5365967" y="2468802"/>
            <a:ext cx="1963536" cy="69858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gs:nSPARQL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dblp:PerezAG10</a:t>
            </a:r>
          </a:p>
        </p:txBody>
      </p:sp>
      <p:sp>
        <p:nvSpPr>
          <p:cNvPr id="91" name="Oval 90"/>
          <p:cNvSpPr/>
          <p:nvPr/>
        </p:nvSpPr>
        <p:spPr>
          <a:xfrm>
            <a:off x="484227" y="2566065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gs:SchemaMap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264655" y="1711732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107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93" name="Straight Arrow Connector 92"/>
          <p:cNvCxnSpPr>
            <a:stCxn id="128" idx="5"/>
            <a:endCxn id="90" idx="1"/>
          </p:cNvCxnSpPr>
          <p:nvPr/>
        </p:nvCxnSpPr>
        <p:spPr>
          <a:xfrm>
            <a:off x="2160210" y="1987030"/>
            <a:ext cx="3493310" cy="58407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endCxn id="86" idx="3"/>
          </p:cNvCxnSpPr>
          <p:nvPr/>
        </p:nvCxnSpPr>
        <p:spPr>
          <a:xfrm flipH="1">
            <a:off x="1868674" y="3943103"/>
            <a:ext cx="1992821" cy="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123" idx="0"/>
            <a:endCxn id="90" idx="3"/>
          </p:cNvCxnSpPr>
          <p:nvPr/>
        </p:nvCxnSpPr>
        <p:spPr>
          <a:xfrm flipV="1">
            <a:off x="4732707" y="3065077"/>
            <a:ext cx="920813" cy="54631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 bwMode="auto">
          <a:xfrm>
            <a:off x="4515146" y="3291888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cxnSp>
        <p:nvCxnSpPr>
          <p:cNvPr id="97" name="Straight Arrow Connector 96"/>
          <p:cNvCxnSpPr>
            <a:stCxn id="90" idx="2"/>
            <a:endCxn id="91" idx="6"/>
          </p:cNvCxnSpPr>
          <p:nvPr/>
        </p:nvCxnSpPr>
        <p:spPr>
          <a:xfrm flipH="1">
            <a:off x="2447763" y="2818092"/>
            <a:ext cx="2918204" cy="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 bwMode="auto">
          <a:xfrm>
            <a:off x="2673940" y="2104200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sp>
        <p:nvSpPr>
          <p:cNvPr id="99" name="Oval 98"/>
          <p:cNvSpPr/>
          <p:nvPr/>
        </p:nvSpPr>
        <p:spPr>
          <a:xfrm>
            <a:off x="6775406" y="3617610"/>
            <a:ext cx="1971678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dblp:ArenasM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00" name="Straight Arrow Connector 99"/>
          <p:cNvCxnSpPr>
            <a:stCxn id="90" idx="5"/>
            <a:endCxn id="99" idx="0"/>
          </p:cNvCxnSpPr>
          <p:nvPr/>
        </p:nvCxnSpPr>
        <p:spPr>
          <a:xfrm>
            <a:off x="7041950" y="3065077"/>
            <a:ext cx="719295" cy="55253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 bwMode="auto">
          <a:xfrm>
            <a:off x="6945233" y="3267434"/>
            <a:ext cx="842896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writtenBy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6776787" y="1584788"/>
            <a:ext cx="1971677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dblp:Article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04" name="Straight Arrow Connector 103"/>
          <p:cNvCxnSpPr>
            <a:stCxn id="90" idx="7"/>
            <a:endCxn id="103" idx="4"/>
          </p:cNvCxnSpPr>
          <p:nvPr/>
        </p:nvCxnSpPr>
        <p:spPr>
          <a:xfrm flipV="1">
            <a:off x="7041950" y="2088843"/>
            <a:ext cx="720676" cy="48226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 bwMode="auto">
          <a:xfrm>
            <a:off x="7058382" y="2222253"/>
            <a:ext cx="616599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sp>
        <p:nvSpPr>
          <p:cNvPr id="109" name="Oval 108"/>
          <p:cNvSpPr/>
          <p:nvPr/>
        </p:nvSpPr>
        <p:spPr>
          <a:xfrm>
            <a:off x="6685200" y="5612811"/>
            <a:ext cx="1971678" cy="504055"/>
          </a:xfrm>
          <a:prstGeom prst="ellipse">
            <a:avLst/>
          </a:prstGeom>
          <a:solidFill>
            <a:srgbClr val="D8EE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>
                <a:solidFill>
                  <a:schemeClr val="tx1"/>
                </a:solidFill>
                <a:latin typeface="cmss8" pitchFamily="34" charset="0"/>
              </a:rPr>
              <a:t>w</a:t>
            </a:r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iki:PCUC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0" name="Straight Arrow Connector 109"/>
          <p:cNvCxnSpPr>
            <a:stCxn id="109" idx="0"/>
            <a:endCxn id="112" idx="4"/>
          </p:cNvCxnSpPr>
          <p:nvPr/>
        </p:nvCxnSpPr>
        <p:spPr>
          <a:xfrm flipV="1">
            <a:off x="7671039" y="5180761"/>
            <a:ext cx="0" cy="43205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 bwMode="auto">
          <a:xfrm>
            <a:off x="7249571" y="5358705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country</a:t>
            </a:r>
          </a:p>
        </p:txBody>
      </p:sp>
      <p:sp>
        <p:nvSpPr>
          <p:cNvPr id="112" name="Oval 111"/>
          <p:cNvSpPr/>
          <p:nvPr/>
        </p:nvSpPr>
        <p:spPr>
          <a:xfrm>
            <a:off x="6685200" y="4676706"/>
            <a:ext cx="1971677" cy="504055"/>
          </a:xfrm>
          <a:prstGeom prst="ellipse">
            <a:avLst/>
          </a:prstGeom>
          <a:solidFill>
            <a:srgbClr val="D8EE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wiki:Chile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4" name="Straight Arrow Connector 113"/>
          <p:cNvCxnSpPr>
            <a:stCxn id="113" idx="4"/>
            <a:endCxn id="117" idx="0"/>
          </p:cNvCxnSpPr>
          <p:nvPr/>
        </p:nvCxnSpPr>
        <p:spPr>
          <a:xfrm>
            <a:off x="4732707" y="5142664"/>
            <a:ext cx="0" cy="47014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2699793" y="5697149"/>
            <a:ext cx="936103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2,074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 bwMode="auto">
          <a:xfrm>
            <a:off x="4367798" y="5233580"/>
            <a:ext cx="780266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affiliation</a:t>
            </a:r>
          </a:p>
        </p:txBody>
      </p:sp>
      <p:sp>
        <p:nvSpPr>
          <p:cNvPr id="117" name="Oval 116"/>
          <p:cNvSpPr/>
          <p:nvPr/>
        </p:nvSpPr>
        <p:spPr>
          <a:xfrm>
            <a:off x="3750939" y="5612811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mas:PUC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8" name="Straight Arrow Connector 117"/>
          <p:cNvCxnSpPr>
            <a:endCxn id="115" idx="0"/>
          </p:cNvCxnSpPr>
          <p:nvPr/>
        </p:nvCxnSpPr>
        <p:spPr>
          <a:xfrm flipH="1">
            <a:off x="3167845" y="5121399"/>
            <a:ext cx="1273294" cy="57575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 bwMode="auto">
          <a:xfrm>
            <a:off x="3384287" y="5305588"/>
            <a:ext cx="477208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cites</a:t>
            </a:r>
          </a:p>
        </p:txBody>
      </p:sp>
      <p:sp>
        <p:nvSpPr>
          <p:cNvPr id="120" name="Oval 119"/>
          <p:cNvSpPr/>
          <p:nvPr/>
        </p:nvSpPr>
        <p:spPr>
          <a:xfrm>
            <a:off x="484227" y="4638608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mas:Databases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1" name="Straight Arrow Connector 120"/>
          <p:cNvCxnSpPr>
            <a:stCxn id="113" idx="2"/>
          </p:cNvCxnSpPr>
          <p:nvPr/>
        </p:nvCxnSpPr>
        <p:spPr>
          <a:xfrm flipH="1">
            <a:off x="2447763" y="4890637"/>
            <a:ext cx="1303176" cy="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 bwMode="auto">
          <a:xfrm>
            <a:off x="2876916" y="4779500"/>
            <a:ext cx="486824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field</a:t>
            </a:r>
          </a:p>
        </p:txBody>
      </p:sp>
      <p:sp>
        <p:nvSpPr>
          <p:cNvPr id="123" name="Oval 122"/>
          <p:cNvSpPr/>
          <p:nvPr/>
        </p:nvSpPr>
        <p:spPr>
          <a:xfrm>
            <a:off x="3750939" y="3611394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gs:M_Arenas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 bwMode="auto">
          <a:xfrm>
            <a:off x="2843808" y="2716720"/>
            <a:ext cx="672226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 bwMode="auto">
          <a:xfrm>
            <a:off x="2272437" y="3856061"/>
            <a:ext cx="787395" cy="2214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citations</a:t>
            </a:r>
          </a:p>
        </p:txBody>
      </p:sp>
      <p:cxnSp>
        <p:nvCxnSpPr>
          <p:cNvPr id="126" name="Straight Arrow Connector 125"/>
          <p:cNvCxnSpPr>
            <a:stCxn id="90" idx="0"/>
            <a:endCxn id="92" idx="2"/>
          </p:cNvCxnSpPr>
          <p:nvPr/>
        </p:nvCxnSpPr>
        <p:spPr>
          <a:xfrm flipH="1" flipV="1">
            <a:off x="4732707" y="2041703"/>
            <a:ext cx="1615028" cy="427099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 bwMode="auto">
          <a:xfrm>
            <a:off x="5173321" y="2131619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484227" y="1556792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gs:J_Pérez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9" name="Straight Arrow Connector 128"/>
          <p:cNvCxnSpPr>
            <a:stCxn id="128" idx="4"/>
            <a:endCxn id="91" idx="0"/>
          </p:cNvCxnSpPr>
          <p:nvPr/>
        </p:nvCxnSpPr>
        <p:spPr>
          <a:xfrm>
            <a:off x="1465995" y="2060847"/>
            <a:ext cx="0" cy="50521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 bwMode="auto">
          <a:xfrm>
            <a:off x="1056883" y="2209543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cxnSp>
        <p:nvCxnSpPr>
          <p:cNvPr id="4" name="Straight Connector 3"/>
          <p:cNvCxnSpPr>
            <a:stCxn id="99" idx="2"/>
            <a:endCxn id="123" idx="6"/>
          </p:cNvCxnSpPr>
          <p:nvPr/>
        </p:nvCxnSpPr>
        <p:spPr>
          <a:xfrm flipH="1" flipV="1">
            <a:off x="5714475" y="3863422"/>
            <a:ext cx="1060931" cy="621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>
            <a:endCxn id="113" idx="6"/>
          </p:cNvCxnSpPr>
          <p:nvPr/>
        </p:nvCxnSpPr>
        <p:spPr>
          <a:xfrm flipH="1">
            <a:off x="5714475" y="4022038"/>
            <a:ext cx="1213332" cy="868599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stCxn id="123" idx="4"/>
            <a:endCxn id="113" idx="0"/>
          </p:cNvCxnSpPr>
          <p:nvPr/>
        </p:nvCxnSpPr>
        <p:spPr>
          <a:xfrm>
            <a:off x="4732707" y="4115449"/>
            <a:ext cx="0" cy="52316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99" y="136003"/>
            <a:ext cx="859250" cy="8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1" name="Straight Arrow Connector 150"/>
          <p:cNvCxnSpPr/>
          <p:nvPr/>
        </p:nvCxnSpPr>
        <p:spPr>
          <a:xfrm flipH="1">
            <a:off x="2447764" y="5001769"/>
            <a:ext cx="1455576" cy="69538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 bwMode="auto">
          <a:xfrm>
            <a:off x="2869095" y="5139381"/>
            <a:ext cx="486824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name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484228" y="5697149"/>
            <a:ext cx="1963536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Marcelo Arenas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3750939" y="4638609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mas:Arenas</a:t>
            </a:r>
            <a:r>
              <a:rPr lang="en-IE" sz="1500" dirty="0" smtClean="0">
                <a:solidFill>
                  <a:schemeClr val="tx1"/>
                </a:solidFill>
                <a:latin typeface="cmss8" pitchFamily="34" charset="0"/>
              </a:rPr>
              <a:t>,_M</a:t>
            </a:r>
          </a:p>
        </p:txBody>
      </p:sp>
    </p:spTree>
    <p:extLst>
      <p:ext uri="{BB962C8B-B14F-4D97-AF65-F5344CB8AC3E}">
        <p14:creationId xmlns:p14="http://schemas.microsoft.com/office/powerpoint/2010/main" val="287081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-0.24635 0.06297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26" y="314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L 0.09271 0.07338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365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09271 -0.08703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-435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6" grpId="0" animBg="1"/>
      <p:bldP spid="96" grpId="1" animBg="1"/>
      <p:bldP spid="98" grpId="0" animBg="1"/>
      <p:bldP spid="99" grpId="0" animBg="1"/>
      <p:bldP spid="99" grpId="1" animBg="1"/>
      <p:bldP spid="101" grpId="0" animBg="1"/>
      <p:bldP spid="101" grpId="1" animBg="1"/>
      <p:bldP spid="105" grpId="0" animBg="1"/>
      <p:bldP spid="116" grpId="0" animBg="1"/>
      <p:bldP spid="119" grpId="0" animBg="1"/>
      <p:bldP spid="122" grpId="0" animBg="1"/>
      <p:bldP spid="123" grpId="0" animBg="1"/>
      <p:bldP spid="123" grpId="1" animBg="1"/>
      <p:bldP spid="124" grpId="0" animBg="1"/>
      <p:bldP spid="125" grpId="0" animBg="1"/>
      <p:bldP spid="127" grpId="0" animBg="1"/>
      <p:bldP spid="152" grpId="0" animBg="1"/>
      <p:bldP spid="113" grpId="0" animBg="1"/>
      <p:bldP spid="113" grpId="1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Semantic Web: Tackling Heterogeneity</a:t>
            </a:r>
            <a:endParaRPr lang="en-IE" dirty="0"/>
          </a:p>
        </p:txBody>
      </p:sp>
      <p:sp>
        <p:nvSpPr>
          <p:cNvPr id="86" name="Rectangle 85"/>
          <p:cNvSpPr/>
          <p:nvPr/>
        </p:nvSpPr>
        <p:spPr>
          <a:xfrm>
            <a:off x="932571" y="3778118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4,356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32570" y="3274063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30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88" name="Straight Arrow Connector 87"/>
          <p:cNvCxnSpPr>
            <a:endCxn id="87" idx="3"/>
          </p:cNvCxnSpPr>
          <p:nvPr/>
        </p:nvCxnSpPr>
        <p:spPr>
          <a:xfrm flipH="1" flipV="1">
            <a:off x="1868673" y="3439049"/>
            <a:ext cx="2703327" cy="50405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 bwMode="auto">
          <a:xfrm>
            <a:off x="2360757" y="3479340"/>
            <a:ext cx="699075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hIndex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5365967" y="2468802"/>
            <a:ext cx="1963536" cy="69858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gs:nSPARQL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dblp:PerezAG10</a:t>
            </a:r>
          </a:p>
        </p:txBody>
      </p:sp>
      <p:sp>
        <p:nvSpPr>
          <p:cNvPr id="91" name="Oval 90"/>
          <p:cNvSpPr/>
          <p:nvPr/>
        </p:nvSpPr>
        <p:spPr>
          <a:xfrm>
            <a:off x="484227" y="2566065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gs:SchemaMap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264655" y="1711732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107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93" name="Straight Arrow Connector 92"/>
          <p:cNvCxnSpPr>
            <a:stCxn id="128" idx="5"/>
            <a:endCxn id="90" idx="1"/>
          </p:cNvCxnSpPr>
          <p:nvPr/>
        </p:nvCxnSpPr>
        <p:spPr>
          <a:xfrm>
            <a:off x="2160210" y="1987030"/>
            <a:ext cx="3493310" cy="58407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endCxn id="86" idx="3"/>
          </p:cNvCxnSpPr>
          <p:nvPr/>
        </p:nvCxnSpPr>
        <p:spPr>
          <a:xfrm flipH="1" flipV="1">
            <a:off x="1868674" y="3943104"/>
            <a:ext cx="2572465" cy="27798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endCxn id="90" idx="3"/>
          </p:cNvCxnSpPr>
          <p:nvPr/>
        </p:nvCxnSpPr>
        <p:spPr>
          <a:xfrm flipV="1">
            <a:off x="5077807" y="3065077"/>
            <a:ext cx="575713" cy="71304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 bwMode="auto">
          <a:xfrm>
            <a:off x="4853930" y="3310463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cxnSp>
        <p:nvCxnSpPr>
          <p:cNvPr id="97" name="Straight Arrow Connector 96"/>
          <p:cNvCxnSpPr>
            <a:stCxn id="90" idx="2"/>
            <a:endCxn id="91" idx="6"/>
          </p:cNvCxnSpPr>
          <p:nvPr/>
        </p:nvCxnSpPr>
        <p:spPr>
          <a:xfrm flipH="1">
            <a:off x="2447763" y="2818092"/>
            <a:ext cx="2918204" cy="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 bwMode="auto">
          <a:xfrm>
            <a:off x="2673940" y="2104200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cxnSp>
        <p:nvCxnSpPr>
          <p:cNvPr id="100" name="Straight Arrow Connector 99"/>
          <p:cNvCxnSpPr>
            <a:endCxn id="123" idx="7"/>
          </p:cNvCxnSpPr>
          <p:nvPr/>
        </p:nvCxnSpPr>
        <p:spPr>
          <a:xfrm flipH="1">
            <a:off x="6117122" y="3167382"/>
            <a:ext cx="462414" cy="64988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 bwMode="auto">
          <a:xfrm>
            <a:off x="5926287" y="3371618"/>
            <a:ext cx="842896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writtenBy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6776787" y="1584788"/>
            <a:ext cx="1971677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dblp:Article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04" name="Straight Arrow Connector 103"/>
          <p:cNvCxnSpPr>
            <a:stCxn id="90" idx="7"/>
            <a:endCxn id="103" idx="4"/>
          </p:cNvCxnSpPr>
          <p:nvPr/>
        </p:nvCxnSpPr>
        <p:spPr>
          <a:xfrm flipV="1">
            <a:off x="7041950" y="2088843"/>
            <a:ext cx="720676" cy="48226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 bwMode="auto">
          <a:xfrm>
            <a:off x="7058382" y="2222253"/>
            <a:ext cx="616599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sp>
        <p:nvSpPr>
          <p:cNvPr id="109" name="Oval 108"/>
          <p:cNvSpPr/>
          <p:nvPr/>
        </p:nvSpPr>
        <p:spPr>
          <a:xfrm>
            <a:off x="6685200" y="5612811"/>
            <a:ext cx="1971678" cy="504055"/>
          </a:xfrm>
          <a:prstGeom prst="ellipse">
            <a:avLst/>
          </a:prstGeom>
          <a:solidFill>
            <a:srgbClr val="D8EE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>
                <a:solidFill>
                  <a:schemeClr val="tx1"/>
                </a:solidFill>
                <a:latin typeface="cmss8" pitchFamily="34" charset="0"/>
              </a:rPr>
              <a:t>w</a:t>
            </a:r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iki:PCUC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0" name="Straight Arrow Connector 109"/>
          <p:cNvCxnSpPr>
            <a:stCxn id="109" idx="0"/>
            <a:endCxn id="112" idx="4"/>
          </p:cNvCxnSpPr>
          <p:nvPr/>
        </p:nvCxnSpPr>
        <p:spPr>
          <a:xfrm flipV="1">
            <a:off x="7671039" y="5180761"/>
            <a:ext cx="0" cy="43205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 bwMode="auto">
          <a:xfrm>
            <a:off x="7249571" y="5358705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country</a:t>
            </a:r>
          </a:p>
        </p:txBody>
      </p:sp>
      <p:sp>
        <p:nvSpPr>
          <p:cNvPr id="112" name="Oval 111"/>
          <p:cNvSpPr/>
          <p:nvPr/>
        </p:nvSpPr>
        <p:spPr>
          <a:xfrm>
            <a:off x="6685200" y="4676706"/>
            <a:ext cx="1971677" cy="504055"/>
          </a:xfrm>
          <a:prstGeom prst="ellipse">
            <a:avLst/>
          </a:prstGeom>
          <a:solidFill>
            <a:srgbClr val="D8EE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wiki:Chile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4" name="Straight Arrow Connector 113"/>
          <p:cNvCxnSpPr>
            <a:stCxn id="123" idx="4"/>
            <a:endCxn id="117" idx="0"/>
          </p:cNvCxnSpPr>
          <p:nvPr/>
        </p:nvCxnSpPr>
        <p:spPr>
          <a:xfrm flipH="1">
            <a:off x="4732707" y="4584584"/>
            <a:ext cx="690200" cy="102822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2699793" y="5697149"/>
            <a:ext cx="936103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2,074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 bwMode="auto">
          <a:xfrm>
            <a:off x="4367798" y="5233580"/>
            <a:ext cx="780266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affiliation</a:t>
            </a:r>
          </a:p>
        </p:txBody>
      </p:sp>
      <p:sp>
        <p:nvSpPr>
          <p:cNvPr id="117" name="Oval 116"/>
          <p:cNvSpPr/>
          <p:nvPr/>
        </p:nvSpPr>
        <p:spPr>
          <a:xfrm>
            <a:off x="3750939" y="5612811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mas:PUC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8" name="Straight Arrow Connector 117"/>
          <p:cNvCxnSpPr>
            <a:endCxn id="115" idx="0"/>
          </p:cNvCxnSpPr>
          <p:nvPr/>
        </p:nvCxnSpPr>
        <p:spPr>
          <a:xfrm flipH="1">
            <a:off x="3167845" y="4452933"/>
            <a:ext cx="1836203" cy="124421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 bwMode="auto">
          <a:xfrm>
            <a:off x="3384287" y="5305588"/>
            <a:ext cx="477208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cites</a:t>
            </a:r>
          </a:p>
        </p:txBody>
      </p:sp>
      <p:sp>
        <p:nvSpPr>
          <p:cNvPr id="120" name="Oval 119"/>
          <p:cNvSpPr/>
          <p:nvPr/>
        </p:nvSpPr>
        <p:spPr>
          <a:xfrm>
            <a:off x="484227" y="4638608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mas:Databases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1" name="Straight Arrow Connector 120"/>
          <p:cNvCxnSpPr/>
          <p:nvPr/>
        </p:nvCxnSpPr>
        <p:spPr>
          <a:xfrm flipH="1">
            <a:off x="2447763" y="4365104"/>
            <a:ext cx="2124237" cy="52553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 bwMode="auto">
          <a:xfrm>
            <a:off x="2876916" y="4653136"/>
            <a:ext cx="486824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field</a:t>
            </a:r>
          </a:p>
        </p:txBody>
      </p:sp>
      <p:sp>
        <p:nvSpPr>
          <p:cNvPr id="123" name="Oval 122"/>
          <p:cNvSpPr/>
          <p:nvPr/>
        </p:nvSpPr>
        <p:spPr>
          <a:xfrm>
            <a:off x="4441139" y="3685617"/>
            <a:ext cx="1963536" cy="898967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gs:M_Arenas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mas:Arenas</a:t>
            </a:r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,_M</a:t>
            </a:r>
          </a:p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dblp:ArenasM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 bwMode="auto">
          <a:xfrm>
            <a:off x="2843808" y="2716720"/>
            <a:ext cx="672226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 bwMode="auto">
          <a:xfrm>
            <a:off x="2272437" y="3856061"/>
            <a:ext cx="787395" cy="2214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citations</a:t>
            </a:r>
          </a:p>
        </p:txBody>
      </p:sp>
      <p:cxnSp>
        <p:nvCxnSpPr>
          <p:cNvPr id="126" name="Straight Arrow Connector 125"/>
          <p:cNvCxnSpPr>
            <a:stCxn id="90" idx="0"/>
            <a:endCxn id="92" idx="2"/>
          </p:cNvCxnSpPr>
          <p:nvPr/>
        </p:nvCxnSpPr>
        <p:spPr>
          <a:xfrm flipH="1" flipV="1">
            <a:off x="4732707" y="2041703"/>
            <a:ext cx="1615028" cy="427099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 bwMode="auto">
          <a:xfrm>
            <a:off x="5173321" y="2131619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484227" y="1556792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gs:J_Pérez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9" name="Straight Arrow Connector 128"/>
          <p:cNvCxnSpPr>
            <a:stCxn id="128" idx="4"/>
            <a:endCxn id="91" idx="0"/>
          </p:cNvCxnSpPr>
          <p:nvPr/>
        </p:nvCxnSpPr>
        <p:spPr>
          <a:xfrm>
            <a:off x="1465995" y="2060847"/>
            <a:ext cx="0" cy="50521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 bwMode="auto">
          <a:xfrm>
            <a:off x="1056883" y="2209543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cxnSp>
        <p:nvCxnSpPr>
          <p:cNvPr id="149" name="Straight Connector 148"/>
          <p:cNvCxnSpPr>
            <a:stCxn id="109" idx="2"/>
            <a:endCxn id="117" idx="6"/>
          </p:cNvCxnSpPr>
          <p:nvPr/>
        </p:nvCxnSpPr>
        <p:spPr>
          <a:xfrm flipH="1">
            <a:off x="5714475" y="5864839"/>
            <a:ext cx="970725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99" y="136003"/>
            <a:ext cx="859250" cy="8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1" name="Straight Arrow Connector 150"/>
          <p:cNvCxnSpPr>
            <a:stCxn id="123" idx="3"/>
          </p:cNvCxnSpPr>
          <p:nvPr/>
        </p:nvCxnSpPr>
        <p:spPr>
          <a:xfrm flipH="1">
            <a:off x="2447764" y="4452933"/>
            <a:ext cx="2280928" cy="124421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 bwMode="auto">
          <a:xfrm>
            <a:off x="2869095" y="5139381"/>
            <a:ext cx="486824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name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484228" y="5697149"/>
            <a:ext cx="1963536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Marcelo Arenas</a:t>
            </a:r>
            <a:endParaRPr lang="en-I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47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6" grpId="0" animBg="1"/>
      <p:bldP spid="101" grpId="0" animBg="1"/>
      <p:bldP spid="109" grpId="0" animBg="1"/>
      <p:bldP spid="111" grpId="0" animBg="1"/>
      <p:bldP spid="116" grpId="0" animBg="1"/>
      <p:bldP spid="116" grpId="1" animBg="1"/>
      <p:bldP spid="117" grpId="0" animBg="1"/>
      <p:bldP spid="119" grpId="0" animBg="1"/>
      <p:bldP spid="122" grpId="0" animBg="1"/>
      <p:bldP spid="123" grpId="0" animBg="1"/>
      <p:bldP spid="125" grpId="0" animBg="1"/>
      <p:bldP spid="15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  <p:sp>
        <p:nvSpPr>
          <p:cNvPr id="86" name="Rectangle 85"/>
          <p:cNvSpPr/>
          <p:nvPr/>
        </p:nvSpPr>
        <p:spPr>
          <a:xfrm>
            <a:off x="932571" y="3778118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4,356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32570" y="3274063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30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88" name="Straight Arrow Connector 87"/>
          <p:cNvCxnSpPr>
            <a:endCxn id="87" idx="3"/>
          </p:cNvCxnSpPr>
          <p:nvPr/>
        </p:nvCxnSpPr>
        <p:spPr>
          <a:xfrm flipH="1" flipV="1">
            <a:off x="1868673" y="3439049"/>
            <a:ext cx="2703327" cy="50405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 bwMode="auto">
          <a:xfrm>
            <a:off x="2360757" y="3479340"/>
            <a:ext cx="699075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hIndex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5365967" y="2468802"/>
            <a:ext cx="1963536" cy="69858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gs:nSPARQL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dblp:PerezAG10</a:t>
            </a:r>
          </a:p>
        </p:txBody>
      </p:sp>
      <p:sp>
        <p:nvSpPr>
          <p:cNvPr id="91" name="Oval 90"/>
          <p:cNvSpPr/>
          <p:nvPr/>
        </p:nvSpPr>
        <p:spPr>
          <a:xfrm>
            <a:off x="484227" y="2566065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gs:SchemaMap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264655" y="1711732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107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93" name="Straight Arrow Connector 92"/>
          <p:cNvCxnSpPr>
            <a:stCxn id="128" idx="5"/>
            <a:endCxn id="90" idx="1"/>
          </p:cNvCxnSpPr>
          <p:nvPr/>
        </p:nvCxnSpPr>
        <p:spPr>
          <a:xfrm>
            <a:off x="2160210" y="1987030"/>
            <a:ext cx="3493310" cy="58407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endCxn id="86" idx="3"/>
          </p:cNvCxnSpPr>
          <p:nvPr/>
        </p:nvCxnSpPr>
        <p:spPr>
          <a:xfrm flipH="1" flipV="1">
            <a:off x="1868674" y="3943104"/>
            <a:ext cx="2572465" cy="27798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endCxn id="90" idx="3"/>
          </p:cNvCxnSpPr>
          <p:nvPr/>
        </p:nvCxnSpPr>
        <p:spPr>
          <a:xfrm flipV="1">
            <a:off x="5077807" y="3065077"/>
            <a:ext cx="575713" cy="71304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 bwMode="auto">
          <a:xfrm>
            <a:off x="4853930" y="3310463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cxnSp>
        <p:nvCxnSpPr>
          <p:cNvPr id="97" name="Straight Arrow Connector 96"/>
          <p:cNvCxnSpPr>
            <a:stCxn id="90" idx="2"/>
            <a:endCxn id="91" idx="6"/>
          </p:cNvCxnSpPr>
          <p:nvPr/>
        </p:nvCxnSpPr>
        <p:spPr>
          <a:xfrm flipH="1">
            <a:off x="2447763" y="2818092"/>
            <a:ext cx="2918204" cy="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 bwMode="auto">
          <a:xfrm>
            <a:off x="2673940" y="2104200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cxnSp>
        <p:nvCxnSpPr>
          <p:cNvPr id="100" name="Straight Arrow Connector 99"/>
          <p:cNvCxnSpPr>
            <a:endCxn id="123" idx="7"/>
          </p:cNvCxnSpPr>
          <p:nvPr/>
        </p:nvCxnSpPr>
        <p:spPr>
          <a:xfrm flipH="1">
            <a:off x="6117122" y="3167382"/>
            <a:ext cx="462414" cy="64988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 bwMode="auto">
          <a:xfrm>
            <a:off x="5926287" y="3371618"/>
            <a:ext cx="842896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writtenBy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6776787" y="1584788"/>
            <a:ext cx="1971677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dblp:Article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04" name="Straight Arrow Connector 103"/>
          <p:cNvCxnSpPr>
            <a:stCxn id="90" idx="7"/>
            <a:endCxn id="103" idx="4"/>
          </p:cNvCxnSpPr>
          <p:nvPr/>
        </p:nvCxnSpPr>
        <p:spPr>
          <a:xfrm flipV="1">
            <a:off x="7041950" y="2088843"/>
            <a:ext cx="720676" cy="48226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 bwMode="auto">
          <a:xfrm>
            <a:off x="7058382" y="2222253"/>
            <a:ext cx="616599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cxnSp>
        <p:nvCxnSpPr>
          <p:cNvPr id="110" name="Straight Arrow Connector 109"/>
          <p:cNvCxnSpPr>
            <a:stCxn id="48" idx="7"/>
            <a:endCxn id="112" idx="4"/>
          </p:cNvCxnSpPr>
          <p:nvPr/>
        </p:nvCxnSpPr>
        <p:spPr>
          <a:xfrm flipV="1">
            <a:off x="6718357" y="5180761"/>
            <a:ext cx="952682" cy="41211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 bwMode="auto">
          <a:xfrm>
            <a:off x="6824160" y="5280701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country</a:t>
            </a:r>
          </a:p>
        </p:txBody>
      </p:sp>
      <p:sp>
        <p:nvSpPr>
          <p:cNvPr id="112" name="Oval 111"/>
          <p:cNvSpPr/>
          <p:nvPr/>
        </p:nvSpPr>
        <p:spPr>
          <a:xfrm>
            <a:off x="6685200" y="4676706"/>
            <a:ext cx="1971677" cy="504055"/>
          </a:xfrm>
          <a:prstGeom prst="ellipse">
            <a:avLst/>
          </a:prstGeom>
          <a:solidFill>
            <a:srgbClr val="D8EE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wiki:Chile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4" name="Straight Arrow Connector 113"/>
          <p:cNvCxnSpPr>
            <a:stCxn id="123" idx="4"/>
            <a:endCxn id="48" idx="0"/>
          </p:cNvCxnSpPr>
          <p:nvPr/>
        </p:nvCxnSpPr>
        <p:spPr>
          <a:xfrm>
            <a:off x="5422907" y="4584584"/>
            <a:ext cx="601235" cy="91838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2699793" y="5697149"/>
            <a:ext cx="936103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2,074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 bwMode="auto">
          <a:xfrm>
            <a:off x="5365967" y="4890637"/>
            <a:ext cx="780266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affiliation</a:t>
            </a:r>
          </a:p>
        </p:txBody>
      </p:sp>
      <p:cxnSp>
        <p:nvCxnSpPr>
          <p:cNvPr id="118" name="Straight Arrow Connector 117"/>
          <p:cNvCxnSpPr>
            <a:endCxn id="115" idx="0"/>
          </p:cNvCxnSpPr>
          <p:nvPr/>
        </p:nvCxnSpPr>
        <p:spPr>
          <a:xfrm flipH="1">
            <a:off x="3167845" y="4452933"/>
            <a:ext cx="1836203" cy="124421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 bwMode="auto">
          <a:xfrm>
            <a:off x="3384287" y="5305588"/>
            <a:ext cx="477208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cites</a:t>
            </a:r>
          </a:p>
        </p:txBody>
      </p:sp>
      <p:sp>
        <p:nvSpPr>
          <p:cNvPr id="120" name="Oval 119"/>
          <p:cNvSpPr/>
          <p:nvPr/>
        </p:nvSpPr>
        <p:spPr>
          <a:xfrm>
            <a:off x="484227" y="4638608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mas:Databases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1" name="Straight Arrow Connector 120"/>
          <p:cNvCxnSpPr/>
          <p:nvPr/>
        </p:nvCxnSpPr>
        <p:spPr>
          <a:xfrm flipH="1">
            <a:off x="2447763" y="4365104"/>
            <a:ext cx="2124237" cy="52553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 bwMode="auto">
          <a:xfrm>
            <a:off x="2876916" y="4653136"/>
            <a:ext cx="486824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field</a:t>
            </a:r>
          </a:p>
        </p:txBody>
      </p:sp>
      <p:sp>
        <p:nvSpPr>
          <p:cNvPr id="123" name="Oval 122"/>
          <p:cNvSpPr/>
          <p:nvPr/>
        </p:nvSpPr>
        <p:spPr>
          <a:xfrm>
            <a:off x="4441139" y="3685617"/>
            <a:ext cx="1963536" cy="898967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gs:M_Arenas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mas:Arenas</a:t>
            </a:r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,_M</a:t>
            </a:r>
          </a:p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dblp:ArenasM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 bwMode="auto">
          <a:xfrm>
            <a:off x="2843808" y="2716720"/>
            <a:ext cx="672226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 bwMode="auto">
          <a:xfrm>
            <a:off x="2272437" y="3856061"/>
            <a:ext cx="787395" cy="2214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citations</a:t>
            </a:r>
          </a:p>
        </p:txBody>
      </p:sp>
      <p:cxnSp>
        <p:nvCxnSpPr>
          <p:cNvPr id="126" name="Straight Arrow Connector 125"/>
          <p:cNvCxnSpPr>
            <a:stCxn id="90" idx="0"/>
            <a:endCxn id="92" idx="2"/>
          </p:cNvCxnSpPr>
          <p:nvPr/>
        </p:nvCxnSpPr>
        <p:spPr>
          <a:xfrm flipH="1" flipV="1">
            <a:off x="4732707" y="2041703"/>
            <a:ext cx="1615028" cy="427099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 bwMode="auto">
          <a:xfrm>
            <a:off x="5173321" y="2131619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484227" y="1556792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gs:J_Pérez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9" name="Straight Arrow Connector 128"/>
          <p:cNvCxnSpPr>
            <a:stCxn id="128" idx="4"/>
            <a:endCxn id="91" idx="0"/>
          </p:cNvCxnSpPr>
          <p:nvPr/>
        </p:nvCxnSpPr>
        <p:spPr>
          <a:xfrm>
            <a:off x="1465995" y="2060847"/>
            <a:ext cx="0" cy="50521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 bwMode="auto">
          <a:xfrm>
            <a:off x="1056883" y="2209543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pic>
        <p:nvPicPr>
          <p:cNvPr id="15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99" y="136003"/>
            <a:ext cx="859250" cy="8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1" name="Straight Arrow Connector 150"/>
          <p:cNvCxnSpPr>
            <a:stCxn id="123" idx="3"/>
          </p:cNvCxnSpPr>
          <p:nvPr/>
        </p:nvCxnSpPr>
        <p:spPr>
          <a:xfrm flipH="1">
            <a:off x="2447764" y="4452933"/>
            <a:ext cx="2280928" cy="124421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 bwMode="auto">
          <a:xfrm>
            <a:off x="2869095" y="5139381"/>
            <a:ext cx="486824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name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484228" y="5697149"/>
            <a:ext cx="1963536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Marcelo Arenas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042374" y="5502970"/>
            <a:ext cx="1963536" cy="61389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mas:PUC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err="1">
                <a:solidFill>
                  <a:schemeClr val="tx1"/>
                </a:solidFill>
                <a:latin typeface="cmss8" pitchFamily="34" charset="0"/>
              </a:rPr>
              <a:t>w</a:t>
            </a:r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iki:PCUC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94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6" grpId="0" animBg="1"/>
      <p:bldP spid="128" grpId="0" animBg="1"/>
      <p:bldP spid="4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  <p:sp>
        <p:nvSpPr>
          <p:cNvPr id="86" name="Rectangle 85"/>
          <p:cNvSpPr/>
          <p:nvPr/>
        </p:nvSpPr>
        <p:spPr>
          <a:xfrm>
            <a:off x="932571" y="3778118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4,356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32570" y="3274063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30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88" name="Straight Arrow Connector 87"/>
          <p:cNvCxnSpPr>
            <a:endCxn id="87" idx="3"/>
          </p:cNvCxnSpPr>
          <p:nvPr/>
        </p:nvCxnSpPr>
        <p:spPr>
          <a:xfrm flipH="1" flipV="1">
            <a:off x="1868673" y="3439049"/>
            <a:ext cx="2703327" cy="50405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 bwMode="auto">
          <a:xfrm>
            <a:off x="2360757" y="3479340"/>
            <a:ext cx="699075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hIndex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5365967" y="2468802"/>
            <a:ext cx="1963536" cy="69858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gs:nSPARQL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dblp:PerezAG10</a:t>
            </a:r>
          </a:p>
        </p:txBody>
      </p:sp>
      <p:sp>
        <p:nvSpPr>
          <p:cNvPr id="91" name="Oval 90"/>
          <p:cNvSpPr/>
          <p:nvPr/>
        </p:nvSpPr>
        <p:spPr>
          <a:xfrm>
            <a:off x="484227" y="2566065"/>
            <a:ext cx="1963536" cy="504055"/>
          </a:xfrm>
          <a:prstGeom prst="ellipse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gs:SchemaMap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264655" y="1711732"/>
            <a:ext cx="936103" cy="329971"/>
          </a:xfrm>
          <a:prstGeom prst="rect">
            <a:avLst/>
          </a:prstGeom>
          <a:solidFill>
            <a:srgbClr val="FFF5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107</a:t>
            </a:r>
            <a:endParaRPr lang="en-IE" sz="1600" dirty="0">
              <a:solidFill>
                <a:schemeClr val="tx1"/>
              </a:solidFill>
            </a:endParaRPr>
          </a:p>
        </p:txBody>
      </p:sp>
      <p:cxnSp>
        <p:nvCxnSpPr>
          <p:cNvPr id="94" name="Straight Arrow Connector 93"/>
          <p:cNvCxnSpPr>
            <a:endCxn id="86" idx="3"/>
          </p:cNvCxnSpPr>
          <p:nvPr/>
        </p:nvCxnSpPr>
        <p:spPr>
          <a:xfrm flipH="1" flipV="1">
            <a:off x="1868674" y="3943104"/>
            <a:ext cx="2572465" cy="27798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endCxn id="90" idx="3"/>
          </p:cNvCxnSpPr>
          <p:nvPr/>
        </p:nvCxnSpPr>
        <p:spPr>
          <a:xfrm flipV="1">
            <a:off x="5077807" y="3065077"/>
            <a:ext cx="575713" cy="71304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 bwMode="auto">
          <a:xfrm>
            <a:off x="4853930" y="3310463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cxnSp>
        <p:nvCxnSpPr>
          <p:cNvPr id="97" name="Straight Arrow Connector 96"/>
          <p:cNvCxnSpPr>
            <a:stCxn id="90" idx="2"/>
            <a:endCxn id="91" idx="6"/>
          </p:cNvCxnSpPr>
          <p:nvPr/>
        </p:nvCxnSpPr>
        <p:spPr>
          <a:xfrm flipH="1">
            <a:off x="2447763" y="2818092"/>
            <a:ext cx="2918204" cy="1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endCxn id="123" idx="7"/>
          </p:cNvCxnSpPr>
          <p:nvPr/>
        </p:nvCxnSpPr>
        <p:spPr>
          <a:xfrm flipH="1">
            <a:off x="6117122" y="3167382"/>
            <a:ext cx="462414" cy="64988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 bwMode="auto">
          <a:xfrm>
            <a:off x="5926287" y="3371618"/>
            <a:ext cx="842896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writtenBy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6776787" y="1584788"/>
            <a:ext cx="1971677" cy="504055"/>
          </a:xfrm>
          <a:prstGeom prst="ellipse">
            <a:avLst/>
          </a:prstGeom>
          <a:solidFill>
            <a:srgbClr val="EDF6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dblp:Article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04" name="Straight Arrow Connector 103"/>
          <p:cNvCxnSpPr>
            <a:stCxn id="90" idx="7"/>
            <a:endCxn id="103" idx="4"/>
          </p:cNvCxnSpPr>
          <p:nvPr/>
        </p:nvCxnSpPr>
        <p:spPr>
          <a:xfrm flipV="1">
            <a:off x="7041950" y="2088843"/>
            <a:ext cx="720676" cy="48226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 bwMode="auto">
          <a:xfrm>
            <a:off x="7058382" y="2222253"/>
            <a:ext cx="616599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type</a:t>
            </a:r>
          </a:p>
        </p:txBody>
      </p:sp>
      <p:cxnSp>
        <p:nvCxnSpPr>
          <p:cNvPr id="110" name="Straight Arrow Connector 109"/>
          <p:cNvCxnSpPr>
            <a:stCxn id="48" idx="7"/>
            <a:endCxn id="112" idx="4"/>
          </p:cNvCxnSpPr>
          <p:nvPr/>
        </p:nvCxnSpPr>
        <p:spPr>
          <a:xfrm flipV="1">
            <a:off x="6718357" y="5180761"/>
            <a:ext cx="952682" cy="412112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 bwMode="auto">
          <a:xfrm>
            <a:off x="6824160" y="5280701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country</a:t>
            </a:r>
          </a:p>
        </p:txBody>
      </p:sp>
      <p:sp>
        <p:nvSpPr>
          <p:cNvPr id="112" name="Oval 111"/>
          <p:cNvSpPr/>
          <p:nvPr/>
        </p:nvSpPr>
        <p:spPr>
          <a:xfrm>
            <a:off x="6685200" y="4676706"/>
            <a:ext cx="1971677" cy="504055"/>
          </a:xfrm>
          <a:prstGeom prst="ellipse">
            <a:avLst/>
          </a:prstGeom>
          <a:solidFill>
            <a:srgbClr val="D8EEC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wiki:Chile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14" name="Straight Arrow Connector 113"/>
          <p:cNvCxnSpPr>
            <a:stCxn id="123" idx="4"/>
            <a:endCxn id="48" idx="0"/>
          </p:cNvCxnSpPr>
          <p:nvPr/>
        </p:nvCxnSpPr>
        <p:spPr>
          <a:xfrm>
            <a:off x="5422907" y="4584584"/>
            <a:ext cx="601235" cy="91838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2699793" y="5697149"/>
            <a:ext cx="936103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2,074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 bwMode="auto">
          <a:xfrm>
            <a:off x="5365967" y="4890637"/>
            <a:ext cx="780266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affiliation</a:t>
            </a:r>
          </a:p>
        </p:txBody>
      </p:sp>
      <p:cxnSp>
        <p:nvCxnSpPr>
          <p:cNvPr id="118" name="Straight Arrow Connector 117"/>
          <p:cNvCxnSpPr>
            <a:endCxn id="115" idx="0"/>
          </p:cNvCxnSpPr>
          <p:nvPr/>
        </p:nvCxnSpPr>
        <p:spPr>
          <a:xfrm flipH="1">
            <a:off x="3167845" y="4452933"/>
            <a:ext cx="1836203" cy="124421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 bwMode="auto">
          <a:xfrm>
            <a:off x="3384287" y="5305588"/>
            <a:ext cx="477208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cites</a:t>
            </a:r>
          </a:p>
        </p:txBody>
      </p:sp>
      <p:sp>
        <p:nvSpPr>
          <p:cNvPr id="120" name="Oval 119"/>
          <p:cNvSpPr/>
          <p:nvPr/>
        </p:nvSpPr>
        <p:spPr>
          <a:xfrm>
            <a:off x="484227" y="4638608"/>
            <a:ext cx="1963536" cy="50405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err="1" smtClean="0">
                <a:solidFill>
                  <a:schemeClr val="tx1"/>
                </a:solidFill>
                <a:latin typeface="cmss8" pitchFamily="34" charset="0"/>
              </a:rPr>
              <a:t>mas:Databases</a:t>
            </a:r>
            <a:endParaRPr lang="en-IE" sz="1500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121" name="Straight Arrow Connector 120"/>
          <p:cNvCxnSpPr/>
          <p:nvPr/>
        </p:nvCxnSpPr>
        <p:spPr>
          <a:xfrm flipH="1">
            <a:off x="2447763" y="4365104"/>
            <a:ext cx="2124237" cy="525533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 bwMode="auto">
          <a:xfrm>
            <a:off x="2876916" y="4653136"/>
            <a:ext cx="486824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field</a:t>
            </a:r>
          </a:p>
        </p:txBody>
      </p:sp>
      <p:sp>
        <p:nvSpPr>
          <p:cNvPr id="123" name="Oval 122"/>
          <p:cNvSpPr/>
          <p:nvPr/>
        </p:nvSpPr>
        <p:spPr>
          <a:xfrm>
            <a:off x="4441139" y="3685617"/>
            <a:ext cx="1963536" cy="898967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gs:M_Arenas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mas:Arenas</a:t>
            </a:r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,_M</a:t>
            </a:r>
          </a:p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dblp:ArenasM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 bwMode="auto">
          <a:xfrm>
            <a:off x="2843808" y="2716720"/>
            <a:ext cx="672226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 bwMode="auto">
          <a:xfrm>
            <a:off x="2272437" y="3856061"/>
            <a:ext cx="787395" cy="2214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citations</a:t>
            </a:r>
          </a:p>
        </p:txBody>
      </p:sp>
      <p:cxnSp>
        <p:nvCxnSpPr>
          <p:cNvPr id="126" name="Straight Arrow Connector 125"/>
          <p:cNvCxnSpPr>
            <a:stCxn id="90" idx="0"/>
            <a:endCxn id="92" idx="2"/>
          </p:cNvCxnSpPr>
          <p:nvPr/>
        </p:nvCxnSpPr>
        <p:spPr>
          <a:xfrm flipH="1" flipV="1">
            <a:off x="4732707" y="2041703"/>
            <a:ext cx="1615028" cy="427099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 bwMode="auto">
          <a:xfrm>
            <a:off x="5173321" y="2131619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err="1" smtClean="0">
                <a:latin typeface="cmss8" pitchFamily="34" charset="0"/>
              </a:rPr>
              <a:t>citedBy</a:t>
            </a:r>
            <a:endParaRPr lang="en-IE" sz="1400" i="1" dirty="0" smtClean="0">
              <a:latin typeface="cmss8" pitchFamily="34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484227" y="1124744"/>
            <a:ext cx="1963536" cy="936103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gs:J_Pérez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err="1">
                <a:solidFill>
                  <a:schemeClr val="tx1"/>
                </a:solidFill>
                <a:latin typeface="cmss8" pitchFamily="34" charset="0"/>
              </a:rPr>
              <a:t>m</a:t>
            </a:r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as:Perez</a:t>
            </a:r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,_J</a:t>
            </a:r>
          </a:p>
          <a:p>
            <a:pPr algn="ctr"/>
            <a:r>
              <a:rPr lang="en-IE" sz="1500" b="1" dirty="0" smtClean="0">
                <a:solidFill>
                  <a:schemeClr val="tx1"/>
                </a:solidFill>
                <a:latin typeface="cmss8" pitchFamily="34" charset="0"/>
              </a:rPr>
              <a:t>dblp:PérezJ001</a:t>
            </a:r>
          </a:p>
        </p:txBody>
      </p:sp>
      <p:cxnSp>
        <p:nvCxnSpPr>
          <p:cNvPr id="129" name="Straight Arrow Connector 128"/>
          <p:cNvCxnSpPr>
            <a:stCxn id="128" idx="4"/>
            <a:endCxn id="91" idx="0"/>
          </p:cNvCxnSpPr>
          <p:nvPr/>
        </p:nvCxnSpPr>
        <p:spPr>
          <a:xfrm>
            <a:off x="1465995" y="2060847"/>
            <a:ext cx="0" cy="505218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 bwMode="auto">
          <a:xfrm>
            <a:off x="1056883" y="2209543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  <p:pic>
        <p:nvPicPr>
          <p:cNvPr id="15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99" y="136003"/>
            <a:ext cx="859250" cy="8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1" name="Straight Arrow Connector 150"/>
          <p:cNvCxnSpPr>
            <a:stCxn id="123" idx="3"/>
          </p:cNvCxnSpPr>
          <p:nvPr/>
        </p:nvCxnSpPr>
        <p:spPr>
          <a:xfrm flipH="1">
            <a:off x="2447764" y="4452933"/>
            <a:ext cx="2280928" cy="1244216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 bwMode="auto">
          <a:xfrm>
            <a:off x="2869095" y="5139381"/>
            <a:ext cx="486824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name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484228" y="5697149"/>
            <a:ext cx="1963536" cy="32997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Marcelo Arenas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042374" y="5502970"/>
            <a:ext cx="1963536" cy="61389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mas:PUC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  <a:p>
            <a:pPr algn="ctr"/>
            <a:r>
              <a:rPr lang="en-IE" sz="1500" b="1" dirty="0" err="1">
                <a:solidFill>
                  <a:schemeClr val="tx1"/>
                </a:solidFill>
                <a:latin typeface="cmss8" pitchFamily="34" charset="0"/>
              </a:rPr>
              <a:t>w</a:t>
            </a:r>
            <a:r>
              <a:rPr lang="en-IE" sz="1500" b="1" dirty="0" err="1" smtClean="0">
                <a:solidFill>
                  <a:schemeClr val="tx1"/>
                </a:solidFill>
                <a:latin typeface="cmss8" pitchFamily="34" charset="0"/>
              </a:rPr>
              <a:t>iki:PCUC</a:t>
            </a:r>
            <a:endParaRPr lang="en-IE" sz="1500" b="1" dirty="0" smtClean="0">
              <a:solidFill>
                <a:schemeClr val="tx1"/>
              </a:solidFill>
              <a:latin typeface="cmss8" pitchFamily="34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-180528" y="1584788"/>
            <a:ext cx="664755" cy="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-180528" y="995253"/>
            <a:ext cx="929909" cy="27350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28" idx="7"/>
          </p:cNvCxnSpPr>
          <p:nvPr/>
        </p:nvCxnSpPr>
        <p:spPr>
          <a:xfrm flipV="1">
            <a:off x="2160210" y="995253"/>
            <a:ext cx="1195709" cy="266580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28" idx="6"/>
            <a:endCxn id="61" idx="2"/>
          </p:cNvCxnSpPr>
          <p:nvPr/>
        </p:nvCxnSpPr>
        <p:spPr>
          <a:xfrm flipV="1">
            <a:off x="2447763" y="1455022"/>
            <a:ext cx="1413732" cy="137774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 bwMode="auto">
          <a:xfrm>
            <a:off x="2792792" y="1477657"/>
            <a:ext cx="306558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…</a:t>
            </a:r>
          </a:p>
        </p:txBody>
      </p:sp>
      <p:sp>
        <p:nvSpPr>
          <p:cNvPr id="59" name="TextBox 58"/>
          <p:cNvSpPr txBox="1"/>
          <p:nvPr/>
        </p:nvSpPr>
        <p:spPr bwMode="auto">
          <a:xfrm>
            <a:off x="2604785" y="1046491"/>
            <a:ext cx="306558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…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355920" y="830267"/>
            <a:ext cx="550946" cy="32997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600" dirty="0" smtClean="0">
                <a:solidFill>
                  <a:schemeClr val="tx1"/>
                </a:solidFill>
              </a:rPr>
              <a:t>…</a:t>
            </a:r>
            <a:endParaRPr lang="en-IE" sz="1600" dirty="0">
              <a:solidFill>
                <a:schemeClr val="tx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3861495" y="1329008"/>
            <a:ext cx="579644" cy="25202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IE" sz="1500" dirty="0" smtClean="0">
                <a:solidFill>
                  <a:schemeClr val="tx1"/>
                </a:solidFill>
                <a:latin typeface="cmss8" pitchFamily="34" charset="0"/>
              </a:rPr>
              <a:t>…</a:t>
            </a:r>
          </a:p>
        </p:txBody>
      </p:sp>
      <p:cxnSp>
        <p:nvCxnSpPr>
          <p:cNvPr id="64" name="Straight Arrow Connector 63"/>
          <p:cNvCxnSpPr>
            <a:stCxn id="128" idx="5"/>
          </p:cNvCxnSpPr>
          <p:nvPr/>
        </p:nvCxnSpPr>
        <p:spPr>
          <a:xfrm>
            <a:off x="2160210" y="1923758"/>
            <a:ext cx="3493310" cy="647349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 bwMode="auto">
          <a:xfrm>
            <a:off x="2673940" y="2104200"/>
            <a:ext cx="850821" cy="2222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IE" sz="1400" i="1" dirty="0" smtClean="0">
                <a:latin typeface="cmss8" pitchFamily="34" charset="0"/>
              </a:rPr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171626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8870026" cy="5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99" y="136003"/>
            <a:ext cx="859250" cy="8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A (Hypothetical) Integration Example</a:t>
            </a:r>
          </a:p>
        </p:txBody>
      </p:sp>
    </p:spTree>
    <p:extLst>
      <p:ext uri="{BB962C8B-B14F-4D97-AF65-F5344CB8AC3E}">
        <p14:creationId xmlns:p14="http://schemas.microsoft.com/office/powerpoint/2010/main" val="247462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83237E-6 L -0.26197 0.255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08" y="127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970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3,3453"/>
  <p:tag name="ORIGINALWIDTH" val="3229,201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base &lt;http://ex1.org/&gt; .&#10;@prefix rdfs: &lt;http://www.w3.org/2000/01/rdf-schema#&gt; .&#10;@prefix ex1: &lt;http://ex1.org/#&gt; .&#10;&lt;#Jen&gt; a &lt;http://ex1.org/#Person&gt; , ex1:Female ; &#10;  rdfs:label &quot;Jen&quot;@en ; &lt;#allergy&gt; &lt;#Citrus&gt; ;&#10;  ex1:location [ ex1:lat 53.3 ; ex1:long -9.0 ]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353,07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6.4cm}&#10;~~\begin{lstlisting}[]&#10;SELECT ?planet ?jupiterMass&#10;WHERE { &#10;  :TRAPPIST-1 :child ?planet . &#10;  OPTIONAL { ?planet :mass ?jupiterMass }&#10;}&#10;ORDER BY DESC(?jupiterMass)&#10;\end{lstlisting}&#10;\end{minipage}&#10;\end{document}"/>
  <p:tag name="IGUANATEXSIZE" val="20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4,3441"/>
  <p:tag name="ORIGINALWIDTH" val="2932,909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@prefix xsd: &lt;http://www.w3.org/2001/XMLSchema#&gt; .&#10;&#10;:TRAPPIST-1c v:updated &quot;2018-08-08&quot;^^xsd:date ;&#10;   v:creator :JaneSmith , :JohnSmith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4,0787"/>
  <p:tag name="ORIGINALWIDTH" val="2044,035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&#10;:TRAPPIST-1c v:parent :TRAPPIST-1 ;&#10;   v:constellation :Aquarius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7,66"/>
  <p:tag name="ORIGINALWIDTH" val="2932,909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&#10;:TRAPPIST-1c v:parent :TRAPPIST-1 ;&#10;   v:constellation :Aquarius .&#10;&#10;@prefix xsd: &lt;http://www.w3.org/2001/XMLSchema#&gt; .&#10;&#10;:TRAPPIST-1c v:updated &quot;2018-08-08&quot;^^xsd:date ;&#10;   v:creator :JaneSmith , :JohnSmith .&#10;\end{lstlisting}&#10;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2,7505"/>
  <p:tag name="ORIGINALWIDTH" val="719,70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xml,style=sqlq}&#10;\begin{lstlisting}&#10;@prefix dbo: &lt;http://dbpedia.org/ontology/&gt; .&#10;@prefix dbr: &lt;http://dbpedia.org/resource/&gt; .&#10;@prefix ns3: &lt;http://purl.org/linguistics/gold/&gt; .&#10;@prefix dbp: &lt;http://dbpedia.org/property/&gt; .&#10;&#10;dbr:Maria_Full_of_Grace dbo:country dbr:Colombia .&#10;dbr:John_Leguizamo dbo:birthPlace dbr:Colombia .&#10;dbr:Tres_Coronas dbo:hometown dbr:Colombia .&#10;dbr:Victoriana_Mejía_Marulanda dbo:birthPlace dbr:Colombia ;&#10; dbo:country dbr:Colombia .&#10;dbr:Kristin_Amparo dbo:birthPlace dbr:Colombia .&#10;dbr:Per-Olov_Kindgren dbo:birthPlace dbr:Colombia .&#10;&lt;http://dbpedia.org/resource/2010_Davis_Cup_World_Group_Play-offs&gt; dbp:venue dbr:Colombia .&#10;dbr:Edwin_Cassiani dbo:nationality dbr:Colombia .&#10;dbr:Edwin_Mosquera dbo:birthPlace dbr:Colombia .&#10;dbr:We_are_Colombia ns3:hypernym dbr:Colombia .&#10;&lt;http://dbpedia.org/resource/Alejandro_Gonz\u00E1lez_(tennis)&gt; dbo:country dbr:Colombia .&#10;dbr:Pan_de_coco dbo:region dbr:Colombia .&#10;dbr:Elida_Campodónico dbo:birthPlace dbr:Colombia .&#10;dbr:Latin_American_Federation_of_the_Society_of_Jesus dbo:location dbr:Colombia .&#10;dbr:Productora_de_Software dbo:locationCountry dbr:Colombia .&#10;dbr:Rudolf_Rettberg dbp:deathPlace dbr:Colombia .&#10;dbr:Luis_Felipe_Restrepo dbo:birthPlace dbr:Colombia .&#10;dbr:William_Braucher_Wood dbo:country dbr:Colombia .&#10;dbr:Nueva_Granada_Military_University dbo:country dbr:Colombia .&#10;dbr:University_of_Boyacá dbo:country dbr:Colombia .&#10;...&#10;\end{lstlisting}&#10;\end{document}&#10;"/>
  <p:tag name="IGUANATEXSIZE" val="20"/>
  <p:tag name="IGUANATEXCURSOR" val="9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3,3213"/>
  <p:tag name="ORIGINALWIDTH" val="719,052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9cm}&#10;~~\begin{lstlisting}[]&#10;PREFIX dbo: &lt;http://dbpedia.org/ontology/&gt;&#10;...&#10;&#10;SELECT ?capital&#10;WHERE {&#10; ?s a dbo:Country ; dbp:capital ?c ;&#10;    dcterms:subject category:Countries_in_South_America .&#10; ?c rdfs:label ?capital . FILTER (lang(?capital)=&quot;en&quot;)&#10;} &#10;\end{lstlisting}&#10;\end{minipage}&#10;\end{document}"/>
  <p:tag name="IGUANATEXSIZE" val="20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8,589"/>
  <p:tag name="ORIGINALWIDTH" val="719,0529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9cm}&#10;~~\begin{lstlisting}[]&#10;PREFIX dbo: &lt;http://dbpedia.org/ontology/&gt;&#10;SELECT (COUNT(?c) as ?count)&#10;WHERE {&#10;  ?c a dbo:Country .&#10;}&#10;\end{lstlisting}&#10;\end{minipage}&#10;\end{document}"/>
  <p:tag name="IGUANATEXSIZE" val="20"/>
  <p:tag name="IGUANATEXCURSOR" val="5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29743</TotalTime>
  <Words>3163</Words>
  <Application>Microsoft Office PowerPoint</Application>
  <PresentationFormat>On-screen Show (4:3)</PresentationFormat>
  <Paragraphs>959</Paragraphs>
  <Slides>146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146</vt:i4>
      </vt:variant>
    </vt:vector>
  </HeadingPairs>
  <TitlesOfParts>
    <vt:vector size="160" baseType="lpstr">
      <vt:lpstr>Alegreya Sans SC Light</vt:lpstr>
      <vt:lpstr>Alegreya Sans SC Medium</vt:lpstr>
      <vt:lpstr>Arial</vt:lpstr>
      <vt:lpstr>Bell MT</vt:lpstr>
      <vt:lpstr>Calibri</vt:lpstr>
      <vt:lpstr>Calibri Light</vt:lpstr>
      <vt:lpstr>Century Gothic</vt:lpstr>
      <vt:lpstr>cmss8</vt:lpstr>
      <vt:lpstr>CMU Typewriter Text</vt:lpstr>
      <vt:lpstr>Courier New</vt:lpstr>
      <vt:lpstr>Inconsolata</vt:lpstr>
      <vt:lpstr>Segoe UI Semilight</vt:lpstr>
      <vt:lpstr>Times New Roman</vt:lpstr>
      <vt:lpstr>Office Theme</vt:lpstr>
      <vt:lpstr>CC7220-1 La Web de Datos Primavera 2018  Lecture  9: Linked Data</vt:lpstr>
      <vt:lpstr>Previously …</vt:lpstr>
      <vt:lpstr>Semantic Web: Data, Logic, Query</vt:lpstr>
      <vt:lpstr>But we have not spoken much about …</vt:lpstr>
      <vt:lpstr>Semantic Web: Data, Logic, Query</vt:lpstr>
      <vt:lpstr>Semantic Web: Data, Logic, Query, Links</vt:lpstr>
      <vt:lpstr>RDF filled with IRIs!</vt:lpstr>
      <vt:lpstr>Pre-Linked Data …</vt:lpstr>
      <vt:lpstr>Semantic Web, early days (pre-2006)</vt:lpstr>
      <vt:lpstr>Linked Data …</vt:lpstr>
      <vt:lpstr>Linked Data … 2006 </vt:lpstr>
      <vt:lpstr>Four Principles of Linked Data </vt:lpstr>
      <vt:lpstr>Linked Data examples ...</vt:lpstr>
      <vt:lpstr>PowerPoint Presentation</vt:lpstr>
      <vt:lpstr>PowerPoint Presentation</vt:lpstr>
      <vt:lpstr>Linked Data Document</vt:lpstr>
      <vt:lpstr>Linked Data Graph</vt:lpstr>
      <vt:lpstr>Linked Data Graph</vt:lpstr>
      <vt:lpstr>Linked Data Graph</vt:lpstr>
      <vt:lpstr>Linked Data Graph</vt:lpstr>
      <vt:lpstr>Answer queries over Linked Data using SPARQL</vt:lpstr>
      <vt:lpstr>Linked Data Graph</vt:lpstr>
      <vt:lpstr>Implementing Linked Data… </vt:lpstr>
      <vt:lpstr>Three recipes for dereferencing</vt:lpstr>
      <vt:lpstr>URL Recipe</vt:lpstr>
      <vt:lpstr>URL Recipe: The Problem</vt:lpstr>
      <vt:lpstr>URL Recipe: The Problem</vt:lpstr>
      <vt:lpstr>HTTP IRIs usually for documents, not pipes</vt:lpstr>
      <vt:lpstr>Three recipes for dereferencing</vt:lpstr>
      <vt:lpstr>Hash Recipe</vt:lpstr>
      <vt:lpstr>Hash Recipe</vt:lpstr>
      <vt:lpstr>Three recipes for dereferencing</vt:lpstr>
      <vt:lpstr>Slash Recipe</vt:lpstr>
      <vt:lpstr>Slash Recipe</vt:lpstr>
      <vt:lpstr>Three recipes for dereferencing</vt:lpstr>
      <vt:lpstr>Hash vs. Slash</vt:lpstr>
      <vt:lpstr>Hash vs. Slash</vt:lpstr>
      <vt:lpstr>Content negotiation with hash</vt:lpstr>
      <vt:lpstr>Content negotiation with slash</vt:lpstr>
      <vt:lpstr>Linking Open Data</vt:lpstr>
      <vt:lpstr>Linked Data … 2006 </vt:lpstr>
      <vt:lpstr>Open Data ...</vt:lpstr>
      <vt:lpstr>Linked Open Data</vt:lpstr>
      <vt:lpstr>The 5 ★’s of Linked Open Data</vt:lpstr>
      <vt:lpstr>Each star improves interoperability of data</vt:lpstr>
      <vt:lpstr>Linked Open Datasets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Cross-Domain</vt:lpstr>
      <vt:lpstr>Cross-Domain</vt:lpstr>
      <vt:lpstr>Geographic</vt:lpstr>
      <vt:lpstr>Geographic</vt:lpstr>
      <vt:lpstr>Governmental</vt:lpstr>
      <vt:lpstr>Governmental</vt:lpstr>
      <vt:lpstr>Life Sciences</vt:lpstr>
      <vt:lpstr>Life Sciences</vt:lpstr>
      <vt:lpstr>E-Commerce</vt:lpstr>
      <vt:lpstr>Media</vt:lpstr>
      <vt:lpstr>Media</vt:lpstr>
      <vt:lpstr>Pokémon</vt:lpstr>
      <vt:lpstr>The LOD Cloud</vt:lpstr>
      <vt:lpstr>Linked Open Vocabularies</vt:lpstr>
      <vt:lpstr>Linked Open Vocabularies</vt:lpstr>
      <vt:lpstr>DCTERMS</vt:lpstr>
      <vt:lpstr>FOAF</vt:lpstr>
      <vt:lpstr>SKOS</vt:lpstr>
      <vt:lpstr>CC</vt:lpstr>
      <vt:lpstr>SCHEMA</vt:lpstr>
      <vt:lpstr>SCHEMA</vt:lpstr>
      <vt:lpstr>Linked Data Applications</vt:lpstr>
      <vt:lpstr>The LOD Cloud</vt:lpstr>
      <vt:lpstr>Google’s Knowledge Graph</vt:lpstr>
      <vt:lpstr>Apple's Siri</vt:lpstr>
      <vt:lpstr>IBM's Watson</vt:lpstr>
      <vt:lpstr>PowerPoint Presentation</vt:lpstr>
      <vt:lpstr>The LOD Cloud</vt:lpstr>
      <vt:lpstr>PowerPoint Presentation</vt:lpstr>
      <vt:lpstr>Diversity ...</vt:lpstr>
      <vt:lpstr>Open Issue:  Linked Data Integration</vt:lpstr>
      <vt:lpstr>Need for Integration</vt:lpstr>
      <vt:lpstr>A (Hypothetical) Integration Example</vt:lpstr>
      <vt:lpstr>A (Hypothetical) Integration Example</vt:lpstr>
      <vt:lpstr>A (Hypothetical) Integration Example</vt:lpstr>
      <vt:lpstr>A (Hypothetical) Integration Example</vt:lpstr>
      <vt:lpstr>A (Hypothetical) Integration Example</vt:lpstr>
      <vt:lpstr>Semantic Web: Tackling Heterogeneity</vt:lpstr>
      <vt:lpstr>A (Hypothetical) Integration Example</vt:lpstr>
      <vt:lpstr>A (Hypothetical) Integration Example</vt:lpstr>
      <vt:lpstr>A (Hypothetical) Integration Example</vt:lpstr>
      <vt:lpstr>A (Hypothetical) Integration Example</vt:lpstr>
      <vt:lpstr>A (Hypothetical) Integration Example</vt:lpstr>
      <vt:lpstr>A (Hypothetical) Integration Example</vt:lpstr>
      <vt:lpstr>A (Hypothetical) Integration Example</vt:lpstr>
      <vt:lpstr>A (Hypothetical) Integration Example</vt:lpstr>
      <vt:lpstr>Not clear yet how to do reasoning on the Web!</vt:lpstr>
      <vt:lpstr>Side Note: Fact or Fiction?</vt:lpstr>
      <vt:lpstr>Open Issue:  Linked Data Access</vt:lpstr>
      <vt:lpstr>Access Methods</vt:lpstr>
      <vt:lpstr>Access Methods</vt:lpstr>
      <vt:lpstr>Linked Data Access Methods</vt:lpstr>
      <vt:lpstr>Dereferencing (what is it?)</vt:lpstr>
      <vt:lpstr>Dereferencing (what’s wrong with it?)</vt:lpstr>
      <vt:lpstr>Dereferencing (what’s wrong with it?)</vt:lpstr>
      <vt:lpstr>Dereferencing (what’s wrong with it?)</vt:lpstr>
      <vt:lpstr>Dumps (what are they?)</vt:lpstr>
      <vt:lpstr>Dumps (what’s wrong with them?)</vt:lpstr>
      <vt:lpstr>Dumps (what’s wrong with them?)</vt:lpstr>
      <vt:lpstr>SPARQL (what is it?)</vt:lpstr>
      <vt:lpstr>SPARQL (to the rescue?)</vt:lpstr>
      <vt:lpstr>SPARQL (what’s wrong with it?)</vt:lpstr>
      <vt:lpstr>SPARQL (what’s wrong with it?)</vt:lpstr>
      <vt:lpstr>SPARQL (what’s wrong with it?)</vt:lpstr>
      <vt:lpstr>SPARQL (what’s wrong with it?)</vt:lpstr>
      <vt:lpstr>SPARQL (what’s wrong with it?)</vt:lpstr>
      <vt:lpstr>SPARQL (what’s wrong with it?)</vt:lpstr>
      <vt:lpstr>SPARQL (what’s wrong with it?)</vt:lpstr>
      <vt:lpstr>SPARQL (what’s wrong with it?)</vt:lpstr>
      <vt:lpstr>SPARQL (what’s wrong with it?)</vt:lpstr>
      <vt:lpstr>Problem Categories</vt:lpstr>
      <vt:lpstr>Data Access: Open Problem</vt:lpstr>
      <vt:lpstr>Open Issue:  Linked Data quality</vt:lpstr>
      <vt:lpstr>Can’t trust everything you read on the Web</vt:lpstr>
      <vt:lpstr>Automatic Integration possible …</vt:lpstr>
      <vt:lpstr>Automatic Integration possible …</vt:lpstr>
      <vt:lpstr>Automatic Integration possible …</vt:lpstr>
      <vt:lpstr>Automatic Integration possible …</vt:lpstr>
      <vt:lpstr>Automatic Integration possible …</vt:lpstr>
      <vt:lpstr>But not everything on the Web is true</vt:lpstr>
      <vt:lpstr>Open Issue:  Legacy data</vt:lpstr>
      <vt:lpstr>Most Web (meta-)data in …</vt:lpstr>
      <vt:lpstr>From ★★★ to ★★★★ is a big step!!</vt:lpstr>
      <vt:lpstr>Next week: RDB2RDF</vt:lpstr>
      <vt:lpstr>Actually there are lots   of open issues</vt:lpstr>
      <vt:lpstr>Open Issues / Research Questions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ahogan</cp:lastModifiedBy>
  <cp:revision>1542</cp:revision>
  <cp:lastPrinted>2018-10-29T15:12:58Z</cp:lastPrinted>
  <dcterms:created xsi:type="dcterms:W3CDTF">2006-08-16T00:00:00Z</dcterms:created>
  <dcterms:modified xsi:type="dcterms:W3CDTF">2018-11-19T14:55:23Z</dcterms:modified>
</cp:coreProperties>
</file>