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3.xml" ContentType="application/vnd.openxmlformats-officedocument.presentationml.notesSlide+xml"/>
  <Override PartName="/ppt/tags/tag116.xml" ContentType="application/vnd.openxmlformats-officedocument.presentationml.tags+xml"/>
  <Override PartName="/ppt/notesSlides/notesSlide4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528" r:id="rId2"/>
    <p:sldId id="529" r:id="rId3"/>
    <p:sldId id="579" r:id="rId4"/>
    <p:sldId id="803" r:id="rId5"/>
    <p:sldId id="692" r:id="rId6"/>
    <p:sldId id="804" r:id="rId7"/>
    <p:sldId id="755" r:id="rId8"/>
    <p:sldId id="806" r:id="rId9"/>
    <p:sldId id="889" r:id="rId10"/>
    <p:sldId id="890" r:id="rId11"/>
    <p:sldId id="887" r:id="rId12"/>
    <p:sldId id="888" r:id="rId13"/>
    <p:sldId id="898" r:id="rId14"/>
    <p:sldId id="891" r:id="rId15"/>
    <p:sldId id="897" r:id="rId16"/>
    <p:sldId id="899" r:id="rId17"/>
    <p:sldId id="901" r:id="rId18"/>
    <p:sldId id="902" r:id="rId19"/>
    <p:sldId id="903" r:id="rId20"/>
    <p:sldId id="904" r:id="rId21"/>
    <p:sldId id="905" r:id="rId22"/>
    <p:sldId id="906" r:id="rId23"/>
    <p:sldId id="907" r:id="rId24"/>
    <p:sldId id="908" r:id="rId25"/>
    <p:sldId id="909" r:id="rId26"/>
    <p:sldId id="910" r:id="rId27"/>
    <p:sldId id="911" r:id="rId28"/>
    <p:sldId id="912" r:id="rId29"/>
    <p:sldId id="938" r:id="rId30"/>
    <p:sldId id="940" r:id="rId31"/>
    <p:sldId id="939" r:id="rId32"/>
    <p:sldId id="764" r:id="rId33"/>
    <p:sldId id="913" r:id="rId34"/>
    <p:sldId id="914" r:id="rId35"/>
    <p:sldId id="767" r:id="rId36"/>
    <p:sldId id="772" r:id="rId37"/>
    <p:sldId id="769" r:id="rId38"/>
    <p:sldId id="916" r:id="rId39"/>
    <p:sldId id="770" r:id="rId40"/>
    <p:sldId id="807" r:id="rId41"/>
    <p:sldId id="808" r:id="rId42"/>
    <p:sldId id="809" r:id="rId43"/>
    <p:sldId id="811" r:id="rId44"/>
    <p:sldId id="812" r:id="rId45"/>
    <p:sldId id="813" r:id="rId46"/>
    <p:sldId id="814" r:id="rId47"/>
    <p:sldId id="815" r:id="rId48"/>
    <p:sldId id="919" r:id="rId49"/>
    <p:sldId id="920" r:id="rId50"/>
    <p:sldId id="921" r:id="rId51"/>
    <p:sldId id="922" r:id="rId52"/>
    <p:sldId id="923" r:id="rId53"/>
    <p:sldId id="924" r:id="rId54"/>
    <p:sldId id="925" r:id="rId55"/>
    <p:sldId id="927" r:id="rId56"/>
    <p:sldId id="824" r:id="rId57"/>
    <p:sldId id="825" r:id="rId58"/>
    <p:sldId id="928" r:id="rId59"/>
    <p:sldId id="929" r:id="rId60"/>
    <p:sldId id="828" r:id="rId61"/>
    <p:sldId id="829" r:id="rId62"/>
    <p:sldId id="830" r:id="rId63"/>
    <p:sldId id="832" r:id="rId64"/>
    <p:sldId id="931" r:id="rId65"/>
    <p:sldId id="834" r:id="rId66"/>
    <p:sldId id="835" r:id="rId67"/>
    <p:sldId id="836" r:id="rId68"/>
    <p:sldId id="837" r:id="rId69"/>
    <p:sldId id="838" r:id="rId70"/>
    <p:sldId id="839" r:id="rId71"/>
    <p:sldId id="840" r:id="rId72"/>
    <p:sldId id="842" r:id="rId73"/>
    <p:sldId id="843" r:id="rId74"/>
    <p:sldId id="932" r:id="rId75"/>
    <p:sldId id="934" r:id="rId76"/>
    <p:sldId id="845" r:id="rId77"/>
    <p:sldId id="846" r:id="rId78"/>
    <p:sldId id="847" r:id="rId79"/>
    <p:sldId id="848" r:id="rId80"/>
    <p:sldId id="849" r:id="rId81"/>
    <p:sldId id="936" r:id="rId82"/>
    <p:sldId id="851" r:id="rId83"/>
    <p:sldId id="852" r:id="rId84"/>
    <p:sldId id="853" r:id="rId85"/>
    <p:sldId id="854" r:id="rId86"/>
    <p:sldId id="855" r:id="rId87"/>
    <p:sldId id="856" r:id="rId88"/>
    <p:sldId id="857" r:id="rId89"/>
    <p:sldId id="858" r:id="rId90"/>
    <p:sldId id="860" r:id="rId91"/>
    <p:sldId id="937" r:id="rId92"/>
    <p:sldId id="861" r:id="rId93"/>
    <p:sldId id="862" r:id="rId94"/>
    <p:sldId id="863" r:id="rId95"/>
    <p:sldId id="864" r:id="rId96"/>
    <p:sldId id="865" r:id="rId97"/>
    <p:sldId id="866" r:id="rId98"/>
    <p:sldId id="867" r:id="rId99"/>
    <p:sldId id="868" r:id="rId100"/>
    <p:sldId id="869" r:id="rId101"/>
    <p:sldId id="873" r:id="rId102"/>
    <p:sldId id="874" r:id="rId103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DD"/>
    <a:srgbClr val="FFFCBD"/>
    <a:srgbClr val="E80636"/>
    <a:srgbClr val="00B050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98" autoAdjust="0"/>
    <p:restoredTop sz="86938" autoAdjust="0"/>
  </p:normalViewPr>
  <p:slideViewPr>
    <p:cSldViewPr>
      <p:cViewPr>
        <p:scale>
          <a:sx n="75" d="100"/>
          <a:sy n="75" d="100"/>
        </p:scale>
        <p:origin x="6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28/10/2018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640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38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pPr/>
              <a:t>28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5412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102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592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28/10/2018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6" Type="http://schemas.openxmlformats.org/officeDocument/2006/relationships/image" Target="../media/image13.pn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12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1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0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6" Type="http://schemas.openxmlformats.org/officeDocument/2006/relationships/image" Target="../media/image13.png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5" Type="http://schemas.openxmlformats.org/officeDocument/2006/relationships/tags" Target="../tags/tag32.xml"/><Relationship Id="rId15" Type="http://schemas.openxmlformats.org/officeDocument/2006/relationships/image" Target="../media/image12.png"/><Relationship Id="rId10" Type="http://schemas.openxmlformats.org/officeDocument/2006/relationships/tags" Target="../tags/tag37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18" Type="http://schemas.openxmlformats.org/officeDocument/2006/relationships/image" Target="../media/image17.png"/><Relationship Id="rId3" Type="http://schemas.openxmlformats.org/officeDocument/2006/relationships/tags" Target="../tags/tag41.xml"/><Relationship Id="rId21" Type="http://schemas.openxmlformats.org/officeDocument/2006/relationships/image" Target="../media/image12.png"/><Relationship Id="rId7" Type="http://schemas.openxmlformats.org/officeDocument/2006/relationships/tags" Target="../tags/tag45.xml"/><Relationship Id="rId12" Type="http://schemas.openxmlformats.org/officeDocument/2006/relationships/tags" Target="../tags/tag50.xml"/><Relationship Id="rId17" Type="http://schemas.openxmlformats.org/officeDocument/2006/relationships/image" Target="../media/image16.png"/><Relationship Id="rId2" Type="http://schemas.openxmlformats.org/officeDocument/2006/relationships/tags" Target="../tags/tag40.xml"/><Relationship Id="rId16" Type="http://schemas.openxmlformats.org/officeDocument/2006/relationships/image" Target="../media/image15.png"/><Relationship Id="rId20" Type="http://schemas.openxmlformats.org/officeDocument/2006/relationships/image" Target="../media/image11.png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tags" Target="../tags/tag49.xml"/><Relationship Id="rId5" Type="http://schemas.openxmlformats.org/officeDocument/2006/relationships/tags" Target="../tags/tag43.xml"/><Relationship Id="rId15" Type="http://schemas.openxmlformats.org/officeDocument/2006/relationships/image" Target="../media/image14.png"/><Relationship Id="rId10" Type="http://schemas.openxmlformats.org/officeDocument/2006/relationships/tags" Target="../tags/tag48.xml"/><Relationship Id="rId19" Type="http://schemas.openxmlformats.org/officeDocument/2006/relationships/image" Target="../media/image10.png"/><Relationship Id="rId4" Type="http://schemas.openxmlformats.org/officeDocument/2006/relationships/tags" Target="../tags/tag42.xml"/><Relationship Id="rId9" Type="http://schemas.openxmlformats.org/officeDocument/2006/relationships/tags" Target="../tags/tag47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10.pn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6" Type="http://schemas.openxmlformats.org/officeDocument/2006/relationships/image" Target="../media/image13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image" Target="../media/image12.pn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image" Target="../media/image10.png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4.xml"/><Relationship Id="rId16" Type="http://schemas.openxmlformats.org/officeDocument/2006/relationships/image" Target="../media/image13.pn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12.png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tags" Target="../tags/tag86.xml"/><Relationship Id="rId18" Type="http://schemas.openxmlformats.org/officeDocument/2006/relationships/image" Target="../media/image10.png"/><Relationship Id="rId3" Type="http://schemas.openxmlformats.org/officeDocument/2006/relationships/tags" Target="../tags/tag76.xml"/><Relationship Id="rId21" Type="http://schemas.openxmlformats.org/officeDocument/2006/relationships/image" Target="../media/image13.png"/><Relationship Id="rId7" Type="http://schemas.openxmlformats.org/officeDocument/2006/relationships/tags" Target="../tags/tag80.xml"/><Relationship Id="rId12" Type="http://schemas.openxmlformats.org/officeDocument/2006/relationships/tags" Target="../tags/tag85.xml"/><Relationship Id="rId17" Type="http://schemas.openxmlformats.org/officeDocument/2006/relationships/image" Target="../media/image16.png"/><Relationship Id="rId2" Type="http://schemas.openxmlformats.org/officeDocument/2006/relationships/tags" Target="../tags/tag75.xml"/><Relationship Id="rId16" Type="http://schemas.openxmlformats.org/officeDocument/2006/relationships/image" Target="../media/image19.png"/><Relationship Id="rId20" Type="http://schemas.openxmlformats.org/officeDocument/2006/relationships/image" Target="../media/image12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tags" Target="../tags/tag84.xml"/><Relationship Id="rId5" Type="http://schemas.openxmlformats.org/officeDocument/2006/relationships/tags" Target="../tags/tag78.xml"/><Relationship Id="rId15" Type="http://schemas.openxmlformats.org/officeDocument/2006/relationships/image" Target="../media/image18.png"/><Relationship Id="rId10" Type="http://schemas.openxmlformats.org/officeDocument/2006/relationships/tags" Target="../tags/tag83.xml"/><Relationship Id="rId19" Type="http://schemas.openxmlformats.org/officeDocument/2006/relationships/image" Target="../media/image11.png"/><Relationship Id="rId4" Type="http://schemas.openxmlformats.org/officeDocument/2006/relationships/tags" Target="../tags/tag77.xml"/><Relationship Id="rId9" Type="http://schemas.openxmlformats.org/officeDocument/2006/relationships/tags" Target="../tags/tag82.xml"/><Relationship Id="rId14" Type="http://schemas.openxmlformats.org/officeDocument/2006/relationships/slideLayout" Target="../slideLayouts/slideLayout2.xml"/><Relationship Id="rId2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10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6" Type="http://schemas.openxmlformats.org/officeDocument/2006/relationships/image" Target="../media/image13.pn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image" Target="../media/image12.png"/><Relationship Id="rId10" Type="http://schemas.openxmlformats.org/officeDocument/2006/relationships/tags" Target="../tags/tag96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01.xml"/><Relationship Id="rId7" Type="http://schemas.openxmlformats.org/officeDocument/2006/relationships/image" Target="../media/image22.png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06.xml"/><Relationship Id="rId7" Type="http://schemas.openxmlformats.org/officeDocument/2006/relationships/image" Target="../media/image25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15.xml"/><Relationship Id="rId7" Type="http://schemas.openxmlformats.org/officeDocument/2006/relationships/image" Target="../media/image17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122.xml"/><Relationship Id="rId7" Type="http://schemas.openxmlformats.org/officeDocument/2006/relationships/image" Target="../media/image35.png"/><Relationship Id="rId12" Type="http://schemas.openxmlformats.org/officeDocument/2006/relationships/image" Target="../media/image17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9.png"/><Relationship Id="rId5" Type="http://schemas.openxmlformats.org/officeDocument/2006/relationships/tags" Target="../tags/tag124.xml"/><Relationship Id="rId10" Type="http://schemas.openxmlformats.org/officeDocument/2006/relationships/image" Target="../media/image38.png"/><Relationship Id="rId4" Type="http://schemas.openxmlformats.org/officeDocument/2006/relationships/tags" Target="../tags/tag123.xml"/><Relationship Id="rId9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7.png"/><Relationship Id="rId3" Type="http://schemas.openxmlformats.org/officeDocument/2006/relationships/tags" Target="../tags/tag127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image" Target="../media/image38.png"/><Relationship Id="rId5" Type="http://schemas.openxmlformats.org/officeDocument/2006/relationships/tags" Target="../tags/tag129.xml"/><Relationship Id="rId10" Type="http://schemas.openxmlformats.org/officeDocument/2006/relationships/image" Target="../media/image37.png"/><Relationship Id="rId4" Type="http://schemas.openxmlformats.org/officeDocument/2006/relationships/tags" Target="../tags/tag128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7.png"/><Relationship Id="rId3" Type="http://schemas.openxmlformats.org/officeDocument/2006/relationships/tags" Target="../tags/tag13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9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image" Target="../media/image38.png"/><Relationship Id="rId5" Type="http://schemas.openxmlformats.org/officeDocument/2006/relationships/tags" Target="../tags/tag135.xml"/><Relationship Id="rId10" Type="http://schemas.openxmlformats.org/officeDocument/2006/relationships/image" Target="../media/image37.png"/><Relationship Id="rId4" Type="http://schemas.openxmlformats.org/officeDocument/2006/relationships/tags" Target="../tags/tag134.xm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w3.org/TR/owl2-profiles/#Reasoning_in_OWL_2_RL_and_RDF_Graphs_using_Rules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9.xml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1.xml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2.xml"/><Relationship Id="rId4" Type="http://schemas.openxmlformats.org/officeDocument/2006/relationships/image" Target="../media/image6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3.xml"/><Relationship Id="rId4" Type="http://schemas.openxmlformats.org/officeDocument/2006/relationships/image" Target="../media/image6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57.xml"/><Relationship Id="rId7" Type="http://schemas.openxmlformats.org/officeDocument/2006/relationships/image" Target="../media/image6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10" Type="http://schemas.openxmlformats.org/officeDocument/2006/relationships/image" Target="../media/image69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60.xml"/><Relationship Id="rId7" Type="http://schemas.openxmlformats.org/officeDocument/2006/relationships/image" Target="../media/image66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10" Type="http://schemas.openxmlformats.org/officeDocument/2006/relationships/image" Target="../media/image69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163.xml"/><Relationship Id="rId7" Type="http://schemas.openxmlformats.org/officeDocument/2006/relationships/image" Target="../media/image66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10" Type="http://schemas.openxmlformats.org/officeDocument/2006/relationships/image" Target="../media/image69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8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66.xml"/><Relationship Id="rId7" Type="http://schemas.openxmlformats.org/officeDocument/2006/relationships/image" Target="../media/image65.gif"/><Relationship Id="rId12" Type="http://schemas.openxmlformats.org/officeDocument/2006/relationships/image" Target="../media/image69.wmf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64.png"/><Relationship Id="rId11" Type="http://schemas.openxmlformats.org/officeDocument/2006/relationships/image" Target="../media/image68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tags" Target="../tags/tag167.xml"/><Relationship Id="rId9" Type="http://schemas.openxmlformats.org/officeDocument/2006/relationships/image" Target="../media/image6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70.xml"/><Relationship Id="rId7" Type="http://schemas.openxmlformats.org/officeDocument/2006/relationships/image" Target="../media/image65.gif"/><Relationship Id="rId12" Type="http://schemas.openxmlformats.org/officeDocument/2006/relationships/image" Target="../media/image71.png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image" Target="../media/image64.png"/><Relationship Id="rId11" Type="http://schemas.openxmlformats.org/officeDocument/2006/relationships/image" Target="../media/image69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8.jpeg"/><Relationship Id="rId4" Type="http://schemas.openxmlformats.org/officeDocument/2006/relationships/tags" Target="../tags/tag171.xml"/><Relationship Id="rId9" Type="http://schemas.openxmlformats.org/officeDocument/2006/relationships/image" Target="../media/image6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74.xml"/><Relationship Id="rId7" Type="http://schemas.openxmlformats.org/officeDocument/2006/relationships/image" Target="../media/image66.png"/><Relationship Id="rId2" Type="http://schemas.openxmlformats.org/officeDocument/2006/relationships/tags" Target="../tags/tag173.xml"/><Relationship Id="rId1" Type="http://schemas.openxmlformats.org/officeDocument/2006/relationships/tags" Target="../tags/tag172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177.xml"/><Relationship Id="rId7" Type="http://schemas.openxmlformats.org/officeDocument/2006/relationships/image" Target="../media/image66.png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6" Type="http://schemas.openxmlformats.org/officeDocument/2006/relationships/image" Target="../media/image65.gif"/><Relationship Id="rId5" Type="http://schemas.openxmlformats.org/officeDocument/2006/relationships/image" Target="../media/image64.png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8.xml"/><Relationship Id="rId4" Type="http://schemas.openxmlformats.org/officeDocument/2006/relationships/image" Target="../media/image6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9.xml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0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6" Type="http://schemas.openxmlformats.org/officeDocument/2006/relationships/image" Target="../media/image1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5" Type="http://schemas.openxmlformats.org/officeDocument/2006/relationships/tags" Target="../tags/tag10.xml"/><Relationship Id="rId15" Type="http://schemas.openxmlformats.org/officeDocument/2006/relationships/image" Target="../media/image12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0.xml"/><Relationship Id="rId5" Type="http://schemas.openxmlformats.org/officeDocument/2006/relationships/image" Target="../media/image73.png"/><Relationship Id="rId4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2018</a:t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</a:t>
            </a:r>
            <a:r>
              <a:rPr lang="en-IE" dirty="0" smtClean="0"/>
              <a:t>6: </a:t>
            </a:r>
            <a:r>
              <a:rPr lang="en-IE" dirty="0" smtClean="0"/>
              <a:t>Web Ontology Language (OWL) [</a:t>
            </a:r>
            <a:r>
              <a:rPr lang="en-IE" dirty="0" smtClean="0"/>
              <a:t>III</a:t>
            </a:r>
            <a:r>
              <a:rPr lang="en-IE" dirty="0" smtClean="0"/>
              <a:t>]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2145323" y="4284700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774472" y="3014738"/>
            <a:ext cx="4009292" cy="2180492"/>
          </a:xfrm>
          <a:custGeom>
            <a:avLst/>
            <a:gdLst>
              <a:gd name="connsiteX0" fmla="*/ 3950677 w 4009292"/>
              <a:gd name="connsiteY0" fmla="*/ 656492 h 2180492"/>
              <a:gd name="connsiteX1" fmla="*/ 3950677 w 4009292"/>
              <a:gd name="connsiteY1" fmla="*/ 656492 h 2180492"/>
              <a:gd name="connsiteX2" fmla="*/ 3985846 w 4009292"/>
              <a:gd name="connsiteY2" fmla="*/ 750277 h 2180492"/>
              <a:gd name="connsiteX3" fmla="*/ 3997569 w 4009292"/>
              <a:gd name="connsiteY3" fmla="*/ 785446 h 2180492"/>
              <a:gd name="connsiteX4" fmla="*/ 4009292 w 4009292"/>
              <a:gd name="connsiteY4" fmla="*/ 844062 h 2180492"/>
              <a:gd name="connsiteX5" fmla="*/ 3985846 w 4009292"/>
              <a:gd name="connsiteY5" fmla="*/ 949569 h 2180492"/>
              <a:gd name="connsiteX6" fmla="*/ 3950677 w 4009292"/>
              <a:gd name="connsiteY6" fmla="*/ 996462 h 2180492"/>
              <a:gd name="connsiteX7" fmla="*/ 3927231 w 4009292"/>
              <a:gd name="connsiteY7" fmla="*/ 1031631 h 2180492"/>
              <a:gd name="connsiteX8" fmla="*/ 3892062 w 4009292"/>
              <a:gd name="connsiteY8" fmla="*/ 1043354 h 2180492"/>
              <a:gd name="connsiteX9" fmla="*/ 3856892 w 4009292"/>
              <a:gd name="connsiteY9" fmla="*/ 1078523 h 2180492"/>
              <a:gd name="connsiteX10" fmla="*/ 3821723 w 4009292"/>
              <a:gd name="connsiteY10" fmla="*/ 1090246 h 2180492"/>
              <a:gd name="connsiteX11" fmla="*/ 3774831 w 4009292"/>
              <a:gd name="connsiteY11" fmla="*/ 1137138 h 2180492"/>
              <a:gd name="connsiteX12" fmla="*/ 3716216 w 4009292"/>
              <a:gd name="connsiteY12" fmla="*/ 1184031 h 2180492"/>
              <a:gd name="connsiteX13" fmla="*/ 3598985 w 4009292"/>
              <a:gd name="connsiteY13" fmla="*/ 1219200 h 2180492"/>
              <a:gd name="connsiteX14" fmla="*/ 3552092 w 4009292"/>
              <a:gd name="connsiteY14" fmla="*/ 1242646 h 2180492"/>
              <a:gd name="connsiteX15" fmla="*/ 3399692 w 4009292"/>
              <a:gd name="connsiteY15" fmla="*/ 1266092 h 2180492"/>
              <a:gd name="connsiteX16" fmla="*/ 3094892 w 4009292"/>
              <a:gd name="connsiteY16" fmla="*/ 1242646 h 2180492"/>
              <a:gd name="connsiteX17" fmla="*/ 2965939 w 4009292"/>
              <a:gd name="connsiteY17" fmla="*/ 1207477 h 2180492"/>
              <a:gd name="connsiteX18" fmla="*/ 2836985 w 4009292"/>
              <a:gd name="connsiteY18" fmla="*/ 1184031 h 2180492"/>
              <a:gd name="connsiteX19" fmla="*/ 2508739 w 4009292"/>
              <a:gd name="connsiteY19" fmla="*/ 1148862 h 2180492"/>
              <a:gd name="connsiteX20" fmla="*/ 2473569 w 4009292"/>
              <a:gd name="connsiteY20" fmla="*/ 1137138 h 2180492"/>
              <a:gd name="connsiteX21" fmla="*/ 2274277 w 4009292"/>
              <a:gd name="connsiteY21" fmla="*/ 1113692 h 2180492"/>
              <a:gd name="connsiteX22" fmla="*/ 1547446 w 4009292"/>
              <a:gd name="connsiteY22" fmla="*/ 1125415 h 2180492"/>
              <a:gd name="connsiteX23" fmla="*/ 1465385 w 4009292"/>
              <a:gd name="connsiteY23" fmla="*/ 1160585 h 2180492"/>
              <a:gd name="connsiteX24" fmla="*/ 1430216 w 4009292"/>
              <a:gd name="connsiteY24" fmla="*/ 1195754 h 2180492"/>
              <a:gd name="connsiteX25" fmla="*/ 1406769 w 4009292"/>
              <a:gd name="connsiteY25" fmla="*/ 1242646 h 2180492"/>
              <a:gd name="connsiteX26" fmla="*/ 1383323 w 4009292"/>
              <a:gd name="connsiteY26" fmla="*/ 1277815 h 2180492"/>
              <a:gd name="connsiteX27" fmla="*/ 1371600 w 4009292"/>
              <a:gd name="connsiteY27" fmla="*/ 1312985 h 2180492"/>
              <a:gd name="connsiteX28" fmla="*/ 1336431 w 4009292"/>
              <a:gd name="connsiteY28" fmla="*/ 1441938 h 2180492"/>
              <a:gd name="connsiteX29" fmla="*/ 1312985 w 4009292"/>
              <a:gd name="connsiteY29" fmla="*/ 1488831 h 2180492"/>
              <a:gd name="connsiteX30" fmla="*/ 1301262 w 4009292"/>
              <a:gd name="connsiteY30" fmla="*/ 1524000 h 2180492"/>
              <a:gd name="connsiteX31" fmla="*/ 1254369 w 4009292"/>
              <a:gd name="connsiteY31" fmla="*/ 1582615 h 2180492"/>
              <a:gd name="connsiteX32" fmla="*/ 1230923 w 4009292"/>
              <a:gd name="connsiteY32" fmla="*/ 1664677 h 2180492"/>
              <a:gd name="connsiteX33" fmla="*/ 1195754 w 4009292"/>
              <a:gd name="connsiteY33" fmla="*/ 1758462 h 2180492"/>
              <a:gd name="connsiteX34" fmla="*/ 1160585 w 4009292"/>
              <a:gd name="connsiteY34" fmla="*/ 1793631 h 2180492"/>
              <a:gd name="connsiteX35" fmla="*/ 1113692 w 4009292"/>
              <a:gd name="connsiteY35" fmla="*/ 1875692 h 2180492"/>
              <a:gd name="connsiteX36" fmla="*/ 1078523 w 4009292"/>
              <a:gd name="connsiteY36" fmla="*/ 1969477 h 2180492"/>
              <a:gd name="connsiteX37" fmla="*/ 1043354 w 4009292"/>
              <a:gd name="connsiteY37" fmla="*/ 2016369 h 2180492"/>
              <a:gd name="connsiteX38" fmla="*/ 973016 w 4009292"/>
              <a:gd name="connsiteY38" fmla="*/ 2110154 h 2180492"/>
              <a:gd name="connsiteX39" fmla="*/ 949569 w 4009292"/>
              <a:gd name="connsiteY39" fmla="*/ 2145323 h 2180492"/>
              <a:gd name="connsiteX40" fmla="*/ 879231 w 4009292"/>
              <a:gd name="connsiteY40" fmla="*/ 2180492 h 2180492"/>
              <a:gd name="connsiteX41" fmla="*/ 597877 w 4009292"/>
              <a:gd name="connsiteY41" fmla="*/ 2168769 h 2180492"/>
              <a:gd name="connsiteX42" fmla="*/ 445477 w 4009292"/>
              <a:gd name="connsiteY42" fmla="*/ 2133600 h 2180492"/>
              <a:gd name="connsiteX43" fmla="*/ 339969 w 4009292"/>
              <a:gd name="connsiteY43" fmla="*/ 2110154 h 2180492"/>
              <a:gd name="connsiteX44" fmla="*/ 293077 w 4009292"/>
              <a:gd name="connsiteY44" fmla="*/ 2086708 h 2180492"/>
              <a:gd name="connsiteX45" fmla="*/ 199292 w 4009292"/>
              <a:gd name="connsiteY45" fmla="*/ 2016369 h 2180492"/>
              <a:gd name="connsiteX46" fmla="*/ 128954 w 4009292"/>
              <a:gd name="connsiteY46" fmla="*/ 1899138 h 2180492"/>
              <a:gd name="connsiteX47" fmla="*/ 93785 w 4009292"/>
              <a:gd name="connsiteY47" fmla="*/ 1840523 h 2180492"/>
              <a:gd name="connsiteX48" fmla="*/ 46892 w 4009292"/>
              <a:gd name="connsiteY48" fmla="*/ 1770185 h 2180492"/>
              <a:gd name="connsiteX49" fmla="*/ 11723 w 4009292"/>
              <a:gd name="connsiteY49" fmla="*/ 1395046 h 2180492"/>
              <a:gd name="connsiteX50" fmla="*/ 0 w 4009292"/>
              <a:gd name="connsiteY50" fmla="*/ 1312985 h 2180492"/>
              <a:gd name="connsiteX51" fmla="*/ 23446 w 4009292"/>
              <a:gd name="connsiteY51" fmla="*/ 1031631 h 2180492"/>
              <a:gd name="connsiteX52" fmla="*/ 46892 w 4009292"/>
              <a:gd name="connsiteY52" fmla="*/ 973015 h 2180492"/>
              <a:gd name="connsiteX53" fmla="*/ 82062 w 4009292"/>
              <a:gd name="connsiteY53" fmla="*/ 937846 h 2180492"/>
              <a:gd name="connsiteX54" fmla="*/ 128954 w 4009292"/>
              <a:gd name="connsiteY54" fmla="*/ 844062 h 2180492"/>
              <a:gd name="connsiteX55" fmla="*/ 140677 w 4009292"/>
              <a:gd name="connsiteY55" fmla="*/ 808892 h 2180492"/>
              <a:gd name="connsiteX56" fmla="*/ 187569 w 4009292"/>
              <a:gd name="connsiteY56" fmla="*/ 726831 h 2180492"/>
              <a:gd name="connsiteX57" fmla="*/ 199292 w 4009292"/>
              <a:gd name="connsiteY57" fmla="*/ 679938 h 2180492"/>
              <a:gd name="connsiteX58" fmla="*/ 211016 w 4009292"/>
              <a:gd name="connsiteY58" fmla="*/ 621323 h 2180492"/>
              <a:gd name="connsiteX59" fmla="*/ 269631 w 4009292"/>
              <a:gd name="connsiteY59" fmla="*/ 527538 h 2180492"/>
              <a:gd name="connsiteX60" fmla="*/ 339969 w 4009292"/>
              <a:gd name="connsiteY60" fmla="*/ 445477 h 2180492"/>
              <a:gd name="connsiteX61" fmla="*/ 363416 w 4009292"/>
              <a:gd name="connsiteY61" fmla="*/ 410308 h 2180492"/>
              <a:gd name="connsiteX62" fmla="*/ 410308 w 4009292"/>
              <a:gd name="connsiteY62" fmla="*/ 386862 h 2180492"/>
              <a:gd name="connsiteX63" fmla="*/ 445477 w 4009292"/>
              <a:gd name="connsiteY63" fmla="*/ 363415 h 2180492"/>
              <a:gd name="connsiteX64" fmla="*/ 527539 w 4009292"/>
              <a:gd name="connsiteY64" fmla="*/ 316523 h 2180492"/>
              <a:gd name="connsiteX65" fmla="*/ 609600 w 4009292"/>
              <a:gd name="connsiteY65" fmla="*/ 269631 h 2180492"/>
              <a:gd name="connsiteX66" fmla="*/ 703385 w 4009292"/>
              <a:gd name="connsiteY66" fmla="*/ 246185 h 2180492"/>
              <a:gd name="connsiteX67" fmla="*/ 785446 w 4009292"/>
              <a:gd name="connsiteY67" fmla="*/ 211015 h 2180492"/>
              <a:gd name="connsiteX68" fmla="*/ 914400 w 4009292"/>
              <a:gd name="connsiteY68" fmla="*/ 164123 h 2180492"/>
              <a:gd name="connsiteX69" fmla="*/ 961292 w 4009292"/>
              <a:gd name="connsiteY69" fmla="*/ 140677 h 2180492"/>
              <a:gd name="connsiteX70" fmla="*/ 1078523 w 4009292"/>
              <a:gd name="connsiteY70" fmla="*/ 128954 h 2180492"/>
              <a:gd name="connsiteX71" fmla="*/ 1172308 w 4009292"/>
              <a:gd name="connsiteY71" fmla="*/ 105508 h 2180492"/>
              <a:gd name="connsiteX72" fmla="*/ 1207477 w 4009292"/>
              <a:gd name="connsiteY72" fmla="*/ 82062 h 2180492"/>
              <a:gd name="connsiteX73" fmla="*/ 1301262 w 4009292"/>
              <a:gd name="connsiteY73" fmla="*/ 58615 h 2180492"/>
              <a:gd name="connsiteX74" fmla="*/ 1395046 w 4009292"/>
              <a:gd name="connsiteY74" fmla="*/ 23446 h 2180492"/>
              <a:gd name="connsiteX75" fmla="*/ 1617785 w 4009292"/>
              <a:gd name="connsiteY75" fmla="*/ 0 h 2180492"/>
              <a:gd name="connsiteX76" fmla="*/ 2719754 w 4009292"/>
              <a:gd name="connsiteY76" fmla="*/ 11723 h 2180492"/>
              <a:gd name="connsiteX77" fmla="*/ 2813539 w 4009292"/>
              <a:gd name="connsiteY77" fmla="*/ 35169 h 2180492"/>
              <a:gd name="connsiteX78" fmla="*/ 2872154 w 4009292"/>
              <a:gd name="connsiteY78" fmla="*/ 46892 h 2180492"/>
              <a:gd name="connsiteX79" fmla="*/ 2954216 w 4009292"/>
              <a:gd name="connsiteY79" fmla="*/ 70338 h 2180492"/>
              <a:gd name="connsiteX80" fmla="*/ 3001108 w 4009292"/>
              <a:gd name="connsiteY80" fmla="*/ 93785 h 2180492"/>
              <a:gd name="connsiteX81" fmla="*/ 3118339 w 4009292"/>
              <a:gd name="connsiteY81" fmla="*/ 117231 h 2180492"/>
              <a:gd name="connsiteX82" fmla="*/ 3176954 w 4009292"/>
              <a:gd name="connsiteY82" fmla="*/ 128954 h 2180492"/>
              <a:gd name="connsiteX83" fmla="*/ 3294185 w 4009292"/>
              <a:gd name="connsiteY83" fmla="*/ 175846 h 2180492"/>
              <a:gd name="connsiteX84" fmla="*/ 3341077 w 4009292"/>
              <a:gd name="connsiteY84" fmla="*/ 199292 h 2180492"/>
              <a:gd name="connsiteX85" fmla="*/ 3434862 w 4009292"/>
              <a:gd name="connsiteY85" fmla="*/ 222738 h 2180492"/>
              <a:gd name="connsiteX86" fmla="*/ 3481754 w 4009292"/>
              <a:gd name="connsiteY86" fmla="*/ 246185 h 2180492"/>
              <a:gd name="connsiteX87" fmla="*/ 3598985 w 4009292"/>
              <a:gd name="connsiteY87" fmla="*/ 281354 h 2180492"/>
              <a:gd name="connsiteX88" fmla="*/ 3669323 w 4009292"/>
              <a:gd name="connsiteY88" fmla="*/ 328246 h 2180492"/>
              <a:gd name="connsiteX89" fmla="*/ 3704492 w 4009292"/>
              <a:gd name="connsiteY89" fmla="*/ 351692 h 2180492"/>
              <a:gd name="connsiteX90" fmla="*/ 3751385 w 4009292"/>
              <a:gd name="connsiteY90" fmla="*/ 433754 h 2180492"/>
              <a:gd name="connsiteX91" fmla="*/ 3821723 w 4009292"/>
              <a:gd name="connsiteY91" fmla="*/ 504092 h 2180492"/>
              <a:gd name="connsiteX92" fmla="*/ 3880339 w 4009292"/>
              <a:gd name="connsiteY92" fmla="*/ 562708 h 2180492"/>
              <a:gd name="connsiteX93" fmla="*/ 3927231 w 4009292"/>
              <a:gd name="connsiteY93" fmla="*/ 633046 h 2180492"/>
              <a:gd name="connsiteX94" fmla="*/ 3950677 w 4009292"/>
              <a:gd name="connsiteY94" fmla="*/ 656492 h 218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4009292" h="2180492">
                <a:moveTo>
                  <a:pt x="3950677" y="656492"/>
                </a:moveTo>
                <a:lnTo>
                  <a:pt x="3950677" y="656492"/>
                </a:lnTo>
                <a:cubicBezTo>
                  <a:pt x="3962400" y="687754"/>
                  <a:pt x="3974436" y="718900"/>
                  <a:pt x="3985846" y="750277"/>
                </a:cubicBezTo>
                <a:cubicBezTo>
                  <a:pt x="3990069" y="761890"/>
                  <a:pt x="3994572" y="773458"/>
                  <a:pt x="3997569" y="785446"/>
                </a:cubicBezTo>
                <a:cubicBezTo>
                  <a:pt x="4002402" y="804777"/>
                  <a:pt x="4005384" y="824523"/>
                  <a:pt x="4009292" y="844062"/>
                </a:cubicBezTo>
                <a:cubicBezTo>
                  <a:pt x="4008059" y="850229"/>
                  <a:pt x="3991365" y="938532"/>
                  <a:pt x="3985846" y="949569"/>
                </a:cubicBezTo>
                <a:cubicBezTo>
                  <a:pt x="3977108" y="967045"/>
                  <a:pt x="3962033" y="980563"/>
                  <a:pt x="3950677" y="996462"/>
                </a:cubicBezTo>
                <a:cubicBezTo>
                  <a:pt x="3942488" y="1007927"/>
                  <a:pt x="3938233" y="1022829"/>
                  <a:pt x="3927231" y="1031631"/>
                </a:cubicBezTo>
                <a:cubicBezTo>
                  <a:pt x="3917582" y="1039350"/>
                  <a:pt x="3903785" y="1039446"/>
                  <a:pt x="3892062" y="1043354"/>
                </a:cubicBezTo>
                <a:cubicBezTo>
                  <a:pt x="3880339" y="1055077"/>
                  <a:pt x="3870687" y="1069327"/>
                  <a:pt x="3856892" y="1078523"/>
                </a:cubicBezTo>
                <a:cubicBezTo>
                  <a:pt x="3846610" y="1085377"/>
                  <a:pt x="3830461" y="1081508"/>
                  <a:pt x="3821723" y="1090246"/>
                </a:cubicBezTo>
                <a:cubicBezTo>
                  <a:pt x="3759200" y="1152769"/>
                  <a:pt x="3868615" y="1105877"/>
                  <a:pt x="3774831" y="1137138"/>
                </a:cubicBezTo>
                <a:cubicBezTo>
                  <a:pt x="3755343" y="1156627"/>
                  <a:pt x="3742836" y="1172200"/>
                  <a:pt x="3716216" y="1184031"/>
                </a:cubicBezTo>
                <a:cubicBezTo>
                  <a:pt x="3571921" y="1248162"/>
                  <a:pt x="3708102" y="1178282"/>
                  <a:pt x="3598985" y="1219200"/>
                </a:cubicBezTo>
                <a:cubicBezTo>
                  <a:pt x="3582622" y="1225336"/>
                  <a:pt x="3568671" y="1237120"/>
                  <a:pt x="3552092" y="1242646"/>
                </a:cubicBezTo>
                <a:cubicBezTo>
                  <a:pt x="3519868" y="1253387"/>
                  <a:pt x="3422673" y="1263219"/>
                  <a:pt x="3399692" y="1266092"/>
                </a:cubicBezTo>
                <a:cubicBezTo>
                  <a:pt x="3298092" y="1258277"/>
                  <a:pt x="3196094" y="1254552"/>
                  <a:pt x="3094892" y="1242646"/>
                </a:cubicBezTo>
                <a:cubicBezTo>
                  <a:pt x="2922803" y="1222400"/>
                  <a:pt x="3057109" y="1227013"/>
                  <a:pt x="2965939" y="1207477"/>
                </a:cubicBezTo>
                <a:cubicBezTo>
                  <a:pt x="2923219" y="1198323"/>
                  <a:pt x="2879970" y="1191846"/>
                  <a:pt x="2836985" y="1184031"/>
                </a:cubicBezTo>
                <a:cubicBezTo>
                  <a:pt x="2687802" y="1124359"/>
                  <a:pt x="2829485" y="1173536"/>
                  <a:pt x="2508739" y="1148862"/>
                </a:cubicBezTo>
                <a:cubicBezTo>
                  <a:pt x="2496418" y="1147914"/>
                  <a:pt x="2485727" y="1139349"/>
                  <a:pt x="2473569" y="1137138"/>
                </a:cubicBezTo>
                <a:cubicBezTo>
                  <a:pt x="2448251" y="1132535"/>
                  <a:pt x="2294759" y="1115968"/>
                  <a:pt x="2274277" y="1113692"/>
                </a:cubicBezTo>
                <a:lnTo>
                  <a:pt x="1547446" y="1125415"/>
                </a:lnTo>
                <a:cubicBezTo>
                  <a:pt x="1514981" y="1126399"/>
                  <a:pt x="1489390" y="1140580"/>
                  <a:pt x="1465385" y="1160585"/>
                </a:cubicBezTo>
                <a:cubicBezTo>
                  <a:pt x="1452649" y="1171199"/>
                  <a:pt x="1439852" y="1182263"/>
                  <a:pt x="1430216" y="1195754"/>
                </a:cubicBezTo>
                <a:cubicBezTo>
                  <a:pt x="1420058" y="1209975"/>
                  <a:pt x="1415440" y="1227473"/>
                  <a:pt x="1406769" y="1242646"/>
                </a:cubicBezTo>
                <a:cubicBezTo>
                  <a:pt x="1399779" y="1254879"/>
                  <a:pt x="1391138" y="1266092"/>
                  <a:pt x="1383323" y="1277815"/>
                </a:cubicBezTo>
                <a:cubicBezTo>
                  <a:pt x="1379415" y="1289538"/>
                  <a:pt x="1374851" y="1301063"/>
                  <a:pt x="1371600" y="1312985"/>
                </a:cubicBezTo>
                <a:cubicBezTo>
                  <a:pt x="1367117" y="1329425"/>
                  <a:pt x="1349923" y="1410457"/>
                  <a:pt x="1336431" y="1441938"/>
                </a:cubicBezTo>
                <a:cubicBezTo>
                  <a:pt x="1329547" y="1458001"/>
                  <a:pt x="1319869" y="1472768"/>
                  <a:pt x="1312985" y="1488831"/>
                </a:cubicBezTo>
                <a:cubicBezTo>
                  <a:pt x="1308117" y="1500189"/>
                  <a:pt x="1306788" y="1512947"/>
                  <a:pt x="1301262" y="1524000"/>
                </a:cubicBezTo>
                <a:cubicBezTo>
                  <a:pt x="1286473" y="1553578"/>
                  <a:pt x="1276178" y="1560807"/>
                  <a:pt x="1254369" y="1582615"/>
                </a:cubicBezTo>
                <a:cubicBezTo>
                  <a:pt x="1217724" y="1729197"/>
                  <a:pt x="1264556" y="1546961"/>
                  <a:pt x="1230923" y="1664677"/>
                </a:cubicBezTo>
                <a:cubicBezTo>
                  <a:pt x="1219235" y="1705584"/>
                  <a:pt x="1221769" y="1722040"/>
                  <a:pt x="1195754" y="1758462"/>
                </a:cubicBezTo>
                <a:cubicBezTo>
                  <a:pt x="1186118" y="1771953"/>
                  <a:pt x="1171199" y="1780895"/>
                  <a:pt x="1160585" y="1793631"/>
                </a:cubicBezTo>
                <a:cubicBezTo>
                  <a:pt x="1139874" y="1818484"/>
                  <a:pt x="1128024" y="1847029"/>
                  <a:pt x="1113692" y="1875692"/>
                </a:cubicBezTo>
                <a:cubicBezTo>
                  <a:pt x="1102440" y="1920699"/>
                  <a:pt x="1104066" y="1928608"/>
                  <a:pt x="1078523" y="1969477"/>
                </a:cubicBezTo>
                <a:cubicBezTo>
                  <a:pt x="1068168" y="1986045"/>
                  <a:pt x="1054192" y="2000112"/>
                  <a:pt x="1043354" y="2016369"/>
                </a:cubicBezTo>
                <a:cubicBezTo>
                  <a:pt x="928403" y="2188797"/>
                  <a:pt x="1076140" y="1986407"/>
                  <a:pt x="973016" y="2110154"/>
                </a:cubicBezTo>
                <a:cubicBezTo>
                  <a:pt x="963996" y="2120978"/>
                  <a:pt x="959532" y="2135360"/>
                  <a:pt x="949569" y="2145323"/>
                </a:cubicBezTo>
                <a:cubicBezTo>
                  <a:pt x="926843" y="2168049"/>
                  <a:pt x="907835" y="2170957"/>
                  <a:pt x="879231" y="2180492"/>
                </a:cubicBezTo>
                <a:cubicBezTo>
                  <a:pt x="785446" y="2176584"/>
                  <a:pt x="691548" y="2174812"/>
                  <a:pt x="597877" y="2168769"/>
                </a:cubicBezTo>
                <a:cubicBezTo>
                  <a:pt x="446717" y="2159017"/>
                  <a:pt x="581951" y="2160895"/>
                  <a:pt x="445477" y="2133600"/>
                </a:cubicBezTo>
                <a:cubicBezTo>
                  <a:pt x="371063" y="2118717"/>
                  <a:pt x="406192" y="2126709"/>
                  <a:pt x="339969" y="2110154"/>
                </a:cubicBezTo>
                <a:cubicBezTo>
                  <a:pt x="324338" y="2102339"/>
                  <a:pt x="308062" y="2095699"/>
                  <a:pt x="293077" y="2086708"/>
                </a:cubicBezTo>
                <a:cubicBezTo>
                  <a:pt x="280872" y="2079385"/>
                  <a:pt x="216256" y="2041814"/>
                  <a:pt x="199292" y="2016369"/>
                </a:cubicBezTo>
                <a:cubicBezTo>
                  <a:pt x="174014" y="1978452"/>
                  <a:pt x="152400" y="1938215"/>
                  <a:pt x="128954" y="1899138"/>
                </a:cubicBezTo>
                <a:cubicBezTo>
                  <a:pt x="117231" y="1879600"/>
                  <a:pt x="106424" y="1859481"/>
                  <a:pt x="93785" y="1840523"/>
                </a:cubicBezTo>
                <a:lnTo>
                  <a:pt x="46892" y="1770185"/>
                </a:lnTo>
                <a:cubicBezTo>
                  <a:pt x="-5707" y="1612383"/>
                  <a:pt x="81576" y="1884018"/>
                  <a:pt x="11723" y="1395046"/>
                </a:cubicBezTo>
                <a:lnTo>
                  <a:pt x="0" y="1312985"/>
                </a:lnTo>
                <a:cubicBezTo>
                  <a:pt x="7754" y="1150155"/>
                  <a:pt x="-13571" y="1130344"/>
                  <a:pt x="23446" y="1031631"/>
                </a:cubicBezTo>
                <a:cubicBezTo>
                  <a:pt x="30835" y="1011927"/>
                  <a:pt x="35739" y="990860"/>
                  <a:pt x="46892" y="973015"/>
                </a:cubicBezTo>
                <a:cubicBezTo>
                  <a:pt x="55679" y="958956"/>
                  <a:pt x="70339" y="949569"/>
                  <a:pt x="82062" y="937846"/>
                </a:cubicBezTo>
                <a:cubicBezTo>
                  <a:pt x="105494" y="820686"/>
                  <a:pt x="72658" y="928507"/>
                  <a:pt x="128954" y="844062"/>
                </a:cubicBezTo>
                <a:cubicBezTo>
                  <a:pt x="135809" y="833780"/>
                  <a:pt x="135809" y="820250"/>
                  <a:pt x="140677" y="808892"/>
                </a:cubicBezTo>
                <a:cubicBezTo>
                  <a:pt x="158525" y="767247"/>
                  <a:pt x="164023" y="762150"/>
                  <a:pt x="187569" y="726831"/>
                </a:cubicBezTo>
                <a:cubicBezTo>
                  <a:pt x="191477" y="711200"/>
                  <a:pt x="195797" y="695666"/>
                  <a:pt x="199292" y="679938"/>
                </a:cubicBezTo>
                <a:cubicBezTo>
                  <a:pt x="203615" y="660487"/>
                  <a:pt x="204715" y="640226"/>
                  <a:pt x="211016" y="621323"/>
                </a:cubicBezTo>
                <a:cubicBezTo>
                  <a:pt x="224787" y="580012"/>
                  <a:pt x="244564" y="562633"/>
                  <a:pt x="269631" y="527538"/>
                </a:cubicBezTo>
                <a:cubicBezTo>
                  <a:pt x="346515" y="419899"/>
                  <a:pt x="218512" y="587175"/>
                  <a:pt x="339969" y="445477"/>
                </a:cubicBezTo>
                <a:cubicBezTo>
                  <a:pt x="349138" y="434780"/>
                  <a:pt x="352592" y="419328"/>
                  <a:pt x="363416" y="410308"/>
                </a:cubicBezTo>
                <a:cubicBezTo>
                  <a:pt x="376841" y="399120"/>
                  <a:pt x="395135" y="395532"/>
                  <a:pt x="410308" y="386862"/>
                </a:cubicBezTo>
                <a:cubicBezTo>
                  <a:pt x="422541" y="379872"/>
                  <a:pt x="433395" y="370664"/>
                  <a:pt x="445477" y="363415"/>
                </a:cubicBezTo>
                <a:cubicBezTo>
                  <a:pt x="472492" y="347206"/>
                  <a:pt x="500524" y="332732"/>
                  <a:pt x="527539" y="316523"/>
                </a:cubicBezTo>
                <a:cubicBezTo>
                  <a:pt x="576596" y="287089"/>
                  <a:pt x="550916" y="294781"/>
                  <a:pt x="609600" y="269631"/>
                </a:cubicBezTo>
                <a:cubicBezTo>
                  <a:pt x="641142" y="256113"/>
                  <a:pt x="668980" y="253066"/>
                  <a:pt x="703385" y="246185"/>
                </a:cubicBezTo>
                <a:cubicBezTo>
                  <a:pt x="744772" y="204796"/>
                  <a:pt x="709048" y="231851"/>
                  <a:pt x="785446" y="211015"/>
                </a:cubicBezTo>
                <a:cubicBezTo>
                  <a:pt x="819086" y="201840"/>
                  <a:pt x="881084" y="178930"/>
                  <a:pt x="914400" y="164123"/>
                </a:cubicBezTo>
                <a:cubicBezTo>
                  <a:pt x="930369" y="157025"/>
                  <a:pt x="944204" y="144339"/>
                  <a:pt x="961292" y="140677"/>
                </a:cubicBezTo>
                <a:cubicBezTo>
                  <a:pt x="999692" y="132448"/>
                  <a:pt x="1039446" y="132862"/>
                  <a:pt x="1078523" y="128954"/>
                </a:cubicBezTo>
                <a:cubicBezTo>
                  <a:pt x="1109785" y="121139"/>
                  <a:pt x="1145496" y="123383"/>
                  <a:pt x="1172308" y="105508"/>
                </a:cubicBezTo>
                <a:cubicBezTo>
                  <a:pt x="1184031" y="97693"/>
                  <a:pt x="1194236" y="86877"/>
                  <a:pt x="1207477" y="82062"/>
                </a:cubicBezTo>
                <a:cubicBezTo>
                  <a:pt x="1237761" y="71050"/>
                  <a:pt x="1270174" y="67094"/>
                  <a:pt x="1301262" y="58615"/>
                </a:cubicBezTo>
                <a:cubicBezTo>
                  <a:pt x="1384812" y="35828"/>
                  <a:pt x="1276565" y="58990"/>
                  <a:pt x="1395046" y="23446"/>
                </a:cubicBezTo>
                <a:cubicBezTo>
                  <a:pt x="1458269" y="4479"/>
                  <a:pt x="1569146" y="3474"/>
                  <a:pt x="1617785" y="0"/>
                </a:cubicBezTo>
                <a:lnTo>
                  <a:pt x="2719754" y="11723"/>
                </a:lnTo>
                <a:cubicBezTo>
                  <a:pt x="2766759" y="12673"/>
                  <a:pt x="2774182" y="25330"/>
                  <a:pt x="2813539" y="35169"/>
                </a:cubicBezTo>
                <a:cubicBezTo>
                  <a:pt x="2832869" y="40002"/>
                  <a:pt x="2852703" y="42570"/>
                  <a:pt x="2872154" y="46892"/>
                </a:cubicBezTo>
                <a:cubicBezTo>
                  <a:pt x="2892743" y="51467"/>
                  <a:pt x="2933130" y="61301"/>
                  <a:pt x="2954216" y="70338"/>
                </a:cubicBezTo>
                <a:cubicBezTo>
                  <a:pt x="2970279" y="77222"/>
                  <a:pt x="2984305" y="88984"/>
                  <a:pt x="3001108" y="93785"/>
                </a:cubicBezTo>
                <a:cubicBezTo>
                  <a:pt x="3039426" y="104733"/>
                  <a:pt x="3079262" y="109416"/>
                  <a:pt x="3118339" y="117231"/>
                </a:cubicBezTo>
                <a:cubicBezTo>
                  <a:pt x="3137877" y="121139"/>
                  <a:pt x="3158454" y="121554"/>
                  <a:pt x="3176954" y="128954"/>
                </a:cubicBezTo>
                <a:cubicBezTo>
                  <a:pt x="3216031" y="144585"/>
                  <a:pt x="3256541" y="157024"/>
                  <a:pt x="3294185" y="175846"/>
                </a:cubicBezTo>
                <a:cubicBezTo>
                  <a:pt x="3309816" y="183661"/>
                  <a:pt x="3324498" y="193766"/>
                  <a:pt x="3341077" y="199292"/>
                </a:cubicBezTo>
                <a:cubicBezTo>
                  <a:pt x="3371647" y="209482"/>
                  <a:pt x="3403600" y="214923"/>
                  <a:pt x="3434862" y="222738"/>
                </a:cubicBezTo>
                <a:cubicBezTo>
                  <a:pt x="3450493" y="230554"/>
                  <a:pt x="3465528" y="239695"/>
                  <a:pt x="3481754" y="246185"/>
                </a:cubicBezTo>
                <a:cubicBezTo>
                  <a:pt x="3529321" y="265212"/>
                  <a:pt x="3552926" y="269839"/>
                  <a:pt x="3598985" y="281354"/>
                </a:cubicBezTo>
                <a:lnTo>
                  <a:pt x="3669323" y="328246"/>
                </a:lnTo>
                <a:lnTo>
                  <a:pt x="3704492" y="351692"/>
                </a:lnTo>
                <a:cubicBezTo>
                  <a:pt x="3719226" y="395891"/>
                  <a:pt x="3713812" y="392006"/>
                  <a:pt x="3751385" y="433754"/>
                </a:cubicBezTo>
                <a:cubicBezTo>
                  <a:pt x="3773566" y="458400"/>
                  <a:pt x="3803331" y="476503"/>
                  <a:pt x="3821723" y="504092"/>
                </a:cubicBezTo>
                <a:cubicBezTo>
                  <a:pt x="3852984" y="550985"/>
                  <a:pt x="3833446" y="531447"/>
                  <a:pt x="3880339" y="562708"/>
                </a:cubicBezTo>
                <a:lnTo>
                  <a:pt x="3927231" y="633046"/>
                </a:lnTo>
                <a:lnTo>
                  <a:pt x="3950677" y="656492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</a:t>
            </a:r>
            <a:r>
              <a:rPr lang="en-IE" dirty="0" smtClean="0"/>
              <a:t>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  <a:p>
            <a:r>
              <a:rPr lang="en-IE" dirty="0" smtClean="0">
                <a:solidFill>
                  <a:srgbClr val="0070C0"/>
                </a:solidFill>
              </a:rPr>
              <a:t>Domino</a:t>
            </a:r>
            <a:r>
              <a:rPr lang="en-IE" dirty="0" smtClean="0"/>
              <a:t>: Group of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s of same colour</a:t>
            </a: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Representation</a:t>
            </a:r>
            <a:r>
              <a:rPr lang="es-CL" dirty="0" smtClean="0"/>
              <a:t> </a:t>
            </a:r>
            <a:r>
              <a:rPr lang="es-CL" dirty="0" err="1" smtClean="0"/>
              <a:t>on</a:t>
            </a:r>
            <a:r>
              <a:rPr lang="es-CL" dirty="0" smtClean="0"/>
              <a:t> </a:t>
            </a:r>
            <a:r>
              <a:rPr lang="es-CL" dirty="0" err="1" smtClean="0"/>
              <a:t>the</a:t>
            </a:r>
            <a:r>
              <a:rPr lang="es-CL" dirty="0" smtClean="0"/>
              <a:t> Web:</a:t>
            </a:r>
            <a:br>
              <a:rPr lang="es-CL" dirty="0" smtClean="0"/>
            </a:br>
            <a:r>
              <a:rPr lang="es-CL" dirty="0" smtClean="0"/>
              <a:t>		</a:t>
            </a:r>
            <a:r>
              <a:rPr lang="es-CL" dirty="0"/>
              <a:t>	</a:t>
            </a:r>
            <a:r>
              <a:rPr lang="es-CL" dirty="0" smtClean="0"/>
              <a:t>	</a:t>
            </a:r>
            <a:r>
              <a:rPr lang="es-CL" dirty="0" err="1" smtClean="0"/>
              <a:t>An</a:t>
            </a:r>
            <a:r>
              <a:rPr lang="es-CL" dirty="0" smtClean="0"/>
              <a:t> open </a:t>
            </a:r>
            <a:r>
              <a:rPr lang="es-CL" dirty="0" err="1" smtClean="0"/>
              <a:t>research</a:t>
            </a:r>
            <a:r>
              <a:rPr lang="es-CL" dirty="0" smtClean="0"/>
              <a:t> </a:t>
            </a:r>
            <a:r>
              <a:rPr lang="es-CL" dirty="0" err="1" smtClean="0"/>
              <a:t>problem</a:t>
            </a:r>
            <a:endParaRPr lang="en-GB" dirty="0"/>
          </a:p>
        </p:txBody>
      </p:sp>
      <p:pic>
        <p:nvPicPr>
          <p:cNvPr id="2050" name="Picture 2" descr="http://www.up.ac.za/media/shared/Legacy/sitefiles/image/46/9742/research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229600" cy="351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End of OWL classes (labs to come)</a:t>
            </a:r>
            <a:endParaRPr lang="en-IE" dirty="0"/>
          </a:p>
        </p:txBody>
      </p:sp>
      <p:pic>
        <p:nvPicPr>
          <p:cNvPr id="59394" name="Picture 2" descr="http://i.telegraph.co.uk/multimedia/archive/02467/owl_2467479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99418"/>
            <a:ext cx="6858000" cy="429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60198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Moving on to SPARQL next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078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7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9190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740002" y="3121209"/>
            <a:ext cx="4254500" cy="3353219"/>
          </a:xfrm>
          <a:custGeom>
            <a:avLst/>
            <a:gdLst>
              <a:gd name="connsiteX0" fmla="*/ 101600 w 4254500"/>
              <a:gd name="connsiteY0" fmla="*/ 889000 h 3353219"/>
              <a:gd name="connsiteX1" fmla="*/ 101600 w 4254500"/>
              <a:gd name="connsiteY1" fmla="*/ 889000 h 3353219"/>
              <a:gd name="connsiteX2" fmla="*/ 114300 w 4254500"/>
              <a:gd name="connsiteY2" fmla="*/ 762000 h 3353219"/>
              <a:gd name="connsiteX3" fmla="*/ 139700 w 4254500"/>
              <a:gd name="connsiteY3" fmla="*/ 723900 h 3353219"/>
              <a:gd name="connsiteX4" fmla="*/ 165100 w 4254500"/>
              <a:gd name="connsiteY4" fmla="*/ 660400 h 3353219"/>
              <a:gd name="connsiteX5" fmla="*/ 190500 w 4254500"/>
              <a:gd name="connsiteY5" fmla="*/ 622300 h 3353219"/>
              <a:gd name="connsiteX6" fmla="*/ 266700 w 4254500"/>
              <a:gd name="connsiteY6" fmla="*/ 508000 h 3353219"/>
              <a:gd name="connsiteX7" fmla="*/ 330200 w 4254500"/>
              <a:gd name="connsiteY7" fmla="*/ 457200 h 3353219"/>
              <a:gd name="connsiteX8" fmla="*/ 406400 w 4254500"/>
              <a:gd name="connsiteY8" fmla="*/ 355600 h 3353219"/>
              <a:gd name="connsiteX9" fmla="*/ 533400 w 4254500"/>
              <a:gd name="connsiteY9" fmla="*/ 266700 h 3353219"/>
              <a:gd name="connsiteX10" fmla="*/ 660400 w 4254500"/>
              <a:gd name="connsiteY10" fmla="*/ 165100 h 3353219"/>
              <a:gd name="connsiteX11" fmla="*/ 698500 w 4254500"/>
              <a:gd name="connsiteY11" fmla="*/ 139700 h 3353219"/>
              <a:gd name="connsiteX12" fmla="*/ 736600 w 4254500"/>
              <a:gd name="connsiteY12" fmla="*/ 114300 h 3353219"/>
              <a:gd name="connsiteX13" fmla="*/ 876300 w 4254500"/>
              <a:gd name="connsiteY13" fmla="*/ 88900 h 3353219"/>
              <a:gd name="connsiteX14" fmla="*/ 1041400 w 4254500"/>
              <a:gd name="connsiteY14" fmla="*/ 50800 h 3353219"/>
              <a:gd name="connsiteX15" fmla="*/ 2463800 w 4254500"/>
              <a:gd name="connsiteY15" fmla="*/ 38100 h 3353219"/>
              <a:gd name="connsiteX16" fmla="*/ 2578100 w 4254500"/>
              <a:gd name="connsiteY16" fmla="*/ 25400 h 3353219"/>
              <a:gd name="connsiteX17" fmla="*/ 2616200 w 4254500"/>
              <a:gd name="connsiteY17" fmla="*/ 12700 h 3353219"/>
              <a:gd name="connsiteX18" fmla="*/ 2667000 w 4254500"/>
              <a:gd name="connsiteY18" fmla="*/ 0 h 3353219"/>
              <a:gd name="connsiteX19" fmla="*/ 3213100 w 4254500"/>
              <a:gd name="connsiteY19" fmla="*/ 12700 h 3353219"/>
              <a:gd name="connsiteX20" fmla="*/ 3276600 w 4254500"/>
              <a:gd name="connsiteY20" fmla="*/ 38100 h 3353219"/>
              <a:gd name="connsiteX21" fmla="*/ 3352800 w 4254500"/>
              <a:gd name="connsiteY21" fmla="*/ 50800 h 3353219"/>
              <a:gd name="connsiteX22" fmla="*/ 3479800 w 4254500"/>
              <a:gd name="connsiteY22" fmla="*/ 88900 h 3353219"/>
              <a:gd name="connsiteX23" fmla="*/ 3632200 w 4254500"/>
              <a:gd name="connsiteY23" fmla="*/ 139700 h 3353219"/>
              <a:gd name="connsiteX24" fmla="*/ 3670300 w 4254500"/>
              <a:gd name="connsiteY24" fmla="*/ 165100 h 3353219"/>
              <a:gd name="connsiteX25" fmla="*/ 3721100 w 4254500"/>
              <a:gd name="connsiteY25" fmla="*/ 177800 h 3353219"/>
              <a:gd name="connsiteX26" fmla="*/ 3759200 w 4254500"/>
              <a:gd name="connsiteY26" fmla="*/ 190500 h 3353219"/>
              <a:gd name="connsiteX27" fmla="*/ 3835400 w 4254500"/>
              <a:gd name="connsiteY27" fmla="*/ 228600 h 3353219"/>
              <a:gd name="connsiteX28" fmla="*/ 3924300 w 4254500"/>
              <a:gd name="connsiteY28" fmla="*/ 254000 h 3353219"/>
              <a:gd name="connsiteX29" fmla="*/ 3962400 w 4254500"/>
              <a:gd name="connsiteY29" fmla="*/ 279400 h 3353219"/>
              <a:gd name="connsiteX30" fmla="*/ 4064000 w 4254500"/>
              <a:gd name="connsiteY30" fmla="*/ 342900 h 3353219"/>
              <a:gd name="connsiteX31" fmla="*/ 4152900 w 4254500"/>
              <a:gd name="connsiteY31" fmla="*/ 495300 h 3353219"/>
              <a:gd name="connsiteX32" fmla="*/ 4216400 w 4254500"/>
              <a:gd name="connsiteY32" fmla="*/ 609600 h 3353219"/>
              <a:gd name="connsiteX33" fmla="*/ 4254500 w 4254500"/>
              <a:gd name="connsiteY33" fmla="*/ 762000 h 3353219"/>
              <a:gd name="connsiteX34" fmla="*/ 4241800 w 4254500"/>
              <a:gd name="connsiteY34" fmla="*/ 1054100 h 3353219"/>
              <a:gd name="connsiteX35" fmla="*/ 4229100 w 4254500"/>
              <a:gd name="connsiteY35" fmla="*/ 1092200 h 3353219"/>
              <a:gd name="connsiteX36" fmla="*/ 4191000 w 4254500"/>
              <a:gd name="connsiteY36" fmla="*/ 1104900 h 3353219"/>
              <a:gd name="connsiteX37" fmla="*/ 4089400 w 4254500"/>
              <a:gd name="connsiteY37" fmla="*/ 1143000 h 3353219"/>
              <a:gd name="connsiteX38" fmla="*/ 3962400 w 4254500"/>
              <a:gd name="connsiteY38" fmla="*/ 1193800 h 3353219"/>
              <a:gd name="connsiteX39" fmla="*/ 3886200 w 4254500"/>
              <a:gd name="connsiteY39" fmla="*/ 1219200 h 3353219"/>
              <a:gd name="connsiteX40" fmla="*/ 3810000 w 4254500"/>
              <a:gd name="connsiteY40" fmla="*/ 1270000 h 3353219"/>
              <a:gd name="connsiteX41" fmla="*/ 3771900 w 4254500"/>
              <a:gd name="connsiteY41" fmla="*/ 1282700 h 3353219"/>
              <a:gd name="connsiteX42" fmla="*/ 3695700 w 4254500"/>
              <a:gd name="connsiteY42" fmla="*/ 1333500 h 3353219"/>
              <a:gd name="connsiteX43" fmla="*/ 3657600 w 4254500"/>
              <a:gd name="connsiteY43" fmla="*/ 1358900 h 3353219"/>
              <a:gd name="connsiteX44" fmla="*/ 3619500 w 4254500"/>
              <a:gd name="connsiteY44" fmla="*/ 1397000 h 3353219"/>
              <a:gd name="connsiteX45" fmla="*/ 3581400 w 4254500"/>
              <a:gd name="connsiteY45" fmla="*/ 1409700 h 3353219"/>
              <a:gd name="connsiteX46" fmla="*/ 3505200 w 4254500"/>
              <a:gd name="connsiteY46" fmla="*/ 1447800 h 3353219"/>
              <a:gd name="connsiteX47" fmla="*/ 3479800 w 4254500"/>
              <a:gd name="connsiteY47" fmla="*/ 1485900 h 3353219"/>
              <a:gd name="connsiteX48" fmla="*/ 3403600 w 4254500"/>
              <a:gd name="connsiteY48" fmla="*/ 1511300 h 3353219"/>
              <a:gd name="connsiteX49" fmla="*/ 3378200 w 4254500"/>
              <a:gd name="connsiteY49" fmla="*/ 1549400 h 3353219"/>
              <a:gd name="connsiteX50" fmla="*/ 3289300 w 4254500"/>
              <a:gd name="connsiteY50" fmla="*/ 1587500 h 3353219"/>
              <a:gd name="connsiteX51" fmla="*/ 3263900 w 4254500"/>
              <a:gd name="connsiteY51" fmla="*/ 1625600 h 3353219"/>
              <a:gd name="connsiteX52" fmla="*/ 3162300 w 4254500"/>
              <a:gd name="connsiteY52" fmla="*/ 1676400 h 3353219"/>
              <a:gd name="connsiteX53" fmla="*/ 3111500 w 4254500"/>
              <a:gd name="connsiteY53" fmla="*/ 1714500 h 3353219"/>
              <a:gd name="connsiteX54" fmla="*/ 3048000 w 4254500"/>
              <a:gd name="connsiteY54" fmla="*/ 1790700 h 3353219"/>
              <a:gd name="connsiteX55" fmla="*/ 3035300 w 4254500"/>
              <a:gd name="connsiteY55" fmla="*/ 1828800 h 3353219"/>
              <a:gd name="connsiteX56" fmla="*/ 2997200 w 4254500"/>
              <a:gd name="connsiteY56" fmla="*/ 1866900 h 3353219"/>
              <a:gd name="connsiteX57" fmla="*/ 2971800 w 4254500"/>
              <a:gd name="connsiteY57" fmla="*/ 1930400 h 3353219"/>
              <a:gd name="connsiteX58" fmla="*/ 2921000 w 4254500"/>
              <a:gd name="connsiteY58" fmla="*/ 2006600 h 3353219"/>
              <a:gd name="connsiteX59" fmla="*/ 2895600 w 4254500"/>
              <a:gd name="connsiteY59" fmla="*/ 2082800 h 3353219"/>
              <a:gd name="connsiteX60" fmla="*/ 2870200 w 4254500"/>
              <a:gd name="connsiteY60" fmla="*/ 2133600 h 3353219"/>
              <a:gd name="connsiteX61" fmla="*/ 2832100 w 4254500"/>
              <a:gd name="connsiteY61" fmla="*/ 2273300 h 3353219"/>
              <a:gd name="connsiteX62" fmla="*/ 2781300 w 4254500"/>
              <a:gd name="connsiteY62" fmla="*/ 2362200 h 3353219"/>
              <a:gd name="connsiteX63" fmla="*/ 2768600 w 4254500"/>
              <a:gd name="connsiteY63" fmla="*/ 2400300 h 3353219"/>
              <a:gd name="connsiteX64" fmla="*/ 2743200 w 4254500"/>
              <a:gd name="connsiteY64" fmla="*/ 2451100 h 3353219"/>
              <a:gd name="connsiteX65" fmla="*/ 2717800 w 4254500"/>
              <a:gd name="connsiteY65" fmla="*/ 2540000 h 3353219"/>
              <a:gd name="connsiteX66" fmla="*/ 2692400 w 4254500"/>
              <a:gd name="connsiteY66" fmla="*/ 2578100 h 3353219"/>
              <a:gd name="connsiteX67" fmla="*/ 2679700 w 4254500"/>
              <a:gd name="connsiteY67" fmla="*/ 2743200 h 3353219"/>
              <a:gd name="connsiteX68" fmla="*/ 2667000 w 4254500"/>
              <a:gd name="connsiteY68" fmla="*/ 2781300 h 3353219"/>
              <a:gd name="connsiteX69" fmla="*/ 2654300 w 4254500"/>
              <a:gd name="connsiteY69" fmla="*/ 2921000 h 3353219"/>
              <a:gd name="connsiteX70" fmla="*/ 2603500 w 4254500"/>
              <a:gd name="connsiteY70" fmla="*/ 3035300 h 3353219"/>
              <a:gd name="connsiteX71" fmla="*/ 2552700 w 4254500"/>
              <a:gd name="connsiteY71" fmla="*/ 3098800 h 3353219"/>
              <a:gd name="connsiteX72" fmla="*/ 2489200 w 4254500"/>
              <a:gd name="connsiteY72" fmla="*/ 3149600 h 3353219"/>
              <a:gd name="connsiteX73" fmla="*/ 2451100 w 4254500"/>
              <a:gd name="connsiteY73" fmla="*/ 3187700 h 3353219"/>
              <a:gd name="connsiteX74" fmla="*/ 2374900 w 4254500"/>
              <a:gd name="connsiteY74" fmla="*/ 3213100 h 3353219"/>
              <a:gd name="connsiteX75" fmla="*/ 2336800 w 4254500"/>
              <a:gd name="connsiteY75" fmla="*/ 3238500 h 3353219"/>
              <a:gd name="connsiteX76" fmla="*/ 2235200 w 4254500"/>
              <a:gd name="connsiteY76" fmla="*/ 3263900 h 3353219"/>
              <a:gd name="connsiteX77" fmla="*/ 2120900 w 4254500"/>
              <a:gd name="connsiteY77" fmla="*/ 3289300 h 3353219"/>
              <a:gd name="connsiteX78" fmla="*/ 1587500 w 4254500"/>
              <a:gd name="connsiteY78" fmla="*/ 3302000 h 3353219"/>
              <a:gd name="connsiteX79" fmla="*/ 1536700 w 4254500"/>
              <a:gd name="connsiteY79" fmla="*/ 3276600 h 3353219"/>
              <a:gd name="connsiteX80" fmla="*/ 1498600 w 4254500"/>
              <a:gd name="connsiteY80" fmla="*/ 3263900 h 3353219"/>
              <a:gd name="connsiteX81" fmla="*/ 1358900 w 4254500"/>
              <a:gd name="connsiteY81" fmla="*/ 3149600 h 3353219"/>
              <a:gd name="connsiteX82" fmla="*/ 1231900 w 4254500"/>
              <a:gd name="connsiteY82" fmla="*/ 3035300 h 3353219"/>
              <a:gd name="connsiteX83" fmla="*/ 1181100 w 4254500"/>
              <a:gd name="connsiteY83" fmla="*/ 2921000 h 3353219"/>
              <a:gd name="connsiteX84" fmla="*/ 1117600 w 4254500"/>
              <a:gd name="connsiteY84" fmla="*/ 2844800 h 3353219"/>
              <a:gd name="connsiteX85" fmla="*/ 1092200 w 4254500"/>
              <a:gd name="connsiteY85" fmla="*/ 2806700 h 3353219"/>
              <a:gd name="connsiteX86" fmla="*/ 1041400 w 4254500"/>
              <a:gd name="connsiteY86" fmla="*/ 2743200 h 3353219"/>
              <a:gd name="connsiteX87" fmla="*/ 1028700 w 4254500"/>
              <a:gd name="connsiteY87" fmla="*/ 2679700 h 3353219"/>
              <a:gd name="connsiteX88" fmla="*/ 990600 w 4254500"/>
              <a:gd name="connsiteY88" fmla="*/ 2641600 h 3353219"/>
              <a:gd name="connsiteX89" fmla="*/ 952500 w 4254500"/>
              <a:gd name="connsiteY89" fmla="*/ 2578100 h 3353219"/>
              <a:gd name="connsiteX90" fmla="*/ 914400 w 4254500"/>
              <a:gd name="connsiteY90" fmla="*/ 2540000 h 3353219"/>
              <a:gd name="connsiteX91" fmla="*/ 825500 w 4254500"/>
              <a:gd name="connsiteY91" fmla="*/ 2400300 h 3353219"/>
              <a:gd name="connsiteX92" fmla="*/ 749300 w 4254500"/>
              <a:gd name="connsiteY92" fmla="*/ 2349500 h 3353219"/>
              <a:gd name="connsiteX93" fmla="*/ 673100 w 4254500"/>
              <a:gd name="connsiteY93" fmla="*/ 2311400 h 3353219"/>
              <a:gd name="connsiteX94" fmla="*/ 622300 w 4254500"/>
              <a:gd name="connsiteY94" fmla="*/ 2286000 h 3353219"/>
              <a:gd name="connsiteX95" fmla="*/ 533400 w 4254500"/>
              <a:gd name="connsiteY95" fmla="*/ 2235200 h 3353219"/>
              <a:gd name="connsiteX96" fmla="*/ 482600 w 4254500"/>
              <a:gd name="connsiteY96" fmla="*/ 2197100 h 3353219"/>
              <a:gd name="connsiteX97" fmla="*/ 444500 w 4254500"/>
              <a:gd name="connsiteY97" fmla="*/ 2159000 h 3353219"/>
              <a:gd name="connsiteX98" fmla="*/ 266700 w 4254500"/>
              <a:gd name="connsiteY98" fmla="*/ 2044700 h 3353219"/>
              <a:gd name="connsiteX99" fmla="*/ 215900 w 4254500"/>
              <a:gd name="connsiteY99" fmla="*/ 1993900 h 3353219"/>
              <a:gd name="connsiteX100" fmla="*/ 203200 w 4254500"/>
              <a:gd name="connsiteY100" fmla="*/ 1955800 h 3353219"/>
              <a:gd name="connsiteX101" fmla="*/ 139700 w 4254500"/>
              <a:gd name="connsiteY101" fmla="*/ 1854200 h 3353219"/>
              <a:gd name="connsiteX102" fmla="*/ 114300 w 4254500"/>
              <a:gd name="connsiteY102" fmla="*/ 1778000 h 3353219"/>
              <a:gd name="connsiteX103" fmla="*/ 101600 w 4254500"/>
              <a:gd name="connsiteY103" fmla="*/ 1739900 h 3353219"/>
              <a:gd name="connsiteX104" fmla="*/ 76200 w 4254500"/>
              <a:gd name="connsiteY104" fmla="*/ 1663700 h 3353219"/>
              <a:gd name="connsiteX105" fmla="*/ 63500 w 4254500"/>
              <a:gd name="connsiteY105" fmla="*/ 1625600 h 3353219"/>
              <a:gd name="connsiteX106" fmla="*/ 50800 w 4254500"/>
              <a:gd name="connsiteY106" fmla="*/ 1574800 h 3353219"/>
              <a:gd name="connsiteX107" fmla="*/ 12700 w 4254500"/>
              <a:gd name="connsiteY107" fmla="*/ 1473200 h 3353219"/>
              <a:gd name="connsiteX108" fmla="*/ 0 w 4254500"/>
              <a:gd name="connsiteY108" fmla="*/ 1397000 h 3353219"/>
              <a:gd name="connsiteX109" fmla="*/ 12700 w 4254500"/>
              <a:gd name="connsiteY109" fmla="*/ 990600 h 3353219"/>
              <a:gd name="connsiteX110" fmla="*/ 25400 w 4254500"/>
              <a:gd name="connsiteY110" fmla="*/ 939800 h 3353219"/>
              <a:gd name="connsiteX111" fmla="*/ 50800 w 4254500"/>
              <a:gd name="connsiteY111" fmla="*/ 863600 h 3353219"/>
              <a:gd name="connsiteX112" fmla="*/ 50800 w 4254500"/>
              <a:gd name="connsiteY112" fmla="*/ 800100 h 3353219"/>
              <a:gd name="connsiteX113" fmla="*/ 152400 w 4254500"/>
              <a:gd name="connsiteY113" fmla="*/ 723900 h 3353219"/>
              <a:gd name="connsiteX114" fmla="*/ 101600 w 4254500"/>
              <a:gd name="connsiteY114" fmla="*/ 889000 h 335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4254500" h="3353219">
                <a:moveTo>
                  <a:pt x="101600" y="889000"/>
                </a:moveTo>
                <a:lnTo>
                  <a:pt x="101600" y="889000"/>
                </a:lnTo>
                <a:cubicBezTo>
                  <a:pt x="105833" y="846667"/>
                  <a:pt x="104733" y="803455"/>
                  <a:pt x="114300" y="762000"/>
                </a:cubicBezTo>
                <a:cubicBezTo>
                  <a:pt x="117732" y="747127"/>
                  <a:pt x="132874" y="737552"/>
                  <a:pt x="139700" y="723900"/>
                </a:cubicBezTo>
                <a:cubicBezTo>
                  <a:pt x="149895" y="703510"/>
                  <a:pt x="154905" y="680790"/>
                  <a:pt x="165100" y="660400"/>
                </a:cubicBezTo>
                <a:cubicBezTo>
                  <a:pt x="171926" y="646748"/>
                  <a:pt x="182410" y="635243"/>
                  <a:pt x="190500" y="622300"/>
                </a:cubicBezTo>
                <a:cubicBezTo>
                  <a:pt x="210654" y="590054"/>
                  <a:pt x="238517" y="536183"/>
                  <a:pt x="266700" y="508000"/>
                </a:cubicBezTo>
                <a:cubicBezTo>
                  <a:pt x="285867" y="488833"/>
                  <a:pt x="309033" y="474133"/>
                  <a:pt x="330200" y="457200"/>
                </a:cubicBezTo>
                <a:cubicBezTo>
                  <a:pt x="370432" y="356620"/>
                  <a:pt x="330890" y="423559"/>
                  <a:pt x="406400" y="355600"/>
                </a:cubicBezTo>
                <a:cubicBezTo>
                  <a:pt x="508564" y="263652"/>
                  <a:pt x="441132" y="289767"/>
                  <a:pt x="533400" y="266700"/>
                </a:cubicBezTo>
                <a:cubicBezTo>
                  <a:pt x="605786" y="194314"/>
                  <a:pt x="564275" y="229184"/>
                  <a:pt x="660400" y="165100"/>
                </a:cubicBezTo>
                <a:lnTo>
                  <a:pt x="698500" y="139700"/>
                </a:lnTo>
                <a:cubicBezTo>
                  <a:pt x="711200" y="131233"/>
                  <a:pt x="721490" y="116459"/>
                  <a:pt x="736600" y="114300"/>
                </a:cubicBezTo>
                <a:cubicBezTo>
                  <a:pt x="808548" y="104022"/>
                  <a:pt x="816420" y="106009"/>
                  <a:pt x="876300" y="88900"/>
                </a:cubicBezTo>
                <a:cubicBezTo>
                  <a:pt x="938962" y="70997"/>
                  <a:pt x="954144" y="51579"/>
                  <a:pt x="1041400" y="50800"/>
                </a:cubicBezTo>
                <a:lnTo>
                  <a:pt x="2463800" y="38100"/>
                </a:lnTo>
                <a:cubicBezTo>
                  <a:pt x="2501900" y="33867"/>
                  <a:pt x="2540287" y="31702"/>
                  <a:pt x="2578100" y="25400"/>
                </a:cubicBezTo>
                <a:cubicBezTo>
                  <a:pt x="2591305" y="23199"/>
                  <a:pt x="2603328" y="16378"/>
                  <a:pt x="2616200" y="12700"/>
                </a:cubicBezTo>
                <a:cubicBezTo>
                  <a:pt x="2632983" y="7905"/>
                  <a:pt x="2650067" y="4233"/>
                  <a:pt x="2667000" y="0"/>
                </a:cubicBezTo>
                <a:cubicBezTo>
                  <a:pt x="2849033" y="4233"/>
                  <a:pt x="3031372" y="1342"/>
                  <a:pt x="3213100" y="12700"/>
                </a:cubicBezTo>
                <a:cubicBezTo>
                  <a:pt x="3235853" y="14122"/>
                  <a:pt x="3254606" y="32102"/>
                  <a:pt x="3276600" y="38100"/>
                </a:cubicBezTo>
                <a:cubicBezTo>
                  <a:pt x="3301443" y="44875"/>
                  <a:pt x="3327400" y="46567"/>
                  <a:pt x="3352800" y="50800"/>
                </a:cubicBezTo>
                <a:cubicBezTo>
                  <a:pt x="3477784" y="113292"/>
                  <a:pt x="3315351" y="38300"/>
                  <a:pt x="3479800" y="88900"/>
                </a:cubicBezTo>
                <a:cubicBezTo>
                  <a:pt x="3710596" y="159914"/>
                  <a:pt x="3455366" y="104333"/>
                  <a:pt x="3632200" y="139700"/>
                </a:cubicBezTo>
                <a:cubicBezTo>
                  <a:pt x="3644900" y="148167"/>
                  <a:pt x="3656271" y="159087"/>
                  <a:pt x="3670300" y="165100"/>
                </a:cubicBezTo>
                <a:cubicBezTo>
                  <a:pt x="3686343" y="171976"/>
                  <a:pt x="3704317" y="173005"/>
                  <a:pt x="3721100" y="177800"/>
                </a:cubicBezTo>
                <a:cubicBezTo>
                  <a:pt x="3733972" y="181478"/>
                  <a:pt x="3746967" y="185063"/>
                  <a:pt x="3759200" y="190500"/>
                </a:cubicBezTo>
                <a:cubicBezTo>
                  <a:pt x="3785150" y="202034"/>
                  <a:pt x="3809033" y="218053"/>
                  <a:pt x="3835400" y="228600"/>
                </a:cubicBezTo>
                <a:cubicBezTo>
                  <a:pt x="3876091" y="244876"/>
                  <a:pt x="3887355" y="235528"/>
                  <a:pt x="3924300" y="254000"/>
                </a:cubicBezTo>
                <a:cubicBezTo>
                  <a:pt x="3937952" y="260826"/>
                  <a:pt x="3949148" y="271827"/>
                  <a:pt x="3962400" y="279400"/>
                </a:cubicBezTo>
                <a:cubicBezTo>
                  <a:pt x="4009347" y="306227"/>
                  <a:pt x="4023529" y="302429"/>
                  <a:pt x="4064000" y="342900"/>
                </a:cubicBezTo>
                <a:cubicBezTo>
                  <a:pt x="4111254" y="390154"/>
                  <a:pt x="4116899" y="435298"/>
                  <a:pt x="4152900" y="495300"/>
                </a:cubicBezTo>
                <a:cubicBezTo>
                  <a:pt x="4172234" y="527523"/>
                  <a:pt x="4201824" y="573161"/>
                  <a:pt x="4216400" y="609600"/>
                </a:cubicBezTo>
                <a:cubicBezTo>
                  <a:pt x="4245151" y="681478"/>
                  <a:pt x="4242007" y="687042"/>
                  <a:pt x="4254500" y="762000"/>
                </a:cubicBezTo>
                <a:cubicBezTo>
                  <a:pt x="4250267" y="859367"/>
                  <a:pt x="4249275" y="956928"/>
                  <a:pt x="4241800" y="1054100"/>
                </a:cubicBezTo>
                <a:cubicBezTo>
                  <a:pt x="4240773" y="1067448"/>
                  <a:pt x="4238566" y="1082734"/>
                  <a:pt x="4229100" y="1092200"/>
                </a:cubicBezTo>
                <a:cubicBezTo>
                  <a:pt x="4219634" y="1101666"/>
                  <a:pt x="4203305" y="1099627"/>
                  <a:pt x="4191000" y="1104900"/>
                </a:cubicBezTo>
                <a:cubicBezTo>
                  <a:pt x="4058518" y="1161678"/>
                  <a:pt x="4219481" y="1103976"/>
                  <a:pt x="4089400" y="1143000"/>
                </a:cubicBezTo>
                <a:cubicBezTo>
                  <a:pt x="3920918" y="1193545"/>
                  <a:pt x="4089701" y="1142880"/>
                  <a:pt x="3962400" y="1193800"/>
                </a:cubicBezTo>
                <a:cubicBezTo>
                  <a:pt x="3937541" y="1203744"/>
                  <a:pt x="3908477" y="1204348"/>
                  <a:pt x="3886200" y="1219200"/>
                </a:cubicBezTo>
                <a:cubicBezTo>
                  <a:pt x="3860800" y="1236133"/>
                  <a:pt x="3838960" y="1260347"/>
                  <a:pt x="3810000" y="1270000"/>
                </a:cubicBezTo>
                <a:cubicBezTo>
                  <a:pt x="3797300" y="1274233"/>
                  <a:pt x="3783602" y="1276199"/>
                  <a:pt x="3771900" y="1282700"/>
                </a:cubicBezTo>
                <a:cubicBezTo>
                  <a:pt x="3745215" y="1297525"/>
                  <a:pt x="3721100" y="1316567"/>
                  <a:pt x="3695700" y="1333500"/>
                </a:cubicBezTo>
                <a:cubicBezTo>
                  <a:pt x="3683000" y="1341967"/>
                  <a:pt x="3668393" y="1348107"/>
                  <a:pt x="3657600" y="1358900"/>
                </a:cubicBezTo>
                <a:cubicBezTo>
                  <a:pt x="3644900" y="1371600"/>
                  <a:pt x="3634444" y="1387037"/>
                  <a:pt x="3619500" y="1397000"/>
                </a:cubicBezTo>
                <a:cubicBezTo>
                  <a:pt x="3608361" y="1404426"/>
                  <a:pt x="3593374" y="1403713"/>
                  <a:pt x="3581400" y="1409700"/>
                </a:cubicBezTo>
                <a:cubicBezTo>
                  <a:pt x="3482923" y="1458939"/>
                  <a:pt x="3600965" y="1415878"/>
                  <a:pt x="3505200" y="1447800"/>
                </a:cubicBezTo>
                <a:cubicBezTo>
                  <a:pt x="3496733" y="1460500"/>
                  <a:pt x="3492743" y="1477810"/>
                  <a:pt x="3479800" y="1485900"/>
                </a:cubicBezTo>
                <a:cubicBezTo>
                  <a:pt x="3457096" y="1500090"/>
                  <a:pt x="3403600" y="1511300"/>
                  <a:pt x="3403600" y="1511300"/>
                </a:cubicBezTo>
                <a:cubicBezTo>
                  <a:pt x="3395133" y="1524000"/>
                  <a:pt x="3388993" y="1538607"/>
                  <a:pt x="3378200" y="1549400"/>
                </a:cubicBezTo>
                <a:cubicBezTo>
                  <a:pt x="3348965" y="1578635"/>
                  <a:pt x="3328163" y="1577784"/>
                  <a:pt x="3289300" y="1587500"/>
                </a:cubicBezTo>
                <a:cubicBezTo>
                  <a:pt x="3280833" y="1600200"/>
                  <a:pt x="3274693" y="1614807"/>
                  <a:pt x="3263900" y="1625600"/>
                </a:cubicBezTo>
                <a:cubicBezTo>
                  <a:pt x="3231432" y="1658068"/>
                  <a:pt x="3203230" y="1653661"/>
                  <a:pt x="3162300" y="1676400"/>
                </a:cubicBezTo>
                <a:cubicBezTo>
                  <a:pt x="3143797" y="1686679"/>
                  <a:pt x="3127571" y="1700725"/>
                  <a:pt x="3111500" y="1714500"/>
                </a:cubicBezTo>
                <a:cubicBezTo>
                  <a:pt x="3086924" y="1735566"/>
                  <a:pt x="3062698" y="1761305"/>
                  <a:pt x="3048000" y="1790700"/>
                </a:cubicBezTo>
                <a:cubicBezTo>
                  <a:pt x="3042013" y="1802674"/>
                  <a:pt x="3042726" y="1817661"/>
                  <a:pt x="3035300" y="1828800"/>
                </a:cubicBezTo>
                <a:cubicBezTo>
                  <a:pt x="3025337" y="1843744"/>
                  <a:pt x="3009900" y="1854200"/>
                  <a:pt x="2997200" y="1866900"/>
                </a:cubicBezTo>
                <a:cubicBezTo>
                  <a:pt x="2988733" y="1888067"/>
                  <a:pt x="2982716" y="1910386"/>
                  <a:pt x="2971800" y="1930400"/>
                </a:cubicBezTo>
                <a:cubicBezTo>
                  <a:pt x="2957182" y="1957200"/>
                  <a:pt x="2930653" y="1977640"/>
                  <a:pt x="2921000" y="2006600"/>
                </a:cubicBezTo>
                <a:cubicBezTo>
                  <a:pt x="2912533" y="2032000"/>
                  <a:pt x="2907574" y="2058853"/>
                  <a:pt x="2895600" y="2082800"/>
                </a:cubicBezTo>
                <a:cubicBezTo>
                  <a:pt x="2887133" y="2099733"/>
                  <a:pt x="2877231" y="2116022"/>
                  <a:pt x="2870200" y="2133600"/>
                </a:cubicBezTo>
                <a:cubicBezTo>
                  <a:pt x="2781139" y="2356252"/>
                  <a:pt x="2895873" y="2081982"/>
                  <a:pt x="2832100" y="2273300"/>
                </a:cubicBezTo>
                <a:cubicBezTo>
                  <a:pt x="2809835" y="2340096"/>
                  <a:pt x="2809171" y="2306458"/>
                  <a:pt x="2781300" y="2362200"/>
                </a:cubicBezTo>
                <a:cubicBezTo>
                  <a:pt x="2775313" y="2374174"/>
                  <a:pt x="2773873" y="2387995"/>
                  <a:pt x="2768600" y="2400300"/>
                </a:cubicBezTo>
                <a:cubicBezTo>
                  <a:pt x="2761142" y="2417701"/>
                  <a:pt x="2749847" y="2433373"/>
                  <a:pt x="2743200" y="2451100"/>
                </a:cubicBezTo>
                <a:cubicBezTo>
                  <a:pt x="2730993" y="2483653"/>
                  <a:pt x="2733152" y="2509297"/>
                  <a:pt x="2717800" y="2540000"/>
                </a:cubicBezTo>
                <a:cubicBezTo>
                  <a:pt x="2710974" y="2553652"/>
                  <a:pt x="2700867" y="2565400"/>
                  <a:pt x="2692400" y="2578100"/>
                </a:cubicBezTo>
                <a:cubicBezTo>
                  <a:pt x="2688167" y="2633133"/>
                  <a:pt x="2686546" y="2688430"/>
                  <a:pt x="2679700" y="2743200"/>
                </a:cubicBezTo>
                <a:cubicBezTo>
                  <a:pt x="2678040" y="2756484"/>
                  <a:pt x="2668893" y="2768048"/>
                  <a:pt x="2667000" y="2781300"/>
                </a:cubicBezTo>
                <a:cubicBezTo>
                  <a:pt x="2660387" y="2827589"/>
                  <a:pt x="2662426" y="2874953"/>
                  <a:pt x="2654300" y="2921000"/>
                </a:cubicBezTo>
                <a:cubicBezTo>
                  <a:pt x="2636428" y="3022273"/>
                  <a:pt x="2636708" y="2968884"/>
                  <a:pt x="2603500" y="3035300"/>
                </a:cubicBezTo>
                <a:cubicBezTo>
                  <a:pt x="2572828" y="3096644"/>
                  <a:pt x="2616926" y="3055982"/>
                  <a:pt x="2552700" y="3098800"/>
                </a:cubicBezTo>
                <a:cubicBezTo>
                  <a:pt x="2495894" y="3184009"/>
                  <a:pt x="2562812" y="3100525"/>
                  <a:pt x="2489200" y="3149600"/>
                </a:cubicBezTo>
                <a:cubicBezTo>
                  <a:pt x="2474256" y="3159563"/>
                  <a:pt x="2466800" y="3178978"/>
                  <a:pt x="2451100" y="3187700"/>
                </a:cubicBezTo>
                <a:cubicBezTo>
                  <a:pt x="2427695" y="3200703"/>
                  <a:pt x="2397177" y="3198248"/>
                  <a:pt x="2374900" y="3213100"/>
                </a:cubicBezTo>
                <a:cubicBezTo>
                  <a:pt x="2362200" y="3221567"/>
                  <a:pt x="2351145" y="3233284"/>
                  <a:pt x="2336800" y="3238500"/>
                </a:cubicBezTo>
                <a:cubicBezTo>
                  <a:pt x="2303993" y="3250430"/>
                  <a:pt x="2268318" y="3252861"/>
                  <a:pt x="2235200" y="3263900"/>
                </a:cubicBezTo>
                <a:cubicBezTo>
                  <a:pt x="2172671" y="3284743"/>
                  <a:pt x="2210305" y="3274399"/>
                  <a:pt x="2120900" y="3289300"/>
                </a:cubicBezTo>
                <a:cubicBezTo>
                  <a:pt x="1948211" y="3404426"/>
                  <a:pt x="2067466" y="3335486"/>
                  <a:pt x="1587500" y="3302000"/>
                </a:cubicBezTo>
                <a:cubicBezTo>
                  <a:pt x="1568614" y="3300682"/>
                  <a:pt x="1554101" y="3284058"/>
                  <a:pt x="1536700" y="3276600"/>
                </a:cubicBezTo>
                <a:cubicBezTo>
                  <a:pt x="1524395" y="3271327"/>
                  <a:pt x="1511300" y="3268133"/>
                  <a:pt x="1498600" y="3263900"/>
                </a:cubicBezTo>
                <a:cubicBezTo>
                  <a:pt x="1452033" y="3225800"/>
                  <a:pt x="1401444" y="3192144"/>
                  <a:pt x="1358900" y="3149600"/>
                </a:cubicBezTo>
                <a:cubicBezTo>
                  <a:pt x="1276233" y="3066933"/>
                  <a:pt x="1318775" y="3104800"/>
                  <a:pt x="1231900" y="3035300"/>
                </a:cubicBezTo>
                <a:cubicBezTo>
                  <a:pt x="1213756" y="2989941"/>
                  <a:pt x="1204830" y="2962528"/>
                  <a:pt x="1181100" y="2921000"/>
                </a:cubicBezTo>
                <a:cubicBezTo>
                  <a:pt x="1146702" y="2860803"/>
                  <a:pt x="1165358" y="2902110"/>
                  <a:pt x="1117600" y="2844800"/>
                </a:cubicBezTo>
                <a:cubicBezTo>
                  <a:pt x="1107829" y="2833074"/>
                  <a:pt x="1101358" y="2818911"/>
                  <a:pt x="1092200" y="2806700"/>
                </a:cubicBezTo>
                <a:cubicBezTo>
                  <a:pt x="1075936" y="2785015"/>
                  <a:pt x="1058333" y="2764367"/>
                  <a:pt x="1041400" y="2743200"/>
                </a:cubicBezTo>
                <a:cubicBezTo>
                  <a:pt x="1037167" y="2722033"/>
                  <a:pt x="1038353" y="2699007"/>
                  <a:pt x="1028700" y="2679700"/>
                </a:cubicBezTo>
                <a:cubicBezTo>
                  <a:pt x="1020668" y="2663636"/>
                  <a:pt x="1001376" y="2655968"/>
                  <a:pt x="990600" y="2641600"/>
                </a:cubicBezTo>
                <a:cubicBezTo>
                  <a:pt x="975789" y="2621853"/>
                  <a:pt x="967311" y="2597847"/>
                  <a:pt x="952500" y="2578100"/>
                </a:cubicBezTo>
                <a:cubicBezTo>
                  <a:pt x="941724" y="2563732"/>
                  <a:pt x="925176" y="2554368"/>
                  <a:pt x="914400" y="2540000"/>
                </a:cubicBezTo>
                <a:cubicBezTo>
                  <a:pt x="898877" y="2519303"/>
                  <a:pt x="842648" y="2411732"/>
                  <a:pt x="825500" y="2400300"/>
                </a:cubicBezTo>
                <a:cubicBezTo>
                  <a:pt x="800100" y="2383367"/>
                  <a:pt x="778260" y="2359153"/>
                  <a:pt x="749300" y="2349500"/>
                </a:cubicBezTo>
                <a:cubicBezTo>
                  <a:pt x="679446" y="2326215"/>
                  <a:pt x="742034" y="2350791"/>
                  <a:pt x="673100" y="2311400"/>
                </a:cubicBezTo>
                <a:cubicBezTo>
                  <a:pt x="656662" y="2302007"/>
                  <a:pt x="638354" y="2296034"/>
                  <a:pt x="622300" y="2286000"/>
                </a:cubicBezTo>
                <a:cubicBezTo>
                  <a:pt x="534429" y="2231081"/>
                  <a:pt x="608253" y="2260151"/>
                  <a:pt x="533400" y="2235200"/>
                </a:cubicBezTo>
                <a:cubicBezTo>
                  <a:pt x="516467" y="2222500"/>
                  <a:pt x="498671" y="2210875"/>
                  <a:pt x="482600" y="2197100"/>
                </a:cubicBezTo>
                <a:cubicBezTo>
                  <a:pt x="468963" y="2185411"/>
                  <a:pt x="459025" y="2169564"/>
                  <a:pt x="444500" y="2159000"/>
                </a:cubicBezTo>
                <a:cubicBezTo>
                  <a:pt x="444182" y="2158769"/>
                  <a:pt x="278925" y="2056925"/>
                  <a:pt x="266700" y="2044700"/>
                </a:cubicBezTo>
                <a:lnTo>
                  <a:pt x="215900" y="1993900"/>
                </a:lnTo>
                <a:cubicBezTo>
                  <a:pt x="211667" y="1981200"/>
                  <a:pt x="209842" y="1967423"/>
                  <a:pt x="203200" y="1955800"/>
                </a:cubicBezTo>
                <a:cubicBezTo>
                  <a:pt x="152251" y="1866639"/>
                  <a:pt x="175898" y="1944696"/>
                  <a:pt x="139700" y="1854200"/>
                </a:cubicBezTo>
                <a:cubicBezTo>
                  <a:pt x="129756" y="1829341"/>
                  <a:pt x="122767" y="1803400"/>
                  <a:pt x="114300" y="1778000"/>
                </a:cubicBezTo>
                <a:lnTo>
                  <a:pt x="101600" y="1739900"/>
                </a:lnTo>
                <a:lnTo>
                  <a:pt x="76200" y="1663700"/>
                </a:lnTo>
                <a:cubicBezTo>
                  <a:pt x="71967" y="1651000"/>
                  <a:pt x="66747" y="1638587"/>
                  <a:pt x="63500" y="1625600"/>
                </a:cubicBezTo>
                <a:cubicBezTo>
                  <a:pt x="59267" y="1608667"/>
                  <a:pt x="56320" y="1591359"/>
                  <a:pt x="50800" y="1574800"/>
                </a:cubicBezTo>
                <a:cubicBezTo>
                  <a:pt x="44208" y="1555025"/>
                  <a:pt x="18645" y="1499952"/>
                  <a:pt x="12700" y="1473200"/>
                </a:cubicBezTo>
                <a:cubicBezTo>
                  <a:pt x="7114" y="1448063"/>
                  <a:pt x="4233" y="1422400"/>
                  <a:pt x="0" y="1397000"/>
                </a:cubicBezTo>
                <a:cubicBezTo>
                  <a:pt x="4233" y="1261533"/>
                  <a:pt x="5182" y="1125924"/>
                  <a:pt x="12700" y="990600"/>
                </a:cubicBezTo>
                <a:cubicBezTo>
                  <a:pt x="13668" y="973172"/>
                  <a:pt x="20384" y="956518"/>
                  <a:pt x="25400" y="939800"/>
                </a:cubicBezTo>
                <a:cubicBezTo>
                  <a:pt x="33093" y="914155"/>
                  <a:pt x="50800" y="890374"/>
                  <a:pt x="50800" y="863600"/>
                </a:cubicBezTo>
                <a:lnTo>
                  <a:pt x="50800" y="800100"/>
                </a:lnTo>
                <a:lnTo>
                  <a:pt x="152400" y="723900"/>
                </a:lnTo>
                <a:lnTo>
                  <a:pt x="101600" y="889000"/>
                </a:ln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822497" y="5332536"/>
            <a:ext cx="2861458" cy="1296855"/>
          </a:xfrm>
          <a:custGeom>
            <a:avLst/>
            <a:gdLst>
              <a:gd name="connsiteX0" fmla="*/ 446504 w 2861458"/>
              <a:gd name="connsiteY0" fmla="*/ 1289539 h 1296855"/>
              <a:gd name="connsiteX1" fmla="*/ 446504 w 2861458"/>
              <a:gd name="connsiteY1" fmla="*/ 1289539 h 1296855"/>
              <a:gd name="connsiteX2" fmla="*/ 669243 w 2861458"/>
              <a:gd name="connsiteY2" fmla="*/ 1277816 h 1296855"/>
              <a:gd name="connsiteX3" fmla="*/ 809920 w 2861458"/>
              <a:gd name="connsiteY3" fmla="*/ 1230923 h 1296855"/>
              <a:gd name="connsiteX4" fmla="*/ 903704 w 2861458"/>
              <a:gd name="connsiteY4" fmla="*/ 1219200 h 1296855"/>
              <a:gd name="connsiteX5" fmla="*/ 985766 w 2861458"/>
              <a:gd name="connsiteY5" fmla="*/ 1195754 h 1296855"/>
              <a:gd name="connsiteX6" fmla="*/ 1091274 w 2861458"/>
              <a:gd name="connsiteY6" fmla="*/ 1160585 h 1296855"/>
              <a:gd name="connsiteX7" fmla="*/ 1185058 w 2861458"/>
              <a:gd name="connsiteY7" fmla="*/ 1148862 h 1296855"/>
              <a:gd name="connsiteX8" fmla="*/ 1290566 w 2861458"/>
              <a:gd name="connsiteY8" fmla="*/ 1113693 h 1296855"/>
              <a:gd name="connsiteX9" fmla="*/ 1466412 w 2861458"/>
              <a:gd name="connsiteY9" fmla="*/ 1055077 h 1296855"/>
              <a:gd name="connsiteX10" fmla="*/ 1653981 w 2861458"/>
              <a:gd name="connsiteY10" fmla="*/ 1031631 h 1296855"/>
              <a:gd name="connsiteX11" fmla="*/ 1712597 w 2861458"/>
              <a:gd name="connsiteY11" fmla="*/ 1019908 h 1296855"/>
              <a:gd name="connsiteX12" fmla="*/ 2357366 w 2861458"/>
              <a:gd name="connsiteY12" fmla="*/ 1008185 h 1296855"/>
              <a:gd name="connsiteX13" fmla="*/ 2591827 w 2861458"/>
              <a:gd name="connsiteY13" fmla="*/ 996462 h 1296855"/>
              <a:gd name="connsiteX14" fmla="*/ 2662166 w 2861458"/>
              <a:gd name="connsiteY14" fmla="*/ 961293 h 1296855"/>
              <a:gd name="connsiteX15" fmla="*/ 2755951 w 2861458"/>
              <a:gd name="connsiteY15" fmla="*/ 914400 h 1296855"/>
              <a:gd name="connsiteX16" fmla="*/ 2779397 w 2861458"/>
              <a:gd name="connsiteY16" fmla="*/ 867508 h 1296855"/>
              <a:gd name="connsiteX17" fmla="*/ 2826289 w 2861458"/>
              <a:gd name="connsiteY17" fmla="*/ 832339 h 1296855"/>
              <a:gd name="connsiteX18" fmla="*/ 2849735 w 2861458"/>
              <a:gd name="connsiteY18" fmla="*/ 738554 h 1296855"/>
              <a:gd name="connsiteX19" fmla="*/ 2861458 w 2861458"/>
              <a:gd name="connsiteY19" fmla="*/ 691662 h 1296855"/>
              <a:gd name="connsiteX20" fmla="*/ 2849735 w 2861458"/>
              <a:gd name="connsiteY20" fmla="*/ 386862 h 1296855"/>
              <a:gd name="connsiteX21" fmla="*/ 2826289 w 2861458"/>
              <a:gd name="connsiteY21" fmla="*/ 293077 h 1296855"/>
              <a:gd name="connsiteX22" fmla="*/ 2779397 w 2861458"/>
              <a:gd name="connsiteY22" fmla="*/ 222739 h 1296855"/>
              <a:gd name="connsiteX23" fmla="*/ 2720781 w 2861458"/>
              <a:gd name="connsiteY23" fmla="*/ 140677 h 1296855"/>
              <a:gd name="connsiteX24" fmla="*/ 2650443 w 2861458"/>
              <a:gd name="connsiteY24" fmla="*/ 70339 h 1296855"/>
              <a:gd name="connsiteX25" fmla="*/ 2603551 w 2861458"/>
              <a:gd name="connsiteY25" fmla="*/ 46893 h 1296855"/>
              <a:gd name="connsiteX26" fmla="*/ 2580104 w 2861458"/>
              <a:gd name="connsiteY26" fmla="*/ 23446 h 1296855"/>
              <a:gd name="connsiteX27" fmla="*/ 2427704 w 2861458"/>
              <a:gd name="connsiteY27" fmla="*/ 0 h 1296855"/>
              <a:gd name="connsiteX28" fmla="*/ 1982227 w 2861458"/>
              <a:gd name="connsiteY28" fmla="*/ 23446 h 1296855"/>
              <a:gd name="connsiteX29" fmla="*/ 1900166 w 2861458"/>
              <a:gd name="connsiteY29" fmla="*/ 46893 h 1296855"/>
              <a:gd name="connsiteX30" fmla="*/ 1853274 w 2861458"/>
              <a:gd name="connsiteY30" fmla="*/ 117231 h 1296855"/>
              <a:gd name="connsiteX31" fmla="*/ 1794658 w 2861458"/>
              <a:gd name="connsiteY31" fmla="*/ 187569 h 1296855"/>
              <a:gd name="connsiteX32" fmla="*/ 1771212 w 2861458"/>
              <a:gd name="connsiteY32" fmla="*/ 222739 h 1296855"/>
              <a:gd name="connsiteX33" fmla="*/ 1689151 w 2861458"/>
              <a:gd name="connsiteY33" fmla="*/ 257908 h 1296855"/>
              <a:gd name="connsiteX34" fmla="*/ 1595366 w 2861458"/>
              <a:gd name="connsiteY34" fmla="*/ 328246 h 1296855"/>
              <a:gd name="connsiteX35" fmla="*/ 1478135 w 2861458"/>
              <a:gd name="connsiteY35" fmla="*/ 363416 h 1296855"/>
              <a:gd name="connsiteX36" fmla="*/ 1442966 w 2861458"/>
              <a:gd name="connsiteY36" fmla="*/ 375139 h 1296855"/>
              <a:gd name="connsiteX37" fmla="*/ 552012 w 2861458"/>
              <a:gd name="connsiteY37" fmla="*/ 386862 h 1296855"/>
              <a:gd name="connsiteX38" fmla="*/ 505120 w 2861458"/>
              <a:gd name="connsiteY38" fmla="*/ 398585 h 1296855"/>
              <a:gd name="connsiteX39" fmla="*/ 399612 w 2861458"/>
              <a:gd name="connsiteY39" fmla="*/ 410308 h 1296855"/>
              <a:gd name="connsiteX40" fmla="*/ 329274 w 2861458"/>
              <a:gd name="connsiteY40" fmla="*/ 433754 h 1296855"/>
              <a:gd name="connsiteX41" fmla="*/ 247212 w 2861458"/>
              <a:gd name="connsiteY41" fmla="*/ 445477 h 1296855"/>
              <a:gd name="connsiteX42" fmla="*/ 176874 w 2861458"/>
              <a:gd name="connsiteY42" fmla="*/ 480646 h 1296855"/>
              <a:gd name="connsiteX43" fmla="*/ 129981 w 2861458"/>
              <a:gd name="connsiteY43" fmla="*/ 562708 h 1296855"/>
              <a:gd name="connsiteX44" fmla="*/ 106535 w 2861458"/>
              <a:gd name="connsiteY44" fmla="*/ 597877 h 1296855"/>
              <a:gd name="connsiteX45" fmla="*/ 94812 w 2861458"/>
              <a:gd name="connsiteY45" fmla="*/ 633046 h 1296855"/>
              <a:gd name="connsiteX46" fmla="*/ 71366 w 2861458"/>
              <a:gd name="connsiteY46" fmla="*/ 656493 h 1296855"/>
              <a:gd name="connsiteX47" fmla="*/ 47920 w 2861458"/>
              <a:gd name="connsiteY47" fmla="*/ 691662 h 1296855"/>
              <a:gd name="connsiteX48" fmla="*/ 36197 w 2861458"/>
              <a:gd name="connsiteY48" fmla="*/ 738554 h 1296855"/>
              <a:gd name="connsiteX49" fmla="*/ 12751 w 2861458"/>
              <a:gd name="connsiteY49" fmla="*/ 773723 h 1296855"/>
              <a:gd name="connsiteX50" fmla="*/ 1027 w 2861458"/>
              <a:gd name="connsiteY50" fmla="*/ 808893 h 1296855"/>
              <a:gd name="connsiteX51" fmla="*/ 59643 w 2861458"/>
              <a:gd name="connsiteY51" fmla="*/ 1078523 h 1296855"/>
              <a:gd name="connsiteX52" fmla="*/ 94812 w 2861458"/>
              <a:gd name="connsiteY52" fmla="*/ 1101969 h 1296855"/>
              <a:gd name="connsiteX53" fmla="*/ 141704 w 2861458"/>
              <a:gd name="connsiteY53" fmla="*/ 1172308 h 1296855"/>
              <a:gd name="connsiteX54" fmla="*/ 176874 w 2861458"/>
              <a:gd name="connsiteY54" fmla="*/ 1184031 h 1296855"/>
              <a:gd name="connsiteX55" fmla="*/ 212043 w 2861458"/>
              <a:gd name="connsiteY55" fmla="*/ 1207477 h 1296855"/>
              <a:gd name="connsiteX56" fmla="*/ 247212 w 2861458"/>
              <a:gd name="connsiteY56" fmla="*/ 1219200 h 1296855"/>
              <a:gd name="connsiteX57" fmla="*/ 305827 w 2861458"/>
              <a:gd name="connsiteY57" fmla="*/ 1266093 h 1296855"/>
              <a:gd name="connsiteX58" fmla="*/ 329274 w 2861458"/>
              <a:gd name="connsiteY58" fmla="*/ 1289539 h 1296855"/>
              <a:gd name="connsiteX59" fmla="*/ 446504 w 2861458"/>
              <a:gd name="connsiteY59" fmla="*/ 1289539 h 1296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861458" h="1296855">
                <a:moveTo>
                  <a:pt x="446504" y="1289539"/>
                </a:moveTo>
                <a:lnTo>
                  <a:pt x="446504" y="1289539"/>
                </a:lnTo>
                <a:cubicBezTo>
                  <a:pt x="520750" y="1285631"/>
                  <a:pt x="595843" y="1289655"/>
                  <a:pt x="669243" y="1277816"/>
                </a:cubicBezTo>
                <a:cubicBezTo>
                  <a:pt x="718041" y="1269945"/>
                  <a:pt x="760873" y="1237054"/>
                  <a:pt x="809920" y="1230923"/>
                </a:cubicBezTo>
                <a:lnTo>
                  <a:pt x="903704" y="1219200"/>
                </a:lnTo>
                <a:cubicBezTo>
                  <a:pt x="931058" y="1211385"/>
                  <a:pt x="958612" y="1204239"/>
                  <a:pt x="985766" y="1195754"/>
                </a:cubicBezTo>
                <a:cubicBezTo>
                  <a:pt x="1021150" y="1184697"/>
                  <a:pt x="1055188" y="1169076"/>
                  <a:pt x="1091274" y="1160585"/>
                </a:cubicBezTo>
                <a:cubicBezTo>
                  <a:pt x="1121941" y="1153369"/>
                  <a:pt x="1153797" y="1152770"/>
                  <a:pt x="1185058" y="1148862"/>
                </a:cubicBezTo>
                <a:lnTo>
                  <a:pt x="1290566" y="1113693"/>
                </a:lnTo>
                <a:cubicBezTo>
                  <a:pt x="1361127" y="1088789"/>
                  <a:pt x="1394732" y="1070437"/>
                  <a:pt x="1466412" y="1055077"/>
                </a:cubicBezTo>
                <a:cubicBezTo>
                  <a:pt x="1512558" y="1045189"/>
                  <a:pt x="1611866" y="1037647"/>
                  <a:pt x="1653981" y="1031631"/>
                </a:cubicBezTo>
                <a:cubicBezTo>
                  <a:pt x="1673706" y="1028813"/>
                  <a:pt x="1692682" y="1020572"/>
                  <a:pt x="1712597" y="1019908"/>
                </a:cubicBezTo>
                <a:cubicBezTo>
                  <a:pt x="1927436" y="1012747"/>
                  <a:pt x="2142443" y="1012093"/>
                  <a:pt x="2357366" y="1008185"/>
                </a:cubicBezTo>
                <a:cubicBezTo>
                  <a:pt x="2435520" y="1004277"/>
                  <a:pt x="2513870" y="1003241"/>
                  <a:pt x="2591827" y="996462"/>
                </a:cubicBezTo>
                <a:cubicBezTo>
                  <a:pt x="2627498" y="993360"/>
                  <a:pt x="2631384" y="976685"/>
                  <a:pt x="2662166" y="961293"/>
                </a:cubicBezTo>
                <a:cubicBezTo>
                  <a:pt x="2776886" y="903932"/>
                  <a:pt x="2674466" y="968722"/>
                  <a:pt x="2755951" y="914400"/>
                </a:cubicBezTo>
                <a:cubicBezTo>
                  <a:pt x="2763766" y="898769"/>
                  <a:pt x="2768024" y="880776"/>
                  <a:pt x="2779397" y="867508"/>
                </a:cubicBezTo>
                <a:cubicBezTo>
                  <a:pt x="2792112" y="852673"/>
                  <a:pt x="2816933" y="849492"/>
                  <a:pt x="2826289" y="832339"/>
                </a:cubicBezTo>
                <a:cubicBezTo>
                  <a:pt x="2841719" y="804050"/>
                  <a:pt x="2841920" y="769816"/>
                  <a:pt x="2849735" y="738554"/>
                </a:cubicBezTo>
                <a:lnTo>
                  <a:pt x="2861458" y="691662"/>
                </a:lnTo>
                <a:cubicBezTo>
                  <a:pt x="2857550" y="590062"/>
                  <a:pt x="2858672" y="488144"/>
                  <a:pt x="2849735" y="386862"/>
                </a:cubicBezTo>
                <a:cubicBezTo>
                  <a:pt x="2846903" y="354763"/>
                  <a:pt x="2844164" y="319889"/>
                  <a:pt x="2826289" y="293077"/>
                </a:cubicBezTo>
                <a:lnTo>
                  <a:pt x="2779397" y="222739"/>
                </a:lnTo>
                <a:cubicBezTo>
                  <a:pt x="2763083" y="198268"/>
                  <a:pt x="2739485" y="161459"/>
                  <a:pt x="2720781" y="140677"/>
                </a:cubicBezTo>
                <a:cubicBezTo>
                  <a:pt x="2698600" y="116031"/>
                  <a:pt x="2680100" y="85168"/>
                  <a:pt x="2650443" y="70339"/>
                </a:cubicBezTo>
                <a:cubicBezTo>
                  <a:pt x="2634812" y="62524"/>
                  <a:pt x="2618092" y="56587"/>
                  <a:pt x="2603551" y="46893"/>
                </a:cubicBezTo>
                <a:cubicBezTo>
                  <a:pt x="2594354" y="40762"/>
                  <a:pt x="2589582" y="29133"/>
                  <a:pt x="2580104" y="23446"/>
                </a:cubicBezTo>
                <a:cubicBezTo>
                  <a:pt x="2546306" y="3167"/>
                  <a:pt x="2434470" y="677"/>
                  <a:pt x="2427704" y="0"/>
                </a:cubicBezTo>
                <a:cubicBezTo>
                  <a:pt x="2289059" y="4621"/>
                  <a:pt x="2126722" y="-636"/>
                  <a:pt x="1982227" y="23446"/>
                </a:cubicBezTo>
                <a:cubicBezTo>
                  <a:pt x="1952782" y="28353"/>
                  <a:pt x="1928044" y="37600"/>
                  <a:pt x="1900166" y="46893"/>
                </a:cubicBezTo>
                <a:cubicBezTo>
                  <a:pt x="1884535" y="70339"/>
                  <a:pt x="1873200" y="97306"/>
                  <a:pt x="1853274" y="117231"/>
                </a:cubicBezTo>
                <a:cubicBezTo>
                  <a:pt x="1819953" y="150551"/>
                  <a:pt x="1829491" y="138802"/>
                  <a:pt x="1794658" y="187569"/>
                </a:cubicBezTo>
                <a:cubicBezTo>
                  <a:pt x="1786469" y="199034"/>
                  <a:pt x="1782036" y="213719"/>
                  <a:pt x="1771212" y="222739"/>
                </a:cubicBezTo>
                <a:cubicBezTo>
                  <a:pt x="1751898" y="238835"/>
                  <a:pt x="1713583" y="249764"/>
                  <a:pt x="1689151" y="257908"/>
                </a:cubicBezTo>
                <a:cubicBezTo>
                  <a:pt x="1661377" y="285680"/>
                  <a:pt x="1635131" y="314991"/>
                  <a:pt x="1595366" y="328246"/>
                </a:cubicBezTo>
                <a:cubicBezTo>
                  <a:pt x="1428226" y="383961"/>
                  <a:pt x="1602145" y="327985"/>
                  <a:pt x="1478135" y="363416"/>
                </a:cubicBezTo>
                <a:cubicBezTo>
                  <a:pt x="1466253" y="366811"/>
                  <a:pt x="1455319" y="374826"/>
                  <a:pt x="1442966" y="375139"/>
                </a:cubicBezTo>
                <a:cubicBezTo>
                  <a:pt x="1146051" y="382656"/>
                  <a:pt x="848997" y="382954"/>
                  <a:pt x="552012" y="386862"/>
                </a:cubicBezTo>
                <a:cubicBezTo>
                  <a:pt x="536381" y="390770"/>
                  <a:pt x="521044" y="396135"/>
                  <a:pt x="505120" y="398585"/>
                </a:cubicBezTo>
                <a:cubicBezTo>
                  <a:pt x="470146" y="403966"/>
                  <a:pt x="434311" y="403368"/>
                  <a:pt x="399612" y="410308"/>
                </a:cubicBezTo>
                <a:cubicBezTo>
                  <a:pt x="375378" y="415155"/>
                  <a:pt x="353740" y="430259"/>
                  <a:pt x="329274" y="433754"/>
                </a:cubicBezTo>
                <a:lnTo>
                  <a:pt x="247212" y="445477"/>
                </a:lnTo>
                <a:cubicBezTo>
                  <a:pt x="218608" y="455012"/>
                  <a:pt x="199599" y="457921"/>
                  <a:pt x="176874" y="480646"/>
                </a:cubicBezTo>
                <a:cubicBezTo>
                  <a:pt x="157832" y="499688"/>
                  <a:pt x="142242" y="541252"/>
                  <a:pt x="129981" y="562708"/>
                </a:cubicBezTo>
                <a:cubicBezTo>
                  <a:pt x="122991" y="574941"/>
                  <a:pt x="112836" y="585275"/>
                  <a:pt x="106535" y="597877"/>
                </a:cubicBezTo>
                <a:cubicBezTo>
                  <a:pt x="101009" y="608930"/>
                  <a:pt x="101170" y="622450"/>
                  <a:pt x="94812" y="633046"/>
                </a:cubicBezTo>
                <a:cubicBezTo>
                  <a:pt x="89125" y="642524"/>
                  <a:pt x="78271" y="647862"/>
                  <a:pt x="71366" y="656493"/>
                </a:cubicBezTo>
                <a:cubicBezTo>
                  <a:pt x="62565" y="667495"/>
                  <a:pt x="55735" y="679939"/>
                  <a:pt x="47920" y="691662"/>
                </a:cubicBezTo>
                <a:cubicBezTo>
                  <a:pt x="44012" y="707293"/>
                  <a:pt x="42544" y="723745"/>
                  <a:pt x="36197" y="738554"/>
                </a:cubicBezTo>
                <a:cubicBezTo>
                  <a:pt x="30647" y="751504"/>
                  <a:pt x="19052" y="761121"/>
                  <a:pt x="12751" y="773723"/>
                </a:cubicBezTo>
                <a:cubicBezTo>
                  <a:pt x="7224" y="784776"/>
                  <a:pt x="4935" y="797170"/>
                  <a:pt x="1027" y="808893"/>
                </a:cubicBezTo>
                <a:cubicBezTo>
                  <a:pt x="4308" y="864657"/>
                  <a:pt x="-19886" y="1025504"/>
                  <a:pt x="59643" y="1078523"/>
                </a:cubicBezTo>
                <a:lnTo>
                  <a:pt x="94812" y="1101969"/>
                </a:lnTo>
                <a:cubicBezTo>
                  <a:pt x="107102" y="1138841"/>
                  <a:pt x="104069" y="1147219"/>
                  <a:pt x="141704" y="1172308"/>
                </a:cubicBezTo>
                <a:cubicBezTo>
                  <a:pt x="151986" y="1179163"/>
                  <a:pt x="165151" y="1180123"/>
                  <a:pt x="176874" y="1184031"/>
                </a:cubicBezTo>
                <a:cubicBezTo>
                  <a:pt x="188597" y="1191846"/>
                  <a:pt x="199441" y="1201176"/>
                  <a:pt x="212043" y="1207477"/>
                </a:cubicBezTo>
                <a:cubicBezTo>
                  <a:pt x="223096" y="1213003"/>
                  <a:pt x="237563" y="1211481"/>
                  <a:pt x="247212" y="1219200"/>
                </a:cubicBezTo>
                <a:cubicBezTo>
                  <a:pt x="322966" y="1279803"/>
                  <a:pt x="217426" y="1236624"/>
                  <a:pt x="305827" y="1266093"/>
                </a:cubicBezTo>
                <a:cubicBezTo>
                  <a:pt x="313643" y="1273908"/>
                  <a:pt x="319388" y="1284596"/>
                  <a:pt x="329274" y="1289539"/>
                </a:cubicBezTo>
                <a:cubicBezTo>
                  <a:pt x="362198" y="1306001"/>
                  <a:pt x="426966" y="1289539"/>
                  <a:pt x="446504" y="1289539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52646" y="3282462"/>
            <a:ext cx="3352800" cy="2954215"/>
          </a:xfrm>
          <a:custGeom>
            <a:avLst/>
            <a:gdLst>
              <a:gd name="connsiteX0" fmla="*/ 1160585 w 3352800"/>
              <a:gd name="connsiteY0" fmla="*/ 1594338 h 2954215"/>
              <a:gd name="connsiteX1" fmla="*/ 1652954 w 3352800"/>
              <a:gd name="connsiteY1" fmla="*/ 1641230 h 2954215"/>
              <a:gd name="connsiteX2" fmla="*/ 1688123 w 3352800"/>
              <a:gd name="connsiteY2" fmla="*/ 1688123 h 2954215"/>
              <a:gd name="connsiteX3" fmla="*/ 1723292 w 3352800"/>
              <a:gd name="connsiteY3" fmla="*/ 1805353 h 2954215"/>
              <a:gd name="connsiteX4" fmla="*/ 1758462 w 3352800"/>
              <a:gd name="connsiteY4" fmla="*/ 1852246 h 2954215"/>
              <a:gd name="connsiteX5" fmla="*/ 1817077 w 3352800"/>
              <a:gd name="connsiteY5" fmla="*/ 1946030 h 2954215"/>
              <a:gd name="connsiteX6" fmla="*/ 1852246 w 3352800"/>
              <a:gd name="connsiteY6" fmla="*/ 2028092 h 2954215"/>
              <a:gd name="connsiteX7" fmla="*/ 1875692 w 3352800"/>
              <a:gd name="connsiteY7" fmla="*/ 2110153 h 2954215"/>
              <a:gd name="connsiteX8" fmla="*/ 1910862 w 3352800"/>
              <a:gd name="connsiteY8" fmla="*/ 2157046 h 2954215"/>
              <a:gd name="connsiteX9" fmla="*/ 1922585 w 3352800"/>
              <a:gd name="connsiteY9" fmla="*/ 2227384 h 2954215"/>
              <a:gd name="connsiteX10" fmla="*/ 1957754 w 3352800"/>
              <a:gd name="connsiteY10" fmla="*/ 2286000 h 2954215"/>
              <a:gd name="connsiteX11" fmla="*/ 1969477 w 3352800"/>
              <a:gd name="connsiteY11" fmla="*/ 2321169 h 2954215"/>
              <a:gd name="connsiteX12" fmla="*/ 1992923 w 3352800"/>
              <a:gd name="connsiteY12" fmla="*/ 2356338 h 2954215"/>
              <a:gd name="connsiteX13" fmla="*/ 2004646 w 3352800"/>
              <a:gd name="connsiteY13" fmla="*/ 2391507 h 2954215"/>
              <a:gd name="connsiteX14" fmla="*/ 2028092 w 3352800"/>
              <a:gd name="connsiteY14" fmla="*/ 2426676 h 2954215"/>
              <a:gd name="connsiteX15" fmla="*/ 2051539 w 3352800"/>
              <a:gd name="connsiteY15" fmla="*/ 2508738 h 2954215"/>
              <a:gd name="connsiteX16" fmla="*/ 2086708 w 3352800"/>
              <a:gd name="connsiteY16" fmla="*/ 2602523 h 2954215"/>
              <a:gd name="connsiteX17" fmla="*/ 2110154 w 3352800"/>
              <a:gd name="connsiteY17" fmla="*/ 2696307 h 2954215"/>
              <a:gd name="connsiteX18" fmla="*/ 2133600 w 3352800"/>
              <a:gd name="connsiteY18" fmla="*/ 2754923 h 2954215"/>
              <a:gd name="connsiteX19" fmla="*/ 2145323 w 3352800"/>
              <a:gd name="connsiteY19" fmla="*/ 2790092 h 2954215"/>
              <a:gd name="connsiteX20" fmla="*/ 2168769 w 3352800"/>
              <a:gd name="connsiteY20" fmla="*/ 2825261 h 2954215"/>
              <a:gd name="connsiteX21" fmla="*/ 2180492 w 3352800"/>
              <a:gd name="connsiteY21" fmla="*/ 2895600 h 2954215"/>
              <a:gd name="connsiteX22" fmla="*/ 2203939 w 3352800"/>
              <a:gd name="connsiteY22" fmla="*/ 2919046 h 2954215"/>
              <a:gd name="connsiteX23" fmla="*/ 2227385 w 3352800"/>
              <a:gd name="connsiteY23" fmla="*/ 2954215 h 2954215"/>
              <a:gd name="connsiteX24" fmla="*/ 2872154 w 3352800"/>
              <a:gd name="connsiteY24" fmla="*/ 2942492 h 2954215"/>
              <a:gd name="connsiteX25" fmla="*/ 2965939 w 3352800"/>
              <a:gd name="connsiteY25" fmla="*/ 2895600 h 2954215"/>
              <a:gd name="connsiteX26" fmla="*/ 3059723 w 3352800"/>
              <a:gd name="connsiteY26" fmla="*/ 2836984 h 2954215"/>
              <a:gd name="connsiteX27" fmla="*/ 3188677 w 3352800"/>
              <a:gd name="connsiteY27" fmla="*/ 2754923 h 2954215"/>
              <a:gd name="connsiteX28" fmla="*/ 3212123 w 3352800"/>
              <a:gd name="connsiteY28" fmla="*/ 2731476 h 2954215"/>
              <a:gd name="connsiteX29" fmla="*/ 3329354 w 3352800"/>
              <a:gd name="connsiteY29" fmla="*/ 2543907 h 2954215"/>
              <a:gd name="connsiteX30" fmla="*/ 3352800 w 3352800"/>
              <a:gd name="connsiteY30" fmla="*/ 2473569 h 2954215"/>
              <a:gd name="connsiteX31" fmla="*/ 3341077 w 3352800"/>
              <a:gd name="connsiteY31" fmla="*/ 1770184 h 2954215"/>
              <a:gd name="connsiteX32" fmla="*/ 3305908 w 3352800"/>
              <a:gd name="connsiteY32" fmla="*/ 1664676 h 2954215"/>
              <a:gd name="connsiteX33" fmla="*/ 3282462 w 3352800"/>
              <a:gd name="connsiteY33" fmla="*/ 1582615 h 2954215"/>
              <a:gd name="connsiteX34" fmla="*/ 3259016 w 3352800"/>
              <a:gd name="connsiteY34" fmla="*/ 1500553 h 2954215"/>
              <a:gd name="connsiteX35" fmla="*/ 3235569 w 3352800"/>
              <a:gd name="connsiteY35" fmla="*/ 1453661 h 2954215"/>
              <a:gd name="connsiteX36" fmla="*/ 3212123 w 3352800"/>
              <a:gd name="connsiteY36" fmla="*/ 1383323 h 2954215"/>
              <a:gd name="connsiteX37" fmla="*/ 3176954 w 3352800"/>
              <a:gd name="connsiteY37" fmla="*/ 1312984 h 2954215"/>
              <a:gd name="connsiteX38" fmla="*/ 3083169 w 3352800"/>
              <a:gd name="connsiteY38" fmla="*/ 1242646 h 2954215"/>
              <a:gd name="connsiteX39" fmla="*/ 3036277 w 3352800"/>
              <a:gd name="connsiteY39" fmla="*/ 1172307 h 2954215"/>
              <a:gd name="connsiteX40" fmla="*/ 3012831 w 3352800"/>
              <a:gd name="connsiteY40" fmla="*/ 1137138 h 2954215"/>
              <a:gd name="connsiteX41" fmla="*/ 2989385 w 3352800"/>
              <a:gd name="connsiteY41" fmla="*/ 1101969 h 2954215"/>
              <a:gd name="connsiteX42" fmla="*/ 2977662 w 3352800"/>
              <a:gd name="connsiteY42" fmla="*/ 1066800 h 2954215"/>
              <a:gd name="connsiteX43" fmla="*/ 2895600 w 3352800"/>
              <a:gd name="connsiteY43" fmla="*/ 949569 h 2954215"/>
              <a:gd name="connsiteX44" fmla="*/ 2872154 w 3352800"/>
              <a:gd name="connsiteY44" fmla="*/ 914400 h 2954215"/>
              <a:gd name="connsiteX45" fmla="*/ 2860431 w 3352800"/>
              <a:gd name="connsiteY45" fmla="*/ 879230 h 2954215"/>
              <a:gd name="connsiteX46" fmla="*/ 2836985 w 3352800"/>
              <a:gd name="connsiteY46" fmla="*/ 844061 h 2954215"/>
              <a:gd name="connsiteX47" fmla="*/ 2825262 w 3352800"/>
              <a:gd name="connsiteY47" fmla="*/ 797169 h 2954215"/>
              <a:gd name="connsiteX48" fmla="*/ 2778369 w 3352800"/>
              <a:gd name="connsiteY48" fmla="*/ 750276 h 2954215"/>
              <a:gd name="connsiteX49" fmla="*/ 2743200 w 3352800"/>
              <a:gd name="connsiteY49" fmla="*/ 633046 h 2954215"/>
              <a:gd name="connsiteX50" fmla="*/ 2708031 w 3352800"/>
              <a:gd name="connsiteY50" fmla="*/ 550984 h 2954215"/>
              <a:gd name="connsiteX51" fmla="*/ 2672862 w 3352800"/>
              <a:gd name="connsiteY51" fmla="*/ 515815 h 2954215"/>
              <a:gd name="connsiteX52" fmla="*/ 2614246 w 3352800"/>
              <a:gd name="connsiteY52" fmla="*/ 457200 h 2954215"/>
              <a:gd name="connsiteX53" fmla="*/ 2579077 w 3352800"/>
              <a:gd name="connsiteY53" fmla="*/ 410307 h 2954215"/>
              <a:gd name="connsiteX54" fmla="*/ 2508739 w 3352800"/>
              <a:gd name="connsiteY54" fmla="*/ 375138 h 2954215"/>
              <a:gd name="connsiteX55" fmla="*/ 2461846 w 3352800"/>
              <a:gd name="connsiteY55" fmla="*/ 339969 h 2954215"/>
              <a:gd name="connsiteX56" fmla="*/ 2356339 w 3352800"/>
              <a:gd name="connsiteY56" fmla="*/ 293076 h 2954215"/>
              <a:gd name="connsiteX57" fmla="*/ 2274277 w 3352800"/>
              <a:gd name="connsiteY57" fmla="*/ 269630 h 2954215"/>
              <a:gd name="connsiteX58" fmla="*/ 2215662 w 3352800"/>
              <a:gd name="connsiteY58" fmla="*/ 246184 h 2954215"/>
              <a:gd name="connsiteX59" fmla="*/ 2133600 w 3352800"/>
              <a:gd name="connsiteY59" fmla="*/ 222738 h 2954215"/>
              <a:gd name="connsiteX60" fmla="*/ 2051539 w 3352800"/>
              <a:gd name="connsiteY60" fmla="*/ 187569 h 2954215"/>
              <a:gd name="connsiteX61" fmla="*/ 1922585 w 3352800"/>
              <a:gd name="connsiteY61" fmla="*/ 152400 h 2954215"/>
              <a:gd name="connsiteX62" fmla="*/ 1863969 w 3352800"/>
              <a:gd name="connsiteY62" fmla="*/ 128953 h 2954215"/>
              <a:gd name="connsiteX63" fmla="*/ 1770185 w 3352800"/>
              <a:gd name="connsiteY63" fmla="*/ 105507 h 2954215"/>
              <a:gd name="connsiteX64" fmla="*/ 1711569 w 3352800"/>
              <a:gd name="connsiteY64" fmla="*/ 93784 h 2954215"/>
              <a:gd name="connsiteX65" fmla="*/ 1500554 w 3352800"/>
              <a:gd name="connsiteY65" fmla="*/ 46892 h 2954215"/>
              <a:gd name="connsiteX66" fmla="*/ 1453662 w 3352800"/>
              <a:gd name="connsiteY66" fmla="*/ 23446 h 2954215"/>
              <a:gd name="connsiteX67" fmla="*/ 1348154 w 3352800"/>
              <a:gd name="connsiteY67" fmla="*/ 11723 h 2954215"/>
              <a:gd name="connsiteX68" fmla="*/ 1312985 w 3352800"/>
              <a:gd name="connsiteY68" fmla="*/ 0 h 2954215"/>
              <a:gd name="connsiteX69" fmla="*/ 785446 w 3352800"/>
              <a:gd name="connsiteY69" fmla="*/ 11723 h 2954215"/>
              <a:gd name="connsiteX70" fmla="*/ 679939 w 3352800"/>
              <a:gd name="connsiteY70" fmla="*/ 58615 h 2954215"/>
              <a:gd name="connsiteX71" fmla="*/ 609600 w 3352800"/>
              <a:gd name="connsiteY71" fmla="*/ 70338 h 2954215"/>
              <a:gd name="connsiteX72" fmla="*/ 562708 w 3352800"/>
              <a:gd name="connsiteY72" fmla="*/ 105507 h 2954215"/>
              <a:gd name="connsiteX73" fmla="*/ 480646 w 3352800"/>
              <a:gd name="connsiteY73" fmla="*/ 140676 h 2954215"/>
              <a:gd name="connsiteX74" fmla="*/ 339969 w 3352800"/>
              <a:gd name="connsiteY74" fmla="*/ 234461 h 2954215"/>
              <a:gd name="connsiteX75" fmla="*/ 304800 w 3352800"/>
              <a:gd name="connsiteY75" fmla="*/ 257907 h 2954215"/>
              <a:gd name="connsiteX76" fmla="*/ 269631 w 3352800"/>
              <a:gd name="connsiteY76" fmla="*/ 281353 h 2954215"/>
              <a:gd name="connsiteX77" fmla="*/ 234462 w 3352800"/>
              <a:gd name="connsiteY77" fmla="*/ 293076 h 2954215"/>
              <a:gd name="connsiteX78" fmla="*/ 211016 w 3352800"/>
              <a:gd name="connsiteY78" fmla="*/ 316523 h 2954215"/>
              <a:gd name="connsiteX79" fmla="*/ 175846 w 3352800"/>
              <a:gd name="connsiteY79" fmla="*/ 328246 h 2954215"/>
              <a:gd name="connsiteX80" fmla="*/ 140677 w 3352800"/>
              <a:gd name="connsiteY80" fmla="*/ 351692 h 2954215"/>
              <a:gd name="connsiteX81" fmla="*/ 105508 w 3352800"/>
              <a:gd name="connsiteY81" fmla="*/ 422030 h 2954215"/>
              <a:gd name="connsiteX82" fmla="*/ 70339 w 3352800"/>
              <a:gd name="connsiteY82" fmla="*/ 539261 h 2954215"/>
              <a:gd name="connsiteX83" fmla="*/ 46892 w 3352800"/>
              <a:gd name="connsiteY83" fmla="*/ 609600 h 2954215"/>
              <a:gd name="connsiteX84" fmla="*/ 11723 w 3352800"/>
              <a:gd name="connsiteY84" fmla="*/ 715107 h 2954215"/>
              <a:gd name="connsiteX85" fmla="*/ 0 w 3352800"/>
              <a:gd name="connsiteY85" fmla="*/ 750276 h 2954215"/>
              <a:gd name="connsiteX86" fmla="*/ 11723 w 3352800"/>
              <a:gd name="connsiteY86" fmla="*/ 1289538 h 2954215"/>
              <a:gd name="connsiteX87" fmla="*/ 35169 w 3352800"/>
              <a:gd name="connsiteY87" fmla="*/ 1359876 h 2954215"/>
              <a:gd name="connsiteX88" fmla="*/ 70339 w 3352800"/>
              <a:gd name="connsiteY88" fmla="*/ 1383323 h 2954215"/>
              <a:gd name="connsiteX89" fmla="*/ 140677 w 3352800"/>
              <a:gd name="connsiteY89" fmla="*/ 1453661 h 2954215"/>
              <a:gd name="connsiteX90" fmla="*/ 175846 w 3352800"/>
              <a:gd name="connsiteY90" fmla="*/ 1465384 h 2954215"/>
              <a:gd name="connsiteX91" fmla="*/ 246185 w 3352800"/>
              <a:gd name="connsiteY91" fmla="*/ 1500553 h 2954215"/>
              <a:gd name="connsiteX92" fmla="*/ 339969 w 3352800"/>
              <a:gd name="connsiteY92" fmla="*/ 1547446 h 2954215"/>
              <a:gd name="connsiteX93" fmla="*/ 375139 w 3352800"/>
              <a:gd name="connsiteY93" fmla="*/ 1570892 h 2954215"/>
              <a:gd name="connsiteX94" fmla="*/ 539262 w 3352800"/>
              <a:gd name="connsiteY94" fmla="*/ 1594338 h 2954215"/>
              <a:gd name="connsiteX95" fmla="*/ 574431 w 3352800"/>
              <a:gd name="connsiteY95" fmla="*/ 1606061 h 2954215"/>
              <a:gd name="connsiteX96" fmla="*/ 691662 w 3352800"/>
              <a:gd name="connsiteY96" fmla="*/ 1629507 h 2954215"/>
              <a:gd name="connsiteX97" fmla="*/ 914400 w 3352800"/>
              <a:gd name="connsiteY97" fmla="*/ 1641230 h 2954215"/>
              <a:gd name="connsiteX98" fmla="*/ 1160585 w 3352800"/>
              <a:gd name="connsiteY98" fmla="*/ 1594338 h 29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352800" h="2954215">
                <a:moveTo>
                  <a:pt x="1160585" y="1594338"/>
                </a:moveTo>
                <a:cubicBezTo>
                  <a:pt x="1283677" y="1594338"/>
                  <a:pt x="1529780" y="1518055"/>
                  <a:pt x="1652954" y="1641230"/>
                </a:cubicBezTo>
                <a:cubicBezTo>
                  <a:pt x="1666770" y="1655046"/>
                  <a:pt x="1676400" y="1672492"/>
                  <a:pt x="1688123" y="1688123"/>
                </a:cubicBezTo>
                <a:cubicBezTo>
                  <a:pt x="1694211" y="1712475"/>
                  <a:pt x="1712589" y="1791083"/>
                  <a:pt x="1723292" y="1805353"/>
                </a:cubicBezTo>
                <a:cubicBezTo>
                  <a:pt x="1735015" y="1820984"/>
                  <a:pt x="1747105" y="1836347"/>
                  <a:pt x="1758462" y="1852246"/>
                </a:cubicBezTo>
                <a:cubicBezTo>
                  <a:pt x="1781015" y="1883819"/>
                  <a:pt x="1796544" y="1911808"/>
                  <a:pt x="1817077" y="1946030"/>
                </a:cubicBezTo>
                <a:cubicBezTo>
                  <a:pt x="1850732" y="2080654"/>
                  <a:pt x="1803672" y="1914752"/>
                  <a:pt x="1852246" y="2028092"/>
                </a:cubicBezTo>
                <a:cubicBezTo>
                  <a:pt x="1862034" y="2050932"/>
                  <a:pt x="1862656" y="2087341"/>
                  <a:pt x="1875692" y="2110153"/>
                </a:cubicBezTo>
                <a:cubicBezTo>
                  <a:pt x="1885386" y="2127117"/>
                  <a:pt x="1899139" y="2141415"/>
                  <a:pt x="1910862" y="2157046"/>
                </a:cubicBezTo>
                <a:cubicBezTo>
                  <a:pt x="1914770" y="2180492"/>
                  <a:pt x="1914462" y="2205046"/>
                  <a:pt x="1922585" y="2227384"/>
                </a:cubicBezTo>
                <a:cubicBezTo>
                  <a:pt x="1930372" y="2248798"/>
                  <a:pt x="1947564" y="2265620"/>
                  <a:pt x="1957754" y="2286000"/>
                </a:cubicBezTo>
                <a:cubicBezTo>
                  <a:pt x="1963280" y="2297053"/>
                  <a:pt x="1963951" y="2310116"/>
                  <a:pt x="1969477" y="2321169"/>
                </a:cubicBezTo>
                <a:cubicBezTo>
                  <a:pt x="1975778" y="2333771"/>
                  <a:pt x="1986622" y="2343736"/>
                  <a:pt x="1992923" y="2356338"/>
                </a:cubicBezTo>
                <a:cubicBezTo>
                  <a:pt x="1998449" y="2367391"/>
                  <a:pt x="1999120" y="2380454"/>
                  <a:pt x="2004646" y="2391507"/>
                </a:cubicBezTo>
                <a:cubicBezTo>
                  <a:pt x="2010947" y="2404109"/>
                  <a:pt x="2021791" y="2414074"/>
                  <a:pt x="2028092" y="2426676"/>
                </a:cubicBezTo>
                <a:cubicBezTo>
                  <a:pt x="2037464" y="2445419"/>
                  <a:pt x="2046529" y="2491203"/>
                  <a:pt x="2051539" y="2508738"/>
                </a:cubicBezTo>
                <a:cubicBezTo>
                  <a:pt x="2082549" y="2617273"/>
                  <a:pt x="2037160" y="2441492"/>
                  <a:pt x="2086708" y="2602523"/>
                </a:cubicBezTo>
                <a:cubicBezTo>
                  <a:pt x="2096184" y="2633322"/>
                  <a:pt x="2098187" y="2666388"/>
                  <a:pt x="2110154" y="2696307"/>
                </a:cubicBezTo>
                <a:cubicBezTo>
                  <a:pt x="2117969" y="2715846"/>
                  <a:pt x="2126211" y="2735219"/>
                  <a:pt x="2133600" y="2754923"/>
                </a:cubicBezTo>
                <a:cubicBezTo>
                  <a:pt x="2137939" y="2766493"/>
                  <a:pt x="2139797" y="2779039"/>
                  <a:pt x="2145323" y="2790092"/>
                </a:cubicBezTo>
                <a:cubicBezTo>
                  <a:pt x="2151624" y="2802694"/>
                  <a:pt x="2160954" y="2813538"/>
                  <a:pt x="2168769" y="2825261"/>
                </a:cubicBezTo>
                <a:cubicBezTo>
                  <a:pt x="2172677" y="2848707"/>
                  <a:pt x="2172146" y="2873344"/>
                  <a:pt x="2180492" y="2895600"/>
                </a:cubicBezTo>
                <a:cubicBezTo>
                  <a:pt x="2184373" y="2905949"/>
                  <a:pt x="2197034" y="2910415"/>
                  <a:pt x="2203939" y="2919046"/>
                </a:cubicBezTo>
                <a:cubicBezTo>
                  <a:pt x="2212741" y="2930048"/>
                  <a:pt x="2219570" y="2942492"/>
                  <a:pt x="2227385" y="2954215"/>
                </a:cubicBezTo>
                <a:lnTo>
                  <a:pt x="2872154" y="2942492"/>
                </a:lnTo>
                <a:cubicBezTo>
                  <a:pt x="2919673" y="2940881"/>
                  <a:pt x="2928383" y="2922426"/>
                  <a:pt x="2965939" y="2895600"/>
                </a:cubicBezTo>
                <a:cubicBezTo>
                  <a:pt x="3086424" y="2809539"/>
                  <a:pt x="2881713" y="2960221"/>
                  <a:pt x="3059723" y="2836984"/>
                </a:cubicBezTo>
                <a:cubicBezTo>
                  <a:pt x="3180054" y="2753678"/>
                  <a:pt x="3111168" y="2780759"/>
                  <a:pt x="3188677" y="2754923"/>
                </a:cubicBezTo>
                <a:cubicBezTo>
                  <a:pt x="3196492" y="2747107"/>
                  <a:pt x="3205218" y="2740107"/>
                  <a:pt x="3212123" y="2731476"/>
                </a:cubicBezTo>
                <a:cubicBezTo>
                  <a:pt x="3257964" y="2674175"/>
                  <a:pt x="3305655" y="2615003"/>
                  <a:pt x="3329354" y="2543907"/>
                </a:cubicBezTo>
                <a:lnTo>
                  <a:pt x="3352800" y="2473569"/>
                </a:lnTo>
                <a:cubicBezTo>
                  <a:pt x="3348892" y="2239107"/>
                  <a:pt x="3354648" y="2004285"/>
                  <a:pt x="3341077" y="1770184"/>
                </a:cubicBezTo>
                <a:cubicBezTo>
                  <a:pt x="3338932" y="1733174"/>
                  <a:pt x="3314899" y="1700641"/>
                  <a:pt x="3305908" y="1664676"/>
                </a:cubicBezTo>
                <a:cubicBezTo>
                  <a:pt x="3269260" y="1518084"/>
                  <a:pt x="3316098" y="1700341"/>
                  <a:pt x="3282462" y="1582615"/>
                </a:cubicBezTo>
                <a:cubicBezTo>
                  <a:pt x="3273965" y="1552876"/>
                  <a:pt x="3271061" y="1528657"/>
                  <a:pt x="3259016" y="1500553"/>
                </a:cubicBezTo>
                <a:cubicBezTo>
                  <a:pt x="3252132" y="1484490"/>
                  <a:pt x="3242059" y="1469887"/>
                  <a:pt x="3235569" y="1453661"/>
                </a:cubicBezTo>
                <a:cubicBezTo>
                  <a:pt x="3226390" y="1430714"/>
                  <a:pt x="3219938" y="1406769"/>
                  <a:pt x="3212123" y="1383323"/>
                </a:cubicBezTo>
                <a:cubicBezTo>
                  <a:pt x="3203761" y="1358236"/>
                  <a:pt x="3198343" y="1331700"/>
                  <a:pt x="3176954" y="1312984"/>
                </a:cubicBezTo>
                <a:cubicBezTo>
                  <a:pt x="3141697" y="1282134"/>
                  <a:pt x="3109174" y="1277320"/>
                  <a:pt x="3083169" y="1242646"/>
                </a:cubicBezTo>
                <a:cubicBezTo>
                  <a:pt x="3066262" y="1220103"/>
                  <a:pt x="3051908" y="1195753"/>
                  <a:pt x="3036277" y="1172307"/>
                </a:cubicBezTo>
                <a:lnTo>
                  <a:pt x="3012831" y="1137138"/>
                </a:lnTo>
                <a:cubicBezTo>
                  <a:pt x="3005016" y="1125415"/>
                  <a:pt x="2993840" y="1115335"/>
                  <a:pt x="2989385" y="1101969"/>
                </a:cubicBezTo>
                <a:cubicBezTo>
                  <a:pt x="2985477" y="1090246"/>
                  <a:pt x="2983663" y="1077602"/>
                  <a:pt x="2977662" y="1066800"/>
                </a:cubicBezTo>
                <a:cubicBezTo>
                  <a:pt x="2950712" y="1018290"/>
                  <a:pt x="2926334" y="992597"/>
                  <a:pt x="2895600" y="949569"/>
                </a:cubicBezTo>
                <a:cubicBezTo>
                  <a:pt x="2887411" y="938104"/>
                  <a:pt x="2879969" y="926123"/>
                  <a:pt x="2872154" y="914400"/>
                </a:cubicBezTo>
                <a:cubicBezTo>
                  <a:pt x="2868246" y="902677"/>
                  <a:pt x="2865957" y="890283"/>
                  <a:pt x="2860431" y="879230"/>
                </a:cubicBezTo>
                <a:cubicBezTo>
                  <a:pt x="2854130" y="866628"/>
                  <a:pt x="2842535" y="857011"/>
                  <a:pt x="2836985" y="844061"/>
                </a:cubicBezTo>
                <a:cubicBezTo>
                  <a:pt x="2830638" y="829252"/>
                  <a:pt x="2833801" y="810832"/>
                  <a:pt x="2825262" y="797169"/>
                </a:cubicBezTo>
                <a:cubicBezTo>
                  <a:pt x="2813546" y="778424"/>
                  <a:pt x="2794000" y="765907"/>
                  <a:pt x="2778369" y="750276"/>
                </a:cubicBezTo>
                <a:cubicBezTo>
                  <a:pt x="2760651" y="679406"/>
                  <a:pt x="2771742" y="718672"/>
                  <a:pt x="2743200" y="633046"/>
                </a:cubicBezTo>
                <a:cubicBezTo>
                  <a:pt x="2733633" y="604344"/>
                  <a:pt x="2726140" y="576336"/>
                  <a:pt x="2708031" y="550984"/>
                </a:cubicBezTo>
                <a:cubicBezTo>
                  <a:pt x="2698395" y="537493"/>
                  <a:pt x="2683476" y="528551"/>
                  <a:pt x="2672862" y="515815"/>
                </a:cubicBezTo>
                <a:cubicBezTo>
                  <a:pt x="2624017" y="457200"/>
                  <a:pt x="2678723" y="500184"/>
                  <a:pt x="2614246" y="457200"/>
                </a:cubicBezTo>
                <a:cubicBezTo>
                  <a:pt x="2602523" y="441569"/>
                  <a:pt x="2592893" y="424123"/>
                  <a:pt x="2579077" y="410307"/>
                </a:cubicBezTo>
                <a:cubicBezTo>
                  <a:pt x="2556352" y="387582"/>
                  <a:pt x="2537342" y="384672"/>
                  <a:pt x="2508739" y="375138"/>
                </a:cubicBezTo>
                <a:cubicBezTo>
                  <a:pt x="2493108" y="363415"/>
                  <a:pt x="2478415" y="350324"/>
                  <a:pt x="2461846" y="339969"/>
                </a:cubicBezTo>
                <a:cubicBezTo>
                  <a:pt x="2438504" y="325380"/>
                  <a:pt x="2380157" y="301015"/>
                  <a:pt x="2356339" y="293076"/>
                </a:cubicBezTo>
                <a:cubicBezTo>
                  <a:pt x="2329350" y="284080"/>
                  <a:pt x="2301266" y="278626"/>
                  <a:pt x="2274277" y="269630"/>
                </a:cubicBezTo>
                <a:cubicBezTo>
                  <a:pt x="2254313" y="262976"/>
                  <a:pt x="2235626" y="252838"/>
                  <a:pt x="2215662" y="246184"/>
                </a:cubicBezTo>
                <a:cubicBezTo>
                  <a:pt x="2188673" y="237188"/>
                  <a:pt x="2160391" y="232306"/>
                  <a:pt x="2133600" y="222738"/>
                </a:cubicBezTo>
                <a:cubicBezTo>
                  <a:pt x="2105574" y="212729"/>
                  <a:pt x="2079565" y="197578"/>
                  <a:pt x="2051539" y="187569"/>
                </a:cubicBezTo>
                <a:cubicBezTo>
                  <a:pt x="1786204" y="92807"/>
                  <a:pt x="2092098" y="208906"/>
                  <a:pt x="1922585" y="152400"/>
                </a:cubicBezTo>
                <a:cubicBezTo>
                  <a:pt x="1902621" y="145745"/>
                  <a:pt x="1884082" y="135142"/>
                  <a:pt x="1863969" y="128953"/>
                </a:cubicBezTo>
                <a:cubicBezTo>
                  <a:pt x="1833171" y="119476"/>
                  <a:pt x="1801583" y="112753"/>
                  <a:pt x="1770185" y="105507"/>
                </a:cubicBezTo>
                <a:cubicBezTo>
                  <a:pt x="1750770" y="101027"/>
                  <a:pt x="1730613" y="99644"/>
                  <a:pt x="1711569" y="93784"/>
                </a:cubicBezTo>
                <a:cubicBezTo>
                  <a:pt x="1538702" y="40595"/>
                  <a:pt x="1700775" y="66914"/>
                  <a:pt x="1500554" y="46892"/>
                </a:cubicBezTo>
                <a:cubicBezTo>
                  <a:pt x="1484923" y="39077"/>
                  <a:pt x="1470690" y="27376"/>
                  <a:pt x="1453662" y="23446"/>
                </a:cubicBezTo>
                <a:cubicBezTo>
                  <a:pt x="1419182" y="15489"/>
                  <a:pt x="1383058" y="17540"/>
                  <a:pt x="1348154" y="11723"/>
                </a:cubicBezTo>
                <a:cubicBezTo>
                  <a:pt x="1335965" y="9692"/>
                  <a:pt x="1324708" y="3908"/>
                  <a:pt x="1312985" y="0"/>
                </a:cubicBezTo>
                <a:cubicBezTo>
                  <a:pt x="1137139" y="3908"/>
                  <a:pt x="961032" y="1394"/>
                  <a:pt x="785446" y="11723"/>
                </a:cubicBezTo>
                <a:cubicBezTo>
                  <a:pt x="666735" y="18706"/>
                  <a:pt x="755629" y="33385"/>
                  <a:pt x="679939" y="58615"/>
                </a:cubicBezTo>
                <a:cubicBezTo>
                  <a:pt x="657389" y="66132"/>
                  <a:pt x="633046" y="66430"/>
                  <a:pt x="609600" y="70338"/>
                </a:cubicBezTo>
                <a:cubicBezTo>
                  <a:pt x="593969" y="82061"/>
                  <a:pt x="579276" y="95152"/>
                  <a:pt x="562708" y="105507"/>
                </a:cubicBezTo>
                <a:cubicBezTo>
                  <a:pt x="529596" y="126202"/>
                  <a:pt x="514835" y="129280"/>
                  <a:pt x="480646" y="140676"/>
                </a:cubicBezTo>
                <a:lnTo>
                  <a:pt x="339969" y="234461"/>
                </a:lnTo>
                <a:lnTo>
                  <a:pt x="304800" y="257907"/>
                </a:lnTo>
                <a:cubicBezTo>
                  <a:pt x="293077" y="265722"/>
                  <a:pt x="282997" y="276898"/>
                  <a:pt x="269631" y="281353"/>
                </a:cubicBezTo>
                <a:lnTo>
                  <a:pt x="234462" y="293076"/>
                </a:lnTo>
                <a:cubicBezTo>
                  <a:pt x="226647" y="300892"/>
                  <a:pt x="220494" y="310836"/>
                  <a:pt x="211016" y="316523"/>
                </a:cubicBezTo>
                <a:cubicBezTo>
                  <a:pt x="200420" y="322881"/>
                  <a:pt x="186899" y="322720"/>
                  <a:pt x="175846" y="328246"/>
                </a:cubicBezTo>
                <a:cubicBezTo>
                  <a:pt x="163244" y="334547"/>
                  <a:pt x="152400" y="343877"/>
                  <a:pt x="140677" y="351692"/>
                </a:cubicBezTo>
                <a:cubicBezTo>
                  <a:pt x="97922" y="479958"/>
                  <a:pt x="166111" y="285673"/>
                  <a:pt x="105508" y="422030"/>
                </a:cubicBezTo>
                <a:cubicBezTo>
                  <a:pt x="80001" y="479422"/>
                  <a:pt x="86078" y="486797"/>
                  <a:pt x="70339" y="539261"/>
                </a:cubicBezTo>
                <a:cubicBezTo>
                  <a:pt x="63237" y="562933"/>
                  <a:pt x="54708" y="586154"/>
                  <a:pt x="46892" y="609600"/>
                </a:cubicBezTo>
                <a:lnTo>
                  <a:pt x="11723" y="715107"/>
                </a:lnTo>
                <a:lnTo>
                  <a:pt x="0" y="750276"/>
                </a:lnTo>
                <a:cubicBezTo>
                  <a:pt x="3908" y="930030"/>
                  <a:pt x="1367" y="1110040"/>
                  <a:pt x="11723" y="1289538"/>
                </a:cubicBezTo>
                <a:cubicBezTo>
                  <a:pt x="13146" y="1314211"/>
                  <a:pt x="14606" y="1346167"/>
                  <a:pt x="35169" y="1359876"/>
                </a:cubicBezTo>
                <a:cubicBezTo>
                  <a:pt x="46892" y="1367692"/>
                  <a:pt x="59808" y="1373962"/>
                  <a:pt x="70339" y="1383323"/>
                </a:cubicBezTo>
                <a:cubicBezTo>
                  <a:pt x="95121" y="1405352"/>
                  <a:pt x="109221" y="1443176"/>
                  <a:pt x="140677" y="1453661"/>
                </a:cubicBezTo>
                <a:cubicBezTo>
                  <a:pt x="152400" y="1457569"/>
                  <a:pt x="164793" y="1459858"/>
                  <a:pt x="175846" y="1465384"/>
                </a:cubicBezTo>
                <a:cubicBezTo>
                  <a:pt x="266748" y="1510835"/>
                  <a:pt x="157787" y="1471087"/>
                  <a:pt x="246185" y="1500553"/>
                </a:cubicBezTo>
                <a:cubicBezTo>
                  <a:pt x="323244" y="1577615"/>
                  <a:pt x="178341" y="1439697"/>
                  <a:pt x="339969" y="1547446"/>
                </a:cubicBezTo>
                <a:cubicBezTo>
                  <a:pt x="351692" y="1555261"/>
                  <a:pt x="361947" y="1565945"/>
                  <a:pt x="375139" y="1570892"/>
                </a:cubicBezTo>
                <a:cubicBezTo>
                  <a:pt x="406572" y="1582679"/>
                  <a:pt x="523846" y="1592625"/>
                  <a:pt x="539262" y="1594338"/>
                </a:cubicBezTo>
                <a:cubicBezTo>
                  <a:pt x="550985" y="1598246"/>
                  <a:pt x="562549" y="1602666"/>
                  <a:pt x="574431" y="1606061"/>
                </a:cubicBezTo>
                <a:cubicBezTo>
                  <a:pt x="607614" y="1615542"/>
                  <a:pt x="659675" y="1626948"/>
                  <a:pt x="691662" y="1629507"/>
                </a:cubicBezTo>
                <a:cubicBezTo>
                  <a:pt x="765774" y="1635436"/>
                  <a:pt x="840154" y="1637322"/>
                  <a:pt x="914400" y="1641230"/>
                </a:cubicBezTo>
                <a:cubicBezTo>
                  <a:pt x="1008177" y="1637153"/>
                  <a:pt x="1037493" y="1594338"/>
                  <a:pt x="1160585" y="1594338"/>
                </a:cubicBezTo>
                <a:close/>
              </a:path>
            </a:pathLst>
          </a:cu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145323" y="4307528"/>
            <a:ext cx="3329354" cy="2192300"/>
          </a:xfrm>
          <a:custGeom>
            <a:avLst/>
            <a:gdLst>
              <a:gd name="connsiteX0" fmla="*/ 550984 w 3329354"/>
              <a:gd name="connsiteY0" fmla="*/ 14986 h 2192300"/>
              <a:gd name="connsiteX1" fmla="*/ 550984 w 3329354"/>
              <a:gd name="connsiteY1" fmla="*/ 14986 h 2192300"/>
              <a:gd name="connsiteX2" fmla="*/ 961292 w 3329354"/>
              <a:gd name="connsiteY2" fmla="*/ 14986 h 2192300"/>
              <a:gd name="connsiteX3" fmla="*/ 1078523 w 3329354"/>
              <a:gd name="connsiteY3" fmla="*/ 50156 h 2192300"/>
              <a:gd name="connsiteX4" fmla="*/ 1184031 w 3329354"/>
              <a:gd name="connsiteY4" fmla="*/ 85325 h 2192300"/>
              <a:gd name="connsiteX5" fmla="*/ 1242646 w 3329354"/>
              <a:gd name="connsiteY5" fmla="*/ 97048 h 2192300"/>
              <a:gd name="connsiteX6" fmla="*/ 1312984 w 3329354"/>
              <a:gd name="connsiteY6" fmla="*/ 120494 h 2192300"/>
              <a:gd name="connsiteX7" fmla="*/ 1383323 w 3329354"/>
              <a:gd name="connsiteY7" fmla="*/ 143940 h 2192300"/>
              <a:gd name="connsiteX8" fmla="*/ 1465384 w 3329354"/>
              <a:gd name="connsiteY8" fmla="*/ 167386 h 2192300"/>
              <a:gd name="connsiteX9" fmla="*/ 1840523 w 3329354"/>
              <a:gd name="connsiteY9" fmla="*/ 190832 h 2192300"/>
              <a:gd name="connsiteX10" fmla="*/ 2203938 w 3329354"/>
              <a:gd name="connsiteY10" fmla="*/ 202556 h 2192300"/>
              <a:gd name="connsiteX11" fmla="*/ 2344615 w 3329354"/>
              <a:gd name="connsiteY11" fmla="*/ 237725 h 2192300"/>
              <a:gd name="connsiteX12" fmla="*/ 2438400 w 3329354"/>
              <a:gd name="connsiteY12" fmla="*/ 272894 h 2192300"/>
              <a:gd name="connsiteX13" fmla="*/ 2754923 w 3329354"/>
              <a:gd name="connsiteY13" fmla="*/ 319786 h 2192300"/>
              <a:gd name="connsiteX14" fmla="*/ 2872154 w 3329354"/>
              <a:gd name="connsiteY14" fmla="*/ 366679 h 2192300"/>
              <a:gd name="connsiteX15" fmla="*/ 2907323 w 3329354"/>
              <a:gd name="connsiteY15" fmla="*/ 378402 h 2192300"/>
              <a:gd name="connsiteX16" fmla="*/ 2977661 w 3329354"/>
              <a:gd name="connsiteY16" fmla="*/ 425294 h 2192300"/>
              <a:gd name="connsiteX17" fmla="*/ 3012831 w 3329354"/>
              <a:gd name="connsiteY17" fmla="*/ 448740 h 2192300"/>
              <a:gd name="connsiteX18" fmla="*/ 3094892 w 3329354"/>
              <a:gd name="connsiteY18" fmla="*/ 530802 h 2192300"/>
              <a:gd name="connsiteX19" fmla="*/ 3118338 w 3329354"/>
              <a:gd name="connsiteY19" fmla="*/ 565971 h 2192300"/>
              <a:gd name="connsiteX20" fmla="*/ 3153507 w 3329354"/>
              <a:gd name="connsiteY20" fmla="*/ 601140 h 2192300"/>
              <a:gd name="connsiteX21" fmla="*/ 3188677 w 3329354"/>
              <a:gd name="connsiteY21" fmla="*/ 659756 h 2192300"/>
              <a:gd name="connsiteX22" fmla="*/ 3212123 w 3329354"/>
              <a:gd name="connsiteY22" fmla="*/ 718371 h 2192300"/>
              <a:gd name="connsiteX23" fmla="*/ 3259015 w 3329354"/>
              <a:gd name="connsiteY23" fmla="*/ 788709 h 2192300"/>
              <a:gd name="connsiteX24" fmla="*/ 3282461 w 3329354"/>
              <a:gd name="connsiteY24" fmla="*/ 870771 h 2192300"/>
              <a:gd name="connsiteX25" fmla="*/ 3329354 w 3329354"/>
              <a:gd name="connsiteY25" fmla="*/ 964556 h 2192300"/>
              <a:gd name="connsiteX26" fmla="*/ 3294184 w 3329354"/>
              <a:gd name="connsiteY26" fmla="*/ 1163848 h 2192300"/>
              <a:gd name="connsiteX27" fmla="*/ 3270738 w 3329354"/>
              <a:gd name="connsiteY27" fmla="*/ 1210740 h 2192300"/>
              <a:gd name="connsiteX28" fmla="*/ 3235569 w 3329354"/>
              <a:gd name="connsiteY28" fmla="*/ 1245909 h 2192300"/>
              <a:gd name="connsiteX29" fmla="*/ 3223846 w 3329354"/>
              <a:gd name="connsiteY29" fmla="*/ 1281079 h 2192300"/>
              <a:gd name="connsiteX30" fmla="*/ 3094892 w 3329354"/>
              <a:gd name="connsiteY30" fmla="*/ 1316248 h 2192300"/>
              <a:gd name="connsiteX31" fmla="*/ 3024554 w 3329354"/>
              <a:gd name="connsiteY31" fmla="*/ 1351417 h 2192300"/>
              <a:gd name="connsiteX32" fmla="*/ 1981200 w 3329354"/>
              <a:gd name="connsiteY32" fmla="*/ 1363140 h 2192300"/>
              <a:gd name="connsiteX33" fmla="*/ 1899138 w 3329354"/>
              <a:gd name="connsiteY33" fmla="*/ 1374863 h 2192300"/>
              <a:gd name="connsiteX34" fmla="*/ 1852246 w 3329354"/>
              <a:gd name="connsiteY34" fmla="*/ 1398309 h 2192300"/>
              <a:gd name="connsiteX35" fmla="*/ 1781907 w 3329354"/>
              <a:gd name="connsiteY35" fmla="*/ 1421756 h 2192300"/>
              <a:gd name="connsiteX36" fmla="*/ 1746738 w 3329354"/>
              <a:gd name="connsiteY36" fmla="*/ 1433479 h 2192300"/>
              <a:gd name="connsiteX37" fmla="*/ 1711569 w 3329354"/>
              <a:gd name="connsiteY37" fmla="*/ 1445202 h 2192300"/>
              <a:gd name="connsiteX38" fmla="*/ 1641231 w 3329354"/>
              <a:gd name="connsiteY38" fmla="*/ 1480371 h 2192300"/>
              <a:gd name="connsiteX39" fmla="*/ 1570892 w 3329354"/>
              <a:gd name="connsiteY39" fmla="*/ 1550709 h 2192300"/>
              <a:gd name="connsiteX40" fmla="*/ 1547446 w 3329354"/>
              <a:gd name="connsiteY40" fmla="*/ 1574156 h 2192300"/>
              <a:gd name="connsiteX41" fmla="*/ 1500554 w 3329354"/>
              <a:gd name="connsiteY41" fmla="*/ 1656217 h 2192300"/>
              <a:gd name="connsiteX42" fmla="*/ 1453661 w 3329354"/>
              <a:gd name="connsiteY42" fmla="*/ 1726556 h 2192300"/>
              <a:gd name="connsiteX43" fmla="*/ 1406769 w 3329354"/>
              <a:gd name="connsiteY43" fmla="*/ 1808617 h 2192300"/>
              <a:gd name="connsiteX44" fmla="*/ 1383323 w 3329354"/>
              <a:gd name="connsiteY44" fmla="*/ 1902402 h 2192300"/>
              <a:gd name="connsiteX45" fmla="*/ 1371600 w 3329354"/>
              <a:gd name="connsiteY45" fmla="*/ 1937571 h 2192300"/>
              <a:gd name="connsiteX46" fmla="*/ 1289538 w 3329354"/>
              <a:gd name="connsiteY46" fmla="*/ 2066525 h 2192300"/>
              <a:gd name="connsiteX47" fmla="*/ 1266092 w 3329354"/>
              <a:gd name="connsiteY47" fmla="*/ 2101694 h 2192300"/>
              <a:gd name="connsiteX48" fmla="*/ 1230923 w 3329354"/>
              <a:gd name="connsiteY48" fmla="*/ 2113417 h 2192300"/>
              <a:gd name="connsiteX49" fmla="*/ 1195754 w 3329354"/>
              <a:gd name="connsiteY49" fmla="*/ 2136863 h 2192300"/>
              <a:gd name="connsiteX50" fmla="*/ 1137138 w 3329354"/>
              <a:gd name="connsiteY50" fmla="*/ 2148586 h 2192300"/>
              <a:gd name="connsiteX51" fmla="*/ 1101969 w 3329354"/>
              <a:gd name="connsiteY51" fmla="*/ 2160309 h 2192300"/>
              <a:gd name="connsiteX52" fmla="*/ 480646 w 3329354"/>
              <a:gd name="connsiteY52" fmla="*/ 2183756 h 2192300"/>
              <a:gd name="connsiteX53" fmla="*/ 293077 w 3329354"/>
              <a:gd name="connsiteY53" fmla="*/ 2172032 h 2192300"/>
              <a:gd name="connsiteX54" fmla="*/ 234461 w 3329354"/>
              <a:gd name="connsiteY54" fmla="*/ 2089971 h 2192300"/>
              <a:gd name="connsiteX55" fmla="*/ 222738 w 3329354"/>
              <a:gd name="connsiteY55" fmla="*/ 2054802 h 2192300"/>
              <a:gd name="connsiteX56" fmla="*/ 211015 w 3329354"/>
              <a:gd name="connsiteY56" fmla="*/ 1996186 h 2192300"/>
              <a:gd name="connsiteX57" fmla="*/ 175846 w 3329354"/>
              <a:gd name="connsiteY57" fmla="*/ 1961017 h 2192300"/>
              <a:gd name="connsiteX58" fmla="*/ 140677 w 3329354"/>
              <a:gd name="connsiteY58" fmla="*/ 1867232 h 2192300"/>
              <a:gd name="connsiteX59" fmla="*/ 93784 w 3329354"/>
              <a:gd name="connsiteY59" fmla="*/ 1761725 h 2192300"/>
              <a:gd name="connsiteX60" fmla="*/ 82061 w 3329354"/>
              <a:gd name="connsiteY60" fmla="*/ 1714832 h 2192300"/>
              <a:gd name="connsiteX61" fmla="*/ 58615 w 3329354"/>
              <a:gd name="connsiteY61" fmla="*/ 1632771 h 2192300"/>
              <a:gd name="connsiteX62" fmla="*/ 46892 w 3329354"/>
              <a:gd name="connsiteY62" fmla="*/ 1456925 h 2192300"/>
              <a:gd name="connsiteX63" fmla="*/ 35169 w 3329354"/>
              <a:gd name="connsiteY63" fmla="*/ 1175571 h 2192300"/>
              <a:gd name="connsiteX64" fmla="*/ 11723 w 3329354"/>
              <a:gd name="connsiteY64" fmla="*/ 1058340 h 2192300"/>
              <a:gd name="connsiteX65" fmla="*/ 0 w 3329354"/>
              <a:gd name="connsiteY65" fmla="*/ 999725 h 2192300"/>
              <a:gd name="connsiteX66" fmla="*/ 11723 w 3329354"/>
              <a:gd name="connsiteY66" fmla="*/ 706648 h 2192300"/>
              <a:gd name="connsiteX67" fmla="*/ 23446 w 3329354"/>
              <a:gd name="connsiteY67" fmla="*/ 624586 h 2192300"/>
              <a:gd name="connsiteX68" fmla="*/ 35169 w 3329354"/>
              <a:gd name="connsiteY68" fmla="*/ 519079 h 2192300"/>
              <a:gd name="connsiteX69" fmla="*/ 58615 w 3329354"/>
              <a:gd name="connsiteY69" fmla="*/ 132217 h 2192300"/>
              <a:gd name="connsiteX70" fmla="*/ 70338 w 3329354"/>
              <a:gd name="connsiteY70" fmla="*/ 97048 h 2192300"/>
              <a:gd name="connsiteX71" fmla="*/ 105507 w 3329354"/>
              <a:gd name="connsiteY71" fmla="*/ 73602 h 2192300"/>
              <a:gd name="connsiteX72" fmla="*/ 128954 w 3329354"/>
              <a:gd name="connsiteY72" fmla="*/ 50156 h 2192300"/>
              <a:gd name="connsiteX73" fmla="*/ 199292 w 3329354"/>
              <a:gd name="connsiteY73" fmla="*/ 26709 h 2192300"/>
              <a:gd name="connsiteX74" fmla="*/ 234461 w 3329354"/>
              <a:gd name="connsiteY74" fmla="*/ 14986 h 2192300"/>
              <a:gd name="connsiteX75" fmla="*/ 550984 w 3329354"/>
              <a:gd name="connsiteY75" fmla="*/ 14986 h 21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329354" h="2192300">
                <a:moveTo>
                  <a:pt x="550984" y="14986"/>
                </a:moveTo>
                <a:lnTo>
                  <a:pt x="550984" y="14986"/>
                </a:lnTo>
                <a:cubicBezTo>
                  <a:pt x="738763" y="-5878"/>
                  <a:pt x="675100" y="-4093"/>
                  <a:pt x="961292" y="14986"/>
                </a:cubicBezTo>
                <a:cubicBezTo>
                  <a:pt x="986667" y="16678"/>
                  <a:pt x="1062684" y="46196"/>
                  <a:pt x="1078523" y="50156"/>
                </a:cubicBezTo>
                <a:cubicBezTo>
                  <a:pt x="1258494" y="95149"/>
                  <a:pt x="963304" y="19107"/>
                  <a:pt x="1184031" y="85325"/>
                </a:cubicBezTo>
                <a:cubicBezTo>
                  <a:pt x="1203116" y="91050"/>
                  <a:pt x="1223423" y="91805"/>
                  <a:pt x="1242646" y="97048"/>
                </a:cubicBezTo>
                <a:cubicBezTo>
                  <a:pt x="1266489" y="103551"/>
                  <a:pt x="1289538" y="112679"/>
                  <a:pt x="1312984" y="120494"/>
                </a:cubicBezTo>
                <a:lnTo>
                  <a:pt x="1383323" y="143940"/>
                </a:lnTo>
                <a:cubicBezTo>
                  <a:pt x="1409584" y="152694"/>
                  <a:pt x="1438047" y="163180"/>
                  <a:pt x="1465384" y="167386"/>
                </a:cubicBezTo>
                <a:cubicBezTo>
                  <a:pt x="1582377" y="185385"/>
                  <a:pt x="1733655" y="186874"/>
                  <a:pt x="1840523" y="190832"/>
                </a:cubicBezTo>
                <a:lnTo>
                  <a:pt x="2203938" y="202556"/>
                </a:lnTo>
                <a:cubicBezTo>
                  <a:pt x="2296827" y="233518"/>
                  <a:pt x="2249899" y="221939"/>
                  <a:pt x="2344615" y="237725"/>
                </a:cubicBezTo>
                <a:cubicBezTo>
                  <a:pt x="2394443" y="270943"/>
                  <a:pt x="2368684" y="260218"/>
                  <a:pt x="2438400" y="272894"/>
                </a:cubicBezTo>
                <a:cubicBezTo>
                  <a:pt x="2660814" y="313333"/>
                  <a:pt x="2579624" y="302256"/>
                  <a:pt x="2754923" y="319786"/>
                </a:cubicBezTo>
                <a:cubicBezTo>
                  <a:pt x="2915020" y="373152"/>
                  <a:pt x="2751409" y="314930"/>
                  <a:pt x="2872154" y="366679"/>
                </a:cubicBezTo>
                <a:cubicBezTo>
                  <a:pt x="2883512" y="371547"/>
                  <a:pt x="2896521" y="372401"/>
                  <a:pt x="2907323" y="378402"/>
                </a:cubicBezTo>
                <a:cubicBezTo>
                  <a:pt x="2931956" y="392087"/>
                  <a:pt x="2954215" y="409663"/>
                  <a:pt x="2977661" y="425294"/>
                </a:cubicBezTo>
                <a:lnTo>
                  <a:pt x="3012831" y="448740"/>
                </a:lnTo>
                <a:cubicBezTo>
                  <a:pt x="3066577" y="529361"/>
                  <a:pt x="3032990" y="510168"/>
                  <a:pt x="3094892" y="530802"/>
                </a:cubicBezTo>
                <a:cubicBezTo>
                  <a:pt x="3102707" y="542525"/>
                  <a:pt x="3109318" y="555147"/>
                  <a:pt x="3118338" y="565971"/>
                </a:cubicBezTo>
                <a:cubicBezTo>
                  <a:pt x="3128952" y="578707"/>
                  <a:pt x="3144311" y="587346"/>
                  <a:pt x="3153507" y="601140"/>
                </a:cubicBezTo>
                <a:cubicBezTo>
                  <a:pt x="3214385" y="692455"/>
                  <a:pt x="3115655" y="586731"/>
                  <a:pt x="3188677" y="659756"/>
                </a:cubicBezTo>
                <a:cubicBezTo>
                  <a:pt x="3196492" y="679294"/>
                  <a:pt x="3202046" y="699897"/>
                  <a:pt x="3212123" y="718371"/>
                </a:cubicBezTo>
                <a:cubicBezTo>
                  <a:pt x="3225616" y="743109"/>
                  <a:pt x="3259015" y="788709"/>
                  <a:pt x="3259015" y="788709"/>
                </a:cubicBezTo>
                <a:cubicBezTo>
                  <a:pt x="3266830" y="816063"/>
                  <a:pt x="3271895" y="844357"/>
                  <a:pt x="3282461" y="870771"/>
                </a:cubicBezTo>
                <a:cubicBezTo>
                  <a:pt x="3295442" y="903223"/>
                  <a:pt x="3329354" y="964556"/>
                  <a:pt x="3329354" y="964556"/>
                </a:cubicBezTo>
                <a:cubicBezTo>
                  <a:pt x="3322815" y="1010328"/>
                  <a:pt x="3319211" y="1105451"/>
                  <a:pt x="3294184" y="1163848"/>
                </a:cubicBezTo>
                <a:cubicBezTo>
                  <a:pt x="3287300" y="1179911"/>
                  <a:pt x="3280895" y="1196520"/>
                  <a:pt x="3270738" y="1210740"/>
                </a:cubicBezTo>
                <a:cubicBezTo>
                  <a:pt x="3261102" y="1224231"/>
                  <a:pt x="3247292" y="1234186"/>
                  <a:pt x="3235569" y="1245909"/>
                </a:cubicBezTo>
                <a:cubicBezTo>
                  <a:pt x="3231661" y="1257632"/>
                  <a:pt x="3233902" y="1273896"/>
                  <a:pt x="3223846" y="1281079"/>
                </a:cubicBezTo>
                <a:cubicBezTo>
                  <a:pt x="3200710" y="1297605"/>
                  <a:pt x="3124446" y="1310337"/>
                  <a:pt x="3094892" y="1316248"/>
                </a:cubicBezTo>
                <a:cubicBezTo>
                  <a:pt x="3076178" y="1328724"/>
                  <a:pt x="3049640" y="1350872"/>
                  <a:pt x="3024554" y="1351417"/>
                </a:cubicBezTo>
                <a:cubicBezTo>
                  <a:pt x="2676830" y="1358976"/>
                  <a:pt x="2328985" y="1359232"/>
                  <a:pt x="1981200" y="1363140"/>
                </a:cubicBezTo>
                <a:cubicBezTo>
                  <a:pt x="1953846" y="1367048"/>
                  <a:pt x="1925796" y="1367593"/>
                  <a:pt x="1899138" y="1374863"/>
                </a:cubicBezTo>
                <a:cubicBezTo>
                  <a:pt x="1882278" y="1379461"/>
                  <a:pt x="1868472" y="1391819"/>
                  <a:pt x="1852246" y="1398309"/>
                </a:cubicBezTo>
                <a:cubicBezTo>
                  <a:pt x="1829299" y="1407488"/>
                  <a:pt x="1805353" y="1413940"/>
                  <a:pt x="1781907" y="1421756"/>
                </a:cubicBezTo>
                <a:lnTo>
                  <a:pt x="1746738" y="1433479"/>
                </a:lnTo>
                <a:cubicBezTo>
                  <a:pt x="1735015" y="1437387"/>
                  <a:pt x="1721851" y="1438347"/>
                  <a:pt x="1711569" y="1445202"/>
                </a:cubicBezTo>
                <a:cubicBezTo>
                  <a:pt x="1666118" y="1475503"/>
                  <a:pt x="1689766" y="1464193"/>
                  <a:pt x="1641231" y="1480371"/>
                </a:cubicBezTo>
                <a:lnTo>
                  <a:pt x="1570892" y="1550709"/>
                </a:lnTo>
                <a:cubicBezTo>
                  <a:pt x="1563076" y="1558525"/>
                  <a:pt x="1553577" y="1564960"/>
                  <a:pt x="1547446" y="1574156"/>
                </a:cubicBezTo>
                <a:cubicBezTo>
                  <a:pt x="1466337" y="1695820"/>
                  <a:pt x="1589800" y="1507475"/>
                  <a:pt x="1500554" y="1656217"/>
                </a:cubicBezTo>
                <a:cubicBezTo>
                  <a:pt x="1486056" y="1680380"/>
                  <a:pt x="1462572" y="1699823"/>
                  <a:pt x="1453661" y="1726556"/>
                </a:cubicBezTo>
                <a:cubicBezTo>
                  <a:pt x="1435759" y="1780261"/>
                  <a:pt x="1449352" y="1751839"/>
                  <a:pt x="1406769" y="1808617"/>
                </a:cubicBezTo>
                <a:cubicBezTo>
                  <a:pt x="1398954" y="1839879"/>
                  <a:pt x="1391802" y="1871314"/>
                  <a:pt x="1383323" y="1902402"/>
                </a:cubicBezTo>
                <a:cubicBezTo>
                  <a:pt x="1380072" y="1914324"/>
                  <a:pt x="1377126" y="1926518"/>
                  <a:pt x="1371600" y="1937571"/>
                </a:cubicBezTo>
                <a:cubicBezTo>
                  <a:pt x="1355044" y="1970684"/>
                  <a:pt x="1308122" y="2038649"/>
                  <a:pt x="1289538" y="2066525"/>
                </a:cubicBezTo>
                <a:cubicBezTo>
                  <a:pt x="1281723" y="2078248"/>
                  <a:pt x="1279458" y="2097239"/>
                  <a:pt x="1266092" y="2101694"/>
                </a:cubicBezTo>
                <a:cubicBezTo>
                  <a:pt x="1254369" y="2105602"/>
                  <a:pt x="1241976" y="2107891"/>
                  <a:pt x="1230923" y="2113417"/>
                </a:cubicBezTo>
                <a:cubicBezTo>
                  <a:pt x="1218321" y="2119718"/>
                  <a:pt x="1208946" y="2131916"/>
                  <a:pt x="1195754" y="2136863"/>
                </a:cubicBezTo>
                <a:cubicBezTo>
                  <a:pt x="1177097" y="2143859"/>
                  <a:pt x="1156469" y="2143753"/>
                  <a:pt x="1137138" y="2148586"/>
                </a:cubicBezTo>
                <a:cubicBezTo>
                  <a:pt x="1125150" y="2151583"/>
                  <a:pt x="1113851" y="2156914"/>
                  <a:pt x="1101969" y="2160309"/>
                </a:cubicBezTo>
                <a:cubicBezTo>
                  <a:pt x="900602" y="2217842"/>
                  <a:pt x="698844" y="2179303"/>
                  <a:pt x="480646" y="2183756"/>
                </a:cubicBezTo>
                <a:cubicBezTo>
                  <a:pt x="418123" y="2179848"/>
                  <a:pt x="354955" y="2181802"/>
                  <a:pt x="293077" y="2172032"/>
                </a:cubicBezTo>
                <a:cubicBezTo>
                  <a:pt x="252356" y="2165602"/>
                  <a:pt x="245279" y="2118820"/>
                  <a:pt x="234461" y="2089971"/>
                </a:cubicBezTo>
                <a:cubicBezTo>
                  <a:pt x="230122" y="2078401"/>
                  <a:pt x="225735" y="2066790"/>
                  <a:pt x="222738" y="2054802"/>
                </a:cubicBezTo>
                <a:cubicBezTo>
                  <a:pt x="217905" y="2035471"/>
                  <a:pt x="219926" y="2014008"/>
                  <a:pt x="211015" y="1996186"/>
                </a:cubicBezTo>
                <a:cubicBezTo>
                  <a:pt x="203601" y="1981357"/>
                  <a:pt x="187569" y="1972740"/>
                  <a:pt x="175846" y="1961017"/>
                </a:cubicBezTo>
                <a:cubicBezTo>
                  <a:pt x="148055" y="1822060"/>
                  <a:pt x="184584" y="1966023"/>
                  <a:pt x="140677" y="1867232"/>
                </a:cubicBezTo>
                <a:cubicBezTo>
                  <a:pt x="84878" y="1741683"/>
                  <a:pt x="146845" y="1841313"/>
                  <a:pt x="93784" y="1761725"/>
                </a:cubicBezTo>
                <a:cubicBezTo>
                  <a:pt x="89876" y="1746094"/>
                  <a:pt x="86487" y="1730324"/>
                  <a:pt x="82061" y="1714832"/>
                </a:cubicBezTo>
                <a:cubicBezTo>
                  <a:pt x="48422" y="1597095"/>
                  <a:pt x="95267" y="1779378"/>
                  <a:pt x="58615" y="1632771"/>
                </a:cubicBezTo>
                <a:cubicBezTo>
                  <a:pt x="54707" y="1574156"/>
                  <a:pt x="49901" y="1515593"/>
                  <a:pt x="46892" y="1456925"/>
                </a:cubicBezTo>
                <a:cubicBezTo>
                  <a:pt x="42085" y="1363182"/>
                  <a:pt x="41212" y="1269242"/>
                  <a:pt x="35169" y="1175571"/>
                </a:cubicBezTo>
                <a:cubicBezTo>
                  <a:pt x="27676" y="1059435"/>
                  <a:pt x="29511" y="1129490"/>
                  <a:pt x="11723" y="1058340"/>
                </a:cubicBezTo>
                <a:cubicBezTo>
                  <a:pt x="6890" y="1039010"/>
                  <a:pt x="3908" y="1019263"/>
                  <a:pt x="0" y="999725"/>
                </a:cubicBezTo>
                <a:cubicBezTo>
                  <a:pt x="3908" y="902033"/>
                  <a:pt x="5624" y="804228"/>
                  <a:pt x="11723" y="706648"/>
                </a:cubicBezTo>
                <a:cubicBezTo>
                  <a:pt x="13447" y="679070"/>
                  <a:pt x="20019" y="652004"/>
                  <a:pt x="23446" y="624586"/>
                </a:cubicBezTo>
                <a:cubicBezTo>
                  <a:pt x="27835" y="589474"/>
                  <a:pt x="32648" y="554375"/>
                  <a:pt x="35169" y="519079"/>
                </a:cubicBezTo>
                <a:cubicBezTo>
                  <a:pt x="44373" y="390217"/>
                  <a:pt x="17761" y="254778"/>
                  <a:pt x="58615" y="132217"/>
                </a:cubicBezTo>
                <a:cubicBezTo>
                  <a:pt x="62523" y="120494"/>
                  <a:pt x="62619" y="106697"/>
                  <a:pt x="70338" y="97048"/>
                </a:cubicBezTo>
                <a:cubicBezTo>
                  <a:pt x="79140" y="86046"/>
                  <a:pt x="94505" y="82403"/>
                  <a:pt x="105507" y="73602"/>
                </a:cubicBezTo>
                <a:cubicBezTo>
                  <a:pt x="114138" y="66697"/>
                  <a:pt x="119068" y="55099"/>
                  <a:pt x="128954" y="50156"/>
                </a:cubicBezTo>
                <a:cubicBezTo>
                  <a:pt x="151059" y="39103"/>
                  <a:pt x="175846" y="34525"/>
                  <a:pt x="199292" y="26709"/>
                </a:cubicBezTo>
                <a:cubicBezTo>
                  <a:pt x="211015" y="22801"/>
                  <a:pt x="222104" y="14986"/>
                  <a:pt x="234461" y="14986"/>
                </a:cubicBezTo>
                <a:lnTo>
                  <a:pt x="550984" y="14986"/>
                </a:lnTo>
                <a:close/>
              </a:path>
            </a:pathLst>
          </a:custGeom>
          <a:gradFill>
            <a:gsLst>
              <a:gs pos="0">
                <a:schemeClr val="dk1">
                  <a:tint val="50000"/>
                  <a:satMod val="300000"/>
                  <a:alpha val="50000"/>
                </a:schemeClr>
              </a:gs>
              <a:gs pos="35000">
                <a:schemeClr val="dk1">
                  <a:tint val="37000"/>
                  <a:satMod val="300000"/>
                  <a:alpha val="53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22" name="Content Placeholder 2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1345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160880" y="194932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80" y="2547180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028389"/>
            <a:ext cx="5227236" cy="31860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latin typeface="Calibri Light" panose="020F0302020204030204" pitchFamily="34" charset="0"/>
              </a:rPr>
              <a:t>type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Define tiles as a class </a:t>
            </a:r>
            <a:r>
              <a:rPr lang="en-IE" sz="2000" i="1" dirty="0" smtClean="0">
                <a:latin typeface="Calibri Light" panose="020F0302020204030204" pitchFamily="34" charset="0"/>
              </a:rPr>
              <a:t>T</a:t>
            </a:r>
            <a:r>
              <a:rPr lang="en-IE" sz="2000" dirty="0" smtClean="0">
                <a:latin typeface="Calibri Light" panose="020F0302020204030204" pitchFamily="34" charset="0"/>
              </a:rPr>
              <a:t>, a union of classes for each domino type: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2661515"/>
            <a:ext cx="4552947" cy="481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272529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10291" y="1943891"/>
            <a:ext cx="585788" cy="52969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6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15" name="Freeform 14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40002" y="3121209"/>
              <a:ext cx="4254500" cy="3353219"/>
            </a:xfrm>
            <a:custGeom>
              <a:avLst/>
              <a:gdLst>
                <a:gd name="connsiteX0" fmla="*/ 101600 w 4254500"/>
                <a:gd name="connsiteY0" fmla="*/ 889000 h 3353219"/>
                <a:gd name="connsiteX1" fmla="*/ 101600 w 4254500"/>
                <a:gd name="connsiteY1" fmla="*/ 889000 h 3353219"/>
                <a:gd name="connsiteX2" fmla="*/ 114300 w 4254500"/>
                <a:gd name="connsiteY2" fmla="*/ 762000 h 3353219"/>
                <a:gd name="connsiteX3" fmla="*/ 139700 w 4254500"/>
                <a:gd name="connsiteY3" fmla="*/ 723900 h 3353219"/>
                <a:gd name="connsiteX4" fmla="*/ 165100 w 4254500"/>
                <a:gd name="connsiteY4" fmla="*/ 660400 h 3353219"/>
                <a:gd name="connsiteX5" fmla="*/ 190500 w 4254500"/>
                <a:gd name="connsiteY5" fmla="*/ 622300 h 3353219"/>
                <a:gd name="connsiteX6" fmla="*/ 266700 w 4254500"/>
                <a:gd name="connsiteY6" fmla="*/ 508000 h 3353219"/>
                <a:gd name="connsiteX7" fmla="*/ 330200 w 4254500"/>
                <a:gd name="connsiteY7" fmla="*/ 457200 h 3353219"/>
                <a:gd name="connsiteX8" fmla="*/ 406400 w 4254500"/>
                <a:gd name="connsiteY8" fmla="*/ 355600 h 3353219"/>
                <a:gd name="connsiteX9" fmla="*/ 533400 w 4254500"/>
                <a:gd name="connsiteY9" fmla="*/ 266700 h 3353219"/>
                <a:gd name="connsiteX10" fmla="*/ 660400 w 4254500"/>
                <a:gd name="connsiteY10" fmla="*/ 165100 h 3353219"/>
                <a:gd name="connsiteX11" fmla="*/ 698500 w 4254500"/>
                <a:gd name="connsiteY11" fmla="*/ 139700 h 3353219"/>
                <a:gd name="connsiteX12" fmla="*/ 736600 w 4254500"/>
                <a:gd name="connsiteY12" fmla="*/ 114300 h 3353219"/>
                <a:gd name="connsiteX13" fmla="*/ 876300 w 4254500"/>
                <a:gd name="connsiteY13" fmla="*/ 88900 h 3353219"/>
                <a:gd name="connsiteX14" fmla="*/ 1041400 w 4254500"/>
                <a:gd name="connsiteY14" fmla="*/ 50800 h 3353219"/>
                <a:gd name="connsiteX15" fmla="*/ 2463800 w 4254500"/>
                <a:gd name="connsiteY15" fmla="*/ 38100 h 3353219"/>
                <a:gd name="connsiteX16" fmla="*/ 2578100 w 4254500"/>
                <a:gd name="connsiteY16" fmla="*/ 25400 h 3353219"/>
                <a:gd name="connsiteX17" fmla="*/ 2616200 w 4254500"/>
                <a:gd name="connsiteY17" fmla="*/ 12700 h 3353219"/>
                <a:gd name="connsiteX18" fmla="*/ 2667000 w 4254500"/>
                <a:gd name="connsiteY18" fmla="*/ 0 h 3353219"/>
                <a:gd name="connsiteX19" fmla="*/ 3213100 w 4254500"/>
                <a:gd name="connsiteY19" fmla="*/ 12700 h 3353219"/>
                <a:gd name="connsiteX20" fmla="*/ 3276600 w 4254500"/>
                <a:gd name="connsiteY20" fmla="*/ 38100 h 3353219"/>
                <a:gd name="connsiteX21" fmla="*/ 3352800 w 4254500"/>
                <a:gd name="connsiteY21" fmla="*/ 50800 h 3353219"/>
                <a:gd name="connsiteX22" fmla="*/ 3479800 w 4254500"/>
                <a:gd name="connsiteY22" fmla="*/ 88900 h 3353219"/>
                <a:gd name="connsiteX23" fmla="*/ 3632200 w 4254500"/>
                <a:gd name="connsiteY23" fmla="*/ 139700 h 3353219"/>
                <a:gd name="connsiteX24" fmla="*/ 3670300 w 4254500"/>
                <a:gd name="connsiteY24" fmla="*/ 165100 h 3353219"/>
                <a:gd name="connsiteX25" fmla="*/ 3721100 w 4254500"/>
                <a:gd name="connsiteY25" fmla="*/ 177800 h 3353219"/>
                <a:gd name="connsiteX26" fmla="*/ 3759200 w 4254500"/>
                <a:gd name="connsiteY26" fmla="*/ 190500 h 3353219"/>
                <a:gd name="connsiteX27" fmla="*/ 3835400 w 4254500"/>
                <a:gd name="connsiteY27" fmla="*/ 228600 h 3353219"/>
                <a:gd name="connsiteX28" fmla="*/ 3924300 w 4254500"/>
                <a:gd name="connsiteY28" fmla="*/ 254000 h 3353219"/>
                <a:gd name="connsiteX29" fmla="*/ 3962400 w 4254500"/>
                <a:gd name="connsiteY29" fmla="*/ 279400 h 3353219"/>
                <a:gd name="connsiteX30" fmla="*/ 4064000 w 4254500"/>
                <a:gd name="connsiteY30" fmla="*/ 342900 h 3353219"/>
                <a:gd name="connsiteX31" fmla="*/ 4152900 w 4254500"/>
                <a:gd name="connsiteY31" fmla="*/ 495300 h 3353219"/>
                <a:gd name="connsiteX32" fmla="*/ 4216400 w 4254500"/>
                <a:gd name="connsiteY32" fmla="*/ 609600 h 3353219"/>
                <a:gd name="connsiteX33" fmla="*/ 4254500 w 4254500"/>
                <a:gd name="connsiteY33" fmla="*/ 762000 h 3353219"/>
                <a:gd name="connsiteX34" fmla="*/ 4241800 w 4254500"/>
                <a:gd name="connsiteY34" fmla="*/ 1054100 h 3353219"/>
                <a:gd name="connsiteX35" fmla="*/ 4229100 w 4254500"/>
                <a:gd name="connsiteY35" fmla="*/ 1092200 h 3353219"/>
                <a:gd name="connsiteX36" fmla="*/ 4191000 w 4254500"/>
                <a:gd name="connsiteY36" fmla="*/ 1104900 h 3353219"/>
                <a:gd name="connsiteX37" fmla="*/ 4089400 w 4254500"/>
                <a:gd name="connsiteY37" fmla="*/ 1143000 h 3353219"/>
                <a:gd name="connsiteX38" fmla="*/ 3962400 w 4254500"/>
                <a:gd name="connsiteY38" fmla="*/ 1193800 h 3353219"/>
                <a:gd name="connsiteX39" fmla="*/ 3886200 w 4254500"/>
                <a:gd name="connsiteY39" fmla="*/ 1219200 h 3353219"/>
                <a:gd name="connsiteX40" fmla="*/ 3810000 w 4254500"/>
                <a:gd name="connsiteY40" fmla="*/ 1270000 h 3353219"/>
                <a:gd name="connsiteX41" fmla="*/ 3771900 w 4254500"/>
                <a:gd name="connsiteY41" fmla="*/ 1282700 h 3353219"/>
                <a:gd name="connsiteX42" fmla="*/ 3695700 w 4254500"/>
                <a:gd name="connsiteY42" fmla="*/ 1333500 h 3353219"/>
                <a:gd name="connsiteX43" fmla="*/ 3657600 w 4254500"/>
                <a:gd name="connsiteY43" fmla="*/ 1358900 h 3353219"/>
                <a:gd name="connsiteX44" fmla="*/ 3619500 w 4254500"/>
                <a:gd name="connsiteY44" fmla="*/ 1397000 h 3353219"/>
                <a:gd name="connsiteX45" fmla="*/ 3581400 w 4254500"/>
                <a:gd name="connsiteY45" fmla="*/ 1409700 h 3353219"/>
                <a:gd name="connsiteX46" fmla="*/ 3505200 w 4254500"/>
                <a:gd name="connsiteY46" fmla="*/ 1447800 h 3353219"/>
                <a:gd name="connsiteX47" fmla="*/ 3479800 w 4254500"/>
                <a:gd name="connsiteY47" fmla="*/ 1485900 h 3353219"/>
                <a:gd name="connsiteX48" fmla="*/ 3403600 w 4254500"/>
                <a:gd name="connsiteY48" fmla="*/ 1511300 h 3353219"/>
                <a:gd name="connsiteX49" fmla="*/ 3378200 w 4254500"/>
                <a:gd name="connsiteY49" fmla="*/ 1549400 h 3353219"/>
                <a:gd name="connsiteX50" fmla="*/ 3289300 w 4254500"/>
                <a:gd name="connsiteY50" fmla="*/ 1587500 h 3353219"/>
                <a:gd name="connsiteX51" fmla="*/ 3263900 w 4254500"/>
                <a:gd name="connsiteY51" fmla="*/ 1625600 h 3353219"/>
                <a:gd name="connsiteX52" fmla="*/ 3162300 w 4254500"/>
                <a:gd name="connsiteY52" fmla="*/ 1676400 h 3353219"/>
                <a:gd name="connsiteX53" fmla="*/ 3111500 w 4254500"/>
                <a:gd name="connsiteY53" fmla="*/ 1714500 h 3353219"/>
                <a:gd name="connsiteX54" fmla="*/ 3048000 w 4254500"/>
                <a:gd name="connsiteY54" fmla="*/ 1790700 h 3353219"/>
                <a:gd name="connsiteX55" fmla="*/ 3035300 w 4254500"/>
                <a:gd name="connsiteY55" fmla="*/ 1828800 h 3353219"/>
                <a:gd name="connsiteX56" fmla="*/ 2997200 w 4254500"/>
                <a:gd name="connsiteY56" fmla="*/ 1866900 h 3353219"/>
                <a:gd name="connsiteX57" fmla="*/ 2971800 w 4254500"/>
                <a:gd name="connsiteY57" fmla="*/ 1930400 h 3353219"/>
                <a:gd name="connsiteX58" fmla="*/ 2921000 w 4254500"/>
                <a:gd name="connsiteY58" fmla="*/ 2006600 h 3353219"/>
                <a:gd name="connsiteX59" fmla="*/ 2895600 w 4254500"/>
                <a:gd name="connsiteY59" fmla="*/ 2082800 h 3353219"/>
                <a:gd name="connsiteX60" fmla="*/ 2870200 w 4254500"/>
                <a:gd name="connsiteY60" fmla="*/ 2133600 h 3353219"/>
                <a:gd name="connsiteX61" fmla="*/ 2832100 w 4254500"/>
                <a:gd name="connsiteY61" fmla="*/ 2273300 h 3353219"/>
                <a:gd name="connsiteX62" fmla="*/ 2781300 w 4254500"/>
                <a:gd name="connsiteY62" fmla="*/ 2362200 h 3353219"/>
                <a:gd name="connsiteX63" fmla="*/ 2768600 w 4254500"/>
                <a:gd name="connsiteY63" fmla="*/ 2400300 h 3353219"/>
                <a:gd name="connsiteX64" fmla="*/ 2743200 w 4254500"/>
                <a:gd name="connsiteY64" fmla="*/ 2451100 h 3353219"/>
                <a:gd name="connsiteX65" fmla="*/ 2717800 w 4254500"/>
                <a:gd name="connsiteY65" fmla="*/ 2540000 h 3353219"/>
                <a:gd name="connsiteX66" fmla="*/ 2692400 w 4254500"/>
                <a:gd name="connsiteY66" fmla="*/ 2578100 h 3353219"/>
                <a:gd name="connsiteX67" fmla="*/ 2679700 w 4254500"/>
                <a:gd name="connsiteY67" fmla="*/ 2743200 h 3353219"/>
                <a:gd name="connsiteX68" fmla="*/ 2667000 w 4254500"/>
                <a:gd name="connsiteY68" fmla="*/ 2781300 h 3353219"/>
                <a:gd name="connsiteX69" fmla="*/ 2654300 w 4254500"/>
                <a:gd name="connsiteY69" fmla="*/ 2921000 h 3353219"/>
                <a:gd name="connsiteX70" fmla="*/ 2603500 w 4254500"/>
                <a:gd name="connsiteY70" fmla="*/ 3035300 h 3353219"/>
                <a:gd name="connsiteX71" fmla="*/ 2552700 w 4254500"/>
                <a:gd name="connsiteY71" fmla="*/ 3098800 h 3353219"/>
                <a:gd name="connsiteX72" fmla="*/ 2489200 w 4254500"/>
                <a:gd name="connsiteY72" fmla="*/ 3149600 h 3353219"/>
                <a:gd name="connsiteX73" fmla="*/ 2451100 w 4254500"/>
                <a:gd name="connsiteY73" fmla="*/ 3187700 h 3353219"/>
                <a:gd name="connsiteX74" fmla="*/ 2374900 w 4254500"/>
                <a:gd name="connsiteY74" fmla="*/ 3213100 h 3353219"/>
                <a:gd name="connsiteX75" fmla="*/ 2336800 w 4254500"/>
                <a:gd name="connsiteY75" fmla="*/ 3238500 h 3353219"/>
                <a:gd name="connsiteX76" fmla="*/ 2235200 w 4254500"/>
                <a:gd name="connsiteY76" fmla="*/ 3263900 h 3353219"/>
                <a:gd name="connsiteX77" fmla="*/ 2120900 w 4254500"/>
                <a:gd name="connsiteY77" fmla="*/ 3289300 h 3353219"/>
                <a:gd name="connsiteX78" fmla="*/ 1587500 w 4254500"/>
                <a:gd name="connsiteY78" fmla="*/ 3302000 h 3353219"/>
                <a:gd name="connsiteX79" fmla="*/ 1536700 w 4254500"/>
                <a:gd name="connsiteY79" fmla="*/ 3276600 h 3353219"/>
                <a:gd name="connsiteX80" fmla="*/ 1498600 w 4254500"/>
                <a:gd name="connsiteY80" fmla="*/ 3263900 h 3353219"/>
                <a:gd name="connsiteX81" fmla="*/ 1358900 w 4254500"/>
                <a:gd name="connsiteY81" fmla="*/ 3149600 h 3353219"/>
                <a:gd name="connsiteX82" fmla="*/ 1231900 w 4254500"/>
                <a:gd name="connsiteY82" fmla="*/ 3035300 h 3353219"/>
                <a:gd name="connsiteX83" fmla="*/ 1181100 w 4254500"/>
                <a:gd name="connsiteY83" fmla="*/ 2921000 h 3353219"/>
                <a:gd name="connsiteX84" fmla="*/ 1117600 w 4254500"/>
                <a:gd name="connsiteY84" fmla="*/ 2844800 h 3353219"/>
                <a:gd name="connsiteX85" fmla="*/ 1092200 w 4254500"/>
                <a:gd name="connsiteY85" fmla="*/ 2806700 h 3353219"/>
                <a:gd name="connsiteX86" fmla="*/ 1041400 w 4254500"/>
                <a:gd name="connsiteY86" fmla="*/ 2743200 h 3353219"/>
                <a:gd name="connsiteX87" fmla="*/ 1028700 w 4254500"/>
                <a:gd name="connsiteY87" fmla="*/ 2679700 h 3353219"/>
                <a:gd name="connsiteX88" fmla="*/ 990600 w 4254500"/>
                <a:gd name="connsiteY88" fmla="*/ 2641600 h 3353219"/>
                <a:gd name="connsiteX89" fmla="*/ 952500 w 4254500"/>
                <a:gd name="connsiteY89" fmla="*/ 2578100 h 3353219"/>
                <a:gd name="connsiteX90" fmla="*/ 914400 w 4254500"/>
                <a:gd name="connsiteY90" fmla="*/ 2540000 h 3353219"/>
                <a:gd name="connsiteX91" fmla="*/ 825500 w 4254500"/>
                <a:gd name="connsiteY91" fmla="*/ 2400300 h 3353219"/>
                <a:gd name="connsiteX92" fmla="*/ 749300 w 4254500"/>
                <a:gd name="connsiteY92" fmla="*/ 2349500 h 3353219"/>
                <a:gd name="connsiteX93" fmla="*/ 673100 w 4254500"/>
                <a:gd name="connsiteY93" fmla="*/ 2311400 h 3353219"/>
                <a:gd name="connsiteX94" fmla="*/ 622300 w 4254500"/>
                <a:gd name="connsiteY94" fmla="*/ 2286000 h 3353219"/>
                <a:gd name="connsiteX95" fmla="*/ 533400 w 4254500"/>
                <a:gd name="connsiteY95" fmla="*/ 2235200 h 3353219"/>
                <a:gd name="connsiteX96" fmla="*/ 482600 w 4254500"/>
                <a:gd name="connsiteY96" fmla="*/ 2197100 h 3353219"/>
                <a:gd name="connsiteX97" fmla="*/ 444500 w 4254500"/>
                <a:gd name="connsiteY97" fmla="*/ 2159000 h 3353219"/>
                <a:gd name="connsiteX98" fmla="*/ 266700 w 4254500"/>
                <a:gd name="connsiteY98" fmla="*/ 2044700 h 3353219"/>
                <a:gd name="connsiteX99" fmla="*/ 215900 w 4254500"/>
                <a:gd name="connsiteY99" fmla="*/ 1993900 h 3353219"/>
                <a:gd name="connsiteX100" fmla="*/ 203200 w 4254500"/>
                <a:gd name="connsiteY100" fmla="*/ 1955800 h 3353219"/>
                <a:gd name="connsiteX101" fmla="*/ 139700 w 4254500"/>
                <a:gd name="connsiteY101" fmla="*/ 1854200 h 3353219"/>
                <a:gd name="connsiteX102" fmla="*/ 114300 w 4254500"/>
                <a:gd name="connsiteY102" fmla="*/ 1778000 h 3353219"/>
                <a:gd name="connsiteX103" fmla="*/ 101600 w 4254500"/>
                <a:gd name="connsiteY103" fmla="*/ 1739900 h 3353219"/>
                <a:gd name="connsiteX104" fmla="*/ 76200 w 4254500"/>
                <a:gd name="connsiteY104" fmla="*/ 1663700 h 3353219"/>
                <a:gd name="connsiteX105" fmla="*/ 63500 w 4254500"/>
                <a:gd name="connsiteY105" fmla="*/ 1625600 h 3353219"/>
                <a:gd name="connsiteX106" fmla="*/ 50800 w 4254500"/>
                <a:gd name="connsiteY106" fmla="*/ 1574800 h 3353219"/>
                <a:gd name="connsiteX107" fmla="*/ 12700 w 4254500"/>
                <a:gd name="connsiteY107" fmla="*/ 1473200 h 3353219"/>
                <a:gd name="connsiteX108" fmla="*/ 0 w 4254500"/>
                <a:gd name="connsiteY108" fmla="*/ 1397000 h 3353219"/>
                <a:gd name="connsiteX109" fmla="*/ 12700 w 4254500"/>
                <a:gd name="connsiteY109" fmla="*/ 990600 h 3353219"/>
                <a:gd name="connsiteX110" fmla="*/ 25400 w 4254500"/>
                <a:gd name="connsiteY110" fmla="*/ 939800 h 3353219"/>
                <a:gd name="connsiteX111" fmla="*/ 50800 w 4254500"/>
                <a:gd name="connsiteY111" fmla="*/ 863600 h 3353219"/>
                <a:gd name="connsiteX112" fmla="*/ 50800 w 4254500"/>
                <a:gd name="connsiteY112" fmla="*/ 800100 h 3353219"/>
                <a:gd name="connsiteX113" fmla="*/ 152400 w 4254500"/>
                <a:gd name="connsiteY113" fmla="*/ 723900 h 3353219"/>
                <a:gd name="connsiteX114" fmla="*/ 101600 w 4254500"/>
                <a:gd name="connsiteY114" fmla="*/ 889000 h 335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4254500" h="3353219">
                  <a:moveTo>
                    <a:pt x="101600" y="889000"/>
                  </a:moveTo>
                  <a:lnTo>
                    <a:pt x="101600" y="889000"/>
                  </a:lnTo>
                  <a:cubicBezTo>
                    <a:pt x="105833" y="846667"/>
                    <a:pt x="104733" y="803455"/>
                    <a:pt x="114300" y="762000"/>
                  </a:cubicBezTo>
                  <a:cubicBezTo>
                    <a:pt x="117732" y="747127"/>
                    <a:pt x="132874" y="737552"/>
                    <a:pt x="139700" y="723900"/>
                  </a:cubicBezTo>
                  <a:cubicBezTo>
                    <a:pt x="149895" y="703510"/>
                    <a:pt x="154905" y="680790"/>
                    <a:pt x="165100" y="660400"/>
                  </a:cubicBezTo>
                  <a:cubicBezTo>
                    <a:pt x="171926" y="646748"/>
                    <a:pt x="182410" y="635243"/>
                    <a:pt x="190500" y="622300"/>
                  </a:cubicBezTo>
                  <a:cubicBezTo>
                    <a:pt x="210654" y="590054"/>
                    <a:pt x="238517" y="536183"/>
                    <a:pt x="266700" y="508000"/>
                  </a:cubicBezTo>
                  <a:cubicBezTo>
                    <a:pt x="285867" y="488833"/>
                    <a:pt x="309033" y="474133"/>
                    <a:pt x="330200" y="457200"/>
                  </a:cubicBezTo>
                  <a:cubicBezTo>
                    <a:pt x="370432" y="356620"/>
                    <a:pt x="330890" y="423559"/>
                    <a:pt x="406400" y="355600"/>
                  </a:cubicBezTo>
                  <a:cubicBezTo>
                    <a:pt x="508564" y="263652"/>
                    <a:pt x="441132" y="289767"/>
                    <a:pt x="533400" y="266700"/>
                  </a:cubicBezTo>
                  <a:cubicBezTo>
                    <a:pt x="605786" y="194314"/>
                    <a:pt x="564275" y="229184"/>
                    <a:pt x="660400" y="165100"/>
                  </a:cubicBezTo>
                  <a:lnTo>
                    <a:pt x="698500" y="139700"/>
                  </a:lnTo>
                  <a:cubicBezTo>
                    <a:pt x="711200" y="131233"/>
                    <a:pt x="721490" y="116459"/>
                    <a:pt x="736600" y="114300"/>
                  </a:cubicBezTo>
                  <a:cubicBezTo>
                    <a:pt x="808548" y="104022"/>
                    <a:pt x="816420" y="106009"/>
                    <a:pt x="876300" y="88900"/>
                  </a:cubicBezTo>
                  <a:cubicBezTo>
                    <a:pt x="938962" y="70997"/>
                    <a:pt x="954144" y="51579"/>
                    <a:pt x="1041400" y="50800"/>
                  </a:cubicBezTo>
                  <a:lnTo>
                    <a:pt x="2463800" y="38100"/>
                  </a:lnTo>
                  <a:cubicBezTo>
                    <a:pt x="2501900" y="33867"/>
                    <a:pt x="2540287" y="31702"/>
                    <a:pt x="2578100" y="25400"/>
                  </a:cubicBezTo>
                  <a:cubicBezTo>
                    <a:pt x="2591305" y="23199"/>
                    <a:pt x="2603328" y="16378"/>
                    <a:pt x="2616200" y="12700"/>
                  </a:cubicBezTo>
                  <a:cubicBezTo>
                    <a:pt x="2632983" y="7905"/>
                    <a:pt x="2650067" y="4233"/>
                    <a:pt x="2667000" y="0"/>
                  </a:cubicBezTo>
                  <a:cubicBezTo>
                    <a:pt x="2849033" y="4233"/>
                    <a:pt x="3031372" y="1342"/>
                    <a:pt x="3213100" y="12700"/>
                  </a:cubicBezTo>
                  <a:cubicBezTo>
                    <a:pt x="3235853" y="14122"/>
                    <a:pt x="3254606" y="32102"/>
                    <a:pt x="3276600" y="38100"/>
                  </a:cubicBezTo>
                  <a:cubicBezTo>
                    <a:pt x="3301443" y="44875"/>
                    <a:pt x="3327400" y="46567"/>
                    <a:pt x="3352800" y="50800"/>
                  </a:cubicBezTo>
                  <a:cubicBezTo>
                    <a:pt x="3477784" y="113292"/>
                    <a:pt x="3315351" y="38300"/>
                    <a:pt x="3479800" y="88900"/>
                  </a:cubicBezTo>
                  <a:cubicBezTo>
                    <a:pt x="3710596" y="159914"/>
                    <a:pt x="3455366" y="104333"/>
                    <a:pt x="3632200" y="139700"/>
                  </a:cubicBezTo>
                  <a:cubicBezTo>
                    <a:pt x="3644900" y="148167"/>
                    <a:pt x="3656271" y="159087"/>
                    <a:pt x="3670300" y="165100"/>
                  </a:cubicBezTo>
                  <a:cubicBezTo>
                    <a:pt x="3686343" y="171976"/>
                    <a:pt x="3704317" y="173005"/>
                    <a:pt x="3721100" y="177800"/>
                  </a:cubicBezTo>
                  <a:cubicBezTo>
                    <a:pt x="3733972" y="181478"/>
                    <a:pt x="3746967" y="185063"/>
                    <a:pt x="3759200" y="190500"/>
                  </a:cubicBezTo>
                  <a:cubicBezTo>
                    <a:pt x="3785150" y="202034"/>
                    <a:pt x="3809033" y="218053"/>
                    <a:pt x="3835400" y="228600"/>
                  </a:cubicBezTo>
                  <a:cubicBezTo>
                    <a:pt x="3876091" y="244876"/>
                    <a:pt x="3887355" y="235528"/>
                    <a:pt x="3924300" y="254000"/>
                  </a:cubicBezTo>
                  <a:cubicBezTo>
                    <a:pt x="3937952" y="260826"/>
                    <a:pt x="3949148" y="271827"/>
                    <a:pt x="3962400" y="279400"/>
                  </a:cubicBezTo>
                  <a:cubicBezTo>
                    <a:pt x="4009347" y="306227"/>
                    <a:pt x="4023529" y="302429"/>
                    <a:pt x="4064000" y="342900"/>
                  </a:cubicBezTo>
                  <a:cubicBezTo>
                    <a:pt x="4111254" y="390154"/>
                    <a:pt x="4116899" y="435298"/>
                    <a:pt x="4152900" y="495300"/>
                  </a:cubicBezTo>
                  <a:cubicBezTo>
                    <a:pt x="4172234" y="527523"/>
                    <a:pt x="4201824" y="573161"/>
                    <a:pt x="4216400" y="609600"/>
                  </a:cubicBezTo>
                  <a:cubicBezTo>
                    <a:pt x="4245151" y="681478"/>
                    <a:pt x="4242007" y="687042"/>
                    <a:pt x="4254500" y="762000"/>
                  </a:cubicBezTo>
                  <a:cubicBezTo>
                    <a:pt x="4250267" y="859367"/>
                    <a:pt x="4249275" y="956928"/>
                    <a:pt x="4241800" y="1054100"/>
                  </a:cubicBezTo>
                  <a:cubicBezTo>
                    <a:pt x="4240773" y="1067448"/>
                    <a:pt x="4238566" y="1082734"/>
                    <a:pt x="4229100" y="1092200"/>
                  </a:cubicBezTo>
                  <a:cubicBezTo>
                    <a:pt x="4219634" y="1101666"/>
                    <a:pt x="4203305" y="1099627"/>
                    <a:pt x="4191000" y="1104900"/>
                  </a:cubicBezTo>
                  <a:cubicBezTo>
                    <a:pt x="4058518" y="1161678"/>
                    <a:pt x="4219481" y="1103976"/>
                    <a:pt x="4089400" y="1143000"/>
                  </a:cubicBezTo>
                  <a:cubicBezTo>
                    <a:pt x="3920918" y="1193545"/>
                    <a:pt x="4089701" y="1142880"/>
                    <a:pt x="3962400" y="1193800"/>
                  </a:cubicBezTo>
                  <a:cubicBezTo>
                    <a:pt x="3937541" y="1203744"/>
                    <a:pt x="3908477" y="1204348"/>
                    <a:pt x="3886200" y="1219200"/>
                  </a:cubicBezTo>
                  <a:cubicBezTo>
                    <a:pt x="3860800" y="1236133"/>
                    <a:pt x="3838960" y="1260347"/>
                    <a:pt x="3810000" y="1270000"/>
                  </a:cubicBezTo>
                  <a:cubicBezTo>
                    <a:pt x="3797300" y="1274233"/>
                    <a:pt x="3783602" y="1276199"/>
                    <a:pt x="3771900" y="1282700"/>
                  </a:cubicBezTo>
                  <a:cubicBezTo>
                    <a:pt x="3745215" y="1297525"/>
                    <a:pt x="3721100" y="1316567"/>
                    <a:pt x="3695700" y="1333500"/>
                  </a:cubicBezTo>
                  <a:cubicBezTo>
                    <a:pt x="3683000" y="1341967"/>
                    <a:pt x="3668393" y="1348107"/>
                    <a:pt x="3657600" y="1358900"/>
                  </a:cubicBezTo>
                  <a:cubicBezTo>
                    <a:pt x="3644900" y="1371600"/>
                    <a:pt x="3634444" y="1387037"/>
                    <a:pt x="3619500" y="1397000"/>
                  </a:cubicBezTo>
                  <a:cubicBezTo>
                    <a:pt x="3608361" y="1404426"/>
                    <a:pt x="3593374" y="1403713"/>
                    <a:pt x="3581400" y="1409700"/>
                  </a:cubicBezTo>
                  <a:cubicBezTo>
                    <a:pt x="3482923" y="1458939"/>
                    <a:pt x="3600965" y="1415878"/>
                    <a:pt x="3505200" y="1447800"/>
                  </a:cubicBezTo>
                  <a:cubicBezTo>
                    <a:pt x="3496733" y="1460500"/>
                    <a:pt x="3492743" y="1477810"/>
                    <a:pt x="3479800" y="1485900"/>
                  </a:cubicBezTo>
                  <a:cubicBezTo>
                    <a:pt x="3457096" y="1500090"/>
                    <a:pt x="3403600" y="1511300"/>
                    <a:pt x="3403600" y="1511300"/>
                  </a:cubicBezTo>
                  <a:cubicBezTo>
                    <a:pt x="3395133" y="1524000"/>
                    <a:pt x="3388993" y="1538607"/>
                    <a:pt x="3378200" y="1549400"/>
                  </a:cubicBezTo>
                  <a:cubicBezTo>
                    <a:pt x="3348965" y="1578635"/>
                    <a:pt x="3328163" y="1577784"/>
                    <a:pt x="3289300" y="1587500"/>
                  </a:cubicBezTo>
                  <a:cubicBezTo>
                    <a:pt x="3280833" y="1600200"/>
                    <a:pt x="3274693" y="1614807"/>
                    <a:pt x="3263900" y="1625600"/>
                  </a:cubicBezTo>
                  <a:cubicBezTo>
                    <a:pt x="3231432" y="1658068"/>
                    <a:pt x="3203230" y="1653661"/>
                    <a:pt x="3162300" y="1676400"/>
                  </a:cubicBezTo>
                  <a:cubicBezTo>
                    <a:pt x="3143797" y="1686679"/>
                    <a:pt x="3127571" y="1700725"/>
                    <a:pt x="3111500" y="1714500"/>
                  </a:cubicBezTo>
                  <a:cubicBezTo>
                    <a:pt x="3086924" y="1735566"/>
                    <a:pt x="3062698" y="1761305"/>
                    <a:pt x="3048000" y="1790700"/>
                  </a:cubicBezTo>
                  <a:cubicBezTo>
                    <a:pt x="3042013" y="1802674"/>
                    <a:pt x="3042726" y="1817661"/>
                    <a:pt x="3035300" y="1828800"/>
                  </a:cubicBezTo>
                  <a:cubicBezTo>
                    <a:pt x="3025337" y="1843744"/>
                    <a:pt x="3009900" y="1854200"/>
                    <a:pt x="2997200" y="1866900"/>
                  </a:cubicBezTo>
                  <a:cubicBezTo>
                    <a:pt x="2988733" y="1888067"/>
                    <a:pt x="2982716" y="1910386"/>
                    <a:pt x="2971800" y="1930400"/>
                  </a:cubicBezTo>
                  <a:cubicBezTo>
                    <a:pt x="2957182" y="1957200"/>
                    <a:pt x="2930653" y="1977640"/>
                    <a:pt x="2921000" y="2006600"/>
                  </a:cubicBezTo>
                  <a:cubicBezTo>
                    <a:pt x="2912533" y="2032000"/>
                    <a:pt x="2907574" y="2058853"/>
                    <a:pt x="2895600" y="2082800"/>
                  </a:cubicBezTo>
                  <a:cubicBezTo>
                    <a:pt x="2887133" y="2099733"/>
                    <a:pt x="2877231" y="2116022"/>
                    <a:pt x="2870200" y="2133600"/>
                  </a:cubicBezTo>
                  <a:cubicBezTo>
                    <a:pt x="2781139" y="2356252"/>
                    <a:pt x="2895873" y="2081982"/>
                    <a:pt x="2832100" y="2273300"/>
                  </a:cubicBezTo>
                  <a:cubicBezTo>
                    <a:pt x="2809835" y="2340096"/>
                    <a:pt x="2809171" y="2306458"/>
                    <a:pt x="2781300" y="2362200"/>
                  </a:cubicBezTo>
                  <a:cubicBezTo>
                    <a:pt x="2775313" y="2374174"/>
                    <a:pt x="2773873" y="2387995"/>
                    <a:pt x="2768600" y="2400300"/>
                  </a:cubicBezTo>
                  <a:cubicBezTo>
                    <a:pt x="2761142" y="2417701"/>
                    <a:pt x="2749847" y="2433373"/>
                    <a:pt x="2743200" y="2451100"/>
                  </a:cubicBezTo>
                  <a:cubicBezTo>
                    <a:pt x="2730993" y="2483653"/>
                    <a:pt x="2733152" y="2509297"/>
                    <a:pt x="2717800" y="2540000"/>
                  </a:cubicBezTo>
                  <a:cubicBezTo>
                    <a:pt x="2710974" y="2553652"/>
                    <a:pt x="2700867" y="2565400"/>
                    <a:pt x="2692400" y="2578100"/>
                  </a:cubicBezTo>
                  <a:cubicBezTo>
                    <a:pt x="2688167" y="2633133"/>
                    <a:pt x="2686546" y="2688430"/>
                    <a:pt x="2679700" y="2743200"/>
                  </a:cubicBezTo>
                  <a:cubicBezTo>
                    <a:pt x="2678040" y="2756484"/>
                    <a:pt x="2668893" y="2768048"/>
                    <a:pt x="2667000" y="2781300"/>
                  </a:cubicBezTo>
                  <a:cubicBezTo>
                    <a:pt x="2660387" y="2827589"/>
                    <a:pt x="2662426" y="2874953"/>
                    <a:pt x="2654300" y="2921000"/>
                  </a:cubicBezTo>
                  <a:cubicBezTo>
                    <a:pt x="2636428" y="3022273"/>
                    <a:pt x="2636708" y="2968884"/>
                    <a:pt x="2603500" y="3035300"/>
                  </a:cubicBezTo>
                  <a:cubicBezTo>
                    <a:pt x="2572828" y="3096644"/>
                    <a:pt x="2616926" y="3055982"/>
                    <a:pt x="2552700" y="3098800"/>
                  </a:cubicBezTo>
                  <a:cubicBezTo>
                    <a:pt x="2495894" y="3184009"/>
                    <a:pt x="2562812" y="3100525"/>
                    <a:pt x="2489200" y="3149600"/>
                  </a:cubicBezTo>
                  <a:cubicBezTo>
                    <a:pt x="2474256" y="3159563"/>
                    <a:pt x="2466800" y="3178978"/>
                    <a:pt x="2451100" y="3187700"/>
                  </a:cubicBezTo>
                  <a:cubicBezTo>
                    <a:pt x="2427695" y="3200703"/>
                    <a:pt x="2397177" y="3198248"/>
                    <a:pt x="2374900" y="3213100"/>
                  </a:cubicBezTo>
                  <a:cubicBezTo>
                    <a:pt x="2362200" y="3221567"/>
                    <a:pt x="2351145" y="3233284"/>
                    <a:pt x="2336800" y="3238500"/>
                  </a:cubicBezTo>
                  <a:cubicBezTo>
                    <a:pt x="2303993" y="3250430"/>
                    <a:pt x="2268318" y="3252861"/>
                    <a:pt x="2235200" y="3263900"/>
                  </a:cubicBezTo>
                  <a:cubicBezTo>
                    <a:pt x="2172671" y="3284743"/>
                    <a:pt x="2210305" y="3274399"/>
                    <a:pt x="2120900" y="3289300"/>
                  </a:cubicBezTo>
                  <a:cubicBezTo>
                    <a:pt x="1948211" y="3404426"/>
                    <a:pt x="2067466" y="3335486"/>
                    <a:pt x="1587500" y="3302000"/>
                  </a:cubicBezTo>
                  <a:cubicBezTo>
                    <a:pt x="1568614" y="3300682"/>
                    <a:pt x="1554101" y="3284058"/>
                    <a:pt x="1536700" y="3276600"/>
                  </a:cubicBezTo>
                  <a:cubicBezTo>
                    <a:pt x="1524395" y="3271327"/>
                    <a:pt x="1511300" y="3268133"/>
                    <a:pt x="1498600" y="3263900"/>
                  </a:cubicBezTo>
                  <a:cubicBezTo>
                    <a:pt x="1452033" y="3225800"/>
                    <a:pt x="1401444" y="3192144"/>
                    <a:pt x="1358900" y="3149600"/>
                  </a:cubicBezTo>
                  <a:cubicBezTo>
                    <a:pt x="1276233" y="3066933"/>
                    <a:pt x="1318775" y="3104800"/>
                    <a:pt x="1231900" y="3035300"/>
                  </a:cubicBezTo>
                  <a:cubicBezTo>
                    <a:pt x="1213756" y="2989941"/>
                    <a:pt x="1204830" y="2962528"/>
                    <a:pt x="1181100" y="2921000"/>
                  </a:cubicBezTo>
                  <a:cubicBezTo>
                    <a:pt x="1146702" y="2860803"/>
                    <a:pt x="1165358" y="2902110"/>
                    <a:pt x="1117600" y="2844800"/>
                  </a:cubicBezTo>
                  <a:cubicBezTo>
                    <a:pt x="1107829" y="2833074"/>
                    <a:pt x="1101358" y="2818911"/>
                    <a:pt x="1092200" y="2806700"/>
                  </a:cubicBezTo>
                  <a:cubicBezTo>
                    <a:pt x="1075936" y="2785015"/>
                    <a:pt x="1058333" y="2764367"/>
                    <a:pt x="1041400" y="2743200"/>
                  </a:cubicBezTo>
                  <a:cubicBezTo>
                    <a:pt x="1037167" y="2722033"/>
                    <a:pt x="1038353" y="2699007"/>
                    <a:pt x="1028700" y="2679700"/>
                  </a:cubicBezTo>
                  <a:cubicBezTo>
                    <a:pt x="1020668" y="2663636"/>
                    <a:pt x="1001376" y="2655968"/>
                    <a:pt x="990600" y="2641600"/>
                  </a:cubicBezTo>
                  <a:cubicBezTo>
                    <a:pt x="975789" y="2621853"/>
                    <a:pt x="967311" y="2597847"/>
                    <a:pt x="952500" y="2578100"/>
                  </a:cubicBezTo>
                  <a:cubicBezTo>
                    <a:pt x="941724" y="2563732"/>
                    <a:pt x="925176" y="2554368"/>
                    <a:pt x="914400" y="2540000"/>
                  </a:cubicBezTo>
                  <a:cubicBezTo>
                    <a:pt x="898877" y="2519303"/>
                    <a:pt x="842648" y="2411732"/>
                    <a:pt x="825500" y="2400300"/>
                  </a:cubicBezTo>
                  <a:cubicBezTo>
                    <a:pt x="800100" y="2383367"/>
                    <a:pt x="778260" y="2359153"/>
                    <a:pt x="749300" y="2349500"/>
                  </a:cubicBezTo>
                  <a:cubicBezTo>
                    <a:pt x="679446" y="2326215"/>
                    <a:pt x="742034" y="2350791"/>
                    <a:pt x="673100" y="2311400"/>
                  </a:cubicBezTo>
                  <a:cubicBezTo>
                    <a:pt x="656662" y="2302007"/>
                    <a:pt x="638354" y="2296034"/>
                    <a:pt x="622300" y="2286000"/>
                  </a:cubicBezTo>
                  <a:cubicBezTo>
                    <a:pt x="534429" y="2231081"/>
                    <a:pt x="608253" y="2260151"/>
                    <a:pt x="533400" y="2235200"/>
                  </a:cubicBezTo>
                  <a:cubicBezTo>
                    <a:pt x="516467" y="2222500"/>
                    <a:pt x="498671" y="2210875"/>
                    <a:pt x="482600" y="2197100"/>
                  </a:cubicBezTo>
                  <a:cubicBezTo>
                    <a:pt x="468963" y="2185411"/>
                    <a:pt x="459025" y="2169564"/>
                    <a:pt x="444500" y="2159000"/>
                  </a:cubicBezTo>
                  <a:cubicBezTo>
                    <a:pt x="444182" y="2158769"/>
                    <a:pt x="278925" y="2056925"/>
                    <a:pt x="266700" y="2044700"/>
                  </a:cubicBezTo>
                  <a:lnTo>
                    <a:pt x="215900" y="1993900"/>
                  </a:lnTo>
                  <a:cubicBezTo>
                    <a:pt x="211667" y="1981200"/>
                    <a:pt x="209842" y="1967423"/>
                    <a:pt x="203200" y="1955800"/>
                  </a:cubicBezTo>
                  <a:cubicBezTo>
                    <a:pt x="152251" y="1866639"/>
                    <a:pt x="175898" y="1944696"/>
                    <a:pt x="139700" y="1854200"/>
                  </a:cubicBezTo>
                  <a:cubicBezTo>
                    <a:pt x="129756" y="1829341"/>
                    <a:pt x="122767" y="1803400"/>
                    <a:pt x="114300" y="1778000"/>
                  </a:cubicBezTo>
                  <a:lnTo>
                    <a:pt x="101600" y="1739900"/>
                  </a:lnTo>
                  <a:lnTo>
                    <a:pt x="76200" y="1663700"/>
                  </a:lnTo>
                  <a:cubicBezTo>
                    <a:pt x="71967" y="1651000"/>
                    <a:pt x="66747" y="1638587"/>
                    <a:pt x="63500" y="1625600"/>
                  </a:cubicBezTo>
                  <a:cubicBezTo>
                    <a:pt x="59267" y="1608667"/>
                    <a:pt x="56320" y="1591359"/>
                    <a:pt x="50800" y="1574800"/>
                  </a:cubicBezTo>
                  <a:cubicBezTo>
                    <a:pt x="44208" y="1555025"/>
                    <a:pt x="18645" y="1499952"/>
                    <a:pt x="12700" y="1473200"/>
                  </a:cubicBezTo>
                  <a:cubicBezTo>
                    <a:pt x="7114" y="1448063"/>
                    <a:pt x="4233" y="1422400"/>
                    <a:pt x="0" y="1397000"/>
                  </a:cubicBezTo>
                  <a:cubicBezTo>
                    <a:pt x="4233" y="1261533"/>
                    <a:pt x="5182" y="1125924"/>
                    <a:pt x="12700" y="990600"/>
                  </a:cubicBezTo>
                  <a:cubicBezTo>
                    <a:pt x="13668" y="973172"/>
                    <a:pt x="20384" y="956518"/>
                    <a:pt x="25400" y="939800"/>
                  </a:cubicBezTo>
                  <a:cubicBezTo>
                    <a:pt x="33093" y="914155"/>
                    <a:pt x="50800" y="890374"/>
                    <a:pt x="50800" y="863600"/>
                  </a:cubicBezTo>
                  <a:lnTo>
                    <a:pt x="50800" y="800100"/>
                  </a:lnTo>
                  <a:lnTo>
                    <a:pt x="152400" y="723900"/>
                  </a:lnTo>
                  <a:lnTo>
                    <a:pt x="101600" y="889000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  <a:gradFill>
              <a:gsLst>
                <a:gs pos="0">
                  <a:schemeClr val="dk1">
                    <a:tint val="50000"/>
                    <a:satMod val="300000"/>
                    <a:alpha val="50000"/>
                  </a:schemeClr>
                </a:gs>
                <a:gs pos="35000">
                  <a:schemeClr val="dk1">
                    <a:tint val="37000"/>
                    <a:satMod val="300000"/>
                    <a:alpha val="53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457200" y="16002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</p:spTree>
    <p:extLst>
      <p:ext uri="{BB962C8B-B14F-4D97-AF65-F5344CB8AC3E}">
        <p14:creationId xmlns:p14="http://schemas.microsoft.com/office/powerpoint/2010/main" val="14590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latin typeface="Calibri Light" panose="020F0302020204030204" pitchFamily="34" charset="0"/>
              </a:rPr>
              <a:t>Each tile can only be one domino type</a:t>
            </a:r>
            <a:endParaRPr lang="en-IE" sz="2800" dirty="0"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452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53" name="Freeform 52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782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can only be one domino type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dominos types as pairwise disjoint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2" name="Content Placeholder 2 2"/>
          <p:cNvSpPr txBox="1">
            <a:spLocks/>
          </p:cNvSpPr>
          <p:nvPr/>
        </p:nvSpPr>
        <p:spPr>
          <a:xfrm>
            <a:off x="457200" y="2473818"/>
            <a:ext cx="8229600" cy="1136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endParaRPr lang="en-IE" sz="2000" dirty="0">
              <a:latin typeface="Calibri Light" panose="020F03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60880" y="2470939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5" y="2523869"/>
            <a:ext cx="5192185" cy="400257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1160880" y="3063033"/>
            <a:ext cx="7754520" cy="7469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177367"/>
            <a:ext cx="5621469" cy="5187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673057">
            <a:off x="8317744" y="3241145"/>
            <a:ext cx="702320" cy="474808"/>
          </a:xfrm>
          <a:prstGeom prst="rect">
            <a:avLst/>
          </a:prstGeom>
        </p:spPr>
      </p:pic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0291" y="2442107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9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600"/>
            <a:ext cx="8229600" cy="1460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" y="2106882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Now what else do we need to encode?</a:t>
            </a: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4883532" y="4812323"/>
            <a:ext cx="4044568" cy="1969477"/>
            <a:chOff x="457200" y="2919046"/>
            <a:chExt cx="8089136" cy="3938954"/>
          </a:xfrm>
        </p:grpSpPr>
        <p:sp>
          <p:nvSpPr>
            <p:cNvPr id="40" name="Freeform 39"/>
            <p:cNvSpPr/>
            <p:nvPr/>
          </p:nvSpPr>
          <p:spPr>
            <a:xfrm>
              <a:off x="457200" y="2919046"/>
              <a:ext cx="8089136" cy="3938954"/>
            </a:xfrm>
            <a:custGeom>
              <a:avLst/>
              <a:gdLst>
                <a:gd name="connsiteX0" fmla="*/ 7631936 w 8089136"/>
                <a:gd name="connsiteY0" fmla="*/ 1395046 h 3938954"/>
                <a:gd name="connsiteX1" fmla="*/ 7631936 w 8089136"/>
                <a:gd name="connsiteY1" fmla="*/ 1395046 h 3938954"/>
                <a:gd name="connsiteX2" fmla="*/ 7514705 w 8089136"/>
                <a:gd name="connsiteY2" fmla="*/ 1242646 h 3938954"/>
                <a:gd name="connsiteX3" fmla="*/ 7420921 w 8089136"/>
                <a:gd name="connsiteY3" fmla="*/ 1113692 h 3938954"/>
                <a:gd name="connsiteX4" fmla="*/ 7280244 w 8089136"/>
                <a:gd name="connsiteY4" fmla="*/ 949569 h 3938954"/>
                <a:gd name="connsiteX5" fmla="*/ 7116121 w 8089136"/>
                <a:gd name="connsiteY5" fmla="*/ 855785 h 3938954"/>
                <a:gd name="connsiteX6" fmla="*/ 7034059 w 8089136"/>
                <a:gd name="connsiteY6" fmla="*/ 808892 h 3938954"/>
                <a:gd name="connsiteX7" fmla="*/ 6846490 w 8089136"/>
                <a:gd name="connsiteY7" fmla="*/ 726831 h 3938954"/>
                <a:gd name="connsiteX8" fmla="*/ 6776152 w 8089136"/>
                <a:gd name="connsiteY8" fmla="*/ 703385 h 3938954"/>
                <a:gd name="connsiteX9" fmla="*/ 6705813 w 8089136"/>
                <a:gd name="connsiteY9" fmla="*/ 633046 h 3938954"/>
                <a:gd name="connsiteX10" fmla="*/ 6553413 w 8089136"/>
                <a:gd name="connsiteY10" fmla="*/ 550985 h 3938954"/>
                <a:gd name="connsiteX11" fmla="*/ 6483075 w 8089136"/>
                <a:gd name="connsiteY11" fmla="*/ 515815 h 3938954"/>
                <a:gd name="connsiteX12" fmla="*/ 6236890 w 8089136"/>
                <a:gd name="connsiteY12" fmla="*/ 433754 h 3938954"/>
                <a:gd name="connsiteX13" fmla="*/ 6143105 w 8089136"/>
                <a:gd name="connsiteY13" fmla="*/ 398585 h 3938954"/>
                <a:gd name="connsiteX14" fmla="*/ 6025875 w 8089136"/>
                <a:gd name="connsiteY14" fmla="*/ 363415 h 3938954"/>
                <a:gd name="connsiteX15" fmla="*/ 5896921 w 8089136"/>
                <a:gd name="connsiteY15" fmla="*/ 304800 h 3938954"/>
                <a:gd name="connsiteX16" fmla="*/ 5732798 w 8089136"/>
                <a:gd name="connsiteY16" fmla="*/ 257908 h 3938954"/>
                <a:gd name="connsiteX17" fmla="*/ 5521782 w 8089136"/>
                <a:gd name="connsiteY17" fmla="*/ 152400 h 3938954"/>
                <a:gd name="connsiteX18" fmla="*/ 5299044 w 8089136"/>
                <a:gd name="connsiteY18" fmla="*/ 93785 h 3938954"/>
                <a:gd name="connsiteX19" fmla="*/ 5099752 w 8089136"/>
                <a:gd name="connsiteY19" fmla="*/ 35169 h 3938954"/>
                <a:gd name="connsiteX20" fmla="*/ 4771505 w 8089136"/>
                <a:gd name="connsiteY20" fmla="*/ 11723 h 3938954"/>
                <a:gd name="connsiteX21" fmla="*/ 4689444 w 8089136"/>
                <a:gd name="connsiteY21" fmla="*/ 0 h 3938954"/>
                <a:gd name="connsiteX22" fmla="*/ 3786767 w 8089136"/>
                <a:gd name="connsiteY22" fmla="*/ 11723 h 3938954"/>
                <a:gd name="connsiteX23" fmla="*/ 3528859 w 8089136"/>
                <a:gd name="connsiteY23" fmla="*/ 23446 h 3938954"/>
                <a:gd name="connsiteX24" fmla="*/ 1278029 w 8089136"/>
                <a:gd name="connsiteY24" fmla="*/ 46892 h 3938954"/>
                <a:gd name="connsiteX25" fmla="*/ 1160798 w 8089136"/>
                <a:gd name="connsiteY25" fmla="*/ 93785 h 3938954"/>
                <a:gd name="connsiteX26" fmla="*/ 1031844 w 8089136"/>
                <a:gd name="connsiteY26" fmla="*/ 128954 h 3938954"/>
                <a:gd name="connsiteX27" fmla="*/ 984952 w 8089136"/>
                <a:gd name="connsiteY27" fmla="*/ 152400 h 3938954"/>
                <a:gd name="connsiteX28" fmla="*/ 926336 w 8089136"/>
                <a:gd name="connsiteY28" fmla="*/ 175846 h 3938954"/>
                <a:gd name="connsiteX29" fmla="*/ 867721 w 8089136"/>
                <a:gd name="connsiteY29" fmla="*/ 211015 h 3938954"/>
                <a:gd name="connsiteX30" fmla="*/ 820829 w 8089136"/>
                <a:gd name="connsiteY30" fmla="*/ 234461 h 3938954"/>
                <a:gd name="connsiteX31" fmla="*/ 797382 w 8089136"/>
                <a:gd name="connsiteY31" fmla="*/ 257908 h 3938954"/>
                <a:gd name="connsiteX32" fmla="*/ 738767 w 8089136"/>
                <a:gd name="connsiteY32" fmla="*/ 281354 h 3938954"/>
                <a:gd name="connsiteX33" fmla="*/ 703598 w 8089136"/>
                <a:gd name="connsiteY33" fmla="*/ 304800 h 3938954"/>
                <a:gd name="connsiteX34" fmla="*/ 598090 w 8089136"/>
                <a:gd name="connsiteY34" fmla="*/ 375138 h 3938954"/>
                <a:gd name="connsiteX35" fmla="*/ 539475 w 8089136"/>
                <a:gd name="connsiteY35" fmla="*/ 457200 h 3938954"/>
                <a:gd name="connsiteX36" fmla="*/ 492582 w 8089136"/>
                <a:gd name="connsiteY36" fmla="*/ 527538 h 3938954"/>
                <a:gd name="connsiteX37" fmla="*/ 433967 w 8089136"/>
                <a:gd name="connsiteY37" fmla="*/ 621323 h 3938954"/>
                <a:gd name="connsiteX38" fmla="*/ 410521 w 8089136"/>
                <a:gd name="connsiteY38" fmla="*/ 668215 h 3938954"/>
                <a:gd name="connsiteX39" fmla="*/ 363629 w 8089136"/>
                <a:gd name="connsiteY39" fmla="*/ 738554 h 3938954"/>
                <a:gd name="connsiteX40" fmla="*/ 340182 w 8089136"/>
                <a:gd name="connsiteY40" fmla="*/ 773723 h 3938954"/>
                <a:gd name="connsiteX41" fmla="*/ 269844 w 8089136"/>
                <a:gd name="connsiteY41" fmla="*/ 879231 h 3938954"/>
                <a:gd name="connsiteX42" fmla="*/ 211229 w 8089136"/>
                <a:gd name="connsiteY42" fmla="*/ 984738 h 3938954"/>
                <a:gd name="connsiteX43" fmla="*/ 187782 w 8089136"/>
                <a:gd name="connsiteY43" fmla="*/ 1031631 h 3938954"/>
                <a:gd name="connsiteX44" fmla="*/ 140890 w 8089136"/>
                <a:gd name="connsiteY44" fmla="*/ 1113692 h 3938954"/>
                <a:gd name="connsiteX45" fmla="*/ 129167 w 8089136"/>
                <a:gd name="connsiteY45" fmla="*/ 1148861 h 3938954"/>
                <a:gd name="connsiteX46" fmla="*/ 105721 w 8089136"/>
                <a:gd name="connsiteY46" fmla="*/ 1242646 h 3938954"/>
                <a:gd name="connsiteX47" fmla="*/ 82275 w 8089136"/>
                <a:gd name="connsiteY47" fmla="*/ 1277815 h 3938954"/>
                <a:gd name="connsiteX48" fmla="*/ 70552 w 8089136"/>
                <a:gd name="connsiteY48" fmla="*/ 1336431 h 3938954"/>
                <a:gd name="connsiteX49" fmla="*/ 23659 w 8089136"/>
                <a:gd name="connsiteY49" fmla="*/ 1418492 h 3938954"/>
                <a:gd name="connsiteX50" fmla="*/ 213 w 8089136"/>
                <a:gd name="connsiteY50" fmla="*/ 1570892 h 3938954"/>
                <a:gd name="connsiteX51" fmla="*/ 11936 w 8089136"/>
                <a:gd name="connsiteY51" fmla="*/ 2192215 h 3938954"/>
                <a:gd name="connsiteX52" fmla="*/ 47105 w 8089136"/>
                <a:gd name="connsiteY52" fmla="*/ 2239108 h 3938954"/>
                <a:gd name="connsiteX53" fmla="*/ 70552 w 8089136"/>
                <a:gd name="connsiteY53" fmla="*/ 2297723 h 3938954"/>
                <a:gd name="connsiteX54" fmla="*/ 129167 w 8089136"/>
                <a:gd name="connsiteY54" fmla="*/ 2414954 h 3938954"/>
                <a:gd name="connsiteX55" fmla="*/ 152613 w 8089136"/>
                <a:gd name="connsiteY55" fmla="*/ 2461846 h 3938954"/>
                <a:gd name="connsiteX56" fmla="*/ 187782 w 8089136"/>
                <a:gd name="connsiteY56" fmla="*/ 2497015 h 3938954"/>
                <a:gd name="connsiteX57" fmla="*/ 222952 w 8089136"/>
                <a:gd name="connsiteY57" fmla="*/ 2543908 h 3938954"/>
                <a:gd name="connsiteX58" fmla="*/ 258121 w 8089136"/>
                <a:gd name="connsiteY58" fmla="*/ 2567354 h 3938954"/>
                <a:gd name="connsiteX59" fmla="*/ 305013 w 8089136"/>
                <a:gd name="connsiteY59" fmla="*/ 2602523 h 3938954"/>
                <a:gd name="connsiteX60" fmla="*/ 363629 w 8089136"/>
                <a:gd name="connsiteY60" fmla="*/ 2661138 h 3938954"/>
                <a:gd name="connsiteX61" fmla="*/ 387075 w 8089136"/>
                <a:gd name="connsiteY61" fmla="*/ 2684585 h 3938954"/>
                <a:gd name="connsiteX62" fmla="*/ 422244 w 8089136"/>
                <a:gd name="connsiteY62" fmla="*/ 2696308 h 3938954"/>
                <a:gd name="connsiteX63" fmla="*/ 469136 w 8089136"/>
                <a:gd name="connsiteY63" fmla="*/ 2731477 h 3938954"/>
                <a:gd name="connsiteX64" fmla="*/ 539475 w 8089136"/>
                <a:gd name="connsiteY64" fmla="*/ 2778369 h 3938954"/>
                <a:gd name="connsiteX65" fmla="*/ 574644 w 8089136"/>
                <a:gd name="connsiteY65" fmla="*/ 2813538 h 3938954"/>
                <a:gd name="connsiteX66" fmla="*/ 621536 w 8089136"/>
                <a:gd name="connsiteY66" fmla="*/ 2836985 h 3938954"/>
                <a:gd name="connsiteX67" fmla="*/ 668429 w 8089136"/>
                <a:gd name="connsiteY67" fmla="*/ 2872154 h 3938954"/>
                <a:gd name="connsiteX68" fmla="*/ 738767 w 8089136"/>
                <a:gd name="connsiteY68" fmla="*/ 2919046 h 3938954"/>
                <a:gd name="connsiteX69" fmla="*/ 797382 w 8089136"/>
                <a:gd name="connsiteY69" fmla="*/ 2954215 h 3938954"/>
                <a:gd name="connsiteX70" fmla="*/ 867721 w 8089136"/>
                <a:gd name="connsiteY70" fmla="*/ 3001108 h 3938954"/>
                <a:gd name="connsiteX71" fmla="*/ 961505 w 8089136"/>
                <a:gd name="connsiteY71" fmla="*/ 3048000 h 3938954"/>
                <a:gd name="connsiteX72" fmla="*/ 984952 w 8089136"/>
                <a:gd name="connsiteY72" fmla="*/ 3071446 h 3938954"/>
                <a:gd name="connsiteX73" fmla="*/ 1055290 w 8089136"/>
                <a:gd name="connsiteY73" fmla="*/ 3118338 h 3938954"/>
                <a:gd name="connsiteX74" fmla="*/ 1160798 w 8089136"/>
                <a:gd name="connsiteY74" fmla="*/ 3200400 h 3938954"/>
                <a:gd name="connsiteX75" fmla="*/ 1254582 w 8089136"/>
                <a:gd name="connsiteY75" fmla="*/ 3259015 h 3938954"/>
                <a:gd name="connsiteX76" fmla="*/ 1301475 w 8089136"/>
                <a:gd name="connsiteY76" fmla="*/ 3294185 h 3938954"/>
                <a:gd name="connsiteX77" fmla="*/ 1348367 w 8089136"/>
                <a:gd name="connsiteY77" fmla="*/ 3317631 h 3938954"/>
                <a:gd name="connsiteX78" fmla="*/ 1383536 w 8089136"/>
                <a:gd name="connsiteY78" fmla="*/ 3352800 h 3938954"/>
                <a:gd name="connsiteX79" fmla="*/ 1453875 w 8089136"/>
                <a:gd name="connsiteY79" fmla="*/ 3376246 h 3938954"/>
                <a:gd name="connsiteX80" fmla="*/ 1512490 w 8089136"/>
                <a:gd name="connsiteY80" fmla="*/ 3411415 h 3938954"/>
                <a:gd name="connsiteX81" fmla="*/ 1629721 w 8089136"/>
                <a:gd name="connsiteY81" fmla="*/ 3458308 h 3938954"/>
                <a:gd name="connsiteX82" fmla="*/ 1676613 w 8089136"/>
                <a:gd name="connsiteY82" fmla="*/ 3470031 h 3938954"/>
                <a:gd name="connsiteX83" fmla="*/ 1793844 w 8089136"/>
                <a:gd name="connsiteY83" fmla="*/ 3516923 h 3938954"/>
                <a:gd name="connsiteX84" fmla="*/ 1875905 w 8089136"/>
                <a:gd name="connsiteY84" fmla="*/ 3540369 h 3938954"/>
                <a:gd name="connsiteX85" fmla="*/ 1922798 w 8089136"/>
                <a:gd name="connsiteY85" fmla="*/ 3552092 h 3938954"/>
                <a:gd name="connsiteX86" fmla="*/ 1993136 w 8089136"/>
                <a:gd name="connsiteY86" fmla="*/ 3575538 h 3938954"/>
                <a:gd name="connsiteX87" fmla="*/ 2028305 w 8089136"/>
                <a:gd name="connsiteY87" fmla="*/ 3598985 h 3938954"/>
                <a:gd name="connsiteX88" fmla="*/ 2227598 w 8089136"/>
                <a:gd name="connsiteY88" fmla="*/ 3657600 h 3938954"/>
                <a:gd name="connsiteX89" fmla="*/ 2262767 w 8089136"/>
                <a:gd name="connsiteY89" fmla="*/ 3681046 h 3938954"/>
                <a:gd name="connsiteX90" fmla="*/ 2344829 w 8089136"/>
                <a:gd name="connsiteY90" fmla="*/ 3704492 h 3938954"/>
                <a:gd name="connsiteX91" fmla="*/ 2379998 w 8089136"/>
                <a:gd name="connsiteY91" fmla="*/ 3716215 h 3938954"/>
                <a:gd name="connsiteX92" fmla="*/ 2438613 w 8089136"/>
                <a:gd name="connsiteY92" fmla="*/ 3739661 h 3938954"/>
                <a:gd name="connsiteX93" fmla="*/ 2579290 w 8089136"/>
                <a:gd name="connsiteY93" fmla="*/ 3763108 h 3938954"/>
                <a:gd name="connsiteX94" fmla="*/ 2719967 w 8089136"/>
                <a:gd name="connsiteY94" fmla="*/ 3810000 h 3938954"/>
                <a:gd name="connsiteX95" fmla="*/ 2837198 w 8089136"/>
                <a:gd name="connsiteY95" fmla="*/ 3845169 h 3938954"/>
                <a:gd name="connsiteX96" fmla="*/ 3013044 w 8089136"/>
                <a:gd name="connsiteY96" fmla="*/ 3880338 h 3938954"/>
                <a:gd name="connsiteX97" fmla="*/ 3376459 w 8089136"/>
                <a:gd name="connsiteY97" fmla="*/ 3915508 h 3938954"/>
                <a:gd name="connsiteX98" fmla="*/ 3950890 w 8089136"/>
                <a:gd name="connsiteY98" fmla="*/ 3927231 h 3938954"/>
                <a:gd name="connsiteX99" fmla="*/ 4396367 w 8089136"/>
                <a:gd name="connsiteY99" fmla="*/ 3938954 h 3938954"/>
                <a:gd name="connsiteX100" fmla="*/ 4431536 w 8089136"/>
                <a:gd name="connsiteY100" fmla="*/ 3927231 h 3938954"/>
                <a:gd name="connsiteX101" fmla="*/ 4642552 w 8089136"/>
                <a:gd name="connsiteY101" fmla="*/ 3892061 h 3938954"/>
                <a:gd name="connsiteX102" fmla="*/ 4701167 w 8089136"/>
                <a:gd name="connsiteY102" fmla="*/ 3868615 h 3938954"/>
                <a:gd name="connsiteX103" fmla="*/ 4759782 w 8089136"/>
                <a:gd name="connsiteY103" fmla="*/ 3856892 h 3938954"/>
                <a:gd name="connsiteX104" fmla="*/ 5099752 w 8089136"/>
                <a:gd name="connsiteY104" fmla="*/ 3845169 h 3938954"/>
                <a:gd name="connsiteX105" fmla="*/ 5216982 w 8089136"/>
                <a:gd name="connsiteY105" fmla="*/ 3821723 h 3938954"/>
                <a:gd name="connsiteX106" fmla="*/ 5920367 w 8089136"/>
                <a:gd name="connsiteY106" fmla="*/ 3786554 h 3938954"/>
                <a:gd name="connsiteX107" fmla="*/ 7573321 w 8089136"/>
                <a:gd name="connsiteY107" fmla="*/ 3774831 h 3938954"/>
                <a:gd name="connsiteX108" fmla="*/ 7643659 w 8089136"/>
                <a:gd name="connsiteY108" fmla="*/ 3763108 h 3938954"/>
                <a:gd name="connsiteX109" fmla="*/ 7667105 w 8089136"/>
                <a:gd name="connsiteY109" fmla="*/ 3739661 h 3938954"/>
                <a:gd name="connsiteX110" fmla="*/ 7713998 w 8089136"/>
                <a:gd name="connsiteY110" fmla="*/ 3727938 h 3938954"/>
                <a:gd name="connsiteX111" fmla="*/ 7784336 w 8089136"/>
                <a:gd name="connsiteY111" fmla="*/ 3704492 h 3938954"/>
                <a:gd name="connsiteX112" fmla="*/ 7889844 w 8089136"/>
                <a:gd name="connsiteY112" fmla="*/ 3552092 h 3938954"/>
                <a:gd name="connsiteX113" fmla="*/ 7971905 w 8089136"/>
                <a:gd name="connsiteY113" fmla="*/ 3423138 h 3938954"/>
                <a:gd name="connsiteX114" fmla="*/ 7995352 w 8089136"/>
                <a:gd name="connsiteY114" fmla="*/ 3305908 h 3938954"/>
                <a:gd name="connsiteX115" fmla="*/ 8018798 w 8089136"/>
                <a:gd name="connsiteY115" fmla="*/ 3270738 h 3938954"/>
                <a:gd name="connsiteX116" fmla="*/ 8042244 w 8089136"/>
                <a:gd name="connsiteY116" fmla="*/ 3071446 h 3938954"/>
                <a:gd name="connsiteX117" fmla="*/ 8065690 w 8089136"/>
                <a:gd name="connsiteY117" fmla="*/ 3012831 h 3938954"/>
                <a:gd name="connsiteX118" fmla="*/ 8089136 w 8089136"/>
                <a:gd name="connsiteY118" fmla="*/ 2508738 h 3938954"/>
                <a:gd name="connsiteX119" fmla="*/ 8077413 w 8089136"/>
                <a:gd name="connsiteY119" fmla="*/ 1863969 h 3938954"/>
                <a:gd name="connsiteX120" fmla="*/ 8053967 w 8089136"/>
                <a:gd name="connsiteY120" fmla="*/ 1781908 h 3938954"/>
                <a:gd name="connsiteX121" fmla="*/ 7983629 w 8089136"/>
                <a:gd name="connsiteY121" fmla="*/ 1617785 h 3938954"/>
                <a:gd name="connsiteX122" fmla="*/ 7889844 w 8089136"/>
                <a:gd name="connsiteY122" fmla="*/ 1547446 h 3938954"/>
                <a:gd name="connsiteX123" fmla="*/ 7819505 w 8089136"/>
                <a:gd name="connsiteY123" fmla="*/ 1512277 h 3938954"/>
                <a:gd name="connsiteX124" fmla="*/ 7796059 w 8089136"/>
                <a:gd name="connsiteY124" fmla="*/ 1477108 h 3938954"/>
                <a:gd name="connsiteX125" fmla="*/ 7725721 w 8089136"/>
                <a:gd name="connsiteY125" fmla="*/ 1441938 h 3938954"/>
                <a:gd name="connsiteX126" fmla="*/ 7690552 w 8089136"/>
                <a:gd name="connsiteY126" fmla="*/ 1418492 h 3938954"/>
                <a:gd name="connsiteX127" fmla="*/ 7631936 w 8089136"/>
                <a:gd name="connsiteY127" fmla="*/ 1395046 h 3938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089136" h="3938954">
                  <a:moveTo>
                    <a:pt x="7631936" y="1395046"/>
                  </a:moveTo>
                  <a:lnTo>
                    <a:pt x="7631936" y="1395046"/>
                  </a:lnTo>
                  <a:cubicBezTo>
                    <a:pt x="7491960" y="1231740"/>
                    <a:pt x="7621707" y="1389774"/>
                    <a:pt x="7514705" y="1242646"/>
                  </a:cubicBezTo>
                  <a:cubicBezTo>
                    <a:pt x="7428790" y="1124514"/>
                    <a:pt x="7505815" y="1247097"/>
                    <a:pt x="7420921" y="1113692"/>
                  </a:cubicBezTo>
                  <a:cubicBezTo>
                    <a:pt x="7383761" y="1055297"/>
                    <a:pt x="7350352" y="977612"/>
                    <a:pt x="7280244" y="949569"/>
                  </a:cubicBezTo>
                  <a:cubicBezTo>
                    <a:pt x="7171044" y="905889"/>
                    <a:pt x="7261917" y="946907"/>
                    <a:pt x="7116121" y="855785"/>
                  </a:cubicBezTo>
                  <a:cubicBezTo>
                    <a:pt x="7089405" y="839087"/>
                    <a:pt x="7061798" y="823829"/>
                    <a:pt x="7034059" y="808892"/>
                  </a:cubicBezTo>
                  <a:cubicBezTo>
                    <a:pt x="6974980" y="777080"/>
                    <a:pt x="6909543" y="747849"/>
                    <a:pt x="6846490" y="726831"/>
                  </a:cubicBezTo>
                  <a:lnTo>
                    <a:pt x="6776152" y="703385"/>
                  </a:lnTo>
                  <a:cubicBezTo>
                    <a:pt x="6752706" y="679939"/>
                    <a:pt x="6734246" y="650106"/>
                    <a:pt x="6705813" y="633046"/>
                  </a:cubicBezTo>
                  <a:cubicBezTo>
                    <a:pt x="6371426" y="432415"/>
                    <a:pt x="6687826" y="610725"/>
                    <a:pt x="6553413" y="550985"/>
                  </a:cubicBezTo>
                  <a:cubicBezTo>
                    <a:pt x="6529459" y="540338"/>
                    <a:pt x="6507506" y="525316"/>
                    <a:pt x="6483075" y="515815"/>
                  </a:cubicBezTo>
                  <a:cubicBezTo>
                    <a:pt x="6401046" y="483915"/>
                    <a:pt x="6318927" y="464518"/>
                    <a:pt x="6236890" y="433754"/>
                  </a:cubicBezTo>
                  <a:cubicBezTo>
                    <a:pt x="6205628" y="422031"/>
                    <a:pt x="6174779" y="409143"/>
                    <a:pt x="6143105" y="398585"/>
                  </a:cubicBezTo>
                  <a:cubicBezTo>
                    <a:pt x="6104401" y="385684"/>
                    <a:pt x="6064000" y="377939"/>
                    <a:pt x="6025875" y="363415"/>
                  </a:cubicBezTo>
                  <a:cubicBezTo>
                    <a:pt x="5981751" y="346606"/>
                    <a:pt x="5941487" y="320398"/>
                    <a:pt x="5896921" y="304800"/>
                  </a:cubicBezTo>
                  <a:cubicBezTo>
                    <a:pt x="5801212" y="271302"/>
                    <a:pt x="5807141" y="297939"/>
                    <a:pt x="5732798" y="257908"/>
                  </a:cubicBezTo>
                  <a:cubicBezTo>
                    <a:pt x="5606346" y="189818"/>
                    <a:pt x="5669791" y="198334"/>
                    <a:pt x="5521782" y="152400"/>
                  </a:cubicBezTo>
                  <a:cubicBezTo>
                    <a:pt x="5448458" y="129644"/>
                    <a:pt x="5370929" y="120742"/>
                    <a:pt x="5299044" y="93785"/>
                  </a:cubicBezTo>
                  <a:cubicBezTo>
                    <a:pt x="5195226" y="54853"/>
                    <a:pt x="5212278" y="56267"/>
                    <a:pt x="5099752" y="35169"/>
                  </a:cubicBezTo>
                  <a:cubicBezTo>
                    <a:pt x="4988508" y="14311"/>
                    <a:pt x="4890246" y="17377"/>
                    <a:pt x="4771505" y="11723"/>
                  </a:cubicBezTo>
                  <a:cubicBezTo>
                    <a:pt x="4744151" y="7815"/>
                    <a:pt x="4717075" y="0"/>
                    <a:pt x="4689444" y="0"/>
                  </a:cubicBezTo>
                  <a:cubicBezTo>
                    <a:pt x="4388526" y="0"/>
                    <a:pt x="4087623" y="5645"/>
                    <a:pt x="3786767" y="11723"/>
                  </a:cubicBezTo>
                  <a:cubicBezTo>
                    <a:pt x="3700726" y="13461"/>
                    <a:pt x="3614900" y="21708"/>
                    <a:pt x="3528859" y="23446"/>
                  </a:cubicBezTo>
                  <a:lnTo>
                    <a:pt x="1278029" y="46892"/>
                  </a:lnTo>
                  <a:cubicBezTo>
                    <a:pt x="1225424" y="73194"/>
                    <a:pt x="1224532" y="76403"/>
                    <a:pt x="1160798" y="93785"/>
                  </a:cubicBezTo>
                  <a:cubicBezTo>
                    <a:pt x="1068286" y="119016"/>
                    <a:pt x="1133068" y="88464"/>
                    <a:pt x="1031844" y="128954"/>
                  </a:cubicBezTo>
                  <a:cubicBezTo>
                    <a:pt x="1015618" y="135444"/>
                    <a:pt x="1000921" y="145303"/>
                    <a:pt x="984952" y="152400"/>
                  </a:cubicBezTo>
                  <a:cubicBezTo>
                    <a:pt x="965722" y="160947"/>
                    <a:pt x="945158" y="166435"/>
                    <a:pt x="926336" y="175846"/>
                  </a:cubicBezTo>
                  <a:cubicBezTo>
                    <a:pt x="905956" y="186036"/>
                    <a:pt x="887639" y="199949"/>
                    <a:pt x="867721" y="211015"/>
                  </a:cubicBezTo>
                  <a:cubicBezTo>
                    <a:pt x="852445" y="219502"/>
                    <a:pt x="835370" y="224767"/>
                    <a:pt x="820829" y="234461"/>
                  </a:cubicBezTo>
                  <a:cubicBezTo>
                    <a:pt x="811632" y="240592"/>
                    <a:pt x="806979" y="252424"/>
                    <a:pt x="797382" y="257908"/>
                  </a:cubicBezTo>
                  <a:cubicBezTo>
                    <a:pt x="779111" y="268349"/>
                    <a:pt x="757589" y="271943"/>
                    <a:pt x="738767" y="281354"/>
                  </a:cubicBezTo>
                  <a:cubicBezTo>
                    <a:pt x="726165" y="287655"/>
                    <a:pt x="715546" y="297333"/>
                    <a:pt x="703598" y="304800"/>
                  </a:cubicBezTo>
                  <a:cubicBezTo>
                    <a:pt x="649563" y="338572"/>
                    <a:pt x="644916" y="336115"/>
                    <a:pt x="598090" y="375138"/>
                  </a:cubicBezTo>
                  <a:cubicBezTo>
                    <a:pt x="564909" y="402789"/>
                    <a:pt x="567186" y="413655"/>
                    <a:pt x="539475" y="457200"/>
                  </a:cubicBezTo>
                  <a:cubicBezTo>
                    <a:pt x="524346" y="480973"/>
                    <a:pt x="508213" y="504092"/>
                    <a:pt x="492582" y="527538"/>
                  </a:cubicBezTo>
                  <a:cubicBezTo>
                    <a:pt x="468160" y="564170"/>
                    <a:pt x="457523" y="578922"/>
                    <a:pt x="433967" y="621323"/>
                  </a:cubicBezTo>
                  <a:cubicBezTo>
                    <a:pt x="425480" y="636599"/>
                    <a:pt x="419512" y="653230"/>
                    <a:pt x="410521" y="668215"/>
                  </a:cubicBezTo>
                  <a:cubicBezTo>
                    <a:pt x="396023" y="692378"/>
                    <a:pt x="379260" y="715108"/>
                    <a:pt x="363629" y="738554"/>
                  </a:cubicBezTo>
                  <a:cubicBezTo>
                    <a:pt x="355814" y="750277"/>
                    <a:pt x="347431" y="761641"/>
                    <a:pt x="340182" y="773723"/>
                  </a:cubicBezTo>
                  <a:cubicBezTo>
                    <a:pt x="294960" y="849092"/>
                    <a:pt x="318684" y="814110"/>
                    <a:pt x="269844" y="879231"/>
                  </a:cubicBezTo>
                  <a:cubicBezTo>
                    <a:pt x="237427" y="976482"/>
                    <a:pt x="291845" y="823509"/>
                    <a:pt x="211229" y="984738"/>
                  </a:cubicBezTo>
                  <a:cubicBezTo>
                    <a:pt x="203413" y="1000369"/>
                    <a:pt x="196453" y="1016458"/>
                    <a:pt x="187782" y="1031631"/>
                  </a:cubicBezTo>
                  <a:cubicBezTo>
                    <a:pt x="154145" y="1090495"/>
                    <a:pt x="171254" y="1042843"/>
                    <a:pt x="140890" y="1113692"/>
                  </a:cubicBezTo>
                  <a:cubicBezTo>
                    <a:pt x="136022" y="1125050"/>
                    <a:pt x="132164" y="1136873"/>
                    <a:pt x="129167" y="1148861"/>
                  </a:cubicBezTo>
                  <a:cubicBezTo>
                    <a:pt x="122479" y="1175615"/>
                    <a:pt x="119120" y="1215848"/>
                    <a:pt x="105721" y="1242646"/>
                  </a:cubicBezTo>
                  <a:cubicBezTo>
                    <a:pt x="99420" y="1255248"/>
                    <a:pt x="90090" y="1266092"/>
                    <a:pt x="82275" y="1277815"/>
                  </a:cubicBezTo>
                  <a:cubicBezTo>
                    <a:pt x="78367" y="1297354"/>
                    <a:pt x="76853" y="1317528"/>
                    <a:pt x="70552" y="1336431"/>
                  </a:cubicBezTo>
                  <a:cubicBezTo>
                    <a:pt x="60637" y="1366175"/>
                    <a:pt x="40809" y="1392767"/>
                    <a:pt x="23659" y="1418492"/>
                  </a:cubicBezTo>
                  <a:cubicBezTo>
                    <a:pt x="9502" y="1475121"/>
                    <a:pt x="213" y="1503382"/>
                    <a:pt x="213" y="1570892"/>
                  </a:cubicBezTo>
                  <a:cubicBezTo>
                    <a:pt x="213" y="1778037"/>
                    <a:pt x="-2565" y="1985579"/>
                    <a:pt x="11936" y="2192215"/>
                  </a:cubicBezTo>
                  <a:cubicBezTo>
                    <a:pt x="13304" y="2211706"/>
                    <a:pt x="37616" y="2222028"/>
                    <a:pt x="47105" y="2239108"/>
                  </a:cubicBezTo>
                  <a:cubicBezTo>
                    <a:pt x="57325" y="2257503"/>
                    <a:pt x="61653" y="2278654"/>
                    <a:pt x="70552" y="2297723"/>
                  </a:cubicBezTo>
                  <a:cubicBezTo>
                    <a:pt x="89028" y="2337313"/>
                    <a:pt x="109629" y="2375877"/>
                    <a:pt x="129167" y="2414954"/>
                  </a:cubicBezTo>
                  <a:cubicBezTo>
                    <a:pt x="136982" y="2430585"/>
                    <a:pt x="140256" y="2449489"/>
                    <a:pt x="152613" y="2461846"/>
                  </a:cubicBezTo>
                  <a:cubicBezTo>
                    <a:pt x="164336" y="2473569"/>
                    <a:pt x="176993" y="2484427"/>
                    <a:pt x="187782" y="2497015"/>
                  </a:cubicBezTo>
                  <a:cubicBezTo>
                    <a:pt x="200498" y="2511850"/>
                    <a:pt x="209136" y="2530092"/>
                    <a:pt x="222952" y="2543908"/>
                  </a:cubicBezTo>
                  <a:cubicBezTo>
                    <a:pt x="232915" y="2553871"/>
                    <a:pt x="246656" y="2559165"/>
                    <a:pt x="258121" y="2567354"/>
                  </a:cubicBezTo>
                  <a:cubicBezTo>
                    <a:pt x="274020" y="2578710"/>
                    <a:pt x="290410" y="2589543"/>
                    <a:pt x="305013" y="2602523"/>
                  </a:cubicBezTo>
                  <a:cubicBezTo>
                    <a:pt x="325665" y="2620880"/>
                    <a:pt x="344090" y="2641599"/>
                    <a:pt x="363629" y="2661138"/>
                  </a:cubicBezTo>
                  <a:cubicBezTo>
                    <a:pt x="371445" y="2668954"/>
                    <a:pt x="376589" y="2681090"/>
                    <a:pt x="387075" y="2684585"/>
                  </a:cubicBezTo>
                  <a:lnTo>
                    <a:pt x="422244" y="2696308"/>
                  </a:lnTo>
                  <a:cubicBezTo>
                    <a:pt x="437875" y="2708031"/>
                    <a:pt x="453130" y="2720273"/>
                    <a:pt x="469136" y="2731477"/>
                  </a:cubicBezTo>
                  <a:cubicBezTo>
                    <a:pt x="492221" y="2747636"/>
                    <a:pt x="517232" y="2761069"/>
                    <a:pt x="539475" y="2778369"/>
                  </a:cubicBezTo>
                  <a:cubicBezTo>
                    <a:pt x="552562" y="2788547"/>
                    <a:pt x="561153" y="2803902"/>
                    <a:pt x="574644" y="2813538"/>
                  </a:cubicBezTo>
                  <a:cubicBezTo>
                    <a:pt x="588865" y="2823696"/>
                    <a:pt x="606717" y="2827723"/>
                    <a:pt x="621536" y="2836985"/>
                  </a:cubicBezTo>
                  <a:cubicBezTo>
                    <a:pt x="638105" y="2847340"/>
                    <a:pt x="652422" y="2860949"/>
                    <a:pt x="668429" y="2872154"/>
                  </a:cubicBezTo>
                  <a:cubicBezTo>
                    <a:pt x="691514" y="2888313"/>
                    <a:pt x="714994" y="2903918"/>
                    <a:pt x="738767" y="2919046"/>
                  </a:cubicBezTo>
                  <a:cubicBezTo>
                    <a:pt x="757990" y="2931279"/>
                    <a:pt x="778423" y="2941576"/>
                    <a:pt x="797382" y="2954215"/>
                  </a:cubicBezTo>
                  <a:cubicBezTo>
                    <a:pt x="820828" y="2969846"/>
                    <a:pt x="840988" y="2992197"/>
                    <a:pt x="867721" y="3001108"/>
                  </a:cubicBezTo>
                  <a:cubicBezTo>
                    <a:pt x="913246" y="3016283"/>
                    <a:pt x="913056" y="3013394"/>
                    <a:pt x="961505" y="3048000"/>
                  </a:cubicBezTo>
                  <a:cubicBezTo>
                    <a:pt x="970499" y="3054424"/>
                    <a:pt x="976110" y="3064814"/>
                    <a:pt x="984952" y="3071446"/>
                  </a:cubicBezTo>
                  <a:cubicBezTo>
                    <a:pt x="1007495" y="3088353"/>
                    <a:pt x="1033047" y="3101038"/>
                    <a:pt x="1055290" y="3118338"/>
                  </a:cubicBezTo>
                  <a:cubicBezTo>
                    <a:pt x="1090459" y="3145692"/>
                    <a:pt x="1122593" y="3177477"/>
                    <a:pt x="1160798" y="3200400"/>
                  </a:cubicBezTo>
                  <a:cubicBezTo>
                    <a:pt x="1195020" y="3220933"/>
                    <a:pt x="1223009" y="3236462"/>
                    <a:pt x="1254582" y="3259015"/>
                  </a:cubicBezTo>
                  <a:cubicBezTo>
                    <a:pt x="1270481" y="3270372"/>
                    <a:pt x="1284906" y="3283829"/>
                    <a:pt x="1301475" y="3294185"/>
                  </a:cubicBezTo>
                  <a:cubicBezTo>
                    <a:pt x="1316294" y="3303447"/>
                    <a:pt x="1334147" y="3307474"/>
                    <a:pt x="1348367" y="3317631"/>
                  </a:cubicBezTo>
                  <a:cubicBezTo>
                    <a:pt x="1361858" y="3327267"/>
                    <a:pt x="1369043" y="3344749"/>
                    <a:pt x="1383536" y="3352800"/>
                  </a:cubicBezTo>
                  <a:cubicBezTo>
                    <a:pt x="1405140" y="3364802"/>
                    <a:pt x="1431376" y="3366019"/>
                    <a:pt x="1453875" y="3376246"/>
                  </a:cubicBezTo>
                  <a:cubicBezTo>
                    <a:pt x="1474618" y="3385675"/>
                    <a:pt x="1491842" y="3401779"/>
                    <a:pt x="1512490" y="3411415"/>
                  </a:cubicBezTo>
                  <a:cubicBezTo>
                    <a:pt x="1550629" y="3429213"/>
                    <a:pt x="1588890" y="3448100"/>
                    <a:pt x="1629721" y="3458308"/>
                  </a:cubicBezTo>
                  <a:cubicBezTo>
                    <a:pt x="1645352" y="3462216"/>
                    <a:pt x="1661440" y="3464612"/>
                    <a:pt x="1676613" y="3470031"/>
                  </a:cubicBezTo>
                  <a:cubicBezTo>
                    <a:pt x="1716248" y="3484186"/>
                    <a:pt x="1753013" y="3506715"/>
                    <a:pt x="1793844" y="3516923"/>
                  </a:cubicBezTo>
                  <a:cubicBezTo>
                    <a:pt x="1940451" y="3553575"/>
                    <a:pt x="1758168" y="3506730"/>
                    <a:pt x="1875905" y="3540369"/>
                  </a:cubicBezTo>
                  <a:cubicBezTo>
                    <a:pt x="1891397" y="3544795"/>
                    <a:pt x="1907365" y="3547462"/>
                    <a:pt x="1922798" y="3552092"/>
                  </a:cubicBezTo>
                  <a:cubicBezTo>
                    <a:pt x="1946470" y="3559194"/>
                    <a:pt x="1993136" y="3575538"/>
                    <a:pt x="1993136" y="3575538"/>
                  </a:cubicBezTo>
                  <a:cubicBezTo>
                    <a:pt x="2004859" y="3583354"/>
                    <a:pt x="2015064" y="3594170"/>
                    <a:pt x="2028305" y="3598985"/>
                  </a:cubicBezTo>
                  <a:cubicBezTo>
                    <a:pt x="2076600" y="3616547"/>
                    <a:pt x="2185229" y="3629354"/>
                    <a:pt x="2227598" y="3657600"/>
                  </a:cubicBezTo>
                  <a:cubicBezTo>
                    <a:pt x="2239321" y="3665415"/>
                    <a:pt x="2249685" y="3675813"/>
                    <a:pt x="2262767" y="3681046"/>
                  </a:cubicBezTo>
                  <a:cubicBezTo>
                    <a:pt x="2289181" y="3691611"/>
                    <a:pt x="2317580" y="3696317"/>
                    <a:pt x="2344829" y="3704492"/>
                  </a:cubicBezTo>
                  <a:cubicBezTo>
                    <a:pt x="2356665" y="3708043"/>
                    <a:pt x="2368428" y="3711876"/>
                    <a:pt x="2379998" y="3716215"/>
                  </a:cubicBezTo>
                  <a:cubicBezTo>
                    <a:pt x="2399702" y="3723604"/>
                    <a:pt x="2418129" y="3734841"/>
                    <a:pt x="2438613" y="3739661"/>
                  </a:cubicBezTo>
                  <a:cubicBezTo>
                    <a:pt x="2484888" y="3750550"/>
                    <a:pt x="2534190" y="3748075"/>
                    <a:pt x="2579290" y="3763108"/>
                  </a:cubicBezTo>
                  <a:lnTo>
                    <a:pt x="2719967" y="3810000"/>
                  </a:lnTo>
                  <a:cubicBezTo>
                    <a:pt x="2770653" y="3826895"/>
                    <a:pt x="2789105" y="3835044"/>
                    <a:pt x="2837198" y="3845169"/>
                  </a:cubicBezTo>
                  <a:cubicBezTo>
                    <a:pt x="2895692" y="3857483"/>
                    <a:pt x="3013044" y="3880338"/>
                    <a:pt x="3013044" y="3880338"/>
                  </a:cubicBezTo>
                  <a:cubicBezTo>
                    <a:pt x="3163931" y="3940695"/>
                    <a:pt x="3060924" y="3907094"/>
                    <a:pt x="3376459" y="3915508"/>
                  </a:cubicBezTo>
                  <a:lnTo>
                    <a:pt x="3950890" y="3927231"/>
                  </a:lnTo>
                  <a:lnTo>
                    <a:pt x="4396367" y="3938954"/>
                  </a:lnTo>
                  <a:cubicBezTo>
                    <a:pt x="4408090" y="3935046"/>
                    <a:pt x="4419548" y="3930228"/>
                    <a:pt x="4431536" y="3927231"/>
                  </a:cubicBezTo>
                  <a:cubicBezTo>
                    <a:pt x="4483858" y="3914151"/>
                    <a:pt x="4616699" y="3896039"/>
                    <a:pt x="4642552" y="3892061"/>
                  </a:cubicBezTo>
                  <a:cubicBezTo>
                    <a:pt x="4662090" y="3884246"/>
                    <a:pt x="4681011" y="3874662"/>
                    <a:pt x="4701167" y="3868615"/>
                  </a:cubicBezTo>
                  <a:cubicBezTo>
                    <a:pt x="4720252" y="3862890"/>
                    <a:pt x="4739891" y="3858062"/>
                    <a:pt x="4759782" y="3856892"/>
                  </a:cubicBezTo>
                  <a:cubicBezTo>
                    <a:pt x="4872977" y="3850234"/>
                    <a:pt x="4986429" y="3849077"/>
                    <a:pt x="5099752" y="3845169"/>
                  </a:cubicBezTo>
                  <a:cubicBezTo>
                    <a:pt x="5138829" y="3837354"/>
                    <a:pt x="5177532" y="3827359"/>
                    <a:pt x="5216982" y="3821723"/>
                  </a:cubicBezTo>
                  <a:cubicBezTo>
                    <a:pt x="5477422" y="3784518"/>
                    <a:pt x="5621094" y="3789825"/>
                    <a:pt x="5920367" y="3786554"/>
                  </a:cubicBezTo>
                  <a:lnTo>
                    <a:pt x="7573321" y="3774831"/>
                  </a:lnTo>
                  <a:cubicBezTo>
                    <a:pt x="7596767" y="3770923"/>
                    <a:pt x="7621403" y="3771454"/>
                    <a:pt x="7643659" y="3763108"/>
                  </a:cubicBezTo>
                  <a:cubicBezTo>
                    <a:pt x="7654008" y="3759227"/>
                    <a:pt x="7657219" y="3744604"/>
                    <a:pt x="7667105" y="3739661"/>
                  </a:cubicBezTo>
                  <a:cubicBezTo>
                    <a:pt x="7681516" y="3732455"/>
                    <a:pt x="7698565" y="3732568"/>
                    <a:pt x="7713998" y="3727938"/>
                  </a:cubicBezTo>
                  <a:cubicBezTo>
                    <a:pt x="7737670" y="3720836"/>
                    <a:pt x="7760890" y="3712307"/>
                    <a:pt x="7784336" y="3704492"/>
                  </a:cubicBezTo>
                  <a:cubicBezTo>
                    <a:pt x="7819505" y="3653692"/>
                    <a:pt x="7859190" y="3605737"/>
                    <a:pt x="7889844" y="3552092"/>
                  </a:cubicBezTo>
                  <a:cubicBezTo>
                    <a:pt x="7946430" y="3453067"/>
                    <a:pt x="7917833" y="3495235"/>
                    <a:pt x="7971905" y="3423138"/>
                  </a:cubicBezTo>
                  <a:cubicBezTo>
                    <a:pt x="7974549" y="3407274"/>
                    <a:pt x="7985814" y="3328163"/>
                    <a:pt x="7995352" y="3305908"/>
                  </a:cubicBezTo>
                  <a:cubicBezTo>
                    <a:pt x="8000902" y="3292958"/>
                    <a:pt x="8010983" y="3282461"/>
                    <a:pt x="8018798" y="3270738"/>
                  </a:cubicBezTo>
                  <a:cubicBezTo>
                    <a:pt x="8021800" y="3237716"/>
                    <a:pt x="8029413" y="3118492"/>
                    <a:pt x="8042244" y="3071446"/>
                  </a:cubicBezTo>
                  <a:cubicBezTo>
                    <a:pt x="8047781" y="3051144"/>
                    <a:pt x="8057875" y="3032369"/>
                    <a:pt x="8065690" y="3012831"/>
                  </a:cubicBezTo>
                  <a:cubicBezTo>
                    <a:pt x="8074037" y="2870931"/>
                    <a:pt x="8089136" y="2637263"/>
                    <a:pt x="8089136" y="2508738"/>
                  </a:cubicBezTo>
                  <a:cubicBezTo>
                    <a:pt x="8089136" y="2293779"/>
                    <a:pt x="8084696" y="2078804"/>
                    <a:pt x="8077413" y="1863969"/>
                  </a:cubicBezTo>
                  <a:cubicBezTo>
                    <a:pt x="8076657" y="1841672"/>
                    <a:pt x="8060075" y="1804304"/>
                    <a:pt x="8053967" y="1781908"/>
                  </a:cubicBezTo>
                  <a:cubicBezTo>
                    <a:pt x="8033788" y="1707920"/>
                    <a:pt x="8039562" y="1673718"/>
                    <a:pt x="7983629" y="1617785"/>
                  </a:cubicBezTo>
                  <a:cubicBezTo>
                    <a:pt x="7955855" y="1590011"/>
                    <a:pt x="7929611" y="1560702"/>
                    <a:pt x="7889844" y="1547446"/>
                  </a:cubicBezTo>
                  <a:cubicBezTo>
                    <a:pt x="7841308" y="1531267"/>
                    <a:pt x="7864957" y="1542577"/>
                    <a:pt x="7819505" y="1512277"/>
                  </a:cubicBezTo>
                  <a:cubicBezTo>
                    <a:pt x="7811690" y="1500554"/>
                    <a:pt x="7806022" y="1487071"/>
                    <a:pt x="7796059" y="1477108"/>
                  </a:cubicBezTo>
                  <a:cubicBezTo>
                    <a:pt x="7762461" y="1443509"/>
                    <a:pt x="7763861" y="1461008"/>
                    <a:pt x="7725721" y="1441938"/>
                  </a:cubicBezTo>
                  <a:cubicBezTo>
                    <a:pt x="7713119" y="1435637"/>
                    <a:pt x="7703427" y="1424214"/>
                    <a:pt x="7690552" y="1418492"/>
                  </a:cubicBezTo>
                  <a:cubicBezTo>
                    <a:pt x="7667968" y="1408455"/>
                    <a:pt x="7641705" y="1398954"/>
                    <a:pt x="7631936" y="139504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822497" y="5332536"/>
              <a:ext cx="2861458" cy="1296855"/>
            </a:xfrm>
            <a:custGeom>
              <a:avLst/>
              <a:gdLst>
                <a:gd name="connsiteX0" fmla="*/ 446504 w 2861458"/>
                <a:gd name="connsiteY0" fmla="*/ 1289539 h 1296855"/>
                <a:gd name="connsiteX1" fmla="*/ 446504 w 2861458"/>
                <a:gd name="connsiteY1" fmla="*/ 1289539 h 1296855"/>
                <a:gd name="connsiteX2" fmla="*/ 669243 w 2861458"/>
                <a:gd name="connsiteY2" fmla="*/ 1277816 h 1296855"/>
                <a:gd name="connsiteX3" fmla="*/ 809920 w 2861458"/>
                <a:gd name="connsiteY3" fmla="*/ 1230923 h 1296855"/>
                <a:gd name="connsiteX4" fmla="*/ 903704 w 2861458"/>
                <a:gd name="connsiteY4" fmla="*/ 1219200 h 1296855"/>
                <a:gd name="connsiteX5" fmla="*/ 985766 w 2861458"/>
                <a:gd name="connsiteY5" fmla="*/ 1195754 h 1296855"/>
                <a:gd name="connsiteX6" fmla="*/ 1091274 w 2861458"/>
                <a:gd name="connsiteY6" fmla="*/ 1160585 h 1296855"/>
                <a:gd name="connsiteX7" fmla="*/ 1185058 w 2861458"/>
                <a:gd name="connsiteY7" fmla="*/ 1148862 h 1296855"/>
                <a:gd name="connsiteX8" fmla="*/ 1290566 w 2861458"/>
                <a:gd name="connsiteY8" fmla="*/ 1113693 h 1296855"/>
                <a:gd name="connsiteX9" fmla="*/ 1466412 w 2861458"/>
                <a:gd name="connsiteY9" fmla="*/ 1055077 h 1296855"/>
                <a:gd name="connsiteX10" fmla="*/ 1653981 w 2861458"/>
                <a:gd name="connsiteY10" fmla="*/ 1031631 h 1296855"/>
                <a:gd name="connsiteX11" fmla="*/ 1712597 w 2861458"/>
                <a:gd name="connsiteY11" fmla="*/ 1019908 h 1296855"/>
                <a:gd name="connsiteX12" fmla="*/ 2357366 w 2861458"/>
                <a:gd name="connsiteY12" fmla="*/ 1008185 h 1296855"/>
                <a:gd name="connsiteX13" fmla="*/ 2591827 w 2861458"/>
                <a:gd name="connsiteY13" fmla="*/ 996462 h 1296855"/>
                <a:gd name="connsiteX14" fmla="*/ 2662166 w 2861458"/>
                <a:gd name="connsiteY14" fmla="*/ 961293 h 1296855"/>
                <a:gd name="connsiteX15" fmla="*/ 2755951 w 2861458"/>
                <a:gd name="connsiteY15" fmla="*/ 914400 h 1296855"/>
                <a:gd name="connsiteX16" fmla="*/ 2779397 w 2861458"/>
                <a:gd name="connsiteY16" fmla="*/ 867508 h 1296855"/>
                <a:gd name="connsiteX17" fmla="*/ 2826289 w 2861458"/>
                <a:gd name="connsiteY17" fmla="*/ 832339 h 1296855"/>
                <a:gd name="connsiteX18" fmla="*/ 2849735 w 2861458"/>
                <a:gd name="connsiteY18" fmla="*/ 738554 h 1296855"/>
                <a:gd name="connsiteX19" fmla="*/ 2861458 w 2861458"/>
                <a:gd name="connsiteY19" fmla="*/ 691662 h 1296855"/>
                <a:gd name="connsiteX20" fmla="*/ 2849735 w 2861458"/>
                <a:gd name="connsiteY20" fmla="*/ 386862 h 1296855"/>
                <a:gd name="connsiteX21" fmla="*/ 2826289 w 2861458"/>
                <a:gd name="connsiteY21" fmla="*/ 293077 h 1296855"/>
                <a:gd name="connsiteX22" fmla="*/ 2779397 w 2861458"/>
                <a:gd name="connsiteY22" fmla="*/ 222739 h 1296855"/>
                <a:gd name="connsiteX23" fmla="*/ 2720781 w 2861458"/>
                <a:gd name="connsiteY23" fmla="*/ 140677 h 1296855"/>
                <a:gd name="connsiteX24" fmla="*/ 2650443 w 2861458"/>
                <a:gd name="connsiteY24" fmla="*/ 70339 h 1296855"/>
                <a:gd name="connsiteX25" fmla="*/ 2603551 w 2861458"/>
                <a:gd name="connsiteY25" fmla="*/ 46893 h 1296855"/>
                <a:gd name="connsiteX26" fmla="*/ 2580104 w 2861458"/>
                <a:gd name="connsiteY26" fmla="*/ 23446 h 1296855"/>
                <a:gd name="connsiteX27" fmla="*/ 2427704 w 2861458"/>
                <a:gd name="connsiteY27" fmla="*/ 0 h 1296855"/>
                <a:gd name="connsiteX28" fmla="*/ 1982227 w 2861458"/>
                <a:gd name="connsiteY28" fmla="*/ 23446 h 1296855"/>
                <a:gd name="connsiteX29" fmla="*/ 1900166 w 2861458"/>
                <a:gd name="connsiteY29" fmla="*/ 46893 h 1296855"/>
                <a:gd name="connsiteX30" fmla="*/ 1853274 w 2861458"/>
                <a:gd name="connsiteY30" fmla="*/ 117231 h 1296855"/>
                <a:gd name="connsiteX31" fmla="*/ 1794658 w 2861458"/>
                <a:gd name="connsiteY31" fmla="*/ 187569 h 1296855"/>
                <a:gd name="connsiteX32" fmla="*/ 1771212 w 2861458"/>
                <a:gd name="connsiteY32" fmla="*/ 222739 h 1296855"/>
                <a:gd name="connsiteX33" fmla="*/ 1689151 w 2861458"/>
                <a:gd name="connsiteY33" fmla="*/ 257908 h 1296855"/>
                <a:gd name="connsiteX34" fmla="*/ 1595366 w 2861458"/>
                <a:gd name="connsiteY34" fmla="*/ 328246 h 1296855"/>
                <a:gd name="connsiteX35" fmla="*/ 1478135 w 2861458"/>
                <a:gd name="connsiteY35" fmla="*/ 363416 h 1296855"/>
                <a:gd name="connsiteX36" fmla="*/ 1442966 w 2861458"/>
                <a:gd name="connsiteY36" fmla="*/ 375139 h 1296855"/>
                <a:gd name="connsiteX37" fmla="*/ 552012 w 2861458"/>
                <a:gd name="connsiteY37" fmla="*/ 386862 h 1296855"/>
                <a:gd name="connsiteX38" fmla="*/ 505120 w 2861458"/>
                <a:gd name="connsiteY38" fmla="*/ 398585 h 1296855"/>
                <a:gd name="connsiteX39" fmla="*/ 399612 w 2861458"/>
                <a:gd name="connsiteY39" fmla="*/ 410308 h 1296855"/>
                <a:gd name="connsiteX40" fmla="*/ 329274 w 2861458"/>
                <a:gd name="connsiteY40" fmla="*/ 433754 h 1296855"/>
                <a:gd name="connsiteX41" fmla="*/ 247212 w 2861458"/>
                <a:gd name="connsiteY41" fmla="*/ 445477 h 1296855"/>
                <a:gd name="connsiteX42" fmla="*/ 176874 w 2861458"/>
                <a:gd name="connsiteY42" fmla="*/ 480646 h 1296855"/>
                <a:gd name="connsiteX43" fmla="*/ 129981 w 2861458"/>
                <a:gd name="connsiteY43" fmla="*/ 562708 h 1296855"/>
                <a:gd name="connsiteX44" fmla="*/ 106535 w 2861458"/>
                <a:gd name="connsiteY44" fmla="*/ 597877 h 1296855"/>
                <a:gd name="connsiteX45" fmla="*/ 94812 w 2861458"/>
                <a:gd name="connsiteY45" fmla="*/ 633046 h 1296855"/>
                <a:gd name="connsiteX46" fmla="*/ 71366 w 2861458"/>
                <a:gd name="connsiteY46" fmla="*/ 656493 h 1296855"/>
                <a:gd name="connsiteX47" fmla="*/ 47920 w 2861458"/>
                <a:gd name="connsiteY47" fmla="*/ 691662 h 1296855"/>
                <a:gd name="connsiteX48" fmla="*/ 36197 w 2861458"/>
                <a:gd name="connsiteY48" fmla="*/ 738554 h 1296855"/>
                <a:gd name="connsiteX49" fmla="*/ 12751 w 2861458"/>
                <a:gd name="connsiteY49" fmla="*/ 773723 h 1296855"/>
                <a:gd name="connsiteX50" fmla="*/ 1027 w 2861458"/>
                <a:gd name="connsiteY50" fmla="*/ 808893 h 1296855"/>
                <a:gd name="connsiteX51" fmla="*/ 59643 w 2861458"/>
                <a:gd name="connsiteY51" fmla="*/ 1078523 h 1296855"/>
                <a:gd name="connsiteX52" fmla="*/ 94812 w 2861458"/>
                <a:gd name="connsiteY52" fmla="*/ 1101969 h 1296855"/>
                <a:gd name="connsiteX53" fmla="*/ 141704 w 2861458"/>
                <a:gd name="connsiteY53" fmla="*/ 1172308 h 1296855"/>
                <a:gd name="connsiteX54" fmla="*/ 176874 w 2861458"/>
                <a:gd name="connsiteY54" fmla="*/ 1184031 h 1296855"/>
                <a:gd name="connsiteX55" fmla="*/ 212043 w 2861458"/>
                <a:gd name="connsiteY55" fmla="*/ 1207477 h 1296855"/>
                <a:gd name="connsiteX56" fmla="*/ 247212 w 2861458"/>
                <a:gd name="connsiteY56" fmla="*/ 1219200 h 1296855"/>
                <a:gd name="connsiteX57" fmla="*/ 305827 w 2861458"/>
                <a:gd name="connsiteY57" fmla="*/ 1266093 h 1296855"/>
                <a:gd name="connsiteX58" fmla="*/ 329274 w 2861458"/>
                <a:gd name="connsiteY58" fmla="*/ 1289539 h 1296855"/>
                <a:gd name="connsiteX59" fmla="*/ 446504 w 2861458"/>
                <a:gd name="connsiteY59" fmla="*/ 1289539 h 129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2861458" h="1296855">
                  <a:moveTo>
                    <a:pt x="446504" y="1289539"/>
                  </a:moveTo>
                  <a:lnTo>
                    <a:pt x="446504" y="1289539"/>
                  </a:lnTo>
                  <a:cubicBezTo>
                    <a:pt x="520750" y="1285631"/>
                    <a:pt x="595843" y="1289655"/>
                    <a:pt x="669243" y="1277816"/>
                  </a:cubicBezTo>
                  <a:cubicBezTo>
                    <a:pt x="718041" y="1269945"/>
                    <a:pt x="760873" y="1237054"/>
                    <a:pt x="809920" y="1230923"/>
                  </a:cubicBezTo>
                  <a:lnTo>
                    <a:pt x="903704" y="1219200"/>
                  </a:lnTo>
                  <a:cubicBezTo>
                    <a:pt x="931058" y="1211385"/>
                    <a:pt x="958612" y="1204239"/>
                    <a:pt x="985766" y="1195754"/>
                  </a:cubicBezTo>
                  <a:cubicBezTo>
                    <a:pt x="1021150" y="1184697"/>
                    <a:pt x="1055188" y="1169076"/>
                    <a:pt x="1091274" y="1160585"/>
                  </a:cubicBezTo>
                  <a:cubicBezTo>
                    <a:pt x="1121941" y="1153369"/>
                    <a:pt x="1153797" y="1152770"/>
                    <a:pt x="1185058" y="1148862"/>
                  </a:cubicBezTo>
                  <a:lnTo>
                    <a:pt x="1290566" y="1113693"/>
                  </a:lnTo>
                  <a:cubicBezTo>
                    <a:pt x="1361127" y="1088789"/>
                    <a:pt x="1394732" y="1070437"/>
                    <a:pt x="1466412" y="1055077"/>
                  </a:cubicBezTo>
                  <a:cubicBezTo>
                    <a:pt x="1512558" y="1045189"/>
                    <a:pt x="1611866" y="1037647"/>
                    <a:pt x="1653981" y="1031631"/>
                  </a:cubicBezTo>
                  <a:cubicBezTo>
                    <a:pt x="1673706" y="1028813"/>
                    <a:pt x="1692682" y="1020572"/>
                    <a:pt x="1712597" y="1019908"/>
                  </a:cubicBezTo>
                  <a:cubicBezTo>
                    <a:pt x="1927436" y="1012747"/>
                    <a:pt x="2142443" y="1012093"/>
                    <a:pt x="2357366" y="1008185"/>
                  </a:cubicBezTo>
                  <a:cubicBezTo>
                    <a:pt x="2435520" y="1004277"/>
                    <a:pt x="2513870" y="1003241"/>
                    <a:pt x="2591827" y="996462"/>
                  </a:cubicBezTo>
                  <a:cubicBezTo>
                    <a:pt x="2627498" y="993360"/>
                    <a:pt x="2631384" y="976685"/>
                    <a:pt x="2662166" y="961293"/>
                  </a:cubicBezTo>
                  <a:cubicBezTo>
                    <a:pt x="2776886" y="903932"/>
                    <a:pt x="2674466" y="968722"/>
                    <a:pt x="2755951" y="914400"/>
                  </a:cubicBezTo>
                  <a:cubicBezTo>
                    <a:pt x="2763766" y="898769"/>
                    <a:pt x="2768024" y="880776"/>
                    <a:pt x="2779397" y="867508"/>
                  </a:cubicBezTo>
                  <a:cubicBezTo>
                    <a:pt x="2792112" y="852673"/>
                    <a:pt x="2816933" y="849492"/>
                    <a:pt x="2826289" y="832339"/>
                  </a:cubicBezTo>
                  <a:cubicBezTo>
                    <a:pt x="2841719" y="804050"/>
                    <a:pt x="2841920" y="769816"/>
                    <a:pt x="2849735" y="738554"/>
                  </a:cubicBezTo>
                  <a:lnTo>
                    <a:pt x="2861458" y="691662"/>
                  </a:lnTo>
                  <a:cubicBezTo>
                    <a:pt x="2857550" y="590062"/>
                    <a:pt x="2858672" y="488144"/>
                    <a:pt x="2849735" y="386862"/>
                  </a:cubicBezTo>
                  <a:cubicBezTo>
                    <a:pt x="2846903" y="354763"/>
                    <a:pt x="2844164" y="319889"/>
                    <a:pt x="2826289" y="293077"/>
                  </a:cubicBezTo>
                  <a:lnTo>
                    <a:pt x="2779397" y="222739"/>
                  </a:lnTo>
                  <a:cubicBezTo>
                    <a:pt x="2763083" y="198268"/>
                    <a:pt x="2739485" y="161459"/>
                    <a:pt x="2720781" y="140677"/>
                  </a:cubicBezTo>
                  <a:cubicBezTo>
                    <a:pt x="2698600" y="116031"/>
                    <a:pt x="2680100" y="85168"/>
                    <a:pt x="2650443" y="70339"/>
                  </a:cubicBezTo>
                  <a:cubicBezTo>
                    <a:pt x="2634812" y="62524"/>
                    <a:pt x="2618092" y="56587"/>
                    <a:pt x="2603551" y="46893"/>
                  </a:cubicBezTo>
                  <a:cubicBezTo>
                    <a:pt x="2594354" y="40762"/>
                    <a:pt x="2589582" y="29133"/>
                    <a:pt x="2580104" y="23446"/>
                  </a:cubicBezTo>
                  <a:cubicBezTo>
                    <a:pt x="2546306" y="3167"/>
                    <a:pt x="2434470" y="677"/>
                    <a:pt x="2427704" y="0"/>
                  </a:cubicBezTo>
                  <a:cubicBezTo>
                    <a:pt x="2289059" y="4621"/>
                    <a:pt x="2126722" y="-636"/>
                    <a:pt x="1982227" y="23446"/>
                  </a:cubicBezTo>
                  <a:cubicBezTo>
                    <a:pt x="1952782" y="28353"/>
                    <a:pt x="1928044" y="37600"/>
                    <a:pt x="1900166" y="46893"/>
                  </a:cubicBezTo>
                  <a:cubicBezTo>
                    <a:pt x="1884535" y="70339"/>
                    <a:pt x="1873200" y="97306"/>
                    <a:pt x="1853274" y="117231"/>
                  </a:cubicBezTo>
                  <a:cubicBezTo>
                    <a:pt x="1819953" y="150551"/>
                    <a:pt x="1829491" y="138802"/>
                    <a:pt x="1794658" y="187569"/>
                  </a:cubicBezTo>
                  <a:cubicBezTo>
                    <a:pt x="1786469" y="199034"/>
                    <a:pt x="1782036" y="213719"/>
                    <a:pt x="1771212" y="222739"/>
                  </a:cubicBezTo>
                  <a:cubicBezTo>
                    <a:pt x="1751898" y="238835"/>
                    <a:pt x="1713583" y="249764"/>
                    <a:pt x="1689151" y="257908"/>
                  </a:cubicBezTo>
                  <a:cubicBezTo>
                    <a:pt x="1661377" y="285680"/>
                    <a:pt x="1635131" y="314991"/>
                    <a:pt x="1595366" y="328246"/>
                  </a:cubicBezTo>
                  <a:cubicBezTo>
                    <a:pt x="1428226" y="383961"/>
                    <a:pt x="1602145" y="327985"/>
                    <a:pt x="1478135" y="363416"/>
                  </a:cubicBezTo>
                  <a:cubicBezTo>
                    <a:pt x="1466253" y="366811"/>
                    <a:pt x="1455319" y="374826"/>
                    <a:pt x="1442966" y="375139"/>
                  </a:cubicBezTo>
                  <a:cubicBezTo>
                    <a:pt x="1146051" y="382656"/>
                    <a:pt x="848997" y="382954"/>
                    <a:pt x="552012" y="386862"/>
                  </a:cubicBezTo>
                  <a:cubicBezTo>
                    <a:pt x="536381" y="390770"/>
                    <a:pt x="521044" y="396135"/>
                    <a:pt x="505120" y="398585"/>
                  </a:cubicBezTo>
                  <a:cubicBezTo>
                    <a:pt x="470146" y="403966"/>
                    <a:pt x="434311" y="403368"/>
                    <a:pt x="399612" y="410308"/>
                  </a:cubicBezTo>
                  <a:cubicBezTo>
                    <a:pt x="375378" y="415155"/>
                    <a:pt x="353740" y="430259"/>
                    <a:pt x="329274" y="433754"/>
                  </a:cubicBezTo>
                  <a:lnTo>
                    <a:pt x="247212" y="445477"/>
                  </a:lnTo>
                  <a:cubicBezTo>
                    <a:pt x="218608" y="455012"/>
                    <a:pt x="199599" y="457921"/>
                    <a:pt x="176874" y="480646"/>
                  </a:cubicBezTo>
                  <a:cubicBezTo>
                    <a:pt x="157832" y="499688"/>
                    <a:pt x="142242" y="541252"/>
                    <a:pt x="129981" y="562708"/>
                  </a:cubicBezTo>
                  <a:cubicBezTo>
                    <a:pt x="122991" y="574941"/>
                    <a:pt x="112836" y="585275"/>
                    <a:pt x="106535" y="597877"/>
                  </a:cubicBezTo>
                  <a:cubicBezTo>
                    <a:pt x="101009" y="608930"/>
                    <a:pt x="101170" y="622450"/>
                    <a:pt x="94812" y="633046"/>
                  </a:cubicBezTo>
                  <a:cubicBezTo>
                    <a:pt x="89125" y="642524"/>
                    <a:pt x="78271" y="647862"/>
                    <a:pt x="71366" y="656493"/>
                  </a:cubicBezTo>
                  <a:cubicBezTo>
                    <a:pt x="62565" y="667495"/>
                    <a:pt x="55735" y="679939"/>
                    <a:pt x="47920" y="691662"/>
                  </a:cubicBezTo>
                  <a:cubicBezTo>
                    <a:pt x="44012" y="707293"/>
                    <a:pt x="42544" y="723745"/>
                    <a:pt x="36197" y="738554"/>
                  </a:cubicBezTo>
                  <a:cubicBezTo>
                    <a:pt x="30647" y="751504"/>
                    <a:pt x="19052" y="761121"/>
                    <a:pt x="12751" y="773723"/>
                  </a:cubicBezTo>
                  <a:cubicBezTo>
                    <a:pt x="7224" y="784776"/>
                    <a:pt x="4935" y="797170"/>
                    <a:pt x="1027" y="808893"/>
                  </a:cubicBezTo>
                  <a:cubicBezTo>
                    <a:pt x="4308" y="864657"/>
                    <a:pt x="-19886" y="1025504"/>
                    <a:pt x="59643" y="1078523"/>
                  </a:cubicBezTo>
                  <a:lnTo>
                    <a:pt x="94812" y="1101969"/>
                  </a:lnTo>
                  <a:cubicBezTo>
                    <a:pt x="107102" y="1138841"/>
                    <a:pt x="104069" y="1147219"/>
                    <a:pt x="141704" y="1172308"/>
                  </a:cubicBezTo>
                  <a:cubicBezTo>
                    <a:pt x="151986" y="1179163"/>
                    <a:pt x="165151" y="1180123"/>
                    <a:pt x="176874" y="1184031"/>
                  </a:cubicBezTo>
                  <a:cubicBezTo>
                    <a:pt x="188597" y="1191846"/>
                    <a:pt x="199441" y="1201176"/>
                    <a:pt x="212043" y="1207477"/>
                  </a:cubicBezTo>
                  <a:cubicBezTo>
                    <a:pt x="223096" y="1213003"/>
                    <a:pt x="237563" y="1211481"/>
                    <a:pt x="247212" y="1219200"/>
                  </a:cubicBezTo>
                  <a:cubicBezTo>
                    <a:pt x="322966" y="1279803"/>
                    <a:pt x="217426" y="1236624"/>
                    <a:pt x="305827" y="1266093"/>
                  </a:cubicBezTo>
                  <a:cubicBezTo>
                    <a:pt x="313643" y="1273908"/>
                    <a:pt x="319388" y="1284596"/>
                    <a:pt x="329274" y="1289539"/>
                  </a:cubicBezTo>
                  <a:cubicBezTo>
                    <a:pt x="362198" y="1306001"/>
                    <a:pt x="426966" y="1289539"/>
                    <a:pt x="446504" y="1289539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052646" y="3282462"/>
              <a:ext cx="3352800" cy="2954215"/>
            </a:xfrm>
            <a:custGeom>
              <a:avLst/>
              <a:gdLst>
                <a:gd name="connsiteX0" fmla="*/ 1160585 w 3352800"/>
                <a:gd name="connsiteY0" fmla="*/ 1594338 h 2954215"/>
                <a:gd name="connsiteX1" fmla="*/ 1652954 w 3352800"/>
                <a:gd name="connsiteY1" fmla="*/ 1641230 h 2954215"/>
                <a:gd name="connsiteX2" fmla="*/ 1688123 w 3352800"/>
                <a:gd name="connsiteY2" fmla="*/ 1688123 h 2954215"/>
                <a:gd name="connsiteX3" fmla="*/ 1723292 w 3352800"/>
                <a:gd name="connsiteY3" fmla="*/ 1805353 h 2954215"/>
                <a:gd name="connsiteX4" fmla="*/ 1758462 w 3352800"/>
                <a:gd name="connsiteY4" fmla="*/ 1852246 h 2954215"/>
                <a:gd name="connsiteX5" fmla="*/ 1817077 w 3352800"/>
                <a:gd name="connsiteY5" fmla="*/ 1946030 h 2954215"/>
                <a:gd name="connsiteX6" fmla="*/ 1852246 w 3352800"/>
                <a:gd name="connsiteY6" fmla="*/ 2028092 h 2954215"/>
                <a:gd name="connsiteX7" fmla="*/ 1875692 w 3352800"/>
                <a:gd name="connsiteY7" fmla="*/ 2110153 h 2954215"/>
                <a:gd name="connsiteX8" fmla="*/ 1910862 w 3352800"/>
                <a:gd name="connsiteY8" fmla="*/ 2157046 h 2954215"/>
                <a:gd name="connsiteX9" fmla="*/ 1922585 w 3352800"/>
                <a:gd name="connsiteY9" fmla="*/ 2227384 h 2954215"/>
                <a:gd name="connsiteX10" fmla="*/ 1957754 w 3352800"/>
                <a:gd name="connsiteY10" fmla="*/ 2286000 h 2954215"/>
                <a:gd name="connsiteX11" fmla="*/ 1969477 w 3352800"/>
                <a:gd name="connsiteY11" fmla="*/ 2321169 h 2954215"/>
                <a:gd name="connsiteX12" fmla="*/ 1992923 w 3352800"/>
                <a:gd name="connsiteY12" fmla="*/ 2356338 h 2954215"/>
                <a:gd name="connsiteX13" fmla="*/ 2004646 w 3352800"/>
                <a:gd name="connsiteY13" fmla="*/ 2391507 h 2954215"/>
                <a:gd name="connsiteX14" fmla="*/ 2028092 w 3352800"/>
                <a:gd name="connsiteY14" fmla="*/ 2426676 h 2954215"/>
                <a:gd name="connsiteX15" fmla="*/ 2051539 w 3352800"/>
                <a:gd name="connsiteY15" fmla="*/ 2508738 h 2954215"/>
                <a:gd name="connsiteX16" fmla="*/ 2086708 w 3352800"/>
                <a:gd name="connsiteY16" fmla="*/ 2602523 h 2954215"/>
                <a:gd name="connsiteX17" fmla="*/ 2110154 w 3352800"/>
                <a:gd name="connsiteY17" fmla="*/ 2696307 h 2954215"/>
                <a:gd name="connsiteX18" fmla="*/ 2133600 w 3352800"/>
                <a:gd name="connsiteY18" fmla="*/ 2754923 h 2954215"/>
                <a:gd name="connsiteX19" fmla="*/ 2145323 w 3352800"/>
                <a:gd name="connsiteY19" fmla="*/ 2790092 h 2954215"/>
                <a:gd name="connsiteX20" fmla="*/ 2168769 w 3352800"/>
                <a:gd name="connsiteY20" fmla="*/ 2825261 h 2954215"/>
                <a:gd name="connsiteX21" fmla="*/ 2180492 w 3352800"/>
                <a:gd name="connsiteY21" fmla="*/ 2895600 h 2954215"/>
                <a:gd name="connsiteX22" fmla="*/ 2203939 w 3352800"/>
                <a:gd name="connsiteY22" fmla="*/ 2919046 h 2954215"/>
                <a:gd name="connsiteX23" fmla="*/ 2227385 w 3352800"/>
                <a:gd name="connsiteY23" fmla="*/ 2954215 h 2954215"/>
                <a:gd name="connsiteX24" fmla="*/ 2872154 w 3352800"/>
                <a:gd name="connsiteY24" fmla="*/ 2942492 h 2954215"/>
                <a:gd name="connsiteX25" fmla="*/ 2965939 w 3352800"/>
                <a:gd name="connsiteY25" fmla="*/ 2895600 h 2954215"/>
                <a:gd name="connsiteX26" fmla="*/ 3059723 w 3352800"/>
                <a:gd name="connsiteY26" fmla="*/ 2836984 h 2954215"/>
                <a:gd name="connsiteX27" fmla="*/ 3188677 w 3352800"/>
                <a:gd name="connsiteY27" fmla="*/ 2754923 h 2954215"/>
                <a:gd name="connsiteX28" fmla="*/ 3212123 w 3352800"/>
                <a:gd name="connsiteY28" fmla="*/ 2731476 h 2954215"/>
                <a:gd name="connsiteX29" fmla="*/ 3329354 w 3352800"/>
                <a:gd name="connsiteY29" fmla="*/ 2543907 h 2954215"/>
                <a:gd name="connsiteX30" fmla="*/ 3352800 w 3352800"/>
                <a:gd name="connsiteY30" fmla="*/ 2473569 h 2954215"/>
                <a:gd name="connsiteX31" fmla="*/ 3341077 w 3352800"/>
                <a:gd name="connsiteY31" fmla="*/ 1770184 h 2954215"/>
                <a:gd name="connsiteX32" fmla="*/ 3305908 w 3352800"/>
                <a:gd name="connsiteY32" fmla="*/ 1664676 h 2954215"/>
                <a:gd name="connsiteX33" fmla="*/ 3282462 w 3352800"/>
                <a:gd name="connsiteY33" fmla="*/ 1582615 h 2954215"/>
                <a:gd name="connsiteX34" fmla="*/ 3259016 w 3352800"/>
                <a:gd name="connsiteY34" fmla="*/ 1500553 h 2954215"/>
                <a:gd name="connsiteX35" fmla="*/ 3235569 w 3352800"/>
                <a:gd name="connsiteY35" fmla="*/ 1453661 h 2954215"/>
                <a:gd name="connsiteX36" fmla="*/ 3212123 w 3352800"/>
                <a:gd name="connsiteY36" fmla="*/ 1383323 h 2954215"/>
                <a:gd name="connsiteX37" fmla="*/ 3176954 w 3352800"/>
                <a:gd name="connsiteY37" fmla="*/ 1312984 h 2954215"/>
                <a:gd name="connsiteX38" fmla="*/ 3083169 w 3352800"/>
                <a:gd name="connsiteY38" fmla="*/ 1242646 h 2954215"/>
                <a:gd name="connsiteX39" fmla="*/ 3036277 w 3352800"/>
                <a:gd name="connsiteY39" fmla="*/ 1172307 h 2954215"/>
                <a:gd name="connsiteX40" fmla="*/ 3012831 w 3352800"/>
                <a:gd name="connsiteY40" fmla="*/ 1137138 h 2954215"/>
                <a:gd name="connsiteX41" fmla="*/ 2989385 w 3352800"/>
                <a:gd name="connsiteY41" fmla="*/ 1101969 h 2954215"/>
                <a:gd name="connsiteX42" fmla="*/ 2977662 w 3352800"/>
                <a:gd name="connsiteY42" fmla="*/ 1066800 h 2954215"/>
                <a:gd name="connsiteX43" fmla="*/ 2895600 w 3352800"/>
                <a:gd name="connsiteY43" fmla="*/ 949569 h 2954215"/>
                <a:gd name="connsiteX44" fmla="*/ 2872154 w 3352800"/>
                <a:gd name="connsiteY44" fmla="*/ 914400 h 2954215"/>
                <a:gd name="connsiteX45" fmla="*/ 2860431 w 3352800"/>
                <a:gd name="connsiteY45" fmla="*/ 879230 h 2954215"/>
                <a:gd name="connsiteX46" fmla="*/ 2836985 w 3352800"/>
                <a:gd name="connsiteY46" fmla="*/ 844061 h 2954215"/>
                <a:gd name="connsiteX47" fmla="*/ 2825262 w 3352800"/>
                <a:gd name="connsiteY47" fmla="*/ 797169 h 2954215"/>
                <a:gd name="connsiteX48" fmla="*/ 2778369 w 3352800"/>
                <a:gd name="connsiteY48" fmla="*/ 750276 h 2954215"/>
                <a:gd name="connsiteX49" fmla="*/ 2743200 w 3352800"/>
                <a:gd name="connsiteY49" fmla="*/ 633046 h 2954215"/>
                <a:gd name="connsiteX50" fmla="*/ 2708031 w 3352800"/>
                <a:gd name="connsiteY50" fmla="*/ 550984 h 2954215"/>
                <a:gd name="connsiteX51" fmla="*/ 2672862 w 3352800"/>
                <a:gd name="connsiteY51" fmla="*/ 515815 h 2954215"/>
                <a:gd name="connsiteX52" fmla="*/ 2614246 w 3352800"/>
                <a:gd name="connsiteY52" fmla="*/ 457200 h 2954215"/>
                <a:gd name="connsiteX53" fmla="*/ 2579077 w 3352800"/>
                <a:gd name="connsiteY53" fmla="*/ 410307 h 2954215"/>
                <a:gd name="connsiteX54" fmla="*/ 2508739 w 3352800"/>
                <a:gd name="connsiteY54" fmla="*/ 375138 h 2954215"/>
                <a:gd name="connsiteX55" fmla="*/ 2461846 w 3352800"/>
                <a:gd name="connsiteY55" fmla="*/ 339969 h 2954215"/>
                <a:gd name="connsiteX56" fmla="*/ 2356339 w 3352800"/>
                <a:gd name="connsiteY56" fmla="*/ 293076 h 2954215"/>
                <a:gd name="connsiteX57" fmla="*/ 2274277 w 3352800"/>
                <a:gd name="connsiteY57" fmla="*/ 269630 h 2954215"/>
                <a:gd name="connsiteX58" fmla="*/ 2215662 w 3352800"/>
                <a:gd name="connsiteY58" fmla="*/ 246184 h 2954215"/>
                <a:gd name="connsiteX59" fmla="*/ 2133600 w 3352800"/>
                <a:gd name="connsiteY59" fmla="*/ 222738 h 2954215"/>
                <a:gd name="connsiteX60" fmla="*/ 2051539 w 3352800"/>
                <a:gd name="connsiteY60" fmla="*/ 187569 h 2954215"/>
                <a:gd name="connsiteX61" fmla="*/ 1922585 w 3352800"/>
                <a:gd name="connsiteY61" fmla="*/ 152400 h 2954215"/>
                <a:gd name="connsiteX62" fmla="*/ 1863969 w 3352800"/>
                <a:gd name="connsiteY62" fmla="*/ 128953 h 2954215"/>
                <a:gd name="connsiteX63" fmla="*/ 1770185 w 3352800"/>
                <a:gd name="connsiteY63" fmla="*/ 105507 h 2954215"/>
                <a:gd name="connsiteX64" fmla="*/ 1711569 w 3352800"/>
                <a:gd name="connsiteY64" fmla="*/ 93784 h 2954215"/>
                <a:gd name="connsiteX65" fmla="*/ 1500554 w 3352800"/>
                <a:gd name="connsiteY65" fmla="*/ 46892 h 2954215"/>
                <a:gd name="connsiteX66" fmla="*/ 1453662 w 3352800"/>
                <a:gd name="connsiteY66" fmla="*/ 23446 h 2954215"/>
                <a:gd name="connsiteX67" fmla="*/ 1348154 w 3352800"/>
                <a:gd name="connsiteY67" fmla="*/ 11723 h 2954215"/>
                <a:gd name="connsiteX68" fmla="*/ 1312985 w 3352800"/>
                <a:gd name="connsiteY68" fmla="*/ 0 h 2954215"/>
                <a:gd name="connsiteX69" fmla="*/ 785446 w 3352800"/>
                <a:gd name="connsiteY69" fmla="*/ 11723 h 2954215"/>
                <a:gd name="connsiteX70" fmla="*/ 679939 w 3352800"/>
                <a:gd name="connsiteY70" fmla="*/ 58615 h 2954215"/>
                <a:gd name="connsiteX71" fmla="*/ 609600 w 3352800"/>
                <a:gd name="connsiteY71" fmla="*/ 70338 h 2954215"/>
                <a:gd name="connsiteX72" fmla="*/ 562708 w 3352800"/>
                <a:gd name="connsiteY72" fmla="*/ 105507 h 2954215"/>
                <a:gd name="connsiteX73" fmla="*/ 480646 w 3352800"/>
                <a:gd name="connsiteY73" fmla="*/ 140676 h 2954215"/>
                <a:gd name="connsiteX74" fmla="*/ 339969 w 3352800"/>
                <a:gd name="connsiteY74" fmla="*/ 234461 h 2954215"/>
                <a:gd name="connsiteX75" fmla="*/ 304800 w 3352800"/>
                <a:gd name="connsiteY75" fmla="*/ 257907 h 2954215"/>
                <a:gd name="connsiteX76" fmla="*/ 269631 w 3352800"/>
                <a:gd name="connsiteY76" fmla="*/ 281353 h 2954215"/>
                <a:gd name="connsiteX77" fmla="*/ 234462 w 3352800"/>
                <a:gd name="connsiteY77" fmla="*/ 293076 h 2954215"/>
                <a:gd name="connsiteX78" fmla="*/ 211016 w 3352800"/>
                <a:gd name="connsiteY78" fmla="*/ 316523 h 2954215"/>
                <a:gd name="connsiteX79" fmla="*/ 175846 w 3352800"/>
                <a:gd name="connsiteY79" fmla="*/ 328246 h 2954215"/>
                <a:gd name="connsiteX80" fmla="*/ 140677 w 3352800"/>
                <a:gd name="connsiteY80" fmla="*/ 351692 h 2954215"/>
                <a:gd name="connsiteX81" fmla="*/ 105508 w 3352800"/>
                <a:gd name="connsiteY81" fmla="*/ 422030 h 2954215"/>
                <a:gd name="connsiteX82" fmla="*/ 70339 w 3352800"/>
                <a:gd name="connsiteY82" fmla="*/ 539261 h 2954215"/>
                <a:gd name="connsiteX83" fmla="*/ 46892 w 3352800"/>
                <a:gd name="connsiteY83" fmla="*/ 609600 h 2954215"/>
                <a:gd name="connsiteX84" fmla="*/ 11723 w 3352800"/>
                <a:gd name="connsiteY84" fmla="*/ 715107 h 2954215"/>
                <a:gd name="connsiteX85" fmla="*/ 0 w 3352800"/>
                <a:gd name="connsiteY85" fmla="*/ 750276 h 2954215"/>
                <a:gd name="connsiteX86" fmla="*/ 11723 w 3352800"/>
                <a:gd name="connsiteY86" fmla="*/ 1289538 h 2954215"/>
                <a:gd name="connsiteX87" fmla="*/ 35169 w 3352800"/>
                <a:gd name="connsiteY87" fmla="*/ 1359876 h 2954215"/>
                <a:gd name="connsiteX88" fmla="*/ 70339 w 3352800"/>
                <a:gd name="connsiteY88" fmla="*/ 1383323 h 2954215"/>
                <a:gd name="connsiteX89" fmla="*/ 140677 w 3352800"/>
                <a:gd name="connsiteY89" fmla="*/ 1453661 h 2954215"/>
                <a:gd name="connsiteX90" fmla="*/ 175846 w 3352800"/>
                <a:gd name="connsiteY90" fmla="*/ 1465384 h 2954215"/>
                <a:gd name="connsiteX91" fmla="*/ 246185 w 3352800"/>
                <a:gd name="connsiteY91" fmla="*/ 1500553 h 2954215"/>
                <a:gd name="connsiteX92" fmla="*/ 339969 w 3352800"/>
                <a:gd name="connsiteY92" fmla="*/ 1547446 h 2954215"/>
                <a:gd name="connsiteX93" fmla="*/ 375139 w 3352800"/>
                <a:gd name="connsiteY93" fmla="*/ 1570892 h 2954215"/>
                <a:gd name="connsiteX94" fmla="*/ 539262 w 3352800"/>
                <a:gd name="connsiteY94" fmla="*/ 1594338 h 2954215"/>
                <a:gd name="connsiteX95" fmla="*/ 574431 w 3352800"/>
                <a:gd name="connsiteY95" fmla="*/ 1606061 h 2954215"/>
                <a:gd name="connsiteX96" fmla="*/ 691662 w 3352800"/>
                <a:gd name="connsiteY96" fmla="*/ 1629507 h 2954215"/>
                <a:gd name="connsiteX97" fmla="*/ 914400 w 3352800"/>
                <a:gd name="connsiteY97" fmla="*/ 1641230 h 2954215"/>
                <a:gd name="connsiteX98" fmla="*/ 1160585 w 3352800"/>
                <a:gd name="connsiteY98" fmla="*/ 1594338 h 295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3352800" h="2954215">
                  <a:moveTo>
                    <a:pt x="1160585" y="1594338"/>
                  </a:moveTo>
                  <a:cubicBezTo>
                    <a:pt x="1283677" y="1594338"/>
                    <a:pt x="1529780" y="1518055"/>
                    <a:pt x="1652954" y="1641230"/>
                  </a:cubicBezTo>
                  <a:cubicBezTo>
                    <a:pt x="1666770" y="1655046"/>
                    <a:pt x="1676400" y="1672492"/>
                    <a:pt x="1688123" y="1688123"/>
                  </a:cubicBezTo>
                  <a:cubicBezTo>
                    <a:pt x="1694211" y="1712475"/>
                    <a:pt x="1712589" y="1791083"/>
                    <a:pt x="1723292" y="1805353"/>
                  </a:cubicBezTo>
                  <a:cubicBezTo>
                    <a:pt x="1735015" y="1820984"/>
                    <a:pt x="1747105" y="1836347"/>
                    <a:pt x="1758462" y="1852246"/>
                  </a:cubicBezTo>
                  <a:cubicBezTo>
                    <a:pt x="1781015" y="1883819"/>
                    <a:pt x="1796544" y="1911808"/>
                    <a:pt x="1817077" y="1946030"/>
                  </a:cubicBezTo>
                  <a:cubicBezTo>
                    <a:pt x="1850732" y="2080654"/>
                    <a:pt x="1803672" y="1914752"/>
                    <a:pt x="1852246" y="2028092"/>
                  </a:cubicBezTo>
                  <a:cubicBezTo>
                    <a:pt x="1862034" y="2050932"/>
                    <a:pt x="1862656" y="2087341"/>
                    <a:pt x="1875692" y="2110153"/>
                  </a:cubicBezTo>
                  <a:cubicBezTo>
                    <a:pt x="1885386" y="2127117"/>
                    <a:pt x="1899139" y="2141415"/>
                    <a:pt x="1910862" y="2157046"/>
                  </a:cubicBezTo>
                  <a:cubicBezTo>
                    <a:pt x="1914770" y="2180492"/>
                    <a:pt x="1914462" y="2205046"/>
                    <a:pt x="1922585" y="2227384"/>
                  </a:cubicBezTo>
                  <a:cubicBezTo>
                    <a:pt x="1930372" y="2248798"/>
                    <a:pt x="1947564" y="2265620"/>
                    <a:pt x="1957754" y="2286000"/>
                  </a:cubicBezTo>
                  <a:cubicBezTo>
                    <a:pt x="1963280" y="2297053"/>
                    <a:pt x="1963951" y="2310116"/>
                    <a:pt x="1969477" y="2321169"/>
                  </a:cubicBezTo>
                  <a:cubicBezTo>
                    <a:pt x="1975778" y="2333771"/>
                    <a:pt x="1986622" y="2343736"/>
                    <a:pt x="1992923" y="2356338"/>
                  </a:cubicBezTo>
                  <a:cubicBezTo>
                    <a:pt x="1998449" y="2367391"/>
                    <a:pt x="1999120" y="2380454"/>
                    <a:pt x="2004646" y="2391507"/>
                  </a:cubicBezTo>
                  <a:cubicBezTo>
                    <a:pt x="2010947" y="2404109"/>
                    <a:pt x="2021791" y="2414074"/>
                    <a:pt x="2028092" y="2426676"/>
                  </a:cubicBezTo>
                  <a:cubicBezTo>
                    <a:pt x="2037464" y="2445419"/>
                    <a:pt x="2046529" y="2491203"/>
                    <a:pt x="2051539" y="2508738"/>
                  </a:cubicBezTo>
                  <a:cubicBezTo>
                    <a:pt x="2082549" y="2617273"/>
                    <a:pt x="2037160" y="2441492"/>
                    <a:pt x="2086708" y="2602523"/>
                  </a:cubicBezTo>
                  <a:cubicBezTo>
                    <a:pt x="2096184" y="2633322"/>
                    <a:pt x="2098187" y="2666388"/>
                    <a:pt x="2110154" y="2696307"/>
                  </a:cubicBezTo>
                  <a:cubicBezTo>
                    <a:pt x="2117969" y="2715846"/>
                    <a:pt x="2126211" y="2735219"/>
                    <a:pt x="2133600" y="2754923"/>
                  </a:cubicBezTo>
                  <a:cubicBezTo>
                    <a:pt x="2137939" y="2766493"/>
                    <a:pt x="2139797" y="2779039"/>
                    <a:pt x="2145323" y="2790092"/>
                  </a:cubicBezTo>
                  <a:cubicBezTo>
                    <a:pt x="2151624" y="2802694"/>
                    <a:pt x="2160954" y="2813538"/>
                    <a:pt x="2168769" y="2825261"/>
                  </a:cubicBezTo>
                  <a:cubicBezTo>
                    <a:pt x="2172677" y="2848707"/>
                    <a:pt x="2172146" y="2873344"/>
                    <a:pt x="2180492" y="2895600"/>
                  </a:cubicBezTo>
                  <a:cubicBezTo>
                    <a:pt x="2184373" y="2905949"/>
                    <a:pt x="2197034" y="2910415"/>
                    <a:pt x="2203939" y="2919046"/>
                  </a:cubicBezTo>
                  <a:cubicBezTo>
                    <a:pt x="2212741" y="2930048"/>
                    <a:pt x="2219570" y="2942492"/>
                    <a:pt x="2227385" y="2954215"/>
                  </a:cubicBezTo>
                  <a:lnTo>
                    <a:pt x="2872154" y="2942492"/>
                  </a:lnTo>
                  <a:cubicBezTo>
                    <a:pt x="2919673" y="2940881"/>
                    <a:pt x="2928383" y="2922426"/>
                    <a:pt x="2965939" y="2895600"/>
                  </a:cubicBezTo>
                  <a:cubicBezTo>
                    <a:pt x="3086424" y="2809539"/>
                    <a:pt x="2881713" y="2960221"/>
                    <a:pt x="3059723" y="2836984"/>
                  </a:cubicBezTo>
                  <a:cubicBezTo>
                    <a:pt x="3180054" y="2753678"/>
                    <a:pt x="3111168" y="2780759"/>
                    <a:pt x="3188677" y="2754923"/>
                  </a:cubicBezTo>
                  <a:cubicBezTo>
                    <a:pt x="3196492" y="2747107"/>
                    <a:pt x="3205218" y="2740107"/>
                    <a:pt x="3212123" y="2731476"/>
                  </a:cubicBezTo>
                  <a:cubicBezTo>
                    <a:pt x="3257964" y="2674175"/>
                    <a:pt x="3305655" y="2615003"/>
                    <a:pt x="3329354" y="2543907"/>
                  </a:cubicBezTo>
                  <a:lnTo>
                    <a:pt x="3352800" y="2473569"/>
                  </a:lnTo>
                  <a:cubicBezTo>
                    <a:pt x="3348892" y="2239107"/>
                    <a:pt x="3354648" y="2004285"/>
                    <a:pt x="3341077" y="1770184"/>
                  </a:cubicBezTo>
                  <a:cubicBezTo>
                    <a:pt x="3338932" y="1733174"/>
                    <a:pt x="3314899" y="1700641"/>
                    <a:pt x="3305908" y="1664676"/>
                  </a:cubicBezTo>
                  <a:cubicBezTo>
                    <a:pt x="3269260" y="1518084"/>
                    <a:pt x="3316098" y="1700341"/>
                    <a:pt x="3282462" y="1582615"/>
                  </a:cubicBezTo>
                  <a:cubicBezTo>
                    <a:pt x="3273965" y="1552876"/>
                    <a:pt x="3271061" y="1528657"/>
                    <a:pt x="3259016" y="1500553"/>
                  </a:cubicBezTo>
                  <a:cubicBezTo>
                    <a:pt x="3252132" y="1484490"/>
                    <a:pt x="3242059" y="1469887"/>
                    <a:pt x="3235569" y="1453661"/>
                  </a:cubicBezTo>
                  <a:cubicBezTo>
                    <a:pt x="3226390" y="1430714"/>
                    <a:pt x="3219938" y="1406769"/>
                    <a:pt x="3212123" y="1383323"/>
                  </a:cubicBezTo>
                  <a:cubicBezTo>
                    <a:pt x="3203761" y="1358236"/>
                    <a:pt x="3198343" y="1331700"/>
                    <a:pt x="3176954" y="1312984"/>
                  </a:cubicBezTo>
                  <a:cubicBezTo>
                    <a:pt x="3141697" y="1282134"/>
                    <a:pt x="3109174" y="1277320"/>
                    <a:pt x="3083169" y="1242646"/>
                  </a:cubicBezTo>
                  <a:cubicBezTo>
                    <a:pt x="3066262" y="1220103"/>
                    <a:pt x="3051908" y="1195753"/>
                    <a:pt x="3036277" y="1172307"/>
                  </a:cubicBezTo>
                  <a:lnTo>
                    <a:pt x="3012831" y="1137138"/>
                  </a:lnTo>
                  <a:cubicBezTo>
                    <a:pt x="3005016" y="1125415"/>
                    <a:pt x="2993840" y="1115335"/>
                    <a:pt x="2989385" y="1101969"/>
                  </a:cubicBezTo>
                  <a:cubicBezTo>
                    <a:pt x="2985477" y="1090246"/>
                    <a:pt x="2983663" y="1077602"/>
                    <a:pt x="2977662" y="1066800"/>
                  </a:cubicBezTo>
                  <a:cubicBezTo>
                    <a:pt x="2950712" y="1018290"/>
                    <a:pt x="2926334" y="992597"/>
                    <a:pt x="2895600" y="949569"/>
                  </a:cubicBezTo>
                  <a:cubicBezTo>
                    <a:pt x="2887411" y="938104"/>
                    <a:pt x="2879969" y="926123"/>
                    <a:pt x="2872154" y="914400"/>
                  </a:cubicBezTo>
                  <a:cubicBezTo>
                    <a:pt x="2868246" y="902677"/>
                    <a:pt x="2865957" y="890283"/>
                    <a:pt x="2860431" y="879230"/>
                  </a:cubicBezTo>
                  <a:cubicBezTo>
                    <a:pt x="2854130" y="866628"/>
                    <a:pt x="2842535" y="857011"/>
                    <a:pt x="2836985" y="844061"/>
                  </a:cubicBezTo>
                  <a:cubicBezTo>
                    <a:pt x="2830638" y="829252"/>
                    <a:pt x="2833801" y="810832"/>
                    <a:pt x="2825262" y="797169"/>
                  </a:cubicBezTo>
                  <a:cubicBezTo>
                    <a:pt x="2813546" y="778424"/>
                    <a:pt x="2794000" y="765907"/>
                    <a:pt x="2778369" y="750276"/>
                  </a:cubicBezTo>
                  <a:cubicBezTo>
                    <a:pt x="2760651" y="679406"/>
                    <a:pt x="2771742" y="718672"/>
                    <a:pt x="2743200" y="633046"/>
                  </a:cubicBezTo>
                  <a:cubicBezTo>
                    <a:pt x="2733633" y="604344"/>
                    <a:pt x="2726140" y="576336"/>
                    <a:pt x="2708031" y="550984"/>
                  </a:cubicBezTo>
                  <a:cubicBezTo>
                    <a:pt x="2698395" y="537493"/>
                    <a:pt x="2683476" y="528551"/>
                    <a:pt x="2672862" y="515815"/>
                  </a:cubicBezTo>
                  <a:cubicBezTo>
                    <a:pt x="2624017" y="457200"/>
                    <a:pt x="2678723" y="500184"/>
                    <a:pt x="2614246" y="457200"/>
                  </a:cubicBezTo>
                  <a:cubicBezTo>
                    <a:pt x="2602523" y="441569"/>
                    <a:pt x="2592893" y="424123"/>
                    <a:pt x="2579077" y="410307"/>
                  </a:cubicBezTo>
                  <a:cubicBezTo>
                    <a:pt x="2556352" y="387582"/>
                    <a:pt x="2537342" y="384672"/>
                    <a:pt x="2508739" y="375138"/>
                  </a:cubicBezTo>
                  <a:cubicBezTo>
                    <a:pt x="2493108" y="363415"/>
                    <a:pt x="2478415" y="350324"/>
                    <a:pt x="2461846" y="339969"/>
                  </a:cubicBezTo>
                  <a:cubicBezTo>
                    <a:pt x="2438504" y="325380"/>
                    <a:pt x="2380157" y="301015"/>
                    <a:pt x="2356339" y="293076"/>
                  </a:cubicBezTo>
                  <a:cubicBezTo>
                    <a:pt x="2329350" y="284080"/>
                    <a:pt x="2301266" y="278626"/>
                    <a:pt x="2274277" y="269630"/>
                  </a:cubicBezTo>
                  <a:cubicBezTo>
                    <a:pt x="2254313" y="262976"/>
                    <a:pt x="2235626" y="252838"/>
                    <a:pt x="2215662" y="246184"/>
                  </a:cubicBezTo>
                  <a:cubicBezTo>
                    <a:pt x="2188673" y="237188"/>
                    <a:pt x="2160391" y="232306"/>
                    <a:pt x="2133600" y="222738"/>
                  </a:cubicBezTo>
                  <a:cubicBezTo>
                    <a:pt x="2105574" y="212729"/>
                    <a:pt x="2079565" y="197578"/>
                    <a:pt x="2051539" y="187569"/>
                  </a:cubicBezTo>
                  <a:cubicBezTo>
                    <a:pt x="1786204" y="92807"/>
                    <a:pt x="2092098" y="208906"/>
                    <a:pt x="1922585" y="152400"/>
                  </a:cubicBezTo>
                  <a:cubicBezTo>
                    <a:pt x="1902621" y="145745"/>
                    <a:pt x="1884082" y="135142"/>
                    <a:pt x="1863969" y="128953"/>
                  </a:cubicBezTo>
                  <a:cubicBezTo>
                    <a:pt x="1833171" y="119476"/>
                    <a:pt x="1801583" y="112753"/>
                    <a:pt x="1770185" y="105507"/>
                  </a:cubicBezTo>
                  <a:cubicBezTo>
                    <a:pt x="1750770" y="101027"/>
                    <a:pt x="1730613" y="99644"/>
                    <a:pt x="1711569" y="93784"/>
                  </a:cubicBezTo>
                  <a:cubicBezTo>
                    <a:pt x="1538702" y="40595"/>
                    <a:pt x="1700775" y="66914"/>
                    <a:pt x="1500554" y="46892"/>
                  </a:cubicBezTo>
                  <a:cubicBezTo>
                    <a:pt x="1484923" y="39077"/>
                    <a:pt x="1470690" y="27376"/>
                    <a:pt x="1453662" y="23446"/>
                  </a:cubicBezTo>
                  <a:cubicBezTo>
                    <a:pt x="1419182" y="15489"/>
                    <a:pt x="1383058" y="17540"/>
                    <a:pt x="1348154" y="11723"/>
                  </a:cubicBezTo>
                  <a:cubicBezTo>
                    <a:pt x="1335965" y="9692"/>
                    <a:pt x="1324708" y="3908"/>
                    <a:pt x="1312985" y="0"/>
                  </a:cubicBezTo>
                  <a:cubicBezTo>
                    <a:pt x="1137139" y="3908"/>
                    <a:pt x="961032" y="1394"/>
                    <a:pt x="785446" y="11723"/>
                  </a:cubicBezTo>
                  <a:cubicBezTo>
                    <a:pt x="666735" y="18706"/>
                    <a:pt x="755629" y="33385"/>
                    <a:pt x="679939" y="58615"/>
                  </a:cubicBezTo>
                  <a:cubicBezTo>
                    <a:pt x="657389" y="66132"/>
                    <a:pt x="633046" y="66430"/>
                    <a:pt x="609600" y="70338"/>
                  </a:cubicBezTo>
                  <a:cubicBezTo>
                    <a:pt x="593969" y="82061"/>
                    <a:pt x="579276" y="95152"/>
                    <a:pt x="562708" y="105507"/>
                  </a:cubicBezTo>
                  <a:cubicBezTo>
                    <a:pt x="529596" y="126202"/>
                    <a:pt x="514835" y="129280"/>
                    <a:pt x="480646" y="140676"/>
                  </a:cubicBezTo>
                  <a:lnTo>
                    <a:pt x="339969" y="234461"/>
                  </a:lnTo>
                  <a:lnTo>
                    <a:pt x="304800" y="257907"/>
                  </a:lnTo>
                  <a:cubicBezTo>
                    <a:pt x="293077" y="265722"/>
                    <a:pt x="282997" y="276898"/>
                    <a:pt x="269631" y="281353"/>
                  </a:cubicBezTo>
                  <a:lnTo>
                    <a:pt x="234462" y="293076"/>
                  </a:lnTo>
                  <a:cubicBezTo>
                    <a:pt x="226647" y="300892"/>
                    <a:pt x="220494" y="310836"/>
                    <a:pt x="211016" y="316523"/>
                  </a:cubicBezTo>
                  <a:cubicBezTo>
                    <a:pt x="200420" y="322881"/>
                    <a:pt x="186899" y="322720"/>
                    <a:pt x="175846" y="328246"/>
                  </a:cubicBezTo>
                  <a:cubicBezTo>
                    <a:pt x="163244" y="334547"/>
                    <a:pt x="152400" y="343877"/>
                    <a:pt x="140677" y="351692"/>
                  </a:cubicBezTo>
                  <a:cubicBezTo>
                    <a:pt x="97922" y="479958"/>
                    <a:pt x="166111" y="285673"/>
                    <a:pt x="105508" y="422030"/>
                  </a:cubicBezTo>
                  <a:cubicBezTo>
                    <a:pt x="80001" y="479422"/>
                    <a:pt x="86078" y="486797"/>
                    <a:pt x="70339" y="539261"/>
                  </a:cubicBezTo>
                  <a:cubicBezTo>
                    <a:pt x="63237" y="562933"/>
                    <a:pt x="54708" y="586154"/>
                    <a:pt x="46892" y="609600"/>
                  </a:cubicBezTo>
                  <a:lnTo>
                    <a:pt x="11723" y="715107"/>
                  </a:lnTo>
                  <a:lnTo>
                    <a:pt x="0" y="750276"/>
                  </a:lnTo>
                  <a:cubicBezTo>
                    <a:pt x="3908" y="930030"/>
                    <a:pt x="1367" y="1110040"/>
                    <a:pt x="11723" y="1289538"/>
                  </a:cubicBezTo>
                  <a:cubicBezTo>
                    <a:pt x="13146" y="1314211"/>
                    <a:pt x="14606" y="1346167"/>
                    <a:pt x="35169" y="1359876"/>
                  </a:cubicBezTo>
                  <a:cubicBezTo>
                    <a:pt x="46892" y="1367692"/>
                    <a:pt x="59808" y="1373962"/>
                    <a:pt x="70339" y="1383323"/>
                  </a:cubicBezTo>
                  <a:cubicBezTo>
                    <a:pt x="95121" y="1405352"/>
                    <a:pt x="109221" y="1443176"/>
                    <a:pt x="140677" y="1453661"/>
                  </a:cubicBezTo>
                  <a:cubicBezTo>
                    <a:pt x="152400" y="1457569"/>
                    <a:pt x="164793" y="1459858"/>
                    <a:pt x="175846" y="1465384"/>
                  </a:cubicBezTo>
                  <a:cubicBezTo>
                    <a:pt x="266748" y="1510835"/>
                    <a:pt x="157787" y="1471087"/>
                    <a:pt x="246185" y="1500553"/>
                  </a:cubicBezTo>
                  <a:cubicBezTo>
                    <a:pt x="323244" y="1577615"/>
                    <a:pt x="178341" y="1439697"/>
                    <a:pt x="339969" y="1547446"/>
                  </a:cubicBezTo>
                  <a:cubicBezTo>
                    <a:pt x="351692" y="1555261"/>
                    <a:pt x="361947" y="1565945"/>
                    <a:pt x="375139" y="1570892"/>
                  </a:cubicBezTo>
                  <a:cubicBezTo>
                    <a:pt x="406572" y="1582679"/>
                    <a:pt x="523846" y="1592625"/>
                    <a:pt x="539262" y="1594338"/>
                  </a:cubicBezTo>
                  <a:cubicBezTo>
                    <a:pt x="550985" y="1598246"/>
                    <a:pt x="562549" y="1602666"/>
                    <a:pt x="574431" y="1606061"/>
                  </a:cubicBezTo>
                  <a:cubicBezTo>
                    <a:pt x="607614" y="1615542"/>
                    <a:pt x="659675" y="1626948"/>
                    <a:pt x="691662" y="1629507"/>
                  </a:cubicBezTo>
                  <a:cubicBezTo>
                    <a:pt x="765774" y="1635436"/>
                    <a:pt x="840154" y="1637322"/>
                    <a:pt x="914400" y="1641230"/>
                  </a:cubicBezTo>
                  <a:cubicBezTo>
                    <a:pt x="1008177" y="1637153"/>
                    <a:pt x="1037493" y="1594338"/>
                    <a:pt x="1160585" y="1594338"/>
                  </a:cubicBez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145323" y="4307528"/>
              <a:ext cx="3329354" cy="2192300"/>
            </a:xfrm>
            <a:custGeom>
              <a:avLst/>
              <a:gdLst>
                <a:gd name="connsiteX0" fmla="*/ 550984 w 3329354"/>
                <a:gd name="connsiteY0" fmla="*/ 14986 h 2192300"/>
                <a:gd name="connsiteX1" fmla="*/ 550984 w 3329354"/>
                <a:gd name="connsiteY1" fmla="*/ 14986 h 2192300"/>
                <a:gd name="connsiteX2" fmla="*/ 961292 w 3329354"/>
                <a:gd name="connsiteY2" fmla="*/ 14986 h 2192300"/>
                <a:gd name="connsiteX3" fmla="*/ 1078523 w 3329354"/>
                <a:gd name="connsiteY3" fmla="*/ 50156 h 2192300"/>
                <a:gd name="connsiteX4" fmla="*/ 1184031 w 3329354"/>
                <a:gd name="connsiteY4" fmla="*/ 85325 h 2192300"/>
                <a:gd name="connsiteX5" fmla="*/ 1242646 w 3329354"/>
                <a:gd name="connsiteY5" fmla="*/ 97048 h 2192300"/>
                <a:gd name="connsiteX6" fmla="*/ 1312984 w 3329354"/>
                <a:gd name="connsiteY6" fmla="*/ 120494 h 2192300"/>
                <a:gd name="connsiteX7" fmla="*/ 1383323 w 3329354"/>
                <a:gd name="connsiteY7" fmla="*/ 143940 h 2192300"/>
                <a:gd name="connsiteX8" fmla="*/ 1465384 w 3329354"/>
                <a:gd name="connsiteY8" fmla="*/ 167386 h 2192300"/>
                <a:gd name="connsiteX9" fmla="*/ 1840523 w 3329354"/>
                <a:gd name="connsiteY9" fmla="*/ 190832 h 2192300"/>
                <a:gd name="connsiteX10" fmla="*/ 2203938 w 3329354"/>
                <a:gd name="connsiteY10" fmla="*/ 202556 h 2192300"/>
                <a:gd name="connsiteX11" fmla="*/ 2344615 w 3329354"/>
                <a:gd name="connsiteY11" fmla="*/ 237725 h 2192300"/>
                <a:gd name="connsiteX12" fmla="*/ 2438400 w 3329354"/>
                <a:gd name="connsiteY12" fmla="*/ 272894 h 2192300"/>
                <a:gd name="connsiteX13" fmla="*/ 2754923 w 3329354"/>
                <a:gd name="connsiteY13" fmla="*/ 319786 h 2192300"/>
                <a:gd name="connsiteX14" fmla="*/ 2872154 w 3329354"/>
                <a:gd name="connsiteY14" fmla="*/ 366679 h 2192300"/>
                <a:gd name="connsiteX15" fmla="*/ 2907323 w 3329354"/>
                <a:gd name="connsiteY15" fmla="*/ 378402 h 2192300"/>
                <a:gd name="connsiteX16" fmla="*/ 2977661 w 3329354"/>
                <a:gd name="connsiteY16" fmla="*/ 425294 h 2192300"/>
                <a:gd name="connsiteX17" fmla="*/ 3012831 w 3329354"/>
                <a:gd name="connsiteY17" fmla="*/ 448740 h 2192300"/>
                <a:gd name="connsiteX18" fmla="*/ 3094892 w 3329354"/>
                <a:gd name="connsiteY18" fmla="*/ 530802 h 2192300"/>
                <a:gd name="connsiteX19" fmla="*/ 3118338 w 3329354"/>
                <a:gd name="connsiteY19" fmla="*/ 565971 h 2192300"/>
                <a:gd name="connsiteX20" fmla="*/ 3153507 w 3329354"/>
                <a:gd name="connsiteY20" fmla="*/ 601140 h 2192300"/>
                <a:gd name="connsiteX21" fmla="*/ 3188677 w 3329354"/>
                <a:gd name="connsiteY21" fmla="*/ 659756 h 2192300"/>
                <a:gd name="connsiteX22" fmla="*/ 3212123 w 3329354"/>
                <a:gd name="connsiteY22" fmla="*/ 718371 h 2192300"/>
                <a:gd name="connsiteX23" fmla="*/ 3259015 w 3329354"/>
                <a:gd name="connsiteY23" fmla="*/ 788709 h 2192300"/>
                <a:gd name="connsiteX24" fmla="*/ 3282461 w 3329354"/>
                <a:gd name="connsiteY24" fmla="*/ 870771 h 2192300"/>
                <a:gd name="connsiteX25" fmla="*/ 3329354 w 3329354"/>
                <a:gd name="connsiteY25" fmla="*/ 964556 h 2192300"/>
                <a:gd name="connsiteX26" fmla="*/ 3294184 w 3329354"/>
                <a:gd name="connsiteY26" fmla="*/ 1163848 h 2192300"/>
                <a:gd name="connsiteX27" fmla="*/ 3270738 w 3329354"/>
                <a:gd name="connsiteY27" fmla="*/ 1210740 h 2192300"/>
                <a:gd name="connsiteX28" fmla="*/ 3235569 w 3329354"/>
                <a:gd name="connsiteY28" fmla="*/ 1245909 h 2192300"/>
                <a:gd name="connsiteX29" fmla="*/ 3223846 w 3329354"/>
                <a:gd name="connsiteY29" fmla="*/ 1281079 h 2192300"/>
                <a:gd name="connsiteX30" fmla="*/ 3094892 w 3329354"/>
                <a:gd name="connsiteY30" fmla="*/ 1316248 h 2192300"/>
                <a:gd name="connsiteX31" fmla="*/ 3024554 w 3329354"/>
                <a:gd name="connsiteY31" fmla="*/ 1351417 h 2192300"/>
                <a:gd name="connsiteX32" fmla="*/ 1981200 w 3329354"/>
                <a:gd name="connsiteY32" fmla="*/ 1363140 h 2192300"/>
                <a:gd name="connsiteX33" fmla="*/ 1899138 w 3329354"/>
                <a:gd name="connsiteY33" fmla="*/ 1374863 h 2192300"/>
                <a:gd name="connsiteX34" fmla="*/ 1852246 w 3329354"/>
                <a:gd name="connsiteY34" fmla="*/ 1398309 h 2192300"/>
                <a:gd name="connsiteX35" fmla="*/ 1781907 w 3329354"/>
                <a:gd name="connsiteY35" fmla="*/ 1421756 h 2192300"/>
                <a:gd name="connsiteX36" fmla="*/ 1746738 w 3329354"/>
                <a:gd name="connsiteY36" fmla="*/ 1433479 h 2192300"/>
                <a:gd name="connsiteX37" fmla="*/ 1711569 w 3329354"/>
                <a:gd name="connsiteY37" fmla="*/ 1445202 h 2192300"/>
                <a:gd name="connsiteX38" fmla="*/ 1641231 w 3329354"/>
                <a:gd name="connsiteY38" fmla="*/ 1480371 h 2192300"/>
                <a:gd name="connsiteX39" fmla="*/ 1570892 w 3329354"/>
                <a:gd name="connsiteY39" fmla="*/ 1550709 h 2192300"/>
                <a:gd name="connsiteX40" fmla="*/ 1547446 w 3329354"/>
                <a:gd name="connsiteY40" fmla="*/ 1574156 h 2192300"/>
                <a:gd name="connsiteX41" fmla="*/ 1500554 w 3329354"/>
                <a:gd name="connsiteY41" fmla="*/ 1656217 h 2192300"/>
                <a:gd name="connsiteX42" fmla="*/ 1453661 w 3329354"/>
                <a:gd name="connsiteY42" fmla="*/ 1726556 h 2192300"/>
                <a:gd name="connsiteX43" fmla="*/ 1406769 w 3329354"/>
                <a:gd name="connsiteY43" fmla="*/ 1808617 h 2192300"/>
                <a:gd name="connsiteX44" fmla="*/ 1383323 w 3329354"/>
                <a:gd name="connsiteY44" fmla="*/ 1902402 h 2192300"/>
                <a:gd name="connsiteX45" fmla="*/ 1371600 w 3329354"/>
                <a:gd name="connsiteY45" fmla="*/ 1937571 h 2192300"/>
                <a:gd name="connsiteX46" fmla="*/ 1289538 w 3329354"/>
                <a:gd name="connsiteY46" fmla="*/ 2066525 h 2192300"/>
                <a:gd name="connsiteX47" fmla="*/ 1266092 w 3329354"/>
                <a:gd name="connsiteY47" fmla="*/ 2101694 h 2192300"/>
                <a:gd name="connsiteX48" fmla="*/ 1230923 w 3329354"/>
                <a:gd name="connsiteY48" fmla="*/ 2113417 h 2192300"/>
                <a:gd name="connsiteX49" fmla="*/ 1195754 w 3329354"/>
                <a:gd name="connsiteY49" fmla="*/ 2136863 h 2192300"/>
                <a:gd name="connsiteX50" fmla="*/ 1137138 w 3329354"/>
                <a:gd name="connsiteY50" fmla="*/ 2148586 h 2192300"/>
                <a:gd name="connsiteX51" fmla="*/ 1101969 w 3329354"/>
                <a:gd name="connsiteY51" fmla="*/ 2160309 h 2192300"/>
                <a:gd name="connsiteX52" fmla="*/ 480646 w 3329354"/>
                <a:gd name="connsiteY52" fmla="*/ 2183756 h 2192300"/>
                <a:gd name="connsiteX53" fmla="*/ 293077 w 3329354"/>
                <a:gd name="connsiteY53" fmla="*/ 2172032 h 2192300"/>
                <a:gd name="connsiteX54" fmla="*/ 234461 w 3329354"/>
                <a:gd name="connsiteY54" fmla="*/ 2089971 h 2192300"/>
                <a:gd name="connsiteX55" fmla="*/ 222738 w 3329354"/>
                <a:gd name="connsiteY55" fmla="*/ 2054802 h 2192300"/>
                <a:gd name="connsiteX56" fmla="*/ 211015 w 3329354"/>
                <a:gd name="connsiteY56" fmla="*/ 1996186 h 2192300"/>
                <a:gd name="connsiteX57" fmla="*/ 175846 w 3329354"/>
                <a:gd name="connsiteY57" fmla="*/ 1961017 h 2192300"/>
                <a:gd name="connsiteX58" fmla="*/ 140677 w 3329354"/>
                <a:gd name="connsiteY58" fmla="*/ 1867232 h 2192300"/>
                <a:gd name="connsiteX59" fmla="*/ 93784 w 3329354"/>
                <a:gd name="connsiteY59" fmla="*/ 1761725 h 2192300"/>
                <a:gd name="connsiteX60" fmla="*/ 82061 w 3329354"/>
                <a:gd name="connsiteY60" fmla="*/ 1714832 h 2192300"/>
                <a:gd name="connsiteX61" fmla="*/ 58615 w 3329354"/>
                <a:gd name="connsiteY61" fmla="*/ 1632771 h 2192300"/>
                <a:gd name="connsiteX62" fmla="*/ 46892 w 3329354"/>
                <a:gd name="connsiteY62" fmla="*/ 1456925 h 2192300"/>
                <a:gd name="connsiteX63" fmla="*/ 35169 w 3329354"/>
                <a:gd name="connsiteY63" fmla="*/ 1175571 h 2192300"/>
                <a:gd name="connsiteX64" fmla="*/ 11723 w 3329354"/>
                <a:gd name="connsiteY64" fmla="*/ 1058340 h 2192300"/>
                <a:gd name="connsiteX65" fmla="*/ 0 w 3329354"/>
                <a:gd name="connsiteY65" fmla="*/ 999725 h 2192300"/>
                <a:gd name="connsiteX66" fmla="*/ 11723 w 3329354"/>
                <a:gd name="connsiteY66" fmla="*/ 706648 h 2192300"/>
                <a:gd name="connsiteX67" fmla="*/ 23446 w 3329354"/>
                <a:gd name="connsiteY67" fmla="*/ 624586 h 2192300"/>
                <a:gd name="connsiteX68" fmla="*/ 35169 w 3329354"/>
                <a:gd name="connsiteY68" fmla="*/ 519079 h 2192300"/>
                <a:gd name="connsiteX69" fmla="*/ 58615 w 3329354"/>
                <a:gd name="connsiteY69" fmla="*/ 132217 h 2192300"/>
                <a:gd name="connsiteX70" fmla="*/ 70338 w 3329354"/>
                <a:gd name="connsiteY70" fmla="*/ 97048 h 2192300"/>
                <a:gd name="connsiteX71" fmla="*/ 105507 w 3329354"/>
                <a:gd name="connsiteY71" fmla="*/ 73602 h 2192300"/>
                <a:gd name="connsiteX72" fmla="*/ 128954 w 3329354"/>
                <a:gd name="connsiteY72" fmla="*/ 50156 h 2192300"/>
                <a:gd name="connsiteX73" fmla="*/ 199292 w 3329354"/>
                <a:gd name="connsiteY73" fmla="*/ 26709 h 2192300"/>
                <a:gd name="connsiteX74" fmla="*/ 234461 w 3329354"/>
                <a:gd name="connsiteY74" fmla="*/ 14986 h 2192300"/>
                <a:gd name="connsiteX75" fmla="*/ 550984 w 3329354"/>
                <a:gd name="connsiteY75" fmla="*/ 14986 h 2192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329354" h="2192300">
                  <a:moveTo>
                    <a:pt x="550984" y="14986"/>
                  </a:moveTo>
                  <a:lnTo>
                    <a:pt x="550984" y="14986"/>
                  </a:lnTo>
                  <a:cubicBezTo>
                    <a:pt x="738763" y="-5878"/>
                    <a:pt x="675100" y="-4093"/>
                    <a:pt x="961292" y="14986"/>
                  </a:cubicBezTo>
                  <a:cubicBezTo>
                    <a:pt x="986667" y="16678"/>
                    <a:pt x="1062684" y="46196"/>
                    <a:pt x="1078523" y="50156"/>
                  </a:cubicBezTo>
                  <a:cubicBezTo>
                    <a:pt x="1258494" y="95149"/>
                    <a:pt x="963304" y="19107"/>
                    <a:pt x="1184031" y="85325"/>
                  </a:cubicBezTo>
                  <a:cubicBezTo>
                    <a:pt x="1203116" y="91050"/>
                    <a:pt x="1223423" y="91805"/>
                    <a:pt x="1242646" y="97048"/>
                  </a:cubicBezTo>
                  <a:cubicBezTo>
                    <a:pt x="1266489" y="103551"/>
                    <a:pt x="1289538" y="112679"/>
                    <a:pt x="1312984" y="120494"/>
                  </a:cubicBezTo>
                  <a:lnTo>
                    <a:pt x="1383323" y="143940"/>
                  </a:lnTo>
                  <a:cubicBezTo>
                    <a:pt x="1409584" y="152694"/>
                    <a:pt x="1438047" y="163180"/>
                    <a:pt x="1465384" y="167386"/>
                  </a:cubicBezTo>
                  <a:cubicBezTo>
                    <a:pt x="1582377" y="185385"/>
                    <a:pt x="1733655" y="186874"/>
                    <a:pt x="1840523" y="190832"/>
                  </a:cubicBezTo>
                  <a:lnTo>
                    <a:pt x="2203938" y="202556"/>
                  </a:lnTo>
                  <a:cubicBezTo>
                    <a:pt x="2296827" y="233518"/>
                    <a:pt x="2249899" y="221939"/>
                    <a:pt x="2344615" y="237725"/>
                  </a:cubicBezTo>
                  <a:cubicBezTo>
                    <a:pt x="2394443" y="270943"/>
                    <a:pt x="2368684" y="260218"/>
                    <a:pt x="2438400" y="272894"/>
                  </a:cubicBezTo>
                  <a:cubicBezTo>
                    <a:pt x="2660814" y="313333"/>
                    <a:pt x="2579624" y="302256"/>
                    <a:pt x="2754923" y="319786"/>
                  </a:cubicBezTo>
                  <a:cubicBezTo>
                    <a:pt x="2915020" y="373152"/>
                    <a:pt x="2751409" y="314930"/>
                    <a:pt x="2872154" y="366679"/>
                  </a:cubicBezTo>
                  <a:cubicBezTo>
                    <a:pt x="2883512" y="371547"/>
                    <a:pt x="2896521" y="372401"/>
                    <a:pt x="2907323" y="378402"/>
                  </a:cubicBezTo>
                  <a:cubicBezTo>
                    <a:pt x="2931956" y="392087"/>
                    <a:pt x="2954215" y="409663"/>
                    <a:pt x="2977661" y="425294"/>
                  </a:cubicBezTo>
                  <a:lnTo>
                    <a:pt x="3012831" y="448740"/>
                  </a:lnTo>
                  <a:cubicBezTo>
                    <a:pt x="3066577" y="529361"/>
                    <a:pt x="3032990" y="510168"/>
                    <a:pt x="3094892" y="530802"/>
                  </a:cubicBezTo>
                  <a:cubicBezTo>
                    <a:pt x="3102707" y="542525"/>
                    <a:pt x="3109318" y="555147"/>
                    <a:pt x="3118338" y="565971"/>
                  </a:cubicBezTo>
                  <a:cubicBezTo>
                    <a:pt x="3128952" y="578707"/>
                    <a:pt x="3144311" y="587346"/>
                    <a:pt x="3153507" y="601140"/>
                  </a:cubicBezTo>
                  <a:cubicBezTo>
                    <a:pt x="3214385" y="692455"/>
                    <a:pt x="3115655" y="586731"/>
                    <a:pt x="3188677" y="659756"/>
                  </a:cubicBezTo>
                  <a:cubicBezTo>
                    <a:pt x="3196492" y="679294"/>
                    <a:pt x="3202046" y="699897"/>
                    <a:pt x="3212123" y="718371"/>
                  </a:cubicBezTo>
                  <a:cubicBezTo>
                    <a:pt x="3225616" y="743109"/>
                    <a:pt x="3259015" y="788709"/>
                    <a:pt x="3259015" y="788709"/>
                  </a:cubicBezTo>
                  <a:cubicBezTo>
                    <a:pt x="3266830" y="816063"/>
                    <a:pt x="3271895" y="844357"/>
                    <a:pt x="3282461" y="870771"/>
                  </a:cubicBezTo>
                  <a:cubicBezTo>
                    <a:pt x="3295442" y="903223"/>
                    <a:pt x="3329354" y="964556"/>
                    <a:pt x="3329354" y="964556"/>
                  </a:cubicBezTo>
                  <a:cubicBezTo>
                    <a:pt x="3322815" y="1010328"/>
                    <a:pt x="3319211" y="1105451"/>
                    <a:pt x="3294184" y="1163848"/>
                  </a:cubicBezTo>
                  <a:cubicBezTo>
                    <a:pt x="3287300" y="1179911"/>
                    <a:pt x="3280895" y="1196520"/>
                    <a:pt x="3270738" y="1210740"/>
                  </a:cubicBezTo>
                  <a:cubicBezTo>
                    <a:pt x="3261102" y="1224231"/>
                    <a:pt x="3247292" y="1234186"/>
                    <a:pt x="3235569" y="1245909"/>
                  </a:cubicBezTo>
                  <a:cubicBezTo>
                    <a:pt x="3231661" y="1257632"/>
                    <a:pt x="3233902" y="1273896"/>
                    <a:pt x="3223846" y="1281079"/>
                  </a:cubicBezTo>
                  <a:cubicBezTo>
                    <a:pt x="3200710" y="1297605"/>
                    <a:pt x="3124446" y="1310337"/>
                    <a:pt x="3094892" y="1316248"/>
                  </a:cubicBezTo>
                  <a:cubicBezTo>
                    <a:pt x="3076178" y="1328724"/>
                    <a:pt x="3049640" y="1350872"/>
                    <a:pt x="3024554" y="1351417"/>
                  </a:cubicBezTo>
                  <a:cubicBezTo>
                    <a:pt x="2676830" y="1358976"/>
                    <a:pt x="2328985" y="1359232"/>
                    <a:pt x="1981200" y="1363140"/>
                  </a:cubicBezTo>
                  <a:cubicBezTo>
                    <a:pt x="1953846" y="1367048"/>
                    <a:pt x="1925796" y="1367593"/>
                    <a:pt x="1899138" y="1374863"/>
                  </a:cubicBezTo>
                  <a:cubicBezTo>
                    <a:pt x="1882278" y="1379461"/>
                    <a:pt x="1868472" y="1391819"/>
                    <a:pt x="1852246" y="1398309"/>
                  </a:cubicBezTo>
                  <a:cubicBezTo>
                    <a:pt x="1829299" y="1407488"/>
                    <a:pt x="1805353" y="1413940"/>
                    <a:pt x="1781907" y="1421756"/>
                  </a:cubicBezTo>
                  <a:lnTo>
                    <a:pt x="1746738" y="1433479"/>
                  </a:lnTo>
                  <a:cubicBezTo>
                    <a:pt x="1735015" y="1437387"/>
                    <a:pt x="1721851" y="1438347"/>
                    <a:pt x="1711569" y="1445202"/>
                  </a:cubicBezTo>
                  <a:cubicBezTo>
                    <a:pt x="1666118" y="1475503"/>
                    <a:pt x="1689766" y="1464193"/>
                    <a:pt x="1641231" y="1480371"/>
                  </a:cubicBezTo>
                  <a:lnTo>
                    <a:pt x="1570892" y="1550709"/>
                  </a:lnTo>
                  <a:cubicBezTo>
                    <a:pt x="1563076" y="1558525"/>
                    <a:pt x="1553577" y="1564960"/>
                    <a:pt x="1547446" y="1574156"/>
                  </a:cubicBezTo>
                  <a:cubicBezTo>
                    <a:pt x="1466337" y="1695820"/>
                    <a:pt x="1589800" y="1507475"/>
                    <a:pt x="1500554" y="1656217"/>
                  </a:cubicBezTo>
                  <a:cubicBezTo>
                    <a:pt x="1486056" y="1680380"/>
                    <a:pt x="1462572" y="1699823"/>
                    <a:pt x="1453661" y="1726556"/>
                  </a:cubicBezTo>
                  <a:cubicBezTo>
                    <a:pt x="1435759" y="1780261"/>
                    <a:pt x="1449352" y="1751839"/>
                    <a:pt x="1406769" y="1808617"/>
                  </a:cubicBezTo>
                  <a:cubicBezTo>
                    <a:pt x="1398954" y="1839879"/>
                    <a:pt x="1391802" y="1871314"/>
                    <a:pt x="1383323" y="1902402"/>
                  </a:cubicBezTo>
                  <a:cubicBezTo>
                    <a:pt x="1380072" y="1914324"/>
                    <a:pt x="1377126" y="1926518"/>
                    <a:pt x="1371600" y="1937571"/>
                  </a:cubicBezTo>
                  <a:cubicBezTo>
                    <a:pt x="1355044" y="1970684"/>
                    <a:pt x="1308122" y="2038649"/>
                    <a:pt x="1289538" y="2066525"/>
                  </a:cubicBezTo>
                  <a:cubicBezTo>
                    <a:pt x="1281723" y="2078248"/>
                    <a:pt x="1279458" y="2097239"/>
                    <a:pt x="1266092" y="2101694"/>
                  </a:cubicBezTo>
                  <a:cubicBezTo>
                    <a:pt x="1254369" y="2105602"/>
                    <a:pt x="1241976" y="2107891"/>
                    <a:pt x="1230923" y="2113417"/>
                  </a:cubicBezTo>
                  <a:cubicBezTo>
                    <a:pt x="1218321" y="2119718"/>
                    <a:pt x="1208946" y="2131916"/>
                    <a:pt x="1195754" y="2136863"/>
                  </a:cubicBezTo>
                  <a:cubicBezTo>
                    <a:pt x="1177097" y="2143859"/>
                    <a:pt x="1156469" y="2143753"/>
                    <a:pt x="1137138" y="2148586"/>
                  </a:cubicBezTo>
                  <a:cubicBezTo>
                    <a:pt x="1125150" y="2151583"/>
                    <a:pt x="1113851" y="2156914"/>
                    <a:pt x="1101969" y="2160309"/>
                  </a:cubicBezTo>
                  <a:cubicBezTo>
                    <a:pt x="900602" y="2217842"/>
                    <a:pt x="698844" y="2179303"/>
                    <a:pt x="480646" y="2183756"/>
                  </a:cubicBezTo>
                  <a:cubicBezTo>
                    <a:pt x="418123" y="2179848"/>
                    <a:pt x="354955" y="2181802"/>
                    <a:pt x="293077" y="2172032"/>
                  </a:cubicBezTo>
                  <a:cubicBezTo>
                    <a:pt x="252356" y="2165602"/>
                    <a:pt x="245279" y="2118820"/>
                    <a:pt x="234461" y="2089971"/>
                  </a:cubicBezTo>
                  <a:cubicBezTo>
                    <a:pt x="230122" y="2078401"/>
                    <a:pt x="225735" y="2066790"/>
                    <a:pt x="222738" y="2054802"/>
                  </a:cubicBezTo>
                  <a:cubicBezTo>
                    <a:pt x="217905" y="2035471"/>
                    <a:pt x="219926" y="2014008"/>
                    <a:pt x="211015" y="1996186"/>
                  </a:cubicBezTo>
                  <a:cubicBezTo>
                    <a:pt x="203601" y="1981357"/>
                    <a:pt x="187569" y="1972740"/>
                    <a:pt x="175846" y="1961017"/>
                  </a:cubicBezTo>
                  <a:cubicBezTo>
                    <a:pt x="148055" y="1822060"/>
                    <a:pt x="184584" y="1966023"/>
                    <a:pt x="140677" y="1867232"/>
                  </a:cubicBezTo>
                  <a:cubicBezTo>
                    <a:pt x="84878" y="1741683"/>
                    <a:pt x="146845" y="1841313"/>
                    <a:pt x="93784" y="1761725"/>
                  </a:cubicBezTo>
                  <a:cubicBezTo>
                    <a:pt x="89876" y="1746094"/>
                    <a:pt x="86487" y="1730324"/>
                    <a:pt x="82061" y="1714832"/>
                  </a:cubicBezTo>
                  <a:cubicBezTo>
                    <a:pt x="48422" y="1597095"/>
                    <a:pt x="95267" y="1779378"/>
                    <a:pt x="58615" y="1632771"/>
                  </a:cubicBezTo>
                  <a:cubicBezTo>
                    <a:pt x="54707" y="1574156"/>
                    <a:pt x="49901" y="1515593"/>
                    <a:pt x="46892" y="1456925"/>
                  </a:cubicBezTo>
                  <a:cubicBezTo>
                    <a:pt x="42085" y="1363182"/>
                    <a:pt x="41212" y="1269242"/>
                    <a:pt x="35169" y="1175571"/>
                  </a:cubicBezTo>
                  <a:cubicBezTo>
                    <a:pt x="27676" y="1059435"/>
                    <a:pt x="29511" y="1129490"/>
                    <a:pt x="11723" y="1058340"/>
                  </a:cubicBezTo>
                  <a:cubicBezTo>
                    <a:pt x="6890" y="1039010"/>
                    <a:pt x="3908" y="1019263"/>
                    <a:pt x="0" y="999725"/>
                  </a:cubicBezTo>
                  <a:cubicBezTo>
                    <a:pt x="3908" y="902033"/>
                    <a:pt x="5624" y="804228"/>
                    <a:pt x="11723" y="706648"/>
                  </a:cubicBezTo>
                  <a:cubicBezTo>
                    <a:pt x="13447" y="679070"/>
                    <a:pt x="20019" y="652004"/>
                    <a:pt x="23446" y="624586"/>
                  </a:cubicBezTo>
                  <a:cubicBezTo>
                    <a:pt x="27835" y="589474"/>
                    <a:pt x="32648" y="554375"/>
                    <a:pt x="35169" y="519079"/>
                  </a:cubicBezTo>
                  <a:cubicBezTo>
                    <a:pt x="44373" y="390217"/>
                    <a:pt x="17761" y="254778"/>
                    <a:pt x="58615" y="132217"/>
                  </a:cubicBezTo>
                  <a:cubicBezTo>
                    <a:pt x="62523" y="120494"/>
                    <a:pt x="62619" y="106697"/>
                    <a:pt x="70338" y="97048"/>
                  </a:cubicBezTo>
                  <a:cubicBezTo>
                    <a:pt x="79140" y="86046"/>
                    <a:pt x="94505" y="82403"/>
                    <a:pt x="105507" y="73602"/>
                  </a:cubicBezTo>
                  <a:cubicBezTo>
                    <a:pt x="114138" y="66697"/>
                    <a:pt x="119068" y="55099"/>
                    <a:pt x="128954" y="50156"/>
                  </a:cubicBezTo>
                  <a:cubicBezTo>
                    <a:pt x="151059" y="39103"/>
                    <a:pt x="175846" y="34525"/>
                    <a:pt x="199292" y="26709"/>
                  </a:cubicBezTo>
                  <a:cubicBezTo>
                    <a:pt x="211015" y="22801"/>
                    <a:pt x="222104" y="14986"/>
                    <a:pt x="234461" y="14986"/>
                  </a:cubicBezTo>
                  <a:lnTo>
                    <a:pt x="550984" y="14986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774472" y="3014738"/>
              <a:ext cx="4009292" cy="2180492"/>
            </a:xfrm>
            <a:custGeom>
              <a:avLst/>
              <a:gdLst>
                <a:gd name="connsiteX0" fmla="*/ 3950677 w 4009292"/>
                <a:gd name="connsiteY0" fmla="*/ 656492 h 2180492"/>
                <a:gd name="connsiteX1" fmla="*/ 3950677 w 4009292"/>
                <a:gd name="connsiteY1" fmla="*/ 656492 h 2180492"/>
                <a:gd name="connsiteX2" fmla="*/ 3985846 w 4009292"/>
                <a:gd name="connsiteY2" fmla="*/ 750277 h 2180492"/>
                <a:gd name="connsiteX3" fmla="*/ 3997569 w 4009292"/>
                <a:gd name="connsiteY3" fmla="*/ 785446 h 2180492"/>
                <a:gd name="connsiteX4" fmla="*/ 4009292 w 4009292"/>
                <a:gd name="connsiteY4" fmla="*/ 844062 h 2180492"/>
                <a:gd name="connsiteX5" fmla="*/ 3985846 w 4009292"/>
                <a:gd name="connsiteY5" fmla="*/ 949569 h 2180492"/>
                <a:gd name="connsiteX6" fmla="*/ 3950677 w 4009292"/>
                <a:gd name="connsiteY6" fmla="*/ 996462 h 2180492"/>
                <a:gd name="connsiteX7" fmla="*/ 3927231 w 4009292"/>
                <a:gd name="connsiteY7" fmla="*/ 1031631 h 2180492"/>
                <a:gd name="connsiteX8" fmla="*/ 3892062 w 4009292"/>
                <a:gd name="connsiteY8" fmla="*/ 1043354 h 2180492"/>
                <a:gd name="connsiteX9" fmla="*/ 3856892 w 4009292"/>
                <a:gd name="connsiteY9" fmla="*/ 1078523 h 2180492"/>
                <a:gd name="connsiteX10" fmla="*/ 3821723 w 4009292"/>
                <a:gd name="connsiteY10" fmla="*/ 1090246 h 2180492"/>
                <a:gd name="connsiteX11" fmla="*/ 3774831 w 4009292"/>
                <a:gd name="connsiteY11" fmla="*/ 1137138 h 2180492"/>
                <a:gd name="connsiteX12" fmla="*/ 3716216 w 4009292"/>
                <a:gd name="connsiteY12" fmla="*/ 1184031 h 2180492"/>
                <a:gd name="connsiteX13" fmla="*/ 3598985 w 4009292"/>
                <a:gd name="connsiteY13" fmla="*/ 1219200 h 2180492"/>
                <a:gd name="connsiteX14" fmla="*/ 3552092 w 4009292"/>
                <a:gd name="connsiteY14" fmla="*/ 1242646 h 2180492"/>
                <a:gd name="connsiteX15" fmla="*/ 3399692 w 4009292"/>
                <a:gd name="connsiteY15" fmla="*/ 1266092 h 2180492"/>
                <a:gd name="connsiteX16" fmla="*/ 3094892 w 4009292"/>
                <a:gd name="connsiteY16" fmla="*/ 1242646 h 2180492"/>
                <a:gd name="connsiteX17" fmla="*/ 2965939 w 4009292"/>
                <a:gd name="connsiteY17" fmla="*/ 1207477 h 2180492"/>
                <a:gd name="connsiteX18" fmla="*/ 2836985 w 4009292"/>
                <a:gd name="connsiteY18" fmla="*/ 1184031 h 2180492"/>
                <a:gd name="connsiteX19" fmla="*/ 2508739 w 4009292"/>
                <a:gd name="connsiteY19" fmla="*/ 1148862 h 2180492"/>
                <a:gd name="connsiteX20" fmla="*/ 2473569 w 4009292"/>
                <a:gd name="connsiteY20" fmla="*/ 1137138 h 2180492"/>
                <a:gd name="connsiteX21" fmla="*/ 2274277 w 4009292"/>
                <a:gd name="connsiteY21" fmla="*/ 1113692 h 2180492"/>
                <a:gd name="connsiteX22" fmla="*/ 1547446 w 4009292"/>
                <a:gd name="connsiteY22" fmla="*/ 1125415 h 2180492"/>
                <a:gd name="connsiteX23" fmla="*/ 1465385 w 4009292"/>
                <a:gd name="connsiteY23" fmla="*/ 1160585 h 2180492"/>
                <a:gd name="connsiteX24" fmla="*/ 1430216 w 4009292"/>
                <a:gd name="connsiteY24" fmla="*/ 1195754 h 2180492"/>
                <a:gd name="connsiteX25" fmla="*/ 1406769 w 4009292"/>
                <a:gd name="connsiteY25" fmla="*/ 1242646 h 2180492"/>
                <a:gd name="connsiteX26" fmla="*/ 1383323 w 4009292"/>
                <a:gd name="connsiteY26" fmla="*/ 1277815 h 2180492"/>
                <a:gd name="connsiteX27" fmla="*/ 1371600 w 4009292"/>
                <a:gd name="connsiteY27" fmla="*/ 1312985 h 2180492"/>
                <a:gd name="connsiteX28" fmla="*/ 1336431 w 4009292"/>
                <a:gd name="connsiteY28" fmla="*/ 1441938 h 2180492"/>
                <a:gd name="connsiteX29" fmla="*/ 1312985 w 4009292"/>
                <a:gd name="connsiteY29" fmla="*/ 1488831 h 2180492"/>
                <a:gd name="connsiteX30" fmla="*/ 1301262 w 4009292"/>
                <a:gd name="connsiteY30" fmla="*/ 1524000 h 2180492"/>
                <a:gd name="connsiteX31" fmla="*/ 1254369 w 4009292"/>
                <a:gd name="connsiteY31" fmla="*/ 1582615 h 2180492"/>
                <a:gd name="connsiteX32" fmla="*/ 1230923 w 4009292"/>
                <a:gd name="connsiteY32" fmla="*/ 1664677 h 2180492"/>
                <a:gd name="connsiteX33" fmla="*/ 1195754 w 4009292"/>
                <a:gd name="connsiteY33" fmla="*/ 1758462 h 2180492"/>
                <a:gd name="connsiteX34" fmla="*/ 1160585 w 4009292"/>
                <a:gd name="connsiteY34" fmla="*/ 1793631 h 2180492"/>
                <a:gd name="connsiteX35" fmla="*/ 1113692 w 4009292"/>
                <a:gd name="connsiteY35" fmla="*/ 1875692 h 2180492"/>
                <a:gd name="connsiteX36" fmla="*/ 1078523 w 4009292"/>
                <a:gd name="connsiteY36" fmla="*/ 1969477 h 2180492"/>
                <a:gd name="connsiteX37" fmla="*/ 1043354 w 4009292"/>
                <a:gd name="connsiteY37" fmla="*/ 2016369 h 2180492"/>
                <a:gd name="connsiteX38" fmla="*/ 973016 w 4009292"/>
                <a:gd name="connsiteY38" fmla="*/ 2110154 h 2180492"/>
                <a:gd name="connsiteX39" fmla="*/ 949569 w 4009292"/>
                <a:gd name="connsiteY39" fmla="*/ 2145323 h 2180492"/>
                <a:gd name="connsiteX40" fmla="*/ 879231 w 4009292"/>
                <a:gd name="connsiteY40" fmla="*/ 2180492 h 2180492"/>
                <a:gd name="connsiteX41" fmla="*/ 597877 w 4009292"/>
                <a:gd name="connsiteY41" fmla="*/ 2168769 h 2180492"/>
                <a:gd name="connsiteX42" fmla="*/ 445477 w 4009292"/>
                <a:gd name="connsiteY42" fmla="*/ 2133600 h 2180492"/>
                <a:gd name="connsiteX43" fmla="*/ 339969 w 4009292"/>
                <a:gd name="connsiteY43" fmla="*/ 2110154 h 2180492"/>
                <a:gd name="connsiteX44" fmla="*/ 293077 w 4009292"/>
                <a:gd name="connsiteY44" fmla="*/ 2086708 h 2180492"/>
                <a:gd name="connsiteX45" fmla="*/ 199292 w 4009292"/>
                <a:gd name="connsiteY45" fmla="*/ 2016369 h 2180492"/>
                <a:gd name="connsiteX46" fmla="*/ 128954 w 4009292"/>
                <a:gd name="connsiteY46" fmla="*/ 1899138 h 2180492"/>
                <a:gd name="connsiteX47" fmla="*/ 93785 w 4009292"/>
                <a:gd name="connsiteY47" fmla="*/ 1840523 h 2180492"/>
                <a:gd name="connsiteX48" fmla="*/ 46892 w 4009292"/>
                <a:gd name="connsiteY48" fmla="*/ 1770185 h 2180492"/>
                <a:gd name="connsiteX49" fmla="*/ 11723 w 4009292"/>
                <a:gd name="connsiteY49" fmla="*/ 1395046 h 2180492"/>
                <a:gd name="connsiteX50" fmla="*/ 0 w 4009292"/>
                <a:gd name="connsiteY50" fmla="*/ 1312985 h 2180492"/>
                <a:gd name="connsiteX51" fmla="*/ 23446 w 4009292"/>
                <a:gd name="connsiteY51" fmla="*/ 1031631 h 2180492"/>
                <a:gd name="connsiteX52" fmla="*/ 46892 w 4009292"/>
                <a:gd name="connsiteY52" fmla="*/ 973015 h 2180492"/>
                <a:gd name="connsiteX53" fmla="*/ 82062 w 4009292"/>
                <a:gd name="connsiteY53" fmla="*/ 937846 h 2180492"/>
                <a:gd name="connsiteX54" fmla="*/ 128954 w 4009292"/>
                <a:gd name="connsiteY54" fmla="*/ 844062 h 2180492"/>
                <a:gd name="connsiteX55" fmla="*/ 140677 w 4009292"/>
                <a:gd name="connsiteY55" fmla="*/ 808892 h 2180492"/>
                <a:gd name="connsiteX56" fmla="*/ 187569 w 4009292"/>
                <a:gd name="connsiteY56" fmla="*/ 726831 h 2180492"/>
                <a:gd name="connsiteX57" fmla="*/ 199292 w 4009292"/>
                <a:gd name="connsiteY57" fmla="*/ 679938 h 2180492"/>
                <a:gd name="connsiteX58" fmla="*/ 211016 w 4009292"/>
                <a:gd name="connsiteY58" fmla="*/ 621323 h 2180492"/>
                <a:gd name="connsiteX59" fmla="*/ 269631 w 4009292"/>
                <a:gd name="connsiteY59" fmla="*/ 527538 h 2180492"/>
                <a:gd name="connsiteX60" fmla="*/ 339969 w 4009292"/>
                <a:gd name="connsiteY60" fmla="*/ 445477 h 2180492"/>
                <a:gd name="connsiteX61" fmla="*/ 363416 w 4009292"/>
                <a:gd name="connsiteY61" fmla="*/ 410308 h 2180492"/>
                <a:gd name="connsiteX62" fmla="*/ 410308 w 4009292"/>
                <a:gd name="connsiteY62" fmla="*/ 386862 h 2180492"/>
                <a:gd name="connsiteX63" fmla="*/ 445477 w 4009292"/>
                <a:gd name="connsiteY63" fmla="*/ 363415 h 2180492"/>
                <a:gd name="connsiteX64" fmla="*/ 527539 w 4009292"/>
                <a:gd name="connsiteY64" fmla="*/ 316523 h 2180492"/>
                <a:gd name="connsiteX65" fmla="*/ 609600 w 4009292"/>
                <a:gd name="connsiteY65" fmla="*/ 269631 h 2180492"/>
                <a:gd name="connsiteX66" fmla="*/ 703385 w 4009292"/>
                <a:gd name="connsiteY66" fmla="*/ 246185 h 2180492"/>
                <a:gd name="connsiteX67" fmla="*/ 785446 w 4009292"/>
                <a:gd name="connsiteY67" fmla="*/ 211015 h 2180492"/>
                <a:gd name="connsiteX68" fmla="*/ 914400 w 4009292"/>
                <a:gd name="connsiteY68" fmla="*/ 164123 h 2180492"/>
                <a:gd name="connsiteX69" fmla="*/ 961292 w 4009292"/>
                <a:gd name="connsiteY69" fmla="*/ 140677 h 2180492"/>
                <a:gd name="connsiteX70" fmla="*/ 1078523 w 4009292"/>
                <a:gd name="connsiteY70" fmla="*/ 128954 h 2180492"/>
                <a:gd name="connsiteX71" fmla="*/ 1172308 w 4009292"/>
                <a:gd name="connsiteY71" fmla="*/ 105508 h 2180492"/>
                <a:gd name="connsiteX72" fmla="*/ 1207477 w 4009292"/>
                <a:gd name="connsiteY72" fmla="*/ 82062 h 2180492"/>
                <a:gd name="connsiteX73" fmla="*/ 1301262 w 4009292"/>
                <a:gd name="connsiteY73" fmla="*/ 58615 h 2180492"/>
                <a:gd name="connsiteX74" fmla="*/ 1395046 w 4009292"/>
                <a:gd name="connsiteY74" fmla="*/ 23446 h 2180492"/>
                <a:gd name="connsiteX75" fmla="*/ 1617785 w 4009292"/>
                <a:gd name="connsiteY75" fmla="*/ 0 h 2180492"/>
                <a:gd name="connsiteX76" fmla="*/ 2719754 w 4009292"/>
                <a:gd name="connsiteY76" fmla="*/ 11723 h 2180492"/>
                <a:gd name="connsiteX77" fmla="*/ 2813539 w 4009292"/>
                <a:gd name="connsiteY77" fmla="*/ 35169 h 2180492"/>
                <a:gd name="connsiteX78" fmla="*/ 2872154 w 4009292"/>
                <a:gd name="connsiteY78" fmla="*/ 46892 h 2180492"/>
                <a:gd name="connsiteX79" fmla="*/ 2954216 w 4009292"/>
                <a:gd name="connsiteY79" fmla="*/ 70338 h 2180492"/>
                <a:gd name="connsiteX80" fmla="*/ 3001108 w 4009292"/>
                <a:gd name="connsiteY80" fmla="*/ 93785 h 2180492"/>
                <a:gd name="connsiteX81" fmla="*/ 3118339 w 4009292"/>
                <a:gd name="connsiteY81" fmla="*/ 117231 h 2180492"/>
                <a:gd name="connsiteX82" fmla="*/ 3176954 w 4009292"/>
                <a:gd name="connsiteY82" fmla="*/ 128954 h 2180492"/>
                <a:gd name="connsiteX83" fmla="*/ 3294185 w 4009292"/>
                <a:gd name="connsiteY83" fmla="*/ 175846 h 2180492"/>
                <a:gd name="connsiteX84" fmla="*/ 3341077 w 4009292"/>
                <a:gd name="connsiteY84" fmla="*/ 199292 h 2180492"/>
                <a:gd name="connsiteX85" fmla="*/ 3434862 w 4009292"/>
                <a:gd name="connsiteY85" fmla="*/ 222738 h 2180492"/>
                <a:gd name="connsiteX86" fmla="*/ 3481754 w 4009292"/>
                <a:gd name="connsiteY86" fmla="*/ 246185 h 2180492"/>
                <a:gd name="connsiteX87" fmla="*/ 3598985 w 4009292"/>
                <a:gd name="connsiteY87" fmla="*/ 281354 h 2180492"/>
                <a:gd name="connsiteX88" fmla="*/ 3669323 w 4009292"/>
                <a:gd name="connsiteY88" fmla="*/ 328246 h 2180492"/>
                <a:gd name="connsiteX89" fmla="*/ 3704492 w 4009292"/>
                <a:gd name="connsiteY89" fmla="*/ 351692 h 2180492"/>
                <a:gd name="connsiteX90" fmla="*/ 3751385 w 4009292"/>
                <a:gd name="connsiteY90" fmla="*/ 433754 h 2180492"/>
                <a:gd name="connsiteX91" fmla="*/ 3821723 w 4009292"/>
                <a:gd name="connsiteY91" fmla="*/ 504092 h 2180492"/>
                <a:gd name="connsiteX92" fmla="*/ 3880339 w 4009292"/>
                <a:gd name="connsiteY92" fmla="*/ 562708 h 2180492"/>
                <a:gd name="connsiteX93" fmla="*/ 3927231 w 4009292"/>
                <a:gd name="connsiteY93" fmla="*/ 633046 h 2180492"/>
                <a:gd name="connsiteX94" fmla="*/ 3950677 w 4009292"/>
                <a:gd name="connsiteY94" fmla="*/ 656492 h 218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009292" h="2180492">
                  <a:moveTo>
                    <a:pt x="3950677" y="656492"/>
                  </a:moveTo>
                  <a:lnTo>
                    <a:pt x="3950677" y="656492"/>
                  </a:lnTo>
                  <a:cubicBezTo>
                    <a:pt x="3962400" y="687754"/>
                    <a:pt x="3974436" y="718900"/>
                    <a:pt x="3985846" y="750277"/>
                  </a:cubicBezTo>
                  <a:cubicBezTo>
                    <a:pt x="3990069" y="761890"/>
                    <a:pt x="3994572" y="773458"/>
                    <a:pt x="3997569" y="785446"/>
                  </a:cubicBezTo>
                  <a:cubicBezTo>
                    <a:pt x="4002402" y="804777"/>
                    <a:pt x="4005384" y="824523"/>
                    <a:pt x="4009292" y="844062"/>
                  </a:cubicBezTo>
                  <a:cubicBezTo>
                    <a:pt x="4008059" y="850229"/>
                    <a:pt x="3991365" y="938532"/>
                    <a:pt x="3985846" y="949569"/>
                  </a:cubicBezTo>
                  <a:cubicBezTo>
                    <a:pt x="3977108" y="967045"/>
                    <a:pt x="3962033" y="980563"/>
                    <a:pt x="3950677" y="996462"/>
                  </a:cubicBezTo>
                  <a:cubicBezTo>
                    <a:pt x="3942488" y="1007927"/>
                    <a:pt x="3938233" y="1022829"/>
                    <a:pt x="3927231" y="1031631"/>
                  </a:cubicBezTo>
                  <a:cubicBezTo>
                    <a:pt x="3917582" y="1039350"/>
                    <a:pt x="3903785" y="1039446"/>
                    <a:pt x="3892062" y="1043354"/>
                  </a:cubicBezTo>
                  <a:cubicBezTo>
                    <a:pt x="3880339" y="1055077"/>
                    <a:pt x="3870687" y="1069327"/>
                    <a:pt x="3856892" y="1078523"/>
                  </a:cubicBezTo>
                  <a:cubicBezTo>
                    <a:pt x="3846610" y="1085377"/>
                    <a:pt x="3830461" y="1081508"/>
                    <a:pt x="3821723" y="1090246"/>
                  </a:cubicBezTo>
                  <a:cubicBezTo>
                    <a:pt x="3759200" y="1152769"/>
                    <a:pt x="3868615" y="1105877"/>
                    <a:pt x="3774831" y="1137138"/>
                  </a:cubicBezTo>
                  <a:cubicBezTo>
                    <a:pt x="3755343" y="1156627"/>
                    <a:pt x="3742836" y="1172200"/>
                    <a:pt x="3716216" y="1184031"/>
                  </a:cubicBezTo>
                  <a:cubicBezTo>
                    <a:pt x="3571921" y="1248162"/>
                    <a:pt x="3708102" y="1178282"/>
                    <a:pt x="3598985" y="1219200"/>
                  </a:cubicBezTo>
                  <a:cubicBezTo>
                    <a:pt x="3582622" y="1225336"/>
                    <a:pt x="3568671" y="1237120"/>
                    <a:pt x="3552092" y="1242646"/>
                  </a:cubicBezTo>
                  <a:cubicBezTo>
                    <a:pt x="3519868" y="1253387"/>
                    <a:pt x="3422673" y="1263219"/>
                    <a:pt x="3399692" y="1266092"/>
                  </a:cubicBezTo>
                  <a:cubicBezTo>
                    <a:pt x="3298092" y="1258277"/>
                    <a:pt x="3196094" y="1254552"/>
                    <a:pt x="3094892" y="1242646"/>
                  </a:cubicBezTo>
                  <a:cubicBezTo>
                    <a:pt x="2922803" y="1222400"/>
                    <a:pt x="3057109" y="1227013"/>
                    <a:pt x="2965939" y="1207477"/>
                  </a:cubicBezTo>
                  <a:cubicBezTo>
                    <a:pt x="2923219" y="1198323"/>
                    <a:pt x="2879970" y="1191846"/>
                    <a:pt x="2836985" y="1184031"/>
                  </a:cubicBezTo>
                  <a:cubicBezTo>
                    <a:pt x="2687802" y="1124359"/>
                    <a:pt x="2829485" y="1173536"/>
                    <a:pt x="2508739" y="1148862"/>
                  </a:cubicBezTo>
                  <a:cubicBezTo>
                    <a:pt x="2496418" y="1147914"/>
                    <a:pt x="2485727" y="1139349"/>
                    <a:pt x="2473569" y="1137138"/>
                  </a:cubicBezTo>
                  <a:cubicBezTo>
                    <a:pt x="2448251" y="1132535"/>
                    <a:pt x="2294759" y="1115968"/>
                    <a:pt x="2274277" y="1113692"/>
                  </a:cubicBezTo>
                  <a:lnTo>
                    <a:pt x="1547446" y="1125415"/>
                  </a:lnTo>
                  <a:cubicBezTo>
                    <a:pt x="1514981" y="1126399"/>
                    <a:pt x="1489390" y="1140580"/>
                    <a:pt x="1465385" y="1160585"/>
                  </a:cubicBezTo>
                  <a:cubicBezTo>
                    <a:pt x="1452649" y="1171199"/>
                    <a:pt x="1439852" y="1182263"/>
                    <a:pt x="1430216" y="1195754"/>
                  </a:cubicBezTo>
                  <a:cubicBezTo>
                    <a:pt x="1420058" y="1209975"/>
                    <a:pt x="1415440" y="1227473"/>
                    <a:pt x="1406769" y="1242646"/>
                  </a:cubicBezTo>
                  <a:cubicBezTo>
                    <a:pt x="1399779" y="1254879"/>
                    <a:pt x="1391138" y="1266092"/>
                    <a:pt x="1383323" y="1277815"/>
                  </a:cubicBezTo>
                  <a:cubicBezTo>
                    <a:pt x="1379415" y="1289538"/>
                    <a:pt x="1374851" y="1301063"/>
                    <a:pt x="1371600" y="1312985"/>
                  </a:cubicBezTo>
                  <a:cubicBezTo>
                    <a:pt x="1367117" y="1329425"/>
                    <a:pt x="1349923" y="1410457"/>
                    <a:pt x="1336431" y="1441938"/>
                  </a:cubicBezTo>
                  <a:cubicBezTo>
                    <a:pt x="1329547" y="1458001"/>
                    <a:pt x="1319869" y="1472768"/>
                    <a:pt x="1312985" y="1488831"/>
                  </a:cubicBezTo>
                  <a:cubicBezTo>
                    <a:pt x="1308117" y="1500189"/>
                    <a:pt x="1306788" y="1512947"/>
                    <a:pt x="1301262" y="1524000"/>
                  </a:cubicBezTo>
                  <a:cubicBezTo>
                    <a:pt x="1286473" y="1553578"/>
                    <a:pt x="1276178" y="1560807"/>
                    <a:pt x="1254369" y="1582615"/>
                  </a:cubicBezTo>
                  <a:cubicBezTo>
                    <a:pt x="1217724" y="1729197"/>
                    <a:pt x="1264556" y="1546961"/>
                    <a:pt x="1230923" y="1664677"/>
                  </a:cubicBezTo>
                  <a:cubicBezTo>
                    <a:pt x="1219235" y="1705584"/>
                    <a:pt x="1221769" y="1722040"/>
                    <a:pt x="1195754" y="1758462"/>
                  </a:cubicBezTo>
                  <a:cubicBezTo>
                    <a:pt x="1186118" y="1771953"/>
                    <a:pt x="1171199" y="1780895"/>
                    <a:pt x="1160585" y="1793631"/>
                  </a:cubicBezTo>
                  <a:cubicBezTo>
                    <a:pt x="1139874" y="1818484"/>
                    <a:pt x="1128024" y="1847029"/>
                    <a:pt x="1113692" y="1875692"/>
                  </a:cubicBezTo>
                  <a:cubicBezTo>
                    <a:pt x="1102440" y="1920699"/>
                    <a:pt x="1104066" y="1928608"/>
                    <a:pt x="1078523" y="1969477"/>
                  </a:cubicBezTo>
                  <a:cubicBezTo>
                    <a:pt x="1068168" y="1986045"/>
                    <a:pt x="1054192" y="2000112"/>
                    <a:pt x="1043354" y="2016369"/>
                  </a:cubicBezTo>
                  <a:cubicBezTo>
                    <a:pt x="928403" y="2188797"/>
                    <a:pt x="1076140" y="1986407"/>
                    <a:pt x="973016" y="2110154"/>
                  </a:cubicBezTo>
                  <a:cubicBezTo>
                    <a:pt x="963996" y="2120978"/>
                    <a:pt x="959532" y="2135360"/>
                    <a:pt x="949569" y="2145323"/>
                  </a:cubicBezTo>
                  <a:cubicBezTo>
                    <a:pt x="926843" y="2168049"/>
                    <a:pt x="907835" y="2170957"/>
                    <a:pt x="879231" y="2180492"/>
                  </a:cubicBezTo>
                  <a:cubicBezTo>
                    <a:pt x="785446" y="2176584"/>
                    <a:pt x="691548" y="2174812"/>
                    <a:pt x="597877" y="2168769"/>
                  </a:cubicBezTo>
                  <a:cubicBezTo>
                    <a:pt x="446717" y="2159017"/>
                    <a:pt x="581951" y="2160895"/>
                    <a:pt x="445477" y="2133600"/>
                  </a:cubicBezTo>
                  <a:cubicBezTo>
                    <a:pt x="371063" y="2118717"/>
                    <a:pt x="406192" y="2126709"/>
                    <a:pt x="339969" y="2110154"/>
                  </a:cubicBezTo>
                  <a:cubicBezTo>
                    <a:pt x="324338" y="2102339"/>
                    <a:pt x="308062" y="2095699"/>
                    <a:pt x="293077" y="2086708"/>
                  </a:cubicBezTo>
                  <a:cubicBezTo>
                    <a:pt x="280872" y="2079385"/>
                    <a:pt x="216256" y="2041814"/>
                    <a:pt x="199292" y="2016369"/>
                  </a:cubicBezTo>
                  <a:cubicBezTo>
                    <a:pt x="174014" y="1978452"/>
                    <a:pt x="152400" y="1938215"/>
                    <a:pt x="128954" y="1899138"/>
                  </a:cubicBezTo>
                  <a:cubicBezTo>
                    <a:pt x="117231" y="1879600"/>
                    <a:pt x="106424" y="1859481"/>
                    <a:pt x="93785" y="1840523"/>
                  </a:cubicBezTo>
                  <a:lnTo>
                    <a:pt x="46892" y="1770185"/>
                  </a:lnTo>
                  <a:cubicBezTo>
                    <a:pt x="-5707" y="1612383"/>
                    <a:pt x="81576" y="1884018"/>
                    <a:pt x="11723" y="1395046"/>
                  </a:cubicBezTo>
                  <a:lnTo>
                    <a:pt x="0" y="1312985"/>
                  </a:lnTo>
                  <a:cubicBezTo>
                    <a:pt x="7754" y="1150155"/>
                    <a:pt x="-13571" y="1130344"/>
                    <a:pt x="23446" y="1031631"/>
                  </a:cubicBezTo>
                  <a:cubicBezTo>
                    <a:pt x="30835" y="1011927"/>
                    <a:pt x="35739" y="990860"/>
                    <a:pt x="46892" y="973015"/>
                  </a:cubicBezTo>
                  <a:cubicBezTo>
                    <a:pt x="55679" y="958956"/>
                    <a:pt x="70339" y="949569"/>
                    <a:pt x="82062" y="937846"/>
                  </a:cubicBezTo>
                  <a:cubicBezTo>
                    <a:pt x="105494" y="820686"/>
                    <a:pt x="72658" y="928507"/>
                    <a:pt x="128954" y="844062"/>
                  </a:cubicBezTo>
                  <a:cubicBezTo>
                    <a:pt x="135809" y="833780"/>
                    <a:pt x="135809" y="820250"/>
                    <a:pt x="140677" y="808892"/>
                  </a:cubicBezTo>
                  <a:cubicBezTo>
                    <a:pt x="158525" y="767247"/>
                    <a:pt x="164023" y="762150"/>
                    <a:pt x="187569" y="726831"/>
                  </a:cubicBezTo>
                  <a:cubicBezTo>
                    <a:pt x="191477" y="711200"/>
                    <a:pt x="195797" y="695666"/>
                    <a:pt x="199292" y="679938"/>
                  </a:cubicBezTo>
                  <a:cubicBezTo>
                    <a:pt x="203615" y="660487"/>
                    <a:pt x="204715" y="640226"/>
                    <a:pt x="211016" y="621323"/>
                  </a:cubicBezTo>
                  <a:cubicBezTo>
                    <a:pt x="224787" y="580012"/>
                    <a:pt x="244564" y="562633"/>
                    <a:pt x="269631" y="527538"/>
                  </a:cubicBezTo>
                  <a:cubicBezTo>
                    <a:pt x="346515" y="419899"/>
                    <a:pt x="218512" y="587175"/>
                    <a:pt x="339969" y="445477"/>
                  </a:cubicBezTo>
                  <a:cubicBezTo>
                    <a:pt x="349138" y="434780"/>
                    <a:pt x="352592" y="419328"/>
                    <a:pt x="363416" y="410308"/>
                  </a:cubicBezTo>
                  <a:cubicBezTo>
                    <a:pt x="376841" y="399120"/>
                    <a:pt x="395135" y="395532"/>
                    <a:pt x="410308" y="386862"/>
                  </a:cubicBezTo>
                  <a:cubicBezTo>
                    <a:pt x="422541" y="379872"/>
                    <a:pt x="433395" y="370664"/>
                    <a:pt x="445477" y="363415"/>
                  </a:cubicBezTo>
                  <a:cubicBezTo>
                    <a:pt x="472492" y="347206"/>
                    <a:pt x="500524" y="332732"/>
                    <a:pt x="527539" y="316523"/>
                  </a:cubicBezTo>
                  <a:cubicBezTo>
                    <a:pt x="576596" y="287089"/>
                    <a:pt x="550916" y="294781"/>
                    <a:pt x="609600" y="269631"/>
                  </a:cubicBezTo>
                  <a:cubicBezTo>
                    <a:pt x="641142" y="256113"/>
                    <a:pt x="668980" y="253066"/>
                    <a:pt x="703385" y="246185"/>
                  </a:cubicBezTo>
                  <a:cubicBezTo>
                    <a:pt x="744772" y="204796"/>
                    <a:pt x="709048" y="231851"/>
                    <a:pt x="785446" y="211015"/>
                  </a:cubicBezTo>
                  <a:cubicBezTo>
                    <a:pt x="819086" y="201840"/>
                    <a:pt x="881084" y="178930"/>
                    <a:pt x="914400" y="164123"/>
                  </a:cubicBezTo>
                  <a:cubicBezTo>
                    <a:pt x="930369" y="157025"/>
                    <a:pt x="944204" y="144339"/>
                    <a:pt x="961292" y="140677"/>
                  </a:cubicBezTo>
                  <a:cubicBezTo>
                    <a:pt x="999692" y="132448"/>
                    <a:pt x="1039446" y="132862"/>
                    <a:pt x="1078523" y="128954"/>
                  </a:cubicBezTo>
                  <a:cubicBezTo>
                    <a:pt x="1109785" y="121139"/>
                    <a:pt x="1145496" y="123383"/>
                    <a:pt x="1172308" y="105508"/>
                  </a:cubicBezTo>
                  <a:cubicBezTo>
                    <a:pt x="1184031" y="97693"/>
                    <a:pt x="1194236" y="86877"/>
                    <a:pt x="1207477" y="82062"/>
                  </a:cubicBezTo>
                  <a:cubicBezTo>
                    <a:pt x="1237761" y="71050"/>
                    <a:pt x="1270174" y="67094"/>
                    <a:pt x="1301262" y="58615"/>
                  </a:cubicBezTo>
                  <a:cubicBezTo>
                    <a:pt x="1384812" y="35828"/>
                    <a:pt x="1276565" y="58990"/>
                    <a:pt x="1395046" y="23446"/>
                  </a:cubicBezTo>
                  <a:cubicBezTo>
                    <a:pt x="1458269" y="4479"/>
                    <a:pt x="1569146" y="3474"/>
                    <a:pt x="1617785" y="0"/>
                  </a:cubicBezTo>
                  <a:lnTo>
                    <a:pt x="2719754" y="11723"/>
                  </a:lnTo>
                  <a:cubicBezTo>
                    <a:pt x="2766759" y="12673"/>
                    <a:pt x="2774182" y="25330"/>
                    <a:pt x="2813539" y="35169"/>
                  </a:cubicBezTo>
                  <a:cubicBezTo>
                    <a:pt x="2832869" y="40002"/>
                    <a:pt x="2852703" y="42570"/>
                    <a:pt x="2872154" y="46892"/>
                  </a:cubicBezTo>
                  <a:cubicBezTo>
                    <a:pt x="2892743" y="51467"/>
                    <a:pt x="2933130" y="61301"/>
                    <a:pt x="2954216" y="70338"/>
                  </a:cubicBezTo>
                  <a:cubicBezTo>
                    <a:pt x="2970279" y="77222"/>
                    <a:pt x="2984305" y="88984"/>
                    <a:pt x="3001108" y="93785"/>
                  </a:cubicBezTo>
                  <a:cubicBezTo>
                    <a:pt x="3039426" y="104733"/>
                    <a:pt x="3079262" y="109416"/>
                    <a:pt x="3118339" y="117231"/>
                  </a:cubicBezTo>
                  <a:cubicBezTo>
                    <a:pt x="3137877" y="121139"/>
                    <a:pt x="3158454" y="121554"/>
                    <a:pt x="3176954" y="128954"/>
                  </a:cubicBezTo>
                  <a:cubicBezTo>
                    <a:pt x="3216031" y="144585"/>
                    <a:pt x="3256541" y="157024"/>
                    <a:pt x="3294185" y="175846"/>
                  </a:cubicBezTo>
                  <a:cubicBezTo>
                    <a:pt x="3309816" y="183661"/>
                    <a:pt x="3324498" y="193766"/>
                    <a:pt x="3341077" y="199292"/>
                  </a:cubicBezTo>
                  <a:cubicBezTo>
                    <a:pt x="3371647" y="209482"/>
                    <a:pt x="3403600" y="214923"/>
                    <a:pt x="3434862" y="222738"/>
                  </a:cubicBezTo>
                  <a:cubicBezTo>
                    <a:pt x="3450493" y="230554"/>
                    <a:pt x="3465528" y="239695"/>
                    <a:pt x="3481754" y="246185"/>
                  </a:cubicBezTo>
                  <a:cubicBezTo>
                    <a:pt x="3529321" y="265212"/>
                    <a:pt x="3552926" y="269839"/>
                    <a:pt x="3598985" y="281354"/>
                  </a:cubicBezTo>
                  <a:lnTo>
                    <a:pt x="3669323" y="328246"/>
                  </a:lnTo>
                  <a:lnTo>
                    <a:pt x="3704492" y="351692"/>
                  </a:lnTo>
                  <a:cubicBezTo>
                    <a:pt x="3719226" y="395891"/>
                    <a:pt x="3713812" y="392006"/>
                    <a:pt x="3751385" y="433754"/>
                  </a:cubicBezTo>
                  <a:cubicBezTo>
                    <a:pt x="3773566" y="458400"/>
                    <a:pt x="3803331" y="476503"/>
                    <a:pt x="3821723" y="504092"/>
                  </a:cubicBezTo>
                  <a:cubicBezTo>
                    <a:pt x="3852984" y="550985"/>
                    <a:pt x="3833446" y="531447"/>
                    <a:pt x="3880339" y="562708"/>
                  </a:cubicBezTo>
                  <a:lnTo>
                    <a:pt x="3927231" y="633046"/>
                  </a:lnTo>
                  <a:lnTo>
                    <a:pt x="3950677" y="656492"/>
                  </a:lnTo>
                  <a:close/>
                </a:path>
              </a:pathLst>
            </a:cu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E" dirty="0">
                <a:latin typeface="Calibri Light" panose="020F030202020403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08" y="4362019"/>
              <a:ext cx="514099" cy="514069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226" y="4204067"/>
              <a:ext cx="514099" cy="514069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474" y="4490975"/>
              <a:ext cx="514099" cy="514069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8246" y="5845671"/>
              <a:ext cx="514099" cy="5140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7" y="5766260"/>
              <a:ext cx="514099" cy="51406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905" y="5536745"/>
              <a:ext cx="514099" cy="514069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921" y="4772458"/>
              <a:ext cx="514099" cy="514069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586" y="3276600"/>
              <a:ext cx="514099" cy="5140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590916"/>
              <a:ext cx="514099" cy="51406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7150" y="3847950"/>
              <a:ext cx="514099" cy="514069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189" y="5252191"/>
              <a:ext cx="514099" cy="514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60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600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latin typeface="Calibri Light" panose="020F0302020204030204" pitchFamily="34" charset="0"/>
              </a:rPr>
              <a:t>above</a:t>
            </a:r>
            <a:endParaRPr lang="en-IE" sz="2800" dirty="0" smtClean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Each tile must have a tile to the right and above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that a </a:t>
            </a:r>
            <a:r>
              <a:rPr lang="en-IE" sz="2000" dirty="0" smtClean="0">
                <a:latin typeface="Calibri Light" panose="020F0302020204030204" pitchFamily="34" charset="0"/>
              </a:rPr>
              <a:t>tile has </a:t>
            </a:r>
            <a:r>
              <a:rPr lang="en-IE" sz="2000" dirty="0">
                <a:latin typeface="Calibri Light" panose="020F0302020204030204" pitchFamily="34" charset="0"/>
              </a:rPr>
              <a:t>some values from </a:t>
            </a:r>
            <a:r>
              <a:rPr lang="en-IE" sz="2000" dirty="0" smtClean="0">
                <a:latin typeface="Calibri Light" panose="020F0302020204030204" pitchFamily="34" charset="0"/>
              </a:rPr>
              <a:t>tile for </a:t>
            </a:r>
            <a:r>
              <a:rPr lang="en-IE" sz="2000" i="1" dirty="0">
                <a:latin typeface="Calibri Light" panose="020F0302020204030204" pitchFamily="34" charset="0"/>
              </a:rPr>
              <a:t>r</a:t>
            </a:r>
            <a:r>
              <a:rPr lang="en-IE" sz="2000" dirty="0">
                <a:latin typeface="Calibri Light" panose="020F0302020204030204" pitchFamily="34" charset="0"/>
              </a:rPr>
              <a:t>ight/</a:t>
            </a:r>
            <a:r>
              <a:rPr lang="en-IE" sz="2000" i="1" dirty="0">
                <a:latin typeface="Calibri Light" panose="020F0302020204030204" pitchFamily="34" charset="0"/>
              </a:rPr>
              <a:t>a</a:t>
            </a:r>
            <a:r>
              <a:rPr lang="en-IE" sz="2000" dirty="0">
                <a:latin typeface="Calibri Light" panose="020F0302020204030204" pitchFamily="34" charset="0"/>
              </a:rPr>
              <a:t>bove</a:t>
            </a:r>
            <a:r>
              <a:rPr lang="en-IE" sz="2000" dirty="0" smtClean="0">
                <a:latin typeface="Calibri Light" panose="020F0302020204030204" pitchFamily="34" charset="0"/>
              </a:rPr>
              <a:t>:</a:t>
            </a:r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2603" y="2971800"/>
            <a:ext cx="7754520" cy="4890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034984"/>
            <a:ext cx="3291934" cy="3811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2603" y="3657600"/>
            <a:ext cx="7754520" cy="1676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87" y="3771934"/>
            <a:ext cx="6683171" cy="1394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3057">
            <a:off x="8329467" y="3835712"/>
            <a:ext cx="702320" cy="474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0291" y="28956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1981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00" cy="2652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2590800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80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Last time 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796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48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3162313"/>
            <a:ext cx="7754520" cy="3339452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5861029"/>
            <a:ext cx="4270997" cy="592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3276600"/>
            <a:ext cx="6715125" cy="24631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0291" y="3124200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2602" y="3155335"/>
            <a:ext cx="7793661" cy="355026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3057">
            <a:off x="8389505" y="3155612"/>
            <a:ext cx="702320" cy="474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033" y="3276600"/>
            <a:ext cx="6822423" cy="333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5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064" cy="2653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2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28" cy="2654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209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colour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1358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5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667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 smtClean="0">
                <a:latin typeface="Calibri Light" panose="020F0302020204030204" pitchFamily="34" charset="0"/>
              </a:rPr>
              <a:t>Tile </a:t>
            </a:r>
            <a:r>
              <a:rPr lang="en-IE" sz="2800" dirty="0">
                <a:latin typeface="Calibri Light" panose="020F0302020204030204" pitchFamily="34" charset="0"/>
              </a:rPr>
              <a:t>right then above  = Tile above then right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3612634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How can we encode this in OWL?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4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8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35814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latin typeface="Calibri Light" panose="020F0302020204030204" pitchFamily="34" charset="0"/>
              </a:rPr>
              <a:t>Tile right then above  = Tile above then right</a:t>
            </a:r>
          </a:p>
          <a:p>
            <a:pPr lvl="1"/>
            <a:r>
              <a:rPr lang="en-IE" sz="2000" dirty="0">
                <a:latin typeface="Calibri Light" panose="020F0302020204030204" pitchFamily="34" charset="0"/>
              </a:rPr>
              <a:t>Define </a:t>
            </a:r>
            <a:r>
              <a:rPr lang="en-IE" sz="2000" i="1" dirty="0">
                <a:latin typeface="Calibri Light" panose="020F0302020204030204" pitchFamily="34" charset="0"/>
              </a:rPr>
              <a:t>d</a:t>
            </a:r>
            <a:r>
              <a:rPr lang="en-IE" sz="2000" dirty="0">
                <a:latin typeface="Calibri Light" panose="020F0302020204030204" pitchFamily="34" charset="0"/>
              </a:rPr>
              <a:t>iagonal tile using two property chains </a:t>
            </a:r>
            <a:r>
              <a:rPr lang="en-IE" sz="1900" dirty="0">
                <a:latin typeface="Calibri Light" panose="020F0302020204030204" pitchFamily="34" charset="0"/>
              </a:rPr>
              <a:t>(</a:t>
            </a:r>
            <a:r>
              <a:rPr lang="en-IE" sz="1900" dirty="0">
                <a:solidFill>
                  <a:srgbClr val="A80088"/>
                </a:solidFill>
                <a:latin typeface="Calibri Light" panose="020F0302020204030204" pitchFamily="34" charset="0"/>
              </a:rPr>
              <a:t>above-right</a:t>
            </a:r>
            <a:r>
              <a:rPr lang="en-IE" sz="1900" dirty="0">
                <a:latin typeface="Calibri Light" panose="020F0302020204030204" pitchFamily="34" charset="0"/>
              </a:rPr>
              <a:t>/</a:t>
            </a:r>
            <a:r>
              <a:rPr lang="en-IE" sz="1900" dirty="0">
                <a:solidFill>
                  <a:schemeClr val="accent6">
                    <a:lumMod val="75000"/>
                  </a:schemeClr>
                </a:solidFill>
                <a:latin typeface="Calibri Light" panose="020F0302020204030204" pitchFamily="34" charset="0"/>
              </a:rPr>
              <a:t>right-above</a:t>
            </a:r>
            <a:r>
              <a:rPr lang="en-IE" sz="1900" dirty="0">
                <a:latin typeface="Calibri Light" panose="020F0302020204030204" pitchFamily="34" charset="0"/>
              </a:rPr>
              <a:t>)</a:t>
            </a:r>
          </a:p>
          <a:p>
            <a:pPr lvl="1"/>
            <a:r>
              <a:rPr lang="en-IE" sz="2000" dirty="0" smtClean="0">
                <a:latin typeface="Calibri Light" panose="020F0302020204030204" pitchFamily="34" charset="0"/>
              </a:rPr>
              <a:t>Declare functional </a:t>
            </a:r>
            <a:r>
              <a:rPr lang="en-IE" sz="2000" dirty="0">
                <a:latin typeface="Calibri Light" panose="020F0302020204030204" pitchFamily="34" charset="0"/>
              </a:rPr>
              <a:t>(a tile can only have one such diagonal tile)</a:t>
            </a:r>
          </a:p>
          <a:p>
            <a:pPr marL="0" indent="0">
              <a:buNone/>
            </a:pP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1744" y="4343400"/>
            <a:ext cx="7754520" cy="537108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5870" y="4291582"/>
            <a:ext cx="585788" cy="5296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463" y="4438370"/>
            <a:ext cx="5049203" cy="3829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11744" y="4975478"/>
            <a:ext cx="7754519" cy="1044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84000"/>
                </a:schemeClr>
              </a:gs>
              <a:gs pos="35000">
                <a:schemeClr val="accent3">
                  <a:tint val="37000"/>
                  <a:satMod val="300000"/>
                  <a:alpha val="87000"/>
                </a:schemeClr>
              </a:gs>
              <a:gs pos="100000">
                <a:schemeClr val="accent3">
                  <a:tint val="15000"/>
                  <a:satMod val="350000"/>
                  <a:alpha val="86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3057">
            <a:off x="8335641" y="4983404"/>
            <a:ext cx="702320" cy="474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29" y="5099862"/>
            <a:ext cx="4827871" cy="8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62400"/>
            <a:ext cx="2667192" cy="2655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C</a:t>
            </a:r>
            <a:r>
              <a:rPr lang="en-IE" dirty="0" smtClean="0"/>
              <a:t>an reduce from OWL entailment to Tiling</a:t>
            </a:r>
            <a:endParaRPr lang="en-IE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57200" y="990599"/>
            <a:ext cx="8229600" cy="2590801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</a:t>
            </a: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must have a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can only be one domino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type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Each tile must have a tile to the right and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above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Tiles to the right and tiles above must match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colour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IE" sz="2800" dirty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Tile right then above  = Tile above then </a:t>
            </a:r>
            <a:r>
              <a:rPr lang="en-IE" sz="2800" dirty="0" smtClean="0">
                <a:solidFill>
                  <a:schemeClr val="bg1">
                    <a:lumMod val="65000"/>
                  </a:schemeClr>
                </a:solidFill>
                <a:latin typeface="Calibri Light" panose="020F0302020204030204" pitchFamily="34" charset="0"/>
              </a:rPr>
              <a:t>right</a:t>
            </a:r>
            <a:endParaRPr lang="en-IE" sz="2800" dirty="0">
              <a:solidFill>
                <a:schemeClr val="bg1">
                  <a:lumMod val="6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3593068"/>
            <a:ext cx="84582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Are we there yet?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221480"/>
            <a:ext cx="2286000" cy="26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Next time: Models with cycles (</a:t>
            </a:r>
            <a:r>
              <a:rPr lang="en-IE" dirty="0" err="1" smtClean="0"/>
              <a:t>i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438400"/>
            <a:ext cx="1339561" cy="112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8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404" y="4806095"/>
            <a:ext cx="2164791" cy="23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Next time: Models with cycles (II)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04" y="2345176"/>
            <a:ext cx="1993314" cy="255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Next time: Check what about this case?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(Also give references)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04" y="2345176"/>
            <a:ext cx="2667256" cy="265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8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</a:t>
            </a:r>
            <a:r>
              <a:rPr lang="en-IE" dirty="0" smtClean="0"/>
              <a:t>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56537"/>
            <a:ext cx="3664544" cy="265671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05600" y="3675965"/>
            <a:ext cx="20574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What should we </a:t>
            </a:r>
          </a:p>
          <a:p>
            <a:pPr algn="ctr"/>
            <a:r>
              <a:rPr lang="en-IE" dirty="0" smtClean="0">
                <a:latin typeface="Calibri Light" panose="020F0302020204030204" pitchFamily="34" charset="0"/>
              </a:rPr>
              <a:t>put in </a:t>
            </a:r>
            <a:r>
              <a:rPr lang="en-IE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dirty="0">
                <a:latin typeface="Calibri Light" panose="020F0302020204030204" pitchFamily="34" charset="0"/>
              </a:rPr>
              <a:t>? </a:t>
            </a:r>
            <a:endParaRPr lang="en-IE" dirty="0" smtClean="0">
              <a:latin typeface="Calibri Light" panose="020F0302020204030204" pitchFamily="34" charset="0"/>
            </a:endParaRPr>
          </a:p>
        </p:txBody>
      </p:sp>
      <p:sp>
        <p:nvSpPr>
          <p:cNvPr id="16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Ontology </a:t>
            </a:r>
            <a:r>
              <a:rPr lang="en-IE" sz="2500" i="1" dirty="0" smtClean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latin typeface="Calibri Light" panose="020F0302020204030204" pitchFamily="34" charset="0"/>
              </a:rPr>
              <a:t> entails </a:t>
            </a:r>
            <a:r>
              <a:rPr lang="en-IE" sz="2500" i="1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</a:t>
            </a:r>
            <a:r>
              <a:rPr lang="en-IE" sz="2500" dirty="0" smtClean="0">
                <a:latin typeface="Calibri Light" panose="020F0302020204030204" pitchFamily="34" charset="0"/>
              </a:rPr>
              <a:t>if and only if </a:t>
            </a:r>
            <a:r>
              <a:rPr lang="en-IE" sz="2500" i="1" dirty="0" smtClean="0">
                <a:latin typeface="Calibri Light" panose="020F0302020204030204" pitchFamily="34" charset="0"/>
              </a:rPr>
              <a:t>D</a:t>
            </a:r>
            <a:r>
              <a:rPr lang="en-IE" sz="2500" dirty="0" smtClean="0">
                <a:latin typeface="Calibri Light" panose="020F0302020204030204" pitchFamily="34" charset="0"/>
              </a:rPr>
              <a:t> has no infinite tiling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5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43139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But What’s </a:t>
            </a:r>
            <a:r>
              <a:rPr lang="en-IE" dirty="0" smtClean="0"/>
              <a:t>the entailment question?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56537"/>
            <a:ext cx="3664544" cy="265671"/>
          </a:xfrm>
          <a:prstGeom prst="rect">
            <a:avLst/>
          </a:prstGeom>
        </p:spPr>
      </p:pic>
      <p:sp>
        <p:nvSpPr>
          <p:cNvPr id="13" name="Content Placeholder 2 1"/>
          <p:cNvSpPr>
            <a:spLocks/>
          </p:cNvSpPr>
          <p:nvPr/>
        </p:nvSpPr>
        <p:spPr bwMode="auto">
          <a:xfrm>
            <a:off x="838202" y="5029200"/>
            <a:ext cx="5181600" cy="381000"/>
          </a:xfrm>
          <a:prstGeom prst="rect">
            <a:avLst/>
          </a:prstGeom>
          <a:gradFill>
            <a:gsLst>
              <a:gs pos="0">
                <a:srgbClr val="FFFF00"/>
              </a:gs>
              <a:gs pos="80000">
                <a:srgbClr val="FFFCBD"/>
              </a:gs>
              <a:gs pos="100000">
                <a:srgbClr val="FFFDDD"/>
              </a:gs>
            </a:gsLst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6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99" y="5105400"/>
            <a:ext cx="699690" cy="173822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entails </a:t>
            </a:r>
            <a:r>
              <a:rPr lang="en-IE" sz="2500" i="1" dirty="0">
                <a:solidFill>
                  <a:srgbClr val="FFC00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solidFill>
                  <a:srgbClr val="FFC000"/>
                </a:solidFill>
                <a:latin typeface="Calibri Light" panose="020F0302020204030204" pitchFamily="34" charset="0"/>
              </a:rPr>
              <a:t>′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no infinite tiling</a:t>
            </a:r>
            <a:endParaRPr lang="en-IE" sz="2500" dirty="0" smtClean="0">
              <a:latin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</a:t>
            </a:r>
            <a:r>
              <a:rPr lang="en-IE" sz="1600" dirty="0" smtClean="0">
                <a:latin typeface="Calibri Light" panose="020F0302020204030204" pitchFamily="34" charset="0"/>
              </a:rPr>
              <a:t> </a:t>
            </a:r>
            <a:r>
              <a:rPr lang="en-IE" sz="1600" dirty="0" smtClean="0">
                <a:latin typeface="Calibri Light" panose="020F0302020204030204" pitchFamily="34" charset="0"/>
              </a:rPr>
              <a:t>can have </a:t>
            </a:r>
            <a:r>
              <a:rPr lang="en-IE" sz="1600" u="sng" dirty="0" smtClean="0">
                <a:latin typeface="Calibri Light" panose="020F0302020204030204" pitchFamily="34" charset="0"/>
              </a:rPr>
              <a:t>any</a:t>
            </a:r>
            <a:r>
              <a:rPr lang="en-IE" sz="1600" dirty="0" smtClean="0">
                <a:latin typeface="Calibri Light" panose="020F0302020204030204" pitchFamily="34" charset="0"/>
              </a:rPr>
              <a:t> member (a “tile”), it must have an infinite tiling!</a:t>
            </a:r>
          </a:p>
          <a:p>
            <a:pPr marL="0" indent="0">
              <a:buNone/>
            </a:pPr>
            <a:r>
              <a:rPr lang="en-IE" sz="1600" dirty="0" smtClean="0">
                <a:latin typeface="Calibri Light" panose="020F0302020204030204" pitchFamily="34" charset="0"/>
              </a:rPr>
              <a:t>If </a:t>
            </a:r>
            <a:r>
              <a:rPr lang="en-IE" sz="1600" i="1" dirty="0" smtClean="0">
                <a:latin typeface="Calibri Light" panose="020F0302020204030204" pitchFamily="34" charset="0"/>
              </a:rPr>
              <a:t>T </a:t>
            </a:r>
            <a:r>
              <a:rPr lang="en-IE" sz="1600" dirty="0" smtClean="0">
                <a:latin typeface="Calibri Light" panose="020F0302020204030204" pitchFamily="34" charset="0"/>
              </a:rPr>
              <a:t>can have</a:t>
            </a:r>
            <a:r>
              <a:rPr lang="en-IE" sz="1600" i="1" dirty="0" smtClean="0">
                <a:latin typeface="Calibri Light" panose="020F0302020204030204" pitchFamily="34" charset="0"/>
              </a:rPr>
              <a:t> </a:t>
            </a:r>
            <a:r>
              <a:rPr lang="en-IE" sz="1600" u="sng" dirty="0" smtClean="0">
                <a:latin typeface="Calibri Light" panose="020F0302020204030204" pitchFamily="34" charset="0"/>
              </a:rPr>
              <a:t>no</a:t>
            </a:r>
            <a:r>
              <a:rPr lang="en-IE" sz="1600" dirty="0" smtClean="0">
                <a:latin typeface="Calibri Light" panose="020F0302020204030204" pitchFamily="34" charset="0"/>
              </a:rPr>
              <a:t> member, it must not have an infinite tiling.</a:t>
            </a:r>
          </a:p>
        </p:txBody>
      </p:sp>
    </p:spTree>
    <p:extLst>
      <p:ext uri="{BB962C8B-B14F-4D97-AF65-F5344CB8AC3E}">
        <p14:creationId xmlns:p14="http://schemas.microsoft.com/office/powerpoint/2010/main" val="5831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38201" y="1140600"/>
            <a:ext cx="5181600" cy="3829679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89000"/>
                </a:schemeClr>
              </a:gs>
              <a:gs pos="35000">
                <a:schemeClr val="accent1">
                  <a:tint val="37000"/>
                  <a:satMod val="300000"/>
                  <a:alpha val="87000"/>
                </a:schemeClr>
              </a:gs>
              <a:gs pos="100000">
                <a:schemeClr val="accent1">
                  <a:tint val="15000"/>
                  <a:satMod val="350000"/>
                  <a:alpha val="88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Could also use satisfiability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24169"/>
            <a:ext cx="3794057" cy="222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3578352" cy="272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70930"/>
            <a:ext cx="2389342" cy="265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30043"/>
            <a:ext cx="4874989" cy="17236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56537"/>
            <a:ext cx="3664544" cy="265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34013" y="1205628"/>
            <a:ext cx="585788" cy="529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609332"/>
            <a:ext cx="497814" cy="258740"/>
          </a:xfrm>
          <a:prstGeom prst="rect">
            <a:avLst/>
          </a:prstGeom>
        </p:spPr>
      </p:pic>
      <p:sp>
        <p:nvSpPr>
          <p:cNvPr id="20" name="Content Placeholder 2 2"/>
          <p:cNvSpPr txBox="1">
            <a:spLocks/>
          </p:cNvSpPr>
          <p:nvPr/>
        </p:nvSpPr>
        <p:spPr>
          <a:xfrm>
            <a:off x="457200" y="5715000"/>
            <a:ext cx="8534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2500" b="1" dirty="0" smtClean="0">
                <a:latin typeface="Calibri Light" panose="020F0302020204030204" pitchFamily="34" charset="0"/>
              </a:rPr>
              <a:t>Goal</a:t>
            </a:r>
            <a:r>
              <a:rPr lang="en-IE" sz="2500" dirty="0" smtClean="0">
                <a:latin typeface="Calibri Light" panose="020F0302020204030204" pitchFamily="34" charset="0"/>
              </a:rPr>
              <a:t>: </a:t>
            </a:r>
            <a:r>
              <a:rPr lang="en-IE" sz="2500" dirty="0">
                <a:latin typeface="Calibri Light" panose="020F0302020204030204" pitchFamily="34" charset="0"/>
              </a:rPr>
              <a:t>Ontology </a:t>
            </a:r>
            <a:r>
              <a:rPr lang="en-IE" sz="2500" i="1" dirty="0">
                <a:solidFill>
                  <a:srgbClr val="0070C0"/>
                </a:solidFill>
                <a:latin typeface="Calibri Light" panose="020F0302020204030204" pitchFamily="34" charset="0"/>
              </a:rPr>
              <a:t>O</a:t>
            </a:r>
            <a:r>
              <a:rPr lang="en-IE" sz="2500" dirty="0">
                <a:latin typeface="Calibri Light" panose="020F0302020204030204" pitchFamily="34" charset="0"/>
              </a:rPr>
              <a:t> is </a:t>
            </a:r>
            <a:r>
              <a:rPr lang="en-IE" sz="2500" dirty="0" err="1">
                <a:latin typeface="Calibri Light" panose="020F0302020204030204" pitchFamily="34" charset="0"/>
              </a:rPr>
              <a:t>satisfiable</a:t>
            </a:r>
            <a:r>
              <a:rPr lang="en-IE" sz="2500" dirty="0">
                <a:latin typeface="Calibri Light" panose="020F0302020204030204" pitchFamily="34" charset="0"/>
              </a:rPr>
              <a:t> if and only if </a:t>
            </a:r>
            <a:r>
              <a:rPr lang="en-IE" sz="2500" i="1" dirty="0">
                <a:latin typeface="Calibri Light" panose="020F0302020204030204" pitchFamily="34" charset="0"/>
              </a:rPr>
              <a:t>D</a:t>
            </a:r>
            <a:r>
              <a:rPr lang="en-IE" sz="2500" dirty="0">
                <a:latin typeface="Calibri Light" panose="020F0302020204030204" pitchFamily="34" charset="0"/>
              </a:rPr>
              <a:t> has an infinite tiling</a:t>
            </a:r>
          </a:p>
          <a:p>
            <a:pPr marL="0" indent="0">
              <a:buNone/>
            </a:pPr>
            <a:r>
              <a:rPr lang="en-IE" sz="1600" dirty="0">
                <a:latin typeface="Calibri Light" panose="020F0302020204030204" pitchFamily="34" charset="0"/>
              </a:rPr>
              <a:t>Here, </a:t>
            </a:r>
            <a:r>
              <a:rPr lang="en-IE" sz="1600" i="1" dirty="0">
                <a:solidFill>
                  <a:srgbClr val="FF0000"/>
                </a:solidFill>
                <a:latin typeface="Calibri Light" panose="020F0302020204030204" pitchFamily="34" charset="0"/>
              </a:rPr>
              <a:t>x</a:t>
            </a:r>
            <a:r>
              <a:rPr lang="en-IE" sz="16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IE" sz="1600" dirty="0">
                <a:latin typeface="Calibri Light" panose="020F0302020204030204" pitchFamily="34" charset="0"/>
              </a:rPr>
              <a:t>is an arbitrary fresh term</a:t>
            </a:r>
            <a:endParaRPr lang="en-IE" sz="1600" i="1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undecidable!</a:t>
            </a:r>
            <a:endParaRPr lang="en-IE" dirty="0"/>
          </a:p>
        </p:txBody>
      </p:sp>
      <p:pic>
        <p:nvPicPr>
          <p:cNvPr id="13" name="Picture 2" descr="http://geodavephotography.com/images/great-picture/37393693-great-pic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59791"/>
            <a:ext cx="2209800" cy="32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www.wired.com/images_blogs/wiredscience/2014/02/loop-snooper-serpents-tai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59800"/>
            <a:ext cx="2372174" cy="140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394" y="10668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ight Arrow 22"/>
          <p:cNvSpPr/>
          <p:nvPr/>
        </p:nvSpPr>
        <p:spPr>
          <a:xfrm>
            <a:off x="3350874" y="1555871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6334460" y="3676805"/>
            <a:ext cx="1985052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918629" y="5002564"/>
            <a:ext cx="2515310" cy="1424871"/>
            <a:chOff x="3962400" y="3411466"/>
            <a:chExt cx="3043948" cy="1809750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85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1"/>
            <a:ext cx="12733864" cy="716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143001"/>
            <a:ext cx="1494473" cy="280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3810000"/>
            <a:ext cx="1374458" cy="28003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514600"/>
            <a:ext cx="9525000" cy="952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31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Not just OWL is undecidable ...</a:t>
            </a:r>
            <a:endParaRPr lang="en-IE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1176516"/>
            <a:ext cx="7753065" cy="12618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Knowledge representation: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Tell machines stuff about the world in a formalism they can (deductively) reason over using automated methods.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599" y="5791200"/>
            <a:ext cx="7753065" cy="89255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if we tell them everything ...</a:t>
            </a:r>
          </a:p>
          <a:p>
            <a:pPr algn="ctr"/>
            <a:r>
              <a:rPr lang="en-IE" sz="2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Reasoning becomes undecidable!</a:t>
            </a:r>
          </a:p>
        </p:txBody>
      </p:sp>
    </p:spTree>
    <p:extLst>
      <p:ext uri="{BB962C8B-B14F-4D97-AF65-F5344CB8AC3E}">
        <p14:creationId xmlns:p14="http://schemas.microsoft.com/office/powerpoint/2010/main" val="146512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Well great. What are we supposed to do now?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905000"/>
            <a:ext cx="5124450" cy="4680666"/>
          </a:xfrm>
          <a:prstGeom prst="rect">
            <a:avLst/>
          </a:prstGeom>
        </p:spPr>
      </p:pic>
      <p:sp>
        <p:nvSpPr>
          <p:cNvPr id="8" name="Title 3"/>
          <p:cNvSpPr txBox="1">
            <a:spLocks/>
          </p:cNvSpPr>
          <p:nvPr/>
        </p:nvSpPr>
        <p:spPr>
          <a:xfrm>
            <a:off x="609600" y="14938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choose two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290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entailment/satisfiability is undecidable …</a:t>
            </a:r>
            <a:endParaRPr lang="en-IE" dirty="0"/>
          </a:p>
        </p:txBody>
      </p:sp>
      <p:sp>
        <p:nvSpPr>
          <p:cNvPr id="7" name="TextBox 6"/>
          <p:cNvSpPr txBox="1"/>
          <p:nvPr/>
        </p:nvSpPr>
        <p:spPr>
          <a:xfrm>
            <a:off x="680680" y="1143000"/>
            <a:ext cx="788266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Well great. What are we supposed to do now?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09600" y="1722437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Font typeface="Arial" pitchFamily="34" charset="0"/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4784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</a:t>
            </a:r>
            <a:r>
              <a:rPr lang="en-IE" dirty="0" smtClean="0"/>
              <a:t>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0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Incomplete </a:t>
            </a:r>
            <a:r>
              <a:rPr lang="en-IE" dirty="0">
                <a:solidFill>
                  <a:schemeClr val="accent6">
                    <a:lumMod val="75000"/>
                  </a:schemeClr>
                </a:solidFill>
              </a:rPr>
              <a:t>reasoners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	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halt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19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Options ...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None/>
            </a:pPr>
            <a:endParaRPr lang="en-IE" sz="2400" dirty="0" smtClean="0"/>
          </a:p>
          <a:p>
            <a:pPr marL="457200" lvl="1" indent="0">
              <a:buNone/>
            </a:pPr>
            <a:endParaRPr lang="en-IE" sz="24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6872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</p:spTree>
    <p:extLst>
      <p:ext uri="{BB962C8B-B14F-4D97-AF65-F5344CB8AC3E}">
        <p14:creationId xmlns:p14="http://schemas.microsoft.com/office/powerpoint/2010/main" val="351822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rules.</a:t>
            </a:r>
          </a:p>
        </p:txBody>
      </p:sp>
    </p:spTree>
    <p:extLst>
      <p:ext uri="{BB962C8B-B14F-4D97-AF65-F5344CB8AC3E}">
        <p14:creationId xmlns:p14="http://schemas.microsoft.com/office/powerpoint/2010/main" val="149312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Recall rules for RDFS ...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endParaRPr lang="en-IE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(Don’t worry about rdfD1, rdfs1, rdfs12, rdfs13)</a:t>
            </a:r>
            <a:endParaRPr lang="en-I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47013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7200" y="17526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299" y="22860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4724400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298" y="4910559"/>
            <a:ext cx="8023213" cy="228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Now we need rules to cover (some of) OWL ...</a:t>
            </a:r>
          </a:p>
        </p:txBody>
      </p:sp>
    </p:spTree>
    <p:extLst>
      <p:ext uri="{BB962C8B-B14F-4D97-AF65-F5344CB8AC3E}">
        <p14:creationId xmlns:p14="http://schemas.microsoft.com/office/powerpoint/2010/main" val="217363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Standard set of OWL rules: OWL 2 RL/RDF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In the labs …</a:t>
            </a:r>
            <a:endParaRPr lang="en-IE" dirty="0"/>
          </a:p>
        </p:txBody>
      </p:sp>
      <p:sp>
        <p:nvSpPr>
          <p:cNvPr id="5" name="Rounded Rectangle 4"/>
          <p:cNvSpPr/>
          <p:nvPr/>
        </p:nvSpPr>
        <p:spPr>
          <a:xfrm>
            <a:off x="907576" y="1676400"/>
            <a:ext cx="1984612" cy="1219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latin typeface="Calibri Light" panose="020F0302020204030204" pitchFamily="34" charset="0"/>
              </a:rPr>
              <a:t>Data</a:t>
            </a:r>
            <a:endParaRPr lang="en-IE" sz="2400" b="1" dirty="0">
              <a:latin typeface="Calibri Light" panose="020F03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07576" y="3539320"/>
            <a:ext cx="1984612" cy="12192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Ontology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44988" y="2548720"/>
            <a:ext cx="1984612" cy="12192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1" dirty="0" smtClean="0">
                <a:latin typeface="Calibri Light" panose="020F0302020204030204" pitchFamily="34" charset="0"/>
              </a:rPr>
              <a:t>Entailments</a:t>
            </a:r>
            <a:endParaRPr lang="en-IE" sz="2400" b="1" i="1" dirty="0">
              <a:latin typeface="Calibri Light" panose="020F0302020204030204" pitchFamily="34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3352800" y="2286000"/>
            <a:ext cx="2590800" cy="2057400"/>
          </a:xfrm>
          <a:prstGeom prst="chevron">
            <a:avLst>
              <a:gd name="adj" fmla="val 21476"/>
            </a:avLst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Reasoner</a:t>
            </a:r>
          </a:p>
          <a:p>
            <a:pPr algn="ctr"/>
            <a:r>
              <a:rPr lang="en-IE" sz="24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???</a:t>
            </a:r>
            <a:endParaRPr lang="en-IE" sz="24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1" y="5391090"/>
            <a:ext cx="86868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what is the reasoner actually doing?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1" y="6023660"/>
            <a:ext cx="8686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Incomplete materialisation using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RDFS &amp; OWL 2 RL/RDF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rules.</a:t>
            </a:r>
          </a:p>
        </p:txBody>
      </p:sp>
    </p:spTree>
    <p:extLst>
      <p:ext uri="{BB962C8B-B14F-4D97-AF65-F5344CB8AC3E}">
        <p14:creationId xmlns:p14="http://schemas.microsoft.com/office/powerpoint/2010/main" val="363546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4700" y="2895600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54700" y="3625334"/>
            <a:ext cx="2046568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40850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Equality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999906" cy="274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05600" y="21336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05600" y="2743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124200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05600" y="45397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30016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Today's Topic</a:t>
            </a:r>
            <a:endParaRPr lang="en-I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42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Properties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620000" cy="44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</a:t>
            </a:r>
            <a:r>
              <a:rPr lang="es-CL" dirty="0" err="1" smtClean="0">
                <a:solidFill>
                  <a:srgbClr val="0070C0"/>
                </a:solidFill>
              </a:rPr>
              <a:t>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7200" y="2482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7200" y="2863334"/>
            <a:ext cx="1828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7200" y="3244334"/>
            <a:ext cx="1828800" cy="4132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7200" y="5224488"/>
            <a:ext cx="1828800" cy="381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7200" y="4043387"/>
            <a:ext cx="1828800" cy="37621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48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Class</a:t>
            </a:r>
            <a:r>
              <a:rPr lang="es-CL" dirty="0" err="1" smtClean="0">
                <a:solidFill>
                  <a:srgbClr val="0070C0"/>
                </a:solidFill>
              </a:rPr>
              <a:t>es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1371599"/>
            <a:ext cx="7754620" cy="54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0070C0"/>
                </a:solidFill>
              </a:rPr>
              <a:t>Schema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810168" cy="35342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29845" y="1699722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9845" y="2265388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29845" y="3168134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9845" y="3944641"/>
            <a:ext cx="2590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5921" y="4129306"/>
            <a:ext cx="2594724" cy="51889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4128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10200" y="16764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10200" y="210133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0200" y="2286000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10200" y="2676406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0200" y="2861072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0200" y="3045738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10200" y="3230404"/>
            <a:ext cx="2971800" cy="1846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ctr"/>
            <a:r>
              <a:rPr lang="en-IE" sz="1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26626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smtClean="0"/>
              <a:t>OWL 2 RL/RDF </a:t>
            </a:r>
            <a:r>
              <a:rPr lang="es-CL" dirty="0" smtClean="0"/>
              <a:t>rule</a:t>
            </a:r>
            <a:r>
              <a:rPr lang="es-CL" dirty="0" smtClean="0"/>
              <a:t> </a:t>
            </a:r>
            <a:r>
              <a:rPr lang="es-CL" dirty="0" err="1" smtClean="0"/>
              <a:t>examples</a:t>
            </a:r>
            <a:r>
              <a:rPr lang="es-CL" dirty="0" smtClean="0"/>
              <a:t>: </a:t>
            </a:r>
            <a:r>
              <a:rPr lang="es-CL" dirty="0" err="1" smtClean="0">
                <a:solidFill>
                  <a:srgbClr val="FF0000"/>
                </a:solidFill>
              </a:rPr>
              <a:t>Missing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71600"/>
            <a:ext cx="7467599" cy="233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Full list of OWL 2 RL/RDF </a:t>
            </a:r>
            <a:r>
              <a:rPr lang="en-IE" dirty="0" smtClean="0"/>
              <a:t>rules (or see the book)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190500" y="1285229"/>
            <a:ext cx="876300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latin typeface="Inconsolata" panose="020B0609030003000000" pitchFamily="49" charset="0"/>
                <a:hlinkClick r:id="rId2"/>
              </a:rPr>
              <a:t>https://www.w3.org/TR/owl2-profiles/#</a:t>
            </a:r>
            <a:r>
              <a:rPr lang="en-GB" sz="1400" dirty="0" smtClean="0">
                <a:latin typeface="Inconsolata" panose="020B0609030003000000" pitchFamily="49" charset="0"/>
                <a:hlinkClick r:id="rId2"/>
              </a:rPr>
              <a:t>Reasoning_in_OWL_2_RL_and_RDF_Graphs_using_Rules</a:t>
            </a:r>
            <a:endParaRPr lang="en-GB" sz="1400" dirty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57400"/>
            <a:ext cx="757237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8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Disjunction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Criminal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or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13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120241" cy="45722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How </a:t>
            </a:r>
            <a:r>
              <a:rPr lang="en-IE" dirty="0"/>
              <a:t>is OWL2RL/RDF </a:t>
            </a:r>
            <a:r>
              <a:rPr lang="en-IE" dirty="0" smtClean="0"/>
              <a:t>incomplete? </a:t>
            </a:r>
            <a:r>
              <a:rPr lang="en-IE" dirty="0" smtClean="0">
                <a:solidFill>
                  <a:srgbClr val="FF0000"/>
                </a:solidFill>
              </a:rPr>
              <a:t>Negation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Vincent is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not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Lawful!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R</a:t>
            </a:r>
            <a:r>
              <a:rPr lang="en-IE" dirty="0" smtClean="0"/>
              <a:t>educe from Tiling to OWL entailment?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2093794" cy="158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350874" y="1860671"/>
            <a:ext cx="1985052" cy="609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smtClean="0">
                <a:latin typeface="Calibri Light" panose="020F0302020204030204" pitchFamily="34" charset="0"/>
              </a:rPr>
              <a:t>Reduction</a:t>
            </a:r>
            <a:endParaRPr lang="en-IE" dirty="0">
              <a:latin typeface="Calibri Light" panose="020F03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15000" y="1534470"/>
            <a:ext cx="2515310" cy="1424871"/>
            <a:chOff x="3962400" y="3411466"/>
            <a:chExt cx="3043948" cy="1809750"/>
          </a:xfrm>
        </p:grpSpPr>
        <p:pic>
          <p:nvPicPr>
            <p:cNvPr id="12" name="Picture 1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796345"/>
              <a:ext cx="750671" cy="1039992"/>
            </a:xfrm>
            <a:prstGeom prst="rect">
              <a:avLst/>
            </a:prstGeom>
          </p:spPr>
        </p:pic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3411466"/>
              <a:ext cx="1028700" cy="1809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073" y="3416253"/>
              <a:ext cx="1057275" cy="1800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51597" y="3505200"/>
            <a:ext cx="25146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D have an infinite tiling?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88414" y="3513118"/>
            <a:ext cx="2745852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Calibri Light" panose="020F0302020204030204" pitchFamily="34" charset="0"/>
              </a:rPr>
              <a:t>Does OWL ontology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 entail </a:t>
            </a:r>
            <a:r>
              <a:rPr lang="en-IE" sz="2400" i="1" dirty="0" smtClean="0">
                <a:latin typeface="Calibri Light" panose="020F0302020204030204" pitchFamily="34" charset="0"/>
              </a:rPr>
              <a:t>O</a:t>
            </a:r>
            <a:r>
              <a:rPr lang="en-IE" sz="2400" dirty="0" smtClean="0">
                <a:latin typeface="Calibri Light" panose="020F0302020204030204" pitchFamily="34" charset="0"/>
              </a:rPr>
              <a:t>′?</a:t>
            </a:r>
            <a:endParaRPr lang="en-IE" sz="2400" i="1" dirty="0" smtClean="0">
              <a:latin typeface="Calibri Light" panose="020F03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1597" y="4724400"/>
            <a:ext cx="7882669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800" dirty="0" smtClean="0">
                <a:latin typeface="Calibri Light" panose="020F0302020204030204" pitchFamily="34" charset="0"/>
              </a:rPr>
              <a:t>How can we encode a Domino Tiling question into an OWL ontology entailment question?</a:t>
            </a:r>
          </a:p>
        </p:txBody>
      </p:sp>
    </p:spTree>
    <p:extLst>
      <p:ext uri="{BB962C8B-B14F-4D97-AF65-F5344CB8AC3E}">
        <p14:creationId xmlns:p14="http://schemas.microsoft.com/office/powerpoint/2010/main" val="28403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</a:t>
            </a:r>
            <a:r>
              <a:rPr lang="en-IE" dirty="0" smtClean="0"/>
              <a:t> </a:t>
            </a:r>
            <a:r>
              <a:rPr lang="en-IE" dirty="0"/>
              <a:t>incomplete?</a:t>
            </a:r>
            <a:endParaRPr lang="en-I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39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</a:t>
            </a:r>
            <a:r>
              <a:rPr lang="en-IE" dirty="0" smtClean="0"/>
              <a:t>OWL2RL/RDF </a:t>
            </a:r>
            <a:r>
              <a:rPr lang="en-IE" dirty="0"/>
              <a:t>incomplete? </a:t>
            </a:r>
            <a:r>
              <a:rPr lang="en-IE" dirty="0" err="1" smtClean="0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40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How is OWL2RL/RDF incomplete? </a:t>
            </a:r>
            <a:r>
              <a:rPr lang="en-IE" dirty="0" err="1">
                <a:solidFill>
                  <a:srgbClr val="FF0000"/>
                </a:solidFill>
              </a:rPr>
              <a:t>existentials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u="sng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599" y="5791200"/>
            <a:ext cx="7753065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OWL 2 RL/RDF rules will miss this valid inference ...</a:t>
            </a:r>
          </a:p>
          <a:p>
            <a:pPr algn="ctr"/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Misses the information that Michael has </a:t>
            </a:r>
            <a:r>
              <a:rPr lang="en-IE" sz="2000" u="sng" dirty="0" smtClean="0">
                <a:solidFill>
                  <a:srgbClr val="E80636"/>
                </a:solidFill>
                <a:latin typeface="Alegreya Sans SC Medium" panose="00000600000000000000" pitchFamily="2" charset="0"/>
                <a:cs typeface="Segoe UI Semilight" panose="020B0402040204020203" pitchFamily="34" charset="0"/>
              </a:rPr>
              <a:t>some</a:t>
            </a:r>
            <a:r>
              <a:rPr lang="en-IE" sz="2000" dirty="0" smtClean="0">
                <a:solidFill>
                  <a:srgbClr val="E80636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child!</a:t>
            </a:r>
            <a:endParaRPr lang="en-IE" dirty="0" smtClean="0">
              <a:solidFill>
                <a:srgbClr val="E80636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257800" y="2218538"/>
            <a:ext cx="3581400" cy="4041025"/>
            <a:chOff x="4252912" y="1066800"/>
            <a:chExt cx="3581400" cy="4041025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912" y="1066800"/>
              <a:ext cx="3581400" cy="404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4953000" y="4132262"/>
              <a:ext cx="2315844" cy="762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E" b="1" dirty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Worst Example of the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Course </a:t>
              </a:r>
              <a:r>
                <a:rPr lang="en-IE" b="1" dirty="0" smtClean="0">
                  <a:solidFill>
                    <a:srgbClr val="FFC00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legreya Sans SC Medium" panose="00000600000000000000" pitchFamily="2" charset="0"/>
                </a:rPr>
                <a:t>Award</a:t>
              </a:r>
              <a:endParaRPr lang="en-IE" b="1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egreya Sans SC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04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is OWL2RL/RDF </a:t>
            </a:r>
            <a:r>
              <a:rPr lang="en-IE" dirty="0" smtClean="0"/>
              <a:t>incomplete?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49069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FF0000"/>
                </a:solidFill>
              </a:rPr>
              <a:t>Missing features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owl:ReflexiveProperty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owl:hasSelf</a:t>
            </a:r>
            <a:r>
              <a:rPr lang="en-IE" sz="1800" dirty="0" smtClean="0"/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/>
              <a:t> …</a:t>
            </a:r>
          </a:p>
          <a:p>
            <a:r>
              <a:rPr lang="en-IE" sz="2800" dirty="0" smtClean="0">
                <a:solidFill>
                  <a:srgbClr val="FF0000"/>
                </a:solidFill>
              </a:rPr>
              <a:t>Problems with disjunction (OR cases)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owl:unionOf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</a:t>
            </a:r>
            <a:r>
              <a:rPr lang="en-IE" sz="18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owl:maxCardinality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</a:t>
            </a:r>
            <a:r>
              <a:rPr lang="en-IE" sz="2800" dirty="0" err="1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existentials</a:t>
            </a:r>
            <a:endParaRPr lang="en-IE" sz="2800" dirty="0" smtClean="0">
              <a:solidFill>
                <a:srgbClr val="FF000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...</a:t>
            </a:r>
            <a:endParaRPr lang="en-IE" sz="1800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32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</a:t>
            </a:r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roblems with counting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owl:minCardinality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…</a:t>
            </a: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Problems with negation</a:t>
            </a:r>
          </a:p>
          <a:p>
            <a:pPr lvl="1"/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owl:propertyDisjointWith</a:t>
            </a:r>
            <a:r>
              <a:rPr lang="en-IE" sz="1800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</a:t>
            </a:r>
            <a:r>
              <a:rPr lang="en-IE" sz="18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owl:complementOf</a:t>
            </a:r>
            <a:r>
              <a:rPr lang="en-IE" sz="18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…</a:t>
            </a:r>
            <a:endParaRPr lang="en-IE" sz="24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sz="2800" dirty="0" smtClean="0">
                <a:solidFill>
                  <a:srgbClr val="FF000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Incomplete “schema” inferences</a:t>
            </a:r>
          </a:p>
        </p:txBody>
      </p:sp>
    </p:spTree>
    <p:extLst>
      <p:ext uri="{BB962C8B-B14F-4D97-AF65-F5344CB8AC3E}">
        <p14:creationId xmlns:p14="http://schemas.microsoft.com/office/powerpoint/2010/main" val="215314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 not with OWL 2 RL/RDF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600" i="1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FF"/>
                </a:solidFill>
              </a:rPr>
              <a:t>C</a:t>
            </a:r>
            <a:r>
              <a:rPr lang="en-IE" dirty="0" smtClean="0">
                <a:solidFill>
                  <a:srgbClr val="0000FF"/>
                </a:solidFill>
              </a:rPr>
              <a:t>omplete </a:t>
            </a:r>
            <a:r>
              <a:rPr lang="en-IE" dirty="0">
                <a:solidFill>
                  <a:srgbClr val="0000FF"/>
                </a:solidFill>
              </a:rPr>
              <a:t>reasoners </a:t>
            </a:r>
            <a:r>
              <a:rPr lang="en-IE" dirty="0" smtClean="0">
                <a:solidFill>
                  <a:srgbClr val="0000FF"/>
                </a:solidFill>
              </a:rPr>
              <a:t/>
            </a:r>
            <a:br>
              <a:rPr lang="en-IE" dirty="0" smtClean="0">
                <a:solidFill>
                  <a:srgbClr val="0000FF"/>
                </a:solidFill>
              </a:rPr>
            </a:br>
            <a:r>
              <a:rPr lang="en-IE" dirty="0" smtClean="0">
                <a:solidFill>
                  <a:srgbClr val="0000FF"/>
                </a:solidFill>
              </a:rPr>
              <a:t>	that </a:t>
            </a:r>
            <a:r>
              <a:rPr lang="en-IE" dirty="0" smtClean="0">
                <a:solidFill>
                  <a:srgbClr val="0000FF"/>
                </a:solidFill>
              </a:rPr>
              <a:t>may not halt</a:t>
            </a:r>
            <a:endParaRPr lang="en-IE" dirty="0">
              <a:solidFill>
                <a:srgbClr val="0000FF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861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Options ...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pPr marL="457200" lvl="1" indent="0">
              <a:buNone/>
            </a:pPr>
            <a:endParaRPr lang="en-IE" sz="24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2768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reasoners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		Quite Practical!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IE" dirty="0" smtClean="0">
                <a:solidFill>
                  <a:srgbClr val="FF0000"/>
                </a:solidFill>
              </a:rPr>
              <a:t>Cons:</a:t>
            </a:r>
          </a:p>
          <a:p>
            <a:pPr lvl="1"/>
            <a:r>
              <a:rPr lang="en-IE" sz="2400" dirty="0" err="1" smtClean="0"/>
              <a:t>Erm</a:t>
            </a:r>
            <a:r>
              <a:rPr lang="en-IE" sz="2400" dirty="0" smtClean="0"/>
              <a:t> … reasoner may never halt</a:t>
            </a:r>
          </a:p>
          <a:p>
            <a:pPr marL="457200" lvl="1" indent="0">
              <a:buNone/>
            </a:pPr>
            <a:endParaRPr lang="en-IE" dirty="0" smtClean="0"/>
          </a:p>
          <a:p>
            <a:endParaRPr lang="en-IE" dirty="0" smtClean="0">
              <a:solidFill>
                <a:srgbClr val="00B050"/>
              </a:solidFill>
            </a:endParaRPr>
          </a:p>
          <a:p>
            <a:r>
              <a:rPr lang="en-IE" dirty="0" smtClean="0">
                <a:solidFill>
                  <a:srgbClr val="00B050"/>
                </a:solidFill>
              </a:rPr>
              <a:t>Pros:</a:t>
            </a:r>
          </a:p>
          <a:p>
            <a:pPr lvl="1"/>
            <a:r>
              <a:rPr lang="en-IE" sz="2400" dirty="0" smtClean="0"/>
              <a:t>Avoid complicated decidability restrictions!</a:t>
            </a:r>
          </a:p>
          <a:p>
            <a:pPr marL="1828800" lvl="4" indent="0">
              <a:buNone/>
            </a:pPr>
            <a:endParaRPr lang="en-IE" dirty="0" smtClean="0"/>
          </a:p>
          <a:p>
            <a:pPr lvl="2"/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507213" y="2362200"/>
            <a:ext cx="82296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might the “pros” be in this case?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7213" y="4114801"/>
            <a:ext cx="8229600" cy="213359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Imagine restricting C or Java to be decidable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Don’t allow features like loops/recursion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But not all programs with loops/recursion fail to halt!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 how features like loops/recursion can be used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More detailed restrictions allow more programmes but are more complicated to understand 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endParaRPr lang="en-IE" sz="18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3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Complete 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reasoners that may not 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halt: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		Rare in practice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8956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Only line of work on this I know of:</a:t>
            </a:r>
          </a:p>
          <a:p>
            <a:pPr marL="1828800" lvl="4" indent="0">
              <a:buNone/>
            </a:pPr>
            <a:endParaRPr lang="en-IE" sz="1800" dirty="0" smtClean="0"/>
          </a:p>
          <a:p>
            <a:pPr lvl="2"/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46932"/>
            <a:ext cx="5638800" cy="4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2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</a:rPr>
              <a:t>Restrict OWL to </a:t>
            </a:r>
            <a:br>
              <a:rPr lang="en-IE" dirty="0" smtClean="0">
                <a:solidFill>
                  <a:srgbClr val="00B050"/>
                </a:solidFill>
              </a:rPr>
            </a:br>
            <a:r>
              <a:rPr lang="en-IE" dirty="0" smtClean="0">
                <a:solidFill>
                  <a:srgbClr val="00B050"/>
                </a:solidFill>
              </a:rPr>
              <a:t>	guarantee </a:t>
            </a:r>
            <a:r>
              <a:rPr lang="en-IE" dirty="0" smtClean="0">
                <a:solidFill>
                  <a:srgbClr val="00B050"/>
                </a:solidFill>
              </a:rPr>
              <a:t>decidability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402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Some Description Logic symbols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⊑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sub-class/-property</a:t>
            </a:r>
            <a:endParaRPr lang="en-IE" dirty="0" smtClean="0">
              <a:solidFill>
                <a:srgbClr val="00B0F0"/>
              </a:solidFill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≡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equivalent class/property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⊔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union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⊓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intersection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⊤</a:t>
            </a:r>
            <a:r>
              <a:rPr lang="en-IE" dirty="0" smtClean="0"/>
              <a:t>:  top (class of everything)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⊥</a:t>
            </a:r>
            <a:r>
              <a:rPr lang="en-IE" dirty="0" smtClean="0"/>
              <a:t>: bottom (empty class)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∃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exists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someValuesFrom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/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hasValue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∀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for all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allValuesFrom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¬</a:t>
            </a:r>
            <a:r>
              <a:rPr lang="en-IE" dirty="0" smtClean="0"/>
              <a:t>: not (complement, negation)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–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(superscript minus): inverse property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{}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enumeration 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owl:oneOf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Self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Trans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 Dom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, etc.: where symbols not available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∘</a:t>
            </a:r>
            <a:r>
              <a:rPr lang="en-IE" dirty="0" smtClean="0"/>
              <a:t>: property chain</a:t>
            </a:r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C(x)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class membership</a:t>
            </a:r>
          </a:p>
          <a:p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P(</a:t>
            </a:r>
            <a:r>
              <a:rPr lang="en-IE" dirty="0" err="1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x,y</a:t>
            </a:r>
            <a:r>
              <a:rPr lang="en-IE" dirty="0" smtClean="0">
                <a:solidFill>
                  <a:srgbClr val="00B0F0"/>
                </a:solidFill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: a triple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(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x,P,y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</a:t>
            </a: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 smtClean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5714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Options ...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Accept incomplete reasoners that halt</a:t>
            </a:r>
          </a:p>
          <a:p>
            <a:pPr lvl="1"/>
            <a:r>
              <a:rPr lang="en-IE" sz="2400" dirty="0" smtClean="0"/>
              <a:t>Complete language, incomplete reasoning, halts</a:t>
            </a:r>
          </a:p>
          <a:p>
            <a:pPr marL="457200" lvl="1" indent="0">
              <a:buNone/>
            </a:pPr>
            <a:endParaRPr lang="en-IE" sz="2400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Accept complete reasoners that may not halt</a:t>
            </a:r>
          </a:p>
          <a:p>
            <a:pPr lvl="1"/>
            <a:r>
              <a:rPr lang="en-IE" sz="2400" dirty="0" smtClean="0"/>
              <a:t>Complete language, complete reasoning, may not halt</a:t>
            </a:r>
          </a:p>
          <a:p>
            <a:pPr lvl="1"/>
            <a:endParaRPr lang="en-IE" sz="2400" dirty="0" smtClean="0"/>
          </a:p>
          <a:p>
            <a:r>
              <a:rPr lang="en-IE" sz="2800" dirty="0" smtClean="0">
                <a:solidFill>
                  <a:srgbClr val="00B050"/>
                </a:solidFill>
              </a:rPr>
              <a:t>Restrict OWL so reasoning becomes decidable</a:t>
            </a:r>
          </a:p>
          <a:p>
            <a:pPr lvl="1"/>
            <a:r>
              <a:rPr lang="en-IE" sz="2400" dirty="0" smtClean="0"/>
              <a:t>Restricted language, complete reasoning, halts</a:t>
            </a:r>
          </a:p>
          <a:p>
            <a:pPr lvl="1"/>
            <a:endParaRPr lang="en-IE" sz="2400" dirty="0" smtClean="0"/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2140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			How to guarantee decidability?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1"/>
            <a:ext cx="8229600" cy="4495799"/>
          </a:xfrm>
        </p:spPr>
        <p:txBody>
          <a:bodyPr>
            <a:normAutofit/>
          </a:bodyPr>
          <a:lstStyle/>
          <a:p>
            <a:r>
              <a:rPr lang="en-IE" sz="2400" dirty="0" smtClean="0"/>
              <a:t>We’ve seen how to prove that something is undecidable</a:t>
            </a:r>
            <a:endParaRPr lang="en-IE" sz="2400" dirty="0"/>
          </a:p>
          <a:p>
            <a:endParaRPr lang="en-IE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80679" y="3406913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How can we prove that something is decidable?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0679" y="4114800"/>
            <a:ext cx="7882669" cy="11079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Give an algorithm that halts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>
                <a:latin typeface="Calibri Light" panose="020F0302020204030204" pitchFamily="34" charset="0"/>
                <a:cs typeface="Segoe UI Semilight" panose="020B0402040204020203" pitchFamily="34" charset="0"/>
              </a:rPr>
              <a:t>Decidable/computable reduction to something </a:t>
            </a: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decidable 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2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...</a:t>
            </a:r>
            <a:endParaRPr lang="en-IE" sz="22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55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Sublanguages of OWL 2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r>
              <a:rPr lang="en-IE" sz="2800" dirty="0" smtClean="0">
                <a:solidFill>
                  <a:srgbClr val="0070C0"/>
                </a:solidFill>
              </a:rPr>
              <a:t>Description Logic community</a:t>
            </a:r>
          </a:p>
          <a:p>
            <a:pPr lvl="1"/>
            <a:r>
              <a:rPr lang="en-IE" sz="2400" dirty="0" smtClean="0"/>
              <a:t>Predates OWL</a:t>
            </a:r>
          </a:p>
          <a:p>
            <a:pPr lvl="1"/>
            <a:r>
              <a:rPr lang="en-IE" sz="2400" dirty="0" smtClean="0"/>
              <a:t>Looks at decidable subsets of First Order Logic</a:t>
            </a:r>
          </a:p>
          <a:p>
            <a:pPr lvl="1"/>
            <a:r>
              <a:rPr lang="en-IE" sz="2400" dirty="0" smtClean="0"/>
              <a:t>Results can be applied to OWL!</a:t>
            </a:r>
          </a:p>
          <a:p>
            <a:pPr lvl="1"/>
            <a:endParaRPr lang="en-IE" sz="2400" dirty="0" smtClean="0"/>
          </a:p>
          <a:p>
            <a:pPr lvl="1"/>
            <a:endParaRPr lang="en-IE" sz="2400" dirty="0"/>
          </a:p>
          <a:p>
            <a:r>
              <a:rPr lang="en-IE" sz="2400" dirty="0" smtClean="0">
                <a:solidFill>
                  <a:srgbClr val="0070C0"/>
                </a:solidFill>
              </a:rPr>
              <a:t>OWL 2 Full</a:t>
            </a:r>
            <a:r>
              <a:rPr lang="en-IE" sz="2400" dirty="0" smtClean="0"/>
              <a:t>: The unrestricted, undecidable language</a:t>
            </a:r>
          </a:p>
          <a:p>
            <a:r>
              <a:rPr lang="en-IE" sz="2400" dirty="0" smtClean="0">
                <a:solidFill>
                  <a:srgbClr val="0070C0"/>
                </a:solidFill>
              </a:rPr>
              <a:t>OWL 2 DL</a:t>
            </a:r>
            <a:r>
              <a:rPr lang="en-IE" sz="2400" dirty="0" smtClean="0"/>
              <a:t>: A restricted, decidable version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19295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10" name="TextBox 9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5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 this enough to guarantee decidability?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679" y="6110438"/>
            <a:ext cx="7882669" cy="6609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don't know. We just know </a:t>
            </a:r>
            <a:r>
              <a:rPr lang="en-IE" sz="2000" u="sng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this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sz="200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undecidability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proof won't work.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(In fact, there are other proofs not needing functional property chains.)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98" y="2734646"/>
            <a:ext cx="5181919" cy="3886440"/>
          </a:xfrm>
          <a:prstGeom prst="rect">
            <a:avLst/>
          </a:prstGeom>
          <a:ln w="22225">
            <a:solidFill>
              <a:schemeClr val="tx1"/>
            </a:solidFill>
            <a:prstDash val="sys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0679" y="173349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what we should restrict to make OWL decidable?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679" y="4953000"/>
            <a:ext cx="788266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For example, OWL 2 DL restricts functional properties to only be used on "simple properties" (e.g., properties not used in chains)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0679" y="5713262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In that case how can we guarantee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decidability?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000" y="3824438"/>
            <a:ext cx="2895599" cy="747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endParaRPr lang="en-IE" sz="20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78" y="3962400"/>
            <a:ext cx="3032082" cy="4875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679" y="6110438"/>
            <a:ext cx="7882669" cy="3665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no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Most common way: give a sound and complete algorithm!</a:t>
            </a:r>
            <a:endParaRPr lang="en-IE" sz="2000" dirty="0" smtClean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0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Restrict OWL to guarantee decidability:</a:t>
            </a:r>
            <a:br>
              <a:rPr lang="en-I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			Sublanguages of OWL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267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OWL 2 DL restricts: 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functional properties to be “simple” (no chains, no transitivity)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likewise properties used with has-self, cardinalities, inverse functionality, asymmetry and </a:t>
            </a:r>
            <a:r>
              <a:rPr lang="en-IE" sz="2400" dirty="0" err="1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irreflexivity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must be simple</a:t>
            </a:r>
          </a:p>
          <a:p>
            <a:pPr lvl="1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need to follow specific RDF syntax and explicitly declare </a:t>
            </a:r>
            <a:r>
              <a:rPr lang="en-IE" sz="2400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classes, object properties (with IRI values), datatype properties (with literal values</a:t>
            </a:r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endParaRPr lang="en-IE" sz="2400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lvl="1"/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… more (it’s really quite messy 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</a:t>
            </a:r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33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But</a:t>
            </a:r>
            <a:r>
              <a:rPr lang="es-CL" dirty="0" smtClean="0"/>
              <a:t> in OWL 2 DL ...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in OWL 2 Dl, we can get this entailment ...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: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843" y="5594530"/>
            <a:ext cx="788266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Any ideas of how we could implement this?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67254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</a:t>
            </a:r>
            <a:r>
              <a:rPr lang="en-IE" dirty="0" smtClean="0"/>
              <a:t>Problem (</a:t>
            </a:r>
            <a:r>
              <a:rPr lang="en-IE" dirty="0" smtClean="0">
                <a:solidFill>
                  <a:srgbClr val="FF0000"/>
                </a:solidFill>
              </a:rPr>
              <a:t>Undecidable!</a:t>
            </a:r>
            <a:r>
              <a:rPr lang="en-IE" dirty="0" smtClean="0"/>
              <a:t>)</a:t>
            </a:r>
            <a:endParaRPr lang="en-IE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90600" y="4876800"/>
            <a:ext cx="8229600" cy="2087563"/>
          </a:xfrm>
        </p:spPr>
        <p:txBody>
          <a:bodyPr>
            <a:normAutofit/>
          </a:bodyPr>
          <a:lstStyle/>
          <a:p>
            <a:r>
              <a:rPr lang="en-IE" sz="2800" dirty="0" smtClean="0">
                <a:solidFill>
                  <a:srgbClr val="0000FF"/>
                </a:solidFill>
              </a:rPr>
              <a:t>Input</a:t>
            </a:r>
            <a:r>
              <a:rPr lang="en-IE" sz="2800" dirty="0" smtClean="0"/>
              <a:t>: A set of Dominos (like </a:t>
            </a:r>
            <a:r>
              <a:rPr lang="en-IE" sz="2800" i="1" dirty="0" smtClean="0">
                <a:latin typeface="Calibri Light" panose="020F0302020204030204" pitchFamily="34" charset="0"/>
              </a:rPr>
              <a:t>D</a:t>
            </a:r>
            <a:r>
              <a:rPr lang="en-IE" sz="2800" dirty="0" smtClean="0"/>
              <a:t>)</a:t>
            </a:r>
            <a:endParaRPr lang="en-IE" sz="2800" i="1" dirty="0" smtClean="0"/>
          </a:p>
          <a:p>
            <a:r>
              <a:rPr lang="en-IE" sz="2800" dirty="0" smtClean="0">
                <a:solidFill>
                  <a:srgbClr val="0000FF"/>
                </a:solidFill>
              </a:rPr>
              <a:t>Output</a:t>
            </a:r>
            <a:r>
              <a:rPr lang="en-IE" sz="2800" dirty="0" smtClean="0"/>
              <a:t>: </a:t>
            </a:r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true</a:t>
            </a:r>
            <a:r>
              <a:rPr lang="en-IE" sz="2400" dirty="0" smtClean="0"/>
              <a:t> </a:t>
            </a:r>
            <a:r>
              <a:rPr lang="en-IE" sz="2400" dirty="0"/>
              <a:t>if </a:t>
            </a:r>
            <a:r>
              <a:rPr lang="en-IE" sz="2400" dirty="0" smtClean="0"/>
              <a:t>there exists a valid infinite tiling (like </a:t>
            </a:r>
            <a:r>
              <a:rPr lang="en-IE" sz="2400" i="1" dirty="0" smtClean="0">
                <a:latin typeface="Calibri Light" panose="020F0302020204030204" pitchFamily="34" charset="0"/>
              </a:rPr>
              <a:t>t</a:t>
            </a:r>
            <a:r>
              <a:rPr lang="en-IE" sz="2400" dirty="0" smtClean="0"/>
              <a:t>)</a:t>
            </a:r>
            <a:endParaRPr lang="en-IE" sz="2400" i="1" dirty="0"/>
          </a:p>
          <a:p>
            <a:pPr lvl="1"/>
            <a:r>
              <a:rPr lang="en-IE" sz="24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false</a:t>
            </a:r>
            <a:r>
              <a:rPr lang="en-IE" sz="2400" dirty="0" smtClean="0"/>
              <a:t> otherwise</a:t>
            </a:r>
          </a:p>
          <a:p>
            <a:pPr lvl="1"/>
            <a:endParaRPr lang="en-IE" sz="24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444899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</p:spTree>
    <p:extLst>
      <p:ext uri="{BB962C8B-B14F-4D97-AF65-F5344CB8AC3E}">
        <p14:creationId xmlns:p14="http://schemas.microsoft.com/office/powerpoint/2010/main" val="233242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</p:txBody>
      </p:sp>
    </p:spTree>
    <p:extLst>
      <p:ext uri="{BB962C8B-B14F-4D97-AF65-F5344CB8AC3E}">
        <p14:creationId xmlns:p14="http://schemas.microsoft.com/office/powerpoint/2010/main" val="419696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411" y="5418666"/>
            <a:ext cx="1113989" cy="457200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smtClean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  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???</a:t>
            </a:r>
          </a:p>
        </p:txBody>
      </p:sp>
    </p:spTree>
    <p:extLst>
      <p:ext uri="{BB962C8B-B14F-4D97-AF65-F5344CB8AC3E}">
        <p14:creationId xmlns:p14="http://schemas.microsoft.com/office/powerpoint/2010/main" val="237542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pic>
        <p:nvPicPr>
          <p:cNvPr id="20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882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0" descr="j0300840"/>
          <p:cNvPicPr preferRelativeResize="0"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24200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192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200"/>
            <a:ext cx="7054489" cy="990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sz="1200" dirty="0" smtClean="0">
              <a:solidFill>
                <a:schemeClr val="accent4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[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:Criminal ) ]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228600" y="4191000"/>
            <a:ext cx="3733800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2095500" y="3352800"/>
            <a:ext cx="2620190" cy="83820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  <a:endCxn id="10" idx="0"/>
          </p:cNvCxnSpPr>
          <p:nvPr/>
        </p:nvCxnSpPr>
        <p:spPr>
          <a:xfrm>
            <a:off x="4715690" y="3352800"/>
            <a:ext cx="2256610" cy="838199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00" y="5418667"/>
            <a:ext cx="1113989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19" y="6172203"/>
            <a:ext cx="6143881" cy="254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02" y="3771900"/>
            <a:ext cx="1522095" cy="186690"/>
          </a:xfrm>
          <a:prstGeom prst="rect">
            <a:avLst/>
          </a:prstGeom>
        </p:spPr>
      </p:pic>
      <p:pic>
        <p:nvPicPr>
          <p:cNvPr id="26" name="Picture 2" descr="https://image.freepik.com/free-icon/emoticon-criminal-face-with-eyes-mask_318-5858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359" y="3596941"/>
            <a:ext cx="349918" cy="349918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 4"/>
          <p:cNvSpPr>
            <a:spLocks/>
          </p:cNvSpPr>
          <p:nvPr/>
        </p:nvSpPr>
        <p:spPr bwMode="auto">
          <a:xfrm>
            <a:off x="5029200" y="4190999"/>
            <a:ext cx="3886200" cy="16848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:Godfather </a:t>
            </a:r>
            <a:r>
              <a:rPr lang="en-IE" sz="1200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:Criminal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endParaRPr lang="en-IE" sz="1200" i="1" dirty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9" name="Picture 30" descr="j0300840"/>
          <p:cNvPicPr preferRelativeResize="0"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53723" y="3581400"/>
            <a:ext cx="366077" cy="37719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IE" sz="2800" dirty="0">
                <a:latin typeface="Calibri Light" panose="020F0302020204030204" pitchFamily="34" charset="0"/>
              </a:rPr>
              <a:t>Disjunction: Expand all possibilities</a:t>
            </a:r>
          </a:p>
        </p:txBody>
      </p:sp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418667"/>
            <a:ext cx="1447800" cy="414268"/>
          </a:xfrm>
          <a:prstGeom prst="rect">
            <a:avLst/>
          </a:prstGeom>
        </p:spPr>
      </p:pic>
      <p:sp>
        <p:nvSpPr>
          <p:cNvPr id="19" name="Content Placeholder 2"/>
          <p:cNvSpPr>
            <a:spLocks/>
          </p:cNvSpPr>
          <p:nvPr/>
        </p:nvSpPr>
        <p:spPr bwMode="auto">
          <a:xfrm>
            <a:off x="0" y="2633133"/>
            <a:ext cx="9141178" cy="2098037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:Vincent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, :Godfather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:Person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  [ </a:t>
            </a:r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owl:disjointUnionOf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( :Criminal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:Lawful </a:t>
            </a: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) ] .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Godfather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owl:disjointWith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Vincent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s-CL" strike="sngStrike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Lawful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strike="sngStrike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is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u="sng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not</a:t>
            </a:r>
            <a:r>
              <a:rPr lang="es-CL" dirty="0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s-CL" dirty="0" err="1" smtClean="0">
                <a:solidFill>
                  <a:schemeClr val="bg1">
                    <a:lumMod val="50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entailed</a:t>
            </a:r>
            <a:endParaRPr lang="es-CL" dirty="0">
              <a:solidFill>
                <a:schemeClr val="bg1">
                  <a:lumMod val="50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s-CL" strike="sngStrike" dirty="0" smtClean="0">
              <a:solidFill>
                <a:srgbClr val="FF000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2822" y="4731171"/>
            <a:ext cx="9144000" cy="2126830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839" y="1447800"/>
            <a:ext cx="6096319" cy="4572240"/>
          </a:xfrm>
          <a:prstGeom prst="rect">
            <a:avLst/>
          </a:prstGeom>
          <a:ln w="25400">
            <a:solidFill>
              <a:schemeClr val="tx1"/>
            </a:solidFill>
            <a:prstDash val="sysDot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</p:spTree>
    <p:extLst>
      <p:ext uri="{BB962C8B-B14F-4D97-AF65-F5344CB8AC3E}">
        <p14:creationId xmlns:p14="http://schemas.microsoft.com/office/powerpoint/2010/main" val="47307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1371596"/>
            <a:ext cx="9144000" cy="5486403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 2"/>
          <p:cNvSpPr>
            <a:spLocks/>
          </p:cNvSpPr>
          <p:nvPr/>
        </p:nvSpPr>
        <p:spPr bwMode="auto">
          <a:xfrm>
            <a:off x="1188445" y="2362199"/>
            <a:ext cx="7054489" cy="11594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sz="1200" dirty="0" err="1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¬ </a:t>
            </a:r>
            <a:r>
              <a:rPr lang="es-CL" sz="1200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sz="1200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sz="1200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352" y="2460307"/>
            <a:ext cx="1419225" cy="184785"/>
          </a:xfrm>
          <a:prstGeom prst="rect">
            <a:avLst/>
          </a:prstGeom>
        </p:spPr>
      </p:pic>
      <p:sp>
        <p:nvSpPr>
          <p:cNvPr id="9" name="Content Placeholder 2 3"/>
          <p:cNvSpPr>
            <a:spLocks/>
          </p:cNvSpPr>
          <p:nvPr/>
        </p:nvSpPr>
        <p:spPr bwMode="auto">
          <a:xfrm>
            <a:off x="1188444" y="4237039"/>
            <a:ext cx="7054489" cy="16868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:X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:X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.</a:t>
            </a:r>
            <a:endParaRPr lang="en-IE" sz="1200" dirty="0">
              <a:solidFill>
                <a:schemeClr val="accent6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dirty="0" err="1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dirty="0" smtClean="0">
                <a:solidFill>
                  <a:schemeClr val="accent6">
                    <a:lumMod val="7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sz="12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¬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sz="1200" i="1" dirty="0" err="1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IE" sz="1200" i="1" dirty="0" smtClean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:Fertile </a:t>
            </a:r>
            <a:r>
              <a:rPr lang="en-IE" sz="1200" i="1" dirty="0">
                <a:solidFill>
                  <a:srgbClr val="FF000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endParaRPr lang="en-IE" sz="12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1" name="Straight Arrow Connector 10"/>
          <p:cNvCxnSpPr>
            <a:stCxn id="7" idx="2"/>
            <a:endCxn id="9" idx="0"/>
          </p:cNvCxnSpPr>
          <p:nvPr/>
        </p:nvCxnSpPr>
        <p:spPr>
          <a:xfrm flipH="1">
            <a:off x="4715689" y="3521602"/>
            <a:ext cx="1" cy="715437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944" y="5466718"/>
            <a:ext cx="1113989" cy="457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172203"/>
            <a:ext cx="6985467" cy="2530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775089"/>
            <a:ext cx="2966118" cy="227108"/>
          </a:xfrm>
          <a:prstGeom prst="rect">
            <a:avLst/>
          </a:prstGeom>
        </p:spPr>
      </p:pic>
      <p:sp>
        <p:nvSpPr>
          <p:cNvPr id="38" name="Content Placeholder 2 1"/>
          <p:cNvSpPr txBox="1">
            <a:spLocks/>
          </p:cNvSpPr>
          <p:nvPr/>
        </p:nvSpPr>
        <p:spPr>
          <a:xfrm>
            <a:off x="457200" y="1371597"/>
            <a:ext cx="8229600" cy="475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IE" sz="2800" dirty="0" err="1" smtClean="0">
                <a:latin typeface="Calibri Light" panose="020F0302020204030204" pitchFamily="34" charset="0"/>
              </a:rPr>
              <a:t>Existentials</a:t>
            </a:r>
            <a:r>
              <a:rPr lang="en-IE" sz="2800" dirty="0" smtClean="0">
                <a:latin typeface="Calibri Light" panose="020F0302020204030204" pitchFamily="34" charset="0"/>
              </a:rPr>
              <a:t>: Try create fresh individuals</a:t>
            </a:r>
          </a:p>
        </p:txBody>
      </p:sp>
      <p:sp>
        <p:nvSpPr>
          <p:cNvPr id="12" name="Content Placeholder 2"/>
          <p:cNvSpPr>
            <a:spLocks/>
          </p:cNvSpPr>
          <p:nvPr/>
        </p:nvSpPr>
        <p:spPr bwMode="auto">
          <a:xfrm>
            <a:off x="0" y="2633133"/>
            <a:ext cx="9141178" cy="2079486"/>
          </a:xfrm>
          <a:prstGeom prst="rect">
            <a:avLst/>
          </a:prstGeom>
          <a:solidFill>
            <a:schemeClr val="accent5">
              <a:lumMod val="20000"/>
              <a:lumOff val="80000"/>
              <a:alpha val="97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:Parent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:Parent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owl:equivalentClass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 [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owl:someValuesFrom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:Person ; 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owl:onProperty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n-IE" dirty="0" err="1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]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hasChild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</a:t>
            </a:r>
            <a:r>
              <a:rPr lang="en-US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rdfs:domain</a:t>
            </a:r>
            <a:r>
              <a:rPr lang="en-US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:Fertile .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n-US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⇒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80000"/>
            </a:pP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:Michael 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rdf:type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:</a:t>
            </a:r>
            <a:r>
              <a:rPr lang="es-CL" dirty="0" err="1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Fertile</a:t>
            </a:r>
            <a:r>
              <a:rPr lang="es-CL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1371599"/>
            <a:ext cx="9144000" cy="1261533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2822" y="4712619"/>
            <a:ext cx="9144000" cy="2145381"/>
          </a:xfrm>
          <a:prstGeom prst="rect">
            <a:avLst/>
          </a:prstGeom>
          <a:solidFill>
            <a:schemeClr val="dk1">
              <a:alpha val="64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42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5943600"/>
            <a:ext cx="785973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is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just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"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brute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force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"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checking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models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of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ontologies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</a:p>
          <a:p>
            <a:pPr algn="ctr"/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But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optimisations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and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possible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for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specific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logics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(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like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OWL).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 (sketch):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Add </a:t>
            </a:r>
            <a:r>
              <a:rPr lang="en-IE" sz="2200" dirty="0" smtClean="0">
                <a:latin typeface="Calibri Light" panose="020F0302020204030204" pitchFamily="34" charset="0"/>
              </a:rPr>
              <a:t>¬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  <a:r>
              <a:rPr lang="en-IE" sz="2200" dirty="0" smtClean="0">
                <a:latin typeface="Calibri Light" panose="020F0302020204030204" pitchFamily="34" charset="0"/>
              </a:rPr>
              <a:t>'</a:t>
            </a:r>
            <a:r>
              <a:rPr lang="en-IE" sz="2200" dirty="0" smtClean="0"/>
              <a:t> to </a:t>
            </a:r>
            <a:r>
              <a:rPr lang="en-IE" sz="2200" i="1" dirty="0" smtClean="0">
                <a:latin typeface="Calibri Light" panose="020F0302020204030204" pitchFamily="34" charset="0"/>
              </a:rPr>
              <a:t>O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Expand knowledge using rules</a:t>
            </a:r>
          </a:p>
          <a:p>
            <a:pPr marL="1314450" lvl="2" indent="-457200"/>
            <a:r>
              <a:rPr lang="en-IE" sz="1800" dirty="0" smtClean="0"/>
              <a:t>Infer low-level assertions</a:t>
            </a:r>
          </a:p>
          <a:p>
            <a:pPr marL="1314450" lvl="2" indent="-457200"/>
            <a:r>
              <a:rPr lang="en-IE" sz="1800" dirty="0" smtClean="0"/>
              <a:t>Branch on all possibilities created by disjunction</a:t>
            </a:r>
          </a:p>
          <a:p>
            <a:pPr marL="1314450" lvl="2" indent="-457200"/>
            <a:r>
              <a:rPr lang="en-IE" sz="1800" dirty="0" smtClean="0"/>
              <a:t>Postulate fresh individuals for </a:t>
            </a:r>
            <a:r>
              <a:rPr lang="en-IE" sz="1800" dirty="0" err="1" smtClean="0"/>
              <a:t>existentials</a:t>
            </a:r>
            <a:endParaRPr lang="en-IE" sz="1800" dirty="0" smtClean="0"/>
          </a:p>
          <a:p>
            <a:pPr marL="1314450" lvl="2" indent="-457200"/>
            <a:r>
              <a:rPr lang="en-IE" sz="1800" dirty="0" smtClean="0"/>
              <a:t>[...]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IE" sz="2200" dirty="0" smtClean="0"/>
              <a:t>If (and only if) every branch is inconsistent: </a:t>
            </a:r>
            <a:r>
              <a:rPr lang="en-IE" sz="2200" i="1" dirty="0" smtClean="0">
                <a:latin typeface="Calibri Light" panose="020F0302020204030204" pitchFamily="34" charset="0"/>
              </a:rPr>
              <a:t>O </a:t>
            </a:r>
            <a:r>
              <a:rPr lang="en-IE" sz="2200" dirty="0">
                <a:latin typeface="Calibri Light" panose="020F0302020204030204" pitchFamily="34" charset="0"/>
              </a:rPr>
              <a:t>⊧</a:t>
            </a:r>
            <a:r>
              <a:rPr lang="en-IE" sz="2200" i="1" dirty="0">
                <a:latin typeface="Calibri Light" panose="020F0302020204030204" pitchFamily="34" charset="0"/>
              </a:rPr>
              <a:t> O</a:t>
            </a:r>
            <a:r>
              <a:rPr lang="en-IE" sz="2200" dirty="0">
                <a:latin typeface="Calibri Light" panose="020F0302020204030204" pitchFamily="34" charset="0"/>
              </a:rPr>
              <a:t>′</a:t>
            </a:r>
            <a:endParaRPr lang="en-IE" sz="2200" dirty="0" smtClean="0">
              <a:latin typeface="Calibri Light" panose="020F0302020204030204" pitchFamily="34" charset="0"/>
            </a:endParaRP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1" y="6183868"/>
            <a:ext cx="785973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To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ensure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that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the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tableaux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algorithm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(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with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additional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sz="1400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tricks</a:t>
            </a:r>
            <a:r>
              <a:rPr lang="es-CL" sz="14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)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s-CL" dirty="0" err="1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terminates</a:t>
            </a:r>
            <a:r>
              <a:rPr lang="es-CL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.</a:t>
            </a:r>
            <a:endParaRPr lang="en-GB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1" y="5772872"/>
            <a:ext cx="78597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Why do we need to restrict OWL in that case?</a:t>
            </a:r>
          </a:p>
        </p:txBody>
      </p:sp>
    </p:spTree>
    <p:extLst>
      <p:ext uri="{BB962C8B-B14F-4D97-AF65-F5344CB8AC3E}">
        <p14:creationId xmlns:p14="http://schemas.microsoft.com/office/powerpoint/2010/main" val="416760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9"/>
          <p:cNvSpPr/>
          <p:nvPr/>
        </p:nvSpPr>
        <p:spPr>
          <a:xfrm>
            <a:off x="457200" y="2842846"/>
            <a:ext cx="8089136" cy="3938954"/>
          </a:xfrm>
          <a:custGeom>
            <a:avLst/>
            <a:gdLst>
              <a:gd name="connsiteX0" fmla="*/ 7631936 w 8089136"/>
              <a:gd name="connsiteY0" fmla="*/ 1395046 h 3938954"/>
              <a:gd name="connsiteX1" fmla="*/ 7631936 w 8089136"/>
              <a:gd name="connsiteY1" fmla="*/ 1395046 h 3938954"/>
              <a:gd name="connsiteX2" fmla="*/ 7514705 w 8089136"/>
              <a:gd name="connsiteY2" fmla="*/ 1242646 h 3938954"/>
              <a:gd name="connsiteX3" fmla="*/ 7420921 w 8089136"/>
              <a:gd name="connsiteY3" fmla="*/ 1113692 h 3938954"/>
              <a:gd name="connsiteX4" fmla="*/ 7280244 w 8089136"/>
              <a:gd name="connsiteY4" fmla="*/ 949569 h 3938954"/>
              <a:gd name="connsiteX5" fmla="*/ 7116121 w 8089136"/>
              <a:gd name="connsiteY5" fmla="*/ 855785 h 3938954"/>
              <a:gd name="connsiteX6" fmla="*/ 7034059 w 8089136"/>
              <a:gd name="connsiteY6" fmla="*/ 808892 h 3938954"/>
              <a:gd name="connsiteX7" fmla="*/ 6846490 w 8089136"/>
              <a:gd name="connsiteY7" fmla="*/ 726831 h 3938954"/>
              <a:gd name="connsiteX8" fmla="*/ 6776152 w 8089136"/>
              <a:gd name="connsiteY8" fmla="*/ 703385 h 3938954"/>
              <a:gd name="connsiteX9" fmla="*/ 6705813 w 8089136"/>
              <a:gd name="connsiteY9" fmla="*/ 633046 h 3938954"/>
              <a:gd name="connsiteX10" fmla="*/ 6553413 w 8089136"/>
              <a:gd name="connsiteY10" fmla="*/ 550985 h 3938954"/>
              <a:gd name="connsiteX11" fmla="*/ 6483075 w 8089136"/>
              <a:gd name="connsiteY11" fmla="*/ 515815 h 3938954"/>
              <a:gd name="connsiteX12" fmla="*/ 6236890 w 8089136"/>
              <a:gd name="connsiteY12" fmla="*/ 433754 h 3938954"/>
              <a:gd name="connsiteX13" fmla="*/ 6143105 w 8089136"/>
              <a:gd name="connsiteY13" fmla="*/ 398585 h 3938954"/>
              <a:gd name="connsiteX14" fmla="*/ 6025875 w 8089136"/>
              <a:gd name="connsiteY14" fmla="*/ 363415 h 3938954"/>
              <a:gd name="connsiteX15" fmla="*/ 5896921 w 8089136"/>
              <a:gd name="connsiteY15" fmla="*/ 304800 h 3938954"/>
              <a:gd name="connsiteX16" fmla="*/ 5732798 w 8089136"/>
              <a:gd name="connsiteY16" fmla="*/ 257908 h 3938954"/>
              <a:gd name="connsiteX17" fmla="*/ 5521782 w 8089136"/>
              <a:gd name="connsiteY17" fmla="*/ 152400 h 3938954"/>
              <a:gd name="connsiteX18" fmla="*/ 5299044 w 8089136"/>
              <a:gd name="connsiteY18" fmla="*/ 93785 h 3938954"/>
              <a:gd name="connsiteX19" fmla="*/ 5099752 w 8089136"/>
              <a:gd name="connsiteY19" fmla="*/ 35169 h 3938954"/>
              <a:gd name="connsiteX20" fmla="*/ 4771505 w 8089136"/>
              <a:gd name="connsiteY20" fmla="*/ 11723 h 3938954"/>
              <a:gd name="connsiteX21" fmla="*/ 4689444 w 8089136"/>
              <a:gd name="connsiteY21" fmla="*/ 0 h 3938954"/>
              <a:gd name="connsiteX22" fmla="*/ 3786767 w 8089136"/>
              <a:gd name="connsiteY22" fmla="*/ 11723 h 3938954"/>
              <a:gd name="connsiteX23" fmla="*/ 3528859 w 8089136"/>
              <a:gd name="connsiteY23" fmla="*/ 23446 h 3938954"/>
              <a:gd name="connsiteX24" fmla="*/ 1278029 w 8089136"/>
              <a:gd name="connsiteY24" fmla="*/ 46892 h 3938954"/>
              <a:gd name="connsiteX25" fmla="*/ 1160798 w 8089136"/>
              <a:gd name="connsiteY25" fmla="*/ 93785 h 3938954"/>
              <a:gd name="connsiteX26" fmla="*/ 1031844 w 8089136"/>
              <a:gd name="connsiteY26" fmla="*/ 128954 h 3938954"/>
              <a:gd name="connsiteX27" fmla="*/ 984952 w 8089136"/>
              <a:gd name="connsiteY27" fmla="*/ 152400 h 3938954"/>
              <a:gd name="connsiteX28" fmla="*/ 926336 w 8089136"/>
              <a:gd name="connsiteY28" fmla="*/ 175846 h 3938954"/>
              <a:gd name="connsiteX29" fmla="*/ 867721 w 8089136"/>
              <a:gd name="connsiteY29" fmla="*/ 211015 h 3938954"/>
              <a:gd name="connsiteX30" fmla="*/ 820829 w 8089136"/>
              <a:gd name="connsiteY30" fmla="*/ 234461 h 3938954"/>
              <a:gd name="connsiteX31" fmla="*/ 797382 w 8089136"/>
              <a:gd name="connsiteY31" fmla="*/ 257908 h 3938954"/>
              <a:gd name="connsiteX32" fmla="*/ 738767 w 8089136"/>
              <a:gd name="connsiteY32" fmla="*/ 281354 h 3938954"/>
              <a:gd name="connsiteX33" fmla="*/ 703598 w 8089136"/>
              <a:gd name="connsiteY33" fmla="*/ 304800 h 3938954"/>
              <a:gd name="connsiteX34" fmla="*/ 598090 w 8089136"/>
              <a:gd name="connsiteY34" fmla="*/ 375138 h 3938954"/>
              <a:gd name="connsiteX35" fmla="*/ 539475 w 8089136"/>
              <a:gd name="connsiteY35" fmla="*/ 457200 h 3938954"/>
              <a:gd name="connsiteX36" fmla="*/ 492582 w 8089136"/>
              <a:gd name="connsiteY36" fmla="*/ 527538 h 3938954"/>
              <a:gd name="connsiteX37" fmla="*/ 433967 w 8089136"/>
              <a:gd name="connsiteY37" fmla="*/ 621323 h 3938954"/>
              <a:gd name="connsiteX38" fmla="*/ 410521 w 8089136"/>
              <a:gd name="connsiteY38" fmla="*/ 668215 h 3938954"/>
              <a:gd name="connsiteX39" fmla="*/ 363629 w 8089136"/>
              <a:gd name="connsiteY39" fmla="*/ 738554 h 3938954"/>
              <a:gd name="connsiteX40" fmla="*/ 340182 w 8089136"/>
              <a:gd name="connsiteY40" fmla="*/ 773723 h 3938954"/>
              <a:gd name="connsiteX41" fmla="*/ 269844 w 8089136"/>
              <a:gd name="connsiteY41" fmla="*/ 879231 h 3938954"/>
              <a:gd name="connsiteX42" fmla="*/ 211229 w 8089136"/>
              <a:gd name="connsiteY42" fmla="*/ 984738 h 3938954"/>
              <a:gd name="connsiteX43" fmla="*/ 187782 w 8089136"/>
              <a:gd name="connsiteY43" fmla="*/ 1031631 h 3938954"/>
              <a:gd name="connsiteX44" fmla="*/ 140890 w 8089136"/>
              <a:gd name="connsiteY44" fmla="*/ 1113692 h 3938954"/>
              <a:gd name="connsiteX45" fmla="*/ 129167 w 8089136"/>
              <a:gd name="connsiteY45" fmla="*/ 1148861 h 3938954"/>
              <a:gd name="connsiteX46" fmla="*/ 105721 w 8089136"/>
              <a:gd name="connsiteY46" fmla="*/ 1242646 h 3938954"/>
              <a:gd name="connsiteX47" fmla="*/ 82275 w 8089136"/>
              <a:gd name="connsiteY47" fmla="*/ 1277815 h 3938954"/>
              <a:gd name="connsiteX48" fmla="*/ 70552 w 8089136"/>
              <a:gd name="connsiteY48" fmla="*/ 1336431 h 3938954"/>
              <a:gd name="connsiteX49" fmla="*/ 23659 w 8089136"/>
              <a:gd name="connsiteY49" fmla="*/ 1418492 h 3938954"/>
              <a:gd name="connsiteX50" fmla="*/ 213 w 8089136"/>
              <a:gd name="connsiteY50" fmla="*/ 1570892 h 3938954"/>
              <a:gd name="connsiteX51" fmla="*/ 11936 w 8089136"/>
              <a:gd name="connsiteY51" fmla="*/ 2192215 h 3938954"/>
              <a:gd name="connsiteX52" fmla="*/ 47105 w 8089136"/>
              <a:gd name="connsiteY52" fmla="*/ 2239108 h 3938954"/>
              <a:gd name="connsiteX53" fmla="*/ 70552 w 8089136"/>
              <a:gd name="connsiteY53" fmla="*/ 2297723 h 3938954"/>
              <a:gd name="connsiteX54" fmla="*/ 129167 w 8089136"/>
              <a:gd name="connsiteY54" fmla="*/ 2414954 h 3938954"/>
              <a:gd name="connsiteX55" fmla="*/ 152613 w 8089136"/>
              <a:gd name="connsiteY55" fmla="*/ 2461846 h 3938954"/>
              <a:gd name="connsiteX56" fmla="*/ 187782 w 8089136"/>
              <a:gd name="connsiteY56" fmla="*/ 2497015 h 3938954"/>
              <a:gd name="connsiteX57" fmla="*/ 222952 w 8089136"/>
              <a:gd name="connsiteY57" fmla="*/ 2543908 h 3938954"/>
              <a:gd name="connsiteX58" fmla="*/ 258121 w 8089136"/>
              <a:gd name="connsiteY58" fmla="*/ 2567354 h 3938954"/>
              <a:gd name="connsiteX59" fmla="*/ 305013 w 8089136"/>
              <a:gd name="connsiteY59" fmla="*/ 2602523 h 3938954"/>
              <a:gd name="connsiteX60" fmla="*/ 363629 w 8089136"/>
              <a:gd name="connsiteY60" fmla="*/ 2661138 h 3938954"/>
              <a:gd name="connsiteX61" fmla="*/ 387075 w 8089136"/>
              <a:gd name="connsiteY61" fmla="*/ 2684585 h 3938954"/>
              <a:gd name="connsiteX62" fmla="*/ 422244 w 8089136"/>
              <a:gd name="connsiteY62" fmla="*/ 2696308 h 3938954"/>
              <a:gd name="connsiteX63" fmla="*/ 469136 w 8089136"/>
              <a:gd name="connsiteY63" fmla="*/ 2731477 h 3938954"/>
              <a:gd name="connsiteX64" fmla="*/ 539475 w 8089136"/>
              <a:gd name="connsiteY64" fmla="*/ 2778369 h 3938954"/>
              <a:gd name="connsiteX65" fmla="*/ 574644 w 8089136"/>
              <a:gd name="connsiteY65" fmla="*/ 2813538 h 3938954"/>
              <a:gd name="connsiteX66" fmla="*/ 621536 w 8089136"/>
              <a:gd name="connsiteY66" fmla="*/ 2836985 h 3938954"/>
              <a:gd name="connsiteX67" fmla="*/ 668429 w 8089136"/>
              <a:gd name="connsiteY67" fmla="*/ 2872154 h 3938954"/>
              <a:gd name="connsiteX68" fmla="*/ 738767 w 8089136"/>
              <a:gd name="connsiteY68" fmla="*/ 2919046 h 3938954"/>
              <a:gd name="connsiteX69" fmla="*/ 797382 w 8089136"/>
              <a:gd name="connsiteY69" fmla="*/ 2954215 h 3938954"/>
              <a:gd name="connsiteX70" fmla="*/ 867721 w 8089136"/>
              <a:gd name="connsiteY70" fmla="*/ 3001108 h 3938954"/>
              <a:gd name="connsiteX71" fmla="*/ 961505 w 8089136"/>
              <a:gd name="connsiteY71" fmla="*/ 3048000 h 3938954"/>
              <a:gd name="connsiteX72" fmla="*/ 984952 w 8089136"/>
              <a:gd name="connsiteY72" fmla="*/ 3071446 h 3938954"/>
              <a:gd name="connsiteX73" fmla="*/ 1055290 w 8089136"/>
              <a:gd name="connsiteY73" fmla="*/ 3118338 h 3938954"/>
              <a:gd name="connsiteX74" fmla="*/ 1160798 w 8089136"/>
              <a:gd name="connsiteY74" fmla="*/ 3200400 h 3938954"/>
              <a:gd name="connsiteX75" fmla="*/ 1254582 w 8089136"/>
              <a:gd name="connsiteY75" fmla="*/ 3259015 h 3938954"/>
              <a:gd name="connsiteX76" fmla="*/ 1301475 w 8089136"/>
              <a:gd name="connsiteY76" fmla="*/ 3294185 h 3938954"/>
              <a:gd name="connsiteX77" fmla="*/ 1348367 w 8089136"/>
              <a:gd name="connsiteY77" fmla="*/ 3317631 h 3938954"/>
              <a:gd name="connsiteX78" fmla="*/ 1383536 w 8089136"/>
              <a:gd name="connsiteY78" fmla="*/ 3352800 h 3938954"/>
              <a:gd name="connsiteX79" fmla="*/ 1453875 w 8089136"/>
              <a:gd name="connsiteY79" fmla="*/ 3376246 h 3938954"/>
              <a:gd name="connsiteX80" fmla="*/ 1512490 w 8089136"/>
              <a:gd name="connsiteY80" fmla="*/ 3411415 h 3938954"/>
              <a:gd name="connsiteX81" fmla="*/ 1629721 w 8089136"/>
              <a:gd name="connsiteY81" fmla="*/ 3458308 h 3938954"/>
              <a:gd name="connsiteX82" fmla="*/ 1676613 w 8089136"/>
              <a:gd name="connsiteY82" fmla="*/ 3470031 h 3938954"/>
              <a:gd name="connsiteX83" fmla="*/ 1793844 w 8089136"/>
              <a:gd name="connsiteY83" fmla="*/ 3516923 h 3938954"/>
              <a:gd name="connsiteX84" fmla="*/ 1875905 w 8089136"/>
              <a:gd name="connsiteY84" fmla="*/ 3540369 h 3938954"/>
              <a:gd name="connsiteX85" fmla="*/ 1922798 w 8089136"/>
              <a:gd name="connsiteY85" fmla="*/ 3552092 h 3938954"/>
              <a:gd name="connsiteX86" fmla="*/ 1993136 w 8089136"/>
              <a:gd name="connsiteY86" fmla="*/ 3575538 h 3938954"/>
              <a:gd name="connsiteX87" fmla="*/ 2028305 w 8089136"/>
              <a:gd name="connsiteY87" fmla="*/ 3598985 h 3938954"/>
              <a:gd name="connsiteX88" fmla="*/ 2227598 w 8089136"/>
              <a:gd name="connsiteY88" fmla="*/ 3657600 h 3938954"/>
              <a:gd name="connsiteX89" fmla="*/ 2262767 w 8089136"/>
              <a:gd name="connsiteY89" fmla="*/ 3681046 h 3938954"/>
              <a:gd name="connsiteX90" fmla="*/ 2344829 w 8089136"/>
              <a:gd name="connsiteY90" fmla="*/ 3704492 h 3938954"/>
              <a:gd name="connsiteX91" fmla="*/ 2379998 w 8089136"/>
              <a:gd name="connsiteY91" fmla="*/ 3716215 h 3938954"/>
              <a:gd name="connsiteX92" fmla="*/ 2438613 w 8089136"/>
              <a:gd name="connsiteY92" fmla="*/ 3739661 h 3938954"/>
              <a:gd name="connsiteX93" fmla="*/ 2579290 w 8089136"/>
              <a:gd name="connsiteY93" fmla="*/ 3763108 h 3938954"/>
              <a:gd name="connsiteX94" fmla="*/ 2719967 w 8089136"/>
              <a:gd name="connsiteY94" fmla="*/ 3810000 h 3938954"/>
              <a:gd name="connsiteX95" fmla="*/ 2837198 w 8089136"/>
              <a:gd name="connsiteY95" fmla="*/ 3845169 h 3938954"/>
              <a:gd name="connsiteX96" fmla="*/ 3013044 w 8089136"/>
              <a:gd name="connsiteY96" fmla="*/ 3880338 h 3938954"/>
              <a:gd name="connsiteX97" fmla="*/ 3376459 w 8089136"/>
              <a:gd name="connsiteY97" fmla="*/ 3915508 h 3938954"/>
              <a:gd name="connsiteX98" fmla="*/ 3950890 w 8089136"/>
              <a:gd name="connsiteY98" fmla="*/ 3927231 h 3938954"/>
              <a:gd name="connsiteX99" fmla="*/ 4396367 w 8089136"/>
              <a:gd name="connsiteY99" fmla="*/ 3938954 h 3938954"/>
              <a:gd name="connsiteX100" fmla="*/ 4431536 w 8089136"/>
              <a:gd name="connsiteY100" fmla="*/ 3927231 h 3938954"/>
              <a:gd name="connsiteX101" fmla="*/ 4642552 w 8089136"/>
              <a:gd name="connsiteY101" fmla="*/ 3892061 h 3938954"/>
              <a:gd name="connsiteX102" fmla="*/ 4701167 w 8089136"/>
              <a:gd name="connsiteY102" fmla="*/ 3868615 h 3938954"/>
              <a:gd name="connsiteX103" fmla="*/ 4759782 w 8089136"/>
              <a:gd name="connsiteY103" fmla="*/ 3856892 h 3938954"/>
              <a:gd name="connsiteX104" fmla="*/ 5099752 w 8089136"/>
              <a:gd name="connsiteY104" fmla="*/ 3845169 h 3938954"/>
              <a:gd name="connsiteX105" fmla="*/ 5216982 w 8089136"/>
              <a:gd name="connsiteY105" fmla="*/ 3821723 h 3938954"/>
              <a:gd name="connsiteX106" fmla="*/ 5920367 w 8089136"/>
              <a:gd name="connsiteY106" fmla="*/ 3786554 h 3938954"/>
              <a:gd name="connsiteX107" fmla="*/ 7573321 w 8089136"/>
              <a:gd name="connsiteY107" fmla="*/ 3774831 h 3938954"/>
              <a:gd name="connsiteX108" fmla="*/ 7643659 w 8089136"/>
              <a:gd name="connsiteY108" fmla="*/ 3763108 h 3938954"/>
              <a:gd name="connsiteX109" fmla="*/ 7667105 w 8089136"/>
              <a:gd name="connsiteY109" fmla="*/ 3739661 h 3938954"/>
              <a:gd name="connsiteX110" fmla="*/ 7713998 w 8089136"/>
              <a:gd name="connsiteY110" fmla="*/ 3727938 h 3938954"/>
              <a:gd name="connsiteX111" fmla="*/ 7784336 w 8089136"/>
              <a:gd name="connsiteY111" fmla="*/ 3704492 h 3938954"/>
              <a:gd name="connsiteX112" fmla="*/ 7889844 w 8089136"/>
              <a:gd name="connsiteY112" fmla="*/ 3552092 h 3938954"/>
              <a:gd name="connsiteX113" fmla="*/ 7971905 w 8089136"/>
              <a:gd name="connsiteY113" fmla="*/ 3423138 h 3938954"/>
              <a:gd name="connsiteX114" fmla="*/ 7995352 w 8089136"/>
              <a:gd name="connsiteY114" fmla="*/ 3305908 h 3938954"/>
              <a:gd name="connsiteX115" fmla="*/ 8018798 w 8089136"/>
              <a:gd name="connsiteY115" fmla="*/ 3270738 h 3938954"/>
              <a:gd name="connsiteX116" fmla="*/ 8042244 w 8089136"/>
              <a:gd name="connsiteY116" fmla="*/ 3071446 h 3938954"/>
              <a:gd name="connsiteX117" fmla="*/ 8065690 w 8089136"/>
              <a:gd name="connsiteY117" fmla="*/ 3012831 h 3938954"/>
              <a:gd name="connsiteX118" fmla="*/ 8089136 w 8089136"/>
              <a:gd name="connsiteY118" fmla="*/ 2508738 h 3938954"/>
              <a:gd name="connsiteX119" fmla="*/ 8077413 w 8089136"/>
              <a:gd name="connsiteY119" fmla="*/ 1863969 h 3938954"/>
              <a:gd name="connsiteX120" fmla="*/ 8053967 w 8089136"/>
              <a:gd name="connsiteY120" fmla="*/ 1781908 h 3938954"/>
              <a:gd name="connsiteX121" fmla="*/ 7983629 w 8089136"/>
              <a:gd name="connsiteY121" fmla="*/ 1617785 h 3938954"/>
              <a:gd name="connsiteX122" fmla="*/ 7889844 w 8089136"/>
              <a:gd name="connsiteY122" fmla="*/ 1547446 h 3938954"/>
              <a:gd name="connsiteX123" fmla="*/ 7819505 w 8089136"/>
              <a:gd name="connsiteY123" fmla="*/ 1512277 h 3938954"/>
              <a:gd name="connsiteX124" fmla="*/ 7796059 w 8089136"/>
              <a:gd name="connsiteY124" fmla="*/ 1477108 h 3938954"/>
              <a:gd name="connsiteX125" fmla="*/ 7725721 w 8089136"/>
              <a:gd name="connsiteY125" fmla="*/ 1441938 h 3938954"/>
              <a:gd name="connsiteX126" fmla="*/ 7690552 w 8089136"/>
              <a:gd name="connsiteY126" fmla="*/ 1418492 h 3938954"/>
              <a:gd name="connsiteX127" fmla="*/ 7631936 w 8089136"/>
              <a:gd name="connsiteY127" fmla="*/ 1395046 h 393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8089136" h="3938954">
                <a:moveTo>
                  <a:pt x="7631936" y="1395046"/>
                </a:moveTo>
                <a:lnTo>
                  <a:pt x="7631936" y="1395046"/>
                </a:lnTo>
                <a:cubicBezTo>
                  <a:pt x="7491960" y="1231740"/>
                  <a:pt x="7621707" y="1389774"/>
                  <a:pt x="7514705" y="1242646"/>
                </a:cubicBezTo>
                <a:cubicBezTo>
                  <a:pt x="7428790" y="1124514"/>
                  <a:pt x="7505815" y="1247097"/>
                  <a:pt x="7420921" y="1113692"/>
                </a:cubicBezTo>
                <a:cubicBezTo>
                  <a:pt x="7383761" y="1055297"/>
                  <a:pt x="7350352" y="977612"/>
                  <a:pt x="7280244" y="949569"/>
                </a:cubicBezTo>
                <a:cubicBezTo>
                  <a:pt x="7171044" y="905889"/>
                  <a:pt x="7261917" y="946907"/>
                  <a:pt x="7116121" y="855785"/>
                </a:cubicBezTo>
                <a:cubicBezTo>
                  <a:pt x="7089405" y="839087"/>
                  <a:pt x="7061798" y="823829"/>
                  <a:pt x="7034059" y="808892"/>
                </a:cubicBezTo>
                <a:cubicBezTo>
                  <a:pt x="6974980" y="777080"/>
                  <a:pt x="6909543" y="747849"/>
                  <a:pt x="6846490" y="726831"/>
                </a:cubicBezTo>
                <a:lnTo>
                  <a:pt x="6776152" y="703385"/>
                </a:lnTo>
                <a:cubicBezTo>
                  <a:pt x="6752706" y="679939"/>
                  <a:pt x="6734246" y="650106"/>
                  <a:pt x="6705813" y="633046"/>
                </a:cubicBezTo>
                <a:cubicBezTo>
                  <a:pt x="6371426" y="432415"/>
                  <a:pt x="6687826" y="610725"/>
                  <a:pt x="6553413" y="550985"/>
                </a:cubicBezTo>
                <a:cubicBezTo>
                  <a:pt x="6529459" y="540338"/>
                  <a:pt x="6507506" y="525316"/>
                  <a:pt x="6483075" y="515815"/>
                </a:cubicBezTo>
                <a:cubicBezTo>
                  <a:pt x="6401046" y="483915"/>
                  <a:pt x="6318927" y="464518"/>
                  <a:pt x="6236890" y="433754"/>
                </a:cubicBezTo>
                <a:cubicBezTo>
                  <a:pt x="6205628" y="422031"/>
                  <a:pt x="6174779" y="409143"/>
                  <a:pt x="6143105" y="398585"/>
                </a:cubicBezTo>
                <a:cubicBezTo>
                  <a:pt x="6104401" y="385684"/>
                  <a:pt x="6064000" y="377939"/>
                  <a:pt x="6025875" y="363415"/>
                </a:cubicBezTo>
                <a:cubicBezTo>
                  <a:pt x="5981751" y="346606"/>
                  <a:pt x="5941487" y="320398"/>
                  <a:pt x="5896921" y="304800"/>
                </a:cubicBezTo>
                <a:cubicBezTo>
                  <a:pt x="5801212" y="271302"/>
                  <a:pt x="5807141" y="297939"/>
                  <a:pt x="5732798" y="257908"/>
                </a:cubicBezTo>
                <a:cubicBezTo>
                  <a:pt x="5606346" y="189818"/>
                  <a:pt x="5669791" y="198334"/>
                  <a:pt x="5521782" y="152400"/>
                </a:cubicBezTo>
                <a:cubicBezTo>
                  <a:pt x="5448458" y="129644"/>
                  <a:pt x="5370929" y="120742"/>
                  <a:pt x="5299044" y="93785"/>
                </a:cubicBezTo>
                <a:cubicBezTo>
                  <a:pt x="5195226" y="54853"/>
                  <a:pt x="5212278" y="56267"/>
                  <a:pt x="5099752" y="35169"/>
                </a:cubicBezTo>
                <a:cubicBezTo>
                  <a:pt x="4988508" y="14311"/>
                  <a:pt x="4890246" y="17377"/>
                  <a:pt x="4771505" y="11723"/>
                </a:cubicBezTo>
                <a:cubicBezTo>
                  <a:pt x="4744151" y="7815"/>
                  <a:pt x="4717075" y="0"/>
                  <a:pt x="4689444" y="0"/>
                </a:cubicBezTo>
                <a:cubicBezTo>
                  <a:pt x="4388526" y="0"/>
                  <a:pt x="4087623" y="5645"/>
                  <a:pt x="3786767" y="11723"/>
                </a:cubicBezTo>
                <a:cubicBezTo>
                  <a:pt x="3700726" y="13461"/>
                  <a:pt x="3614900" y="21708"/>
                  <a:pt x="3528859" y="23446"/>
                </a:cubicBezTo>
                <a:lnTo>
                  <a:pt x="1278029" y="46892"/>
                </a:lnTo>
                <a:cubicBezTo>
                  <a:pt x="1225424" y="73194"/>
                  <a:pt x="1224532" y="76403"/>
                  <a:pt x="1160798" y="93785"/>
                </a:cubicBezTo>
                <a:cubicBezTo>
                  <a:pt x="1068286" y="119016"/>
                  <a:pt x="1133068" y="88464"/>
                  <a:pt x="1031844" y="128954"/>
                </a:cubicBezTo>
                <a:cubicBezTo>
                  <a:pt x="1015618" y="135444"/>
                  <a:pt x="1000921" y="145303"/>
                  <a:pt x="984952" y="152400"/>
                </a:cubicBezTo>
                <a:cubicBezTo>
                  <a:pt x="965722" y="160947"/>
                  <a:pt x="945158" y="166435"/>
                  <a:pt x="926336" y="175846"/>
                </a:cubicBezTo>
                <a:cubicBezTo>
                  <a:pt x="905956" y="186036"/>
                  <a:pt x="887639" y="199949"/>
                  <a:pt x="867721" y="211015"/>
                </a:cubicBezTo>
                <a:cubicBezTo>
                  <a:pt x="852445" y="219502"/>
                  <a:pt x="835370" y="224767"/>
                  <a:pt x="820829" y="234461"/>
                </a:cubicBezTo>
                <a:cubicBezTo>
                  <a:pt x="811632" y="240592"/>
                  <a:pt x="806979" y="252424"/>
                  <a:pt x="797382" y="257908"/>
                </a:cubicBezTo>
                <a:cubicBezTo>
                  <a:pt x="779111" y="268349"/>
                  <a:pt x="757589" y="271943"/>
                  <a:pt x="738767" y="281354"/>
                </a:cubicBezTo>
                <a:cubicBezTo>
                  <a:pt x="726165" y="287655"/>
                  <a:pt x="715546" y="297333"/>
                  <a:pt x="703598" y="304800"/>
                </a:cubicBezTo>
                <a:cubicBezTo>
                  <a:pt x="649563" y="338572"/>
                  <a:pt x="644916" y="336115"/>
                  <a:pt x="598090" y="375138"/>
                </a:cubicBezTo>
                <a:cubicBezTo>
                  <a:pt x="564909" y="402789"/>
                  <a:pt x="567186" y="413655"/>
                  <a:pt x="539475" y="457200"/>
                </a:cubicBezTo>
                <a:cubicBezTo>
                  <a:pt x="524346" y="480973"/>
                  <a:pt x="508213" y="504092"/>
                  <a:pt x="492582" y="527538"/>
                </a:cubicBezTo>
                <a:cubicBezTo>
                  <a:pt x="468160" y="564170"/>
                  <a:pt x="457523" y="578922"/>
                  <a:pt x="433967" y="621323"/>
                </a:cubicBezTo>
                <a:cubicBezTo>
                  <a:pt x="425480" y="636599"/>
                  <a:pt x="419512" y="653230"/>
                  <a:pt x="410521" y="668215"/>
                </a:cubicBezTo>
                <a:cubicBezTo>
                  <a:pt x="396023" y="692378"/>
                  <a:pt x="379260" y="715108"/>
                  <a:pt x="363629" y="738554"/>
                </a:cubicBezTo>
                <a:cubicBezTo>
                  <a:pt x="355814" y="750277"/>
                  <a:pt x="347431" y="761641"/>
                  <a:pt x="340182" y="773723"/>
                </a:cubicBezTo>
                <a:cubicBezTo>
                  <a:pt x="294960" y="849092"/>
                  <a:pt x="318684" y="814110"/>
                  <a:pt x="269844" y="879231"/>
                </a:cubicBezTo>
                <a:cubicBezTo>
                  <a:pt x="237427" y="976482"/>
                  <a:pt x="291845" y="823509"/>
                  <a:pt x="211229" y="984738"/>
                </a:cubicBezTo>
                <a:cubicBezTo>
                  <a:pt x="203413" y="1000369"/>
                  <a:pt x="196453" y="1016458"/>
                  <a:pt x="187782" y="1031631"/>
                </a:cubicBezTo>
                <a:cubicBezTo>
                  <a:pt x="154145" y="1090495"/>
                  <a:pt x="171254" y="1042843"/>
                  <a:pt x="140890" y="1113692"/>
                </a:cubicBezTo>
                <a:cubicBezTo>
                  <a:pt x="136022" y="1125050"/>
                  <a:pt x="132164" y="1136873"/>
                  <a:pt x="129167" y="1148861"/>
                </a:cubicBezTo>
                <a:cubicBezTo>
                  <a:pt x="122479" y="1175615"/>
                  <a:pt x="119120" y="1215848"/>
                  <a:pt x="105721" y="1242646"/>
                </a:cubicBezTo>
                <a:cubicBezTo>
                  <a:pt x="99420" y="1255248"/>
                  <a:pt x="90090" y="1266092"/>
                  <a:pt x="82275" y="1277815"/>
                </a:cubicBezTo>
                <a:cubicBezTo>
                  <a:pt x="78367" y="1297354"/>
                  <a:pt x="76853" y="1317528"/>
                  <a:pt x="70552" y="1336431"/>
                </a:cubicBezTo>
                <a:cubicBezTo>
                  <a:pt x="60637" y="1366175"/>
                  <a:pt x="40809" y="1392767"/>
                  <a:pt x="23659" y="1418492"/>
                </a:cubicBezTo>
                <a:cubicBezTo>
                  <a:pt x="9502" y="1475121"/>
                  <a:pt x="213" y="1503382"/>
                  <a:pt x="213" y="1570892"/>
                </a:cubicBezTo>
                <a:cubicBezTo>
                  <a:pt x="213" y="1778037"/>
                  <a:pt x="-2565" y="1985579"/>
                  <a:pt x="11936" y="2192215"/>
                </a:cubicBezTo>
                <a:cubicBezTo>
                  <a:pt x="13304" y="2211706"/>
                  <a:pt x="37616" y="2222028"/>
                  <a:pt x="47105" y="2239108"/>
                </a:cubicBezTo>
                <a:cubicBezTo>
                  <a:pt x="57325" y="2257503"/>
                  <a:pt x="61653" y="2278654"/>
                  <a:pt x="70552" y="2297723"/>
                </a:cubicBezTo>
                <a:cubicBezTo>
                  <a:pt x="89028" y="2337313"/>
                  <a:pt x="109629" y="2375877"/>
                  <a:pt x="129167" y="2414954"/>
                </a:cubicBezTo>
                <a:cubicBezTo>
                  <a:pt x="136982" y="2430585"/>
                  <a:pt x="140256" y="2449489"/>
                  <a:pt x="152613" y="2461846"/>
                </a:cubicBezTo>
                <a:cubicBezTo>
                  <a:pt x="164336" y="2473569"/>
                  <a:pt x="176993" y="2484427"/>
                  <a:pt x="187782" y="2497015"/>
                </a:cubicBezTo>
                <a:cubicBezTo>
                  <a:pt x="200498" y="2511850"/>
                  <a:pt x="209136" y="2530092"/>
                  <a:pt x="222952" y="2543908"/>
                </a:cubicBezTo>
                <a:cubicBezTo>
                  <a:pt x="232915" y="2553871"/>
                  <a:pt x="246656" y="2559165"/>
                  <a:pt x="258121" y="2567354"/>
                </a:cubicBezTo>
                <a:cubicBezTo>
                  <a:pt x="274020" y="2578710"/>
                  <a:pt x="290410" y="2589543"/>
                  <a:pt x="305013" y="2602523"/>
                </a:cubicBezTo>
                <a:cubicBezTo>
                  <a:pt x="325665" y="2620880"/>
                  <a:pt x="344090" y="2641599"/>
                  <a:pt x="363629" y="2661138"/>
                </a:cubicBezTo>
                <a:cubicBezTo>
                  <a:pt x="371445" y="2668954"/>
                  <a:pt x="376589" y="2681090"/>
                  <a:pt x="387075" y="2684585"/>
                </a:cubicBezTo>
                <a:lnTo>
                  <a:pt x="422244" y="2696308"/>
                </a:lnTo>
                <a:cubicBezTo>
                  <a:pt x="437875" y="2708031"/>
                  <a:pt x="453130" y="2720273"/>
                  <a:pt x="469136" y="2731477"/>
                </a:cubicBezTo>
                <a:cubicBezTo>
                  <a:pt x="492221" y="2747636"/>
                  <a:pt x="517232" y="2761069"/>
                  <a:pt x="539475" y="2778369"/>
                </a:cubicBezTo>
                <a:cubicBezTo>
                  <a:pt x="552562" y="2788547"/>
                  <a:pt x="561153" y="2803902"/>
                  <a:pt x="574644" y="2813538"/>
                </a:cubicBezTo>
                <a:cubicBezTo>
                  <a:pt x="588865" y="2823696"/>
                  <a:pt x="606717" y="2827723"/>
                  <a:pt x="621536" y="2836985"/>
                </a:cubicBezTo>
                <a:cubicBezTo>
                  <a:pt x="638105" y="2847340"/>
                  <a:pt x="652422" y="2860949"/>
                  <a:pt x="668429" y="2872154"/>
                </a:cubicBezTo>
                <a:cubicBezTo>
                  <a:pt x="691514" y="2888313"/>
                  <a:pt x="714994" y="2903918"/>
                  <a:pt x="738767" y="2919046"/>
                </a:cubicBezTo>
                <a:cubicBezTo>
                  <a:pt x="757990" y="2931279"/>
                  <a:pt x="778423" y="2941576"/>
                  <a:pt x="797382" y="2954215"/>
                </a:cubicBezTo>
                <a:cubicBezTo>
                  <a:pt x="820828" y="2969846"/>
                  <a:pt x="840988" y="2992197"/>
                  <a:pt x="867721" y="3001108"/>
                </a:cubicBezTo>
                <a:cubicBezTo>
                  <a:pt x="913246" y="3016283"/>
                  <a:pt x="913056" y="3013394"/>
                  <a:pt x="961505" y="3048000"/>
                </a:cubicBezTo>
                <a:cubicBezTo>
                  <a:pt x="970499" y="3054424"/>
                  <a:pt x="976110" y="3064814"/>
                  <a:pt x="984952" y="3071446"/>
                </a:cubicBezTo>
                <a:cubicBezTo>
                  <a:pt x="1007495" y="3088353"/>
                  <a:pt x="1033047" y="3101038"/>
                  <a:pt x="1055290" y="3118338"/>
                </a:cubicBezTo>
                <a:cubicBezTo>
                  <a:pt x="1090459" y="3145692"/>
                  <a:pt x="1122593" y="3177477"/>
                  <a:pt x="1160798" y="3200400"/>
                </a:cubicBezTo>
                <a:cubicBezTo>
                  <a:pt x="1195020" y="3220933"/>
                  <a:pt x="1223009" y="3236462"/>
                  <a:pt x="1254582" y="3259015"/>
                </a:cubicBezTo>
                <a:cubicBezTo>
                  <a:pt x="1270481" y="3270372"/>
                  <a:pt x="1284906" y="3283829"/>
                  <a:pt x="1301475" y="3294185"/>
                </a:cubicBezTo>
                <a:cubicBezTo>
                  <a:pt x="1316294" y="3303447"/>
                  <a:pt x="1334147" y="3307474"/>
                  <a:pt x="1348367" y="3317631"/>
                </a:cubicBezTo>
                <a:cubicBezTo>
                  <a:pt x="1361858" y="3327267"/>
                  <a:pt x="1369043" y="3344749"/>
                  <a:pt x="1383536" y="3352800"/>
                </a:cubicBezTo>
                <a:cubicBezTo>
                  <a:pt x="1405140" y="3364802"/>
                  <a:pt x="1431376" y="3366019"/>
                  <a:pt x="1453875" y="3376246"/>
                </a:cubicBezTo>
                <a:cubicBezTo>
                  <a:pt x="1474618" y="3385675"/>
                  <a:pt x="1491842" y="3401779"/>
                  <a:pt x="1512490" y="3411415"/>
                </a:cubicBezTo>
                <a:cubicBezTo>
                  <a:pt x="1550629" y="3429213"/>
                  <a:pt x="1588890" y="3448100"/>
                  <a:pt x="1629721" y="3458308"/>
                </a:cubicBezTo>
                <a:cubicBezTo>
                  <a:pt x="1645352" y="3462216"/>
                  <a:pt x="1661440" y="3464612"/>
                  <a:pt x="1676613" y="3470031"/>
                </a:cubicBezTo>
                <a:cubicBezTo>
                  <a:pt x="1716248" y="3484186"/>
                  <a:pt x="1753013" y="3506715"/>
                  <a:pt x="1793844" y="3516923"/>
                </a:cubicBezTo>
                <a:cubicBezTo>
                  <a:pt x="1940451" y="3553575"/>
                  <a:pt x="1758168" y="3506730"/>
                  <a:pt x="1875905" y="3540369"/>
                </a:cubicBezTo>
                <a:cubicBezTo>
                  <a:pt x="1891397" y="3544795"/>
                  <a:pt x="1907365" y="3547462"/>
                  <a:pt x="1922798" y="3552092"/>
                </a:cubicBezTo>
                <a:cubicBezTo>
                  <a:pt x="1946470" y="3559194"/>
                  <a:pt x="1993136" y="3575538"/>
                  <a:pt x="1993136" y="3575538"/>
                </a:cubicBezTo>
                <a:cubicBezTo>
                  <a:pt x="2004859" y="3583354"/>
                  <a:pt x="2015064" y="3594170"/>
                  <a:pt x="2028305" y="3598985"/>
                </a:cubicBezTo>
                <a:cubicBezTo>
                  <a:pt x="2076600" y="3616547"/>
                  <a:pt x="2185229" y="3629354"/>
                  <a:pt x="2227598" y="3657600"/>
                </a:cubicBezTo>
                <a:cubicBezTo>
                  <a:pt x="2239321" y="3665415"/>
                  <a:pt x="2249685" y="3675813"/>
                  <a:pt x="2262767" y="3681046"/>
                </a:cubicBezTo>
                <a:cubicBezTo>
                  <a:pt x="2289181" y="3691611"/>
                  <a:pt x="2317580" y="3696317"/>
                  <a:pt x="2344829" y="3704492"/>
                </a:cubicBezTo>
                <a:cubicBezTo>
                  <a:pt x="2356665" y="3708043"/>
                  <a:pt x="2368428" y="3711876"/>
                  <a:pt x="2379998" y="3716215"/>
                </a:cubicBezTo>
                <a:cubicBezTo>
                  <a:pt x="2399702" y="3723604"/>
                  <a:pt x="2418129" y="3734841"/>
                  <a:pt x="2438613" y="3739661"/>
                </a:cubicBezTo>
                <a:cubicBezTo>
                  <a:pt x="2484888" y="3750550"/>
                  <a:pt x="2534190" y="3748075"/>
                  <a:pt x="2579290" y="3763108"/>
                </a:cubicBezTo>
                <a:lnTo>
                  <a:pt x="2719967" y="3810000"/>
                </a:lnTo>
                <a:cubicBezTo>
                  <a:pt x="2770653" y="3826895"/>
                  <a:pt x="2789105" y="3835044"/>
                  <a:pt x="2837198" y="3845169"/>
                </a:cubicBezTo>
                <a:cubicBezTo>
                  <a:pt x="2895692" y="3857483"/>
                  <a:pt x="3013044" y="3880338"/>
                  <a:pt x="3013044" y="3880338"/>
                </a:cubicBezTo>
                <a:cubicBezTo>
                  <a:pt x="3163931" y="3940695"/>
                  <a:pt x="3060924" y="3907094"/>
                  <a:pt x="3376459" y="3915508"/>
                </a:cubicBezTo>
                <a:lnTo>
                  <a:pt x="3950890" y="3927231"/>
                </a:lnTo>
                <a:lnTo>
                  <a:pt x="4396367" y="3938954"/>
                </a:lnTo>
                <a:cubicBezTo>
                  <a:pt x="4408090" y="3935046"/>
                  <a:pt x="4419548" y="3930228"/>
                  <a:pt x="4431536" y="3927231"/>
                </a:cubicBezTo>
                <a:cubicBezTo>
                  <a:pt x="4483858" y="3914151"/>
                  <a:pt x="4616699" y="3896039"/>
                  <a:pt x="4642552" y="3892061"/>
                </a:cubicBezTo>
                <a:cubicBezTo>
                  <a:pt x="4662090" y="3884246"/>
                  <a:pt x="4681011" y="3874662"/>
                  <a:pt x="4701167" y="3868615"/>
                </a:cubicBezTo>
                <a:cubicBezTo>
                  <a:pt x="4720252" y="3862890"/>
                  <a:pt x="4739891" y="3858062"/>
                  <a:pt x="4759782" y="3856892"/>
                </a:cubicBezTo>
                <a:cubicBezTo>
                  <a:pt x="4872977" y="3850234"/>
                  <a:pt x="4986429" y="3849077"/>
                  <a:pt x="5099752" y="3845169"/>
                </a:cubicBezTo>
                <a:cubicBezTo>
                  <a:pt x="5138829" y="3837354"/>
                  <a:pt x="5177532" y="3827359"/>
                  <a:pt x="5216982" y="3821723"/>
                </a:cubicBezTo>
                <a:cubicBezTo>
                  <a:pt x="5477422" y="3784518"/>
                  <a:pt x="5621094" y="3789825"/>
                  <a:pt x="5920367" y="3786554"/>
                </a:cubicBezTo>
                <a:lnTo>
                  <a:pt x="7573321" y="3774831"/>
                </a:lnTo>
                <a:cubicBezTo>
                  <a:pt x="7596767" y="3770923"/>
                  <a:pt x="7621403" y="3771454"/>
                  <a:pt x="7643659" y="3763108"/>
                </a:cubicBezTo>
                <a:cubicBezTo>
                  <a:pt x="7654008" y="3759227"/>
                  <a:pt x="7657219" y="3744604"/>
                  <a:pt x="7667105" y="3739661"/>
                </a:cubicBezTo>
                <a:cubicBezTo>
                  <a:pt x="7681516" y="3732455"/>
                  <a:pt x="7698565" y="3732568"/>
                  <a:pt x="7713998" y="3727938"/>
                </a:cubicBezTo>
                <a:cubicBezTo>
                  <a:pt x="7737670" y="3720836"/>
                  <a:pt x="7760890" y="3712307"/>
                  <a:pt x="7784336" y="3704492"/>
                </a:cubicBezTo>
                <a:cubicBezTo>
                  <a:pt x="7819505" y="3653692"/>
                  <a:pt x="7859190" y="3605737"/>
                  <a:pt x="7889844" y="3552092"/>
                </a:cubicBezTo>
                <a:cubicBezTo>
                  <a:pt x="7946430" y="3453067"/>
                  <a:pt x="7917833" y="3495235"/>
                  <a:pt x="7971905" y="3423138"/>
                </a:cubicBezTo>
                <a:cubicBezTo>
                  <a:pt x="7974549" y="3407274"/>
                  <a:pt x="7985814" y="3328163"/>
                  <a:pt x="7995352" y="3305908"/>
                </a:cubicBezTo>
                <a:cubicBezTo>
                  <a:pt x="8000902" y="3292958"/>
                  <a:pt x="8010983" y="3282461"/>
                  <a:pt x="8018798" y="3270738"/>
                </a:cubicBezTo>
                <a:cubicBezTo>
                  <a:pt x="8021800" y="3237716"/>
                  <a:pt x="8029413" y="3118492"/>
                  <a:pt x="8042244" y="3071446"/>
                </a:cubicBezTo>
                <a:cubicBezTo>
                  <a:pt x="8047781" y="3051144"/>
                  <a:pt x="8057875" y="3032369"/>
                  <a:pt x="8065690" y="3012831"/>
                </a:cubicBezTo>
                <a:cubicBezTo>
                  <a:pt x="8074037" y="2870931"/>
                  <a:pt x="8089136" y="2637263"/>
                  <a:pt x="8089136" y="2508738"/>
                </a:cubicBezTo>
                <a:cubicBezTo>
                  <a:pt x="8089136" y="2293779"/>
                  <a:pt x="8084696" y="2078804"/>
                  <a:pt x="8077413" y="1863969"/>
                </a:cubicBezTo>
                <a:cubicBezTo>
                  <a:pt x="8076657" y="1841672"/>
                  <a:pt x="8060075" y="1804304"/>
                  <a:pt x="8053967" y="1781908"/>
                </a:cubicBezTo>
                <a:cubicBezTo>
                  <a:pt x="8033788" y="1707920"/>
                  <a:pt x="8039562" y="1673718"/>
                  <a:pt x="7983629" y="1617785"/>
                </a:cubicBezTo>
                <a:cubicBezTo>
                  <a:pt x="7955855" y="1590011"/>
                  <a:pt x="7929611" y="1560702"/>
                  <a:pt x="7889844" y="1547446"/>
                </a:cubicBezTo>
                <a:cubicBezTo>
                  <a:pt x="7841308" y="1531267"/>
                  <a:pt x="7864957" y="1542577"/>
                  <a:pt x="7819505" y="1512277"/>
                </a:cubicBezTo>
                <a:cubicBezTo>
                  <a:pt x="7811690" y="1500554"/>
                  <a:pt x="7806022" y="1487071"/>
                  <a:pt x="7796059" y="1477108"/>
                </a:cubicBezTo>
                <a:cubicBezTo>
                  <a:pt x="7762461" y="1443509"/>
                  <a:pt x="7763861" y="1461008"/>
                  <a:pt x="7725721" y="1441938"/>
                </a:cubicBezTo>
                <a:cubicBezTo>
                  <a:pt x="7713119" y="1435637"/>
                  <a:pt x="7703427" y="1424214"/>
                  <a:pt x="7690552" y="1418492"/>
                </a:cubicBezTo>
                <a:cubicBezTo>
                  <a:pt x="7667968" y="1408455"/>
                  <a:pt x="7641705" y="1398954"/>
                  <a:pt x="7631936" y="1395046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Domino Tiling </a:t>
            </a:r>
            <a:r>
              <a:rPr lang="en-IE" dirty="0" smtClean="0"/>
              <a:t>Problem: Some terminology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08" y="4362019"/>
            <a:ext cx="514099" cy="514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226" y="4204067"/>
            <a:ext cx="514099" cy="5140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474" y="4490975"/>
            <a:ext cx="514099" cy="5140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46" y="5845671"/>
            <a:ext cx="514099" cy="51406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Tile</a:t>
            </a:r>
            <a:r>
              <a:rPr lang="en-IE" dirty="0" smtClean="0"/>
              <a:t>: A Piece</a:t>
            </a:r>
            <a:endParaRPr lang="en-IE" dirty="0" smtClean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7" y="5766260"/>
            <a:ext cx="514099" cy="5140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05" y="5536745"/>
            <a:ext cx="514099" cy="5140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921" y="4772458"/>
            <a:ext cx="514099" cy="5140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586" y="3276600"/>
            <a:ext cx="514099" cy="5140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90916"/>
            <a:ext cx="514099" cy="5140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150" y="3847950"/>
            <a:ext cx="514099" cy="51406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89" y="5252191"/>
            <a:ext cx="514099" cy="51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An algorithm for OWL 2 DL: Tableaux</a:t>
            </a:r>
            <a:endParaRPr lang="en-GB" dirty="0"/>
          </a:p>
        </p:txBody>
      </p:sp>
      <p:pic>
        <p:nvPicPr>
          <p:cNvPr id="1026" name="Picture 2" descr="http://cdn.washingtonexaminer.biz/cache/1060x600-2a681215b158ff0ad669323aae1836f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" y="1676401"/>
            <a:ext cx="9154159" cy="51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0159" y="1676401"/>
            <a:ext cx="9154159" cy="51815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6272" y="1371598"/>
            <a:ext cx="7753065" cy="83099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algn="ctr"/>
            <a:endParaRPr lang="en-IE" sz="2400" dirty="0" smtClean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7204411" cy="685800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idx="1"/>
          </p:nvPr>
        </p:nvSpPr>
        <p:spPr>
          <a:xfrm>
            <a:off x="457200" y="2507398"/>
            <a:ext cx="8229600" cy="4426802"/>
          </a:xfrm>
        </p:spPr>
        <p:txBody>
          <a:bodyPr/>
          <a:lstStyle/>
          <a:p>
            <a:r>
              <a:rPr lang="en-IE" dirty="0" smtClean="0"/>
              <a:t>Tableaux Algorithm</a:t>
            </a:r>
          </a:p>
          <a:p>
            <a:pPr lvl="1"/>
            <a:r>
              <a:rPr lang="en-IE" dirty="0" smtClean="0"/>
              <a:t>We have a complete entailment algorithm that supports a lot of OWL features and terminates</a:t>
            </a:r>
          </a:p>
          <a:p>
            <a:pPr marL="1314450" lvl="2" indent="-457200"/>
            <a:endParaRPr lang="en-IE" sz="1800" dirty="0" smtClean="0"/>
          </a:p>
          <a:p>
            <a:pPr marL="914400" lvl="2" indent="0">
              <a:buNone/>
            </a:pPr>
            <a:endParaRPr lang="en-IE" sz="2000" dirty="0" smtClean="0"/>
          </a:p>
          <a:p>
            <a:pPr marL="914400" lvl="2" indent="0">
              <a:buNone/>
            </a:pPr>
            <a:endParaRPr lang="en-IE" sz="2000" dirty="0"/>
          </a:p>
          <a:p>
            <a:pPr lvl="2"/>
            <a:endParaRPr lang="en-IE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0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459"/>
            <a:ext cx="9144000" cy="68624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" y="3811066"/>
            <a:ext cx="880110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can we intuitively conclude about </a:t>
            </a:r>
            <a:r>
              <a:rPr lang="en-IE" sz="2000" dirty="0" smtClean="0">
                <a:latin typeface="Inconsolata" panose="020B0609030003000000" pitchFamily="49" charset="0"/>
                <a:cs typeface="Segoe UI Semilight" panose="020B0402040204020203" pitchFamily="34" charset="0"/>
              </a:rPr>
              <a:t>Zia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?</a:t>
            </a:r>
            <a:endParaRPr lang="en-IE" sz="2000" dirty="0"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4211176"/>
            <a:ext cx="8801100" cy="4154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Bef>
                <a:spcPct val="20000"/>
              </a:spcBef>
              <a:buClr>
                <a:prstClr val="black"/>
              </a:buClr>
            </a:pPr>
            <a:r>
              <a:rPr lang="en-IE" sz="2000" dirty="0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Zia</a:t>
            </a:r>
            <a:r>
              <a:rPr lang="en-IE" sz="2000" dirty="0" smtClean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 is also a </a:t>
            </a:r>
            <a:r>
              <a:rPr lang="en-IE" sz="2000" dirty="0" err="1" smtClean="0">
                <a:solidFill>
                  <a:prstClr val="black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Zebroid</a:t>
            </a:r>
            <a:r>
              <a:rPr lang="en-IE" sz="2000" dirty="0">
                <a:solidFill>
                  <a:prstClr val="black"/>
                </a:solidFill>
                <a:latin typeface="Calibri Light" panose="020F0302020204030204" pitchFamily="34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!</a:t>
            </a:r>
            <a:endParaRPr lang="en-IE" sz="2000" dirty="0" smtClean="0">
              <a:solidFill>
                <a:prstClr val="black"/>
              </a:solidFill>
              <a:latin typeface="Calibri Light" panose="020F0302020204030204" pitchFamily="34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642405"/>
            <a:ext cx="7086600" cy="24055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0498" y="5010090"/>
            <a:ext cx="88011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we can entail this OWL 2 DL! </a:t>
            </a:r>
            <a:r>
              <a:rPr lang="en-IE" sz="2000" dirty="0" smtClean="0">
                <a:solidFill>
                  <a:schemeClr val="tx1"/>
                </a:solidFill>
                <a:latin typeface="Calibri Light" panose="020F0302020204030204" pitchFamily="34" charset="0"/>
                <a:cs typeface="Segoe UI Semilight" panose="020B0402040204020203" pitchFamily="34" charset="0"/>
                <a:sym typeface="Wingdings" panose="05000000000000000000" pitchFamily="2" charset="2"/>
              </a:rPr>
              <a:t></a:t>
            </a:r>
            <a:endParaRPr lang="en-IE" sz="1600" i="1" dirty="0">
              <a:solidFill>
                <a:schemeClr val="tx1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498" y="6324600"/>
            <a:ext cx="8801101" cy="41549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So, any </a:t>
            </a:r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problems</a:t>
            </a:r>
            <a:r>
              <a:rPr lang="en-IE" sz="21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 here?</a:t>
            </a:r>
          </a:p>
        </p:txBody>
      </p:sp>
    </p:spTree>
    <p:extLst>
      <p:ext uri="{BB962C8B-B14F-4D97-AF65-F5344CB8AC3E}">
        <p14:creationId xmlns:p14="http://schemas.microsoft.com/office/powerpoint/2010/main" val="246081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bg1">
                    <a:lumMod val="50000"/>
                  </a:schemeClr>
                </a:solidFill>
              </a:rPr>
              <a:t>OWL 2 DL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: Practical problems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A few practical problems: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We have to give the entailments to check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Cannot just ask to compute the entailments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Restrictions are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Very complicated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And often are broken by real-world ontologies</a:t>
            </a:r>
          </a:p>
          <a:p>
            <a:pPr lvl="1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Tableaux entailment checks are really expensive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Branch for every disjunction suggests exponential</a:t>
            </a:r>
          </a:p>
          <a:p>
            <a:pPr lvl="2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If fact, it's N2EXPTIME-complete (!!?!!!)</a:t>
            </a:r>
          </a:p>
          <a:p>
            <a:pPr lvl="3"/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</a:t>
            </a:r>
            <a:r>
              <a:rPr lang="en-IE" dirty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  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  on 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a </a:t>
            </a:r>
            <a:r>
              <a:rPr lang="en-IE" u="sng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non-deterministic machine</a:t>
            </a:r>
            <a:endParaRPr lang="en-IE" u="sng" dirty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71" y="5671201"/>
            <a:ext cx="695274" cy="2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7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imgur.com/af5TRE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3200"/>
            <a:ext cx="683895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4191001"/>
            <a:ext cx="3410261" cy="2666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/>
              <a:t>N2EXPTIME-Complete </a:t>
            </a:r>
            <a:r>
              <a:rPr lang="en-IE" dirty="0" smtClean="0"/>
              <a:t>(OWL 2 DL’s small print) …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13715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Checking entailment is guaranteed to halt for OWL 2 DL restricted ontologies</a:t>
            </a:r>
            <a:r>
              <a:rPr lang="en-IE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</a:t>
            </a:r>
            <a:r>
              <a:rPr lang="en-IE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en-IE" sz="1400" dirty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	</a:t>
            </a:r>
            <a:r>
              <a:rPr lang="en-IE" sz="1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* </a:t>
            </a:r>
            <a:r>
              <a:rPr lang="en-IE" sz="1400" dirty="0" smtClean="0">
                <a:solidFill>
                  <a:srgbClr val="FF5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halt may not occur before heat death of the universe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4191000"/>
            <a:ext cx="341026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3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OWL 2 DL performance considerations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581399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Not all OWL 2 DL ontologies will run into worst-cases</a:t>
            </a:r>
          </a:p>
          <a:p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Entailments will work fine for most small ontologies</a:t>
            </a:r>
          </a:p>
          <a:p>
            <a:endParaRPr lang="en-IE" sz="2400" dirty="0" smtClean="0">
              <a:solidFill>
                <a:srgbClr val="00B05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IE" sz="2400" dirty="0" smtClean="0">
              <a:solidFill>
                <a:srgbClr val="00B05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Scalability still a real issue in practice</a:t>
            </a:r>
          </a:p>
          <a:p>
            <a:endParaRPr lang="en-IE" sz="24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endParaRPr lang="en-IE" sz="2400" dirty="0" smtClean="0">
              <a:solidFill>
                <a:srgbClr val="FF0000"/>
              </a:solidFill>
              <a:latin typeface="Calibri Light" panose="020F0302020204030204" pitchFamily="34" charset="0"/>
              <a:cs typeface="Segoe UI Semilight" panose="020B0402040204020203" pitchFamily="34" charset="0"/>
            </a:endParaRPr>
          </a:p>
          <a:p>
            <a:r>
              <a:rPr lang="en-IE" sz="2400" dirty="0" smtClean="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Not all OWL 2 Full ontologies will be undecidable</a:t>
            </a:r>
          </a:p>
        </p:txBody>
      </p:sp>
    </p:spTree>
    <p:extLst>
      <p:ext uri="{BB962C8B-B14F-4D97-AF65-F5344CB8AC3E}">
        <p14:creationId xmlns:p14="http://schemas.microsoft.com/office/powerpoint/2010/main" val="9681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OWL 2 Profiles (briefly)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solidFill>
                  <a:srgbClr val="0070C0"/>
                </a:solidFill>
              </a:rPr>
              <a:t>More efficient sublanguages of OWL 2 DL</a:t>
            </a:r>
          </a:p>
          <a:p>
            <a:pPr lvl="1"/>
            <a:r>
              <a:rPr lang="en-IE" dirty="0" smtClean="0"/>
              <a:t>More restrictions to allow complete reasoning with more efficient algorithms</a:t>
            </a:r>
          </a:p>
          <a:p>
            <a:pPr lvl="1"/>
            <a:endParaRPr lang="en-IE" dirty="0"/>
          </a:p>
          <a:p>
            <a:r>
              <a:rPr lang="en-IE" dirty="0" smtClean="0">
                <a:solidFill>
                  <a:srgbClr val="0070C0"/>
                </a:solidFill>
              </a:rPr>
              <a:t>OWL 2 RL</a:t>
            </a:r>
            <a:r>
              <a:rPr lang="en-IE" dirty="0" smtClean="0"/>
              <a:t>: </a:t>
            </a:r>
            <a:r>
              <a:rPr lang="en-IE" sz="2400" dirty="0" smtClean="0"/>
              <a:t>A restriction of OWL 2 DL such that OWL 2 RL/RDF rules provide complete reasoning</a:t>
            </a:r>
            <a:endParaRPr lang="en-IE" sz="2600" dirty="0" smtClean="0"/>
          </a:p>
          <a:p>
            <a:r>
              <a:rPr lang="en-IE" dirty="0" smtClean="0">
                <a:solidFill>
                  <a:srgbClr val="0070C0"/>
                </a:solidFill>
              </a:rPr>
              <a:t>OWL 2 EL</a:t>
            </a:r>
            <a:r>
              <a:rPr lang="en-IE" dirty="0" smtClean="0"/>
              <a:t>: </a:t>
            </a:r>
            <a:r>
              <a:rPr lang="en-IE" sz="2400" dirty="0" smtClean="0"/>
              <a:t>Tractable algorithm for classifying ontologies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OWL 2 QL</a:t>
            </a:r>
            <a:r>
              <a:rPr lang="en-IE" dirty="0" smtClean="0"/>
              <a:t>: </a:t>
            </a:r>
            <a:r>
              <a:rPr lang="en-IE" sz="2400" dirty="0" smtClean="0"/>
              <a:t>Tractable algorithm rewriting SQL queries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19048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Impressions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20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278"/>
            <a:ext cx="9144000" cy="54665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1765300"/>
            <a:ext cx="2156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Theory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67400" y="1765300"/>
            <a:ext cx="2590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 pitchFamily="34" charset="0"/>
              </a:rPr>
              <a:t>Practice</a:t>
            </a: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124199"/>
            <a:ext cx="2394383" cy="344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Division</a:t>
            </a:r>
            <a:r>
              <a:rPr lang="es-CL" dirty="0" smtClean="0"/>
              <a:t> </a:t>
            </a:r>
            <a:r>
              <a:rPr lang="es-CL" dirty="0" err="1" smtClean="0"/>
              <a:t>between</a:t>
            </a:r>
            <a:r>
              <a:rPr lang="es-CL" dirty="0" smtClean="0"/>
              <a:t> </a:t>
            </a:r>
            <a:r>
              <a:rPr lang="es-CL" dirty="0" err="1" smtClean="0"/>
              <a:t>Theory</a:t>
            </a:r>
            <a:r>
              <a:rPr lang="es-CL" dirty="0" smtClean="0"/>
              <a:t> and </a:t>
            </a:r>
            <a:r>
              <a:rPr lang="es-CL" dirty="0" err="1" smtClean="0"/>
              <a:t>Practice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Part of the reason why you see things like …</a:t>
            </a:r>
            <a:endParaRPr lang="en-IE" dirty="0"/>
          </a:p>
        </p:txBody>
      </p:sp>
      <p:pic>
        <p:nvPicPr>
          <p:cNvPr id="4" name="Picture 2" descr="Tom Coates - Death to the semantic 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03041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7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Is OWL good for the Semantic Web?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1"/>
            <a:ext cx="8229600" cy="214526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It provides formal foundations for semantics</a:t>
            </a:r>
          </a:p>
          <a:p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Indicates what’s possible, what’s not with respect to machine-readable semantics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What’s efficient, what’s not</a:t>
            </a:r>
          </a:p>
          <a:p>
            <a:pPr lvl="1"/>
            <a:r>
              <a:rPr lang="en-IE" sz="18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Highlights fundamental limits of Knowledge Representation</a:t>
            </a:r>
          </a:p>
          <a:p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  <a:cs typeface="Segoe UI Semilight" panose="020B0402040204020203" pitchFamily="34" charset="0"/>
              </a:rPr>
              <a:t>Offers options: OWL 2 RL/EL/QL/DL/Full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1" y="6260068"/>
            <a:ext cx="82296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latin typeface="Calibri Light" panose="020F0302020204030204" pitchFamily="34" charset="0"/>
                <a:cs typeface="Segoe UI Semilight" panose="020B0402040204020203" pitchFamily="34" charset="0"/>
              </a:rPr>
              <a:t>What do you think?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3364470"/>
            <a:ext cx="8229600" cy="27315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Hard to learn/understand</a:t>
            </a:r>
            <a:endParaRPr lang="en-IE" sz="24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lvl="1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Practical motivations muddled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Difficult cases most difficult to motivate</a:t>
            </a:r>
          </a:p>
          <a:p>
            <a:pPr lvl="2"/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Do we need </a:t>
            </a:r>
            <a:r>
              <a:rPr lang="en-IE" sz="18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existentials</a:t>
            </a:r>
            <a:r>
              <a:rPr lang="en-IE" sz="18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for example?</a:t>
            </a:r>
          </a:p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Can also be messy in theory</a:t>
            </a:r>
          </a:p>
          <a:p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Makes lots of naive assumptions for the Web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Not scalable / hard to implement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Strict in what it accepts</a:t>
            </a:r>
          </a:p>
          <a:p>
            <a:pPr lvl="1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Blindly accepting / hard to understand</a:t>
            </a:r>
          </a:p>
        </p:txBody>
      </p:sp>
    </p:spTree>
    <p:extLst>
      <p:ext uri="{BB962C8B-B14F-4D97-AF65-F5344CB8AC3E}">
        <p14:creationId xmlns:p14="http://schemas.microsoft.com/office/powerpoint/2010/main" val="8966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5,5956"/>
  <p:tag name="ORIGINALWIDTH" val="3282,45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rdfs:subClassOf&#10;  [ owl:intersectionOf ( &#10;      [ owl:someValuesFrom :T ; owl:onProperty :r ] &#10;      [ owl:someValuesFrom :T ; owl:onProperty :a ] &#10;    ) ] .&#10;\end{verbatim}&#10;\end{document}&#10;"/>
  <p:tag name="IGUANATEXSIZE" val="20"/>
  <p:tag name="IGUANATEXCURSOR" val="4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6,3081"/>
  <p:tag name="ORIGINALWIDTH" val="3002,669"/>
  <p:tag name="OUTPUTDPI" val="1200"/>
  <p:tag name="LATEXADDIN" val="\documentclass{article}&#10;\usepackage{amsmath}&#10;\usepackage{xcolor}&#10;\pagestyle{empty}&#10;\begin{document}&#10;&#10;\noindent&#10;\sf Where:\\&#10;$R(D_i)$ denotes all dominos that can be to the right of $D_i$\\&#10;$A(D_i)$ denotes all dominos that can be above $D_i$&#10;\end{document}"/>
  <p:tag name="IGUANATEXSIZE" val="14"/>
  <p:tag name="IGUANATEXCURSOR" val="2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36,729"/>
  <p:tag name="ORIGINALWIDTH" val="3349,217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# for 1 &gt;= n &gt;= k &#10;:Dn owl:equivalentClass &#10;  [ owl:intersectionOf &#10;     ( [ a owl:Restriction ;&#10;         owl:allValuesFrom [ owl:unionOf \fbox{DnA} ] ;&#10;         owl:onProperty :above ]&#10;       [ a owl:Restriction ;&#10;         owl:allValuesFrom [ owl:unionOf \fbox{DnR} ] ;&#10;         owl:onProperty :right ] ) ] .    &#10;  # \fbox{DnA} : list of dominos that can go above :Dn &#10;  # \fbox{DnR} : list of dominos that can go right of :Dn &#10;\end{verbatim}&#10;\end{document}&#10;"/>
  <p:tag name="IGUANATEXSIZE" val="20"/>
  <p:tag name="IGUANATEXCURSOR" val="7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&#10;\node[iri,minimum width=1.5\gap,minimum height=1.5\gap,right=1.5\gap of w] (wr) {}&#10;  edge[arrin] node[elab] {right} (w);&#10; &#10; \node[p,below left=0.7\gap of wr.mid] (wr11) {};&#10; &#10; \node[p,right=\gap of wr11] (wr12) {}&#10;  edge[ye] (wr11);&#10; &#10; \node[p,above=\gap of wr11] (wr21) {}&#10;  edge[ge] (wr11);&#10; &#10; \node[p,right=\gap of wr21] (wr22) {}&#10;  edge[be] (wr21)&#10;  edge[ge] (wr12);&#10; &#10;\node[above=1.5\gap of wr] (wra) {$\hdots$} edge[arrin] node[elab] {above} (wr);&#10; &#10;\node[right=1.5\gap of wr] (wrr) {$\vdots$} edge[arrin] node[elab] {right} (wr);  &#10;  &#10;\node[iri,minimum width=1.5\gap,minimum height=1.5\gap,above=1.5\gap of y] (ya) {}&#10;  edge[arrin] node[elab] {above} (y);&#10; &#10; \node[p,below left=0.7\gap of ya.mid] (ya11) {};&#10; &#10; \node[p,right=\gap of ya11] (ya12) {}&#10;  edge[be] (ya11);&#10; &#10; \node[p,above=\gap of ya11] (ya21) {}&#10;  edge[re] (ya11);&#10; &#10; \node[p,right=\gap of ya21] (ya22) {}&#10;  edge[be] (ya21)&#10;  edge[ge] (ya12);  &#10;  &#10;\node[above=1.5\gap of ya] (yaa) {$\hdots$} edge[arrin] node[elab] {above} (ya);&#10; &#10;\node[right=1.5\gap of ya] (yar) {$\vdots$} edge[arrin] node[elab] {right} (ya);   &#10;\end{tikzpicture}&#10;\end{document}"/>
  <p:tag name="IGUANATEXSIZE" val="20"/>
  <p:tag name="IGUANATEXCURSOR" val="5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[ d \sqsubseteq a \circ r ,\,\,\,\,\, d \sqsubseteq r \circ a ,\,\,\,\,\, \mathsf{Func}(d) \]&#10;\end{document}"/>
  <p:tag name="IGUANATEXSIZE" val="3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3,3077"/>
  <p:tag name="ORIGINALWIDTH" val="2369,581"/>
  <p:tag name="OUTPUTDPI" val="1200"/>
  <p:tag name="LATEXADDIN" val="\documentclass{article}&#10;\usepackage[utf8]{inputenc}&#10;\usepackage{amsmath}&#10;\usepackage{xcolor}&#10;\usepackage{verbatim}&#10;\usepackage{fancyvrb}&#10;\usepackage[normalem]{ulem}&#10;\usepackage{C:/Users/ahogan/Documents/Teaching/Databases/macros/bdd}&#10;\pagestyle{empty}&#10;&#10;\begin{document}&#10;\color{green!50!black}&#10;\DefineVerbatimEnvironment{verbatim}{Verbatim}{commandchars=\\\{\}}&#10;\begin{verbatim}&#10;:d owl:propertyChainAxiom ( :a :r ) .&#10;:d owl:propertyChainAxiom ( :r :a ) .&#10;:d a owl:FunctionalProperty .&#10;\end{verbatim}&#10;\end{document}&#10;"/>
  <p:tag name="IGUANATEXSIZE" val="20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 &#10;\node[iri,minimum width=1.5\gap,minimum height=1.5\gap,above=2\gap of y] (z) {}&#10;  edge[arrin] node[elab] {above} (y)&#10;  edge[arrin] node[elab] {right} (w);&#10; &#10; \node[p,below left=0.7\gap of z.mid] (z11) {};&#10; &#10; \node[p,right=\gap of z11] (z12) {}&#10;  edge[be] (z11);&#10; &#10; \node[p,above=\gap of z11] (z21) {}&#10;  edge[ge] (z11);&#10; &#10; \node[p,right=\gap of z21] (z22) {}&#10;  edge[be] (z21)&#10;  edge[ye] (z12);  &#10;  &#10;\node[above=1.5\gap of z] (za) {$\hdots$} edge[arrin] node[elab] {above} (z);&#10; &#10;\node[right=1.5\gap of z] (zr) {$\vdots$} edge[arrin] node[elab] {right} (z);   &#10;\end{tikzpicture}&#10;\end{document}"/>
  <p:tag name="IGUANATEXSIZE" val="20"/>
  <p:tag name="IGUANATEXCURSOR" val="50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1,3771"/>
  <p:tag name="ORIGINALWIDTH" val="1084,651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&#10;  edge[arrout,loop right] node[right] {right} (x)&#10;  edge[arrout,loop above] node[above] {above} (x);&#10;&#10;\node[p,below left=0.7\gap of x.mid] (x11) {};&#10;&#10;\node[p,right=\gap of x11] (x12) {}&#10; edge[be] (x11);&#10;&#10;\node[p,above=\gap of x11] (x21) {}&#10; edge[re] (x11);&#10;&#10;\node[p,right=\gap of x21] (x22) {}&#10; edge[be] (x21)&#10; edge[re] (x12);&#10;\end{tikzpicture}&#10;\end{document}"/>
  <p:tag name="IGUANATEXSIZE" val="20"/>
  <p:tag name="IGUANATEXCURSOR" val="3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69,539"/>
  <p:tag name="ORIGINALWIDTH" val="1614,975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,bend left=30] node[elab] {right} (x)&#10;  edge[arrout,bend right=30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iri,minimum width=1.5\gap,minimum height=1.5\gap,above=2\gap of x] (w) {}&#10;  edge[arrin] node[elab] {above} (x)&#10;  edge[arrout,loop above] node[above] {above} (w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iri,minimum width=1.5\gap,minimum height=1.5\gap,above=2\gap of y] (z) {}&#10; edge[arrin] node[elab] {above} (y)&#10; edge[arrin,bend left=30] node[elab] {right} (w)&#10; edge[arrout,bend right=30] node[elab] {right} (w) &#10; %edge[arrin] node[nlab] {right} (w)&#10; edge[arrout,loop above] node[above] {above} (z)&#10; %edge[arrout,loop right] node[right] {right} (z)&#10;;&#10; &#10; \node[p,below left=0.7\gap of z.mid] (z11) {};&#10; &#10; \node[p,right=\gap of z11] (z12) {}&#10;  edge[be] (z11);&#10; &#10; \node[p,above=\gap of z11] (z21) {}&#10;  edge[ge] (z11);&#10; &#10; \node[p,right=\gap of z21] (z22) {}&#10;  edge[be] (z21)&#10;  edge[re] (z12);  &#10;\end{tikzpicture}&#10;\end{document}"/>
  <p:tag name="IGUANATEXSIZE" val="20"/>
  <p:tag name="IGUANATEXCURSOR" val="49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ye] (x11);&#10;&#10;\node[p,above=\gap of x11] (x21) {}&#10; edge[re] (x11);&#10;&#10;\node[p,right=\gap of x21] (x22) {}&#10; edge[be] (x21)&#10; edge[re] (x12);&#10; &#10;\node[iri,minimum width=1.5\gap,minimum height=1.5\gap,right=2\gap of x] (y) {}&#10;% edge[arrin] node[nlab] {right} (x)&#10;% edge[arrout,loop right] node[right] {right} (y)&#10;  edge[arrin] node[elab] {right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%\node[above=1.5\gap of y] (ya) {$\hdots$} edge[arrin] node[elab] {above} (y);&#10;&#10;\node[right=1.5\gap of y] (yr) {$\vdots$} edge[arrin] node[elab] {right} (y);&#10; &#10;\node[iri,minimum width=1.5\gap,minimum height=1.5\gap,above=2\gap of x] (w) {}&#10;  edge[arrin] node[elab] {above} (x)&#10;  edge[arrin] node[elab] {above} (y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 &#10; &#10;\node[right=1.5\gap of w] (wr) {$\vdots$} edge[arrin] node[elab] {right} (w);   &#10;\end{tikzpicture}&#10;\end{document}"/>
  <p:tag name="IGUANATEXSIZE" val="20"/>
  <p:tag name="IGUANATEXCURSOR" val="45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655,481"/>
  <p:tag name="OUTPUTDPI" val="1200"/>
  <p:tag name="LATEXADDIN" val="\documentclass{article}&#10;\usepackage{amsmath}&#10;\usepackage{xcolor}&#10;\pagestyle{empty}&#10;\begin{document}\color{blue!50!black}&#10;\[ d \sqsubseteq a \circ r ,\,\,\,\,\, d \sqsubseteq r \circ a ,\,\,\,\,\, \mathsf{Func}(d) \]&#10;\end{document}"/>
  <p:tag name="IGUANATEXSIZE" val="30"/>
  <p:tag name="IGUANATEXCURSOR" val="1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655,481"/>
  <p:tag name="OUTPUTDPI" val="1200"/>
  <p:tag name="LATEXADDIN" val="\documentclass{article}&#10;\usepackage{amsmath}&#10;\usepackage{xcolor}&#10;\pagestyle{empty}&#10;\begin{document}\color{blue!50!black}&#10;\[ d \sqsubseteq a \circ r ,\,\,\,\,\, d \sqsubseteq r \circ a ,\,\,\,\,\, \mathsf{Func}(d) \]&#10;\end{document}"/>
  <p:tag name="IGUANATEXSIZE" val="30"/>
  <p:tag name="IGUANATEXCURSOR" val="1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01173"/>
  <p:tag name="ORIGINALWIDTH" val="342,7979"/>
  <p:tag name="OUTPUTDPI" val="1200"/>
  <p:tag name="LATEXADDIN" val="\documentclass{article}&#10;\usepackage{amsmath}&#10;\usepackage{xcolor}&#10;\pagestyle{empty}&#10;\begin{document}&#10;\color{orange!70!black}&#10;\[ T \equiv \bot\]&#10;\end{document}"/>
  <p:tag name="IGUANATEXSIZE" val="20"/>
  <p:tag name="IGUANATEXCURSOR" val="1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079,401"/>
  <p:tag name="OUTPUTDPI" val="1200"/>
  <p:tag name="LATEXADDIN" val="\documentclass{article}&#10;\usepackage{amsmath}&#10;\usepackage{xcolor}&#10;\pagestyle{empty}&#10;\begin{document}&#10;\color{blue!50!black}&#10;$T \sqsubseteq (\exists r.T) \sqcap (\exists a.T)$&#10;\end{document}"/>
  <p:tag name="IGUANATEXSIZE" val="30"/>
  <p:tag name="IGUANATEXCURSOR" val="1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7,8627"/>
  <p:tag name="ORIGINALWIDTH" val="2202,307"/>
  <p:tag name="OUTPUTDPI" val="1200"/>
  <p:tag name="LATEXADDIN" val="\documentclass{article}&#10;\usepackage{amsmath}&#10;\usepackage{xcolor}&#10;\pagestyle{empty}&#10;\begin{document}&#10;\color{blue!50!black}&#10;\[D_1 \sqsubseteq \forall r.(\underset{D'\in R(D_1)}{\bigsqcup} D') \sqcap \forall a.(\underset{D'\in A(D_1)}{\bigsqcup} D')\]&#10;\[\ldots\]&#10;\[D_k \sqsubseteq \forall r.(\underset{D'\in R(D_k)}{\bigsqcup} D') \sqcap \forall a.(\underset{D'\in A(D_k)}{\bigsqcup} D')\]&#10;&#10;\end{document}"/>
  <p:tag name="IGUANATEXSIZE" val="30"/>
  <p:tag name="IGUANATEXCURSOR" val="1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655,481"/>
  <p:tag name="OUTPUTDPI" val="1200"/>
  <p:tag name="LATEXADDIN" val="\documentclass{article}&#10;\usepackage{amsmath}&#10;\usepackage{xcolor}&#10;\pagestyle{empty}&#10;\begin{document}\color{blue!50!black}&#10;\[ d \sqsubseteq a \circ r ,\,\,\,\,\, d \sqsubseteq r \circ a ,\,\,\,\,\, \mathsf{Func}(d) \]&#10;\end{document}"/>
  <p:tag name="IGUANATEXSIZE" val="30"/>
  <p:tag name="IGUANATEXCURSOR" val="1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243,0339"/>
  <p:tag name="OUTPUTDPI" val="1200"/>
  <p:tag name="LATEXADDIN" val="\documentclass{article}&#10;\usepackage{amsmath}&#10;\usepackage{xcolor}&#10;\pagestyle{empty}&#10;\begin{document}&#10;\color{red}&#10;$T(x)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black}$\leftarrow$ \textsf{\textbf{RDFS}}&#10;\end{document}"/>
  <p:tag name="IGUANATEXSIZE" val="3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1,4681"/>
  <p:tag name="ORIGINALWIDTH" val="720,0347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\Acol  &amp; &amp; \ntt{?s}{owl:sameAs}{?s}\\&#10;\Acol \rid{eq-ref} &amp; \ntt{?s}{?p}{?o}  &amp;  \ntt{?p}{owl:sameAs}{?p} \\&#10;\Acol  &amp; &amp; \ntt{?o}{owl:sameAs}{?o}\\&#10;&#10;\Bcol \rid{eq-sym} &amp; \ntt{?x}{owl:sameAs}{?y} &amp; \ntt{?y}{owl:sameAs}{?x}\\&#10;&#10;\Acol \rid{eq-trans} &amp; \ntt{?x}{owl:sameAs}{?y} \ntt{?y}{owl:sameAs}{?z} &amp; \ntt{?x}{owl:sameAs}{?z}\\&#10;&#10;\Bcol \rid{eq-rep-s} &amp; \ntt{?s}{owl:sameAs}{?s$'$} \ntt{?s}{?p}{?o} &amp; \ntt{?s$'$}{?p}{?o}\\ &#10;&#10;\Acol \rid{eq-rep-p} &amp; \ntt{?p}{owl:sameAs}{?p$'$} \ntt{?s}{?p}{?o} &amp; \ntt{?s}{?p$'$}{?o}\\ &#10;&#10;\Bcol \rid{eq-rep-o} &amp; \ntt{?o}{owl:sameAs}{?o$'$} \ntt{?s}{?p}{?o} &amp; \ntt{?s}{?p}{?o$'$}\\&#10;&#10;\Acol \rid{eq-diff1} &amp; \nts{?x}{owl:sameAs}{?y} \ntpo{owl:differentFrom}{?y} &amp; \textsc{false}\\&#10;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Acol \rid{prp-inv1} &amp; \ntt{?p$_1$}{owl:inverseOf}{?p$_2$} \ntt{?x}{?p$_1$}{?y} &amp; \ntt{?y}{?p$_2$}{?x} \\&#10;%&#10;%\Bcol \rid{prp-inv2} &amp; \ntt{?p$_1$}{owl:inverseOf}{?p$_2$} \ntt{?y}{?p$_2$}{?x} &amp; \ntt{?x}{?p$_1$}{?y}\\&#10;%&#10;%\Acol  &amp; \ntt{?c}{owl:hasKey}{(\nt{?p$_1$} $\ldots$ \nt{?p$_n$})}   &amp; \\&#10;%\Acol &amp; \nts{?x}{a}{?c} \ntpos{?p$_1$}{?z$_1$} $\ldots$ \nt{;} \ntpo{?p$_n$}{?z$_n$} &amp; \\&#10;%\A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7,2928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\Acol \rid{prp-dom} &amp; \ntt{?p}{rdfs:domain}{?c} \ntt{?x}{?p}{?y}  &amp; \ntt{?x}{a}{?c} \\&#10;&#10;\Bcol \rid{prp-rng} &amp; \ntt{?p}{rdfs:range}{?c} \ntt{?x}{?p}{?y}  &amp; \ntt{?y}{a}{?c} \\&#10;&#10;\Acol \rid{prp-fp} &amp; \ntt{?p}{a}{owl:FunctionalProperty} \ntt{?x}{?p}{?y$_1$} \ntt{?x}{?p}{?y$_2$}  &amp; \ntt{?y$_1$}{owl:sameAs}{?y$_2$} \\&#10;&#10;\Bcol \rid{prp-ifp} &amp; \ntt{?p}{a}{owl:InverseFunctionalProperty} \ntt{?x$_1$}{?p}{?y} \ntt{?x$_2$}{?p}{?y}  &amp; \ntt{?x$_1$}{owl:sameAs}{?x$_2$} \\&#10;&#10;\Acol \rid{prp-irp} &amp; \ntt{?p}{a}{owl:IrreflexiveProperty} \ntt{?x}{?p}{?x}  &amp; \textsc{false} \\&#10;&#10;\Bcol \rid{prp-symp} &amp; \ntt{?p}{a}{owl:SymmetricProperty} \ntt{?x}{?p}{?y}  &amp; \ntt{?y}{?p}{?x} \\&#10;&#10;\Acol \rid{prp-asyp} &amp; \ntt{?p}{a}{owl:AsymmetricProperty} \ntt{?x}{?p}{?y} \ntt{?y}{?p}{?x}  &amp; \textsc{false} \\&#10;&#10;\Bcol \rid{prp-trp} &amp; \ntt{?p}{a}{owl:TransitiveProperty} \ntt{?x}{?p}{?y} \ntt{?y}{?p}{?z}  &amp; \ntt{?x}{?p}{?z} \\&#10;&#10;\Acol \rid{prp-spo1} &amp; \ntt{?p$_1$}{rdfs:subPropertyOf}{?p$_2$} \ntt{?x}{?p$_1$}{?y}  &amp; \ntt{?x}{?p$_1$}{?z} \\&#10;&#10;\Bcol  &amp; \ntt{?p}{owl:propertyChainAxiom}{(\nt{?p$_1$} $\ldots$ \nt{?p$_n$})}  &amp;  \\&#10;\Bcol \multirow{-2}{*}{\rid{prp-spo2}} &amp; \ntt{?a$_1$}{?p$_1$}{?a$_2$} $\ldots$ \ntt{?a$_{n}$}{?p$_n$}{?a$_{n+1}$} &amp; \multirow{-2}{*}{\ntt{?a$_1$}{?p}{?a$_{n+1}$}} \\&#10;&#10;\Acol \rid{prp-eqp1} &amp; \ntt{?p$_1$}{owl:equivalentProperty}{?p$_2$} \ntt{?x}{?p$_1$}{?y}  &amp; \ntt{?x}{?p$_2$}{?y} \\&#10;&#10;\Bcol \rid{prp-eqp2} &amp; \ntt{?p$_1$}{owl:equivalentProperty}{?p$_2$} \ntt{?x}{?p$_2$}{?y}  &amp; \ntt{?x}{?p$_1$}{?y} \\&#10;&#10;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\Bcol \rid{prp-inv1} &amp; \ntt{?p$_1$}{owl:inverseOf}{?p$_2$} \ntt{?x}{?p$_1$}{?y} &amp; \ntt{?y}{?p$_2$}{?x} \\&#10;&#10;\Acol \rid{prp-inv2} &amp; \ntt{?p$_1$}{owl:inverseOf}{?p$_2$} \ntt{?y}{?p$_2$}{?x} &amp; \ntt{?x}{?p$_1$}{?y}\\&#10;&#10;\Bcol  &amp; \ntt{?c}{owl:hasKey}{(\nt{?p$_1$} $\ldots$ \nt{?p$_n$})}   &amp; \\&#10;\Bcol &amp; \nts{?x}{a}{?c} \ntpos{?p$_1$}{?z$_1$} $\ldots$ \nt{;} \ntpo{?p$_n$}{?z$_n$} &amp; \\&#10;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Acol \rid{cls-nothing2} &amp; \ntt{?x}{a}{owl:Nothing}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%\rid{---} &amp; \ntt{?c}{owl:disjointUnionOf}{(?c$_1$ $\ldots$ ?c$_n$)} \ntt{?y}{a}{?c$_i$} ($1 \leq i \leq n$) &amp; \ntt{?y}{a}{?c} \\&#10;%%\rid{---} &amp; \ntt{?c}{owl:disjointUnionOf}{(?c$_1$ $\ldots$ ?c$_n$)} \ntc{?y}{a}{?c$_i$} \nto{?c$_j$} ($1 \leq i &lt; j \leq n$) &amp; \textsc{false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Acol &amp; \nts{?x}{owl:maxQualifiedCardinality}{1} \ntpos{owl:onProperty}{?p}  &amp;  \\&#10;%\Acol \multirow{-2}{*}{\rid{cls-maxqc3}} &amp; ~~\ntpo{owl:onClass}{?c} \nts{?u}{a}{?x} \ntpoc{?p}{?y$_1$} \nto{?y$_2$} \ntt{?y$_1$}{a}{?c} \ntt{?y$_2$}{a}{?c} &amp; \multirow{-2}{*}{\ntt{?y$_1$}{owl:sameAs}{?y$_2$}}\\&#10;%&#10;%\Bcol &amp; \nts{?x}{owl:maxQualifiedCardinality}{1} \ntpos{owl:onProperty}{?p}  &amp;  \\&#10;%\B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... &amp; ... &amp; ... \\&#10;\bottomrule &#10;&#10;\end{tabular}&#10;\end{document}"/>
  <p:tag name="IGUANATEXSIZE" val="20"/>
  <p:tag name="IGUANATEXCURSOR" val="873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00,0969"/>
  <p:tag name="ORIGINALWIDTH" val="719,7074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\Bcol \rid{cax-sco} &amp; \ntt{?c$_1$}{rdfs:subClassOf}{?c$_2$} \ntt{?x}{a}{?c$_1$}  &amp; \ntt{?x}{a}{?c$_2$} \\&#10;&#10;\Acol  \rid{cax-eqc1} &amp; \ntt{?c$_1$}{owl:equivalentClass}{?c$_2$} \ntt{?x}{a}{?c$_1$}  &amp; \ntt{?x}{a}{?c$_2$} \\&#10;&#10;\Bcol  \rid{cax-eqc2} &amp; \ntt{?c$_1$}{owl:equivalentClass}{?c$_2$} \ntt{?x}{a}{?c$_2$}  &amp; \ntt{?x}{a}{?c$_1$} \\&#10;&#10;\Acol \rid{cax-dw} &amp; \ntt{?c$_1$}{owl:disjointWith}{?c$_2$} \ntc{?x}{a}{?c$_1$} \nto{?c$_2$}  &amp; \textsc{false} \\&#10;&#10;\Bcol \rid{cls-int1} &amp; \ntt{?c}{owl:intersectionOf}{(?c$_1$ $\ldots$ ?c$_n$)} \ntc{?y}{a}{?c$_1$} \ldots \nt{,} \nto{?c$_n$}  &amp; \ntt{?y}{a}{?c} \\&#10;&#10;\Acol \rid{cls-int2} &amp; \ntt{?c}{owl:intersectionOf}{(?c$_1$ $\ldots$ ?c$_n$)} \ntt{?y}{a}{?c} &amp; \ntc{?y}{a}{?c$_1$} \ldots \nt{,} \nto{?c$_n$}  \\&#10;&#10;\Bcol \rid{cls-uni} &amp; \ntt{?c}{owl:unionOf}{(?c$_1$ $\ldots$ ?c$_n$)} \ntt{?y}{a}{?c$_i$} ($1 \leq i \leq n$) &amp; \ntt{?y}{a}{?c} \\&#10;%\rid{---} &amp; \ntt{?c}{owl:disjointUnionOf}{(?c$_1$ $\ldots$ ?c$_n$)} \ntt{?y}{a}{?c$_i$} ($1 \leq i \leq n$) &amp; \ntt{?y}{a}{?c} \\&#10;%\rid{---} &amp; \ntt{?c}{owl:disjointUnionOf}{(?c$_1$ $\ldots$ ?c$_n$)} \ntc{?y}{a}{?c$_i$} \nto{?c$_j$} ($1 \leq i &lt; j \leq n$) &amp; \textsc{false} \\&#10;&#10;\Acol \rid{cls-com} &amp; \ntt{?c$_1$}{owl:complementOf}{?c2} \ntc{?x}{a}{?c$_1$} \nto{?c$_2$} &amp; \textsc{false} \\&#10;&#10;\Bcol &amp; \nts{?x}{owl:someValuesFrom}{?y} \ntpo{owl:onProperty}{?p} &amp; \\&#10;\Bcol \multirow{-2}{*}{\rid{cls-svf1}} &amp; \ntt{?u}{?p}{?v} \ntt{?v}{a}{?y} &amp; \multirow{-2}{*}{\ntt{?u}{a}{?x}} \\&#10;&#10;\Acol &amp; \nts{?x}{owl:someValuesFrom}{owl:Thing} \ntpo{owl:onProperty}{?p} &amp; \\&#10;\Acol \multirow{-2}{*}{\rid{cls-svf2}} &amp; \ntt{?u}{?p}{?v} &amp; \multirow{-2}{*}{\ntt{?u}{a}{?x}} \\&#10;&#10;\Bcol  &amp; \nts{?x}{owl:allValuesFrom}{?y} \ntpo{owl:onProperty}{?p} &amp;  \\&#10;\Bcol \multirow{-2}{*}{\rid{cls-avf}} &amp; \nts{?u}{?p}{?v} \ntpo{a}{?x} &amp; \multirow{-2}{*}{\ntt{?v}{a}{?y}} \\&#10;&#10;\Acol \rid{cls-hv1} &amp; \nts{?x}{owl:hasValue}{?y} \ntpo{owl:onProperty}{?p} \ntt{?u}{a}{?x} &amp; \ntt{?u}{?p}{?y} \\&#10;&#10;\Bcol \rid{cls-hv2} &amp; \nts{?x}{owl:hasValue}{?y} \ntpo{owl:onProperty}{?p} \ntt{?u}{?p}{?y} &amp; \ntt{?u}{a}{?x} \\&#10;&#10;\Acol &amp; \nts{?x}{owl:maxCardinality}{0} \ntpo{owl:onProperty}{?p} &amp; \\&#10;\Acol \multirow{-2}{*}{\rid{cls-maxc1}} &amp; \nts{?u}{a}{?x} \ntpo{?p}{?y} &amp; \multirow{-2}{*}{\textsc{false}} \\&#10;&#10;\Bcol &amp; \nts{?x}{owl:maxCardinality}{1} \ntpo{owl:onProperty}{?p} &amp; \\&#10;\Bcol \multirow{-2}{*}{\rid{cls-maxc2}} &amp;  \nts{?u}{a}{?x} \ntpoc{?p}{?y$_1$} \nto{?y$_2$} &amp; \multirow{-2}{*}{\ntt{?y$_1$}{owl:sameAs}{?y$_2$}} \\&#10;&#10;\Acol  &amp; \nts{?x}{owl:maxQualifiedCardinality}{0} \ntpos{owl:onProperty}{?p}  &amp;  \\&#10;\Acol \multirow{-2}{*}{\rid{cls-maxqc1}} &amp; ~~\ntpo{owl:onClass}{?c} \nts{?u}{a}{?x} \ntpo{?p}{?y} \ntt{?y}{a}{?c} &amp; \multirow{-2}{*}{\textsc{false}}\\&#10;&#10;%\Bcol  &amp; \nts{?x}{owl:maxQualifiedCardinality}{0} \ntpos{owl:onProperty}{?p}  &amp;  \\&#10;%\Bcol \multirow{-2}{*}{\rid{cls-maxqc2}} &amp; ~~\ntpo{owl:onClass}{owl:Thing} \nts{?u}{a}{?x} \ntpo{?p}{?y} &amp; \multirow{-2}{*}{\textsc{false}}\\&#10; &#10;\Bcol &amp; \nts{?x}{owl:maxQualifiedCardinality}{1} \ntpos{owl:onProperty}{?p}  &amp;  \\&#10;\Bcol \multirow{-2}{*}{\rid{cls-maxqc3}} &amp; ~~\ntpo{owl:onClass}{?c} \nts{?u}{a}{?x} \ntpoc{?p}{?y$_1$} \nto{?y$_2$} \ntt{?y$_1$}{a}{?c} \ntt{?y$_2$}{a}{?c} &amp; \multirow{-2}{*}{\ntt{?y$_1$}{owl:sameAs}{?y$_2$}}\\&#10;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 &#10;\Acol \rid{cls-oo} &amp; \ntt{?c}{owl:oneOf}{(?y$_1$ $\ldots$ ?y$_n$)} &amp; \ntt{?y$_1$}{a}{?c} $\ldots$ \ntt{?y$_n$}{a}{?c} \\&#10;&#10;... &amp; ... &amp; ... \\&#10;\bottomrule &#10;&#10;\end{tabular}&#10;\end{document}"/>
  <p:tag name="IGUANATEXSIZE" val="20"/>
  <p:tag name="IGUANATEXCURSOR" val="7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3,361"/>
  <p:tag name="ORIGINALWIDTH" val="720,3619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&#10;\Bcol \rid{scm-sco} &amp; \ntt{?c$_1$}{rdfs:subClassOf}{?c$_2$} \ntt{?c$_2$}{rdfs:subClassOf}{?c$_3$} &amp; \ntt{?c$_1$}{rdfs:subClassOf}{?c$_3$} \\&#10;&#10;\Acol  &amp;  &amp; \ntt{?c$_1$}{rdfs:subClassOf}{?c$_2$} \\&#10;\Acol \multirow{-2}{*}{\rid{scm-eqc1}}  &amp; \multirow{-2}{*}{\ntt{?c$_1$}{owl:equivalentClass}{?c$_2$}} &amp;  \ntt{?c$_2$}{rdfs:subClassOf}{?c$_1$} \\&#10;&#10;\Bcol \rid{scm-eqc2} &amp; \ntt{?c$_1$}{rdfs:subClassOf}{?c$_2$} \ntt{?c$_2$}{rdfs:subClassOf}{?c$_1$} &amp; \ntt{?c$_1$}{owl:equivalentClass}{?c$_2$} \\&#10;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&#10;\Acol \rid{scm-spo} &amp; \ntt{?p$_1$}{rdfs:subPropertyOf}{?p$_2$} \ntt{?p$_2$}{rdfs:subPropertyOf}{?p$_3$} &amp; \ntt{?p$_1$}{rdfs:subPropertyOf}{?p$_3$} \\&#10;&#10;\Bcol  &amp;  &amp; \ntt{?p$_1$}{rdfs:subPropertyOf}{?p$_2$} \\&#10;\Bcol \multirow{-2}{*}{\rid{scm-eqp1}}  &amp; \multirow{-2}{*}{\ntt{?p$_1$}{owl:equivalentProperty}{?p$_2$}} &amp;  \ntt{?p$_2$}{rdfs:subPropertyOf}{?p$_1$} \\&#10;&#10;\Acol \rid{scm-eqp2} &amp;  \ntt{?p$_1$}{rdfs:subPropertyOf}{?p$_2$} \ntt{?p$_2$}{rdfs:subPropertyOf}{?p$_1$} &amp; \ntt{?p$_1$}{owl:equivalentProperty}{?p$_2$} \\&#10;&#10;\Bcol \rid{scm-dom1} &amp; \ntt{?p}{rdfs:domain}{?c$_1$} \ntt{?c$_1$}{rdfs:subClassOf}{?c$_2$} &amp; \ntt{?p}{rdfs:domain}{?c$_2$} \\&#10;&#10;\Acol \rid{scm-dom2} &amp; \ntt{?p$_2$}{rdfs:domain}{?c} \ntt{?p$_1$}{rdfs:subPropertyOf}{?p$_2$} &amp; \ntt{?p$_1$}{rdfs:range}{?c} \\&#10;&#10;\Bcol \rid{scm-rng1} &amp; \ntt{?p}{rdfs:range}{?c$_1$} \ntt{?c$_1$}{rdfs:subClassOf}{?c$_2$} &amp; \ntt{?p}{rdfs:domain}{?c$_2$} \\&#10;&#10;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&#10;\Acol \rid{scm-int} &amp; \ntt{?c}{owl:intersectionOf}{(?c$_1$ $\ldots$ ?c$_n$)} &amp; \ntc{?c}{rdfs:subClassOf}{?c$_1$} \ldots , \nto{?c$_n$} \\&#10;&#10;\Bcol &amp; &amp; \ntt{?c$_1$}{rdfs:subClassOf}{?c} \\&#10;\Bcol &amp; &amp; \ldots \\&#10;\Bcol \multirow{-3}{*}{\rid{scm-uni}} &amp; \multirow{-3}{*}{\ntt{?c}{owl:unionOf}{(?c$_1$ $\ldots$ ?c$_n$)}} &amp; \ntt{?c$_n$}{rdfs:subClassOf}{?c} \\&#10;&#10;... &amp; ... &amp; ... \\&#10;\bottomrule &#10;&#10;\end{tabular}&#10;\end{document}"/>
  <p:tag name="IGUANATEXSIZE" val="20"/>
  <p:tag name="IGUANATEXCURSOR" val="98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82,999"/>
  <p:tag name="ORIGINALWIDTH" val="5703,796"/>
  <p:tag name="OUTPUTDPI" val="1200"/>
  <p:tag name="LATEXADDIN" val="\documentclass{standalone}&#10;\usepackage{amsmath}&#10;\usepackage[table]{xcolor}&#10;\usepackage{tikz}&#10;\usepackage{booktabs}&#10;\usepackage{inconsolata}&#10;\usepackage{multirow}&#10;&#10;&#10;\begin{document}&#10;\newcommand{\rid}[1]{\textsc{#1}}&#10;&#10;\newcommand{\Acol}{\rowcolor{gray!4}}&#10;\newcommand{\Acel}{\cellcolor{gray!4}}&#10;\newcommand{\Bcol}{\rowcolor{gray!9}}&#10;\newcommand{\Bcel}{\cellcolor{gray!9}}&#10;&#10;\newcommand{\nt}[1]{\texttt{#1}}&#10;&#10;\newcommand{\var}[1]{?#1}&#10;%% define a variable in \nt&#10;%% e.g., \ntVar{x} \nt{a} \nt{foaf:Person} .&#10;\newcommand{\ntVar}[1]{\nt{\var{#1}}}&#10;&#10;%% a rule&#10;%% \ntRule{\triple{?s}{?p}{?o}}{\triple{?s}{owl:sameAs}{?o}} ...&#10;&#10;\newcommand{\ntt}[3]{\nt{#1} \nt{#2} \nt{#3} \nt{.}}&#10;\newcommand{\nts}[3]{\nt{#1} \nt{#2} \nt{#3} \nt{;}}&#10;\newcommand{\ntc}[3]{\nt{#1} \nt{#2} \nt{#3} \nt{,}}&#10;\newcommand{\ntpo}[2]{\nt{#1} \nt{#2} \nt{.}}&#10;\newcommand{\ntpos}[2]{\nt{#1} \nt{#2} \nt{;}}&#10;\newcommand{\ntpoc}[2]{\nt{#1} \nt{#2} \nt{,}}&#10;\newcommand{\nto}[1]{\nt{#1} \nt{.}}&#10;\newcommand{\ntos}[1]{\nt{#1} \nt{;}}&#10;\newcommand{\ntoc}[1]{\nt{#1} \nt{,}}&#10;\newcommand{\ntRule}[2]{{\texttt{#1} }{\ensuremath \Rightarrow}{ \texttt{#2}}}&#10;&#10;\color{red}&#10;\begin{tabular}{l@{~~}l@{~~}l}&#10;\toprule&#10;\textbf{ID}           &amp; \textbf{if $G$ matches}  &amp; \textbf{then $G$ OWL-entails} \\\midrule&#10;&#10;%\Acol  &amp; &amp; \ntt{?s}{owl:sameAs}{?s}\\&#10;%\Acol \rid{eq-ref} &amp; \ntt{?s}{?p}{?o}  &amp;  \ntt{?p}{owl:sameAs}{?p} \\&#10;%\Acol  &amp; &amp; \ntt{?o}{owl:sameAs}{?o}\\&#10;%&#10;%\Bcol \rid{eq-sym} &amp; \ntt{?x}{owl:sameAs}{?y} &amp; \ntt{?y}{owl:sameAs}{?x}\\&#10;%&#10;%\Acol \rid{eq-trans} &amp; \ntt{?x}{owl:sameAs}{?y} \ntt{?y}{owl:sameAs}{?z} &amp; \ntt{?x}{owl:sameAs}{?z}\\&#10;%&#10;%\Bcol \rid{eq-rep-s} &amp; \ntt{?s}{owl:sameAs}{?s$'$} \ntt{?s}{?p}{?o} &amp; \ntt{?s$'$}{?p}{?o}\\ &#10;%&#10;%\Acol \rid{eq-rep-p} &amp; \ntt{?p}{owl:sameAs}{?p$'$} \ntt{?s}{?p}{?o} &amp; \ntt{?s}{?p$'$}{?o}\\ &#10;%&#10;%\Bcol \rid{eq-rep-o} &amp; \ntt{?o}{owl:sameAs}{?o$'$} \ntt{?s}{?p}{?o} &amp; \ntt{?s}{?p}{?o$'$}\\&#10;%&#10;%\Acol \rid{eq-diff1} &amp; \nts{?x}{owl:sameAs}{?y} \ntpo{owl:differentFrom}{?y} &amp; \textsc{false}\\&#10;%&#10;%\Bcol  &amp; \nts{?x}{a}{owl:AllDifferent} \ntpo{owl:members}{(?y$_1$ $\ldots$ ?y$_n$)} &amp; \\&#10;%\Bcol \multirow{-2}{*}{\rid{eq-diff2}}  &amp; \ntt{?y$_i$}{owl:sameAs}{?y$_j$} ($1 \leq i &lt; j \leq n$) &amp; \multirow{-2}{*}{\textsc{false}}\\&#10;%&#10;%\Acol &amp; \nts{?x}{a}{owl:AllDifferent} \ntpo{owl:distinctMembers}{(?y$_1$ $\ldots$ ?y$_n$)} &amp;\\&#10;%\Acol \multirow{-2}{*}{\rid{eq-diff3}}  &amp; \ntt{?y$_i$}{owl:sameAs}{?y$_j$} ($1 \leq i &lt; j \leq n$) &amp;  \multirow{-2}{*}{\textsc{false}}\\ \\[-1.5ex]&#10;%&#10;%\Bcol \rid{prp-ap} &amp; [\texttt{?p} a built-in annotation property]  &amp; \ntt{?p}{a}{owl:AnnotationProperty} \\&#10;%  &#10;%\Acol \rid{prp-dom} &amp; \ntt{?p}{rdfs:domain}{?c} \ntt{?x}{?p}{?y}  &amp; \ntt{?x}{a}{?c} \\&#10;%&#10;%\Bcol \rid{prp-rng} &amp; \ntt{?p}{rdfs:range}{?c} \ntt{?x}{?p}{?y}  &amp; \ntt{?y}{a}{?c} \\&#10;%&#10;%\Acol \rid{prp-fp} &amp; \ntt{?p}{a}{owl:FunctionalProperty} \ntt{?x}{?p}{?y$_1$} \ntt{?x}{?p}{?y$_2$}  &amp; \ntt{?y$_1$}{owl:sameAs}{?y$_2$} \\&#10;%&#10;%\Bcol \rid{prp-ifp} &amp; \ntt{?p}{a}{owl:InverseFunctionalProperty} \ntt{?x$_1$}{?p}{?y} \ntt{?x$_2$}{?p}{?y}  &amp; \ntt{?x$_1$}{owl:sameAs}{?x$_2$} \\&#10;%&#10;%\Acol \rid{prp-irp} &amp; \ntt{?p}{a}{owl:IrreflexiveProperty} \ntt{?x}{?p}{?x}  &amp; \textsc{false} \\&#10;%&#10;%\Bcol \rid{prp-symp} &amp; \ntt{?p}{a}{owl:SymmetricProperty} \ntt{?x}{?p}{?y}  &amp; \ntt{?y}{?p}{?x} \\&#10;%&#10;%\Acol \rid{prp-asyp} &amp; \ntt{?p}{a}{owl:AsymmetricProperty} \ntt{?x}{?p}{?y} \ntt{?y}{?p}{?x}  &amp; \textsc{false} \\&#10;%&#10;%\Bcol \rid{prp-trp} &amp; \ntt{?p}{a}{owl:TransitiveProperty} \ntt{?x}{?p}{?y} \ntt{?y}{?p}{?z}  &amp; \ntt{?x}{?p}{?z} \\&#10;%&#10;%\Acol \rid{prp-spo1} &amp; \ntt{?p$_1$}{rdfs:subPropertyOf}{?p$_2$} \ntt{?x}{?p$_1$}{?y}  &amp; \ntt{?x}{?p$_1$}{?z} \\&#10;%&#10;%\Bcol  &amp; \ntt{?p}{owl:propertyChainAxiom}{(\nt{?p$_1$} $\ldots$ \nt{?p$_n$})}  &amp;  \\&#10;%\Bcol \multirow{-2}{*}{\rid{prp-spo2}} &amp; \ntt{?a$_1$}{?p$_1$}{?a$_2$} $\ldots$ \ntt{?a$_{n}$}{?p$_n$}{?a$_{n+1}$} &amp; \multirow{-2}{*}{\ntt{?a$_1$}{?p}{?a$_{n+1}$}} \\&#10;%&#10;%\Acol \rid{prp-eqp1} &amp; \ntt{?p$_1$}{owl:equivalentProperty}{?p$_2$} \ntt{?x}{?p$_1$}{?y}  &amp; \ntt{?x}{?p$_2$}{?y} \\&#10;%&#10;%\Bcol \rid{prp-eqp2} &amp; \ntt{?p$_1$}{owl:equivalentProperty}{?p$_2$} \ntt{?x}{?p$_2$}{?y}  &amp; \ntt{?x}{?p$_1$}{?y} \\&#10;%&#10;%\Acol \rid{prp-pdw} &amp; \ntt{?p$_1$}{owl:propertyDisjointWith}{?p$_2$} \ntt{?x}{?p$_1$}{?y}  \ntt{?x}{?p$_2$}{?y} &amp; \textsc{false} \\&#10;%&#10;%\Bcol  &amp; \nts{?x}{a}{owl:AllDisjointProperties} \ntpo{owl:members}{(?p$_1$ $\ldots$ ?p$_n$)} &amp; \\&#10;%\Bcol \multirow{-2}{*}{\rid{prp-adp}}  &amp; \nts{?y}{?p$_i$}{?z} \ntpo{?p$_j$}{?z}  ($1 \leq i &lt; j \leq n$) &amp; \multirow{-2}{*}{\textsc{false}}\\&#10;%&#10;%\Bcol \rid{prp-inv1} &amp; \ntt{?p$_1$}{owl:inverseOf}{?p$_2$} \ntt{?x}{?p$_1$}{?y} &amp; \ntt{?y}{?p$_2$}{?x} \\&#10;%&#10;%\Acol \rid{prp-inv2} &amp; \ntt{?p$_1$}{owl:inverseOf}{?p$_2$} \ntt{?y}{?p$_2$}{?x} &amp; \ntt{?x}{?p$_1$}{?y}\\&#10;%&#10;%\Bcol  &amp; \ntt{?c}{owl:hasKey}{(\nt{?p$_1$} $\ldots$ \nt{?p$_n$})}   &amp; \\&#10;%\Bcol &amp; \nts{?x}{a}{?c} \ntpos{?p$_1$}{?z$_1$} $\ldots$ \nt{;} \ntpo{?p$_n$}{?z$_n$} &amp; \\&#10;%\Bcol \multirow{-3}{*}{\rid{prp-key}} &amp; \nts{?y}{a}{?c} \ntpos{?p$_1$}{?z$_1$} $\ldots$ \nt{;} \ntpo{?p$_n$}{?z$_n$} &amp; \multirow{-3}{*}{\ntt{?x}{owl:sameAs}{?y}}\\&#10;%&#10;%\Bcol  &amp; \nts{?x}{owl:sourceIndividual}{?s} \ntpos{owl:assertionProperty}{?p}  &amp; \\&#10;%\Bcol \multirow{-2}{*}{\rid{prp-npa1}} &amp; ~~\ntpo{owl:targetIndividual}{?o} \ntt{?s}{?p}{?o} &amp; \multirow{-2}{*}{\textsc{false}}\\&#10;%&#10;%\Acol  &amp; \nts{?x}{owl:sourceIndividual}{?s} \ntpos{owl:assertionProperty}{?p}  &amp; \\&#10;%\Acol \multirow{-2}{*}{\rid{prp-npa2}} &amp; ~~\ntpo{owl:targetValue}{?o} \ntt{?s}{?p}{?o} &amp; \multirow{-2}{*}{\textsc{false}}\\\\[-1.5ex]&#10;%&#10;%\Acol \rid{cls-thing} &amp; &amp; \ntt{owl:Thing}{a}{owl:Class} \\&#10;%&#10;%\Bcol \rid{cls-nothing1} &amp; &amp; \ntt{owl:Nothing}{a}{owl:Class} \\&#10;%&#10;%\Bcol \rid{cax-sco} &amp; \ntt{?c$_1$}{rdfs:subClassOf}{?c$_2$} \ntt{?x}{a}{?c$_1$}  &amp; \ntt{?x}{a}{?c$_2$} \\&#10;%&#10;%\Acol  \rid{cax-eqc1} &amp; \ntt{?c$_1$}{owl:equivalentClass}{?c$_2$} \ntt{?x}{a}{?c$_1$}  &amp; \ntt{?x}{a}{?c$_2$} \\&#10;%&#10;%\Bcol  \rid{cax-eqc2} &amp; \ntt{?c$_1$}{owl:equivalentClass}{?c$_2$} \ntt{?x}{a}{?c$_2$}  &amp; \ntt{?x}{a}{?c$_1$} \\&#10;%&#10;%\Acol \rid{cax-dw} &amp; \ntt{?c$_1$}{owl:disjointWith}{?c$_2$} \ntc{?x}{a}{?c$_1$} \nto{?c$_2$}  &amp; \textsc{false} \\&#10;%&#10;%\Bcol \rid{cls-int1} &amp; \ntt{?c}{owl:intersectionOf}{(?c$_1$ $\ldots$ ?c$_n$)} \ntc{?y}{a}{?c$_1$} \ldots \nt{,} \nto{?c$_n$}  &amp; \ntt{?y}{a}{?c} \\&#10;%&#10;%\Acol \rid{cls-int2} &amp; \ntt{?c}{owl:intersectionOf}{(?c$_1$ $\ldots$ ?c$_n$)} \ntt{?y}{a}{?c} &amp; \ntc{?y}{a}{?c$_1$} \ldots \nt{,} \nto{?c$_n$}  \\&#10;%&#10;%\Bcol \rid{cls-uni} &amp; \ntt{?c}{owl:unionOf}{(?c$_1$ $\ldots$ ?c$_n$)} \ntt{?y}{a}{?c$_i$} ($1 \leq i \leq n$) &amp; \ntt{?y}{a}{?c} \\&#10;%&#10;%\Acol \rid{cls-com} &amp; \ntt{?c$_1$}{owl:complementOf}{?c2} \ntc{?x}{a}{?c$_1$} \nto{?c$_2$} &amp; \textsc{false} \\&#10;%&#10;%\Bcol &amp; \nts{?x}{owl:someValuesFrom}{?y} \ntpo{owl:onProperty}{?p} &amp; \\&#10;%\Bcol \multirow{-2}{*}{\rid{cls-svf1}} &amp; \ntt{?u}{?p}{?v} \ntt{?v}{a}{?y} &amp; \multirow{-2}{*}{\ntt{?u}{a}{?x}} \\&#10;%&#10;%\Acol &amp; \nts{?x}{owl:someValuesFrom}{owl:Thing} \ntpo{owl:onProperty}{?p} &amp; \\&#10;%\Acol \multirow{-2}{*}{\rid{cls-svf2}} &amp; \ntt{?u}{?p}{?v} &amp; \multirow{-2}{*}{\ntt{?u}{a}{?x}} \\&#10;%&#10;%\Bcol \rid{cls-avf} &amp; \nts{?x}{owl:allValuesFrom}{?y} \ntpo{owl:onProperty}{?p} \ntt{?u}{?p}{?v} &amp; \ntt{?v}{a}{?y} \\&#10;%&#10;%\Acol \rid{cls-hv1} &amp; \nts{?x}{owl:hasValue}{?y} \ntpo{owl:onProperty}{?p} \ntt{?u}{a}{?x} &amp; \ntt{?u}{?p}{?y} \\&#10;%&#10;%\Bcol \rid{cls-hv2} &amp; \nts{?x}{owl:hasValue}{?y} \ntpo{owl:onProperty}{?p} \ntt{?u}{?p}{?y} &amp; \ntt{?u}{a}{?x} \\&#10;%&#10;%\Acol &amp; \nts{?x}{owl:maxCardinality}{0} \ntpo{owl:onProperty}{?p} &amp; \\&#10;%\Acol \multirow{-2}{*}{\rid{cls-maxc1}} &amp; \nts{?u}{a}{?x} \ntpo{?p}{?y} &amp; \multirow{-2}{*}{\textsc{false}} \\&#10;%&#10;%\Bcol &amp; \nts{?x}{owl:maxCardinality}{1} \ntpo{owl:onProperty}{?p} &amp; \\&#10;%\Bcol \multirow{-2}{*}{\rid{cls-maxc2}} &amp;  \nts{?u}{a}{?x} \ntpoc{?p}{?y$_1$} \nto{?y$_2$} &amp; \multirow{-2}{*}{\ntt{?y$_1$}{owl:sameAs}{?y$_2$}} \\&#10;%&#10;%\Acol  &amp; \nts{?x}{owl:maxQualifiedCardinality}{0} \ntpos{owl:onProperty}{?p}  &amp;  \\&#10;%\Acol \multirow{-2}{*}{\rid{cls-maxqc1}} &amp; ~~\ntpo{owl:onClass}{?c} \nts{?u}{a}{?x} \ntpo{?p}{?y} \ntt{?y}{a}{?c} &amp; \multirow{-2}{*}{\textsc{false}}\\&#10;%&#10;%\Bcol  &amp; \nts{?x}{owl:maxQualifiedCardinality}{0} \ntpos{owl:onProperty}{?p}  &amp;  \\&#10;%\Bcol \multirow{-2}{*}{\rid{cls-maxqc2}} &amp; ~~\ntpo{owl:onClass}{owl:Thing} \nts{?u}{a}{?x} \ntpo{?p}{?y} &amp; \multirow{-2}{*}{\textsc{false}}\\&#10;% &#10;%\Bcol &amp; \nts{?x}{owl:maxQualifiedCardinality}{1} \ntpos{owl:onProperty}{?p}  &amp;  \\&#10;%\Bcol \multirow{-2}{*}{\rid{cls-maxqc3}} &amp; ~~\ntpo{owl:onClass}{?c} \nts{?u}{a}{?x} \ntpoc{?p}{?y$_1$} \nto{?y$_2$} \ntt{?y$_1$}{a}{?c} \ntt{?y$_2$}{a}{?c} &amp; \multirow{-2}{*}{\ntt{?y$_1$}{owl:sameAs}{?y$_2$}}\\&#10;%&#10;%\Acol &amp; \nts{?x}{owl:maxQualifiedCardinality}{1} \ntpos{owl:onProperty}{?p}  &amp;  \\&#10;%\Acol \multirow{-2}{*}{\rid{cls-maxqc4}} &amp; ~~\ntpo{owl:onClass}{owl:Thing} \nts{?u}{a}{?x} \ntpoc{?p}{?y$_1$} \nto{?y$_2$} &amp; \multirow{-2}{*}{\ntt{?y$_1$}{owl:sameAs}{?y$_2$}}\\&#10;% &#10;%\Acol \rid{cls-oo} &amp; \ntt{?c}{owl:oneOf}{(?y$_1$ $\ldots$ ?y$_n$)} &amp; \ntt{?y$_1$}{a}{?c} $\ldots$ \ntt{?y$_n$}{a}{?c} \\&#10;%&#10;%\Acol  &amp;  &amp; \ntt{?c}{rdfs:subClassOf}{?c} \\&#10;%\Acol  &amp;  &amp; \ntt{?c}{owl:equivalentClass}{?c} \\&#10;%\Acol  &amp;  &amp; \ntt{?c}{rdfs:subClassOf}{owl:Thing} \\&#10;%\Acol \multirow{-4}{*}{\rid{scm-cls}}  &amp; \multirow{-4}{*}{\ntt{?c}{a}{owl:Class}} &amp;  \ntt{owl:Nothing}{rdfs:subClassOf}{?c}\\&#10;%&#10;%\Bcol \rid{scm-sco} &amp; \ntt{?c$_1$}{rdfs:subClassOf}{?c$_2$} \ntt{?c$_2$}{rdfs:subClassOf}{?c$_3$} &amp; \ntt{?c$_1$}{rdfs:subClassOf}{?c$_3$} \\&#10;%&#10;%\Acol  &amp;  &amp; \ntt{?c$_1$}{rdfs:subClassOf}{?c$_2$} \\&#10;%\Acol \multirow{-2}{*}{\rid{scm-eqc1}}  &amp; \multirow{-2}{*}{\ntt{?c$_1$}{owl:equivalentClass}{?c$_2$}} &amp;  \ntt{?c$_2$}{rdfs:subClassOf}{?c$_1$} \\&#10;%&#10;%\Bcol \rid{scm-eqc2} &amp; \ntt{?c$_1$}{rdfs:subClassOf}{?c$_2$} \ntt{?c$_2$}{rdfs:subClassOf}{?c$_1$} &amp; \ntt{?c$_1$}{owl:equivalentClass}{?c$_2$} \\&#10;%&#10;%\Acol  &amp;  &amp; \ntt{?p}{rdfs:subPropertyOf}{?p} \\&#10;%\Acol \multirow{-2}{*}{\rid{scm-op}}  &amp; \multirow{-2}{*}{\ntt{?p}{rdf:type}{owl:ObjectProperty}} &amp;  \ntt{?p}{owl:equivalentProperty}{?p} \\&#10;%&#10;%\Bcol  &amp;  &amp; \ntt{?p}{rdfs:subPropertyOf}{?p} \\&#10;%\Bcol \multirow{-2}{*}{\rid{scm-dp}}  &amp; \multirow{-2}{*}{\ntt{?p}{rdf:type}{owl:DatatypeProperty}} &amp;  \ntt{?p}{owl:equivalentProperty}{?p} \\&#10;%&#10;%\Acol \rid{scm-spo} &amp; \ntt{?p$_1$}{rdfs:subPropertyOf}{?p$_2$} \ntt{?p$_2$}{rdfs:subPropertyOf}{?p$_3$} &amp; \ntt{?p$_1$}{rdfs:subPropertyOf}{?p$_3$} \\&#10;%&#10;%\Bcol  &amp;  &amp; \ntt{?p$_1$}{rdfs:subPropertyOf}{?p$_2$} \\&#10;%\Bcol \multirow{-2}{*}{\rid{scm-eqp1}}  &amp; \multirow{-2}{*}{\ntt{?p$_1$}{owl:equivalentProperty}{?p$_2$}} &amp;  \ntt{?p$_2$}{rdfs:subPropertyOf}{?p$_1$} \\&#10;%&#10;%\Acol \rid{scm-eqp2} &amp;  \ntt{?p$_1$}{rdfs:subPropertyOf}{?p$_2$} \ntt{?p$_2$}{rdfs:subPropertyOf}{?p$_1$} &amp; \ntt{?p$_1$}{owl:equivalentProperty}{?p$_2$} \\&#10;%&#10;%\Bcol \rid{scm-dom1} &amp; \ntt{?p}{rdfs:domain}{?c$_1$} \ntt{?c$_1$}{rdfs:subClassOf}{?c$_2$} &amp; \ntt{?p}{rdfs:domain}{?c$_2$} \\&#10;%&#10;%\Acol \rid{scm-dom2} &amp; \ntt{?p$_2$}{rdfs:domain}{?c} \ntt{?p$_1$}{rdfs:subPropertyOf}{?p$_2$} &amp; \ntt{?p$_1$}{rdfs:range}{?c} \\&#10;%&#10;%\Bcol \rid{scm-rng1} &amp; \ntt{?p}{rdfs:range}{?c$_1$} \ntt{?c$_1$}{rdfs:subClassOf}{?c$_2$} &amp; \ntt{?p}{rdfs:domain}{?c$_2$} \\&#10;%&#10;%\Acol \rid{scm-rng2} &amp; \ntt{?p$_2$}{rdfs:range}{?c} \ntt{?p$_1$}{rdfs:subPropertyOf}{?p$_2$} &amp; \ntt{?p$_1$}{rdfs:range}{?c} \\&#10;&#10;%\Bcol  &amp; \nts{?c$_1$}{owl:hasValue}{?x} \ntpo{owl:onProperty}{?p$_1$} &amp;  \\&#10;%\Bcol &amp; \nts{?c$_2$}{owl:hasValue}{?x} \ntpo{owl:onProperty}{?p$_2$} &amp; \\&#10;%\Bcol \multirow{-3}{*}{\rid{scm-hv}}  &amp; \ntt{?p$_1$}{rdfs:subPropertyOf}{?p$_2$} &amp; \multirow{-3}{*}{\ntt{?c$_1$}{rdfs:subClassOf}{?c$_2$}}  \\&#10;%&#10;%\Acol  &amp; \nts{?c$_1$}{owl:someValuesFrom}{?d$_1$} \ntpo{owl:onProperty}{?p} &amp;  \\&#10;%\Acol &amp; \nts{?c$_2$}{owl:someValuesFrom}{?d$_2$} \ntpo{owl:onProperty}{?p} &amp; \\&#10;%\Acol \multirow{-3}{*}{\rid{scm-svf1}}  &amp; \ntt{?d$_1$}{rdfs:subClassOf}{?d$_2$} &amp; \multirow{-3}{*}{\ntt{?c$_1$}{rdfs:subClassOf}{?c$_2$}}  \\&#10;%&#10;%\Bcol  &amp; \nts{?c$_1$}{owl:someValuesFrom}{?d} \ntpo{owl:onProperty}{?p$_1$} &amp;  \\&#10;%\Bcol &amp; \nts{?c$_2$}{owl:someValuesFrom}{?d} \ntpo{owl:onProperty}{?p$_2$} &amp; \\&#10;%\Bcol \multirow{-3}{*}{\rid{scm-svf2}}  &amp; \ntt{?p$_1$}{rdfs:subPropertyOf}{?p$_2$} &amp; \multirow{-3}{*}{\ntt{?c$_1$}{rdfs:subClassOf}{?c$_2$}}  \\&#10;%&#10;%\Acol  &amp; \nts{?c$_1$}{owl:allValuesFrom}{?d$_1$} \ntpo{owl:onProperty}{?p} &amp;  \\&#10;%\Acol &amp; \nts{?c$_2$}{owl:allValuesFrom}{?d$_2$} \ntpo{owl:onProperty}{?p} &amp; \\&#10;%\Acol \multirow{-3}{*}{\rid{scm-avf1}}  &amp; \ntt{?d$_1$}{rdfs:subClassOf}{?d$_2$} &amp; \multirow{-3}{*}{\ntt{?c$_1$}{rdfs:subClassOf}{?c$_2$}}  \\&#10;%&#10;%\Bcol  &amp; \nts{?c$_1$}{owl:allValuesFrom}{?d} \ntpo{owl:onProperty}{?p$_1$} &amp;  \\&#10;%\Bcol &amp; \nts{?c$_2$}{owl:allValuesFrom}{?d} \ntpo{owl:onProperty}{?p$_2$} &amp; \\&#10;%\Bcol \multirow{-3}{*}{\rid{scm-avf2}}  &amp; \ntt{?p$_1$}{rdfs:subPropertyOf}{?p$_2$} &amp; \multirow{-3}{*}{\ntt{?c$_1$}{rdfs:subClassOf}{?c$_2$}}  \\&#10;%&#10;%\Acol \rid{scm-int} &amp; \ntt{?c}{owl:intersectionOf}{(?c$_1$ $\ldots$ ?c$_n$)} &amp; \ntc{?c}{rdfs:subClassOf}{?c$_1$} \ldots , \nto{?c$_n$} \\&#10;%&#10;%\Bcol &amp; &amp; \ntt{?c$_1$}{rdfs:subClassOf}{?c} \\&#10;%\Bcol &amp; &amp; \ldots \\&#10;%\Bcol \multirow{-3}{*}{\rid{scm-uni}} &amp; \multirow{-3}{*}{\ntt{?c}{owl:unionOf}{(?c$_1$ $\ldots$ ?c$_n$)}} &amp; \ntt{?c$_n$}{rdfs:subClassOf}{?c} \\&#10;&#10;\Bcol \rid{---} &amp; \ntt{?p}{a}{owl:ReflexiveProperty} \ntt{?x}{a}{owl:Thing} &amp; \ntt{?x}{?p}{?x} \\&#10;&#10;... &amp; ... &amp; ... \\&#10;&#10;\Acol \rid{---} &amp; \nts{?x}{owl:hasSelf}{true} \ntpo{owl:onProperty}{?p} \ntt{?u}{a}{?x} &amp; \ntt{?u}{?p}{?u} \\&#10;&#10;\Bcol \rid{---} &amp; \nts{?x}{owl:hasSelf}{true} \ntpo{owl:onProperty}{?p} \ntt{?u}{?p}{?u} &amp; \ntt{?u}{a}{?x} \\&#10;&#10;... &amp; ... &amp; ... \\&#10;&#10;\Acol \rid{---} &amp; \ntt{?x}{owl:inverseOf}{?x} &amp; \ntt{?x}{a}{owl:SymmetricProperty} \\&#10;&#10;\Bcol \rid{---} &amp; \ntt{?x}{owl:inverseOf}{?y} \ntt{?y}{owl:inverseOf}{?z} &amp; \ntt{?x}{owl:equivalentProperty}{?z} \\&#10;&#10;\Acol \rid{---} &amp; \ntt{?x}{owl:inverseOf}{?y} \ntt{?y}{a}{owl:FunctionalProperty} &amp; \ntt{?x}{a}{owl:InverseFunctionalProperty} \\&#10;&#10;\Bcol \rid{---} &amp; \ntc{?x}{owl:complementOf}{?y} \nto{?z} &amp; \ntt{?y}{owl:equivalentClass}{?z} \\&#10;&#10;... &amp; ... &amp; ... \\&#10;\bottomrule &#10;&#10;\end{tabular}&#10;\end{document}"/>
  <p:tag name="IGUANATEXSIZE" val="20"/>
  <p:tag name="IGUANATEXCURSOR" val="138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6,2872"/>
  <p:tag name="ORIGINALWIDTH" val="1656,981"/>
  <p:tag name="OUTPUTDPI" val="1200"/>
  <p:tag name="LATEXADDIN" val="\documentclass{article}&#10;\usepackage{amsmath}&#10;\usepackage{xcolor}&#10;\pagestyle{empty}&#10;\begin{document}&#10;\noindent&#10;\sf $\leftarrow$ Must restrict something here\\&#10;{\color{white}.~~~~~~~~~~~~}(for example)&#10;\end{document}"/>
  <p:tag name="IGUANATEXSIZE" val="18"/>
  <p:tag name="IGUANATEXCURSOR" val="11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022,922"/>
  <p:tag name="OUTPUTDPI" val="1200"/>
  <p:tag name="LATEXADDIN" val="\documentclass{article}&#10;\usepackage{amsmath}&#10;\usepackage{xcolor}&#10;\pagestyle{empty}&#10;\begin{document}&#10;\noindent&#10;\sf&#10;$\text{Satisfiable in a branch }\rightarrow O \cup \neg O'\text{ satisfiable }\rightarrow O \not\models O'$&#10;\end{document}"/>
  <p:tag name="IGUANATEXSIZE" val="20"/>
  <p:tag name="IGUANATEXCURSOR" val="2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Branch for OR&#10;\end{document}"/>
  <p:tag name="IGUANATEXSIZE" val="2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color{green}\textsc{Okay}&#10;\end{document}"/>
  <p:tag name="IGUANATEXSIZE" val="5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Unsatisfiable?&#10;\end{document}"/>
  <p:tag name="IGUANATEXSIZE" val="2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3437,73"/>
  <p:tag name="OUTPUTDPI" val="1200"/>
  <p:tag name="LATEXADDIN" val="\documentclass{article}&#10;\usepackage{amsmath}&#10;\usepackage{xcolor}&#10;\pagestyle{empty}&#10;\begin{document}&#10;\noindent&#10;\sf&#10;$\text{Unsatisfiable in all branches }\rightarrow O \cup \neg O'\text{ unsatisfiable }\rightarrow O \models O'$&#10;\end{document}"/>
  <p:tag name="IGUANATEXSIZE" val="20"/>
  <p:tag name="IGUANATEXCURSOR" val="11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1,7656"/>
  <p:tag name="ORIGINALWIDTH" val="1459,704"/>
  <p:tag name="OUTPUTDPI" val="1200"/>
  <p:tag name="LATEXADDIN" val="\documentclass{article}&#10;\usepackage{amsmath}&#10;\usepackage{xcolor}&#10;\pagestyle{empty}&#10;\begin{document}&#10;\noindent&#10;\sf Propose a hypothetical child&#10;\end{document}"/>
  <p:tag name="IGUANATEXSIZE" val="20"/>
  <p:tag name="IGUANATEXCURSOR" val="1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noindent&#10;\sf \color{green}So long as $O$ and $O'$ follow the OWL 2 DL restrictions,\\&#10;you are guaranteed a correct answer to $O \models O'$!&#10;\end{document}"/>
  <p:tag name="IGUANATEXSIZE" val="2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1,0197"/>
  <p:tag name="ORIGINALWIDTH" val="357,0498"/>
  <p:tag name="OUTPUTDPI" val="1200"/>
  <p:tag name="LATEXADDIN" val="\documentclass{article}&#10;\usepackage{amsmath}&#10;\usepackage{xcolor}&#10;\pagestyle{empty}&#10;\begin{document}&#10;\noindent&#10;\color{red}$O(2^{2^n})$&#10;\end{document}"/>
  <p:tag name="IGUANATEXSIZE" val="20"/>
  <p:tag name="IGUANATEXCURSOR" val="1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\color{blue!50!white}$\leftarrow$ \textsf{\textbf{OWL}}&#10;\end{document}"/>
  <p:tag name="IGUANATEXSIZE" val="3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2646"/>
  <p:tag name="ORIGINALWIDTH" val="1713,989"/>
  <p:tag name="OUTPUTDPI" val="1200"/>
  <p:tag name="LATEXADDIN" val="\documentclass{article}&#10;\usepackage{amsmath}&#10;\usepackage{xcolor}&#10;\pagestyle{empty}&#10;\begin{document}&#10;\color{blue!50!black}&#10;$T \equiv D_1 \sqcup D_2 \sqcup \ldots \sqcup D_{k-1} \sqcup D_k$&#10;\end{document}"/>
  <p:tag name="IGUANATEXSIZE" val="30"/>
  <p:tag name="IGUANATEXCURSOR" val="1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xcolor}&#10;\pagestyle{empty}&#10;\begin{document}&#10;$\color{blue}\models$&#10;\end{document}"/>
  <p:tag name="IGUANATEXSIZE" val="1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7,0331"/>
  <p:tag name="ORIGINALWIDTH" val="2239,06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&#10;  [ owl: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35,658"/>
  <p:tag name="ORIGINALWIDTH" val="1506,96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,fill=none] (b1) {};&#10;\node[p,fill=none,anchor=mid,right=0.67cm of b1.mid,yshift=3.1cm] (b2) {};&#10;\draw[fill=gray!20,draw=gray,thick] (b1) rectangle (b2);&#10;&#10;\node[fill=none,left=0.1cm of b2.mid,anchor=north east] (b3) {\footnotesize$D$};&#10;&#10;&#10;\node[p,above right=0.1cm of b1] (lp11) {};&#10;&#10;\node[p,right=\gap of lp11] (lp12) {}&#10; edge[ye] (lp11);&#10;&#10;\node[p,above=\gap of lp11] (lp21) {}&#10; edge[re] (lp11);&#10;&#10;\node[p,right=\gap of lp21] (lp22) {}&#10; edge[ge] (lp21)&#10; edge[be] (lp12);&#10; &#10;\node[p,above=\vgap of lp21] (lp21v) {};&#10;&#10;\node[p,right=\gap of lp21v] (lp22v) {} &#10;  edge[re] (lp21v);&#10;  &#10;\node[p,above=\gap of lp21v] (lp31) {}&#10; edge[ge] (lp21v);&#10;&#10;\node[p,right=\gap of lp31] (lp32) {}&#10; edge[be] (lp31)&#10; edge[re] (lp22v);&#10; &#10;\node[above=\vgap of lp31] (d1) {}; &#10;&#10;\node[right=\hvgap of d1,xshift=-0.08cm] (d2) {\rotatebox{90}{\tiny$\ldots$}};&#10; &#10;\node[p,above=\vgap of d1] (lp31v) {};&#10;&#10;\node[p,right=\gap of lp31v] (lp32v) {} &#10;  edge[ge] (lp31v);&#10;  &#10;\node[p,above=\gap of lp31v] (lp41) {}&#10; edge[ye] (lp31v);&#10;&#10; \node[p,right=\gap of lp41] (lp42) {}&#10;  edge[be] (lp41)&#10;  edge[ye] (lp32v);&#10; &#10; \node[p,above=\vgap of lp41] (lp41v) {};&#10; &#10; \node[p,right=\gap of lp41v] (lp42v) {} &#10;   edge[ye] (lp41v);&#10;   &#10; \node[p,above=\gap of lp41v] (lp51) {}&#10;   edge[be] (lp41v);&#10;  &#10; \node[p,right=\gap of lp51] (lp52) {}&#10;   edge[ge] (lp51)&#10;   edge[ge] (lp42v);&#10;   &#10;\node[p,right=1.1cm of lp11] (p11) {};&#10;&#10;\node[p,right=\gap of p11] (p12) {}&#10; edge[re] (p11);&#10;&#10;\node[p,right=\sgap of p12] (p12s) {};&#10; &#10;\node[p,right=\gap of p12s] (p13) {}&#10; edge[ye] (p12s);&#10;&#10;\node[p,right=\sgap of p13] (p13s) {};&#10; &#10;\node[p,right=\gap of p13s] (p14) {}&#10; edge[ye] (p13s); &#10;&#10;\node[p,right=\sgap of p14] (p14s) {};&#10;&#10;\node[p,right=\gap of p14s] (p15) {}&#10; edge[re] (p14s);&#10; &#10;\node[p,right=\sgap of p15] (p15s) {};&#10;&#10;\node[p,right=\gap of p15s] (p16) {}&#10; edge[ye] (p15s);&#10; &#10;\node[c,right=\cgap of p16,anchor=south west,yshift=\cys] (c1) {\continue}; &#10;&#10;\node[p,above=\gap of p11] (p21) {}&#10; edge[ge] (p11);&#10;&#10;\node[p,right=\gap of p21] (p22) {}&#10; edge[be] (p21)&#10; edge[re] (p12);&#10; &#10;\node[p,right=\sgap of p22] (p22s) {}&#10; edge[re] (p12s);&#10;&#10;\node[p,right=\gap of p22s] (p23) {}&#10; edge[ge] (p22s)&#10; edge[be] (p13);&#10; &#10;\node[p,right=\sgap of p23] (p23s) {}&#10; edge[be] (p13s);&#10; &#10;\node[p,right=\gap of p23s] (p24) {} &#10;  edge[ge] (p23s)&#10;  edge[ge] (p14);&#10;&#10;\node[p,right=\sgap of p24] (p24s) {}&#10; edge[ge] (p14s);&#10;  &#10;\node[p,right=\gap of p24s] (p25) {} &#10;  edge[be] (p24s)&#10;  edge[re] (p15);&#10;  &#10;\node[p,right=\sgap of p25] (p25s) {}&#10; edge[re] (p15s);&#10; &#10;\node[p,right=\gap of p25s] (p26) {} &#10;  edge[ge] (p25s)&#10;  edge[be] (p16);&#10;  &#10;\node[p,above=\sgap of p21] (p21v) {};&#10;&#10;\node[p,right=\gap of p21v] (p22v) {} &#10;  edge[be] (p21v);&#10;  &#10;\node[p,right=\sgap of p22v] (p22vs) {};&#10;&#10;\node[p,right=\gap of p22vs] (p23v) {} &#10;  edge[ge] (p22vs);&#10;  &#10;\node[p,right=\sgap of p23v] (p23vs) {};&#10;&#10;\node[p,right=\gap of p23vs] (p24v) {} &#10;  edge[ge] (p23vs);&#10;&#10;\node[p,right=\sgap of p24v] (p24vs) {};&#10;&#10;\node[p,right=\gap of p24vs] (p25v) {} &#10;  edge[be] (p24vs);&#10;  &#10;\node[c,right=\cgap of p25v,anchor=south west,yshift=\cys] (c2) {\continue};&#10;  &#10;\node[p,above=\gap of p21v] (p31) {}&#10; edge[re] (p21v);&#10;&#10;\node[p,right=\gap of p31] (p32) {}&#10; edge[re] (p31)&#10; edge[ye] (p22v);&#10; &#10;\node[p,right=\sgap of p32] (p32s) {}&#10; edge[ye] (p22vs);&#10;&#10;\node[p,right=\gap of p32s] (p33) {}&#10; edge[be] (p32s)&#10; edge[ye] (p23v);&#10; &#10;\node[p,right=\sgap of p33] (p33s) {}&#10; edge[ye] (p23vs);&#10; &#10;\node[p,right=\gap of p33s] (p34) {} &#10;  edge[be] (p33s)&#10;  edge[ye] (p24v);&#10;&#10;\node[p,right=\sgap of p34] (p34s) {}&#10; edge[ye] (p24vs);&#10;  &#10;\node[p,right=\gap of p34s] (p35) {} &#10;  edge[be] (p34s)&#10;  edge[ge] (p25v);&#10;  &#10;\node[p,above=\sgap of p31] (p31v) {};&#10;&#10;\node[p,right=\gap of p31v] (p32v) {} &#10;  edge[re] (p31v);&#10;  &#10;\node[p,right=\sgap of p32v] (p32vs) {};&#10;&#10;\node[p,right=\gap of p32vs] (p33v) {} &#10;  edge[be] (p32vs);&#10;&#10;\node[p,right=\sgap of p33v] (p33vs) {};&#10;&#10;\node[p,right=\gap of p33vs] (p34v) {} &#10;  edge[be] (p33vs);&#10;  &#10;\node[c,right=\cgap of p34v,anchor=south west,yshift=\cys] (c3) {\continue};  &#10;  &#10;\node[p,above=\gap of p31v] (p41) {}&#10; edge[ge] (p31v);&#10;&#10;\node[p,right=\gap of p41] (p42) {}&#10; edge[be] (p41)&#10; edge[re] (p32v);&#10; &#10;\node[p,right=\sgap of p42] (p42s) {}&#10; edge[re] (p32vs);&#10;&#10;\node[p,right=\gap of p42s] (p43) {}&#10; edge[re] (p42s)&#10; edge[ye] (p33v);&#10; &#10;\node[p,right=\sgap of p43] (p43s) {}&#10; edge[ye] (p33vs);&#10; &#10;\node[p,right=\gap of p43s] (p44) {}&#10; edge[be] (p43s)&#10; edge[ge] (p34v);&#10; &#10; \node[p,above=\sgap of p41] (p41v) {};&#10; &#10; \node[p,right=\gap of p41v] (p42v) {} &#10;   edge[be] (p41v);&#10;   &#10; \node[p,right=\sgap of p42v] (p42vs) {};&#10; &#10; \node[p,right=\gap of p42vs] (p43v) {} &#10;   edge[re] (p42vs);&#10;   &#10; \node[c,right=\cgap of p43v,anchor=south west,yshift=\cys] (c4) {\continue}; &#10;   &#10; \node[p,above=\gap of p41v] (p51) {}&#10;  edge[ye] (p41v);&#10; &#10; \node[p,right=\gap of p51] (p52) {}&#10;  edge[be] (p51)&#10;  edge[ge] (p42v);&#10;  &#10; \node[p,right=\sgap of p52] (p52s) {}&#10;  edge[ge] (p42vs);&#10; &#10; \node[p,right=\gap of p52s] (p53) {}&#10;  edge[be] (p52s)&#10;  edge[re] (p43v);&#10;&#10; \node[p,above=\sgap of p51] (p51v) {};&#10; &#10; \node[p,right=\gap of p51v] (p52v) {} &#10;   edge[be] (p51v);&#10; &#10; \node[c,right=\cgap of p52v,anchor=south west,yshift=\cys]  (c5) {\continue};&#10; &#10; \node[p,above=\gap of p51v] (p61) {}&#10;   edge[re] (p51v);&#10;  &#10; \node[p,right=\gap of p61] (p62) {}&#10;   edge[re] (p61)&#10;   edge[ye] (p52v);&#10;   &#10; \node[p,above=\sgap of p61,fill=none] (p61v) {};&#10;  &#10;  \node[c,right=\cgap of p61v,anchor=south west,yshift=\cys,xshift=-0.04cm]  (c6) {\continue};&#10;  &#10; \node[p,above right=0.1cm of p44,fill=none] (a1) {};&#10; \node[p,above right=1cm of p44,fill=none] (a2) {}; &#10;  &#10; \draw [ar](a1)--(a2);&#10; &#10; \node[p,below left=\sgap of p11,fill=none] (l1) {};&#10; \node[p,above=3cm of l1,fill=none] (l2) {};&#10; \node[p,right=3cm of l1,fill=none] (l3) {};&#10; &#10; \node[p,below left=0.1ex of l1,fill=none] (b) {};&#10; &#10; \draw [ar](l1)--(l2);&#10; \draw [ar](l1)--(l3); &#10; &#10; \node[fill=none,right=3.6cm of b3.mid] (t) {\footnotesize$t$};&#10;  &#10;%\node[p,right=\sgap of p33v] (p33vs) {};&#10;%&#10;%\node[p,right=\gap of p33vs] (p34v) {} &#10;%  edge[ge] (p33vs);&#10;%&#10;%\node[p,right=\sgap of p34v] (p34vs) {};&#10;%&#10;%\node[p,right=\gap of p34vs] (p35v) {} &#10;%  edge[be] (p34vs);&#10;&#10;\end{tikzpicture}&#10;&#10;&#10;\end{document}"/>
  <p:tag name="IGUANATEXSIZE" val="20"/>
  <p:tag name="IGUANATEXCURSOR" val="757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9,7681"/>
  <p:tag name="ORIGINALWIDTH" val="1701,988"/>
  <p:tag name="OUTPUTDPI" val="1200"/>
  <p:tag name="LATEXADDIN" val="\documentclass{article}&#10;\usepackage{amsmath}&#10;\usepackage{xcolor}&#10;\pagestyle{empty}&#10;\begin{document}&#10;\color{blue!50!black}&#10;$D_i \sqcap D_j \sqsubseteq \bot (\text{for } 1 \leq i &lt; j \leq k)$&#10;\end{document}"/>
  <p:tag name="IGUANATEXSIZE" val="30"/>
  <p:tag name="IGUANATEXCURSOR" val="1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,0356"/>
  <p:tag name="ORIGINALWIDTH" val="2761,88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green!50!black}&#10;\begin{verbatim}&#10;:T owl:equivalentClass    #covers 1 and 2!!&#10;  [ owl:disjointUnionOf ( :D1 ... :Dk ) ] .&#10;\end{verbatim}&#10;\end{document}&#10;"/>
  <p:tag name="IGUANATEXSIZE" val="20"/>
  <p:tag name="IGUANATEXCURSOR" val="26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&#10;\node[p] (lp31v) {};&#10;&#10;\node[p,right=\gap of lp31v] (lp32v) {} &#10;  edge[ge] (lp31v);&#10;  &#10;\node[p,above=\gap of lp31v] (lp41) {}&#10; edge[ye] (lp31v);&#10;&#10; \node[p,right=\gap of lp41] (lp42) {}&#10;  edge[be] (lp41)&#10;  edge[ye] (lp32v);&#10; \end{tikzpicture}&#10;&#10;&#10;\end{document}"/>
  <p:tag name="IGUANATEXSIZE" val="20"/>
  <p:tag name="IGUANATEXCURSOR" val="16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 \node[p] (lp41v) {};&#10; &#10; \node[p,right=\gap of lp41v] (lp42v) {} &#10;   edge[ye] (lp41v);&#10;   &#10; \node[p,above=\gap of lp41v] (lp51) {}&#10;   edge[be] (lp41v);&#10;  &#10; \node[p,right=\gap of lp51] (lp52) {}&#10;   edge[ge] (lp51)&#10;   edge[ge] (lp42v);&#10;\end{tikzpicture}&#10;&#10;&#10;\end{document}"/>
  <p:tag name="IGUANATEXSIZE" val="20"/>
  <p:tag name="IGUANATEXCURSOR" val="14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\node[p] (lp11) {};&#10;&#10;\node[p,right=\gap of lp11] (lp12) {}&#10; edge[ye] (lp11);&#10;&#10;\node[p,above=\gap of lp11] (lp21) {}&#10; edge[re] (lp11);&#10;&#10;\node[p,right=\gap of lp21] (lp22) {}&#10; edge[ge] (lp21)&#10; edge[be] (lp12);&#10; &#10;\end{tikzpicture}&#10;&#10;&#10;\end{document}"/>
  <p:tag name="IGUANATEXSIZE" val="20"/>
  <p:tag name="IGUANATEXCURSOR" val="1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174,0242"/>
  <p:tag name="OUTPUTDPI" val="1200"/>
  <p:tag name="LATEXADDIN" val="\documentclass{standalone}&#10;\usepackage{amsmath}&#10;\usepackage{xcolor}&#10;\usepackage{tikz}&#10;\usepackage{mathtools}&#10;\usetikzlibrary{shapes,arrows,positioning,fit,backgrounds}&#10;\newcommand{\hsp}{\vphantom{Ag}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&#10;\pagestyle{empty}&#10;\newcommand{\gap}{0.4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&#10;\begin{document}&#10;\begin{tikzpicture}&#10;&#10; &#10;\node[p] (lp21v) {};&#10;&#10;\node[p,right=\gap of lp21v] (lp22v) {} &#10;  edge[re] (lp21v);&#10;  &#10;\node[p,above=\gap of lp21v] (lp31) {}&#10; edge[ge] (lp21v);&#10;&#10;\node[p,right=\gap of lp31] (lp32) {}&#10; edge[be] (lp31)&#10; edge[re] (lp22v);&#10;&#10;\end{tikzpicture}&#10;&#10;&#10;\end{document}"/>
  <p:tag name="IGUANATEXSIZE" val="20"/>
  <p:tag name="IGUANATEXCURSOR" val="16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50,55"/>
  <p:tag name="ORIGINALWIDTH" val="2161,052"/>
  <p:tag name="OUTPUTDPI" val="1200"/>
  <p:tag name="LATEXADDIN" val="\documentclass{standalone}&#10;\usepackage{amsmath}&#10;\usepackage{xcolor}&#10;\usepackage{tikz}&#10;\usetikzlibrary{shapes,arrows,positioning,fit,backgrounds}&#10;\newcommand{\mdt}{\textasciicircum\textasciicircum}&#10;\newcommand{\hsp}{\vphantom{Ag}}&#10;\tikzset{&#10; std/.style={ &#10;        draw,&#10;  circle,&#10;  anchor=center,&#10;  inner sep=0pt,&#10;  minimum size=5pt&#10; },&#10; lab/.style={ &#10;           text centered,&#10;  fill=white, &#10;  opacity=0.8,&#10;  text opacity=1,&#10;  font=\tt\footnotesize\hsp},&#10; elab/.style={ &#10;           text centered,&#10;  fill=white, &#10;  opacity=0.95,&#10;  text opacity=1,&#10;  font=\tt\footnotesize\hsp},&#10; iri/.style={&#10;  draw=black!50!white, &#10;  rectangle,&#10;            rounded corners,&#10;            thick,&#10;            text centered,&#10;  top color=white, &#10;  bottom color=black!15, &#10;  %opacity=0.7,&#10;  %text opacity=1,&#10;  font=\tt\small\hsp},&#10; lit/.style={&#10;  draw=black!50!white, &#10;  rectangle,&#10;  thick,&#10;  text centered,&#10;  top color=white, &#10;  bottom color=black!15, &#10;  %opacity=0.7,&#10;  %text opacity=1,&#10;  font=\tt\small\hsp},&#10; arrout/.style={&#10;  -&gt;,&#10;  -latex,&#10;  %draw=black!50, &#10;  %fill=black!50,&#10;  %thick,&#10;  font=\tt\footnotesize\hsp},&#10; arrin/.style={&#10;            &lt;-,&#10;            latex-,&#10;  %draw=black!50, &#10;  %fill=black!50,&#10;  %thick,&#10;  font=\tt\footnotesize\hsp},&#10; arrstd/.style={&#10;       -,&#10;       %draw=black!50, &#10;       %fill=black!50,&#10;       thick},&#10; dashmed/.style={&#10;            -,&#10;  %draw=black!50, &#10;  %fill=black!50,&#10;  thick,&#10;  dash pattern=on 3pt off 3pt,&#10;  font=\tt\footnotesize\hsp}&#10;    every loop/.style={&#10;     &lt;-,&#10;        latex-,&#10;        fill=black!50,&#10;        min distance=10mm,&#10;        in=0,&#10;        out=60,&#10;        looseness=10,&#10;        draw=black!50,&#10;        thick,&#10;        font=\tt\footnotesize\hsp&#10;    },&#10;    invisible/.style={opacity=0,text opacity=0,text=white,draw=white,bottom color=white,top color=white}&#10;}&#10;&#10;\pagestyle{empty}&#10;\tikzset{&#10; c/.style={      &#10; % circle,&#10;     draw=none,&#10;  fill=none,&#10;  anchor=center,&#10;  minimum size=1pt},&#10; p/.style={      &#10; % circle,&#10;  fill=black,&#10;  anchor=center,&#10;  minimum size=1pt,&#10;  inner sep=0cm},&#10;    be/.style={&#10;        draw=blue,&#10;        very thick&#10;    },&#10;    ge/.style={&#10;        draw=green,&#10;        very thick&#10;    },&#10;    re/.style={&#10;        draw=red,&#10;        very thick&#10;    },&#10;    ye/.style={&#10;        draw=yellow,&#10;        very thick&#10;    },&#10;    xe/.style={&#10;        draw=gray,&#10;        very thick&#10;    },&#10;    ar/.style={&#10;     -&gt;,&#10;     &gt;=stealth,&#10;     line width=0.2mm,&#10;     draw=gray,&#10;     dashed,&#10;     fill=gray&#10;    }&#10;}&#10;&#10;\newlength\gap&#10;\setlength{\gap}{0.9cm}&#10;\newcommand{\sgap}{0.3pt}&#10;\newcommand{\vgap}{3pt}&#10;\newcommand{\hvgap}{1.5pt}&#10;\newcommand{\lgap}{2pt}&#10;\newcommand{\ndots}{\ensuremath{\hspace{1ex}\dots}}&#10;&#10;\newcommand{\nvdots}{&#10;\raisebox{0.6ex}{\rotatebox{90}{$\ndots$}}}&#10;&#10;\newcommand{\nddots}{&#10;\rotatebox{45}{$\ndots$}}&#10;&#10;%\newcommand{\continue}{\Large$\mathrlap{\ndots} \hspace{-0.03ex}\mathrlap{\color{blue}\nvdots}$\hspace{-0.03ex}\raisebox{-0.05ex}{$\color{red}\nddots$}}&#10;&#10;\newcommand{\continue}{\resizebox{0.3cm}{!}{$\mathrlap{\nvdots}\ndots$}}&#10;&#10;\newcommand{\cgap}{0cm}&#10;\newcommand{\cys}{-0.07cm}&#10;&#10;&#10;\begin{document}&#10;\begin{tikzpicture}%[scale=2,every node/.style={transform shape}]&#10;&#10;\node[iri,minimum width=1.5\gap,minimum height=1.5\gap] (x) {};&#10;&#10;\node[p,below left=0.7\gap of x.mid] (x11) {};&#10;&#10;\node[p,right=\gap of x11] (x12) {}&#10; edge[be] (x11);&#10;&#10;\node[p,above=\gap of x11] (x21) {}&#10; edge[re] (x11);&#10;&#10;\node[p,right=\gap of x21] (x22) {}&#10; edge[be] (x21)&#10; edge[ge] (x12);&#10; &#10;\node[iri,minimum width=1.5\gap,minimum height=1.5\gap,above=2\gap of x] (y) {}&#10;% edge[arrin] node[nlab] {right} (x)&#10;% edge[arrout,loop right] node[right] {right} (y)&#10;  edge[arrin] node[elab] {above} (x); &#10;&#10;\node[p,below left=0.7\gap of y.mid] (y11) {};&#10;&#10;\node[p,right=\gap of y11] (y12) {}&#10; edge[ye] (y11);&#10;&#10;\node[p,above=\gap of y11] (y21) {}&#10; edge[re] (y11);&#10;&#10;\node[p,right=\gap of y21] (y22) {}&#10; edge[be] (y21)&#10; edge[re] (y12);&#10; &#10;\node[above=1.5\gap of y] (ya) {$\hdots$} edge[arrin] node[elab] {above} (y);&#10;&#10;\node[right=1.5\gap of y] (yb) {$\vdots$} edge[arrin] node[elab] {right} (y);&#10; &#10;\node[iri,minimum width=1.5\gap,minimum height=1.5\gap,right=2\gap of x] (w) {}&#10;  edge[arrin] node[elab] {right} (x);&#10; &#10; \node[p,below left=0.7\gap of w.mid] (w11) {};&#10; &#10; \node[p,right=\gap of w11] (w12) {}&#10;  edge[be] (w11);&#10; &#10; \node[p,above=\gap of w11] (w21) {}&#10;  edge[re] (w11);&#10; &#10; \node[p,right=\gap of w21] (w22) {}&#10;  edge[be] (w21)&#10;  edge[ge] (w12);&#10;  &#10;\node[above=1.5\gap of w] (wa) {$\hdots$} edge[arrin] node[elab] {above} (w);&#10;&#10;\node[right=1.5\gap of w] (wb) {$\vdots$} edge[arrin] node[elab] {right} (w);  &#10;\end{tikzpicture}&#10;\end{document}"/>
  <p:tag name="IGUANATEXSIZE" val="20"/>
  <p:tag name="IGUANATEXCURSOR" val="4548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28366</TotalTime>
  <Words>3833</Words>
  <Application>Microsoft Office PowerPoint</Application>
  <PresentationFormat>On-screen Show (4:3)</PresentationFormat>
  <Paragraphs>610</Paragraphs>
  <Slides>102</Slides>
  <Notes>5</Notes>
  <HiddenSlides>4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1" baseType="lpstr">
      <vt:lpstr>Alegreya Sans SC Light</vt:lpstr>
      <vt:lpstr>Alegreya Sans SC Medium</vt:lpstr>
      <vt:lpstr>Arial</vt:lpstr>
      <vt:lpstr>Calibri Light</vt:lpstr>
      <vt:lpstr>CMU Typewriter Text</vt:lpstr>
      <vt:lpstr>Inconsolata</vt:lpstr>
      <vt:lpstr>Segoe UI Semilight</vt:lpstr>
      <vt:lpstr>Wingdings</vt:lpstr>
      <vt:lpstr>Office Theme</vt:lpstr>
      <vt:lpstr>CC7220-1 La Web de Datos Primavera 2018  Lecture  6: Web Ontology Language (OWL) [III]</vt:lpstr>
      <vt:lpstr>Last time …</vt:lpstr>
      <vt:lpstr>PowerPoint Presentation</vt:lpstr>
      <vt:lpstr>Domino Tiling Problem (Undecidable!)</vt:lpstr>
      <vt:lpstr>Today's Topic</vt:lpstr>
      <vt:lpstr>Reduce from Tiling to OWL entailment?</vt:lpstr>
      <vt:lpstr>Some Description Logic symbols</vt:lpstr>
      <vt:lpstr>Domino Tiling Problem (Undecidable!)</vt:lpstr>
      <vt:lpstr>Domino Tiling Problem: Some terminology</vt:lpstr>
      <vt:lpstr>Domino Tiling Problem: Some terminology</vt:lpstr>
      <vt:lpstr>PowerPoint Presentation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Can reduce from OWL entailment to Tiling</vt:lpstr>
      <vt:lpstr>Next time: Models with cycles (i)</vt:lpstr>
      <vt:lpstr>Next time: Models with cycles (II)</vt:lpstr>
      <vt:lpstr>Next time: Check what about this case?</vt:lpstr>
      <vt:lpstr>But What’s the entailment question?</vt:lpstr>
      <vt:lpstr>But What’s the entailment question?</vt:lpstr>
      <vt:lpstr>Could also use satisfiability ...</vt:lpstr>
      <vt:lpstr>OWL entailment/satisfiability is undecidable!</vt:lpstr>
      <vt:lpstr>PowerPoint Presentation</vt:lpstr>
      <vt:lpstr>Not just OWL is undecidable ...</vt:lpstr>
      <vt:lpstr>OWL entailment/satisfiability is undecidable …</vt:lpstr>
      <vt:lpstr>OWL entailment/satisfiability is undecidable …</vt:lpstr>
      <vt:lpstr>Incomplete reasoners   that halt</vt:lpstr>
      <vt:lpstr>Options ...</vt:lpstr>
      <vt:lpstr>In the labs …</vt:lpstr>
      <vt:lpstr>In the labs …</vt:lpstr>
      <vt:lpstr>Recall rules for RDFS ...</vt:lpstr>
      <vt:lpstr>Standard set of OWL rules: OWL 2 RL/RDF</vt:lpstr>
      <vt:lpstr>In the labs …</vt:lpstr>
      <vt:lpstr>OWL 2 RL/RDF rule examples: Equality</vt:lpstr>
      <vt:lpstr>OWL 2 RL/RDF rule examples: Equality</vt:lpstr>
      <vt:lpstr>OWL 2 RL/RDF rule examples: Properties</vt:lpstr>
      <vt:lpstr>OWL 2 RL/RDF rule examples: Properties</vt:lpstr>
      <vt:lpstr>OWL 2 RL/RDF rule examples: Classes</vt:lpstr>
      <vt:lpstr>OWL 2 RL/RDF rule examples: Classes</vt:lpstr>
      <vt:lpstr>OWL 2 RL/RDF rule examples: Schema</vt:lpstr>
      <vt:lpstr>OWL 2 RL/RDF rule examples: Missing</vt:lpstr>
      <vt:lpstr>OWL 2 RL/RDF rule examples: Missing</vt:lpstr>
      <vt:lpstr>Full list of OWL 2 RL/RDF rules (or see the book)</vt:lpstr>
      <vt:lpstr>How is OWL2RL/RDF incomplete?</vt:lpstr>
      <vt:lpstr>How is OWL2RL/RDF incomplete? Disjunction</vt:lpstr>
      <vt:lpstr>How is OWL2RL/RDF incomplete? Negation</vt:lpstr>
      <vt:lpstr>How is OWL2RL/RDF incomplete?</vt:lpstr>
      <vt:lpstr>How is OWL2RL/RDF incomplete? existentials</vt:lpstr>
      <vt:lpstr>How is OWL2RL/RDF incomplete? existentials</vt:lpstr>
      <vt:lpstr>How is OWL2RL/RDF incomplete?</vt:lpstr>
      <vt:lpstr>PowerPoint Presentation</vt:lpstr>
      <vt:lpstr>Complete reasoners   that may not halt</vt:lpstr>
      <vt:lpstr>Options ...</vt:lpstr>
      <vt:lpstr>Complete reasoners that may not halt:      Quite Practical!</vt:lpstr>
      <vt:lpstr>Complete reasoners that may not halt:      Rare in practice</vt:lpstr>
      <vt:lpstr>Restrict OWL to   guarantee decidability</vt:lpstr>
      <vt:lpstr>Options ...</vt:lpstr>
      <vt:lpstr>Restrict OWL to guarantee decidability:    How to guarantee decidability?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Restrict OWL to guarantee decidability:    Sublanguages of OWL 2</vt:lpstr>
      <vt:lpstr>But in OWL 2 DL ...</vt:lpstr>
      <vt:lpstr>But in OWL 2 Dl, we can get this entailment ...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An algorithm for OWL 2 DL: Tableaux</vt:lpstr>
      <vt:lpstr>PowerPoint Presentation</vt:lpstr>
      <vt:lpstr>OWL 2 DL: Practical problems</vt:lpstr>
      <vt:lpstr>N2EXPTIME-Complete (OWL 2 DL’s small print) …</vt:lpstr>
      <vt:lpstr>OWL 2 DL performance considerations</vt:lpstr>
      <vt:lpstr>OWL 2 Profiles (briefly)</vt:lpstr>
      <vt:lpstr>Impressions …</vt:lpstr>
      <vt:lpstr>Division between Theory and Practice</vt:lpstr>
      <vt:lpstr>Part of the reason why you see things like …</vt:lpstr>
      <vt:lpstr>Is OWL good for the Semantic Web?</vt:lpstr>
      <vt:lpstr>Knowledge Representation on the Web:     An open research problem</vt:lpstr>
      <vt:lpstr>End of OWL classes (labs to come)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ahogan</cp:lastModifiedBy>
  <cp:revision>1327</cp:revision>
  <cp:lastPrinted>2018-10-29T15:12:58Z</cp:lastPrinted>
  <dcterms:created xsi:type="dcterms:W3CDTF">2006-08-16T00:00:00Z</dcterms:created>
  <dcterms:modified xsi:type="dcterms:W3CDTF">2018-10-29T15:15:40Z</dcterms:modified>
</cp:coreProperties>
</file>