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notesSlides/notesSlide17.xml" ContentType="application/vnd.openxmlformats-officedocument.presentationml.notesSlide+xml"/>
  <Override PartName="/ppt/tags/tag4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47.xml" ContentType="application/vnd.openxmlformats-officedocument.presentationml.tags+xml"/>
  <Override PartName="/ppt/notesSlides/notesSlide37.xml" ContentType="application/vnd.openxmlformats-officedocument.presentationml.notesSlide+xml"/>
  <Override PartName="/ppt/tags/tag48.xml" ContentType="application/vnd.openxmlformats-officedocument.presentationml.tags+xml"/>
  <Override PartName="/ppt/notesSlides/notesSlide38.xml" ContentType="application/vnd.openxmlformats-officedocument.presentationml.notesSlide+xml"/>
  <Override PartName="/ppt/tags/tag49.xml" ContentType="application/vnd.openxmlformats-officedocument.presentationml.tags+xml"/>
  <Override PartName="/ppt/notesSlides/notesSlide3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528" r:id="rId2"/>
    <p:sldId id="529" r:id="rId3"/>
    <p:sldId id="530" r:id="rId4"/>
    <p:sldId id="531" r:id="rId5"/>
    <p:sldId id="577" r:id="rId6"/>
    <p:sldId id="689" r:id="rId7"/>
    <p:sldId id="534" r:id="rId8"/>
    <p:sldId id="535" r:id="rId9"/>
    <p:sldId id="579" r:id="rId10"/>
    <p:sldId id="652" r:id="rId11"/>
    <p:sldId id="653" r:id="rId12"/>
    <p:sldId id="659" r:id="rId13"/>
    <p:sldId id="654" r:id="rId14"/>
    <p:sldId id="658" r:id="rId15"/>
    <p:sldId id="660" r:id="rId16"/>
    <p:sldId id="662" r:id="rId17"/>
    <p:sldId id="663" r:id="rId18"/>
    <p:sldId id="665" r:id="rId19"/>
    <p:sldId id="664" r:id="rId20"/>
    <p:sldId id="666" r:id="rId21"/>
    <p:sldId id="669" r:id="rId22"/>
    <p:sldId id="670" r:id="rId23"/>
    <p:sldId id="684" r:id="rId24"/>
    <p:sldId id="686" r:id="rId25"/>
    <p:sldId id="685" r:id="rId26"/>
    <p:sldId id="581" r:id="rId27"/>
    <p:sldId id="582" r:id="rId28"/>
    <p:sldId id="583" r:id="rId29"/>
    <p:sldId id="585" r:id="rId30"/>
    <p:sldId id="682" r:id="rId31"/>
    <p:sldId id="679" r:id="rId32"/>
    <p:sldId id="671" r:id="rId33"/>
    <p:sldId id="680" r:id="rId34"/>
    <p:sldId id="673" r:id="rId35"/>
    <p:sldId id="681" r:id="rId36"/>
    <p:sldId id="586" r:id="rId37"/>
    <p:sldId id="587" r:id="rId38"/>
    <p:sldId id="588" r:id="rId39"/>
    <p:sldId id="589" r:id="rId40"/>
    <p:sldId id="590" r:id="rId41"/>
    <p:sldId id="591" r:id="rId42"/>
    <p:sldId id="592" r:id="rId43"/>
    <p:sldId id="593" r:id="rId44"/>
    <p:sldId id="594" r:id="rId45"/>
    <p:sldId id="595" r:id="rId46"/>
    <p:sldId id="596" r:id="rId47"/>
    <p:sldId id="597" r:id="rId48"/>
    <p:sldId id="598" r:id="rId49"/>
    <p:sldId id="599" r:id="rId50"/>
    <p:sldId id="600" r:id="rId51"/>
    <p:sldId id="601" r:id="rId52"/>
    <p:sldId id="602" r:id="rId53"/>
    <p:sldId id="603" r:id="rId54"/>
    <p:sldId id="604" r:id="rId55"/>
    <p:sldId id="605" r:id="rId56"/>
    <p:sldId id="606" r:id="rId57"/>
    <p:sldId id="607" r:id="rId58"/>
    <p:sldId id="608" r:id="rId59"/>
    <p:sldId id="609" r:id="rId60"/>
    <p:sldId id="610" r:id="rId61"/>
    <p:sldId id="611" r:id="rId62"/>
    <p:sldId id="612" r:id="rId63"/>
    <p:sldId id="613" r:id="rId64"/>
    <p:sldId id="614" r:id="rId65"/>
    <p:sldId id="615" r:id="rId66"/>
    <p:sldId id="683" r:id="rId67"/>
    <p:sldId id="619" r:id="rId68"/>
    <p:sldId id="620" r:id="rId69"/>
    <p:sldId id="621" r:id="rId70"/>
    <p:sldId id="622" r:id="rId71"/>
    <p:sldId id="623" r:id="rId72"/>
    <p:sldId id="624" r:id="rId73"/>
    <p:sldId id="625" r:id="rId74"/>
    <p:sldId id="626" r:id="rId75"/>
    <p:sldId id="627" r:id="rId76"/>
    <p:sldId id="628" r:id="rId77"/>
    <p:sldId id="629" r:id="rId78"/>
    <p:sldId id="630" r:id="rId79"/>
    <p:sldId id="631" r:id="rId80"/>
    <p:sldId id="691" r:id="rId81"/>
    <p:sldId id="633" r:id="rId82"/>
    <p:sldId id="634" r:id="rId83"/>
    <p:sldId id="635" r:id="rId84"/>
    <p:sldId id="636" r:id="rId85"/>
    <p:sldId id="637" r:id="rId86"/>
    <p:sldId id="638" r:id="rId87"/>
    <p:sldId id="690" r:id="rId88"/>
    <p:sldId id="650" r:id="rId89"/>
    <p:sldId id="572" r:id="rId9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69"/>
    <a:srgbClr val="0D5C00"/>
    <a:srgbClr val="254061"/>
    <a:srgbClr val="632523"/>
    <a:srgbClr val="E80636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8" autoAdjust="0"/>
    <p:restoredTop sz="95907" autoAdjust="0"/>
  </p:normalViewPr>
  <p:slideViewPr>
    <p:cSldViewPr>
      <p:cViewPr varScale="1">
        <p:scale>
          <a:sx n="84" d="100"/>
          <a:sy n="84" d="100"/>
        </p:scale>
        <p:origin x="4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17/10/2018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017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787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867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5807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0582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5617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9502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521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8854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055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404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0029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4446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7712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7058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6582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086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462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9877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5791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82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1220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0834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8864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338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37674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6609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7575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17618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7661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31252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8752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8897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16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644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077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366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079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04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3.png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6.xml"/><Relationship Id="rId21" Type="http://schemas.openxmlformats.org/officeDocument/2006/relationships/image" Target="../media/image10.png"/><Relationship Id="rId7" Type="http://schemas.openxmlformats.org/officeDocument/2006/relationships/tags" Target="../tags/tag20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5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18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3.xml"/><Relationship Id="rId19" Type="http://schemas.openxmlformats.org/officeDocument/2006/relationships/image" Target="../media/image8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2.png"/><Relationship Id="rId5" Type="http://schemas.openxmlformats.org/officeDocument/2006/relationships/image" Target="../media/image39.jpeg"/><Relationship Id="rId10" Type="http://schemas.openxmlformats.org/officeDocument/2006/relationships/image" Target="../media/image51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36.jpeg"/><Relationship Id="rId5" Type="http://schemas.openxmlformats.org/officeDocument/2006/relationships/image" Target="../media/image53.pn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49.gif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42.png"/><Relationship Id="rId5" Type="http://schemas.openxmlformats.org/officeDocument/2006/relationships/image" Target="../media/image48.png"/><Relationship Id="rId4" Type="http://schemas.openxmlformats.org/officeDocument/2006/relationships/image" Target="../media/image3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8.png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8.png"/><Relationship Id="rId4" Type="http://schemas.openxmlformats.org/officeDocument/2006/relationships/image" Target="../media/image4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6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5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5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5" Type="http://schemas.openxmlformats.org/officeDocument/2006/relationships/image" Target="../media/image61.jpeg"/><Relationship Id="rId4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5" Type="http://schemas.openxmlformats.org/officeDocument/2006/relationships/image" Target="../media/image61.jpeg"/><Relationship Id="rId4" Type="http://schemas.openxmlformats.org/officeDocument/2006/relationships/image" Target="../media/image4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42.png"/><Relationship Id="rId4" Type="http://schemas.openxmlformats.org/officeDocument/2006/relationships/image" Target="../media/image63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5.jpeg"/><Relationship Id="rId4" Type="http://schemas.openxmlformats.org/officeDocument/2006/relationships/image" Target="../media/image5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4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26.xml"/><Relationship Id="rId21" Type="http://schemas.openxmlformats.org/officeDocument/2006/relationships/image" Target="../media/image10.png"/><Relationship Id="rId7" Type="http://schemas.openxmlformats.org/officeDocument/2006/relationships/tags" Target="../tags/tag30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5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28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33.xml"/><Relationship Id="rId19" Type="http://schemas.openxmlformats.org/officeDocument/2006/relationships/image" Target="../media/image8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37.png"/><Relationship Id="rId5" Type="http://schemas.openxmlformats.org/officeDocument/2006/relationships/image" Target="../media/image50.png"/><Relationship Id="rId4" Type="http://schemas.openxmlformats.org/officeDocument/2006/relationships/image" Target="../media/image4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37.png"/><Relationship Id="rId5" Type="http://schemas.openxmlformats.org/officeDocument/2006/relationships/image" Target="../media/image50.png"/><Relationship Id="rId4" Type="http://schemas.openxmlformats.org/officeDocument/2006/relationships/image" Target="../media/image42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4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5.jpeg"/><Relationship Id="rId4" Type="http://schemas.openxmlformats.org/officeDocument/2006/relationships/image" Target="../media/image5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CC7220-1</a:t>
            </a:r>
            <a:br>
              <a:rPr lang="es-ES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/>
              <a:t/>
            </a:r>
            <a:br>
              <a:rPr lang="en-IE" cap="small" dirty="0"/>
            </a:br>
            <a:r>
              <a:rPr lang="en-IE" cap="small" dirty="0" smtClean="0"/>
              <a:t>Primavera </a:t>
            </a:r>
            <a:r>
              <a:rPr lang="es-ES" dirty="0" smtClean="0"/>
              <a:t>2018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 </a:t>
            </a:r>
            <a:r>
              <a:rPr lang="es-ES" dirty="0"/>
              <a:t>4</a:t>
            </a:r>
            <a:r>
              <a:rPr lang="es-ES" dirty="0" smtClean="0"/>
              <a:t>: </a:t>
            </a:r>
            <a:r>
              <a:rPr lang="es-ES" dirty="0"/>
              <a:t>Web </a:t>
            </a:r>
            <a:r>
              <a:rPr lang="es-ES" dirty="0" err="1"/>
              <a:t>Ontology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(OWL) [I]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5804"/>
            <a:ext cx="7628957" cy="26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6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15802"/>
            <a:ext cx="7628958" cy="25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4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3825"/>
            <a:ext cx="7086600" cy="24924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500" y="2835111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intuitively conclude about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2835111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intuitively conclude about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3235221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Zia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also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!</a:t>
            </a:r>
            <a:endParaRPr lang="en-IE" sz="2100" dirty="0" smtClean="0">
              <a:solidFill>
                <a:prstClr val="black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" y="3808962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kind of reasoning are we using here?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4209072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Deductive</a:t>
            </a:r>
            <a:endParaRPr lang="en-IE" sz="2100" dirty="0" smtClean="0">
              <a:solidFill>
                <a:prstClr val="black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" y="3797178"/>
            <a:ext cx="8801100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Very specific to this example</a:t>
            </a:r>
            <a:endParaRPr lang="en-IE" sz="2100" dirty="0">
              <a:solidFill>
                <a:srgbClr val="FF0000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9218" name="Picture 2" descr="Image result for mem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225548"/>
            <a:ext cx="4610100" cy="26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599" y="4219931"/>
            <a:ext cx="2441591" cy="2630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009" y="4219931"/>
            <a:ext cx="2441591" cy="26308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1" y="4735002"/>
            <a:ext cx="3532133" cy="14978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324575" y="6126163"/>
            <a:ext cx="615040" cy="615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" y="3228077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same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as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then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!</a:t>
            </a:r>
            <a:endParaRPr lang="en-IE" sz="2100" dirty="0" smtClean="0">
              <a:solidFill>
                <a:prstClr val="black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8032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</p:txBody>
      </p:sp>
    </p:spTree>
    <p:extLst>
      <p:ext uri="{BB962C8B-B14F-4D97-AF65-F5344CB8AC3E}">
        <p14:creationId xmlns:p14="http://schemas.microsoft.com/office/powerpoint/2010/main" val="3560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15788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67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354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Last time </a:t>
            </a:r>
            <a:r>
              <a:rPr lang="en-IE" dirty="0" smtClean="0"/>
              <a:t>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rgbClr val="E80636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rgbClr val="E80636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402" y="3610818"/>
            <a:ext cx="4191197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1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rest we can express in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OWL</a:t>
            </a:r>
            <a:endParaRPr lang="en-IE" sz="2100" dirty="0">
              <a:solidFill>
                <a:srgbClr val="E8063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0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Web Ontology Language: OWL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59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71575"/>
            <a:ext cx="8458200" cy="566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</a:t>
            </a:r>
            <a:r>
              <a:rPr lang="en-IE" dirty="0" smtClean="0"/>
              <a:t>(2): </a:t>
            </a:r>
            <a:r>
              <a:rPr lang="en-IE" dirty="0" smtClean="0"/>
              <a:t>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https://www.w3.org/TR/owl2-overview/</a:t>
            </a:r>
            <a:endParaRPr lang="en-IE" dirty="0">
              <a:solidFill>
                <a:srgbClr val="0000FF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Formal Underpinnings: Description Logics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06124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1" descr="Godfather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633912"/>
            <a:ext cx="270033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4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0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7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5525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1513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53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0" descr="santino-sonny-corleo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6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49" y="50212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28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47"/>
          <p:cNvSpPr txBox="1">
            <a:spLocks noChangeArrowheads="1"/>
          </p:cNvSpPr>
          <p:nvPr/>
        </p:nvSpPr>
        <p:spPr bwMode="auto">
          <a:xfrm>
            <a:off x="4645025" y="2112962"/>
            <a:ext cx="1187450" cy="2619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5" name="Text Box 48"/>
          <p:cNvSpPr txBox="1">
            <a:spLocks noChangeArrowheads="1"/>
          </p:cNvSpPr>
          <p:nvPr/>
        </p:nvSpPr>
        <p:spPr bwMode="auto">
          <a:xfrm>
            <a:off x="3025775" y="2112962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6" name="Text Box 49"/>
          <p:cNvSpPr txBox="1">
            <a:spLocks noChangeArrowheads="1"/>
          </p:cNvSpPr>
          <p:nvPr/>
        </p:nvSpPr>
        <p:spPr bwMode="auto">
          <a:xfrm>
            <a:off x="936625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7" name="Text Box 50"/>
          <p:cNvSpPr txBox="1">
            <a:spLocks noChangeArrowheads="1"/>
          </p:cNvSpPr>
          <p:nvPr/>
        </p:nvSpPr>
        <p:spPr bwMode="auto">
          <a:xfrm>
            <a:off x="2628900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8" name="Text Box 51"/>
          <p:cNvSpPr txBox="1">
            <a:spLocks noChangeArrowheads="1"/>
          </p:cNvSpPr>
          <p:nvPr/>
        </p:nvSpPr>
        <p:spPr bwMode="auto">
          <a:xfrm>
            <a:off x="4824413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9" name="Text Box 52"/>
          <p:cNvSpPr txBox="1">
            <a:spLocks noChangeArrowheads="1"/>
          </p:cNvSpPr>
          <p:nvPr/>
        </p:nvSpPr>
        <p:spPr bwMode="auto">
          <a:xfrm>
            <a:off x="6842125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20" name="Text Box 53"/>
          <p:cNvSpPr txBox="1">
            <a:spLocks noChangeArrowheads="1"/>
          </p:cNvSpPr>
          <p:nvPr/>
        </p:nvSpPr>
        <p:spPr bwMode="auto">
          <a:xfrm>
            <a:off x="179388" y="6099175"/>
            <a:ext cx="1187450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521" name="Picture 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57"/>
          <p:cNvPicPr preferRelativeResize="0"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1625" y="5065712"/>
            <a:ext cx="889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Text Box 58"/>
          <p:cNvSpPr txBox="1">
            <a:spLocks noChangeArrowheads="1"/>
          </p:cNvSpPr>
          <p:nvPr/>
        </p:nvSpPr>
        <p:spPr bwMode="auto">
          <a:xfrm>
            <a:off x="7777163" y="6145212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524" name="AutoShape 72"/>
          <p:cNvCxnSpPr>
            <a:cxnSpLocks noChangeShapeType="1"/>
            <a:stCxn id="21515" idx="2"/>
          </p:cNvCxnSpPr>
          <p:nvPr/>
        </p:nvCxnSpPr>
        <p:spPr bwMode="auto">
          <a:xfrm rot="5400000">
            <a:off x="2231231" y="1662907"/>
            <a:ext cx="657225" cy="211931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5" name="AutoShape 73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6023769" y="1608931"/>
            <a:ext cx="657225" cy="2227263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6" name="AutoShape 74"/>
          <p:cNvCxnSpPr>
            <a:cxnSpLocks noChangeShapeType="1"/>
            <a:stCxn id="21514" idx="2"/>
          </p:cNvCxnSpPr>
          <p:nvPr/>
        </p:nvCxnSpPr>
        <p:spPr bwMode="auto">
          <a:xfrm rot="5400000">
            <a:off x="3904456" y="1716882"/>
            <a:ext cx="657225" cy="201136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7" name="AutoShape 75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5015706" y="2616994"/>
            <a:ext cx="657225" cy="211138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8" name="AutoShape 76"/>
          <p:cNvCxnSpPr>
            <a:cxnSpLocks noChangeShapeType="1"/>
            <a:stCxn id="21516" idx="2"/>
          </p:cNvCxnSpPr>
          <p:nvPr/>
        </p:nvCxnSpPr>
        <p:spPr bwMode="auto">
          <a:xfrm rot="5400000">
            <a:off x="856456" y="4321969"/>
            <a:ext cx="585787" cy="762000"/>
          </a:xfrm>
          <a:prstGeom prst="bentConnector3">
            <a:avLst>
              <a:gd name="adj1" fmla="val 482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9" name="AutoShape 77"/>
          <p:cNvCxnSpPr>
            <a:cxnSpLocks noChangeShapeType="1"/>
            <a:stCxn id="21519" idx="2"/>
          </p:cNvCxnSpPr>
          <p:nvPr/>
        </p:nvCxnSpPr>
        <p:spPr bwMode="auto">
          <a:xfrm rot="16200000" flipH="1">
            <a:off x="7573169" y="4272756"/>
            <a:ext cx="655637" cy="930275"/>
          </a:xfrm>
          <a:prstGeom prst="bentConnector3">
            <a:avLst>
              <a:gd name="adj1" fmla="val 484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 today: A running example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39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Logical Assumptions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24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307078" y="5482207"/>
            <a:ext cx="8628221" cy="1268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, :Sonny , :Michael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i="1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123827"/>
            <a:ext cx="3816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at least 3 children?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365725" y="1312168"/>
            <a:ext cx="2100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3874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World Assumption (OWA)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40" descr="santino-sonny-corle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2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World Assumption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RDF(S) and OWL:</a:t>
            </a:r>
          </a:p>
          <a:p>
            <a:pPr lvl="1"/>
            <a:r>
              <a:rPr lang="en-IE" dirty="0" smtClean="0"/>
              <a:t>Take an </a:t>
            </a:r>
            <a:r>
              <a:rPr lang="en-IE" dirty="0" smtClean="0">
                <a:solidFill>
                  <a:srgbClr val="0070C0"/>
                </a:solidFill>
              </a:rPr>
              <a:t>Open World Assumption (OWA)</a:t>
            </a:r>
            <a:r>
              <a:rPr lang="en-IE" dirty="0" smtClean="0"/>
              <a:t>:</a:t>
            </a:r>
          </a:p>
          <a:p>
            <a:pPr lvl="2"/>
            <a:r>
              <a:rPr lang="en-IE" dirty="0" smtClean="0"/>
              <a:t>Anything not known is </a:t>
            </a:r>
            <a:r>
              <a:rPr lang="en-IE" u="sng" dirty="0" smtClean="0"/>
              <a:t>not</a:t>
            </a:r>
            <a:r>
              <a:rPr lang="en-IE" dirty="0" smtClean="0"/>
              <a:t> assumed to be false, simply unknown</a:t>
            </a:r>
          </a:p>
          <a:p>
            <a:pPr lvl="2"/>
            <a:r>
              <a:rPr lang="en-IE" dirty="0" smtClean="0"/>
              <a:t>Without further information, Vito may have children that we don’t know about!</a:t>
            </a: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4604876"/>
            <a:ext cx="8153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might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assumption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be important for the Web?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04986"/>
            <a:ext cx="815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OWA</a:t>
            </a: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 Assuming Web data to be complete </a:t>
            </a:r>
            <a:r>
              <a:rPr lang="en-IE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a bad idea</a:t>
            </a:r>
          </a:p>
        </p:txBody>
      </p:sp>
    </p:spTree>
    <p:extLst>
      <p:ext uri="{BB962C8B-B14F-4D97-AF65-F5344CB8AC3E}">
        <p14:creationId xmlns:p14="http://schemas.microsoft.com/office/powerpoint/2010/main" val="839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n-IE" dirty="0" smtClean="0"/>
              <a:t> </a:t>
            </a:r>
            <a:r>
              <a:rPr lang="en-GB" dirty="0"/>
              <a:t>→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7030A0"/>
                </a:solidFill>
              </a:rPr>
              <a:t>Rules</a:t>
            </a:r>
            <a:r>
              <a:rPr lang="en-IE" dirty="0" smtClean="0"/>
              <a:t> </a:t>
            </a:r>
            <a:r>
              <a:rPr lang="en-GB" dirty="0"/>
              <a:t>→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B050"/>
                </a:solidFill>
              </a:rPr>
              <a:t>Query</a:t>
            </a:r>
            <a:r>
              <a:rPr lang="en-IE" dirty="0" smtClean="0"/>
              <a:t> </a:t>
            </a:r>
            <a:r>
              <a:rPr lang="en-GB" dirty="0" smtClean="0"/>
              <a:t>→ </a:t>
            </a:r>
            <a:r>
              <a:rPr lang="en-GB" dirty="0" smtClean="0">
                <a:solidFill>
                  <a:schemeClr val="tx1"/>
                </a:solidFill>
              </a:rPr>
              <a:t>Output</a:t>
            </a:r>
            <a:r>
              <a:rPr lang="en-GB" dirty="0" smtClean="0"/>
              <a:t>*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 smtClean="0">
              <a:latin typeface="Calibri Light" panose="020F0302020204030204" pitchFamily="34" charset="0"/>
            </a:endParaRPr>
          </a:p>
          <a:p>
            <a:endParaRPr lang="en-IE" dirty="0" smtClean="0">
              <a:latin typeface="Calibri Light" panose="020F0302020204030204" pitchFamily="34" charset="0"/>
            </a:endParaRPr>
          </a:p>
          <a:p>
            <a:endParaRPr lang="en-IE" dirty="0" smtClean="0">
              <a:latin typeface="Calibri Light" panose="020F0302020204030204" pitchFamily="34" charset="0"/>
            </a:endParaRPr>
          </a:p>
          <a:p>
            <a:endParaRPr lang="en-IE" dirty="0" smtClean="0">
              <a:latin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0"/>
            <a:ext cx="5274003" cy="5482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092127"/>
            <a:ext cx="9144000" cy="276587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307078" y="5482207"/>
            <a:ext cx="8628221" cy="1268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, :Sonny , :Michael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i="1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123827"/>
            <a:ext cx="3816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Vito has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at least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Vito has at least one child</a:t>
            </a:r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!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365725" y="1600200"/>
            <a:ext cx="2940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65725" y="1312168"/>
            <a:ext cx="2100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3874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No Unique Name Assumption (No UNA)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40" descr="santino-sonny-corle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4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 Unique Name Assumption (No UNA)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RDF(S) and OWL:</a:t>
            </a:r>
          </a:p>
          <a:p>
            <a:pPr lvl="1"/>
            <a:r>
              <a:rPr lang="en-IE" dirty="0"/>
              <a:t>Do </a:t>
            </a:r>
            <a:r>
              <a:rPr lang="en-IE" u="sng" dirty="0"/>
              <a:t>not</a:t>
            </a:r>
            <a:r>
              <a:rPr lang="en-IE" dirty="0"/>
              <a:t> take a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Unique Name Assumption</a:t>
            </a:r>
            <a:r>
              <a:rPr lang="en-IE" dirty="0"/>
              <a:t>:</a:t>
            </a:r>
          </a:p>
          <a:p>
            <a:pPr lvl="2"/>
            <a:r>
              <a:rPr lang="en-IE" dirty="0"/>
              <a:t>Two or more IRIs may refer to the same thing!</a:t>
            </a:r>
          </a:p>
          <a:p>
            <a:pPr lvl="2"/>
            <a:r>
              <a:rPr lang="en-IE" dirty="0"/>
              <a:t>Without further information, the IRIs we know to be Vito’s children may refer to one real-world thing!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04876"/>
            <a:ext cx="8153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might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assumption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be important for the Web?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04986"/>
            <a:ext cx="815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No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UNA</a:t>
            </a: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 Assuming strict naming agreement on the Web </a:t>
            </a:r>
            <a:r>
              <a:rPr lang="en-IE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a bad idea</a:t>
            </a:r>
          </a:p>
        </p:txBody>
      </p:sp>
    </p:spTree>
    <p:extLst>
      <p:ext uri="{BB962C8B-B14F-4D97-AF65-F5344CB8AC3E}">
        <p14:creationId xmlns:p14="http://schemas.microsoft.com/office/powerpoint/2010/main" val="20918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4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54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0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00" end="2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under the </a:t>
            </a: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Open World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under the </a:t>
            </a: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Open World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without a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Unique Name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without a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Unique Name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Let’s start with some RDFS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64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4691" name="Picture 3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4406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044405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1331913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4582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14" name="Line 26"/>
          <p:cNvSpPr>
            <a:spLocks noChangeShapeType="1"/>
          </p:cNvSpPr>
          <p:nvPr/>
        </p:nvSpPr>
        <p:spPr bwMode="auto">
          <a:xfrm>
            <a:off x="2843213" y="1485900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35" name="Rectangle 47"/>
          <p:cNvSpPr>
            <a:spLocks noChangeArrowheads="1"/>
          </p:cNvSpPr>
          <p:nvPr/>
        </p:nvSpPr>
        <p:spPr bwMode="auto">
          <a:xfrm>
            <a:off x="3851275" y="13414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1" name="Line 103"/>
          <p:cNvSpPr>
            <a:spLocks noChangeShapeType="1"/>
          </p:cNvSpPr>
          <p:nvPr/>
        </p:nvSpPr>
        <p:spPr bwMode="auto">
          <a:xfrm flipH="1">
            <a:off x="2843213" y="2278063"/>
            <a:ext cx="3132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2" name="Rectangle 104"/>
          <p:cNvSpPr>
            <a:spLocks noChangeArrowheads="1"/>
          </p:cNvSpPr>
          <p:nvPr/>
        </p:nvSpPr>
        <p:spPr bwMode="auto">
          <a:xfrm>
            <a:off x="4140200" y="2146300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3" name="Line 105"/>
          <p:cNvSpPr>
            <a:spLocks noChangeShapeType="1"/>
          </p:cNvSpPr>
          <p:nvPr/>
        </p:nvSpPr>
        <p:spPr bwMode="auto">
          <a:xfrm>
            <a:off x="2843213" y="1844675"/>
            <a:ext cx="31686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4" name="Rectangle 106"/>
          <p:cNvSpPr>
            <a:spLocks noChangeArrowheads="1"/>
          </p:cNvSpPr>
          <p:nvPr/>
        </p:nvSpPr>
        <p:spPr bwMode="auto">
          <a:xfrm>
            <a:off x="4059238" y="1700213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</a:p>
        </p:txBody>
      </p:sp>
      <p:sp>
        <p:nvSpPr>
          <p:cNvPr id="114795" name="Line 107"/>
          <p:cNvSpPr>
            <a:spLocks noChangeShapeType="1"/>
          </p:cNvSpPr>
          <p:nvPr/>
        </p:nvSpPr>
        <p:spPr bwMode="auto">
          <a:xfrm flipH="1">
            <a:off x="2843213" y="2709863"/>
            <a:ext cx="31321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7" name="Rectangle 109"/>
          <p:cNvSpPr>
            <a:spLocks noChangeArrowheads="1"/>
          </p:cNvSpPr>
          <p:nvPr/>
        </p:nvSpPr>
        <p:spPr bwMode="auto">
          <a:xfrm>
            <a:off x="4067175" y="2578100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606099" y="3862388"/>
            <a:ext cx="7773908" cy="114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:spouse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>
            <a:spLocks/>
          </p:cNvSpPr>
          <p:nvPr/>
        </p:nvSpPr>
        <p:spPr bwMode="auto">
          <a:xfrm>
            <a:off x="606099" y="5292728"/>
            <a:ext cx="7773908" cy="114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:spouse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0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1" grpId="0" animBg="1"/>
      <p:bldP spid="114792" grpId="0" animBg="1"/>
      <p:bldP spid="114793" grpId="0" animBg="1"/>
      <p:bldP spid="114794" grpId="0" animBg="1"/>
      <p:bldP spid="114795" grpId="0" animBg="1"/>
      <p:bldP spid="1147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7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050" y="17732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289050" y="35718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2843213" y="2133599"/>
            <a:ext cx="352901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4067175" y="19891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2843212" y="3352802"/>
            <a:ext cx="3529011" cy="17461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4044431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34" name="Picture 20" descr="female_symb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981075"/>
            <a:ext cx="1368425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6372224" y="2349500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6759" name="Picture 2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4" y="2852738"/>
            <a:ext cx="1366839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6372224" y="4221163"/>
            <a:ext cx="1366839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/>
          </p:cNvSpPr>
          <p:nvPr/>
        </p:nvSpPr>
        <p:spPr bwMode="auto">
          <a:xfrm>
            <a:off x="606099" y="4792663"/>
            <a:ext cx="7773908" cy="115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:Woman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</p:spTree>
    <p:extLst>
      <p:ext uri="{BB962C8B-B14F-4D97-AF65-F5344CB8AC3E}">
        <p14:creationId xmlns:p14="http://schemas.microsoft.com/office/powerpoint/2010/main" val="7739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 animBg="1"/>
      <p:bldP spid="1167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rdfs:domain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0836" name="Picture 4" descr="ce51f4db3db2d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488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360487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0" name="Line 8"/>
          <p:cNvSpPr>
            <a:spLocks noChangeShapeType="1"/>
          </p:cNvSpPr>
          <p:nvPr/>
        </p:nvSpPr>
        <p:spPr bwMode="auto">
          <a:xfrm flipV="1">
            <a:off x="2843213" y="2133600"/>
            <a:ext cx="3270250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3903663" y="20018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rgbClr val="A00078"/>
                </a:solidFill>
                <a:latin typeface="Inconsolata" panose="020B0609030003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3581400" y="4587081"/>
            <a:ext cx="5181600" cy="1138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rdfs:domain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28680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34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11346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0850" name="Picture 18" descr="female_symbo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0487" y="4221163"/>
            <a:ext cx="1482726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1360487" y="5589588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i="1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Female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>
            <a:off x="2127250" y="3357563"/>
            <a:ext cx="0" cy="7921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</a:endParaRP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1665585" y="355173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40" grpId="0" animBg="1"/>
      <p:bldP spid="120841" grpId="0" animBg="1"/>
      <p:bldP spid="120838" grpId="0" animBg="1"/>
      <p:bldP spid="120851" grpId="0" animBg="1"/>
      <p:bldP spid="120852" grpId="0" animBg="1"/>
      <p:bldP spid="1208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41" y="4379435"/>
            <a:ext cx="6605935" cy="203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RDF often drawn as a (directed, labelled) graph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740718" cy="2491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144870"/>
            <a:ext cx="3124199" cy="4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0" name="Picture 20" descr="Male_symbol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4222750"/>
            <a:ext cx="1482724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22898" name="Line 18"/>
          <p:cNvSpPr>
            <a:spLocks noChangeShapeType="1"/>
          </p:cNvSpPr>
          <p:nvPr/>
        </p:nvSpPr>
        <p:spPr bwMode="auto">
          <a:xfrm flipV="1">
            <a:off x="2843213" y="2132013"/>
            <a:ext cx="3270250" cy="14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72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rdfs:range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2883" name="Picture 3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488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360487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961371" y="2001838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60350" y="4586288"/>
            <a:ext cx="5226050" cy="1139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rdfs:range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34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611346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6113463" y="5589588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6875463" y="3357563"/>
            <a:ext cx="0" cy="7921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6443663" y="3573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3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8" grpId="0" animBg="1"/>
      <p:bldP spid="122884" grpId="0" animBg="1"/>
      <p:bldP spid="122887" grpId="0" animBg="1"/>
      <p:bldP spid="122890" grpId="0" animBg="1"/>
      <p:bldP spid="122892" grpId="0" animBg="1"/>
      <p:bldP spid="122893" grpId="0" animBg="1"/>
      <p:bldP spid="12289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mtClean="0"/>
              <a:t>(In)Equality in </a:t>
            </a:r>
            <a:r>
              <a:rPr lang="en-IE" dirty="0" smtClean="0"/>
              <a:t>OWL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25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4" name="Picture 14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838200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3" name="Picture 1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4900" y="8366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184899" y="2636838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22" name="Line 2"/>
          <p:cNvSpPr>
            <a:spLocks noChangeShapeType="1"/>
          </p:cNvSpPr>
          <p:nvPr/>
        </p:nvSpPr>
        <p:spPr bwMode="auto">
          <a:xfrm>
            <a:off x="3095626" y="1580340"/>
            <a:ext cx="308927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7109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612899" y="2636838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924300" y="14128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7113" name="Content Placeholder 2"/>
          <p:cNvSpPr>
            <a:spLocks/>
          </p:cNvSpPr>
          <p:nvPr/>
        </p:nvSpPr>
        <p:spPr bwMode="auto">
          <a:xfrm>
            <a:off x="1476375" y="5943600"/>
            <a:ext cx="6408738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i="1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>
            <a:off x="3095625" y="2332811"/>
            <a:ext cx="308927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3962400" y="22177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3886198" y="2636838"/>
            <a:ext cx="1512000" cy="594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3136" name="Picture 1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35004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7451724" y="52990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3138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5020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250824" y="5300663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3140" name="AutoShape 20"/>
          <p:cNvCxnSpPr>
            <a:cxnSpLocks noChangeShapeType="1"/>
            <a:stCxn id="133124" idx="2"/>
          </p:cNvCxnSpPr>
          <p:nvPr/>
        </p:nvCxnSpPr>
        <p:spPr bwMode="auto">
          <a:xfrm rot="5400000">
            <a:off x="1341439" y="3389315"/>
            <a:ext cx="1404939" cy="620708"/>
          </a:xfrm>
          <a:prstGeom prst="bentConnector3">
            <a:avLst>
              <a:gd name="adj1" fmla="val 99589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133141" name="AutoShape 21"/>
          <p:cNvCxnSpPr>
            <a:cxnSpLocks noChangeShapeType="1"/>
            <a:endCxn id="133128" idx="2"/>
          </p:cNvCxnSpPr>
          <p:nvPr/>
        </p:nvCxnSpPr>
        <p:spPr bwMode="auto">
          <a:xfrm rot="16200000" flipV="1">
            <a:off x="6487319" y="3436143"/>
            <a:ext cx="1403350" cy="525464"/>
          </a:xfrm>
          <a:prstGeom prst="bentConnector3">
            <a:avLst>
              <a:gd name="adj1" fmla="val 35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1908175" y="3573463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hasGrandson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43" name="Rectangle 23"/>
          <p:cNvSpPr>
            <a:spLocks noChangeArrowheads="1"/>
          </p:cNvSpPr>
          <p:nvPr/>
        </p:nvSpPr>
        <p:spPr bwMode="auto">
          <a:xfrm>
            <a:off x="5435600" y="3573463"/>
            <a:ext cx="1744067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granddaugtherOf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3144" name="AutoShape 24"/>
          <p:cNvCxnSpPr>
            <a:cxnSpLocks noChangeShapeType="1"/>
            <a:stCxn id="133135" idx="1"/>
          </p:cNvCxnSpPr>
          <p:nvPr/>
        </p:nvCxnSpPr>
        <p:spPr bwMode="auto">
          <a:xfrm rot="10800000" flipV="1">
            <a:off x="1733552" y="2934087"/>
            <a:ext cx="2152647" cy="146804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33145" name="AutoShape 25"/>
          <p:cNvCxnSpPr>
            <a:cxnSpLocks noChangeShapeType="1"/>
            <a:endCxn id="133135" idx="3"/>
          </p:cNvCxnSpPr>
          <p:nvPr/>
        </p:nvCxnSpPr>
        <p:spPr bwMode="auto">
          <a:xfrm rot="10800000">
            <a:off x="5398199" y="2934087"/>
            <a:ext cx="2053539" cy="146646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33146" name="Rectangle 26"/>
          <p:cNvSpPr>
            <a:spLocks noChangeArrowheads="1"/>
          </p:cNvSpPr>
          <p:nvPr/>
        </p:nvSpPr>
        <p:spPr bwMode="auto">
          <a:xfrm>
            <a:off x="2627313" y="3357563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hasGrandson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4859338" y="3370263"/>
            <a:ext cx="1744067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granddaugtherOf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2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2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2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2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25 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25 1.85185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6" grpId="0" animBg="1"/>
      <p:bldP spid="133131" grpId="0" animBg="1"/>
      <p:bldP spid="133131" grpId="1" animBg="1"/>
      <p:bldP spid="133132" grpId="0" animBg="1"/>
      <p:bldP spid="133132" grpId="1" animBg="1"/>
      <p:bldP spid="133137" grpId="0" animBg="1"/>
      <p:bldP spid="133139" grpId="0" animBg="1"/>
      <p:bldP spid="133142" grpId="0" animBg="1"/>
      <p:bldP spid="133142" grpId="1" animBg="1"/>
      <p:bldP spid="133143" grpId="0" animBg="1"/>
      <p:bldP spid="133143" grpId="1" animBg="1"/>
      <p:bldP spid="133146" grpId="0" animBg="1"/>
      <p:bldP spid="1331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210979" y="5883275"/>
            <a:ext cx="8780621" cy="822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431603"/>
            <a:ext cx="381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Vito has at least two children!</a:t>
            </a:r>
          </a:p>
        </p:txBody>
      </p:sp>
      <p:pic>
        <p:nvPicPr>
          <p:cNvPr id="53" name="Picture 40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  <a:endCxn id="53" idx="0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4229621" y="512636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5" name="AutoShape 38"/>
          <p:cNvCxnSpPr>
            <a:cxnSpLocks noChangeShapeType="1"/>
          </p:cNvCxnSpPr>
          <p:nvPr/>
        </p:nvCxnSpPr>
        <p:spPr bwMode="auto">
          <a:xfrm rot="16200000" flipH="1">
            <a:off x="4464581" y="2155091"/>
            <a:ext cx="4" cy="5942533"/>
          </a:xfrm>
          <a:prstGeom prst="bentConnector3">
            <a:avLst>
              <a:gd name="adj1" fmla="val 5715100000"/>
            </a:avLst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5796136" y="512636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1979712" y="5240179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prstDash val="solid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4" grpId="0" animBg="1"/>
      <p:bldP spid="26" grpId="0" animBg="1"/>
      <p:bldP spid="27" grpId="0" animBg="1"/>
      <p:bldP spid="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Inconsistency in OWL …</a:t>
            </a:r>
            <a:endParaRPr lang="en-IE" dirty="0"/>
          </a:p>
        </p:txBody>
      </p:sp>
      <p:pic>
        <p:nvPicPr>
          <p:cNvPr id="4" name="Picture 1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650" y="1838199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087" y="1836612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61086" y="3636837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83649" y="3636837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216275" y="2498598"/>
            <a:ext cx="294481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98146" y="2355724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3216275" y="3242323"/>
            <a:ext cx="2944811" cy="87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60696" y="3108199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1007269" y="4339162"/>
            <a:ext cx="7129462" cy="1071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17" y="5437062"/>
            <a:ext cx="3179514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Property Axioms in </a:t>
            </a:r>
            <a:r>
              <a:rPr lang="en-IE" dirty="0" smtClean="0"/>
              <a:t>OWL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39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90581"/>
            <a:ext cx="8202612" cy="1870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3481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6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27"/>
          <p:cNvSpPr txBox="1">
            <a:spLocks noChangeArrowheads="1"/>
          </p:cNvSpPr>
          <p:nvPr/>
        </p:nvSpPr>
        <p:spPr bwMode="auto">
          <a:xfrm>
            <a:off x="360363" y="2925763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22" name="Picture 28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29"/>
          <p:cNvSpPr txBox="1">
            <a:spLocks noChangeArrowheads="1"/>
          </p:cNvSpPr>
          <p:nvPr/>
        </p:nvSpPr>
        <p:spPr bwMode="auto">
          <a:xfrm>
            <a:off x="7264400" y="2924175"/>
            <a:ext cx="14843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24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31"/>
          <p:cNvSpPr txBox="1">
            <a:spLocks noChangeArrowheads="1"/>
          </p:cNvSpPr>
          <p:nvPr/>
        </p:nvSpPr>
        <p:spPr bwMode="auto">
          <a:xfrm>
            <a:off x="3851275" y="29241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6" name="Line 32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2324100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8" name="Line 34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5767388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4" name="Line 38"/>
          <p:cNvSpPr>
            <a:spLocks noChangeShapeType="1"/>
          </p:cNvSpPr>
          <p:nvPr/>
        </p:nvSpPr>
        <p:spPr bwMode="auto">
          <a:xfrm>
            <a:off x="1908175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5" name="Rectangle 39"/>
          <p:cNvSpPr>
            <a:spLocks noChangeArrowheads="1"/>
          </p:cNvSpPr>
          <p:nvPr/>
        </p:nvSpPr>
        <p:spPr bwMode="auto">
          <a:xfrm>
            <a:off x="2312988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6" name="Line 40"/>
          <p:cNvSpPr>
            <a:spLocks noChangeShapeType="1"/>
          </p:cNvSpPr>
          <p:nvPr/>
        </p:nvSpPr>
        <p:spPr bwMode="auto">
          <a:xfrm>
            <a:off x="5391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7" name="Rectangle 41"/>
          <p:cNvSpPr>
            <a:spLocks noChangeArrowheads="1"/>
          </p:cNvSpPr>
          <p:nvPr/>
        </p:nvSpPr>
        <p:spPr bwMode="auto">
          <a:xfrm>
            <a:off x="5795963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4" grpId="0" animBg="1"/>
      <p:bldP spid="127015" grpId="0" animBg="1"/>
      <p:bldP spid="127016" grpId="0" animBg="1"/>
      <p:bldP spid="1270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82644"/>
            <a:ext cx="8202612" cy="18780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686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5988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5" descr="santino-sonny-cor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3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7264400" y="2924175"/>
            <a:ext cx="14843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2324100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5945188" y="19891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>
            <a:off x="5391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5795963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9" name="Text Box 24"/>
          <p:cNvSpPr txBox="1">
            <a:spLocks noChangeArrowheads="1"/>
          </p:cNvSpPr>
          <p:nvPr/>
        </p:nvSpPr>
        <p:spPr bwMode="auto">
          <a:xfrm>
            <a:off x="352424" y="29257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96" name="Line 28"/>
          <p:cNvSpPr>
            <a:spLocks noChangeShapeType="1"/>
          </p:cNvSpPr>
          <p:nvPr/>
        </p:nvSpPr>
        <p:spPr bwMode="auto">
          <a:xfrm>
            <a:off x="1835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97" name="Rectangle 29"/>
          <p:cNvSpPr>
            <a:spLocks noChangeArrowheads="1"/>
          </p:cNvSpPr>
          <p:nvPr/>
        </p:nvSpPr>
        <p:spPr bwMode="auto">
          <a:xfrm>
            <a:off x="2417763" y="24209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5" grpId="0" animBg="1"/>
      <p:bldP spid="135186" grpId="0" animBg="1"/>
      <p:bldP spid="135196" grpId="0" animBg="1"/>
      <p:bldP spid="13519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1985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Line 2"/>
          <p:cNvSpPr>
            <a:spLocks noChangeShapeType="1"/>
          </p:cNvSpPr>
          <p:nvPr/>
        </p:nvSpPr>
        <p:spPr bwMode="auto">
          <a:xfrm>
            <a:off x="2843213" y="1905000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33191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4067175" y="17732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87813"/>
            <a:ext cx="8202612" cy="1169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 flipH="1">
            <a:off x="2843213" y="2709863"/>
            <a:ext cx="31321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4067175" y="2578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6011862" y="299561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5" grpId="0" animBg="1"/>
      <p:bldP spid="1290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AutoShape 24"/>
          <p:cNvCxnSpPr>
            <a:cxnSpLocks noChangeShapeType="1"/>
          </p:cNvCxnSpPr>
          <p:nvPr/>
        </p:nvCxnSpPr>
        <p:spPr bwMode="auto">
          <a:xfrm rot="5400000" flipH="1" flipV="1">
            <a:off x="4533106" y="-130968"/>
            <a:ext cx="1587" cy="6870700"/>
          </a:xfrm>
          <a:prstGeom prst="bentConnector3">
            <a:avLst>
              <a:gd name="adj1" fmla="val -3150000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40961" name="Picture 26" descr="ce51f4db3db2d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27"/>
          <p:cNvSpPr txBox="1">
            <a:spLocks noChangeArrowheads="1"/>
          </p:cNvSpPr>
          <p:nvPr/>
        </p:nvSpPr>
        <p:spPr bwMode="auto">
          <a:xfrm>
            <a:off x="352424" y="29257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6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2000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0966" name="Picture 15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16"/>
          <p:cNvSpPr txBox="1">
            <a:spLocks noChangeArrowheads="1"/>
          </p:cNvSpPr>
          <p:nvPr/>
        </p:nvSpPr>
        <p:spPr bwMode="auto">
          <a:xfrm>
            <a:off x="7265988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096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18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0" name="Line 20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1" name="Rectangle 21"/>
          <p:cNvSpPr>
            <a:spLocks noChangeArrowheads="1"/>
          </p:cNvSpPr>
          <p:nvPr/>
        </p:nvSpPr>
        <p:spPr bwMode="auto">
          <a:xfrm>
            <a:off x="2195513" y="198913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2" name="Line 22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3" name="Rectangle 23"/>
          <p:cNvSpPr>
            <a:spLocks noChangeArrowheads="1"/>
          </p:cNvSpPr>
          <p:nvPr/>
        </p:nvSpPr>
        <p:spPr bwMode="auto">
          <a:xfrm>
            <a:off x="5651500" y="198913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1097" name="Rectangle 25"/>
          <p:cNvSpPr>
            <a:spLocks noChangeArrowheads="1"/>
          </p:cNvSpPr>
          <p:nvPr/>
        </p:nvSpPr>
        <p:spPr bwMode="auto">
          <a:xfrm>
            <a:off x="3924300" y="365918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1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n-IE" dirty="0" smtClean="0"/>
              <a:t> </a:t>
            </a:r>
            <a:r>
              <a:rPr lang="en-GB" dirty="0"/>
              <a:t>→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7030A0"/>
                </a:solidFill>
              </a:rPr>
              <a:t>Rules</a:t>
            </a:r>
            <a:r>
              <a:rPr lang="en-IE" dirty="0" smtClean="0"/>
              <a:t> </a:t>
            </a:r>
            <a:r>
              <a:rPr lang="en-GB" dirty="0"/>
              <a:t>→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B050"/>
                </a:solidFill>
              </a:rPr>
              <a:t>Query</a:t>
            </a:r>
            <a:r>
              <a:rPr lang="en-IE" dirty="0" smtClean="0"/>
              <a:t> </a:t>
            </a:r>
            <a:r>
              <a:rPr lang="en-GB" dirty="0" smtClean="0"/>
              <a:t>→ </a:t>
            </a:r>
            <a:r>
              <a:rPr lang="en-GB" dirty="0" smtClean="0">
                <a:solidFill>
                  <a:schemeClr val="tx1"/>
                </a:solidFill>
              </a:rPr>
              <a:t>Output</a:t>
            </a:r>
            <a:r>
              <a:rPr lang="en-GB" dirty="0" smtClean="0"/>
              <a:t>*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 smtClean="0">
              <a:latin typeface="Calibri Light" panose="020F0302020204030204" pitchFamily="34" charset="0"/>
            </a:endParaRPr>
          </a:p>
          <a:p>
            <a:endParaRPr lang="en-IE" dirty="0" smtClean="0">
              <a:latin typeface="Calibri Light" panose="020F0302020204030204" pitchFamily="34" charset="0"/>
            </a:endParaRPr>
          </a:p>
          <a:p>
            <a:endParaRPr lang="en-IE" dirty="0" smtClean="0">
              <a:latin typeface="Calibri Light" panose="020F0302020204030204" pitchFamily="34" charset="0"/>
            </a:endParaRPr>
          </a:p>
          <a:p>
            <a:endParaRPr lang="en-IE" dirty="0" smtClean="0">
              <a:latin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0"/>
            <a:ext cx="5274003" cy="5482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9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3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20"/>
          <p:cNvSpPr txBox="1">
            <a:spLocks noChangeArrowheads="1"/>
          </p:cNvSpPr>
          <p:nvPr/>
        </p:nvSpPr>
        <p:spPr bwMode="auto">
          <a:xfrm>
            <a:off x="354013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1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6762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</a:t>
            </a:r>
            <a:r>
              <a:rPr lang="en-US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3014" name="Picture 7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2195513" y="19891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5843588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1327" name="AutoShape 15"/>
          <p:cNvCxnSpPr>
            <a:cxnSpLocks noChangeShapeType="1"/>
          </p:cNvCxnSpPr>
          <p:nvPr/>
        </p:nvCxnSpPr>
        <p:spPr bwMode="auto">
          <a:xfrm rot="5400000" flipH="1" flipV="1">
            <a:off x="4533106" y="-130968"/>
            <a:ext cx="1587" cy="6870700"/>
          </a:xfrm>
          <a:prstGeom prst="bentConnector3">
            <a:avLst>
              <a:gd name="adj1" fmla="val -3150000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3924300" y="365918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7574507" y="0"/>
            <a:ext cx="1583141" cy="301532"/>
          </a:xfrm>
          <a:custGeom>
            <a:avLst/>
            <a:gdLst>
              <a:gd name="connsiteX0" fmla="*/ 1078174 w 1583141"/>
              <a:gd name="connsiteY0" fmla="*/ 81887 h 301532"/>
              <a:gd name="connsiteX1" fmla="*/ 1146412 w 1583141"/>
              <a:gd name="connsiteY1" fmla="*/ 122830 h 301532"/>
              <a:gd name="connsiteX2" fmla="*/ 1173708 w 1583141"/>
              <a:gd name="connsiteY2" fmla="*/ 204717 h 301532"/>
              <a:gd name="connsiteX3" fmla="*/ 1296538 w 1583141"/>
              <a:gd name="connsiteY3" fmla="*/ 245660 h 301532"/>
              <a:gd name="connsiteX4" fmla="*/ 1337481 w 1583141"/>
              <a:gd name="connsiteY4" fmla="*/ 259308 h 301532"/>
              <a:gd name="connsiteX5" fmla="*/ 1446663 w 1583141"/>
              <a:gd name="connsiteY5" fmla="*/ 272956 h 301532"/>
              <a:gd name="connsiteX6" fmla="*/ 1555845 w 1583141"/>
              <a:gd name="connsiteY6" fmla="*/ 259308 h 301532"/>
              <a:gd name="connsiteX7" fmla="*/ 1583141 w 1583141"/>
              <a:gd name="connsiteY7" fmla="*/ 177421 h 301532"/>
              <a:gd name="connsiteX8" fmla="*/ 1542197 w 1583141"/>
              <a:gd name="connsiteY8" fmla="*/ 13648 h 301532"/>
              <a:gd name="connsiteX9" fmla="*/ 1501254 w 1583141"/>
              <a:gd name="connsiteY9" fmla="*/ 0 h 301532"/>
              <a:gd name="connsiteX10" fmla="*/ 1255594 w 1583141"/>
              <a:gd name="connsiteY10" fmla="*/ 13648 h 301532"/>
              <a:gd name="connsiteX11" fmla="*/ 1160060 w 1583141"/>
              <a:gd name="connsiteY11" fmla="*/ 40944 h 301532"/>
              <a:gd name="connsiteX12" fmla="*/ 1119117 w 1583141"/>
              <a:gd name="connsiteY12" fmla="*/ 81887 h 301532"/>
              <a:gd name="connsiteX13" fmla="*/ 1078174 w 1583141"/>
              <a:gd name="connsiteY13" fmla="*/ 109182 h 301532"/>
              <a:gd name="connsiteX14" fmla="*/ 1064526 w 1583141"/>
              <a:gd name="connsiteY14" fmla="*/ 150126 h 301532"/>
              <a:gd name="connsiteX15" fmla="*/ 641445 w 1583141"/>
              <a:gd name="connsiteY15" fmla="*/ 163773 h 301532"/>
              <a:gd name="connsiteX16" fmla="*/ 600502 w 1583141"/>
              <a:gd name="connsiteY16" fmla="*/ 177421 h 301532"/>
              <a:gd name="connsiteX17" fmla="*/ 395786 w 1583141"/>
              <a:gd name="connsiteY17" fmla="*/ 204717 h 301532"/>
              <a:gd name="connsiteX18" fmla="*/ 191069 w 1583141"/>
              <a:gd name="connsiteY18" fmla="*/ 272956 h 301532"/>
              <a:gd name="connsiteX19" fmla="*/ 95535 w 1583141"/>
              <a:gd name="connsiteY19" fmla="*/ 300251 h 301532"/>
              <a:gd name="connsiteX20" fmla="*/ 0 w 1583141"/>
              <a:gd name="connsiteY20" fmla="*/ 300251 h 30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3141" h="301532">
                <a:moveTo>
                  <a:pt x="1078174" y="81887"/>
                </a:moveTo>
                <a:cubicBezTo>
                  <a:pt x="1100920" y="95535"/>
                  <a:pt x="1130127" y="101891"/>
                  <a:pt x="1146412" y="122830"/>
                </a:cubicBezTo>
                <a:cubicBezTo>
                  <a:pt x="1164076" y="145541"/>
                  <a:pt x="1146412" y="195619"/>
                  <a:pt x="1173708" y="204717"/>
                </a:cubicBezTo>
                <a:lnTo>
                  <a:pt x="1296538" y="245660"/>
                </a:lnTo>
                <a:cubicBezTo>
                  <a:pt x="1310186" y="250209"/>
                  <a:pt x="1323206" y="257524"/>
                  <a:pt x="1337481" y="259308"/>
                </a:cubicBezTo>
                <a:lnTo>
                  <a:pt x="1446663" y="272956"/>
                </a:lnTo>
                <a:cubicBezTo>
                  <a:pt x="1483057" y="268407"/>
                  <a:pt x="1525798" y="280341"/>
                  <a:pt x="1555845" y="259308"/>
                </a:cubicBezTo>
                <a:cubicBezTo>
                  <a:pt x="1579416" y="242808"/>
                  <a:pt x="1583141" y="177421"/>
                  <a:pt x="1583141" y="177421"/>
                </a:cubicBezTo>
                <a:cubicBezTo>
                  <a:pt x="1578433" y="135048"/>
                  <a:pt x="1588064" y="50341"/>
                  <a:pt x="1542197" y="13648"/>
                </a:cubicBezTo>
                <a:cubicBezTo>
                  <a:pt x="1530963" y="4661"/>
                  <a:pt x="1514902" y="4549"/>
                  <a:pt x="1501254" y="0"/>
                </a:cubicBezTo>
                <a:cubicBezTo>
                  <a:pt x="1419367" y="4549"/>
                  <a:pt x="1337270" y="6223"/>
                  <a:pt x="1255594" y="13648"/>
                </a:cubicBezTo>
                <a:cubicBezTo>
                  <a:pt x="1232030" y="15790"/>
                  <a:pt x="1184297" y="32865"/>
                  <a:pt x="1160060" y="40944"/>
                </a:cubicBezTo>
                <a:cubicBezTo>
                  <a:pt x="1146412" y="54592"/>
                  <a:pt x="1133944" y="69531"/>
                  <a:pt x="1119117" y="81887"/>
                </a:cubicBezTo>
                <a:cubicBezTo>
                  <a:pt x="1106516" y="92388"/>
                  <a:pt x="1088420" y="96374"/>
                  <a:pt x="1078174" y="109182"/>
                </a:cubicBezTo>
                <a:cubicBezTo>
                  <a:pt x="1069187" y="120416"/>
                  <a:pt x="1078801" y="148342"/>
                  <a:pt x="1064526" y="150126"/>
                </a:cubicBezTo>
                <a:cubicBezTo>
                  <a:pt x="924515" y="167627"/>
                  <a:pt x="782472" y="159224"/>
                  <a:pt x="641445" y="163773"/>
                </a:cubicBezTo>
                <a:cubicBezTo>
                  <a:pt x="627797" y="168322"/>
                  <a:pt x="614609" y="174600"/>
                  <a:pt x="600502" y="177421"/>
                </a:cubicBezTo>
                <a:cubicBezTo>
                  <a:pt x="569111" y="183699"/>
                  <a:pt x="422355" y="201396"/>
                  <a:pt x="395786" y="204717"/>
                </a:cubicBezTo>
                <a:lnTo>
                  <a:pt x="191069" y="272956"/>
                </a:lnTo>
                <a:cubicBezTo>
                  <a:pt x="166837" y="281033"/>
                  <a:pt x="119092" y="298109"/>
                  <a:pt x="95535" y="300251"/>
                </a:cubicBezTo>
                <a:cubicBezTo>
                  <a:pt x="63821" y="303134"/>
                  <a:pt x="31845" y="300251"/>
                  <a:pt x="0" y="300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95" y="426403"/>
            <a:ext cx="3373755" cy="186690"/>
          </a:xfrm>
          <a:prstGeom prst="rect">
            <a:avLst/>
          </a:prstGeom>
        </p:spPr>
      </p:pic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265988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6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8" grpId="0" animBg="1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6762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:Freddie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:Freddie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#</a:t>
            </a:r>
            <a:r>
              <a:rPr lang="en-IE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everything</a:t>
            </a:r>
            <a:r>
              <a:rPr lang="en-IE" sz="2000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itself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3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0001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9726" y="11985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2859726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5060000" y="299561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" name="AutoShape 32"/>
          <p:cNvCxnSpPr>
            <a:cxnSpLocks noChangeShapeType="1"/>
          </p:cNvCxnSpPr>
          <p:nvPr/>
        </p:nvCxnSpPr>
        <p:spPr bwMode="auto">
          <a:xfrm rot="16200000" flipH="1">
            <a:off x="5988291" y="2558955"/>
            <a:ext cx="1078707" cy="30163"/>
          </a:xfrm>
          <a:prstGeom prst="bentConnector4">
            <a:avLst>
              <a:gd name="adj1" fmla="val -103"/>
              <a:gd name="adj2" fmla="val 4522866"/>
            </a:avLst>
          </a:prstGeom>
          <a:noFill/>
          <a:ln w="19050">
            <a:solidFill>
              <a:schemeClr val="tx2"/>
            </a:solidFill>
            <a:prstDash val="sysDash"/>
            <a:miter lim="800000"/>
            <a:headEnd/>
            <a:tailEnd type="triangle" w="med" len="lg"/>
          </a:ln>
        </p:spPr>
      </p:cxn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7117400" y="2300110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" name="AutoShape 32"/>
          <p:cNvCxnSpPr>
            <a:cxnSpLocks noChangeShapeType="1"/>
          </p:cNvCxnSpPr>
          <p:nvPr/>
        </p:nvCxnSpPr>
        <p:spPr bwMode="auto">
          <a:xfrm rot="16200000" flipH="1">
            <a:off x="2305291" y="2558954"/>
            <a:ext cx="1078707" cy="30163"/>
          </a:xfrm>
          <a:prstGeom prst="bentConnector4">
            <a:avLst>
              <a:gd name="adj1" fmla="val -103"/>
              <a:gd name="adj2" fmla="val -5069436"/>
            </a:avLst>
          </a:prstGeom>
          <a:noFill/>
          <a:ln w="19050">
            <a:solidFill>
              <a:schemeClr val="tx2"/>
            </a:solidFill>
            <a:prstDash val="sysDash"/>
            <a:miter lim="800000"/>
            <a:headEnd/>
            <a:tailEnd type="triangle" w="med" len="lg"/>
          </a:ln>
        </p:spPr>
      </p:cxn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685800" y="2300110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7179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0525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7312024" y="2781300"/>
            <a:ext cx="147637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7312024" y="2781300"/>
            <a:ext cx="1476375" cy="723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16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6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7305675" y="5516563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228600" y="5022850"/>
            <a:ext cx="6781800" cy="1595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0075" y="9826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1870075" y="2781300"/>
            <a:ext cx="148590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7247" name="AutoShape 31"/>
          <p:cNvCxnSpPr>
            <a:cxnSpLocks noChangeShapeType="1"/>
          </p:cNvCxnSpPr>
          <p:nvPr/>
        </p:nvCxnSpPr>
        <p:spPr bwMode="auto">
          <a:xfrm>
            <a:off x="3352800" y="1882775"/>
            <a:ext cx="3952875" cy="27352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49164" name="AutoShape 32"/>
          <p:cNvCxnSpPr>
            <a:cxnSpLocks noChangeShapeType="1"/>
            <a:stCxn id="49161" idx="3"/>
          </p:cNvCxnSpPr>
          <p:nvPr/>
        </p:nvCxnSpPr>
        <p:spPr bwMode="auto">
          <a:xfrm>
            <a:off x="3352800" y="1881982"/>
            <a:ext cx="3956050" cy="7064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4716463" y="1773238"/>
            <a:ext cx="133369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647E-6 L -4.72222E-6 -0.39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-0.403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  <p:bldP spid="137221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Aside</a:t>
            </a:r>
            <a:r>
              <a:rPr lang="en-IE"/>
              <a:t> </a:t>
            </a:r>
            <a:r>
              <a:rPr lang="en-IE" smtClean="0"/>
              <a:t>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Tom Hagen, the adopted son of Vito</a:t>
            </a:r>
            <a:endParaRPr lang="en-IE" dirty="0"/>
          </a:p>
          <a:p>
            <a:pPr lvl="1"/>
            <a:r>
              <a:rPr lang="en-IE" dirty="0" smtClean="0"/>
              <a:t>Maybe he has two fathers?</a:t>
            </a:r>
          </a:p>
          <a:p>
            <a:pPr lvl="1"/>
            <a:r>
              <a:rPr lang="en-IE" dirty="0" smtClean="0"/>
              <a:t>Hence </a:t>
            </a:r>
            <a:r>
              <a:rPr lang="en-IE" dirty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dirty="0">
                <a:ea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</a:rPr>
              <a:t>(has biological father)</a:t>
            </a:r>
            <a:endParaRPr lang="en-IE" dirty="0" smtClean="0"/>
          </a:p>
        </p:txBody>
      </p:sp>
      <p:pic>
        <p:nvPicPr>
          <p:cNvPr id="20482" name="Picture 2" descr="https://s-media-cache-ak0.pinimg.com/originals/a7/fb/4d/a7fb4d6809019b9c0a21fd22d84c12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905000"/>
            <a:ext cx="4191000" cy="23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777" y="1161990"/>
            <a:ext cx="762244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do we say </a:t>
            </a:r>
            <a:r>
              <a:rPr lang="en-IE" sz="2000" dirty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not just </a:t>
            </a:r>
            <a:r>
              <a:rPr lang="en-IE" sz="2000" dirty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935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7179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7263" y="981075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7305675" y="27813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5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4675" y="9810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16"/>
          <p:cNvSpPr txBox="1">
            <a:spLocks noChangeArrowheads="1"/>
          </p:cNvSpPr>
          <p:nvPr/>
        </p:nvSpPr>
        <p:spPr bwMode="auto">
          <a:xfrm>
            <a:off x="1841500" y="2779713"/>
            <a:ext cx="146896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120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7305675" y="55165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228600" y="5022849"/>
            <a:ext cx="6934199" cy="1393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cxnSp>
        <p:nvCxnSpPr>
          <p:cNvPr id="139276" name="AutoShape 12"/>
          <p:cNvCxnSpPr>
            <a:cxnSpLocks noChangeShapeType="1"/>
          </p:cNvCxnSpPr>
          <p:nvPr/>
        </p:nvCxnSpPr>
        <p:spPr bwMode="auto">
          <a:xfrm>
            <a:off x="3352800" y="1882775"/>
            <a:ext cx="3952875" cy="2735263"/>
          </a:xfrm>
          <a:prstGeom prst="bentConnector3">
            <a:avLst>
              <a:gd name="adj1" fmla="val 61366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51212" name="AutoShape 13"/>
          <p:cNvCxnSpPr>
            <a:cxnSpLocks noChangeShapeType="1"/>
          </p:cNvCxnSpPr>
          <p:nvPr/>
        </p:nvCxnSpPr>
        <p:spPr bwMode="auto">
          <a:xfrm flipV="1">
            <a:off x="3352800" y="1881188"/>
            <a:ext cx="3954463" cy="1587"/>
          </a:xfrm>
          <a:prstGeom prst="bentConnector3">
            <a:avLst>
              <a:gd name="adj1" fmla="val 49981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4716463" y="1773238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7305675" y="2781300"/>
            <a:ext cx="1482725" cy="723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IE" sz="1700" dirty="0" smtClean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647E-6 L -4.72222E-6 -0.393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-0.4034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  <p:bldP spid="139268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AutoShape 12"/>
          <p:cNvCxnSpPr>
            <a:cxnSpLocks noChangeShapeType="1"/>
          </p:cNvCxnSpPr>
          <p:nvPr/>
        </p:nvCxnSpPr>
        <p:spPr bwMode="auto">
          <a:xfrm rot="10800000">
            <a:off x="4803776" y="1022032"/>
            <a:ext cx="2127248" cy="2995539"/>
          </a:xfrm>
          <a:prstGeom prst="bentConnector3">
            <a:avLst>
              <a:gd name="adj1" fmla="val 85025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5120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07950" y="5611159"/>
            <a:ext cx="8928100" cy="111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 ;</a:t>
            </a:r>
            <a:r>
              <a:rPr lang="en-IE" sz="1400" dirty="0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:born “1922-04-16”^^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xsd:date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  <a:endParaRPr lang="en-IE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:Singleton ; 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:born “1922-04-16”^^</a:t>
            </a:r>
            <a:r>
              <a:rPr lang="en-IE" sz="14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xsd:date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 </a:t>
            </a:r>
            <a:r>
              <a:rPr lang="en-IE" sz="14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 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:born )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14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14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96" y="3103562"/>
            <a:ext cx="1483622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308696" y="4905565"/>
            <a:ext cx="1483621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26" descr="ce51f4db3db2de1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1025" y="12271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931024" y="1922938"/>
            <a:ext cx="1471269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2" y="1921350"/>
            <a:ext cx="1486014" cy="1826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83489" y="3747909"/>
            <a:ext cx="148601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4" y="3104290"/>
            <a:ext cx="1482725" cy="1826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931024" y="4944169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1922-04-16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12"/>
          <p:cNvCxnSpPr>
            <a:cxnSpLocks noChangeShapeType="1"/>
            <a:stCxn id="2053" idx="1"/>
            <a:endCxn id="2050" idx="3"/>
          </p:cNvCxnSpPr>
          <p:nvPr/>
        </p:nvCxnSpPr>
        <p:spPr bwMode="auto">
          <a:xfrm rot="10800000">
            <a:off x="4792318" y="4002882"/>
            <a:ext cx="2138706" cy="14689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35" name="AutoShape 12"/>
          <p:cNvCxnSpPr>
            <a:cxnSpLocks noChangeShapeType="1"/>
            <a:stCxn id="17" idx="1"/>
            <a:endCxn id="2050" idx="3"/>
          </p:cNvCxnSpPr>
          <p:nvPr/>
        </p:nvCxnSpPr>
        <p:spPr bwMode="auto">
          <a:xfrm rot="10800000" flipV="1">
            <a:off x="4792319" y="1022031"/>
            <a:ext cx="2138707" cy="2980849"/>
          </a:xfrm>
          <a:prstGeom prst="bentConnector3">
            <a:avLst>
              <a:gd name="adj1" fmla="val 84459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5563059" y="3879071"/>
            <a:ext cx="54502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:born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0" name="AutoShape 12"/>
          <p:cNvCxnSpPr>
            <a:cxnSpLocks noChangeShapeType="1"/>
            <a:stCxn id="2051" idx="3"/>
            <a:endCxn id="51205" idx="1"/>
          </p:cNvCxnSpPr>
          <p:nvPr/>
        </p:nvCxnSpPr>
        <p:spPr bwMode="auto">
          <a:xfrm flipV="1">
            <a:off x="1669506" y="1022031"/>
            <a:ext cx="1639189" cy="1812599"/>
          </a:xfrm>
          <a:prstGeom prst="bentConnector3">
            <a:avLst>
              <a:gd name="adj1" fmla="val 78473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53" name="AutoShape 12"/>
          <p:cNvCxnSpPr>
            <a:cxnSpLocks noChangeShapeType="1"/>
            <a:stCxn id="2051" idx="3"/>
            <a:endCxn id="2050" idx="1"/>
          </p:cNvCxnSpPr>
          <p:nvPr/>
        </p:nvCxnSpPr>
        <p:spPr bwMode="auto">
          <a:xfrm>
            <a:off x="1669506" y="2834630"/>
            <a:ext cx="1639190" cy="1168251"/>
          </a:xfrm>
          <a:prstGeom prst="bentConnector3">
            <a:avLst>
              <a:gd name="adj1" fmla="val 78502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2073374" y="269613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grpSp>
        <p:nvGrpSpPr>
          <p:cNvPr id="2058" name="Group 2057"/>
          <p:cNvGrpSpPr/>
          <p:nvPr/>
        </p:nvGrpSpPr>
        <p:grpSpPr>
          <a:xfrm>
            <a:off x="3308695" y="122712"/>
            <a:ext cx="1495082" cy="2159000"/>
            <a:chOff x="3308695" y="122712"/>
            <a:chExt cx="1495082" cy="2159000"/>
          </a:xfrm>
        </p:grpSpPr>
        <p:pic>
          <p:nvPicPr>
            <p:cNvPr id="51205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08695" y="122712"/>
              <a:ext cx="1495082" cy="179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6" name="Text Box 16"/>
            <p:cNvSpPr txBox="1">
              <a:spLocks noChangeArrowheads="1"/>
            </p:cNvSpPr>
            <p:nvPr/>
          </p:nvSpPr>
          <p:spPr bwMode="auto">
            <a:xfrm>
              <a:off x="3308696" y="1921350"/>
              <a:ext cx="1483621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IE" dirty="0" smtClean="0">
                  <a:latin typeface="Inconsolata" panose="020B0609030003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:Connie</a:t>
              </a:r>
              <a:endPara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5180285" y="838200"/>
            <a:ext cx="141705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00122 0.435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175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79388" y="4419600"/>
            <a:ext cx="6668251" cy="1192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4038" y="12700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3094038" y="30686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9164" name="AutoShape 32"/>
          <p:cNvCxnSpPr>
            <a:cxnSpLocks noChangeShapeType="1"/>
            <a:endCxn id="49162" idx="3"/>
          </p:cNvCxnSpPr>
          <p:nvPr/>
        </p:nvCxnSpPr>
        <p:spPr bwMode="auto">
          <a:xfrm rot="16200000" flipH="1">
            <a:off x="4037408" y="2709464"/>
            <a:ext cx="1078708" cy="2"/>
          </a:xfrm>
          <a:prstGeom prst="bentConnector4">
            <a:avLst>
              <a:gd name="adj1" fmla="val 1972"/>
              <a:gd name="adj2" fmla="val 114301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5029200" y="2570965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flipH="1">
            <a:off x="2607469" y="2590800"/>
            <a:ext cx="395843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900" y="1187450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6565900" y="29162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11176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1127125" y="2916237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3973513" y="19081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3983512" y="2441187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179388" y="4419600"/>
            <a:ext cx="6668251" cy="1522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607468" y="25908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 descr="santino-sonny-cor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4743" y="1117599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124743" y="2916236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900" y="1187450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6565899" y="29162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owl:disjointPropertyWith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3988722" y="19081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4096419" y="2441187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23" name="Content Placeholder 2"/>
          <p:cNvSpPr>
            <a:spLocks/>
          </p:cNvSpPr>
          <p:nvPr/>
        </p:nvSpPr>
        <p:spPr bwMode="auto">
          <a:xfrm>
            <a:off x="177800" y="4419599"/>
            <a:ext cx="6669839" cy="1522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owl:disjointPropertyWith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07468" y="25908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7487" y="1118393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523037" y="2917031"/>
            <a:ext cx="1547813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Negative property assertions</a:t>
            </a:r>
            <a:endParaRPr lang="en-IE" dirty="0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25" y="11176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092200" y="2916237"/>
            <a:ext cx="15478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3810000" y="1908175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¬</a:t>
            </a:r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875087" y="2441187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sp>
        <p:nvSpPr>
          <p:cNvPr id="16" name="Content Placeholder 2"/>
          <p:cNvSpPr>
            <a:spLocks/>
          </p:cNvSpPr>
          <p:nvPr/>
        </p:nvSpPr>
        <p:spPr bwMode="auto">
          <a:xfrm>
            <a:off x="177800" y="4419599"/>
            <a:ext cx="6669839" cy="1828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owl:assertionProperty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0656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 Schema: </a:t>
            </a:r>
            <a:r>
              <a:rPr lang="en-IE" dirty="0" smtClean="0">
                <a:solidFill>
                  <a:srgbClr val="632523"/>
                </a:solidFill>
              </a:rPr>
              <a:t>R</a:t>
            </a:r>
            <a:r>
              <a:rPr lang="en-IE" dirty="0" smtClean="0">
                <a:solidFill>
                  <a:srgbClr val="254061"/>
                </a:solidFill>
              </a:rPr>
              <a:t>D</a:t>
            </a:r>
            <a:r>
              <a:rPr lang="en-IE" dirty="0" smtClean="0">
                <a:solidFill>
                  <a:srgbClr val="820069"/>
                </a:solidFill>
              </a:rPr>
              <a:t>F</a:t>
            </a:r>
            <a:r>
              <a:rPr lang="en-IE" dirty="0" smtClean="0">
                <a:solidFill>
                  <a:srgbClr val="0D5C00"/>
                </a:solidFill>
              </a:rPr>
              <a:t>S</a:t>
            </a:r>
            <a:endParaRPr lang="en-IE" dirty="0">
              <a:solidFill>
                <a:srgbClr val="0D5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pPr lvl="1"/>
            <a:endParaRPr lang="en-IE" sz="2400" dirty="0">
              <a:solidFill>
                <a:srgbClr val="632523"/>
              </a:solidFill>
            </a:endParaRPr>
          </a:p>
          <a:p>
            <a:pPr lvl="1"/>
            <a:endParaRPr lang="en-IE" sz="2400" dirty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IE" sz="2800" dirty="0"/>
          </a:p>
        </p:txBody>
      </p:sp>
      <p:sp>
        <p:nvSpPr>
          <p:cNvPr id="4" name="Rectangle 3"/>
          <p:cNvSpPr/>
          <p:nvPr/>
        </p:nvSpPr>
        <p:spPr>
          <a:xfrm>
            <a:off x="990600" y="1417477"/>
            <a:ext cx="73914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632523"/>
                </a:solidFill>
              </a:rPr>
              <a:t>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800" dirty="0">
                <a:solidFill>
                  <a:srgbClr val="632523"/>
                </a:solidFill>
              </a:rPr>
              <a:t> is a </a:t>
            </a:r>
            <a:r>
              <a:rPr lang="en-IE" sz="2800" dirty="0">
                <a:solidFill>
                  <a:srgbClr val="632523"/>
                </a:solidFill>
                <a:latin typeface="Segoe UI Semibold" panose="020B0702040204020203" pitchFamily="34" charset="0"/>
              </a:rPr>
              <a:t>sub-class</a:t>
            </a:r>
            <a:r>
              <a:rPr lang="en-IE" sz="2800" dirty="0">
                <a:solidFill>
                  <a:srgbClr val="632523"/>
                </a:solidFill>
              </a:rPr>
              <a:t> of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d</a:t>
            </a:r>
            <a:endParaRPr lang="en-IE" sz="2800" dirty="0">
              <a:solidFill>
                <a:srgbClr val="632523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>
                <a:solidFill>
                  <a:srgbClr val="632523"/>
                </a:solidFill>
              </a:rPr>
              <a:t>If 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x,rdf:type,c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632523"/>
                </a:solidFill>
              </a:rPr>
              <a:t> then 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x,rdf:type,d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571749"/>
            <a:ext cx="73914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254061"/>
                </a:solidFill>
              </a:rPr>
              <a:t>Property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800" dirty="0">
                <a:solidFill>
                  <a:srgbClr val="254061"/>
                </a:solidFill>
              </a:rPr>
              <a:t> is a </a:t>
            </a:r>
            <a:r>
              <a:rPr lang="en-IE" sz="2800" dirty="0">
                <a:solidFill>
                  <a:srgbClr val="254061"/>
                </a:solidFill>
                <a:latin typeface="Segoe UI Semibold" panose="020B0702040204020203" pitchFamily="34" charset="0"/>
              </a:rPr>
              <a:t>sub-property</a:t>
            </a:r>
            <a:r>
              <a:rPr lang="en-IE" sz="2800" dirty="0">
                <a:solidFill>
                  <a:srgbClr val="254061"/>
                </a:solidFill>
              </a:rPr>
              <a:t> of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</a:rPr>
              <a:t>q</a:t>
            </a:r>
            <a:endParaRPr lang="en-IE" sz="2800" dirty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>
                <a:solidFill>
                  <a:srgbClr val="254061"/>
                </a:solidFill>
              </a:rPr>
              <a:t>If 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254061"/>
                </a:solidFill>
              </a:rPr>
              <a:t> then 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x,q,y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726021"/>
            <a:ext cx="73914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820069"/>
                </a:solidFill>
              </a:rPr>
              <a:t>Property </a:t>
            </a:r>
            <a:r>
              <a:rPr lang="en-IE" sz="2800" dirty="0">
                <a:solidFill>
                  <a:srgbClr val="820069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>
                <a:solidFill>
                  <a:srgbClr val="820069"/>
                </a:solidFill>
              </a:rPr>
              <a:t> has </a:t>
            </a:r>
            <a:r>
              <a:rPr lang="en-IE" sz="2800" dirty="0">
                <a:solidFill>
                  <a:srgbClr val="820069"/>
                </a:solidFill>
                <a:latin typeface="Segoe UI Semibold" panose="020B0702040204020203" pitchFamily="34" charset="0"/>
              </a:rPr>
              <a:t>domain</a:t>
            </a:r>
            <a:r>
              <a:rPr lang="en-IE" sz="2800" dirty="0">
                <a:solidFill>
                  <a:srgbClr val="820069"/>
                </a:solidFill>
              </a:rPr>
              <a:t> class </a:t>
            </a:r>
            <a:r>
              <a:rPr lang="en-IE" sz="2800" dirty="0">
                <a:solidFill>
                  <a:srgbClr val="820069"/>
                </a:solidFill>
                <a:latin typeface="Inconsolata" panose="020B0609030003000000" pitchFamily="49" charset="0"/>
              </a:rPr>
              <a:t>c</a:t>
            </a:r>
          </a:p>
          <a:p>
            <a:pPr lvl="1"/>
            <a:r>
              <a:rPr lang="en-IE" sz="2400" dirty="0">
                <a:solidFill>
                  <a:srgbClr val="820069"/>
                </a:solidFill>
              </a:rPr>
              <a:t>If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820069"/>
                </a:solidFill>
              </a:rPr>
              <a:t> then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x,rdf:type,c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4880293"/>
            <a:ext cx="73914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0D5C00"/>
                </a:solidFill>
              </a:rPr>
              <a:t>Property </a:t>
            </a:r>
            <a:r>
              <a:rPr lang="en-IE" sz="2800" dirty="0">
                <a:solidFill>
                  <a:srgbClr val="0D5C00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>
                <a:solidFill>
                  <a:srgbClr val="0D5C00"/>
                </a:solidFill>
              </a:rPr>
              <a:t> has </a:t>
            </a:r>
            <a:r>
              <a:rPr lang="en-IE" sz="2800" dirty="0">
                <a:solidFill>
                  <a:srgbClr val="0D5C00"/>
                </a:solidFill>
                <a:latin typeface="Segoe UI Semibold" panose="020B0702040204020203" pitchFamily="34" charset="0"/>
              </a:rPr>
              <a:t>range</a:t>
            </a:r>
            <a:r>
              <a:rPr lang="en-IE" sz="2800" dirty="0">
                <a:solidFill>
                  <a:srgbClr val="0D5C00"/>
                </a:solidFill>
              </a:rPr>
              <a:t> class </a:t>
            </a:r>
            <a:r>
              <a:rPr lang="en-IE" sz="2800" dirty="0">
                <a:solidFill>
                  <a:srgbClr val="0D5C00"/>
                </a:solidFill>
                <a:latin typeface="Inconsolata" panose="020B0609030003000000" pitchFamily="49" charset="0"/>
              </a:rPr>
              <a:t>c</a:t>
            </a:r>
          </a:p>
          <a:p>
            <a:pPr lvl="1"/>
            <a:r>
              <a:rPr lang="en-IE" sz="2400" dirty="0">
                <a:solidFill>
                  <a:srgbClr val="0D5C00"/>
                </a:solidFill>
              </a:rPr>
              <a:t>If 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0D5C00"/>
                </a:solidFill>
              </a:rPr>
              <a:t> then 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y,rdf:type,c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0D5C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OWL property axioms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1024" y="1489292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would be the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owl:inverseOf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the property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fatherOf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024" y="2322834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owl:SymmetricProperty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024" y="3156376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owl:TransitiveProperty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024" y="3989918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owl:propertyChainAxiom</a:t>
            </a:r>
            <a:r>
              <a:rPr lang="en-IE" sz="2000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hasNiece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024" y="4847016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owl:AsymmetricProperty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024" y="5634335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owl:FunctionalProperty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</p:spTree>
    <p:extLst>
      <p:ext uri="{BB962C8B-B14F-4D97-AF65-F5344CB8AC3E}">
        <p14:creationId xmlns:p14="http://schemas.microsoft.com/office/powerpoint/2010/main" val="117818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Class Axioms in </a:t>
            </a:r>
            <a:r>
              <a:rPr lang="en-IE" dirty="0" smtClean="0"/>
              <a:t>OWL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89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9" y="1773238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52437" y="3571875"/>
            <a:ext cx="145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31" y="598488"/>
            <a:ext cx="1390650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1905000" y="2133599"/>
            <a:ext cx="220583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2520602" y="1995099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1905000" y="3384547"/>
            <a:ext cx="2160904" cy="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2520602" y="3237257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590550" y="4911389"/>
            <a:ext cx="8077200" cy="1865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rgbClr val="1176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:Mary 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:Human .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4110831" y="2284413"/>
            <a:ext cx="139064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6759" name="Picture 2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5906" y="2906713"/>
            <a:ext cx="1435573" cy="1512887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4065905" y="4419600"/>
            <a:ext cx="143557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28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38" y="17732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7310436" y="3571875"/>
            <a:ext cx="148272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5501480" y="3384548"/>
            <a:ext cx="1808956" cy="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096000" y="3237257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5501480" y="2133599"/>
            <a:ext cx="1808957" cy="13901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096000" y="1995099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 animBg="1"/>
      <p:bldP spid="24" grpId="0" animBg="1"/>
      <p:bldP spid="2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0" descr="j030084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838200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endParaRPr lang="en-US" sz="28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6613"/>
            <a:ext cx="1375295" cy="1368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502" name="Text Box 6"/>
          <p:cNvSpPr txBox="1">
            <a:spLocks noChangeArrowheads="1"/>
          </p:cNvSpPr>
          <p:nvPr/>
        </p:nvSpPr>
        <p:spPr bwMode="auto">
          <a:xfrm>
            <a:off x="7391400" y="2205038"/>
            <a:ext cx="1366837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41" name="AutoShape 21"/>
          <p:cNvCxnSpPr>
            <a:cxnSpLocks noChangeShapeType="1"/>
            <a:stCxn id="27" idx="3"/>
            <a:endCxn id="63502" idx="2"/>
          </p:cNvCxnSpPr>
          <p:nvPr/>
        </p:nvCxnSpPr>
        <p:spPr bwMode="auto">
          <a:xfrm flipV="1">
            <a:off x="5338762" y="2565400"/>
            <a:ext cx="2736057" cy="1166019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7691953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585787" y="5256213"/>
            <a:ext cx="8081963" cy="1220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, :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9601" y="2205038"/>
            <a:ext cx="1375294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2" y="2832100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886200" y="4630737"/>
            <a:ext cx="1452563" cy="3603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21"/>
          <p:cNvCxnSpPr>
            <a:cxnSpLocks noChangeShapeType="1"/>
            <a:stCxn id="27" idx="1"/>
            <a:endCxn id="24" idx="2"/>
          </p:cNvCxnSpPr>
          <p:nvPr/>
        </p:nvCxnSpPr>
        <p:spPr bwMode="auto">
          <a:xfrm rot="10800000">
            <a:off x="1297248" y="2565401"/>
            <a:ext cx="2588954" cy="1166019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919162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0" descr="j030084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838200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(ii)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6613"/>
            <a:ext cx="1375295" cy="1368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502" name="Text Box 6"/>
          <p:cNvSpPr txBox="1">
            <a:spLocks noChangeArrowheads="1"/>
          </p:cNvSpPr>
          <p:nvPr/>
        </p:nvSpPr>
        <p:spPr bwMode="auto">
          <a:xfrm>
            <a:off x="7391400" y="2205038"/>
            <a:ext cx="1366837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41" name="AutoShape 21"/>
          <p:cNvCxnSpPr>
            <a:cxnSpLocks noChangeShapeType="1"/>
            <a:stCxn id="15" idx="3"/>
            <a:endCxn id="63502" idx="2"/>
          </p:cNvCxnSpPr>
          <p:nvPr/>
        </p:nvCxnSpPr>
        <p:spPr bwMode="auto">
          <a:xfrm flipV="1">
            <a:off x="7467600" y="2565400"/>
            <a:ext cx="607219" cy="116602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7691953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585787" y="5256213"/>
            <a:ext cx="8081963" cy="1532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Lawful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dirty="0" smtClean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9601" y="2205038"/>
            <a:ext cx="137529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0239" y="2832100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900237" y="4630737"/>
            <a:ext cx="145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21"/>
          <p:cNvCxnSpPr>
            <a:cxnSpLocks noChangeShapeType="1"/>
            <a:stCxn id="27" idx="1"/>
            <a:endCxn id="24" idx="2"/>
          </p:cNvCxnSpPr>
          <p:nvPr/>
        </p:nvCxnSpPr>
        <p:spPr bwMode="auto">
          <a:xfrm rot="10800000">
            <a:off x="1297249" y="2565401"/>
            <a:ext cx="602991" cy="1166019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919162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28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4875" y="2831307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984873" y="4629944"/>
            <a:ext cx="148272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336707" y="3731420"/>
            <a:ext cx="2648166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826099" y="3581400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Class Definitions in OWL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46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Description Logics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06124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6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836613"/>
            <a:ext cx="1447800" cy="143827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092949" y="2276475"/>
            <a:ext cx="1447801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651500" y="981075"/>
            <a:ext cx="1225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971549" y="2276475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5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735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9" descr="female_symbo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11225"/>
            <a:ext cx="1368425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4140200" y="2279650"/>
            <a:ext cx="13684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7470" name="Picture 14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27590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2484437" y="45593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7474" name="AutoShape 18"/>
          <p:cNvCxnSpPr>
            <a:cxnSpLocks noChangeShapeType="1"/>
          </p:cNvCxnSpPr>
          <p:nvPr/>
        </p:nvCxnSpPr>
        <p:spPr bwMode="auto">
          <a:xfrm flipV="1">
            <a:off x="3967163" y="2708275"/>
            <a:ext cx="892175" cy="950913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427538" y="31416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7476" name="AutoShape 20"/>
          <p:cNvCxnSpPr>
            <a:cxnSpLocks noChangeShapeType="1"/>
            <a:endCxn id="57349" idx="2"/>
          </p:cNvCxnSpPr>
          <p:nvPr/>
        </p:nvCxnSpPr>
        <p:spPr bwMode="auto">
          <a:xfrm rot="16200000" flipV="1">
            <a:off x="1558529" y="2733278"/>
            <a:ext cx="1022350" cy="829470"/>
          </a:xfrm>
          <a:prstGeom prst="bentConnector3">
            <a:avLst>
              <a:gd name="adj1" fmla="val -311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1200150" y="31543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63500" y="5230812"/>
            <a:ext cx="9004300" cy="108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:Mother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r>
              <a:rPr lang="en-IE" dirty="0">
                <a:solidFill>
                  <a:srgbClr val="0066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:Female :Parent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Female ,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.</a:t>
            </a:r>
          </a:p>
        </p:txBody>
      </p:sp>
      <p:cxnSp>
        <p:nvCxnSpPr>
          <p:cNvPr id="147479" name="AutoShape 23"/>
          <p:cNvCxnSpPr>
            <a:cxnSpLocks noChangeShapeType="1"/>
            <a:endCxn id="57347" idx="2"/>
          </p:cNvCxnSpPr>
          <p:nvPr/>
        </p:nvCxnSpPr>
        <p:spPr bwMode="auto">
          <a:xfrm flipV="1">
            <a:off x="3967163" y="2636838"/>
            <a:ext cx="3849687" cy="10223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7380288" y="31543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65" name="Text Box 37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</p:spTree>
    <p:extLst>
      <p:ext uri="{BB962C8B-B14F-4D97-AF65-F5344CB8AC3E}">
        <p14:creationId xmlns:p14="http://schemas.microsoft.com/office/powerpoint/2010/main" val="13490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1" grpId="0" animBg="1"/>
      <p:bldP spid="147475" grpId="0" animBg="1"/>
      <p:bldP spid="147477" grpId="0" animBg="1"/>
      <p:bldP spid="14748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836613"/>
            <a:ext cx="1447800" cy="1438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76475"/>
            <a:ext cx="144780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5" name="Picture 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female_symb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11225"/>
            <a:ext cx="1368425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140200" y="2279650"/>
            <a:ext cx="13684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17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5429" name="Picture 21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1650" y="29241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5581649" y="47244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V="1">
            <a:off x="7064375" y="2657475"/>
            <a:ext cx="803275" cy="116681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endCxn id="59410" idx="2"/>
          </p:cNvCxnSpPr>
          <p:nvPr/>
        </p:nvCxnSpPr>
        <p:spPr bwMode="auto">
          <a:xfrm rot="10800000">
            <a:off x="1654970" y="2636838"/>
            <a:ext cx="3926687" cy="11874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7" name="AutoShape 29"/>
          <p:cNvCxnSpPr>
            <a:cxnSpLocks noChangeShapeType="1"/>
          </p:cNvCxnSpPr>
          <p:nvPr/>
        </p:nvCxnSpPr>
        <p:spPr bwMode="auto">
          <a:xfrm rot="10800000">
            <a:off x="4806950" y="2659063"/>
            <a:ext cx="774700" cy="11652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4" name="Rectangle 26"/>
          <p:cNvSpPr>
            <a:spLocks noChangeArrowheads="1"/>
          </p:cNvSpPr>
          <p:nvPr/>
        </p:nvSpPr>
        <p:spPr bwMode="auto">
          <a:xfrm>
            <a:off x="4356100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2771775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</a:p>
        </p:txBody>
      </p:sp>
      <p:sp>
        <p:nvSpPr>
          <p:cNvPr id="22" name="Content Placeholder 2"/>
          <p:cNvSpPr>
            <a:spLocks/>
          </p:cNvSpPr>
          <p:nvPr/>
        </p:nvSpPr>
        <p:spPr bwMode="auto">
          <a:xfrm>
            <a:off x="63500" y="5230813"/>
            <a:ext cx="9004300" cy="108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 , :Parent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:Female :Parent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7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0" grpId="0" animBg="1"/>
      <p:bldP spid="145432" grpId="0" animBg="1"/>
      <p:bldP spid="14543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63500" y="5243513"/>
            <a:ext cx="9004300" cy="1074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Lawful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:Criminal :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Lawful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5529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5302" name="Picture 1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530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05" name="Text Box 17"/>
          <p:cNvSpPr txBox="1">
            <a:spLocks noChangeArrowheads="1"/>
          </p:cNvSpPr>
          <p:nvPr/>
        </p:nvSpPr>
        <p:spPr bwMode="auto">
          <a:xfrm>
            <a:off x="5651500" y="982663"/>
            <a:ext cx="1225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</a:p>
        </p:txBody>
      </p:sp>
      <p:pic>
        <p:nvPicPr>
          <p:cNvPr id="143398" name="Picture 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28527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9" name="Text Box 39"/>
          <p:cNvSpPr txBox="1">
            <a:spLocks noChangeArrowheads="1"/>
          </p:cNvSpPr>
          <p:nvPr/>
        </p:nvSpPr>
        <p:spPr bwMode="auto">
          <a:xfrm>
            <a:off x="5580063" y="46513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3400" name="AutoShape 40"/>
          <p:cNvCxnSpPr>
            <a:cxnSpLocks noChangeShapeType="1"/>
          </p:cNvCxnSpPr>
          <p:nvPr/>
        </p:nvCxnSpPr>
        <p:spPr bwMode="auto">
          <a:xfrm flipV="1">
            <a:off x="7062788" y="2657475"/>
            <a:ext cx="804862" cy="109537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3401" name="Rectangle 41"/>
          <p:cNvSpPr>
            <a:spLocks noChangeArrowheads="1"/>
          </p:cNvSpPr>
          <p:nvPr/>
        </p:nvSpPr>
        <p:spPr bwMode="auto">
          <a:xfrm>
            <a:off x="7486650" y="3573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3402" name="AutoShape 42"/>
          <p:cNvCxnSpPr>
            <a:cxnSpLocks noChangeShapeType="1"/>
            <a:endCxn id="55303" idx="2"/>
          </p:cNvCxnSpPr>
          <p:nvPr/>
        </p:nvCxnSpPr>
        <p:spPr bwMode="auto">
          <a:xfrm rot="10800000">
            <a:off x="1654969" y="2638425"/>
            <a:ext cx="3925094" cy="1114426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3403" name="Rectangle 43"/>
          <p:cNvSpPr>
            <a:spLocks noChangeArrowheads="1"/>
          </p:cNvSpPr>
          <p:nvPr/>
        </p:nvSpPr>
        <p:spPr bwMode="auto">
          <a:xfrm>
            <a:off x="3348038" y="35861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13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9" grpId="0" animBg="1"/>
      <p:bldP spid="143401" grpId="0" animBg="1"/>
      <p:bldP spid="1434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Today's topic ...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1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85908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580063" y="465772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4" name="AutoShape 42"/>
          <p:cNvCxnSpPr>
            <a:cxnSpLocks noChangeShapeType="1"/>
            <a:endCxn id="23" idx="2"/>
          </p:cNvCxnSpPr>
          <p:nvPr/>
        </p:nvCxnSpPr>
        <p:spPr bwMode="auto">
          <a:xfrm rot="10800000">
            <a:off x="1654969" y="2638425"/>
            <a:ext cx="3925094" cy="1120776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348038" y="359251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074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:Criminal :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Lawful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US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must be either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Lawful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(or both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)</a:t>
            </a:r>
            <a:endParaRPr lang="en-IE" dirty="0">
              <a:solidFill>
                <a:schemeClr val="tx2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19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2" name="Picture 13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651500" y="982663"/>
            <a:ext cx="1225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85908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580063" y="465772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4" name="AutoShape 42"/>
          <p:cNvCxnSpPr>
            <a:cxnSpLocks noChangeShapeType="1"/>
            <a:endCxn id="23" idx="2"/>
          </p:cNvCxnSpPr>
          <p:nvPr/>
        </p:nvCxnSpPr>
        <p:spPr bwMode="auto">
          <a:xfrm rot="10800000">
            <a:off x="1654969" y="2638425"/>
            <a:ext cx="3925094" cy="1120776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348038" y="359251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owl:disjointUnionOf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US" sz="2800" baseline="-250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2" name="Picture 13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5392278" y="963276"/>
            <a:ext cx="189230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US" sz="8800" baseline="-25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8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[ </a:t>
            </a:r>
            <a:r>
              <a:rPr lang="en-IE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owl:disjointUnionOf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 :Criminal :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Lawful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US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must be either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Lawful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(</a:t>
            </a:r>
            <a:r>
              <a:rPr lang="en-IE" u="sng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not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both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)</a:t>
            </a:r>
            <a:endParaRPr lang="en-IE" dirty="0">
              <a:solidFill>
                <a:schemeClr val="tx2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owl:targetProperty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	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.</a:t>
            </a:r>
          </a:p>
        </p:txBody>
      </p:sp>
      <p:pic>
        <p:nvPicPr>
          <p:cNvPr id="24" name="Picture 28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713" y="292576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581649" y="47244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6" name="Picture 4" descr="https://www.bjupress.com/images/articles/fullsize/cs-solutions/reading-writing-arrythm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2325"/>
            <a:ext cx="1462563" cy="14625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qed.org/birdblog/wp-content/uploads/2010/01/Warning_Poison_rsz300_re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5692"/>
            <a:ext cx="1369196" cy="1369196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95525"/>
            <a:ext cx="146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</a:rPr>
              <a:t>¬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17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V="1">
            <a:off x="7064375" y="2657475"/>
            <a:ext cx="803275" cy="116681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endCxn id="59410" idx="2"/>
          </p:cNvCxnSpPr>
          <p:nvPr/>
        </p:nvCxnSpPr>
        <p:spPr bwMode="auto">
          <a:xfrm rot="10800000">
            <a:off x="1656148" y="2636838"/>
            <a:ext cx="3925502" cy="11874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</a:rPr>
              <a:t>¬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919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4140200" y="1042193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dirty="0">
                <a:latin typeface="Calibri Light" panose="020F0302020204030204" pitchFamily="34" charset="0"/>
              </a:rPr>
              <a:t>¬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543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24spoilers.com/wp-content/uploads/2014/06/Spoiler-Al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256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:Dead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;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owl:targetProperty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    	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Alive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076" name="Picture 4" descr="https://www.bjupress.com/images/articles/fullsize/cs-solutions/reading-writing-arryth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2325"/>
            <a:ext cx="1462563" cy="146256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qed.org/birdblog/wp-content/uploads/2010/01/Warning_Poison_rsz300_re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5692"/>
            <a:ext cx="1369196" cy="136919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95525"/>
            <a:ext cx="146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</a:rPr>
              <a:t>¬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stCxn id="18" idx="1"/>
            <a:endCxn id="59410" idx="2"/>
          </p:cNvCxnSpPr>
          <p:nvPr/>
        </p:nvCxnSpPr>
        <p:spPr bwMode="auto">
          <a:xfrm rot="10800000">
            <a:off x="1656149" y="2636838"/>
            <a:ext cx="742565" cy="118745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919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4140200" y="1042193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dirty="0">
                <a:latin typeface="Calibri Light" panose="020F0302020204030204" pitchFamily="34" charset="0"/>
              </a:rPr>
              <a:t>¬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26" descr="154px-Karleone-insid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8713" y="2924969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411413" y="4725194"/>
            <a:ext cx="14700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" name="AutoShape 27"/>
          <p:cNvCxnSpPr>
            <a:cxnSpLocks noChangeShapeType="1"/>
            <a:stCxn id="18" idx="3"/>
            <a:endCxn id="59394" idx="2"/>
          </p:cNvCxnSpPr>
          <p:nvPr/>
        </p:nvCxnSpPr>
        <p:spPr bwMode="auto">
          <a:xfrm flipV="1">
            <a:off x="3881438" y="2655888"/>
            <a:ext cx="3942794" cy="116840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182569" y="32591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</a:rPr>
              <a:t>¬ 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543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3023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sp>
        <p:nvSpPr>
          <p:cNvPr id="61442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</a:t>
            </a:r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</a:t>
            </a:r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{}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45" name="Title 1"/>
          <p:cNvSpPr>
            <a:spLocks/>
          </p:cNvSpPr>
          <p:nvPr/>
        </p:nvSpPr>
        <p:spPr bwMode="auto">
          <a:xfrm>
            <a:off x="107950" y="3529013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b="1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1241424" y="4572000"/>
            <a:ext cx="6877569" cy="173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(:Vito :Michael :Vincent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cxnSp>
        <p:nvCxnSpPr>
          <p:cNvPr id="158741" name="AutoShape 21"/>
          <p:cNvCxnSpPr>
            <a:cxnSpLocks noChangeShapeType="1"/>
            <a:stCxn id="61465" idx="2"/>
            <a:endCxn id="61449" idx="2"/>
          </p:cNvCxnSpPr>
          <p:nvPr/>
        </p:nvCxnSpPr>
        <p:spPr bwMode="auto">
          <a:xfrm rot="5400000">
            <a:off x="2769070" y="1387944"/>
            <a:ext cx="64943" cy="3010694"/>
          </a:xfrm>
          <a:prstGeom prst="bentConnector3">
            <a:avLst>
              <a:gd name="adj1" fmla="val 452001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61448" name="Picture 2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98563"/>
            <a:ext cx="1366838" cy="13668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612775" y="2565400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0" name="Text Box 24"/>
          <p:cNvSpPr txBox="1">
            <a:spLocks noChangeArrowheads="1"/>
          </p:cNvSpPr>
          <p:nvPr/>
        </p:nvSpPr>
        <p:spPr bwMode="auto">
          <a:xfrm>
            <a:off x="8027988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4" name="Picture 27" descr="154px-Karleone-insid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198560"/>
            <a:ext cx="1149350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30"/>
          <p:cNvSpPr txBox="1">
            <a:spLocks noChangeArrowheads="1"/>
          </p:cNvSpPr>
          <p:nvPr/>
        </p:nvSpPr>
        <p:spPr bwMode="auto">
          <a:xfrm>
            <a:off x="3733801" y="2598883"/>
            <a:ext cx="114617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5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0231" y="1201735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5330231" y="2598883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279" y="1198560"/>
            <a:ext cx="1109663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32"/>
          <p:cNvSpPr txBox="1">
            <a:spLocks noChangeArrowheads="1"/>
          </p:cNvSpPr>
          <p:nvPr/>
        </p:nvSpPr>
        <p:spPr bwMode="auto">
          <a:xfrm>
            <a:off x="6949279" y="2595640"/>
            <a:ext cx="1109663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5" name="Text Box 36"/>
          <p:cNvSpPr txBox="1">
            <a:spLocks noChangeArrowheads="1"/>
          </p:cNvSpPr>
          <p:nvPr/>
        </p:nvSpPr>
        <p:spPr bwMode="auto">
          <a:xfrm>
            <a:off x="47021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cxnSp>
        <p:nvCxnSpPr>
          <p:cNvPr id="158757" name="AutoShape 37"/>
          <p:cNvCxnSpPr>
            <a:cxnSpLocks noChangeShapeType="1"/>
            <a:stCxn id="61453" idx="2"/>
            <a:endCxn id="61449" idx="2"/>
          </p:cNvCxnSpPr>
          <p:nvPr/>
        </p:nvCxnSpPr>
        <p:spPr bwMode="auto">
          <a:xfrm rot="5400000">
            <a:off x="3559645" y="597369"/>
            <a:ext cx="64944" cy="4591845"/>
          </a:xfrm>
          <a:prstGeom prst="bentConnector3">
            <a:avLst>
              <a:gd name="adj1" fmla="val 451996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58758" name="AutoShape 38"/>
          <p:cNvCxnSpPr>
            <a:cxnSpLocks noChangeShapeType="1"/>
            <a:stCxn id="61463" idx="2"/>
            <a:endCxn id="61449" idx="2"/>
          </p:cNvCxnSpPr>
          <p:nvPr/>
        </p:nvCxnSpPr>
        <p:spPr bwMode="auto">
          <a:xfrm rot="5400000">
            <a:off x="4366060" y="-212288"/>
            <a:ext cx="68186" cy="6207917"/>
          </a:xfrm>
          <a:prstGeom prst="bentConnector3">
            <a:avLst>
              <a:gd name="adj1" fmla="val 43525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7092950" y="2938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59" name="Rectangle 39"/>
          <p:cNvSpPr>
            <a:spLocks noChangeArrowheads="1"/>
          </p:cNvSpPr>
          <p:nvPr/>
        </p:nvSpPr>
        <p:spPr bwMode="auto">
          <a:xfrm>
            <a:off x="5449888" y="2938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3851275" y="292417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61" name="Text Box 41"/>
          <p:cNvSpPr txBox="1">
            <a:spLocks noChangeArrowheads="1"/>
          </p:cNvSpPr>
          <p:nvPr/>
        </p:nvSpPr>
        <p:spPr bwMode="auto">
          <a:xfrm>
            <a:off x="2124075" y="120332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31208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7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3203575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260183" y="287170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8" name="Text Box 23"/>
          <p:cNvSpPr txBox="1">
            <a:spLocks noChangeArrowheads="1"/>
          </p:cNvSpPr>
          <p:nvPr/>
        </p:nvSpPr>
        <p:spPr bwMode="auto">
          <a:xfrm>
            <a:off x="4211638" y="1439863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58" name="Text Box 35"/>
          <p:cNvSpPr txBox="1">
            <a:spLocks noChangeArrowheads="1"/>
          </p:cNvSpPr>
          <p:nvPr/>
        </p:nvSpPr>
        <p:spPr bwMode="auto">
          <a:xfrm>
            <a:off x="24844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9025" y="3276600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60794" name="Picture 2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5" y="4673747"/>
            <a:ext cx="111561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599" y="3989536"/>
            <a:ext cx="4975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836613"/>
            <a:ext cx="1366838" cy="139303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pic>
        <p:nvPicPr>
          <p:cNvPr id="160794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9023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321031" y="287339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:Parent .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600" y="3989536"/>
            <a:ext cx="497542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27538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700338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13135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109020" y="3272632"/>
            <a:ext cx="1115617" cy="13971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836613"/>
            <a:ext cx="1366838" cy="139303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205163" y="2875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:Parent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_:someone . _:someone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US" sz="15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600" y="3989536"/>
            <a:ext cx="4975424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27538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700338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32117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∃P.{x})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cxnSp>
        <p:nvCxnSpPr>
          <p:cNvPr id="166919" name="AutoShape 7"/>
          <p:cNvCxnSpPr>
            <a:cxnSpLocks noChangeShapeType="1"/>
            <a:endCxn id="23" idx="2"/>
          </p:cNvCxnSpPr>
          <p:nvPr/>
        </p:nvCxnSpPr>
        <p:spPr bwMode="auto">
          <a:xfrm flipV="1">
            <a:off x="2039938" y="2613025"/>
            <a:ext cx="5621734" cy="1166814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1148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67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53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 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:species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77062" y="2245167"/>
            <a:ext cx="1369220" cy="3678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1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5" name="Picture 7" descr="user%20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062" y="832180"/>
            <a:ext cx="1369219" cy="1399845"/>
          </a:xfrm>
          <a:prstGeom prst="rect">
            <a:avLst/>
          </a:prstGeom>
          <a:ln w="12700">
            <a:solidFill>
              <a:schemeClr val="tx2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8767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32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n-IE" dirty="0" smtClean="0"/>
              <a:t> </a:t>
            </a:r>
            <a:r>
              <a:rPr lang="en-GB" dirty="0"/>
              <a:t>→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7030A0"/>
                </a:solidFill>
              </a:rPr>
              <a:t>Rules</a:t>
            </a:r>
            <a:r>
              <a:rPr lang="en-IE" dirty="0" smtClean="0"/>
              <a:t> </a:t>
            </a:r>
            <a:r>
              <a:rPr lang="en-GB" dirty="0"/>
              <a:t>→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B050"/>
                </a:solidFill>
              </a:rPr>
              <a:t>Query</a:t>
            </a:r>
            <a:r>
              <a:rPr lang="en-IE" dirty="0" smtClean="0"/>
              <a:t> </a:t>
            </a:r>
            <a:r>
              <a:rPr lang="en-GB" dirty="0" smtClean="0"/>
              <a:t>→ </a:t>
            </a:r>
            <a:r>
              <a:rPr lang="en-GB" dirty="0" smtClean="0">
                <a:solidFill>
                  <a:schemeClr val="tx1"/>
                </a:solidFill>
              </a:rPr>
              <a:t>Output</a:t>
            </a:r>
            <a:r>
              <a:rPr lang="en-GB" dirty="0" smtClean="0"/>
              <a:t>*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 smtClean="0">
              <a:latin typeface="Calibri Light" panose="020F0302020204030204" pitchFamily="34" charset="0"/>
            </a:endParaRPr>
          </a:p>
          <a:p>
            <a:endParaRPr lang="en-IE" dirty="0" smtClean="0">
              <a:latin typeface="Calibri Light" panose="020F0302020204030204" pitchFamily="34" charset="0"/>
            </a:endParaRPr>
          </a:p>
          <a:p>
            <a:endParaRPr lang="en-IE" dirty="0" smtClean="0">
              <a:latin typeface="Calibri Light" panose="020F0302020204030204" pitchFamily="34" charset="0"/>
            </a:endParaRPr>
          </a:p>
          <a:p>
            <a:endParaRPr lang="en-IE" dirty="0" smtClean="0">
              <a:latin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0"/>
            <a:ext cx="5274003" cy="5482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∃P.{x})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cxnSp>
        <p:nvCxnSpPr>
          <p:cNvPr id="166919" name="AutoShape 7"/>
          <p:cNvCxnSpPr>
            <a:cxnSpLocks noChangeShapeType="1"/>
            <a:endCxn id="23" idx="2"/>
          </p:cNvCxnSpPr>
          <p:nvPr/>
        </p:nvCxnSpPr>
        <p:spPr bwMode="auto">
          <a:xfrm flipV="1">
            <a:off x="2039938" y="2613025"/>
            <a:ext cx="5621734" cy="1166814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1148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67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53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:species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 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77062" y="2245167"/>
            <a:ext cx="1369220" cy="3678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1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5" name="Picture 7" descr="user%20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062" y="832180"/>
            <a:ext cx="1369219" cy="1399845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</a:p>
        </p:txBody>
      </p:sp>
    </p:spTree>
    <p:extLst>
      <p:ext uri="{BB962C8B-B14F-4D97-AF65-F5344CB8AC3E}">
        <p14:creationId xmlns:p14="http://schemas.microsoft.com/office/powerpoint/2010/main" val="15216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32" grpId="0" animBg="1"/>
      <p:bldP spid="37" grpId="0" animBg="1"/>
      <p:bldP spid="3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32"/>
          <p:cNvCxnSpPr>
            <a:cxnSpLocks noChangeShapeType="1"/>
          </p:cNvCxnSpPr>
          <p:nvPr/>
        </p:nvCxnSpPr>
        <p:spPr bwMode="auto">
          <a:xfrm>
            <a:off x="1905000" y="3657600"/>
            <a:ext cx="175123" cy="692357"/>
          </a:xfrm>
          <a:prstGeom prst="bentConnector3">
            <a:avLst>
              <a:gd name="adj1" fmla="val 433161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87900" y="1278621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Self(</a:t>
            </a:r>
            <a:r>
              <a:rPr lang="en-US" sz="3600" i="1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sz="3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35591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438400" y="3886200"/>
            <a:ext cx="65402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:Narcissist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true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:loves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4" y="870126"/>
            <a:ext cx="1311276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98523" y="2245167"/>
            <a:ext cx="136684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lIns="72000" rIns="72000"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  <p:bldP spid="2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32"/>
          <p:cNvCxnSpPr>
            <a:cxnSpLocks noChangeShapeType="1"/>
          </p:cNvCxnSpPr>
          <p:nvPr/>
        </p:nvCxnSpPr>
        <p:spPr bwMode="auto">
          <a:xfrm>
            <a:off x="1905000" y="3657600"/>
            <a:ext cx="175123" cy="692357"/>
          </a:xfrm>
          <a:prstGeom prst="bentConnector3">
            <a:avLst>
              <a:gd name="adj1" fmla="val 433161"/>
            </a:avLst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87900" y="1278621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Self(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sz="3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438400" y="3886200"/>
            <a:ext cx="65402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true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:loves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Narcissist 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4" y="870126"/>
            <a:ext cx="1311276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98523" y="2245167"/>
            <a:ext cx="136684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lIns="72000" rIns="72000"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559175" y="915988"/>
            <a:ext cx="9366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  <p:bldP spid="2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Cardinality restrictions (≥,</a:t>
            </a:r>
            <a:r>
              <a:rPr lang="en-IE" dirty="0"/>
              <a:t> </a:t>
            </a:r>
            <a:r>
              <a:rPr lang="en-IE" dirty="0" smtClean="0"/>
              <a:t>≤,=)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dirty="0" smtClean="0"/>
              <a:t>Define a class with a given number of values for a property:</a:t>
            </a:r>
          </a:p>
          <a:p>
            <a:pPr lvl="1"/>
            <a:r>
              <a:rPr lang="en-IE" dirty="0">
                <a:solidFill>
                  <a:srgbClr val="00B0F0"/>
                </a:solidFill>
              </a:rPr>
              <a:t>Exact</a:t>
            </a:r>
            <a:r>
              <a:rPr lang="en-IE" dirty="0" smtClean="0"/>
              <a:t>: </a:t>
            </a:r>
            <a:r>
              <a:rPr lang="en-IE" dirty="0" smtClean="0"/>
              <a:t>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Person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2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hasBioParent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en-IE" sz="4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</a:t>
            </a:r>
            <a:endParaRPr lang="en-IE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Max</a:t>
            </a:r>
            <a:r>
              <a:rPr lang="en-IE" dirty="0" smtClean="0"/>
              <a:t>: </a:t>
            </a:r>
            <a:r>
              <a:rPr lang="en-IE" dirty="0" smtClean="0"/>
              <a:t>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Monogamist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≤ 1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currentSpouse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endParaRPr lang="en-IE" sz="48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Min</a:t>
            </a:r>
            <a:r>
              <a:rPr lang="en-IE" dirty="0" smtClean="0"/>
              <a:t>: </a:t>
            </a:r>
            <a:r>
              <a:rPr lang="en-IE" dirty="0" smtClean="0"/>
              <a:t>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 smtClean="0">
                <a:solidFill>
                  <a:srgbClr val="820069"/>
                </a:solidFill>
              </a:rPr>
              <a:t>≥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en-IE" sz="1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endParaRPr lang="en-IE" sz="1800" dirty="0" smtClean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/>
          </p:cNvSpPr>
          <p:nvPr/>
        </p:nvSpPr>
        <p:spPr bwMode="auto">
          <a:xfrm>
            <a:off x="1447800" y="2746288"/>
            <a:ext cx="7464778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owl:cardinality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;   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hasBioParent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  <a:endParaRPr lang="en-IE" i="1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1447800" y="4114800"/>
            <a:ext cx="7467600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:Monogamist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owl:maxCardinality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; </a:t>
            </a:r>
          </a:p>
          <a:p>
            <a:pPr lvl="2"/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currentSpouse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1450622" y="5486400"/>
            <a:ext cx="7461956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owl:minCardinality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; </a:t>
            </a:r>
          </a:p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</a:p>
        </p:txBody>
      </p:sp>
    </p:spTree>
    <p:extLst>
      <p:ext uri="{BB962C8B-B14F-4D97-AF65-F5344CB8AC3E}">
        <p14:creationId xmlns:p14="http://schemas.microsoft.com/office/powerpoint/2010/main" val="23390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Qualified cardinality restrictions (≥,</a:t>
            </a:r>
            <a:r>
              <a:rPr lang="en-IE" dirty="0"/>
              <a:t> </a:t>
            </a:r>
            <a:r>
              <a:rPr lang="en-IE" dirty="0" smtClean="0"/>
              <a:t>≤,=)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Define a class with a given number of values from a given class for a property:</a:t>
            </a: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Exact</a:t>
            </a:r>
            <a:r>
              <a:rPr lang="en-IE" dirty="0" smtClean="0"/>
              <a:t>: </a:t>
            </a:r>
            <a:r>
              <a:rPr lang="en-IE" dirty="0" smtClean="0"/>
              <a:t>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Person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=2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hasParent.Person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lvl="2"/>
            <a:endParaRPr lang="en-US" u="sng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endParaRPr lang="en-US" sz="3200" u="sng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2"/>
            <a:r>
              <a:rPr lang="en-US" u="sng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Now the values in question must be people!</a:t>
            </a:r>
          </a:p>
          <a:p>
            <a:pPr lvl="2"/>
            <a:endParaRPr lang="en-IE" sz="1800" dirty="0" smtClean="0"/>
          </a:p>
          <a:p>
            <a:pPr lvl="1"/>
            <a:r>
              <a:rPr lang="en-IE" dirty="0" smtClean="0"/>
              <a:t>Analogous versions of </a:t>
            </a:r>
            <a:r>
              <a:rPr lang="en-IE" dirty="0" smtClean="0">
                <a:solidFill>
                  <a:srgbClr val="00B0F0"/>
                </a:solidFill>
              </a:rPr>
              <a:t>Max</a:t>
            </a:r>
            <a:r>
              <a:rPr lang="en-IE" dirty="0"/>
              <a:t> </a:t>
            </a:r>
            <a:r>
              <a:rPr lang="en-IE" dirty="0" smtClean="0"/>
              <a:t>and </a:t>
            </a:r>
            <a:r>
              <a:rPr lang="en-IE" dirty="0" smtClean="0">
                <a:solidFill>
                  <a:srgbClr val="00B0F0"/>
                </a:solidFill>
              </a:rPr>
              <a:t>Min</a:t>
            </a:r>
            <a:r>
              <a:rPr lang="en-IE" sz="1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/>
          </p:cNvSpPr>
          <p:nvPr/>
        </p:nvSpPr>
        <p:spPr bwMode="auto">
          <a:xfrm>
            <a:off x="1447800" y="2743200"/>
            <a:ext cx="7461956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] .</a:t>
            </a:r>
          </a:p>
        </p:txBody>
      </p:sp>
    </p:spTree>
    <p:extLst>
      <p:ext uri="{BB962C8B-B14F-4D97-AF65-F5344CB8AC3E}">
        <p14:creationId xmlns:p14="http://schemas.microsoft.com/office/powerpoint/2010/main" val="919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OWL class axioms/definitions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0979" y="1591574"/>
            <a:ext cx="3007618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 class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HumanParent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might be equivalent to the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owl:unionOf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which classes?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1567732"/>
            <a:ext cx="4801737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the difference/relation between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owl:complementOf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owl:disjointWith</a:t>
            </a:r>
            <a:r>
              <a:rPr lang="en-IE" sz="2000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799" y="2818657"/>
            <a:ext cx="4801737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example use of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owl:allValuesFrom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family relations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79" y="4214368"/>
            <a:ext cx="870555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example use of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owl:someValuesFrom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:Uncle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89" y="5010090"/>
            <a:ext cx="873854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might we codify the semantics of a class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OnlyChild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OWL?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389" y="3501480"/>
            <a:ext cx="300761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 ( B ⊓ ∃P.C )</a:t>
            </a:r>
            <a:r>
              <a:rPr lang="en-US" dirty="0" smtClean="0">
                <a:solidFill>
                  <a:srgbClr val="00B0F0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r>
              <a:rPr lang="en-US" dirty="0" smtClean="0">
                <a:solidFill>
                  <a:srgbClr val="00B0F0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9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3023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52412" y="4676090"/>
            <a:ext cx="6911976" cy="365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must be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or</a:t>
            </a:r>
            <a:r>
              <a:rPr lang="en-US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48" name="Picture 2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98563"/>
            <a:ext cx="1366838" cy="13668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612775" y="2565400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0" name="Text Box 24"/>
          <p:cNvSpPr txBox="1">
            <a:spLocks noChangeArrowheads="1"/>
          </p:cNvSpPr>
          <p:nvPr/>
        </p:nvSpPr>
        <p:spPr bwMode="auto">
          <a:xfrm>
            <a:off x="8027988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4" name="Picture 27" descr="154px-Karleone-insid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198560"/>
            <a:ext cx="1149350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30"/>
          <p:cNvSpPr txBox="1">
            <a:spLocks noChangeArrowheads="1"/>
          </p:cNvSpPr>
          <p:nvPr/>
        </p:nvSpPr>
        <p:spPr bwMode="auto">
          <a:xfrm>
            <a:off x="3733801" y="2598883"/>
            <a:ext cx="114617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5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0231" y="1201735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5330231" y="2598883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279" y="1198560"/>
            <a:ext cx="1109663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32"/>
          <p:cNvSpPr txBox="1">
            <a:spLocks noChangeArrowheads="1"/>
          </p:cNvSpPr>
          <p:nvPr/>
        </p:nvSpPr>
        <p:spPr bwMode="auto">
          <a:xfrm>
            <a:off x="6949279" y="2595640"/>
            <a:ext cx="1109663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5" name="Text Box 36"/>
          <p:cNvSpPr txBox="1">
            <a:spLocks noChangeArrowheads="1"/>
          </p:cNvSpPr>
          <p:nvPr/>
        </p:nvSpPr>
        <p:spPr bwMode="auto">
          <a:xfrm>
            <a:off x="47021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sp>
        <p:nvSpPr>
          <p:cNvPr id="61461" name="Text Box 41"/>
          <p:cNvSpPr txBox="1">
            <a:spLocks noChangeArrowheads="1"/>
          </p:cNvSpPr>
          <p:nvPr/>
        </p:nvSpPr>
        <p:spPr bwMode="auto">
          <a:xfrm>
            <a:off x="2124075" y="120332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Slides are examples, not definitions</a:t>
            </a:r>
            <a:endParaRPr lang="en-GB"/>
          </a:p>
        </p:txBody>
      </p:sp>
      <p:pic>
        <p:nvPicPr>
          <p:cNvPr id="26" name="Picture 13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6631" y="3465512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381544" y="5265737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8" name="AutoShape 38"/>
          <p:cNvCxnSpPr>
            <a:cxnSpLocks noChangeShapeType="1"/>
            <a:endCxn id="61449" idx="2"/>
          </p:cNvCxnSpPr>
          <p:nvPr/>
        </p:nvCxnSpPr>
        <p:spPr bwMode="auto">
          <a:xfrm rot="10800000">
            <a:off x="1296195" y="2925763"/>
            <a:ext cx="6150439" cy="1021556"/>
          </a:xfrm>
          <a:prstGeom prst="bentConnector2">
            <a:avLst/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4099380" y="3761601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27" grpId="0" animBg="1"/>
      <p:bldP spid="2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858" y="4724400"/>
            <a:ext cx="2164791" cy="23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858" y="4724400"/>
            <a:ext cx="2164791" cy="23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228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5cm}&#10;\begin{document}&#10;\begin{tikzpicture}&#10;&#10;\node[iri,anchor=center] (p1) {Ireland};&#10;\node[iri, right=\hgap of p1.center,anchor=center] (p2) {Europe}&#10;  edge[arrin] node[fill=white] {partOf} (p1.east);&#10;\node[iri, above=\vgap of p2.center,anchor=center] (p3) {Country}&#10; edge[arrin] node[fill=white] {a} (p1.east);&#10;\node[iri, below=\vgap of p2.center,anchor=center] (p4) {Dublin}&#10; edge[arrin] node[fill=white] {capital} (p1.east);&#10;\node[lit,right=\hgap of p4.center,anchor=center,blue,bottom color=blue!20] (p5)&#10; {\color{blue}1000000}&#10;  edge[arrin,blue] node[fill=white] {\color{blue}population} (p4.east);&#10;&#10;%\node [below right] at (current bounding box.north west) {\large ($G$)};&#10;\end{tikzpicture}&#10;\end{document}"/>
  <p:tag name="IGUANATEXSIZE" val="20"/>
  <p:tag name="IGUANATEXCURSOR" val="240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begin{document}&#10;\noindent&#10;\sf&#10;\begin{tabular}{|l|l|l|}&#10;\hline&#10;\color{gray} \textit{subject} &amp; \color{gray} \textit{predicate} &amp; \color{gray} \textit{object}\\\hline\hline&#10;Ireland &amp; partOf &amp; Europe \\&#10;Ireland &amp; a &amp; Country \\&#10;Ireland &amp; capital &amp; Dublin \\\hline\hline&#10;\color{blue}Dublin &amp; \color{blue}population &amp; \color{blue}1,000,000\\\hline&#10;\end{tabular}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\usepackage{mathtools}&#10;&#10;\pagestyle{empty}&#10;&#10;\begin{document}&#10;\noindent&#10;\color{gray} $\mathsf{subject} \xrightarrow{\mathsf{predicate}} \mathsf{object}$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8,139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Rules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5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8,139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Rules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5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0,661"/>
  <p:tag name="ORIGINALWIDTH" val="3280,958"/>
  <p:tag name="OUTPUTDPI" val="1200"/>
  <p:tag name="LATEXADDIN" val="\documentclass{standalone}&#10;\usepackage{amsmath}&#10;\usepackage{xcolor}&#10;\usepackage{tikz}&#10;\usetikzlibrary{shapes,arrows,positioning,fit,backgrounds}&#10;\newcommand{\mdt}{\textasciicircum\textasciicircum}&#10;\newcommand{\hsp}{\vphantom{Ag}}&#10;\tikzset{&#10; std/.style={ &#10;        draw,&#10;  circle,&#10;  anchor=center,&#10;  inner sep=0pt,&#10;  minimum size=5pt&#10; },&#10; lab/.style={ &#10;           text centered,&#10;  fill=white, &#10;  opacity=0.8,&#10;  text opacity=1,&#10;  font=\tt\footnotesize\hsp},&#10; elab/.style={ &#10;           text centered,&#10;  fill=white, &#10;  opacity=0.95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,&#10;    invisible/.style={opacity=0,text opacity=0,text=white,draw=white,bottom color=white,top color=white}&#10;}&#10;&#10;\pagestyle{empty}&#10;\newcommand{\vgap}{1.5cm}&#10;\newcommand{\hgap}{6cm}&#10;\begin{document}&#10;\begin{tikzpicture}[node distance = 4cm, auto]&#10;\node [iri] (zia) {:Zia};&#10;&#10;\node [right of=zia] (c) {};&#10;&#10;\node [iri, top color=white, above=0.5cm of c] (marty) {:Marty}    &#10; edge[arrin] node[elab,anchor=mid] {:sire} (zia);&#10;&#10;\node [iri, top color=white, below=0.5cm of c] (lea) {:Lea}    &#10; edge[arrin] node[elab,anchor=mid] {:dam} (zia);&#10; &#10;\node [iri, top color=white, right of=c] (zach) {:Zach}    &#10; edge[arrout] node[elab,anchor=mid] {:sire} (marty)&#10; edge[arrout] node[elab,anchor=mid] {:dam} (lea);&#10; &#10;\node [iri, top color=white, below=1cm of zach] (zebroid) {:Zebroid}    &#10;  edge[arrin] node[elab,anchor=mid,pos=0.55] {rdf:type} (zach)&#10;  edge[arrin,bend left=25,invisible] node[elab,anchor=mid,invisible] {rdf:type} (zia);&#10;\end{tikzpicture}&#10;\end{document}"/>
  <p:tag name="IGUANATEXSIZE" val="20"/>
  <p:tag name="IGUANATEXCURSOR" val="26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6,1209"/>
  <p:tag name="ORIGINALWIDTH" val="720,6893"/>
  <p:tag name="OUTPUTDPI" val="1200"/>
  <p:tag name="LATEXADDIN" val="\documentclass{standalone}&#10;\usepackage{amsmath}&#10;\usepackage{xcolor}&#10;\usepackage{tikz}&#10;\usetikzlibrary{shapes,arrows,positioning,fit,backgrounds}&#10;\newcommand{\mdt}{\textasciicircum\textasciicircum}&#10;\newcommand{\hsp}{\vphantom{Ag}}&#10;\tikzset{&#10; std/.style={ &#10;        draw,&#10;  circle,&#10;  anchor=center,&#10;  inner sep=0pt,&#10;  minimum size=5pt&#10; },&#10; lab/.style={ &#10;           text centered,&#10;  fill=white, &#10;  opacity=0.8,&#10;  text opacity=1,&#10;  font=\tt\footnotesize\hsp},&#10; elab/.style={ &#10;           text centered,&#10;  fill=white, &#10;  opacity=0.95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,&#10;    invisible/.style={opacity=0,text opacity=0,text=white,draw=white,bottom color=white,top color=white}&#10;}&#10;&#10;\pagestyle{empty}&#10;\newcommand{\vgap}{1.5cm}&#10;\newcommand{\hgap}{6cm}&#10;\begin{document}&#10;\begin{tikzpicture}[node distance = 4cm, auto]&#10;\node [iri] (zia) {:Zia};&#10;&#10;\node [right of=zia] (c) {};&#10;&#10;\node [iri, top color=white, above=0.5cm of c] (marty) {:Marty}    &#10; edge[arrin] node[elab,anchor=mid] {:sire} (zia);&#10;&#10;\node [iri, top color=white, below=0.5cm of c] (lea) {:Lea}    &#10; edge[arrin] node[elab,anchor=mid] {:dam} (zia);&#10; &#10;\node [iri, top color=white, right of=c] (zach) {:Zach}    &#10; edge[arrout] node[elab,anchor=mid] {:sire} (marty)&#10; edge[arrout] node[elab,anchor=mid] {:dam} (lea);&#10; &#10;\node [iri, top color=white, below=1cm of zach] (zebroid) {:Zebroid}    &#10;  edge[arrin] node[elab,anchor=mid,pos=0.55] {rdf:type} (zach)&#10;  edge[arrin,bend left=25,green!60!black] node[elab,anchor=mid,text=green!60!black] {rdf:type} (zia);&#10;\end{tikzpicture}&#10;\end{document}"/>
  <p:tag name="IGUANATEXSIZE" val="20"/>
  <p:tag name="IGUANATEXCURSOR" val="26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2,3298"/>
  <p:tag name="ORIGINALWIDTH" val="1433,4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brown!40!black}&#10;\begin{tabular}{r@{~}l}&#10; ({\color{blue}$x$},\texttt{:dam},{\color{blue}$z_1$}), ({\color{blue}$x$},\texttt{:sire},{\color{blue}$z_2$}), &amp; \\&#10; ({\color{blue}$y$},\texttt{:dam},{\color{blue}$z_1$}), ({\color{blue}$y$},\texttt{:sire},{\color{blue}$z_2$}), &amp; \\&#10; ({\color{blue}$y$},\texttt{rdf:type},\texttt{:Zebroid})  &amp; \\&#10; $\rightarrow$ ({\color{blue}$x$},\texttt{rdf:type},\texttt{:Zebroid})&#10;\end{tabular}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4,71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usepackage{booktabs}&#10;&#10;\begin{document}&#10;\begin{tabular}{llll}&#10;\toprule&#10;\textbf{Name} &amp; \textbf{Syntax} &amp; \textbf{OWL key-term} &amp; \textbf{DL} \\&#10;\midrule&#10;\multicolumn{4}{c}{\textsc{Concept Definitions}} \\[1ex]&#10;Atomic Concept &amp; $A$ &amp; \texttt{owl:Class} &amp; $\mathcal{ALC}$  \\&#10;Top Concept &amp; $\top$ &amp; \texttt{owl:Thing}  &amp; $\mathcal{ALC}$   \\&#10;Bottom Concept &amp; $\bot$ &amp; \texttt{owl:Nothing}  &amp; $\mathcal{ALC}$   \\&#10;Concept Negation &amp; $\neg C$ &amp; \texttt{owl:complementOf}  &amp; $\mathcal{ALC}$   \\&#10;Concept Intersection &amp; $C \sqcap D$ &amp; \texttt{owl:intersectionOf}  &amp; $\mathcal{ALC}$  \\&#10;Concept Union &amp; $C \sqcup D$ &amp; \texttt{owl:unionOf}  &amp; $\mathcal{ALC}$   \\&#10;Nominal &amp; $\{ a_1, ..., a_n \}$ &amp; \texttt{owl:oneOf}  &amp; $\mathcal{O}$  \\&#10;Existential Restriction &amp; $\exists R.C$ &amp; \texttt{owl:someValuesFrom} &amp; $\mathcal{ALC}$ \\&#10;Universal Restriction &amp; $\forall R.C$ &amp; \texttt{owl:allValuesFrom} &amp; $\mathcal{ALC}$ \\&#10;Self Restriction &amp; $\exists R.\textsf{Self}$ &amp; \texttt{owl:hasSelf} &amp; $\mathcal{R}$ \\&#10;Number Restriction &amp; $\leq n\,R$, $\geq n\,R$, $= n\,R$ &amp; \texttt{owl:*cardinality} &amp; $\mathcal{N}$ \\&#10;Qualified Number Restriction &amp; $\leq n\,R.C$, $\geq n\,R.C$, $= n\,R.C$ &amp; \texttt{owl:*qualifiedCardinality} &amp; $\mathcal{Q}$ \\&#10;\midrule&#10;\multicolumn{4}{c}{\textsc{Concept Axioms} (T-Box)}  \\[1ex]&#10;Concept Inclusion &amp; $C \sqsubseteq D$ &amp; \texttt{rdfs:subClassOf} &amp; $\mathcal{ALC}$ \\&#10;% Concept Equivalence &amp; $C \equiv D$ &amp; \texttt{owl:equivalentClass} \\&#10;\midrule&#10;\multicolumn{4}{c}{\textsc{Role Definitions}} \\[1ex]&#10;Role  &amp; $R$ &amp; \texttt{owl:*Property} &amp; $\mathcal{ALC}$ \\&#10;Inverse Role &amp; $R^{-}$ &amp; \texttt{owl:inverseOf} &amp; $\mathcal{I}$ \\&#10;Universal Role &amp; $U$ &amp; \texttt{owl:top*Property}  &amp; $\mathcal{R}$ \\&#10;\midrule&#10;\multicolumn{4}{c}{\textsc{Role Axioms} (R-Box)}\\[1ex]&#10;Role Inclusion &amp; $R \sqsubseteq S$ &amp; \texttt{rdfs:subPropertyOf} &amp; $\mathcal{H}$  \\&#10;% Role Equivalence &amp; $R \equiv S$ &amp; \texttt{owl:equivalentProperty} \\&#10;Complex Role Inclusion &amp; $R_1 \circ ... \circ R_n \sqsubseteq S$ &amp; \texttt{owl:propertyChainAxiom} &amp; $\mathcal{R}$  \\&#10;Transitive Roles &amp; $\textsf{Trans}(R)$ &amp; \texttt{owl:TransitiveProperty} &amp; $\mathcal{S}$  \\&#10;Functional Roles &amp; $\textsf{Func}(R)$ &amp; \texttt{owl:FunctionalProperty} &amp; $\mathcal{F}$  \\&#10;Reflexive Roles &amp; $\textsf{Ref}(R)$ &amp; \texttt{owl:ReflexiveProperty} &amp; $\mathcal{R}$  \\&#10;Irreflexive Roles &amp; $\textsf{Irref}(R)$ &amp; \texttt{owl:IrreflexiveProperty} &amp; $\mathcal{R}$  \\&#10;Symmetric Roles &amp; $\textsf{Sym}(R)$ &amp; \texttt{owl:SymmetricProperty} &amp; $\mathcal{I}$  \\&#10;Asymmetric Roles &amp; $\textsf{Asym}(R)$ &amp; \texttt{owl:AsymmetricProperty} &amp; $\mathcal{R}$  \\&#10;Disjoint Roles &amp; $\textsf{Disj}(R,S)$ &amp; \texttt{owl:disjointPropertyWith} &amp; $\mathcal{R}$  \\&#10;\midrule&#10;\multicolumn{4}{c}{\textsc{Assertional Definitions}} \\[1ex]&#10;(Named) Individual &amp; $a$ &amp; (\textit{RDF IRI or Literal}) &amp; $\mathcal{ALC}$ \\&#10;\midrule&#10;\multicolumn{4}{c}{\textsc{Assertional Axioms} (A-Box)}  \\[1ex]&#10;Role Assertion &amp; $R(a,b)$ &amp; (\textit{RDF triple}) &amp; $\mathcal{ALC}$ \\&#10;Negative Role Assertion &amp; $\neg R(a,b)$ &amp; \texttt{owl:NegativePropertyAssertion} &amp; $\mathcal{ALCO}$ \\&#10;Concept Assertion &amp; $C(a)$ &amp; \texttt{rdf:type} &amp; $\mathcal{ALC}$ \\&#10;Equality &amp; $ a = b $ &amp; \texttt{owl:sameAs} &amp; $\mathcal{ALCO}/\mathcal{F}$ \\&#10;Inequality &amp; $ a \neq b $ &amp; \texttt{owl:differentFrom} &amp;  $\mathcal{ALCO}$ \\&#10;\bottomrule&#10;\end{tabular}&#10;\end{document}&#10;"/>
  <p:tag name="IGUANATEXSIZE" val="20"/>
  <p:tag name="IGUANATEXCURSOR" val="2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Means new to OWL version 2.0!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4,71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usepackage{booktabs}&#10;&#10;\begin{document}&#10;\begin{tabular}{llll}&#10;\toprule&#10;\textbf{Name} &amp; \textbf{Syntax} &amp; \textbf{OWL key-term} &amp; \textbf{DL} \\&#10;\midrule&#10;\multicolumn{4}{c}{\textsc{Concept Definitions}} \\[1ex]&#10;Atomic Concept &amp; $A$ &amp; \texttt{owl:Class} &amp; $\mathcal{ALC}$  \\&#10;Top Concept &amp; $\top$ &amp; \texttt{owl:Thing}  &amp; $\mathcal{ALC}$   \\&#10;Bottom Concept &amp; $\bot$ &amp; \texttt{owl:Nothing}  &amp; $\mathcal{ALC}$   \\&#10;Concept Negation &amp; $\neg C$ &amp; \texttt{owl:complementOf}  &amp; $\mathcal{ALC}$   \\&#10;Concept Intersection &amp; $C \sqcap D$ &amp; \texttt{owl:intersectionOf}  &amp; $\mathcal{ALC}$  \\&#10;Concept Union &amp; $C \sqcup D$ &amp; \texttt{owl:unionOf}  &amp; $\mathcal{ALC}$   \\&#10;Nominal &amp; $\{ a_1, ..., a_n \}$ &amp; \texttt{owl:oneOf}  &amp; $\mathcal{O}$  \\&#10;Existential Restriction &amp; $\exists R.C$ &amp; \texttt{owl:someValuesFrom} &amp; $\mathcal{ALC}$ \\&#10;Universal Restriction &amp; $\forall R.C$ &amp; \texttt{owl:allValuesFrom} &amp; $\mathcal{ALC}$ \\&#10;Self Restriction &amp; $\exists R.\textsf{Self}$ &amp; \texttt{owl:hasSelf} &amp; $\mathcal{R}$ \\&#10;Number Restriction &amp; $\leq n\,R$, $\geq n\,R$, $= n\,R$ &amp; \texttt{owl:*cardinality} &amp; $\mathcal{N}$ \\&#10;Qualified Number Restriction &amp; $\leq n\,R.C$, $\geq n\,R.C$, $= n\,R.C$ &amp; \texttt{owl:*qualifiedCardinality} &amp; $\mathcal{Q}$ \\&#10;\midrule&#10;\multicolumn{4}{c}{\textsc{Concept Axioms} (T-Box)}  \\[1ex]&#10;Concept Inclusion &amp; $C \sqsubseteq D$ &amp; \texttt{rdfs:subClassOf} &amp; $\mathcal{ALC}$ \\&#10;% Concept Equivalence &amp; $C \equiv D$ &amp; \texttt{owl:equivalentClass} \\&#10;\midrule&#10;\multicolumn{4}{c}{\textsc{Role Definitions}} \\[1ex]&#10;Role  &amp; $R$ &amp; \texttt{owl:*Property} &amp; $\mathcal{ALC}$ \\&#10;Inverse Role &amp; $R^{-}$ &amp; \texttt{owl:inverseOf} &amp; $\mathcal{I}$ \\&#10;Universal Role &amp; $U$ &amp; \texttt{owl:top*Property}  &amp; $\mathcal{R}$ \\&#10;\midrule&#10;\multicolumn{4}{c}{\textsc{Role Axioms} (R-Box)}\\[1ex]&#10;Role Inclusion &amp; $R \sqsubseteq S$ &amp; \texttt{rdfs:subPropertyOf} &amp; $\mathcal{H}$  \\&#10;% Role Equivalence &amp; $R \equiv S$ &amp; \texttt{owl:equivalentProperty} \\&#10;Complex Role Inclusion &amp; $R_1 \circ ... \circ R_n \sqsubseteq S$ &amp; \texttt{owl:propertyChainAxiom} &amp; $\mathcal{R}$  \\&#10;Transitive Roles &amp; $\textsf{Trans}(R)$ &amp; \texttt{owl:TransitiveProperty} &amp; $\mathcal{S}$  \\&#10;Functional Roles &amp; $\textsf{Func}(R)$ &amp; \texttt{owl:FunctionalProperty} &amp; $\mathcal{F}$  \\&#10;Reflexive Roles &amp; $\textsf{Ref}(R)$ &amp; \texttt{owl:ReflexiveProperty} &amp; $\mathcal{R}$  \\&#10;Irreflexive Roles &amp; $\textsf{Irref}(R)$ &amp; \texttt{owl:IrreflexiveProperty} &amp; $\mathcal{R}$  \\&#10;Symmetric Roles &amp; $\textsf{Sym}(R)$ &amp; \texttt{owl:SymmetricProperty} &amp; $\mathcal{I}$  \\&#10;Asymmetric Roles &amp; $\textsf{Asym}(R)$ &amp; \texttt{owl:AsymmetricProperty} &amp; $\mathcal{R}$  \\&#10;Disjoint Roles &amp; $\textsf{Disj}(R,S)$ &amp; \texttt{owl:disjointPropertyWith} &amp; $\mathcal{R}$  \\&#10;\midrule&#10;\multicolumn{4}{c}{\textsc{Assertional Definitions}} \\[1ex]&#10;(Named) Individual &amp; $a$ &amp; (\textit{RDF IRI or Literal}) &amp; $\mathcal{ALC}$ \\&#10;\midrule&#10;\multicolumn{4}{c}{\textsc{Assertional Axioms} (A-Box)}  \\[1ex]&#10;Role Assertion &amp; $R(a,b)$ &amp; (\textit{RDF triple}) &amp; $\mathcal{ALC}$ \\&#10;Negative Role Assertion &amp; $\neg R(a,b)$ &amp; \texttt{owl:NegativePropertyAssertion} &amp; $\mathcal{ALCO}$ \\&#10;Concept Assertion &amp; $C(a)$ &amp; \texttt{rdf:type} &amp; $\mathcal{ALC}$ \\&#10;Equality &amp; $ a = b $ &amp; \texttt{owl:sameAs} &amp; $\mathcal{ALCO}/\mathcal{F}$ \\&#10;Inequality &amp; $ a \neq b $ &amp; \texttt{owl:differentFrom} &amp;  $\mathcal{ALCO}$ \\&#10;\bottomrule&#10;\end{tabular}&#10;\end{document}&#10;"/>
  <p:tag name="IGUANATEXSIZE" val="20"/>
  <p:tag name="IGUANATEXCURSOR" val="2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8,139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Rules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550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25497</TotalTime>
  <Words>3183</Words>
  <Application>Microsoft Office PowerPoint</Application>
  <PresentationFormat>On-screen Show (4:3)</PresentationFormat>
  <Paragraphs>702</Paragraphs>
  <Slides>89</Slides>
  <Notes>40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1" baseType="lpstr">
      <vt:lpstr>Alegreya Sans SC Light</vt:lpstr>
      <vt:lpstr>Inconsolata</vt:lpstr>
      <vt:lpstr>PMingLiU-ExtB</vt:lpstr>
      <vt:lpstr>Segoe UI Light</vt:lpstr>
      <vt:lpstr>Arial</vt:lpstr>
      <vt:lpstr>Calibri Light</vt:lpstr>
      <vt:lpstr>Alegreya Sans SC Medium</vt:lpstr>
      <vt:lpstr>Arial Narrow</vt:lpstr>
      <vt:lpstr>Segoe UI Semilight</vt:lpstr>
      <vt:lpstr>Calibri</vt:lpstr>
      <vt:lpstr>CMU Typewriter Text</vt:lpstr>
      <vt:lpstr>Office Theme</vt:lpstr>
      <vt:lpstr>CC7220-1 La Web de Datos Primavera 2018  Lecture  4: Web Ontology Language (OWL) [I]</vt:lpstr>
      <vt:lpstr>Last time …</vt:lpstr>
      <vt:lpstr>Semantic Web: Data → Rules → Query → Output* </vt:lpstr>
      <vt:lpstr>RDF often drawn as a (directed, labelled) graph</vt:lpstr>
      <vt:lpstr>Semantic Web: Data → Rules → Query → Output* </vt:lpstr>
      <vt:lpstr>RDF Schema: RDFS</vt:lpstr>
      <vt:lpstr>Today's topic ...</vt:lpstr>
      <vt:lpstr>Semantic Web: Data → Rules → Query → Output*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Ontology Language: OWL</vt:lpstr>
      <vt:lpstr>OWL (2): A Web Standard</vt:lpstr>
      <vt:lpstr>Formal Underpinnings: Description Logics</vt:lpstr>
      <vt:lpstr>For today: A running example</vt:lpstr>
      <vt:lpstr>Logical Assumptions</vt:lpstr>
      <vt:lpstr>Open World Assumption (OWA)</vt:lpstr>
      <vt:lpstr>Open World Assumption</vt:lpstr>
      <vt:lpstr>No Unique Name Assumption (No UNA)</vt:lpstr>
      <vt:lpstr>No Unique Name Assumption (No UNA)</vt:lpstr>
      <vt:lpstr>PowerPoint Presentation</vt:lpstr>
      <vt:lpstr>PowerPoint Presentation</vt:lpstr>
      <vt:lpstr>PowerPoint Presentation</vt:lpstr>
      <vt:lpstr>PowerPoint Presentation</vt:lpstr>
      <vt:lpstr>Let’s start with some RDFS …</vt:lpstr>
      <vt:lpstr>PowerPoint Presentation</vt:lpstr>
      <vt:lpstr>PowerPoint Presentation</vt:lpstr>
      <vt:lpstr>PowerPoint Presentation</vt:lpstr>
      <vt:lpstr>PowerPoint Presentation</vt:lpstr>
      <vt:lpstr>(In)Equality in OWL …</vt:lpstr>
      <vt:lpstr>PowerPoint Presentation</vt:lpstr>
      <vt:lpstr>PowerPoint Presentation</vt:lpstr>
      <vt:lpstr>Inconsistency in OWL …</vt:lpstr>
      <vt:lpstr>Property Axioms in OWL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Aside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Negative property assertions</vt:lpstr>
      <vt:lpstr>Recap OWL property axioms</vt:lpstr>
      <vt:lpstr>Class Axioms in OWL</vt:lpstr>
      <vt:lpstr>PowerPoint Presentation</vt:lpstr>
      <vt:lpstr>PowerPoint Presentation</vt:lpstr>
      <vt:lpstr>PowerPoint Presentation</vt:lpstr>
      <vt:lpstr>Class Definitions in OWL</vt:lpstr>
      <vt:lpstr>Description Logics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Cardinality restrictions (≥, ≤,=)</vt:lpstr>
      <vt:lpstr>Qualified cardinality restrictions (≥, ≤,=)</vt:lpstr>
      <vt:lpstr>Recap OWL class axioms/definitions</vt:lpstr>
      <vt:lpstr>Slides are examples, not definitions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ahogan</cp:lastModifiedBy>
  <cp:revision>1074</cp:revision>
  <cp:lastPrinted>2017-08-02T00:22:32Z</cp:lastPrinted>
  <dcterms:created xsi:type="dcterms:W3CDTF">2006-08-16T00:00:00Z</dcterms:created>
  <dcterms:modified xsi:type="dcterms:W3CDTF">2018-10-17T15:39:33Z</dcterms:modified>
</cp:coreProperties>
</file>