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528" r:id="rId2"/>
    <p:sldId id="1118" r:id="rId3"/>
    <p:sldId id="1048" r:id="rId4"/>
    <p:sldId id="1110" r:id="rId5"/>
    <p:sldId id="1113" r:id="rId6"/>
    <p:sldId id="1114" r:id="rId7"/>
    <p:sldId id="1115" r:id="rId8"/>
    <p:sldId id="1116" r:id="rId9"/>
    <p:sldId id="1117" r:id="rId10"/>
    <p:sldId id="1119" r:id="rId11"/>
    <p:sldId id="1120" r:id="rId12"/>
    <p:sldId id="1109" r:id="rId13"/>
    <p:sldId id="1111" r:id="rId14"/>
    <p:sldId id="1112" r:id="rId15"/>
    <p:sldId id="1121" r:id="rId16"/>
    <p:sldId id="1123" r:id="rId17"/>
    <p:sldId id="1124" r:id="rId18"/>
    <p:sldId id="1126" r:id="rId19"/>
    <p:sldId id="1127" r:id="rId20"/>
    <p:sldId id="1125" r:id="rId21"/>
    <p:sldId id="1122" r:id="rId22"/>
    <p:sldId id="1128" r:id="rId23"/>
    <p:sldId id="1129" r:id="rId24"/>
    <p:sldId id="1049" r:id="rId25"/>
    <p:sldId id="1130" r:id="rId26"/>
    <p:sldId id="1132" r:id="rId27"/>
    <p:sldId id="1131" r:id="rId28"/>
    <p:sldId id="1133" r:id="rId29"/>
    <p:sldId id="1134" r:id="rId30"/>
    <p:sldId id="1136" r:id="rId31"/>
    <p:sldId id="1137" r:id="rId32"/>
    <p:sldId id="1139" r:id="rId33"/>
    <p:sldId id="1135" r:id="rId34"/>
    <p:sldId id="1141" r:id="rId35"/>
    <p:sldId id="1143" r:id="rId36"/>
    <p:sldId id="1140" r:id="rId37"/>
    <p:sldId id="1145" r:id="rId38"/>
    <p:sldId id="1150" r:id="rId39"/>
    <p:sldId id="1148" r:id="rId40"/>
    <p:sldId id="1149" r:id="rId41"/>
    <p:sldId id="1146" r:id="rId42"/>
    <p:sldId id="1147" r:id="rId43"/>
    <p:sldId id="1144" r:id="rId44"/>
    <p:sldId id="1155" r:id="rId45"/>
    <p:sldId id="1158" r:id="rId46"/>
    <p:sldId id="1163" r:id="rId47"/>
    <p:sldId id="1154" r:id="rId48"/>
    <p:sldId id="1166" r:id="rId49"/>
    <p:sldId id="1156" r:id="rId50"/>
    <p:sldId id="1164" r:id="rId51"/>
    <p:sldId id="1157" r:id="rId52"/>
    <p:sldId id="1167" r:id="rId53"/>
    <p:sldId id="1161" r:id="rId54"/>
    <p:sldId id="1168" r:id="rId55"/>
    <p:sldId id="1162" r:id="rId56"/>
    <p:sldId id="1169" r:id="rId57"/>
    <p:sldId id="1160" r:id="rId58"/>
    <p:sldId id="1151" r:id="rId59"/>
    <p:sldId id="1152" r:id="rId60"/>
    <p:sldId id="1153" r:id="rId61"/>
    <p:sldId id="1202" r:id="rId62"/>
    <p:sldId id="1170" r:id="rId63"/>
    <p:sldId id="1188" r:id="rId64"/>
    <p:sldId id="1173" r:id="rId65"/>
    <p:sldId id="1174" r:id="rId66"/>
    <p:sldId id="1175" r:id="rId67"/>
    <p:sldId id="1176" r:id="rId68"/>
    <p:sldId id="1177" r:id="rId69"/>
    <p:sldId id="1178" r:id="rId70"/>
    <p:sldId id="1179" r:id="rId71"/>
    <p:sldId id="1180" r:id="rId72"/>
    <p:sldId id="1181" r:id="rId73"/>
    <p:sldId id="1182" r:id="rId74"/>
    <p:sldId id="1183" r:id="rId75"/>
    <p:sldId id="1184" r:id="rId76"/>
    <p:sldId id="1185" r:id="rId77"/>
    <p:sldId id="1186" r:id="rId78"/>
    <p:sldId id="1189" r:id="rId79"/>
    <p:sldId id="1190" r:id="rId80"/>
    <p:sldId id="1194" r:id="rId81"/>
    <p:sldId id="1192" r:id="rId82"/>
    <p:sldId id="1193" r:id="rId83"/>
    <p:sldId id="1195" r:id="rId84"/>
    <p:sldId id="1196" r:id="rId85"/>
    <p:sldId id="1199" r:id="rId86"/>
    <p:sldId id="1200" r:id="rId87"/>
    <p:sldId id="1201" r:id="rId88"/>
    <p:sldId id="1104" r:id="rId89"/>
    <p:sldId id="1187" r:id="rId90"/>
    <p:sldId id="1105" r:id="rId91"/>
    <p:sldId id="651" r:id="rId9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17600"/>
    <a:srgbClr val="FF5050"/>
    <a:srgbClr val="0D5C00"/>
    <a:srgbClr val="820069"/>
    <a:srgbClr val="A80088"/>
    <a:srgbClr val="C0009B"/>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05" autoAdjust="0"/>
    <p:restoredTop sz="94662" autoAdjust="0"/>
  </p:normalViewPr>
  <p:slideViewPr>
    <p:cSldViewPr>
      <p:cViewPr varScale="1">
        <p:scale>
          <a:sx n="87" d="100"/>
          <a:sy n="87" d="100"/>
        </p:scale>
        <p:origin x="2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I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E300012-02A5-4B9A-BBBE-ECC937BD1D5A}" type="datetimeFigureOut">
              <a:rPr lang="en-IE" smtClean="0"/>
              <a:t>07/11/2016</a:t>
            </a:fld>
            <a:endParaRPr lang="en-IE"/>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I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I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04E58D3-AE56-4AF7-BFDD-CAD04963A4E2}" type="slidenum">
              <a:rPr lang="en-IE" smtClean="0"/>
              <a:t>‹#›</a:t>
            </a:fld>
            <a:endParaRPr lang="en-IE"/>
          </a:p>
        </p:txBody>
      </p:sp>
    </p:spTree>
    <p:extLst>
      <p:ext uri="{BB962C8B-B14F-4D97-AF65-F5344CB8AC3E}">
        <p14:creationId xmlns:p14="http://schemas.microsoft.com/office/powerpoint/2010/main" val="71686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6</a:t>
            </a:fld>
            <a:endParaRPr lang="en-IE"/>
          </a:p>
        </p:txBody>
      </p:sp>
    </p:spTree>
    <p:extLst>
      <p:ext uri="{BB962C8B-B14F-4D97-AF65-F5344CB8AC3E}">
        <p14:creationId xmlns:p14="http://schemas.microsoft.com/office/powerpoint/2010/main" val="255573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7</a:t>
            </a:fld>
            <a:endParaRPr lang="en-IE"/>
          </a:p>
        </p:txBody>
      </p:sp>
    </p:spTree>
    <p:extLst>
      <p:ext uri="{BB962C8B-B14F-4D97-AF65-F5344CB8AC3E}">
        <p14:creationId xmlns:p14="http://schemas.microsoft.com/office/powerpoint/2010/main" val="268613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8</a:t>
            </a:fld>
            <a:endParaRPr lang="en-IE"/>
          </a:p>
        </p:txBody>
      </p:sp>
    </p:spTree>
    <p:extLst>
      <p:ext uri="{BB962C8B-B14F-4D97-AF65-F5344CB8AC3E}">
        <p14:creationId xmlns:p14="http://schemas.microsoft.com/office/powerpoint/2010/main" val="26861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9</a:t>
            </a:fld>
            <a:endParaRPr lang="en-IE"/>
          </a:p>
        </p:txBody>
      </p:sp>
    </p:spTree>
    <p:extLst>
      <p:ext uri="{BB962C8B-B14F-4D97-AF65-F5344CB8AC3E}">
        <p14:creationId xmlns:p14="http://schemas.microsoft.com/office/powerpoint/2010/main" val="268613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23</a:t>
            </a:fld>
            <a:endParaRPr lang="en-IE"/>
          </a:p>
        </p:txBody>
      </p:sp>
    </p:spTree>
    <p:extLst>
      <p:ext uri="{BB962C8B-B14F-4D97-AF65-F5344CB8AC3E}">
        <p14:creationId xmlns:p14="http://schemas.microsoft.com/office/powerpoint/2010/main" val="191537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91</a:t>
            </a:fld>
            <a:endParaRPr lang="en-IE"/>
          </a:p>
        </p:txBody>
      </p:sp>
    </p:spTree>
    <p:extLst>
      <p:ext uri="{BB962C8B-B14F-4D97-AF65-F5344CB8AC3E}">
        <p14:creationId xmlns:p14="http://schemas.microsoft.com/office/powerpoint/2010/main" val="323709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2" name="Rectangle 35"/>
          <p:cNvSpPr>
            <a:spLocks noChangeArrowheads="1"/>
          </p:cNvSpPr>
          <p:nvPr userDrawn="1"/>
        </p:nvSpPr>
        <p:spPr bwMode="auto">
          <a:xfrm>
            <a:off x="0" y="0"/>
            <a:ext cx="9144000" cy="6858000"/>
          </a:xfrm>
          <a:prstGeom prst="rect">
            <a:avLst/>
          </a:prstGeom>
          <a:solidFill>
            <a:srgbClr val="D7D7D7"/>
          </a:solidFill>
          <a:ln w="9525">
            <a:solidFill>
              <a:schemeClr val="tx1"/>
            </a:solidFill>
            <a:miter lim="800000"/>
            <a:headEnd/>
            <a:tailEnd/>
          </a:ln>
          <a:effectLst/>
        </p:spPr>
        <p:txBody>
          <a:bodyPr wrap="none" anchor="ctr"/>
          <a:lstStyle/>
          <a:p>
            <a:pPr>
              <a:defRPr/>
            </a:pPr>
            <a:endParaRPr lang="en-US"/>
          </a:p>
        </p:txBody>
      </p:sp>
      <p:sp>
        <p:nvSpPr>
          <p:cNvPr id="3" name="AutoShape 36"/>
          <p:cNvSpPr>
            <a:spLocks noChangeArrowheads="1"/>
          </p:cNvSpPr>
          <p:nvPr userDrawn="1"/>
        </p:nvSpPr>
        <p:spPr bwMode="auto">
          <a:xfrm>
            <a:off x="179512" y="212874"/>
            <a:ext cx="8748713" cy="6456486"/>
          </a:xfrm>
          <a:prstGeom prst="roundRect">
            <a:avLst>
              <a:gd name="adj" fmla="val 2685"/>
            </a:avLst>
          </a:prstGeom>
          <a:solidFill>
            <a:schemeClr val="bg1"/>
          </a:solidFill>
          <a:ln w="9525">
            <a:noFill/>
            <a:round/>
            <a:headEnd/>
            <a:tailEnd/>
          </a:ln>
          <a:effectLst/>
        </p:spPr>
        <p:txBody>
          <a:bodyPr wrap="none" anchor="ctr"/>
          <a:lstStyle/>
          <a:p>
            <a:pPr>
              <a:defRPr/>
            </a:pPr>
            <a:endParaRPr lang="en-US"/>
          </a:p>
        </p:txBody>
      </p:sp>
      <p:sp>
        <p:nvSpPr>
          <p:cNvPr id="26" name="Titel 1"/>
          <p:cNvSpPr>
            <a:spLocks noGrp="1"/>
          </p:cNvSpPr>
          <p:nvPr>
            <p:ph type="title"/>
          </p:nvPr>
        </p:nvSpPr>
        <p:spPr>
          <a:xfrm>
            <a:off x="376114" y="1772816"/>
            <a:ext cx="8324850" cy="561975"/>
          </a:xfrm>
        </p:spPr>
        <p:txBody>
          <a:bodyPr/>
          <a:lstStyle>
            <a:lvl1pPr>
              <a:defRPr>
                <a:solidFill>
                  <a:srgbClr val="466A64"/>
                </a:solidFill>
                <a:latin typeface="cmss8" pitchFamily="34" charset="0"/>
              </a:defRPr>
            </a:lvl1pPr>
          </a:lstStyle>
          <a:p>
            <a:r>
              <a:rPr lang="de-DE" dirty="0" smtClean="0"/>
              <a:t>Titelmasterformat durch Klicken bearbeiten</a:t>
            </a:r>
            <a:endParaRPr lang="de-DE" dirty="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49833"/>
            <a:ext cx="9525000" cy="758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657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3600">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2.xml"/><Relationship Id="rId7" Type="http://schemas.openxmlformats.org/officeDocument/2006/relationships/image" Target="../media/image2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slideLayout" Target="../slideLayouts/slideLayout2.xml"/><Relationship Id="rId10" Type="http://schemas.openxmlformats.org/officeDocument/2006/relationships/image" Target="../media/image29.png"/><Relationship Id="rId4" Type="http://schemas.openxmlformats.org/officeDocument/2006/relationships/tags" Target="../tags/tag23.xm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1.xml"/><Relationship Id="rId7" Type="http://schemas.openxmlformats.org/officeDocument/2006/relationships/image" Target="../media/image47.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2.xml"/><Relationship Id="rId7" Type="http://schemas.openxmlformats.org/officeDocument/2006/relationships/image" Target="../media/image54.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www.w3.org/TR/sparql11-query/#SparqlOp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parql.org/sparql" TargetMode="External"/><Relationship Id="rId4" Type="http://schemas.openxmlformats.org/officeDocument/2006/relationships/hyperlink" Target="http://www.cambridgesemantics.com/semantic-university/sparql-by-example"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79.png"/><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81.png"/><Relationship Id="rId4" Type="http://schemas.openxmlformats.org/officeDocument/2006/relationships/image" Target="../media/image80.png"/></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85.png"/><Relationship Id="rId4" Type="http://schemas.openxmlformats.org/officeDocument/2006/relationships/image" Target="../media/image84.png"/></Relationships>
</file>

<file path=ppt/slides/_rels/slide7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w3.org/TR/sparql11-entail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hyperlink" Target="http://www.w3.org/TR/sparql11-protoco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s-ES" b="1" dirty="0" smtClean="0"/>
              <a:t>CC6202-1</a:t>
            </a:r>
            <a:br>
              <a:rPr lang="es-ES" b="1" dirty="0" smtClean="0"/>
            </a:br>
            <a:r>
              <a:rPr lang="en-IE" b="1" cap="small" dirty="0" smtClean="0"/>
              <a:t>La Web de </a:t>
            </a:r>
            <a:r>
              <a:rPr lang="en-IE" b="1" cap="small" dirty="0" err="1" smtClean="0"/>
              <a:t>Datos</a:t>
            </a:r>
            <a:r>
              <a:rPr lang="en-IE" b="1" cap="small" dirty="0"/>
              <a:t/>
            </a:r>
            <a:br>
              <a:rPr lang="en-IE" b="1" cap="small" dirty="0"/>
            </a:br>
            <a:r>
              <a:rPr lang="en-IE" b="1" cap="small" dirty="0" smtClean="0"/>
              <a:t>Primavera </a:t>
            </a:r>
            <a:r>
              <a:rPr lang="es-ES" b="1" dirty="0" smtClean="0"/>
              <a:t>2016</a:t>
            </a:r>
            <a:br>
              <a:rPr lang="es-ES" b="1" dirty="0" smtClean="0"/>
            </a:br>
            <a:r>
              <a:rPr lang="es-ES" b="1" dirty="0" smtClean="0"/>
              <a:t/>
            </a:r>
            <a:br>
              <a:rPr lang="es-ES" b="1" dirty="0" smtClean="0"/>
            </a:br>
            <a:r>
              <a:rPr lang="es-ES" b="1" dirty="0" err="1" smtClean="0"/>
              <a:t>Lecture</a:t>
            </a:r>
            <a:r>
              <a:rPr lang="es-ES" b="1" dirty="0" smtClean="0"/>
              <a:t> 8: SPARQL (1.1)</a:t>
            </a:r>
            <a:endParaRPr lang="en-IE" dirty="0"/>
          </a:p>
        </p:txBody>
      </p:sp>
      <p:sp>
        <p:nvSpPr>
          <p:cNvPr id="3" name="Subtitle 2"/>
          <p:cNvSpPr>
            <a:spLocks noGrp="1"/>
          </p:cNvSpPr>
          <p:nvPr>
            <p:ph type="subTitle" idx="1"/>
          </p:nvPr>
        </p:nvSpPr>
        <p:spPr>
          <a:xfrm>
            <a:off x="1371600" y="4800600"/>
            <a:ext cx="6400800" cy="1295400"/>
          </a:xfrm>
        </p:spPr>
        <p:txBody>
          <a:bodyPr/>
          <a:lstStyle/>
          <a:p>
            <a:r>
              <a:rPr lang="en-IE" dirty="0" smtClean="0"/>
              <a:t>Aidan Hogan</a:t>
            </a:r>
          </a:p>
          <a:p>
            <a:r>
              <a:rPr lang="en-IE" dirty="0" smtClean="0"/>
              <a:t>aidhog@gmail.com</a:t>
            </a:r>
            <a:endParaRPr lang="en-IE" dirty="0"/>
          </a:p>
        </p:txBody>
      </p:sp>
    </p:spTree>
    <p:extLst>
      <p:ext uri="{BB962C8B-B14F-4D97-AF65-F5344CB8AC3E}">
        <p14:creationId xmlns:p14="http://schemas.microsoft.com/office/powerpoint/2010/main" val="348971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Solution modifiers</a:t>
            </a:r>
            <a:endParaRPr lang="en-IE" dirty="0"/>
          </a:p>
        </p:txBody>
      </p:sp>
      <p:sp>
        <p:nvSpPr>
          <p:cNvPr id="5" name="Content Placeholder 4"/>
          <p:cNvSpPr>
            <a:spLocks noGrp="1"/>
          </p:cNvSpPr>
          <p:nvPr>
            <p:ph idx="1"/>
          </p:nvPr>
        </p:nvSpPr>
        <p:spPr/>
        <p:txBody>
          <a:bodyPr>
            <a:normAutofit/>
          </a:bodyPr>
          <a:lstStyle/>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ORDER BY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DESC</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p>
          <a:p>
            <a:pPr lvl="1"/>
            <a:r>
              <a:rPr lang="en-IE" sz="2000" dirty="0" smtClean="0">
                <a:ea typeface="CMU Typewriter Text" panose="02000609000000000000" pitchFamily="49" charset="0"/>
                <a:cs typeface="CMU Typewriter Text" panose="02000609000000000000" pitchFamily="49" charset="0"/>
              </a:rPr>
              <a:t>Can be used to order results</a:t>
            </a:r>
          </a:p>
          <a:p>
            <a:pPr lvl="1"/>
            <a:r>
              <a:rPr lang="en-IE" sz="2000" dirty="0" smtClean="0">
                <a:ea typeface="CMU Typewriter Text" panose="02000609000000000000" pitchFamily="49" charset="0"/>
                <a:cs typeface="CMU Typewriter Text" panose="02000609000000000000" pitchFamily="49" charset="0"/>
              </a:rPr>
              <a:t>By default ascending (</a:t>
            </a:r>
            <a:r>
              <a:rPr lang="en-IE" sz="20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ASC</a:t>
            </a:r>
            <a:r>
              <a:rPr lang="en-IE" sz="2000" dirty="0" smtClean="0">
                <a:ea typeface="CMU Typewriter Text" panose="02000609000000000000" pitchFamily="49" charset="0"/>
                <a:cs typeface="CMU Typewriter Text" panose="02000609000000000000" pitchFamily="49" charset="0"/>
              </a:rPr>
              <a:t>), can specify descending (</a:t>
            </a:r>
            <a:r>
              <a:rPr lang="en-IE" sz="20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DESC</a:t>
            </a:r>
            <a:r>
              <a:rPr lang="en-IE" sz="2000" dirty="0" smtClean="0">
                <a:ea typeface="CMU Typewriter Text" panose="02000609000000000000" pitchFamily="49" charset="0"/>
                <a:cs typeface="CMU Typewriter Text" panose="02000609000000000000" pitchFamily="49" charset="0"/>
              </a:rPr>
              <a:t>)</a:t>
            </a:r>
          </a:p>
          <a:p>
            <a:pPr lvl="1"/>
            <a:r>
              <a:rPr lang="en-IE" sz="2000" dirty="0" smtClean="0">
                <a:ea typeface="CMU Typewriter Text" panose="02000609000000000000" pitchFamily="49" charset="0"/>
                <a:cs typeface="CMU Typewriter Text" panose="02000609000000000000" pitchFamily="49" charset="0"/>
              </a:rPr>
              <a:t>Can order lexicographically on multiple items</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LIMIT</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p>
          <a:p>
            <a:pPr lvl="1"/>
            <a:r>
              <a:rPr lang="en-IE" sz="2000" dirty="0" smtClean="0">
                <a:ea typeface="CMU Typewriter Text" panose="02000609000000000000" pitchFamily="49" charset="0"/>
                <a:cs typeface="CMU Typewriter Text" panose="02000609000000000000" pitchFamily="49" charset="0"/>
              </a:rPr>
              <a:t>Return only </a:t>
            </a:r>
            <a:r>
              <a:rPr lang="en-IE" sz="20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r>
              <a:rPr lang="en-IE" sz="2000" dirty="0" smtClean="0">
                <a:ea typeface="CMU Typewriter Text" panose="02000609000000000000" pitchFamily="49" charset="0"/>
                <a:cs typeface="CMU Typewriter Text" panose="02000609000000000000" pitchFamily="49" charset="0"/>
              </a:rPr>
              <a:t> results</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OFFSET</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p>
          <a:p>
            <a:pPr lvl="1"/>
            <a:r>
              <a:rPr lang="en-IE" sz="2000" dirty="0" smtClean="0">
                <a:ea typeface="CMU Typewriter Text" panose="02000609000000000000" pitchFamily="49" charset="0"/>
                <a:cs typeface="CMU Typewriter Text" panose="02000609000000000000" pitchFamily="49" charset="0"/>
              </a:rPr>
              <a:t>Skip the first </a:t>
            </a:r>
            <a:r>
              <a:rPr lang="en-IE" sz="20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r>
              <a:rPr lang="en-IE" sz="2000" dirty="0" smtClean="0">
                <a:ea typeface="CMU Typewriter Text" panose="02000609000000000000" pitchFamily="49" charset="0"/>
                <a:cs typeface="CMU Typewriter Text" panose="02000609000000000000" pitchFamily="49" charset="0"/>
              </a:rPr>
              <a:t> results</a:t>
            </a:r>
          </a:p>
          <a:p>
            <a:pPr lvl="1"/>
            <a:endParaRPr lang="en-IE" sz="2000"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endParaRPr lang="en-IE" sz="2400" dirty="0" smtClean="0">
              <a:ea typeface="CMU Typewriter Text" panose="02000609000000000000" pitchFamily="49" charset="0"/>
              <a:cs typeface="CMU Typewriter Text" panose="02000609000000000000" pitchFamily="49" charset="0"/>
            </a:endParaRPr>
          </a:p>
        </p:txBody>
      </p:sp>
      <p:pic>
        <p:nvPicPr>
          <p:cNvPr id="12" name="Picture 1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133600" y="5181600"/>
            <a:ext cx="4888040" cy="1455611"/>
          </a:xfrm>
          <a:prstGeom prst="rect">
            <a:avLst/>
          </a:prstGeom>
        </p:spPr>
      </p:pic>
      <p:sp>
        <p:nvSpPr>
          <p:cNvPr id="9" name="TextBox 8"/>
          <p:cNvSpPr txBox="1"/>
          <p:nvPr/>
        </p:nvSpPr>
        <p:spPr>
          <a:xfrm>
            <a:off x="1143000" y="4648201"/>
            <a:ext cx="7239000" cy="369332"/>
          </a:xfrm>
          <a:prstGeom prst="rect">
            <a:avLst/>
          </a:prstGeom>
          <a:solidFill>
            <a:schemeClr val="bg1">
              <a:lumMod val="85000"/>
            </a:schemeClr>
          </a:solidFill>
        </p:spPr>
        <p:txBody>
          <a:bodyPr wrap="square" rtlCol="0">
            <a:spAutoFit/>
          </a:bodyPr>
          <a:lstStyle/>
          <a:p>
            <a:pPr algn="ctr"/>
            <a:r>
              <a:rPr lang="en-IE" dirty="0" smtClean="0"/>
              <a:t>How might we ask for the second and third most recently released movies?</a:t>
            </a:r>
          </a:p>
        </p:txBody>
      </p:sp>
      <p:sp>
        <p:nvSpPr>
          <p:cNvPr id="13" name="TextBox 12"/>
          <p:cNvSpPr txBox="1"/>
          <p:nvPr/>
        </p:nvSpPr>
        <p:spPr>
          <a:xfrm>
            <a:off x="4267200" y="2971800"/>
            <a:ext cx="4114800" cy="1477328"/>
          </a:xfrm>
          <a:prstGeom prst="rect">
            <a:avLst/>
          </a:prstGeom>
          <a:solidFill>
            <a:schemeClr val="accent3">
              <a:lumMod val="20000"/>
              <a:lumOff val="80000"/>
            </a:schemeClr>
          </a:solidFill>
        </p:spPr>
        <p:txBody>
          <a:bodyPr wrap="square" rtlCol="0">
            <a:spAutoFit/>
          </a:bodyPr>
          <a:lstStyle/>
          <a:p>
            <a:pPr algn="ctr"/>
            <a:r>
              <a:rPr lang="en-IE" dirty="0" smtClean="0">
                <a:solidFill>
                  <a:srgbClr val="002060"/>
                </a:solidFill>
              </a:rPr>
              <a:t>Strictly speaking, by default, no ordering is applied. Hence </a:t>
            </a:r>
            <a:r>
              <a:rPr lang="en-IE" dirty="0" smtClean="0">
                <a:solidFill>
                  <a:srgbClr val="002060"/>
                </a:solidFill>
                <a:latin typeface="CMU Typewriter Text" panose="02000609000000000000" pitchFamily="49" charset="0"/>
                <a:ea typeface="CMU Typewriter Text" panose="02000609000000000000" pitchFamily="49" charset="0"/>
                <a:cs typeface="CMU Typewriter Text" panose="02000609000000000000" pitchFamily="49" charset="0"/>
              </a:rPr>
              <a:t>OFFSET</a:t>
            </a:r>
            <a:r>
              <a:rPr lang="en-IE" dirty="0" smtClean="0">
                <a:solidFill>
                  <a:srgbClr val="002060"/>
                </a:solidFill>
                <a:ea typeface="CMU Typewriter Text" panose="02000609000000000000" pitchFamily="49" charset="0"/>
                <a:cs typeface="CMU Typewriter Text" panose="02000609000000000000" pitchFamily="49" charset="0"/>
              </a:rPr>
              <a:t> means nothing without </a:t>
            </a:r>
            <a:r>
              <a:rPr lang="en-IE" dirty="0" smtClean="0">
                <a:solidFill>
                  <a:srgbClr val="002060"/>
                </a:solidFill>
                <a:latin typeface="CMU Typewriter Text" panose="02000609000000000000" pitchFamily="49" charset="0"/>
                <a:ea typeface="CMU Typewriter Text" panose="02000609000000000000" pitchFamily="49" charset="0"/>
                <a:cs typeface="CMU Typewriter Text" panose="02000609000000000000" pitchFamily="49" charset="0"/>
              </a:rPr>
              <a:t>ORDER BY</a:t>
            </a:r>
            <a:r>
              <a:rPr lang="en-IE" dirty="0" smtClean="0">
                <a:solidFill>
                  <a:srgbClr val="002060"/>
                </a:solidFill>
                <a:ea typeface="CMU Typewriter Text" panose="02000609000000000000" pitchFamily="49" charset="0"/>
                <a:cs typeface="CMU Typewriter Text" panose="02000609000000000000" pitchFamily="49" charset="0"/>
              </a:rPr>
              <a:t>. However, some engines support a default ordering (e.g., the order of computation of results).</a:t>
            </a:r>
          </a:p>
        </p:txBody>
      </p:sp>
    </p:spTree>
    <p:extLst>
      <p:ext uri="{BB962C8B-B14F-4D97-AF65-F5344CB8AC3E}">
        <p14:creationId xmlns:p14="http://schemas.microsoft.com/office/powerpoint/2010/main" val="1597710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Using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mn-lt"/>
                <a:ea typeface="CMU Typewriter Text" panose="02000609000000000000" pitchFamily="49" charset="0"/>
                <a:cs typeface="CMU Typewriter Text" panose="02000609000000000000" pitchFamily="49" charset="0"/>
              </a:rPr>
              <a: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FROM</a:t>
            </a:r>
            <a:r>
              <a:rPr lang="en-IE" dirty="0" smtClean="0">
                <a:latin typeface="+mn-lt"/>
                <a:ea typeface="CMU Typewriter Text" panose="02000609000000000000" pitchFamily="49" charset="0"/>
                <a:cs typeface="CMU Typewriter Text" panose="02000609000000000000" pitchFamily="49" charset="0"/>
              </a:rPr>
              <a:t> and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FROM NAMED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8" y="1066800"/>
            <a:ext cx="4060363" cy="170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051" y="2826948"/>
            <a:ext cx="6324600" cy="105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8351" y="1066800"/>
            <a:ext cx="4238449" cy="172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95314" y="4648201"/>
            <a:ext cx="4133850" cy="2099310"/>
          </a:xfrm>
          <a:prstGeom prst="rect">
            <a:avLst/>
          </a:prstGeom>
        </p:spPr>
      </p:pic>
      <p:sp>
        <p:nvSpPr>
          <p:cNvPr id="8" name="TextBox 7"/>
          <p:cNvSpPr txBox="1"/>
          <p:nvPr/>
        </p:nvSpPr>
        <p:spPr>
          <a:xfrm>
            <a:off x="4876800" y="4648201"/>
            <a:ext cx="4114800" cy="369332"/>
          </a:xfrm>
          <a:prstGeom prst="rect">
            <a:avLst/>
          </a:prstGeom>
          <a:solidFill>
            <a:schemeClr val="bg1">
              <a:lumMod val="85000"/>
            </a:schemeClr>
          </a:solidFill>
        </p:spPr>
        <p:txBody>
          <a:bodyPr wrap="square" rtlCol="0">
            <a:spAutoFit/>
          </a:bodyPr>
          <a:lstStyle/>
          <a:p>
            <a:pPr algn="ctr"/>
            <a:r>
              <a:rPr lang="en-IE" dirty="0" smtClean="0"/>
              <a:t>What solutions would this query return?</a:t>
            </a:r>
          </a:p>
        </p:txBody>
      </p:sp>
      <p:sp>
        <p:nvSpPr>
          <p:cNvPr id="9"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105400" y="5654021"/>
            <a:ext cx="2556034" cy="517208"/>
          </a:xfrm>
          <a:prstGeom prst="rect">
            <a:avLst/>
          </a:prstGeom>
        </p:spPr>
      </p:pic>
    </p:spTree>
    <p:extLst>
      <p:ext uri="{BB962C8B-B14F-4D97-AF65-F5344CB8AC3E}">
        <p14:creationId xmlns:p14="http://schemas.microsoft.com/office/powerpoint/2010/main" val="3405574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TODAY: SPARQL 1.1</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420748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 recent Web standard</a:t>
            </a:r>
            <a:endParaRPr lang="en-IE" dirty="0"/>
          </a:p>
        </p:txBody>
      </p:sp>
      <p:sp>
        <p:nvSpPr>
          <p:cNvPr id="5" name="Content Placeholder 4"/>
          <p:cNvSpPr>
            <a:spLocks noGrp="1"/>
          </p:cNvSpPr>
          <p:nvPr>
            <p:ph idx="1"/>
          </p:nvPr>
        </p:nvSpPr>
        <p:spPr/>
        <p:txBody>
          <a:bodyPr/>
          <a:lstStyle/>
          <a:p>
            <a:endParaRPr lang="en-I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767353" cy="523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95642" y="1091252"/>
            <a:ext cx="4114800" cy="381000"/>
          </a:xfrm>
          <a:prstGeom prst="rect">
            <a:avLst/>
          </a:prstGeom>
          <a:noFill/>
        </p:spPr>
        <p:txBody>
          <a:bodyPr wrap="square" rtlCol="0">
            <a:spAutoFit/>
          </a:bodyPr>
          <a:lstStyle/>
          <a:p>
            <a:r>
              <a:rPr lang="en-IE" dirty="0">
                <a:solidFill>
                  <a:srgbClr val="0000FF"/>
                </a:solidFill>
              </a:rPr>
              <a:t>http://www.w3.org/TR/sparql11-query/</a:t>
            </a:r>
          </a:p>
        </p:txBody>
      </p:sp>
    </p:spTree>
    <p:extLst>
      <p:ext uri="{BB962C8B-B14F-4D97-AF65-F5344CB8AC3E}">
        <p14:creationId xmlns:p14="http://schemas.microsoft.com/office/powerpoint/2010/main" val="2133774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new in SPARQL 1.1?</a:t>
            </a:r>
            <a:endParaRPr lang="en-IE" dirty="0"/>
          </a:p>
        </p:txBody>
      </p:sp>
      <p:sp>
        <p:nvSpPr>
          <p:cNvPr id="3" name="Content Placeholder 2"/>
          <p:cNvSpPr>
            <a:spLocks noGrp="1"/>
          </p:cNvSpPr>
          <p:nvPr>
            <p:ph idx="1"/>
          </p:nvPr>
        </p:nvSpPr>
        <p:spPr/>
        <p:txBody>
          <a:bodyPr/>
          <a:lstStyle/>
          <a:p>
            <a:r>
              <a:rPr lang="en-IE" dirty="0" smtClean="0"/>
              <a:t>New query features</a:t>
            </a:r>
          </a:p>
          <a:p>
            <a:r>
              <a:rPr lang="en-IE" dirty="0"/>
              <a:t>An update </a:t>
            </a:r>
            <a:r>
              <a:rPr lang="en-IE" dirty="0" smtClean="0"/>
              <a:t>language</a:t>
            </a:r>
          </a:p>
          <a:p>
            <a:r>
              <a:rPr lang="en-IE" dirty="0" smtClean="0">
                <a:solidFill>
                  <a:schemeClr val="bg1">
                    <a:lumMod val="50000"/>
                  </a:schemeClr>
                </a:solidFill>
              </a:rPr>
              <a:t>Support for RDFS/OWL entailment</a:t>
            </a:r>
          </a:p>
          <a:p>
            <a:r>
              <a:rPr lang="en-IE" dirty="0" smtClean="0">
                <a:solidFill>
                  <a:schemeClr val="bg1">
                    <a:lumMod val="50000"/>
                  </a:schemeClr>
                </a:solidFill>
              </a:rPr>
              <a:t>New output formats</a:t>
            </a:r>
            <a:endParaRPr lang="en-IE" dirty="0">
              <a:solidFill>
                <a:schemeClr val="bg1">
                  <a:lumMod val="50000"/>
                </a:schemeClr>
              </a:solidFill>
            </a:endParaRPr>
          </a:p>
        </p:txBody>
      </p:sp>
    </p:spTree>
    <p:extLst>
      <p:ext uri="{BB962C8B-B14F-4D97-AF65-F5344CB8AC3E}">
        <p14:creationId xmlns:p14="http://schemas.microsoft.com/office/powerpoint/2010/main" val="16411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a:t>NEW </a:t>
            </a:r>
            <a:r>
              <a:rPr lang="en-IE" dirty="0" smtClean="0"/>
              <a:t>QUERY FEATURE:</a:t>
            </a:r>
            <a:br>
              <a:rPr lang="en-IE" dirty="0" smtClean="0"/>
            </a:br>
            <a:r>
              <a:rPr lang="en-IE" dirty="0" smtClean="0"/>
              <a:t>NEGATION</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2936801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1.0: Negation possible w/ a trick!</a:t>
            </a:r>
            <a:endParaRPr lang="en-IE" dirty="0"/>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2099310"/>
          </a:xfrm>
          <a:prstGeom prst="rect">
            <a:avLst/>
          </a:prstGeom>
        </p:spPr>
      </p:pic>
      <p:sp>
        <p:nvSpPr>
          <p:cNvPr id="13" name="TextBox 12"/>
          <p:cNvSpPr txBox="1"/>
          <p:nvPr/>
        </p:nvSpPr>
        <p:spPr>
          <a:xfrm>
            <a:off x="4876800" y="4648201"/>
            <a:ext cx="4114800" cy="369332"/>
          </a:xfrm>
          <a:prstGeom prst="rect">
            <a:avLst/>
          </a:prstGeom>
          <a:solidFill>
            <a:schemeClr val="bg1">
              <a:lumMod val="85000"/>
            </a:schemeClr>
          </a:solidFill>
        </p:spPr>
        <p:txBody>
          <a:bodyPr wrap="square" rtlCol="0">
            <a:spAutoFit/>
          </a:bodyPr>
          <a:lstStyle/>
          <a:p>
            <a:pPr algn="ctr"/>
            <a:r>
              <a:rPr lang="en-IE" dirty="0" smtClean="0"/>
              <a:t>What solutions would this query return?</a:t>
            </a:r>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94300" y="5638800"/>
            <a:ext cx="2042160" cy="689610"/>
          </a:xfrm>
          <a:prstGeom prst="rect">
            <a:avLst/>
          </a:prstGeom>
        </p:spPr>
      </p:pic>
      <p:sp>
        <p:nvSpPr>
          <p:cNvPr id="15"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8" name="TextBox 17"/>
          <p:cNvSpPr txBox="1"/>
          <p:nvPr/>
        </p:nvSpPr>
        <p:spPr>
          <a:xfrm>
            <a:off x="4876800" y="6400800"/>
            <a:ext cx="4114800" cy="369332"/>
          </a:xfrm>
          <a:prstGeom prst="rect">
            <a:avLst/>
          </a:prstGeom>
          <a:solidFill>
            <a:schemeClr val="accent3">
              <a:lumMod val="20000"/>
              <a:lumOff val="80000"/>
            </a:schemeClr>
          </a:solidFill>
        </p:spPr>
        <p:txBody>
          <a:bodyPr wrap="square" rtlCol="0">
            <a:spAutoFit/>
          </a:bodyPr>
          <a:lstStyle/>
          <a:p>
            <a:pPr algn="ctr"/>
            <a:r>
              <a:rPr lang="en-IE" dirty="0" smtClean="0">
                <a:solidFill>
                  <a:srgbClr val="002060"/>
                </a:solidFill>
              </a:rPr>
              <a:t>Can do a closed-world style of negation!</a:t>
            </a:r>
          </a:p>
        </p:txBody>
      </p:sp>
    </p:spTree>
    <p:extLst>
      <p:ext uri="{BB962C8B-B14F-4D97-AF65-F5344CB8AC3E}">
        <p14:creationId xmlns:p14="http://schemas.microsoft.com/office/powerpoint/2010/main" val="77993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1.1: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smtClean="0"/>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EXISTS</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1857375"/>
          </a:xfrm>
          <a:prstGeom prst="rect">
            <a:avLst/>
          </a:prstGeom>
        </p:spPr>
      </p:pic>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94300" y="5638800"/>
            <a:ext cx="2042160" cy="689610"/>
          </a:xfrm>
          <a:prstGeom prst="rect">
            <a:avLst/>
          </a:prstGeom>
        </p:spPr>
      </p:pic>
      <p:sp>
        <p:nvSpPr>
          <p:cNvPr id="15"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242735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1.1: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MINUS</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1857375"/>
          </a:xfrm>
          <a:prstGeom prst="rect">
            <a:avLst/>
          </a:prstGeom>
        </p:spPr>
      </p:pic>
      <p:sp>
        <p:nvSpPr>
          <p:cNvPr id="15"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94300" y="5638800"/>
            <a:ext cx="2042160" cy="689610"/>
          </a:xfrm>
          <a:prstGeom prst="rect">
            <a:avLst/>
          </a:prstGeom>
        </p:spPr>
      </p:pic>
    </p:spTree>
    <p:extLst>
      <p:ext uri="{BB962C8B-B14F-4D97-AF65-F5344CB8AC3E}">
        <p14:creationId xmlns:p14="http://schemas.microsoft.com/office/powerpoint/2010/main" val="2747715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Difference between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smtClean="0"/>
              <a:t> and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smtClean="0">
                <a:latin typeface="+mn-lt"/>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EXISTS</a:t>
            </a:r>
            <a:r>
              <a:rPr lang="en-IE" dirty="0" smtClean="0">
                <a:latin typeface="+mn-lt"/>
                <a:ea typeface="CMU Typewriter Text" panose="02000609000000000000" pitchFamily="49" charset="0"/>
                <a:cs typeface="CMU Typewriter Text" panose="02000609000000000000" pitchFamily="49" charset="0"/>
              </a:rPr>
              <a:t>?</a:t>
            </a:r>
            <a:endParaRPr lang="en-IE" dirty="0">
              <a:latin typeface="+mn-lt"/>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NOT EXISTS</a:t>
            </a:r>
            <a:r>
              <a:rPr lang="en-IE" dirty="0" smtClean="0"/>
              <a:t>:  Returns results if right hand side has no matches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smtClean="0">
                <a:ea typeface="CMU Typewriter Text" panose="02000609000000000000" pitchFamily="49" charset="0"/>
                <a:cs typeface="CMU Typewriter Text" panose="02000609000000000000" pitchFamily="49" charset="0"/>
              </a:rPr>
              <a:t>: Removes solutions from the left hand side that would join with the right hand side</a:t>
            </a:r>
          </a:p>
          <a:p>
            <a:r>
              <a:rPr lang="en-IE" dirty="0"/>
              <a:t>Very subtle</a:t>
            </a:r>
            <a:r>
              <a:rPr lang="en-IE" dirty="0" smtClean="0"/>
              <a:t>!</a:t>
            </a:r>
            <a:endParaRPr lang="en-IE" dirty="0"/>
          </a:p>
        </p:txBody>
      </p:sp>
    </p:spTree>
    <p:extLst>
      <p:ext uri="{BB962C8B-B14F-4D97-AF65-F5344CB8AC3E}">
        <p14:creationId xmlns:p14="http://schemas.microsoft.com/office/powerpoint/2010/main" val="291041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PREVIOUSLY …</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92639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Difference between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smtClean="0"/>
              <a:t> and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smtClean="0">
                <a:latin typeface="+mn-lt"/>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EXISTS</a:t>
            </a:r>
            <a:r>
              <a:rPr lang="en-IE" dirty="0" smtClean="0">
                <a:latin typeface="+mn-lt"/>
                <a:ea typeface="CMU Typewriter Text" panose="02000609000000000000" pitchFamily="49" charset="0"/>
                <a:cs typeface="CMU Typewriter Text" panose="02000609000000000000" pitchFamily="49" charset="0"/>
              </a:rPr>
              <a:t>?</a:t>
            </a:r>
            <a:endParaRPr lang="en-IE" dirty="0">
              <a:latin typeface="+mn-lt"/>
              <a:ea typeface="CMU Typewriter Text" panose="02000609000000000000" pitchFamily="49" charset="0"/>
              <a:cs typeface="CMU Typewriter Text" panose="02000609000000000000" pitchFamily="49" charset="0"/>
            </a:endParaRPr>
          </a:p>
        </p:txBody>
      </p:sp>
      <p:pic>
        <p:nvPicPr>
          <p:cNvPr id="3074" name="Picture 2" descr="http://nick.mtvnimages.com/nick/promos-thumbs/flipbooks/spot-the-difference/nick-stars-holiday-spot-the-difference-pt-2-flipbook-image-5.jpg?quality=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88409"/>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5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a:t>Difference between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a:t> and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a:ea typeface="CMU Typewriter Text" panose="02000609000000000000" pitchFamily="49" charset="0"/>
                <a:cs typeface="CMU Typewriter Text" panose="02000609000000000000" pitchFamily="49" charset="0"/>
              </a:rPr>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EXISTS</a:t>
            </a:r>
            <a:r>
              <a:rPr lang="en-IE" dirty="0">
                <a:ea typeface="CMU Typewriter Text" panose="02000609000000000000" pitchFamily="49" charset="0"/>
                <a:cs typeface="CMU Typewriter Text" panose="02000609000000000000" pitchFamily="49" charset="0"/>
              </a:rPr>
              <a:t>?</a:t>
            </a:r>
            <a:endParaRPr lang="en-IE"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1000" y="4681182"/>
            <a:ext cx="3596640" cy="1101852"/>
          </a:xfrm>
          <a:prstGeom prst="rect">
            <a:avLst/>
          </a:prstGeom>
        </p:spPr>
      </p:pic>
      <p:pic>
        <p:nvPicPr>
          <p:cNvPr id="18" name="Picture 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48200" y="4681182"/>
            <a:ext cx="3596640" cy="1101852"/>
          </a:xfrm>
          <a:prstGeom prst="rect">
            <a:avLst/>
          </a:prstGeom>
        </p:spPr>
      </p:pic>
      <p:pic>
        <p:nvPicPr>
          <p:cNvPr id="3" name="Picture 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659573" y="6014313"/>
            <a:ext cx="1633728" cy="794004"/>
          </a:xfrm>
          <a:prstGeom prst="rect">
            <a:avLst/>
          </a:prstGeom>
        </p:spPr>
      </p:pic>
      <p:pic>
        <p:nvPicPr>
          <p:cNvPr id="5" name="Picture 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81000" y="6014312"/>
            <a:ext cx="890016" cy="260604"/>
          </a:xfrm>
          <a:prstGeom prst="rect">
            <a:avLst/>
          </a:prstGeom>
        </p:spPr>
      </p:pic>
      <p:sp>
        <p:nvSpPr>
          <p:cNvPr id="22" name="TextBox 21"/>
          <p:cNvSpPr txBox="1"/>
          <p:nvPr/>
        </p:nvSpPr>
        <p:spPr>
          <a:xfrm>
            <a:off x="1676400" y="5967362"/>
            <a:ext cx="2301240" cy="553998"/>
          </a:xfrm>
          <a:prstGeom prst="rect">
            <a:avLst/>
          </a:prstGeom>
          <a:solidFill>
            <a:schemeClr val="tx1"/>
          </a:solidFill>
        </p:spPr>
        <p:txBody>
          <a:bodyPr wrap="square" rtlCol="0">
            <a:spAutoFit/>
          </a:bodyPr>
          <a:lstStyle/>
          <a:p>
            <a:pPr algn="ctr"/>
            <a:r>
              <a:rPr lang="en-IE" dirty="0" smtClean="0">
                <a:solidFill>
                  <a:schemeClr val="bg1"/>
                </a:solidFill>
              </a:rPr>
              <a:t>There is a match!</a:t>
            </a:r>
            <a:endParaRPr lang="en-IE" sz="1200" dirty="0">
              <a:solidFill>
                <a:schemeClr val="bg1"/>
              </a:solidFill>
            </a:endParaRPr>
          </a:p>
          <a:p>
            <a:pPr algn="ctr"/>
            <a:r>
              <a:rPr lang="en-IE" sz="1200" dirty="0" smtClean="0">
                <a:solidFill>
                  <a:schemeClr val="bg1"/>
                </a:solidFill>
              </a:rPr>
              <a:t>Therefore no results!</a:t>
            </a:r>
            <a:endParaRPr lang="en-IE" dirty="0" smtClean="0">
              <a:solidFill>
                <a:schemeClr val="bg1"/>
              </a:solidFill>
            </a:endParaRPr>
          </a:p>
        </p:txBody>
      </p:sp>
      <p:sp>
        <p:nvSpPr>
          <p:cNvPr id="23" name="Rectangle 22"/>
          <p:cNvSpPr/>
          <p:nvPr/>
        </p:nvSpPr>
        <p:spPr>
          <a:xfrm>
            <a:off x="2276447" y="5307177"/>
            <a:ext cx="1304954" cy="23042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4" name="Straight Arrow Connector 23"/>
          <p:cNvCxnSpPr>
            <a:stCxn id="22" idx="0"/>
            <a:endCxn id="23" idx="2"/>
          </p:cNvCxnSpPr>
          <p:nvPr/>
        </p:nvCxnSpPr>
        <p:spPr>
          <a:xfrm flipV="1">
            <a:off x="2827020" y="5537597"/>
            <a:ext cx="101904" cy="42976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0401" y="5900190"/>
            <a:ext cx="2120192" cy="830997"/>
          </a:xfrm>
          <a:prstGeom prst="rect">
            <a:avLst/>
          </a:prstGeom>
          <a:solidFill>
            <a:schemeClr val="tx1"/>
          </a:solidFill>
        </p:spPr>
        <p:txBody>
          <a:bodyPr wrap="square" rtlCol="0">
            <a:spAutoFit/>
          </a:bodyPr>
          <a:lstStyle/>
          <a:p>
            <a:pPr algn="ctr"/>
            <a:r>
              <a:rPr lang="en-IE" dirty="0" smtClean="0">
                <a:solidFill>
                  <a:schemeClr val="bg1"/>
                </a:solidFill>
              </a:rPr>
              <a:t>There is no join between the results!</a:t>
            </a:r>
          </a:p>
          <a:p>
            <a:pPr algn="ctr"/>
            <a:r>
              <a:rPr lang="en-IE" sz="1200" dirty="0" smtClean="0">
                <a:solidFill>
                  <a:schemeClr val="bg1"/>
                </a:solidFill>
              </a:rPr>
              <a:t>Therefore nothing removed!</a:t>
            </a:r>
          </a:p>
        </p:txBody>
      </p:sp>
      <p:sp>
        <p:nvSpPr>
          <p:cNvPr id="37" name="Rectangle 36"/>
          <p:cNvSpPr/>
          <p:nvPr/>
        </p:nvSpPr>
        <p:spPr>
          <a:xfrm>
            <a:off x="5505447" y="5307177"/>
            <a:ext cx="1304954" cy="23042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0" name="Straight Arrow Connector 39"/>
          <p:cNvCxnSpPr>
            <a:stCxn id="31" idx="0"/>
            <a:endCxn id="37" idx="2"/>
          </p:cNvCxnSpPr>
          <p:nvPr/>
        </p:nvCxnSpPr>
        <p:spPr>
          <a:xfrm flipH="1" flipV="1">
            <a:off x="6157924" y="5537597"/>
            <a:ext cx="1712573" cy="36259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8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PROPERTY PATHS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37164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smtClean="0"/>
              <a:t>Property paths: regular expressions</a:t>
            </a:r>
            <a:endParaRPr lang="en-IE" dirty="0"/>
          </a:p>
        </p:txBody>
      </p:sp>
      <p:pic>
        <p:nvPicPr>
          <p:cNvPr id="17" name="Picture 1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63388" y="2244090"/>
            <a:ext cx="6979920" cy="3623310"/>
          </a:xfrm>
          <a:prstGeom prst="rect">
            <a:avLst/>
          </a:prstGeom>
        </p:spPr>
      </p:pic>
      <p:sp>
        <p:nvSpPr>
          <p:cNvPr id="18" name="TextBox 17"/>
          <p:cNvSpPr txBox="1"/>
          <p:nvPr/>
        </p:nvSpPr>
        <p:spPr>
          <a:xfrm>
            <a:off x="304800" y="1295400"/>
            <a:ext cx="5943600" cy="646331"/>
          </a:xfrm>
          <a:prstGeom prst="rect">
            <a:avLst/>
          </a:prstGeom>
          <a:solidFill>
            <a:schemeClr val="tx1"/>
          </a:solidFill>
        </p:spPr>
        <p:txBody>
          <a:bodyPr wrap="square" rtlCol="0">
            <a:spAutoFit/>
          </a:bodyPr>
          <a:lstStyle/>
          <a:p>
            <a:pPr algn="ctr"/>
            <a:r>
              <a:rPr lang="en-IE" dirty="0" smtClean="0">
                <a:solidFill>
                  <a:schemeClr val="bg1"/>
                </a:solidFill>
              </a:rPr>
              <a:t>Only these features cannot be rewritten to something else. These features are “new”, offering arbitrary length paths!</a:t>
            </a:r>
          </a:p>
        </p:txBody>
      </p:sp>
      <p:sp>
        <p:nvSpPr>
          <p:cNvPr id="19" name="Rectangle 18"/>
          <p:cNvSpPr/>
          <p:nvPr/>
        </p:nvSpPr>
        <p:spPr>
          <a:xfrm>
            <a:off x="971492" y="3996691"/>
            <a:ext cx="7258108" cy="609599"/>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0" name="Straight Arrow Connector 19"/>
          <p:cNvCxnSpPr/>
          <p:nvPr/>
        </p:nvCxnSpPr>
        <p:spPr>
          <a:xfrm>
            <a:off x="457200" y="1941731"/>
            <a:ext cx="514292" cy="205496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8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Property paths example (over RDF list)</a:t>
            </a:r>
            <a:endParaRPr lang="en-IE" dirty="0"/>
          </a:p>
        </p:txBody>
      </p:sp>
      <p:sp>
        <p:nvSpPr>
          <p:cNvPr id="4" name="Content Placeholder 3"/>
          <p:cNvSpPr>
            <a:spLocks noGrp="1"/>
          </p:cNvSpPr>
          <p:nvPr>
            <p:ph idx="1"/>
          </p:nvPr>
        </p:nvSpPr>
        <p:spPr>
          <a:xfrm>
            <a:off x="442182" y="2971800"/>
            <a:ext cx="8229600" cy="609600"/>
          </a:xfrm>
        </p:spPr>
        <p:txBody>
          <a:bodyPr>
            <a:normAutofit/>
          </a:bodyPr>
          <a:lstStyle/>
          <a:p>
            <a:pPr marL="0" indent="0" algn="ctr">
              <a:buNone/>
            </a:pPr>
            <a:r>
              <a:rPr lang="en-IE" sz="2000" dirty="0" smtClean="0">
                <a:solidFill>
                  <a:schemeClr val="bg1">
                    <a:lumMod val="50000"/>
                  </a:schemeClr>
                </a:solidFill>
              </a:rPr>
              <a:t>How to ask:</a:t>
            </a:r>
            <a:r>
              <a:rPr lang="en-IE" sz="2000" dirty="0" smtClean="0"/>
              <a:t> “Which movies are in the Sharknado series?”</a:t>
            </a:r>
            <a:endParaRPr lang="en-IE" sz="2000"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38" y="1371600"/>
            <a:ext cx="850436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881117" y="3915157"/>
            <a:ext cx="6871335" cy="1377315"/>
          </a:xfrm>
          <a:prstGeom prst="rect">
            <a:avLst/>
          </a:prstGeom>
        </p:spPr>
      </p:pic>
      <p:pic>
        <p:nvPicPr>
          <p:cNvPr id="17" name="Picture 1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362200" y="5667756"/>
            <a:ext cx="1633728" cy="1037844"/>
          </a:xfrm>
          <a:prstGeom prst="rect">
            <a:avLst/>
          </a:prstGeom>
        </p:spPr>
      </p:pic>
      <p:sp>
        <p:nvSpPr>
          <p:cNvPr id="15" name="Content Placeholder 3"/>
          <p:cNvSpPr txBox="1">
            <a:spLocks/>
          </p:cNvSpPr>
          <p:nvPr/>
        </p:nvSpPr>
        <p:spPr>
          <a:xfrm>
            <a:off x="334838" y="3915156"/>
            <a:ext cx="137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Query:</a:t>
            </a:r>
            <a:endParaRPr lang="en-IE" dirty="0"/>
          </a:p>
        </p:txBody>
      </p:sp>
      <p:sp>
        <p:nvSpPr>
          <p:cNvPr id="16" name="Content Placeholder 3"/>
          <p:cNvSpPr txBox="1">
            <a:spLocks/>
          </p:cNvSpPr>
          <p:nvPr/>
        </p:nvSpPr>
        <p:spPr>
          <a:xfrm>
            <a:off x="334838" y="5667756"/>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11546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ASSIGNMENT</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3284552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Assignment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BIND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20" y="4648206"/>
            <a:ext cx="5358765" cy="1617345"/>
          </a:xfrm>
          <a:prstGeom prst="rect">
            <a:avLst/>
          </a:prstGeom>
        </p:spPr>
      </p:pic>
      <p:pic>
        <p:nvPicPr>
          <p:cNvPr id="15" name="Picture 1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408302" y="5238472"/>
            <a:ext cx="2301240" cy="551688"/>
          </a:xfrm>
          <a:prstGeom prst="rect">
            <a:avLst/>
          </a:prstGeom>
        </p:spPr>
      </p:pic>
      <p:sp>
        <p:nvSpPr>
          <p:cNvPr id="10" name="Content Placeholder 3"/>
          <p:cNvSpPr txBox="1">
            <a:spLocks/>
          </p:cNvSpPr>
          <p:nvPr/>
        </p:nvSpPr>
        <p:spPr>
          <a:xfrm>
            <a:off x="6146221" y="4628872"/>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655937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Assignment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VALUES</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1" name="Picture 1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2099310"/>
          </a:xfrm>
          <a:prstGeom prst="rect">
            <a:avLst/>
          </a:prstGeom>
        </p:spPr>
      </p:pic>
      <p:pic>
        <p:nvPicPr>
          <p:cNvPr id="13" name="Picture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44440" y="5105400"/>
            <a:ext cx="3258312" cy="794004"/>
          </a:xfrm>
          <a:prstGeom prst="rect">
            <a:avLst/>
          </a:prstGeom>
        </p:spPr>
      </p:pic>
      <p:sp>
        <p:nvSpPr>
          <p:cNvPr id="10" name="Content Placeholder 3"/>
          <p:cNvSpPr txBox="1">
            <a:spLocks/>
          </p:cNvSpPr>
          <p:nvPr/>
        </p:nvSpPr>
        <p:spPr>
          <a:xfrm>
            <a:off x="4800600"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4" name="TextBox 13"/>
          <p:cNvSpPr txBox="1"/>
          <p:nvPr/>
        </p:nvSpPr>
        <p:spPr>
          <a:xfrm>
            <a:off x="4913399" y="6077669"/>
            <a:ext cx="3520393" cy="646331"/>
          </a:xfrm>
          <a:prstGeom prst="rect">
            <a:avLst/>
          </a:prstGeom>
          <a:solidFill>
            <a:schemeClr val="tx1"/>
          </a:solidFill>
        </p:spPr>
        <p:txBody>
          <a:bodyPr wrap="square" rtlCol="0">
            <a:spAutoFit/>
          </a:bodyPr>
          <a:lstStyle/>
          <a:p>
            <a:pPr algn="ctr"/>
            <a:r>
              <a:rPr lang="en-IE" dirty="0" smtClean="0">
                <a:solidFill>
                  <a:schemeClr val="bg1"/>
                </a:solidFill>
              </a:rPr>
              <a:t>No result for</a:t>
            </a:r>
          </a:p>
          <a:p>
            <a:pPr algn="ctr"/>
            <a:r>
              <a:rPr lang="en-IE" dirty="0" err="1"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ex:Sharknado</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ex:IanZiering</a:t>
            </a:r>
            <a:r>
              <a:rPr lang="en-IE" dirty="0" smtClean="0">
                <a:solidFill>
                  <a:schemeClr val="bg1"/>
                </a:solidFill>
              </a:rPr>
              <a:t>! </a:t>
            </a:r>
            <a:endParaRPr lang="en-IE" sz="1200" dirty="0" smtClean="0">
              <a:solidFill>
                <a:schemeClr val="bg1"/>
              </a:solidFill>
            </a:endParaRPr>
          </a:p>
        </p:txBody>
      </p:sp>
    </p:spTree>
    <p:extLst>
      <p:ext uri="{BB962C8B-B14F-4D97-AF65-F5344CB8AC3E}">
        <p14:creationId xmlns:p14="http://schemas.microsoft.com/office/powerpoint/2010/main" val="40044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AGGREGATES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549115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“How many movie stars are in the data?”</a:t>
            </a:r>
            <a:endParaRPr lang="en-IE" sz="2000" dirty="0"/>
          </a:p>
        </p:txBody>
      </p:sp>
    </p:spTree>
    <p:extLst>
      <p:ext uri="{BB962C8B-B14F-4D97-AF65-F5344CB8AC3E}">
        <p14:creationId xmlns:p14="http://schemas.microsoft.com/office/powerpoint/2010/main" val="241308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1800" y="6096000"/>
            <a:ext cx="2514600" cy="646331"/>
          </a:xfrm>
          <a:prstGeom prst="rect">
            <a:avLst/>
          </a:prstGeom>
          <a:noFill/>
        </p:spPr>
        <p:txBody>
          <a:bodyPr wrap="square" rtlCol="0">
            <a:spAutoFit/>
          </a:bodyPr>
          <a:lstStyle/>
          <a:p>
            <a:r>
              <a:rPr lang="en-IE" dirty="0" smtClean="0">
                <a:solidFill>
                  <a:schemeClr val="accent6">
                    <a:lumMod val="60000"/>
                    <a:lumOff val="40000"/>
                  </a:schemeClr>
                </a:solidFill>
              </a:rPr>
              <a:t>First SPARQL (1.0)</a:t>
            </a:r>
          </a:p>
          <a:p>
            <a:r>
              <a:rPr lang="en-IE" dirty="0" smtClean="0">
                <a:solidFill>
                  <a:schemeClr val="accent6">
                    <a:lumMod val="60000"/>
                    <a:lumOff val="40000"/>
                  </a:schemeClr>
                </a:solidFill>
              </a:rPr>
              <a:t>Then SPARQL 1.1</a:t>
            </a:r>
            <a:endParaRPr lang="en-IE" dirty="0">
              <a:solidFill>
                <a:schemeClr val="accent6">
                  <a:lumMod val="60000"/>
                  <a:lumOff val="40000"/>
                </a:schemeClr>
              </a:solidFill>
            </a:endParaRPr>
          </a:p>
        </p:txBody>
      </p:sp>
    </p:spTree>
    <p:extLst>
      <p:ext uri="{BB962C8B-B14F-4D97-AF65-F5344CB8AC3E}">
        <p14:creationId xmlns:p14="http://schemas.microsoft.com/office/powerpoint/2010/main" val="37302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1377315"/>
          </a:xfrm>
          <a:prstGeom prst="rect">
            <a:avLst/>
          </a:prstGeom>
        </p:spPr>
      </p:pic>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890016"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10808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1617345"/>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890016"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35742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“How many stars does each movie have?”</a:t>
            </a:r>
            <a:endParaRPr lang="en-IE" sz="2000" dirty="0"/>
          </a:p>
        </p:txBody>
      </p:sp>
    </p:spTree>
    <p:extLst>
      <p:ext uri="{BB962C8B-B14F-4D97-AF65-F5344CB8AC3E}">
        <p14:creationId xmlns:p14="http://schemas.microsoft.com/office/powerpoint/2010/main" val="1958196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r>
              <a:rPr lang="en-IE" dirty="0" smtClean="0">
                <a:latin typeface="+mn-lt"/>
                <a:ea typeface="CMU Typewriter Text" panose="02000609000000000000" pitchFamily="49" charset="0"/>
                <a:cs typeface="CMU Typewriter Text" panose="02000609000000000000" pitchFamily="49" charset="0"/>
              </a:rPr>
              <a: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GROUP BY</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7" name="Picture 1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1857375"/>
          </a:xfrm>
          <a:prstGeom prst="rect">
            <a:avLst/>
          </a:prstGeom>
        </p:spPr>
      </p:pic>
      <p:pic>
        <p:nvPicPr>
          <p:cNvPr id="16" name="Picture 1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2514600" cy="794004"/>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24046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“Give me movies with more than 1 star?”</a:t>
            </a:r>
            <a:endParaRPr lang="en-IE" sz="2000" dirty="0"/>
          </a:p>
        </p:txBody>
      </p:sp>
    </p:spTree>
    <p:extLst>
      <p:ext uri="{BB962C8B-B14F-4D97-AF65-F5344CB8AC3E}">
        <p14:creationId xmlns:p14="http://schemas.microsoft.com/office/powerpoint/2010/main" val="4077344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r>
              <a:rPr lang="en-IE" dirty="0" smtClean="0"/>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GROUP BY</a:t>
            </a:r>
            <a:r>
              <a:rPr lang="en-IE" dirty="0"/>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HAVING</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209931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2407920"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1" name="TextBox 10"/>
          <p:cNvSpPr txBox="1"/>
          <p:nvPr/>
        </p:nvSpPr>
        <p:spPr>
          <a:xfrm>
            <a:off x="4913399" y="6077669"/>
            <a:ext cx="3520393" cy="646331"/>
          </a:xfrm>
          <a:prstGeom prst="rect">
            <a:avLst/>
          </a:prstGeom>
          <a:solidFill>
            <a:schemeClr val="tx1"/>
          </a:solidFill>
        </p:spPr>
        <p:txBody>
          <a:bodyPr wrap="square" rtlCol="0">
            <a:spAutoFit/>
          </a:bodyPr>
          <a:lstStyle/>
          <a:p>
            <a:pPr algn="ct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HAVING</a:t>
            </a:r>
            <a:r>
              <a:rPr lang="en-IE" dirty="0" smtClean="0">
                <a:solidFill>
                  <a:schemeClr val="bg1"/>
                </a:solidFill>
              </a:rPr>
              <a:t> is like a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FILTER</a:t>
            </a:r>
            <a:r>
              <a:rPr lang="en-IE" dirty="0" smtClean="0">
                <a:solidFill>
                  <a:schemeClr val="bg1"/>
                </a:solidFill>
              </a:rPr>
              <a:t> for aggregates</a:t>
            </a:r>
            <a:endParaRPr lang="en-IE" sz="1200" dirty="0" smtClean="0">
              <a:solidFill>
                <a:schemeClr val="bg1"/>
              </a:solidFill>
            </a:endParaRPr>
          </a:p>
        </p:txBody>
      </p:sp>
    </p:spTree>
    <p:extLst>
      <p:ext uri="{BB962C8B-B14F-4D97-AF65-F5344CB8AC3E}">
        <p14:creationId xmlns:p14="http://schemas.microsoft.com/office/powerpoint/2010/main" val="19630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in SPARQL 1.1</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2" name="Content Placeholder 1"/>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COUNT</a:t>
            </a:r>
            <a:r>
              <a:rPr lang="en-IE" dirty="0" smtClean="0">
                <a:solidFill>
                  <a:srgbClr val="0070C0"/>
                </a:solidFill>
              </a:rPr>
              <a:t>: </a:t>
            </a:r>
            <a:r>
              <a:rPr lang="en-IE" dirty="0" smtClean="0"/>
              <a:t>Count values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SUM</a:t>
            </a:r>
            <a:r>
              <a:rPr lang="en-IE" dirty="0" smtClean="0">
                <a:solidFill>
                  <a:srgbClr val="0070C0"/>
                </a:solidFill>
              </a:rPr>
              <a:t>: </a:t>
            </a:r>
            <a:r>
              <a:rPr lang="en-IE" dirty="0" smtClean="0"/>
              <a:t>Sum a set of values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MIN</a:t>
            </a:r>
            <a:r>
              <a:rPr lang="en-IE" dirty="0" smtClean="0">
                <a:solidFill>
                  <a:srgbClr val="0070C0"/>
                </a:solidFill>
              </a:rPr>
              <a:t>: </a:t>
            </a:r>
            <a:r>
              <a:rPr lang="en-IE" dirty="0" smtClean="0"/>
              <a:t>Find the lowest value</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MAX</a:t>
            </a:r>
            <a:r>
              <a:rPr lang="en-IE" dirty="0" smtClean="0">
                <a:solidFill>
                  <a:srgbClr val="0070C0"/>
                </a:solidFill>
              </a:rPr>
              <a:t>: </a:t>
            </a:r>
            <a:r>
              <a:rPr lang="en-IE" dirty="0" smtClean="0"/>
              <a:t>Find the highest value</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AVG</a:t>
            </a:r>
            <a:r>
              <a:rPr lang="en-IE" dirty="0" smtClean="0">
                <a:solidFill>
                  <a:srgbClr val="0070C0"/>
                </a:solidFill>
              </a:rPr>
              <a:t>: </a:t>
            </a:r>
            <a:r>
              <a:rPr lang="en-IE" dirty="0" smtClean="0"/>
              <a:t>Get the average of values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GROUP_CONCAT</a:t>
            </a:r>
            <a:r>
              <a:rPr lang="en-IE" dirty="0" smtClean="0">
                <a:solidFill>
                  <a:srgbClr val="0070C0"/>
                </a:solidFill>
              </a:rPr>
              <a:t>: </a:t>
            </a:r>
            <a:r>
              <a:rPr lang="en-IE" dirty="0" smtClean="0"/>
              <a:t>String-</a:t>
            </a:r>
            <a:r>
              <a:rPr lang="en-IE" dirty="0" err="1" smtClean="0"/>
              <a:t>concat</a:t>
            </a:r>
            <a:r>
              <a:rPr lang="en-IE" dirty="0" smtClean="0"/>
              <a:t> values</a:t>
            </a:r>
            <a:endParaRPr lang="en-IE" dirty="0" smtClean="0">
              <a:solidFill>
                <a:srgbClr val="0070C0"/>
              </a:solidFill>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SAMPLE</a:t>
            </a:r>
            <a:r>
              <a:rPr lang="en-IE" dirty="0" smtClean="0">
                <a:solidFill>
                  <a:srgbClr val="0070C0"/>
                </a:solidFill>
              </a:rPr>
              <a:t>: </a:t>
            </a:r>
            <a:r>
              <a:rPr lang="en-IE" dirty="0" smtClean="0"/>
              <a:t>Select a value (pseudo-randomly)</a:t>
            </a:r>
          </a:p>
        </p:txBody>
      </p:sp>
    </p:spTree>
    <p:extLst>
      <p:ext uri="{BB962C8B-B14F-4D97-AF65-F5344CB8AC3E}">
        <p14:creationId xmlns:p14="http://schemas.microsoft.com/office/powerpoint/2010/main" val="3034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One more aggregates example: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SAMPLE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95314" y="4648203"/>
            <a:ext cx="4133850" cy="209931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449848" y="5105400"/>
            <a:ext cx="3046476"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397270" y="6096000"/>
            <a:ext cx="3151632" cy="551688"/>
          </a:xfrm>
          <a:prstGeom prst="rect">
            <a:avLst/>
          </a:prstGeom>
        </p:spPr>
      </p:pic>
      <p:sp>
        <p:nvSpPr>
          <p:cNvPr id="13" name="TextBox 12"/>
          <p:cNvSpPr txBox="1"/>
          <p:nvPr/>
        </p:nvSpPr>
        <p:spPr>
          <a:xfrm>
            <a:off x="6648485" y="5697858"/>
            <a:ext cx="649201" cy="369332"/>
          </a:xfrm>
          <a:prstGeom prst="rect">
            <a:avLst/>
          </a:prstGeom>
          <a:solidFill>
            <a:schemeClr val="tx1"/>
          </a:solidFill>
        </p:spPr>
        <p:txBody>
          <a:bodyPr wrap="square" rtlCol="0">
            <a:spAutoFit/>
          </a:bodyPr>
          <a:lstStyle/>
          <a:p>
            <a:pPr algn="ctr"/>
            <a:r>
              <a:rPr lang="en-IE" dirty="0" smtClean="0">
                <a:solidFill>
                  <a:schemeClr val="bg1"/>
                </a:solidFill>
              </a:rPr>
              <a:t>OR </a:t>
            </a:r>
            <a:endParaRPr lang="en-IE" sz="1200" dirty="0" smtClean="0">
              <a:solidFill>
                <a:schemeClr val="bg1"/>
              </a:solidFill>
            </a:endParaRPr>
          </a:p>
        </p:txBody>
      </p:sp>
    </p:spTree>
    <p:extLst>
      <p:ext uri="{BB962C8B-B14F-4D97-AF65-F5344CB8AC3E}">
        <p14:creationId xmlns:p14="http://schemas.microsoft.com/office/powerpoint/2010/main" val="34801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QUICK NOTE ON SEMANTICS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509110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Recall from OWL: OWA and lack of UNA</a:t>
            </a:r>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726" y="2046288"/>
            <a:ext cx="3873674" cy="2906712"/>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46287"/>
            <a:ext cx="3860207" cy="2906713"/>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46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Covered SPARQL 1.0</a:t>
            </a:r>
            <a:endParaRPr lang="en-IE" dirty="0"/>
          </a:p>
        </p:txBody>
      </p:sp>
      <p:sp>
        <p:nvSpPr>
          <p:cNvPr id="5" name="Content Placeholder 4"/>
          <p:cNvSpPr>
            <a:spLocks noGrp="1"/>
          </p:cNvSpPr>
          <p:nvPr>
            <p:ph idx="1"/>
          </p:nvPr>
        </p:nvSpPr>
        <p:spPr/>
        <p:txBody>
          <a:bodyPr/>
          <a:lstStyle/>
          <a:p>
            <a:endParaRPr lang="en-I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24" y="1124234"/>
            <a:ext cx="718506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95642" y="1091252"/>
            <a:ext cx="4114800" cy="381000"/>
          </a:xfrm>
          <a:prstGeom prst="rect">
            <a:avLst/>
          </a:prstGeom>
          <a:noFill/>
        </p:spPr>
        <p:txBody>
          <a:bodyPr wrap="square" rtlCol="0">
            <a:spAutoFit/>
          </a:bodyPr>
          <a:lstStyle/>
          <a:p>
            <a:r>
              <a:rPr lang="en-IE" dirty="0">
                <a:solidFill>
                  <a:srgbClr val="0000FF"/>
                </a:solidFill>
              </a:rPr>
              <a:t>http://www.w3.org/TR/rdf-sparql-query/</a:t>
            </a:r>
          </a:p>
        </p:txBody>
      </p:sp>
    </p:spTree>
    <p:extLst>
      <p:ext uri="{BB962C8B-B14F-4D97-AF65-F5344CB8AC3E}">
        <p14:creationId xmlns:p14="http://schemas.microsoft.com/office/powerpoint/2010/main" val="2205188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But in SPARQL …</a:t>
            </a:r>
            <a:endParaRPr lang="en-IE" dirty="0"/>
          </a:p>
        </p:txBody>
      </p:sp>
      <p:pic>
        <p:nvPicPr>
          <p:cNvPr id="4" name="Picture 24" descr="154px-Karleone-inside-1"/>
          <p:cNvPicPr>
            <a:picLocks noChangeAspect="1" noChangeArrowheads="1"/>
          </p:cNvPicPr>
          <p:nvPr/>
        </p:nvPicPr>
        <p:blipFill>
          <a:blip r:embed="rId4"/>
          <a:srcRect/>
          <a:stretch>
            <a:fillRect/>
          </a:stretch>
        </p:blipFill>
        <p:spPr bwMode="auto">
          <a:xfrm>
            <a:off x="3860806" y="1234583"/>
            <a:ext cx="889000" cy="1077913"/>
          </a:xfrm>
          <a:prstGeom prst="rect">
            <a:avLst/>
          </a:prstGeom>
          <a:noFill/>
          <a:ln w="9525">
            <a:noFill/>
            <a:miter lim="800000"/>
            <a:headEnd/>
            <a:tailEnd/>
          </a:ln>
        </p:spPr>
      </p:pic>
      <p:pic>
        <p:nvPicPr>
          <p:cNvPr id="5" name="Picture 31"/>
          <p:cNvPicPr>
            <a:picLocks noChangeAspect="1" noChangeArrowheads="1"/>
          </p:cNvPicPr>
          <p:nvPr/>
        </p:nvPicPr>
        <p:blipFill>
          <a:blip r:embed="rId5"/>
          <a:srcRect/>
          <a:stretch>
            <a:fillRect/>
          </a:stretch>
        </p:blipFill>
        <p:spPr bwMode="auto">
          <a:xfrm>
            <a:off x="7065969" y="3712571"/>
            <a:ext cx="889000" cy="1077912"/>
          </a:xfrm>
          <a:prstGeom prst="rect">
            <a:avLst/>
          </a:prstGeom>
          <a:noFill/>
          <a:ln w="9525">
            <a:noFill/>
            <a:miter lim="800000"/>
            <a:headEnd/>
            <a:tailEnd/>
          </a:ln>
        </p:spPr>
      </p:pic>
      <p:pic>
        <p:nvPicPr>
          <p:cNvPr id="6" name="Picture 36"/>
          <p:cNvPicPr>
            <a:picLocks noChangeAspect="1" noChangeArrowheads="1"/>
          </p:cNvPicPr>
          <p:nvPr/>
        </p:nvPicPr>
        <p:blipFill>
          <a:blip r:embed="rId6"/>
          <a:srcRect/>
          <a:stretch>
            <a:fillRect/>
          </a:stretch>
        </p:blipFill>
        <p:spPr bwMode="auto">
          <a:xfrm>
            <a:off x="5410181" y="3712571"/>
            <a:ext cx="889000" cy="1077912"/>
          </a:xfrm>
          <a:prstGeom prst="rect">
            <a:avLst/>
          </a:prstGeom>
          <a:noFill/>
          <a:ln w="9525">
            <a:solidFill>
              <a:schemeClr val="accent2">
                <a:lumMod val="75000"/>
              </a:schemeClr>
            </a:solidFill>
            <a:miter lim="800000"/>
            <a:headEnd/>
            <a:tailEnd/>
          </a:ln>
        </p:spPr>
      </p:pic>
      <p:sp>
        <p:nvSpPr>
          <p:cNvPr id="7" name="Text Box 48"/>
          <p:cNvSpPr txBox="1">
            <a:spLocks noChangeArrowheads="1"/>
          </p:cNvSpPr>
          <p:nvPr/>
        </p:nvSpPr>
        <p:spPr bwMode="auto">
          <a:xfrm>
            <a:off x="3679831" y="2314083"/>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4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ex:Vito</a:t>
            </a:r>
            <a:endParaRPr lang="en-US" sz="14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8" name="Text Box 51"/>
          <p:cNvSpPr txBox="1">
            <a:spLocks noChangeArrowheads="1"/>
          </p:cNvSpPr>
          <p:nvPr/>
        </p:nvSpPr>
        <p:spPr bwMode="auto">
          <a:xfrm>
            <a:off x="5229206" y="4790483"/>
            <a:ext cx="1187450" cy="261938"/>
          </a:xfrm>
          <a:prstGeom prst="rect">
            <a:avLst/>
          </a:prstGeom>
          <a:solidFill>
            <a:schemeClr val="bg1"/>
          </a:solidFill>
          <a:ln w="38100">
            <a:solidFill>
              <a:schemeClr val="accent2">
                <a:lumMod val="75000"/>
              </a:schemeClr>
            </a:solidFill>
            <a:miter lim="800000"/>
            <a:headEnd/>
            <a:tailEnd/>
          </a:ln>
        </p:spPr>
        <p:txBody>
          <a:bodyPr anchor="ctr"/>
          <a:lstStyle/>
          <a:p>
            <a:pPr algn="ctr">
              <a:spcBef>
                <a:spcPct val="50000"/>
              </a:spcBef>
            </a:pPr>
            <a:r>
              <a:rPr lang="en-IE" sz="1400" i="1" dirty="0" err="1">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ex:Fredo</a:t>
            </a:r>
            <a:endParaRPr lang="en-US" sz="1400" i="1" dirty="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9" name="Text Box 52"/>
          <p:cNvSpPr txBox="1">
            <a:spLocks noChangeArrowheads="1"/>
          </p:cNvSpPr>
          <p:nvPr/>
        </p:nvSpPr>
        <p:spPr bwMode="auto">
          <a:xfrm>
            <a:off x="6886581" y="4790483"/>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4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ex:Michael</a:t>
            </a:r>
            <a:endParaRPr lang="en-US" sz="14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cxnSp>
        <p:nvCxnSpPr>
          <p:cNvPr id="10" name="AutoShape 73"/>
          <p:cNvCxnSpPr>
            <a:cxnSpLocks noChangeShapeType="1"/>
          </p:cNvCxnSpPr>
          <p:nvPr/>
        </p:nvCxnSpPr>
        <p:spPr bwMode="auto">
          <a:xfrm>
            <a:off x="4273555" y="3144298"/>
            <a:ext cx="3236913" cy="568273"/>
          </a:xfrm>
          <a:prstGeom prst="bentConnector3">
            <a:avLst>
              <a:gd name="adj1" fmla="val 100132"/>
            </a:avLst>
          </a:prstGeom>
          <a:noFill/>
          <a:ln w="9525">
            <a:solidFill>
              <a:schemeClr val="tx1"/>
            </a:solidFill>
            <a:miter lim="800000"/>
            <a:headEnd/>
            <a:tailEnd type="triangle"/>
          </a:ln>
        </p:spPr>
      </p:cxnSp>
      <p:cxnSp>
        <p:nvCxnSpPr>
          <p:cNvPr id="11" name="AutoShape 75"/>
          <p:cNvCxnSpPr>
            <a:cxnSpLocks noChangeShapeType="1"/>
            <a:endCxn id="6" idx="0"/>
          </p:cNvCxnSpPr>
          <p:nvPr/>
        </p:nvCxnSpPr>
        <p:spPr bwMode="auto">
          <a:xfrm>
            <a:off x="4665645" y="3144300"/>
            <a:ext cx="1189036" cy="568271"/>
          </a:xfrm>
          <a:prstGeom prst="bentConnector2">
            <a:avLst/>
          </a:prstGeom>
          <a:noFill/>
          <a:ln w="9525">
            <a:solidFill>
              <a:schemeClr val="tx1"/>
            </a:solidFill>
            <a:miter lim="800000"/>
            <a:headEnd/>
            <a:tailEnd type="triangle"/>
          </a:ln>
        </p:spPr>
      </p:cxnSp>
      <p:pic>
        <p:nvPicPr>
          <p:cNvPr id="14" name="Picture 40" descr="santino-sonny-corleone"/>
          <p:cNvPicPr>
            <a:picLocks noChangeAspect="1" noChangeArrowheads="1"/>
          </p:cNvPicPr>
          <p:nvPr/>
        </p:nvPicPr>
        <p:blipFill>
          <a:blip r:embed="rId7"/>
          <a:srcRect/>
          <a:stretch>
            <a:fillRect/>
          </a:stretch>
        </p:blipFill>
        <p:spPr bwMode="auto">
          <a:xfrm>
            <a:off x="3829577" y="3720895"/>
            <a:ext cx="889000" cy="1077912"/>
          </a:xfrm>
          <a:prstGeom prst="rect">
            <a:avLst/>
          </a:prstGeom>
          <a:noFill/>
          <a:ln w="9525">
            <a:noFill/>
            <a:miter lim="800000"/>
            <a:headEnd/>
            <a:tailEnd/>
          </a:ln>
        </p:spPr>
      </p:pic>
      <p:sp>
        <p:nvSpPr>
          <p:cNvPr id="15" name="Text Box 49"/>
          <p:cNvSpPr txBox="1">
            <a:spLocks noChangeArrowheads="1"/>
          </p:cNvSpPr>
          <p:nvPr/>
        </p:nvSpPr>
        <p:spPr bwMode="auto">
          <a:xfrm>
            <a:off x="3657606" y="4790483"/>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4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ex:Sonny</a:t>
            </a:r>
            <a:endParaRPr lang="en-US" sz="14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cxnSp>
        <p:nvCxnSpPr>
          <p:cNvPr id="16" name="AutoShape 72"/>
          <p:cNvCxnSpPr>
            <a:cxnSpLocks noChangeShapeType="1"/>
            <a:endCxn id="14" idx="0"/>
          </p:cNvCxnSpPr>
          <p:nvPr/>
        </p:nvCxnSpPr>
        <p:spPr bwMode="auto">
          <a:xfrm rot="16200000" flipH="1">
            <a:off x="3701379" y="3148197"/>
            <a:ext cx="1144874" cy="521"/>
          </a:xfrm>
          <a:prstGeom prst="bentConnector3">
            <a:avLst>
              <a:gd name="adj1" fmla="val 50000"/>
            </a:avLst>
          </a:prstGeom>
          <a:noFill/>
          <a:ln w="9525">
            <a:solidFill>
              <a:schemeClr val="tx1"/>
            </a:solidFill>
            <a:miter lim="800000"/>
            <a:headEnd/>
            <a:tailEnd type="triangle"/>
          </a:ln>
        </p:spPr>
      </p:cxnSp>
      <p:pic>
        <p:nvPicPr>
          <p:cNvPr id="17" name="Picture 45"/>
          <p:cNvPicPr>
            <a:picLocks noChangeAspect="1" noChangeArrowheads="1"/>
          </p:cNvPicPr>
          <p:nvPr/>
        </p:nvPicPr>
        <p:blipFill>
          <a:blip r:embed="rId8"/>
          <a:srcRect/>
          <a:stretch>
            <a:fillRect/>
          </a:stretch>
        </p:blipFill>
        <p:spPr bwMode="auto">
          <a:xfrm>
            <a:off x="1130306" y="3712567"/>
            <a:ext cx="889000" cy="1077912"/>
          </a:xfrm>
          <a:prstGeom prst="rect">
            <a:avLst/>
          </a:prstGeom>
          <a:noFill/>
          <a:ln w="9525">
            <a:noFill/>
            <a:miter lim="800000"/>
            <a:headEnd/>
            <a:tailEnd/>
          </a:ln>
        </p:spPr>
      </p:pic>
      <p:sp>
        <p:nvSpPr>
          <p:cNvPr id="18" name="Text Box 50"/>
          <p:cNvSpPr txBox="1">
            <a:spLocks noChangeArrowheads="1"/>
          </p:cNvSpPr>
          <p:nvPr/>
        </p:nvSpPr>
        <p:spPr bwMode="auto">
          <a:xfrm>
            <a:off x="944048" y="4790479"/>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400">
                <a:solidFill>
                  <a:srgbClr val="A00078"/>
                </a:solidFill>
                <a:latin typeface="CMU Typewriter Text" panose="02000609000000000000" pitchFamily="49" charset="0"/>
                <a:ea typeface="CMU Typewriter Text" panose="02000609000000000000" pitchFamily="49" charset="0"/>
                <a:cs typeface="CMU Typewriter Text" panose="02000609000000000000" pitchFamily="49" charset="0"/>
              </a:rPr>
              <a:t>ex:Connie</a:t>
            </a:r>
            <a:endParaRPr lang="en-US" sz="1400">
              <a:solidFill>
                <a:srgbClr val="A00078"/>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cxnSp>
        <p:nvCxnSpPr>
          <p:cNvPr id="19" name="AutoShape 75"/>
          <p:cNvCxnSpPr>
            <a:cxnSpLocks noChangeShapeType="1"/>
            <a:endCxn id="17" idx="0"/>
          </p:cNvCxnSpPr>
          <p:nvPr/>
        </p:nvCxnSpPr>
        <p:spPr bwMode="auto">
          <a:xfrm rot="10800000" flipV="1">
            <a:off x="1574807" y="3148457"/>
            <a:ext cx="2627263" cy="564110"/>
          </a:xfrm>
          <a:prstGeom prst="bentConnector2">
            <a:avLst/>
          </a:prstGeom>
          <a:noFill/>
          <a:ln w="9525">
            <a:solidFill>
              <a:schemeClr val="tx1"/>
            </a:solidFill>
            <a:miter lim="800000"/>
            <a:headEnd/>
            <a:tailEnd type="triangle"/>
          </a:ln>
        </p:spPr>
      </p:cxnSp>
      <p:sp>
        <p:nvSpPr>
          <p:cNvPr id="20" name="Rectangle 6"/>
          <p:cNvSpPr>
            <a:spLocks noChangeArrowheads="1"/>
          </p:cNvSpPr>
          <p:nvPr/>
        </p:nvSpPr>
        <p:spPr bwMode="auto">
          <a:xfrm>
            <a:off x="3780910" y="2964189"/>
            <a:ext cx="1093248" cy="276999"/>
          </a:xfrm>
          <a:prstGeom prst="rect">
            <a:avLst/>
          </a:prstGeom>
          <a:solidFill>
            <a:schemeClr val="bg1"/>
          </a:solidFill>
          <a:ln w="9525">
            <a:noFill/>
            <a:miter lim="800000"/>
            <a:headEnd/>
            <a:tailEnd/>
          </a:ln>
        </p:spPr>
        <p:txBody>
          <a:bodyPr wrap="none" lIns="0" tIns="0" rIns="0" bIns="0">
            <a:spAutoFit/>
          </a:bodyPr>
          <a:lstStyle/>
          <a:p>
            <a:r>
              <a:rPr lang="en-US"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US" dirty="0" err="1" smtClean="0">
                <a:latin typeface="CMU Typewriter Text" panose="02000609000000000000" pitchFamily="49" charset="0"/>
                <a:ea typeface="CMU Typewriter Text" panose="02000609000000000000" pitchFamily="49" charset="0"/>
                <a:cs typeface="CMU Typewriter Text" panose="02000609000000000000" pitchFamily="49" charset="0"/>
              </a:rPr>
              <a:t>hasChild</a:t>
            </a:r>
            <a:endParaRPr lang="en-US"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23" name="Picture 2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95314" y="5810250"/>
            <a:ext cx="4133850" cy="895350"/>
          </a:xfrm>
          <a:prstGeom prst="rect">
            <a:avLst/>
          </a:prstGeom>
        </p:spPr>
      </p:pic>
      <p:pic>
        <p:nvPicPr>
          <p:cNvPr id="28" name="Picture 2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547049" y="5934075"/>
            <a:ext cx="890016" cy="551688"/>
          </a:xfrm>
          <a:prstGeom prst="rect">
            <a:avLst/>
          </a:prstGeom>
        </p:spPr>
      </p:pic>
      <p:sp>
        <p:nvSpPr>
          <p:cNvPr id="25" name="Content Placeholder 3"/>
          <p:cNvSpPr txBox="1">
            <a:spLocks/>
          </p:cNvSpPr>
          <p:nvPr/>
        </p:nvSpPr>
        <p:spPr>
          <a:xfrm>
            <a:off x="5303209" y="5324475"/>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26" name="Content Placeholder 3"/>
          <p:cNvSpPr>
            <a:spLocks noGrp="1"/>
          </p:cNvSpPr>
          <p:nvPr>
            <p:ph idx="1"/>
          </p:nvPr>
        </p:nvSpPr>
        <p:spPr>
          <a:xfrm>
            <a:off x="258248" y="5232495"/>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30" name="TextBox 29"/>
          <p:cNvSpPr txBox="1"/>
          <p:nvPr/>
        </p:nvSpPr>
        <p:spPr>
          <a:xfrm>
            <a:off x="5145925" y="188655"/>
            <a:ext cx="3840087" cy="2554545"/>
          </a:xfrm>
          <a:prstGeom prst="rect">
            <a:avLst/>
          </a:prstGeom>
          <a:solidFill>
            <a:schemeClr val="tx1"/>
          </a:solidFill>
        </p:spPr>
        <p:txBody>
          <a:bodyPr wrap="square" rtlCol="0">
            <a:spAutoFit/>
          </a:bodyPr>
          <a:lstStyle/>
          <a:p>
            <a:pPr algn="ctr"/>
            <a:r>
              <a:rPr lang="en-IE" sz="1600" dirty="0" smtClean="0">
                <a:solidFill>
                  <a:schemeClr val="bg1"/>
                </a:solidFill>
              </a:rPr>
              <a:t>Looks like SPARQL has a UNA and a CWA …</a:t>
            </a:r>
          </a:p>
          <a:p>
            <a:pPr algn="ctr"/>
            <a:endParaRPr lang="en-IE" sz="1600" dirty="0">
              <a:solidFill>
                <a:schemeClr val="bg1"/>
              </a:solidFill>
            </a:endParaRPr>
          </a:p>
          <a:p>
            <a:pPr algn="ctr"/>
            <a:r>
              <a:rPr lang="en-IE" sz="1600" dirty="0" smtClean="0">
                <a:solidFill>
                  <a:schemeClr val="bg1"/>
                </a:solidFill>
              </a:rPr>
              <a:t>But SPARQL does not have “worlds”.</a:t>
            </a:r>
          </a:p>
          <a:p>
            <a:pPr algn="ctr"/>
            <a:r>
              <a:rPr lang="en-IE" sz="1600" dirty="0" smtClean="0">
                <a:solidFill>
                  <a:schemeClr val="bg1"/>
                </a:solidFill>
              </a:rPr>
              <a:t>It does not interpret “real people”.</a:t>
            </a:r>
          </a:p>
          <a:p>
            <a:pPr algn="ctr"/>
            <a:endParaRPr lang="en-IE" sz="1600" dirty="0" smtClean="0">
              <a:solidFill>
                <a:schemeClr val="bg1"/>
              </a:solidFill>
            </a:endParaRPr>
          </a:p>
          <a:p>
            <a:pPr algn="ctr"/>
            <a:r>
              <a:rPr lang="en-IE" sz="1600" dirty="0" smtClean="0">
                <a:solidFill>
                  <a:schemeClr val="bg1"/>
                </a:solidFill>
              </a:rPr>
              <a:t>SPARQL works on data.</a:t>
            </a:r>
          </a:p>
          <a:p>
            <a:pPr algn="ctr"/>
            <a:r>
              <a:rPr lang="en-IE" sz="1600" dirty="0" smtClean="0">
                <a:solidFill>
                  <a:srgbClr val="FFC000"/>
                </a:solidFill>
              </a:rPr>
              <a:t>SPARQL counts RDF terms, not children.</a:t>
            </a:r>
          </a:p>
          <a:p>
            <a:pPr algn="ctr"/>
            <a:endParaRPr lang="en-IE" sz="1600" dirty="0">
              <a:solidFill>
                <a:schemeClr val="bg1"/>
              </a:solidFill>
            </a:endParaRPr>
          </a:p>
          <a:p>
            <a:pPr algn="ctr"/>
            <a:r>
              <a:rPr lang="en-IE" sz="1600" dirty="0" smtClean="0">
                <a:solidFill>
                  <a:schemeClr val="bg1"/>
                </a:solidFill>
              </a:rPr>
              <a:t>(IMO, not problematic once this is properly understood by users)</a:t>
            </a:r>
          </a:p>
        </p:txBody>
      </p:sp>
    </p:spTree>
    <p:extLst>
      <p:ext uri="{BB962C8B-B14F-4D97-AF65-F5344CB8AC3E}">
        <p14:creationId xmlns:p14="http://schemas.microsoft.com/office/powerpoint/2010/main" val="22585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xEl>
                                              <p:pRg st="3" end="3"/>
                                            </p:txEl>
                                          </p:spTgt>
                                        </p:tgtEl>
                                        <p:attrNameLst>
                                          <p:attrName>style.visibility</p:attrName>
                                        </p:attrNameLst>
                                      </p:cBhvr>
                                      <p:to>
                                        <p:strVal val="visible"/>
                                      </p:to>
                                    </p:set>
                                    <p:animEffect transition="in" filter="fade">
                                      <p:cBhvr>
                                        <p:cTn id="20" dur="500"/>
                                        <p:tgtEl>
                                          <p:spTgt spid="3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xEl>
                                              <p:pRg st="5" end="5"/>
                                            </p:txEl>
                                          </p:spTgt>
                                        </p:tgtEl>
                                        <p:attrNameLst>
                                          <p:attrName>style.visibility</p:attrName>
                                        </p:attrNameLst>
                                      </p:cBhvr>
                                      <p:to>
                                        <p:strVal val="visible"/>
                                      </p:to>
                                    </p:set>
                                    <p:animEffect transition="in" filter="fade">
                                      <p:cBhvr>
                                        <p:cTn id="25" dur="500"/>
                                        <p:tgtEl>
                                          <p:spTgt spid="3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animEffect transition="in" filter="fade">
                                      <p:cBhvr>
                                        <p:cTn id="28" dur="500"/>
                                        <p:tgtEl>
                                          <p:spTgt spid="3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xEl>
                                              <p:pRg st="8" end="8"/>
                                            </p:txEl>
                                          </p:spTgt>
                                        </p:tgtEl>
                                        <p:attrNameLst>
                                          <p:attrName>style.visibility</p:attrName>
                                        </p:attrNameLst>
                                      </p:cBhvr>
                                      <p:to>
                                        <p:strVal val="visible"/>
                                      </p:to>
                                    </p:set>
                                    <p:animEffect transition="in" filter="fade">
                                      <p:cBhvr>
                                        <p:cTn id="33"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SUBQUERIES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1030599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Subqueries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“How many stars does a movie have </a:t>
            </a:r>
            <a:r>
              <a:rPr lang="en-IE" sz="2000" i="1" dirty="0" smtClean="0"/>
              <a:t>on average</a:t>
            </a:r>
            <a:r>
              <a:rPr lang="en-IE" sz="2000" dirty="0" smtClean="0"/>
              <a:t>?”</a:t>
            </a:r>
            <a:endParaRPr lang="en-IE" sz="2000" dirty="0"/>
          </a:p>
        </p:txBody>
      </p:sp>
    </p:spTree>
    <p:extLst>
      <p:ext uri="{BB962C8B-B14F-4D97-AF65-F5344CB8AC3E}">
        <p14:creationId xmlns:p14="http://schemas.microsoft.com/office/powerpoint/2010/main" val="4140883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Subqueries</a:t>
            </a:r>
            <a:endParaRPr lang="en-IE" dirty="0"/>
          </a:p>
        </p:txBody>
      </p:sp>
      <p:sp>
        <p:nvSpPr>
          <p:cNvPr id="4" name="Content Placeholder 3"/>
          <p:cNvSpPr txBox="1">
            <a:spLocks/>
          </p:cNvSpPr>
          <p:nvPr/>
        </p:nvSpPr>
        <p:spPr>
          <a:xfrm>
            <a:off x="304800" y="3962400"/>
            <a:ext cx="137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mtClean="0">
                <a:solidFill>
                  <a:schemeClr val="bg1">
                    <a:lumMod val="50000"/>
                  </a:schemeClr>
                </a:solidFill>
              </a:rPr>
              <a:t>Query:</a:t>
            </a:r>
            <a:endParaRPr lang="en-IE" dirty="0"/>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9" y="4589335"/>
            <a:ext cx="4433507" cy="2192465"/>
          </a:xfrm>
          <a:prstGeom prst="rect">
            <a:avLst/>
          </a:prstGeom>
        </p:spPr>
      </p:pic>
      <p:pic>
        <p:nvPicPr>
          <p:cNvPr id="14" name="Picture 1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676656" cy="551688"/>
          </a:xfrm>
          <a:prstGeom prst="rect">
            <a:avLst/>
          </a:prstGeom>
        </p:spPr>
      </p:pic>
      <p:sp>
        <p:nvSpPr>
          <p:cNvPr id="7"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5" name="TextBox 14"/>
          <p:cNvSpPr txBox="1"/>
          <p:nvPr/>
        </p:nvSpPr>
        <p:spPr>
          <a:xfrm>
            <a:off x="5153691" y="5948345"/>
            <a:ext cx="3840087" cy="830997"/>
          </a:xfrm>
          <a:prstGeom prst="rect">
            <a:avLst/>
          </a:prstGeom>
          <a:solidFill>
            <a:schemeClr val="tx1"/>
          </a:solidFill>
        </p:spPr>
        <p:txBody>
          <a:bodyPr wrap="square" rtlCol="0">
            <a:spAutoFit/>
          </a:bodyPr>
          <a:lstStyle/>
          <a:p>
            <a:pPr algn="ctr"/>
            <a:r>
              <a:rPr lang="en-IE" sz="1600" dirty="0" smtClean="0">
                <a:solidFill>
                  <a:schemeClr val="bg1"/>
                </a:solidFill>
              </a:rPr>
              <a:t>Sub-queries useful when you need solution modifiers or aggregates in the </a:t>
            </a:r>
            <a:r>
              <a:rPr lang="en-IE" sz="1600" i="1" dirty="0" smtClean="0">
                <a:solidFill>
                  <a:schemeClr val="bg1"/>
                </a:solidFill>
              </a:rPr>
              <a:t>middle</a:t>
            </a:r>
            <a:r>
              <a:rPr lang="en-IE" sz="1600" dirty="0" smtClean="0">
                <a:solidFill>
                  <a:schemeClr val="bg1"/>
                </a:solidFill>
              </a:rPr>
              <a:t> of a more complex query.</a:t>
            </a:r>
          </a:p>
        </p:txBody>
      </p:sp>
    </p:spTree>
    <p:extLst>
      <p:ext uri="{BB962C8B-B14F-4D97-AF65-F5344CB8AC3E}">
        <p14:creationId xmlns:p14="http://schemas.microsoft.com/office/powerpoint/2010/main" val="164332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EXTENDED QUERY FEATURE:</a:t>
            </a:r>
            <a:br>
              <a:rPr lang="en-IE" dirty="0" smtClean="0"/>
            </a:br>
            <a:r>
              <a:rPr lang="en-IE" dirty="0" smtClean="0"/>
              <a:t>FUNCTIONS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1471844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Lots more functions added</a:t>
            </a:r>
            <a:endParaRPr lang="en-IE" dirty="0"/>
          </a:p>
        </p:txBody>
      </p:sp>
      <p:sp>
        <p:nvSpPr>
          <p:cNvPr id="3" name="Content Placeholder 2"/>
          <p:cNvSpPr>
            <a:spLocks noGrp="1"/>
          </p:cNvSpPr>
          <p:nvPr>
            <p:ph idx="1"/>
          </p:nvPr>
        </p:nvSpPr>
        <p:spPr/>
        <p:txBody>
          <a:bodyPr/>
          <a:lstStyle/>
          <a:p>
            <a:pPr marL="0" indent="0">
              <a:buNone/>
            </a:pPr>
            <a:endParaRPr lang="en-IE" dirty="0"/>
          </a:p>
          <a:p>
            <a:r>
              <a:rPr lang="en-IE" dirty="0" smtClean="0"/>
              <a:t>Includes SPARQL 1.0 features</a:t>
            </a:r>
          </a:p>
          <a:p>
            <a:r>
              <a:rPr lang="en-IE" dirty="0" smtClean="0"/>
              <a:t>Will skim them quickly just to give an idea</a:t>
            </a:r>
          </a:p>
          <a:p>
            <a:pPr lvl="1"/>
            <a:r>
              <a:rPr lang="en-IE" dirty="0" smtClean="0">
                <a:solidFill>
                  <a:schemeClr val="bg1">
                    <a:lumMod val="50000"/>
                  </a:schemeClr>
                </a:solidFill>
              </a:rPr>
              <a:t>No need to remember the list but good to know at least what each does and which are included</a:t>
            </a:r>
          </a:p>
          <a:p>
            <a:r>
              <a:rPr lang="en-IE" dirty="0" smtClean="0"/>
              <a:t>More details available at:                       </a:t>
            </a:r>
            <a:r>
              <a:rPr lang="en-IE" sz="2000" dirty="0" smtClean="0">
                <a:hlinkClick r:id="rId2"/>
              </a:rPr>
              <a:t>http</a:t>
            </a:r>
            <a:r>
              <a:rPr lang="en-IE" sz="2000" dirty="0">
                <a:hlinkClick r:id="rId2"/>
              </a:rPr>
              <a:t>://</a:t>
            </a:r>
            <a:r>
              <a:rPr lang="en-IE" sz="2000" dirty="0" smtClean="0">
                <a:hlinkClick r:id="rId2"/>
              </a:rPr>
              <a:t>www.w3.org/TR/sparql11-query</a:t>
            </a:r>
            <a:r>
              <a:rPr lang="en-IE" sz="2000" dirty="0">
                <a:hlinkClick r:id="rId2"/>
              </a:rPr>
              <a:t>/#</a:t>
            </a:r>
            <a:r>
              <a:rPr lang="en-IE" sz="2000" dirty="0" smtClean="0">
                <a:hlinkClick r:id="rId2"/>
              </a:rPr>
              <a:t>SparqlOps</a:t>
            </a:r>
            <a:r>
              <a:rPr lang="en-IE" sz="2000" dirty="0" smtClean="0"/>
              <a:t> </a:t>
            </a:r>
            <a:endParaRPr lang="en-IE" dirty="0" smtClean="0"/>
          </a:p>
        </p:txBody>
      </p:sp>
    </p:spTree>
    <p:extLst>
      <p:ext uri="{BB962C8B-B14F-4D97-AF65-F5344CB8AC3E}">
        <p14:creationId xmlns:p14="http://schemas.microsoft.com/office/powerpoint/2010/main" val="4252653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Recall: </a:t>
            </a:r>
            <a:r>
              <a:rPr lang="en-IE" dirty="0" err="1" smtClean="0"/>
              <a:t>boolean</a:t>
            </a:r>
            <a:r>
              <a:rPr lang="en-IE" dirty="0" smtClean="0"/>
              <a:t> functions in SPARQL 1.0</a:t>
            </a:r>
            <a:endParaRPr lang="en-IE" dirty="0"/>
          </a:p>
        </p:txBody>
      </p:sp>
      <p:sp>
        <p:nvSpPr>
          <p:cNvPr id="5" name="Content Placeholder 4"/>
          <p:cNvSpPr>
            <a:spLocks noGrp="1"/>
          </p:cNvSpPr>
          <p:nvPr>
            <p:ph idx="1"/>
          </p:nvPr>
        </p:nvSpPr>
        <p:spPr/>
        <p:txBody>
          <a:bodyPr/>
          <a:lstStyle/>
          <a:p>
            <a:endParaRPr lang="en-I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35122"/>
            <a:ext cx="6353175" cy="477202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135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functions (Branching)</a:t>
            </a:r>
            <a:endParaRPr lang="en-IE" dirty="0"/>
          </a:p>
        </p:txBody>
      </p:sp>
      <p:sp>
        <p:nvSpPr>
          <p:cNvPr id="3" name="Content Placeholder 2"/>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IF</a:t>
            </a:r>
            <a:r>
              <a:rPr lang="en-IE" dirty="0" smtClean="0"/>
              <a:t>:</a:t>
            </a:r>
            <a:r>
              <a:rPr lang="en-IE" dirty="0" smtClean="0">
                <a:solidFill>
                  <a:srgbClr val="0070C0"/>
                </a:solidFill>
              </a:rPr>
              <a:t> </a:t>
            </a:r>
            <a:r>
              <a:rPr lang="en-IE" dirty="0" smtClean="0"/>
              <a:t>If first argument true, return second argument, else return third argument</a:t>
            </a:r>
          </a:p>
          <a:p>
            <a:endParaRPr lang="en-IE" dirty="0">
              <a:solidFill>
                <a:srgbClr val="0070C0"/>
              </a:solidFill>
            </a:endParaRPr>
          </a:p>
          <a:p>
            <a:endParaRPr lang="en-IE" dirty="0" smtClean="0">
              <a:solidFill>
                <a:srgbClr val="0070C0"/>
              </a:solidFill>
            </a:endParaRPr>
          </a:p>
          <a:p>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COALESCE</a:t>
            </a:r>
            <a:r>
              <a:rPr lang="en-IE" dirty="0" smtClean="0"/>
              <a:t>:</a:t>
            </a:r>
            <a:r>
              <a:rPr lang="en-IE" dirty="0" smtClean="0">
                <a:solidFill>
                  <a:srgbClr val="0070C0"/>
                </a:solidFill>
              </a:rPr>
              <a:t> </a:t>
            </a:r>
            <a:r>
              <a:rPr lang="en-IE" dirty="0" smtClean="0"/>
              <a:t>Return first non-error argument</a:t>
            </a:r>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45" y="2343150"/>
            <a:ext cx="59340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682" y="4714875"/>
            <a:ext cx="4419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3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32207"/>
            <a:ext cx="6353175" cy="479107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RDF term functions in SPARQL 1.0</a:t>
            </a:r>
            <a:endParaRPr lang="en-IE" dirty="0"/>
          </a:p>
        </p:txBody>
      </p:sp>
    </p:spTree>
    <p:extLst>
      <p:ext uri="{BB962C8B-B14F-4D97-AF65-F5344CB8AC3E}">
        <p14:creationId xmlns:p14="http://schemas.microsoft.com/office/powerpoint/2010/main" val="3239476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Lots more functions (Checking values)</a:t>
            </a:r>
            <a:endParaRPr lang="en-IE" dirty="0"/>
          </a:p>
        </p:txBody>
      </p:sp>
      <p:sp>
        <p:nvSpPr>
          <p:cNvPr id="3" name="Content Placeholder 2"/>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IN</a:t>
            </a:r>
            <a:r>
              <a:rPr lang="en-IE" dirty="0" smtClean="0"/>
              <a:t>:</a:t>
            </a:r>
            <a:r>
              <a:rPr lang="en-IE" dirty="0" smtClean="0">
                <a:solidFill>
                  <a:srgbClr val="0070C0"/>
                </a:solidFill>
              </a:rPr>
              <a:t> </a:t>
            </a:r>
            <a:r>
              <a:rPr lang="en-IE" dirty="0" smtClean="0"/>
              <a:t>Returns true if left-hand term is a member of right-hand list</a:t>
            </a:r>
          </a:p>
          <a:p>
            <a:endParaRPr lang="en-IE" dirty="0"/>
          </a:p>
          <a:p>
            <a:endParaRPr lang="en-IE" dirty="0" smtClean="0"/>
          </a:p>
          <a:p>
            <a:endParaRPr lang="en-IE" dirty="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NOT IN</a:t>
            </a:r>
            <a:r>
              <a:rPr lang="en-IE" dirty="0" smtClean="0">
                <a:ea typeface="CMU Typewriter Text" panose="02000609000000000000" pitchFamily="49" charset="0"/>
                <a:cs typeface="CMU Typewriter Text" panose="02000609000000000000" pitchFamily="49" charset="0"/>
              </a:rPr>
              <a:t>: Same as above but NOT in </a:t>
            </a:r>
            <a:r>
              <a:rPr lang="en-IE" dirty="0" smtClean="0">
                <a:ea typeface="CMU Typewriter Text" panose="02000609000000000000" pitchFamily="49" charset="0"/>
                <a:cs typeface="CMU Typewriter Text" panose="02000609000000000000" pitchFamily="49" charset="0"/>
                <a:sym typeface="Wingdings" panose="05000000000000000000" pitchFamily="2" charset="2"/>
              </a:rPr>
              <a:t></a:t>
            </a:r>
            <a:endParaRPr lang="en-IE" dirty="0" smtClean="0">
              <a:ea typeface="CMU Typewriter Text" panose="02000609000000000000" pitchFamily="49" charset="0"/>
              <a:cs typeface="CMU Typewriter Text" panose="02000609000000000000" pitchFamily="49" charset="0"/>
            </a:endParaRPr>
          </a:p>
          <a:p>
            <a:endParaRPr lang="en-IE" dirty="0">
              <a:solidFill>
                <a:srgbClr val="0070C0"/>
              </a:solidFill>
            </a:endParaRPr>
          </a:p>
          <a:p>
            <a:endParaRPr lang="en-IE" dirty="0" smtClean="0">
              <a:solidFill>
                <a:srgbClr val="0070C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378" y="2438400"/>
            <a:ext cx="42576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4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WHERE</a:t>
            </a:r>
            <a:r>
              <a:rPr lang="en-IE" dirty="0" smtClean="0"/>
              <a:t> clause example</a:t>
            </a:r>
            <a:endParaRPr lang="en-IE" dirty="0"/>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7" name="Picture 1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1" y="4648201"/>
            <a:ext cx="3973338" cy="2035493"/>
          </a:xfrm>
          <a:prstGeom prst="rect">
            <a:avLst/>
          </a:prstGeom>
        </p:spPr>
      </p:pic>
      <p:sp>
        <p:nvSpPr>
          <p:cNvPr id="13" name="TextBox 12"/>
          <p:cNvSpPr txBox="1"/>
          <p:nvPr/>
        </p:nvSpPr>
        <p:spPr>
          <a:xfrm>
            <a:off x="4876800" y="4648201"/>
            <a:ext cx="4114800" cy="369332"/>
          </a:xfrm>
          <a:prstGeom prst="rect">
            <a:avLst/>
          </a:prstGeom>
          <a:solidFill>
            <a:schemeClr val="bg1">
              <a:lumMod val="85000"/>
            </a:schemeClr>
          </a:solidFill>
        </p:spPr>
        <p:txBody>
          <a:bodyPr wrap="square" rtlCol="0">
            <a:spAutoFit/>
          </a:bodyPr>
          <a:lstStyle/>
          <a:p>
            <a:pPr algn="ctr"/>
            <a:r>
              <a:rPr lang="en-IE" dirty="0" smtClean="0"/>
              <a:t>What solutions would this query return?</a:t>
            </a:r>
          </a:p>
        </p:txBody>
      </p:sp>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89500" y="5948428"/>
            <a:ext cx="4127500" cy="376172"/>
          </a:xfrm>
          <a:prstGeom prst="rect">
            <a:avLst/>
          </a:prstGeom>
        </p:spPr>
      </p:pic>
      <p:sp>
        <p:nvSpPr>
          <p:cNvPr id="15" name="Content Placeholder 3"/>
          <p:cNvSpPr txBox="1">
            <a:spLocks/>
          </p:cNvSpPr>
          <p:nvPr/>
        </p:nvSpPr>
        <p:spPr>
          <a:xfrm>
            <a:off x="4800600" y="5366642"/>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3896022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30359"/>
            <a:ext cx="6400800" cy="4781550"/>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RDF term functions in SPARQL 1.0</a:t>
            </a:r>
            <a:endParaRPr lang="en-IE" dirty="0"/>
          </a:p>
        </p:txBody>
      </p:sp>
    </p:spTree>
    <p:extLst>
      <p:ext uri="{BB962C8B-B14F-4D97-AF65-F5344CB8AC3E}">
        <p14:creationId xmlns:p14="http://schemas.microsoft.com/office/powerpoint/2010/main" val="2060198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(RDF Terms)</a:t>
            </a:r>
            <a:endParaRPr lang="en-IE" dirty="0"/>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ISNUMERIC</a:t>
            </a:r>
            <a:r>
              <a:rPr lang="en-IE" dirty="0" smtClean="0"/>
              <a:t>: Is a term a valid numeric term?</a:t>
            </a:r>
          </a:p>
          <a:p>
            <a:endParaRPr lang="en-IE" dirty="0"/>
          </a:p>
          <a:p>
            <a:pPr marL="0" indent="0">
              <a:buNone/>
            </a:pPr>
            <a:endParaRPr lang="en-IE" dirty="0"/>
          </a:p>
          <a:p>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a:t>
            </a:r>
            <a:r>
              <a:rPr lang="en-IE" dirty="0" smtClean="0"/>
              <a:t>: create an IRI from a string</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BNODE</a:t>
            </a:r>
            <a:r>
              <a:rPr lang="en-IE" dirty="0" smtClean="0"/>
              <a:t>: create a new blank node </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STRDT</a:t>
            </a:r>
            <a:r>
              <a:rPr lang="en-IE" dirty="0" smtClean="0"/>
              <a:t>: create a new datatype literal</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STRLANG</a:t>
            </a:r>
            <a:r>
              <a:rPr lang="en-IE" dirty="0" smtClean="0">
                <a:ea typeface="CMU Typewriter Text" panose="02000609000000000000" pitchFamily="49" charset="0"/>
                <a:cs typeface="CMU Typewriter Text" panose="02000609000000000000" pitchFamily="49" charset="0"/>
              </a:rPr>
              <a:t>: create a new language-typed literal</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UUID</a:t>
            </a:r>
            <a:r>
              <a:rPr lang="en-IE" dirty="0" smtClean="0">
                <a:ea typeface="CMU Typewriter Text" panose="02000609000000000000" pitchFamily="49" charset="0"/>
                <a:cs typeface="CMU Typewriter Text" panose="02000609000000000000" pitchFamily="49" charset="0"/>
              </a:rPr>
              <a:t>: create a fresh IRI (in </a:t>
            </a:r>
            <a:r>
              <a:rPr lang="en-IE" dirty="0" err="1" smtClean="0">
                <a:ea typeface="CMU Typewriter Text" panose="02000609000000000000" pitchFamily="49" charset="0"/>
                <a:cs typeface="CMU Typewriter Text" panose="02000609000000000000" pitchFamily="49" charset="0"/>
              </a:rPr>
              <a:t>uuid</a:t>
            </a:r>
            <a:r>
              <a:rPr lang="en-IE" dirty="0" smtClean="0">
                <a:ea typeface="CMU Typewriter Text" panose="02000609000000000000" pitchFamily="49" charset="0"/>
                <a:cs typeface="CMU Typewriter Text" panose="02000609000000000000" pitchFamily="49" charset="0"/>
              </a:rPr>
              <a:t> scheme)</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STRUUID</a:t>
            </a:r>
            <a:r>
              <a:rPr lang="en-IE" dirty="0" smtClean="0">
                <a:ea typeface="CMU Typewriter Text" panose="02000609000000000000" pitchFamily="49" charset="0"/>
                <a:cs typeface="CMU Typewriter Text" panose="02000609000000000000" pitchFamily="49" charset="0"/>
              </a:rPr>
              <a:t>: create a fresh UUID string</a:t>
            </a:r>
            <a:endParaRPr lang="en-IE" dirty="0">
              <a:ea typeface="CMU Typewriter Text" panose="02000609000000000000" pitchFamily="49" charset="0"/>
              <a:cs typeface="CMU Typewriter Text" panose="02000609000000000000" pitchFamily="49"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1200"/>
            <a:ext cx="3571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10598"/>
            <a:ext cx="6381750" cy="479107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String functions in SPARQL 1.0</a:t>
            </a:r>
            <a:endParaRPr lang="en-IE" dirty="0"/>
          </a:p>
        </p:txBody>
      </p:sp>
    </p:spTree>
    <p:extLst>
      <p:ext uri="{BB962C8B-B14F-4D97-AF65-F5344CB8AC3E}">
        <p14:creationId xmlns:p14="http://schemas.microsoft.com/office/powerpoint/2010/main" val="2334230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(Strings)</a:t>
            </a:r>
            <a:endParaRPr lang="en-IE" dirty="0"/>
          </a:p>
        </p:txBody>
      </p:sp>
      <p:sp>
        <p:nvSpPr>
          <p:cNvPr id="3" name="Content Placeholder 2"/>
          <p:cNvSpPr>
            <a:spLocks noGrp="1"/>
          </p:cNvSpPr>
          <p:nvPr>
            <p:ph idx="1"/>
          </p:nvPr>
        </p:nvSpPr>
        <p:spPr>
          <a:xfrm>
            <a:off x="457200" y="1219200"/>
            <a:ext cx="8229600" cy="5638800"/>
          </a:xfrm>
        </p:spPr>
        <p:txBody>
          <a:bodyPr>
            <a:normAutofit fontScale="92500" lnSpcReduction="20000"/>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STRLEN</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abc</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3</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STRSUB</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abc",3,1)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UCASE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("shout") = "SHOUT"</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LCASE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("WHISPER") = "whisper"</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STRSTARTS</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asd</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,"as") = true</a:t>
            </a:r>
            <a:endParaRPr lang="en-IE" dirty="0" smtClean="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STRENDS</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asd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sd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true</a:t>
            </a:r>
            <a:endParaRPr lang="en-IE" dirty="0" smtClean="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CONTAINS</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WHISPER","HIS")</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 = true</a:t>
            </a:r>
            <a:endParaRPr lang="en-IE" dirty="0" smtClean="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STRBEFORE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abc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","b</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STRAFTER</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abc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","b</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ENCODE_FOR_URI</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 c")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a%20c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CONCAT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shi</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","p")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ship</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REPLACE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ship","p","n</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shin</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6625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220834"/>
            <a:ext cx="6372225" cy="479107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RDF term functions in SPARQL 1.0</a:t>
            </a:r>
            <a:endParaRPr lang="en-IE" dirty="0"/>
          </a:p>
        </p:txBody>
      </p:sp>
    </p:spTree>
    <p:extLst>
      <p:ext uri="{BB962C8B-B14F-4D97-AF65-F5344CB8AC3E}">
        <p14:creationId xmlns:p14="http://schemas.microsoft.com/office/powerpoint/2010/main" val="2334230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a:t>
            </a:r>
            <a:r>
              <a:rPr lang="en-IE" dirty="0" err="1" smtClean="0"/>
              <a:t>Numerics</a:t>
            </a:r>
            <a:r>
              <a:rPr lang="en-IE" dirty="0" smtClean="0"/>
              <a:t>)</a:t>
            </a:r>
            <a:endParaRPr lang="en-IE" dirty="0"/>
          </a:p>
        </p:txBody>
      </p:sp>
      <p:sp>
        <p:nvSpPr>
          <p:cNvPr id="3" name="Content Placeholder 2"/>
          <p:cNvSpPr>
            <a:spLocks noGrp="1"/>
          </p:cNvSpPr>
          <p:nvPr>
            <p:ph idx="1"/>
          </p:nvPr>
        </p:nvSpPr>
        <p:spPr>
          <a:xfrm>
            <a:off x="457200" y="1219200"/>
            <a:ext cx="8229600" cy="5638800"/>
          </a:xfrm>
        </p:spPr>
        <p:txBody>
          <a:bodyPr>
            <a:normAutofit/>
          </a:bodyPr>
          <a:lstStyle/>
          <a:p>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ABS</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(–3.2) = 3.2</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ROUND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(2.5) = 3.0</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CEIL</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(–2.5) = –2.0</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FLOOR</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(–2.5) = –3.0</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RAND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0.5612381239123 </a:t>
            </a:r>
            <a:r>
              <a:rPr lang="en-IE" dirty="0" smtClean="0">
                <a:solidFill>
                  <a:schemeClr val="bg1">
                    <a:lumMod val="50000"/>
                  </a:schemeClr>
                </a:solidFill>
                <a:ea typeface="CMU Typewriter Text" panose="02000609000000000000" pitchFamily="49" charset="0"/>
                <a:cs typeface="CMU Typewriter Text" panose="02000609000000000000" pitchFamily="49" charset="0"/>
              </a:rPr>
              <a:t>(0 </a:t>
            </a:r>
            <a:r>
              <a:rPr lang="en-IE" dirty="0" smtClean="0">
                <a:solidFill>
                  <a:schemeClr val="bg1">
                    <a:lumMod val="50000"/>
                  </a:schemeClr>
                </a:solidFill>
              </a:rPr>
              <a:t>≥ </a:t>
            </a:r>
            <a:r>
              <a:rPr lang="en-IE" i="1" dirty="0" smtClean="0">
                <a:solidFill>
                  <a:schemeClr val="bg1">
                    <a:lumMod val="50000"/>
                  </a:schemeClr>
                </a:solidFill>
                <a:ea typeface="CMU Typewriter Text" panose="02000609000000000000" pitchFamily="49" charset="0"/>
                <a:cs typeface="CMU Typewriter Text" panose="02000609000000000000" pitchFamily="49" charset="0"/>
              </a:rPr>
              <a:t>n</a:t>
            </a:r>
            <a:r>
              <a:rPr lang="en-IE" dirty="0" smtClean="0">
                <a:solidFill>
                  <a:schemeClr val="bg1">
                    <a:lumMod val="50000"/>
                  </a:schemeClr>
                </a:solidFill>
                <a:ea typeface="CMU Typewriter Text" panose="02000609000000000000" pitchFamily="49" charset="0"/>
                <a:cs typeface="CMU Typewriter Text" panose="02000609000000000000" pitchFamily="49" charset="0"/>
              </a:rPr>
              <a:t> &gt; 1)</a:t>
            </a:r>
            <a:endParaRPr lang="en-IE" dirty="0" smtClean="0">
              <a:solidFill>
                <a:srgbClr val="0070C0"/>
              </a:solidFill>
              <a:ea typeface="CMU Typewriter Text" panose="02000609000000000000" pitchFamily="49" charset="0"/>
              <a:cs typeface="CMU Typewriter Text" panose="02000609000000000000" pitchFamily="49" charset="0"/>
            </a:endParaRPr>
          </a:p>
          <a:p>
            <a:pPr marL="0" lvl="0" indent="0">
              <a:buNone/>
            </a:pPr>
            <a:endParaRPr lang="en-IE" sz="20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2858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a:t>
            </a:r>
            <a:r>
              <a:rPr lang="en-IE" dirty="0" err="1" smtClean="0"/>
              <a:t>Datetimes</a:t>
            </a:r>
            <a:r>
              <a:rPr lang="en-IE" dirty="0" smtClean="0"/>
              <a:t>)</a:t>
            </a:r>
            <a:endParaRPr lang="en-IE" dirty="0"/>
          </a:p>
        </p:txBody>
      </p:sp>
      <p:sp>
        <p:nvSpPr>
          <p:cNvPr id="3" name="Content Placeholder 2"/>
          <p:cNvSpPr>
            <a:spLocks noGrp="1"/>
          </p:cNvSpPr>
          <p:nvPr>
            <p:ph idx="1"/>
          </p:nvPr>
        </p:nvSpPr>
        <p:spPr>
          <a:xfrm>
            <a:off x="457200" y="1219200"/>
            <a:ext cx="8229600" cy="5638800"/>
          </a:xfrm>
        </p:spPr>
        <p:txBody>
          <a:bodyPr>
            <a:normAutofit/>
          </a:bodyPr>
          <a:lstStyle/>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NOW</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2016-11-07T02:12:14-04:00</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smtClean="0">
                <a:latin typeface="CMU Typewriter Text" panose="02000609000000000000" pitchFamily="49" charset="0"/>
                <a:ea typeface="CMU Typewriter Text" panose="02000609000000000000" pitchFamily="49" charset="0"/>
                <a:cs typeface="CMU Typewriter Text" panose="02000609000000000000" pitchFamily="49" charset="0"/>
              </a:rPr>
              <a:t>xsd:dateTime</a:t>
            </a:r>
            <a:endParaRPr lang="en-IE" sz="1600" dirty="0" smtClean="0">
              <a:solidFill>
                <a:srgbClr val="FF0000"/>
              </a:solidFill>
              <a:ea typeface="CMU Typewriter Text" panose="02000609000000000000" pitchFamily="49" charset="0"/>
              <a:cs typeface="CMU Typewriter Text" panose="02000609000000000000" pitchFamily="49" charset="0"/>
            </a:endParaRP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YEAR</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"2016-11-07T02:12:14-04:00"^^</a:t>
            </a:r>
            <a:r>
              <a:rPr lang="en-IE" sz="1600" dirty="0" err="1" smtClean="0">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MONTH</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"2016-11-07T02:12:14-04:00"^^</a:t>
            </a:r>
            <a:r>
              <a:rPr lang="en-IE" sz="1600" dirty="0" err="1">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10</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DAY</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"2016-11-07T02:12:14-04:00"^^</a:t>
            </a:r>
            <a:r>
              <a:rPr lang="en-IE" sz="1600" dirty="0" err="1">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21</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HOURS</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02</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MINUTES</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12</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SECONDS</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14</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TIMEZONE</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-PT4H</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xsd:dayTimeDuration</a:t>
            </a:r>
            <a:endPar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TZ</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2016-11-07</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-04:00</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sz="1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22927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functions (Hashes)	 </a:t>
            </a:r>
            <a:endParaRPr lang="en-IE" dirty="0"/>
          </a:p>
        </p:txBody>
      </p:sp>
      <p:sp>
        <p:nvSpPr>
          <p:cNvPr id="3" name="Content Placeholder 2"/>
          <p:cNvSpPr>
            <a:spLocks noGrp="1"/>
          </p:cNvSpPr>
          <p:nvPr>
            <p:ph idx="1"/>
          </p:nvPr>
        </p:nvSpPr>
        <p:spPr/>
        <p:txBody>
          <a:bodyPr/>
          <a:lstStyle/>
          <a:p>
            <a:r>
              <a:rPr lang="en-IE" dirty="0" smtClean="0"/>
              <a:t>Creates a hash of the input string</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MD5</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SHA1</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SHA256</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SHA384</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SHA512</a:t>
            </a:r>
            <a:endPar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37477703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FEDERATION</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922470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Endpoints often made public/online</a:t>
            </a:r>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46" y="1206689"/>
            <a:ext cx="6953250" cy="531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578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SELECT</a:t>
            </a:r>
            <a:r>
              <a:rPr lang="en-IE" dirty="0" smtClean="0"/>
              <a:t> with projection</a:t>
            </a:r>
            <a:endParaRPr lang="en-IE" dirty="0"/>
          </a:p>
        </p:txBody>
      </p:sp>
      <p:pic>
        <p:nvPicPr>
          <p:cNvPr id="28" name="Picture 2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029200" y="5105403"/>
            <a:ext cx="1531620" cy="972979"/>
          </a:xfrm>
          <a:prstGeom prst="rect">
            <a:avLst/>
          </a:prstGeom>
        </p:spPr>
      </p:pic>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7" name="Picture 2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3"/>
            <a:ext cx="4073366" cy="1213009"/>
          </a:xfrm>
          <a:prstGeom prst="rect">
            <a:avLst/>
          </a:prstGeom>
        </p:spPr>
      </p:pic>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p:cNvSpPr txBox="1"/>
          <p:nvPr/>
        </p:nvSpPr>
        <p:spPr>
          <a:xfrm>
            <a:off x="6400800" y="4095128"/>
            <a:ext cx="2667000" cy="369332"/>
          </a:xfrm>
          <a:prstGeom prst="rect">
            <a:avLst/>
          </a:prstGeom>
          <a:solidFill>
            <a:schemeClr val="tx1"/>
          </a:solidFill>
        </p:spPr>
        <p:txBody>
          <a:bodyPr wrap="square" rtlCol="0">
            <a:spAutoFit/>
          </a:bodyPr>
          <a:lstStyle/>
          <a:p>
            <a:pPr algn="ctr"/>
            <a:r>
              <a:rPr lang="en-IE" dirty="0" smtClean="0">
                <a:solidFill>
                  <a:schemeClr val="bg1"/>
                </a:solidFill>
              </a:rPr>
              <a:t>DEFAULT “</a:t>
            </a:r>
            <a:r>
              <a:rPr lang="en-IE" dirty="0" smtClean="0">
                <a:solidFill>
                  <a:srgbClr val="FFC000"/>
                </a:solidFill>
              </a:rPr>
              <a:t>Bag Semantics</a:t>
            </a:r>
            <a:r>
              <a:rPr lang="en-IE" dirty="0" smtClean="0">
                <a:solidFill>
                  <a:schemeClr val="bg1"/>
                </a:solidFill>
              </a:rPr>
              <a:t>”</a:t>
            </a:r>
            <a:endParaRPr lang="en-IE" dirty="0">
              <a:solidFill>
                <a:schemeClr val="bg1"/>
              </a:solidFill>
            </a:endParaRPr>
          </a:p>
        </p:txBody>
      </p:sp>
      <p:sp>
        <p:nvSpPr>
          <p:cNvPr id="17" name="TextBox 16"/>
          <p:cNvSpPr txBox="1"/>
          <p:nvPr/>
        </p:nvSpPr>
        <p:spPr>
          <a:xfrm>
            <a:off x="7086600" y="4464460"/>
            <a:ext cx="1981200" cy="1477328"/>
          </a:xfrm>
          <a:prstGeom prst="rect">
            <a:avLst/>
          </a:prstGeom>
          <a:solidFill>
            <a:schemeClr val="tx1"/>
          </a:solidFill>
        </p:spPr>
        <p:txBody>
          <a:bodyPr wrap="square" rtlCol="0">
            <a:spAutoFit/>
          </a:bodyPr>
          <a:lstStyle/>
          <a:p>
            <a:pPr algn="ctr"/>
            <a:r>
              <a:rPr lang="en-IE" dirty="0" smtClean="0">
                <a:solidFill>
                  <a:schemeClr val="bg1"/>
                </a:solidFill>
              </a:rPr>
              <a:t>(number of results returned must correspond to number of matches in data)</a:t>
            </a:r>
            <a:endParaRPr lang="en-IE" dirty="0">
              <a:solidFill>
                <a:schemeClr val="bg1"/>
              </a:solidFill>
            </a:endParaRPr>
          </a:p>
        </p:txBody>
      </p:sp>
      <p:sp>
        <p:nvSpPr>
          <p:cNvPr id="18" name="Rectangle 17"/>
          <p:cNvSpPr/>
          <p:nvPr/>
        </p:nvSpPr>
        <p:spPr>
          <a:xfrm>
            <a:off x="5029200" y="5591892"/>
            <a:ext cx="1531620" cy="48649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9" name="Straight Arrow Connector 18"/>
          <p:cNvCxnSpPr>
            <a:stCxn id="17" idx="1"/>
          </p:cNvCxnSpPr>
          <p:nvPr/>
        </p:nvCxnSpPr>
        <p:spPr>
          <a:xfrm flipH="1">
            <a:off x="6560820" y="5203124"/>
            <a:ext cx="525780" cy="63201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3"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3237895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Federation: execute sub-query remotely</a:t>
            </a:r>
            <a:endParaRPr lang="en-IE" dirty="0"/>
          </a:p>
        </p:txBody>
      </p:sp>
      <p:pic>
        <p:nvPicPr>
          <p:cNvPr id="15" name="Picture 1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8601" y="1389797"/>
            <a:ext cx="7799927" cy="3827907"/>
          </a:xfrm>
          <a:prstGeom prst="rect">
            <a:avLst/>
          </a:prstGeom>
        </p:spPr>
      </p:pic>
      <p:sp>
        <p:nvSpPr>
          <p:cNvPr id="5" name="TextBox 4"/>
          <p:cNvSpPr txBox="1"/>
          <p:nvPr/>
        </p:nvSpPr>
        <p:spPr>
          <a:xfrm>
            <a:off x="522030" y="6327577"/>
            <a:ext cx="8077200" cy="307777"/>
          </a:xfrm>
          <a:prstGeom prst="rect">
            <a:avLst/>
          </a:prstGeom>
          <a:noFill/>
        </p:spPr>
        <p:txBody>
          <a:bodyPr wrap="square" rtlCol="0">
            <a:spAutoFit/>
          </a:bodyPr>
          <a:lstStyle/>
          <a:p>
            <a:r>
              <a:rPr lang="en-IE" sz="1400" dirty="0"/>
              <a:t>Example borrowed from: </a:t>
            </a:r>
            <a:r>
              <a:rPr lang="en-IE" sz="1400" dirty="0" smtClean="0">
                <a:hlinkClick r:id="rId4"/>
              </a:rPr>
              <a:t>http</a:t>
            </a:r>
            <a:r>
              <a:rPr lang="en-IE" sz="1400" dirty="0">
                <a:hlinkClick r:id="rId4"/>
              </a:rPr>
              <a:t>://</a:t>
            </a:r>
            <a:r>
              <a:rPr lang="en-IE" sz="1400" dirty="0" smtClean="0">
                <a:hlinkClick r:id="rId4"/>
              </a:rPr>
              <a:t>www.cambridgesemantics.com/semantic-university/sparql-by-example</a:t>
            </a:r>
            <a:endParaRPr lang="en-IE" sz="1400" dirty="0"/>
          </a:p>
        </p:txBody>
      </p:sp>
      <p:sp>
        <p:nvSpPr>
          <p:cNvPr id="13" name="Rectangle 12"/>
          <p:cNvSpPr/>
          <p:nvPr/>
        </p:nvSpPr>
        <p:spPr>
          <a:xfrm>
            <a:off x="2780509" y="5498068"/>
            <a:ext cx="3735382" cy="369332"/>
          </a:xfrm>
          <a:prstGeom prst="rect">
            <a:avLst/>
          </a:prstGeom>
        </p:spPr>
        <p:txBody>
          <a:bodyPr wrap="none">
            <a:spAutoFit/>
          </a:bodyPr>
          <a:lstStyle/>
          <a:p>
            <a:r>
              <a:rPr lang="en-IE" dirty="0" smtClean="0"/>
              <a:t>Can be run at </a:t>
            </a:r>
            <a:r>
              <a:rPr lang="en-IE" dirty="0" smtClean="0">
                <a:hlinkClick r:id="rId5"/>
              </a:rPr>
              <a:t>http</a:t>
            </a:r>
            <a:r>
              <a:rPr lang="en-IE" dirty="0">
                <a:hlinkClick r:id="rId5"/>
              </a:rPr>
              <a:t>://</a:t>
            </a:r>
            <a:r>
              <a:rPr lang="en-IE" dirty="0" smtClean="0">
                <a:hlinkClick r:id="rId5"/>
              </a:rPr>
              <a:t>sparql.org/sparql</a:t>
            </a:r>
            <a:endParaRPr lang="en-IE" dirty="0"/>
          </a:p>
        </p:txBody>
      </p:sp>
      <p:sp>
        <p:nvSpPr>
          <p:cNvPr id="14" name="TextBox 13"/>
          <p:cNvSpPr txBox="1"/>
          <p:nvPr/>
        </p:nvSpPr>
        <p:spPr>
          <a:xfrm>
            <a:off x="5638800" y="4191000"/>
            <a:ext cx="3382887" cy="830997"/>
          </a:xfrm>
          <a:prstGeom prst="rect">
            <a:avLst/>
          </a:prstGeom>
          <a:solidFill>
            <a:schemeClr val="tx1"/>
          </a:solidFill>
        </p:spPr>
        <p:txBody>
          <a:bodyPr wrap="square" rtlCol="0">
            <a:spAutoFit/>
          </a:bodyPr>
          <a:lstStyle/>
          <a:p>
            <a:pPr algn="ctr"/>
            <a:r>
              <a:rPr lang="en-IE" sz="1600" dirty="0" smtClean="0">
                <a:solidFill>
                  <a:schemeClr val="bg1"/>
                </a:solidFill>
              </a:rPr>
              <a:t>Get actors for Star Trek movie from </a:t>
            </a:r>
            <a:r>
              <a:rPr lang="en-IE" sz="1600" dirty="0" err="1" smtClean="0">
                <a:solidFill>
                  <a:schemeClr val="bg1"/>
                </a:solidFill>
              </a:rPr>
              <a:t>LinkedMDB</a:t>
            </a:r>
            <a:r>
              <a:rPr lang="en-IE" sz="1600" dirty="0" smtClean="0">
                <a:solidFill>
                  <a:schemeClr val="bg1"/>
                </a:solidFill>
              </a:rPr>
              <a:t>. Use </a:t>
            </a:r>
            <a:r>
              <a:rPr lang="en-IE" sz="1600" dirty="0" err="1" smtClean="0">
                <a:solidFill>
                  <a:schemeClr val="bg1"/>
                </a:solidFill>
              </a:rPr>
              <a:t>DBpedia</a:t>
            </a:r>
            <a:r>
              <a:rPr lang="en-IE" sz="1600" dirty="0" smtClean="0">
                <a:solidFill>
                  <a:schemeClr val="bg1"/>
                </a:solidFill>
              </a:rPr>
              <a:t> to get the birthdate of the actor</a:t>
            </a:r>
          </a:p>
        </p:txBody>
      </p:sp>
    </p:spTree>
    <p:extLst>
      <p:ext uri="{BB962C8B-B14F-4D97-AF65-F5344CB8AC3E}">
        <p14:creationId xmlns:p14="http://schemas.microsoft.com/office/powerpoint/2010/main" val="3586169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t>
            </a:r>
            <a:r>
              <a:rPr lang="es-CL" dirty="0" err="1" smtClean="0"/>
              <a:t>Hidden</a:t>
            </a:r>
            <a:r>
              <a:rPr lang="es-CL" dirty="0" smtClean="0"/>
              <a:t> </a:t>
            </a:r>
            <a:r>
              <a:rPr lang="es-CL" dirty="0" err="1" smtClean="0"/>
              <a:t>slide</a:t>
            </a:r>
            <a:r>
              <a:rPr lang="es-CL" dirty="0" smtClean="0"/>
              <a:t>)</a:t>
            </a:r>
            <a:endParaRPr lang="es-CL"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PREFIX movie: &lt;http://data.linkedmdb.org/resource/movie/&gt;</a:t>
            </a:r>
          </a:p>
          <a:p>
            <a:pPr marL="0" indent="0">
              <a:buNone/>
            </a:pPr>
            <a:r>
              <a:rPr lang="en-US" dirty="0"/>
              <a:t>PREFIX </a:t>
            </a:r>
            <a:r>
              <a:rPr lang="en-US" dirty="0" err="1"/>
              <a:t>dbpedia</a:t>
            </a:r>
            <a:r>
              <a:rPr lang="en-US" dirty="0"/>
              <a:t>: &lt;http://dbpedia.org/ontology/&gt;</a:t>
            </a:r>
          </a:p>
          <a:p>
            <a:pPr marL="0" indent="0">
              <a:buNone/>
            </a:pPr>
            <a:r>
              <a:rPr lang="en-US" dirty="0"/>
              <a:t>PREFIX </a:t>
            </a:r>
            <a:r>
              <a:rPr lang="en-US" dirty="0" err="1"/>
              <a:t>foaf</a:t>
            </a:r>
            <a:r>
              <a:rPr lang="en-US" dirty="0"/>
              <a:t>: &lt;http://xmlns.com/foaf/0.1/&gt;</a:t>
            </a:r>
          </a:p>
          <a:p>
            <a:pPr marL="0" indent="0">
              <a:buNone/>
            </a:pPr>
            <a:r>
              <a:rPr lang="en-US" dirty="0"/>
              <a:t>SELECT ?</a:t>
            </a:r>
            <a:r>
              <a:rPr lang="en-US" dirty="0" err="1"/>
              <a:t>actor_name</a:t>
            </a:r>
            <a:r>
              <a:rPr lang="en-US" dirty="0"/>
              <a:t> ?</a:t>
            </a:r>
            <a:r>
              <a:rPr lang="en-US" dirty="0" err="1"/>
              <a:t>birth_date</a:t>
            </a:r>
            <a:endParaRPr lang="en-US" dirty="0"/>
          </a:p>
          <a:p>
            <a:pPr marL="0" indent="0">
              <a:buNone/>
            </a:pPr>
            <a:r>
              <a:rPr lang="en-US" dirty="0"/>
              <a:t>FROM &lt;http://dig.csail.mit.edu/2008/webdav/timbl/foaf.rdf&gt; # placeholder graph</a:t>
            </a:r>
          </a:p>
          <a:p>
            <a:pPr marL="0" indent="0">
              <a:buNone/>
            </a:pPr>
            <a:r>
              <a:rPr lang="en-US" dirty="0"/>
              <a:t>WHERE {</a:t>
            </a:r>
          </a:p>
          <a:p>
            <a:pPr marL="0" indent="0">
              <a:buNone/>
            </a:pPr>
            <a:r>
              <a:rPr lang="en-US" dirty="0"/>
              <a:t> {</a:t>
            </a:r>
          </a:p>
          <a:p>
            <a:pPr marL="0" indent="0">
              <a:buNone/>
            </a:pPr>
            <a:r>
              <a:rPr lang="en-US" dirty="0"/>
              <a:t>  SERVICE &lt;http://data.linkedmdb.org/sparql&gt; {</a:t>
            </a:r>
          </a:p>
          <a:p>
            <a:pPr marL="0" indent="0">
              <a:buNone/>
            </a:pPr>
            <a:r>
              <a:rPr lang="en-US" dirty="0"/>
              <a:t>    &lt;http://data.linkedmdb.org/resource/film/675&gt; </a:t>
            </a:r>
            <a:r>
              <a:rPr lang="en-US" dirty="0" err="1"/>
              <a:t>movie:actor</a:t>
            </a:r>
            <a:r>
              <a:rPr lang="en-US" dirty="0"/>
              <a:t> ?actor .</a:t>
            </a:r>
          </a:p>
          <a:p>
            <a:pPr marL="0" indent="0">
              <a:buNone/>
            </a:pPr>
            <a:r>
              <a:rPr lang="en-US" dirty="0"/>
              <a:t>    ?actor </a:t>
            </a:r>
            <a:r>
              <a:rPr lang="en-US" dirty="0" err="1"/>
              <a:t>movie:actor_name</a:t>
            </a:r>
            <a:r>
              <a:rPr lang="en-US" dirty="0"/>
              <a:t> ?</a:t>
            </a:r>
            <a:r>
              <a:rPr lang="en-US" dirty="0" err="1"/>
              <a:t>actor_name</a:t>
            </a:r>
            <a:endParaRPr lang="en-US" dirty="0"/>
          </a:p>
          <a:p>
            <a:pPr marL="0" indent="0">
              <a:buNone/>
            </a:pPr>
            <a:r>
              <a:rPr lang="en-US" dirty="0"/>
              <a:t>  }</a:t>
            </a:r>
          </a:p>
          <a:p>
            <a:pPr marL="0" indent="0">
              <a:buNone/>
            </a:pPr>
            <a:r>
              <a:rPr lang="en-US" dirty="0"/>
              <a:t>  BIND(STRLANG(?</a:t>
            </a:r>
            <a:r>
              <a:rPr lang="en-US" dirty="0" err="1"/>
              <a:t>actor_name</a:t>
            </a:r>
            <a:r>
              <a:rPr lang="en-US" dirty="0"/>
              <a:t>, "</a:t>
            </a:r>
            <a:r>
              <a:rPr lang="en-US" dirty="0" err="1"/>
              <a:t>en</a:t>
            </a:r>
            <a:r>
              <a:rPr lang="en-US" dirty="0"/>
              <a:t>") AS ?</a:t>
            </a:r>
            <a:r>
              <a:rPr lang="en-US" dirty="0" err="1"/>
              <a:t>actor_name_en</a:t>
            </a:r>
            <a:r>
              <a:rPr lang="en-US" dirty="0"/>
              <a:t>)</a:t>
            </a:r>
          </a:p>
          <a:p>
            <a:pPr marL="0" indent="0">
              <a:buNone/>
            </a:pPr>
            <a:r>
              <a:rPr lang="en-US" dirty="0"/>
              <a:t> }</a:t>
            </a:r>
          </a:p>
          <a:p>
            <a:pPr marL="0" indent="0">
              <a:buNone/>
            </a:pPr>
            <a:r>
              <a:rPr lang="en-US" dirty="0"/>
              <a:t>  SERVICE &lt;http://dbpedia.org/sparql&gt; {</a:t>
            </a:r>
          </a:p>
          <a:p>
            <a:pPr marL="0" indent="0">
              <a:buNone/>
            </a:pPr>
            <a:r>
              <a:rPr lang="en-US" dirty="0"/>
              <a:t>    ?actor2 a </a:t>
            </a:r>
            <a:r>
              <a:rPr lang="en-US" dirty="0" err="1"/>
              <a:t>foaf:Person</a:t>
            </a:r>
            <a:r>
              <a:rPr lang="en-US" dirty="0"/>
              <a:t> ; </a:t>
            </a:r>
            <a:r>
              <a:rPr lang="en-US" dirty="0" err="1"/>
              <a:t>foaf:name</a:t>
            </a:r>
            <a:r>
              <a:rPr lang="en-US" dirty="0"/>
              <a:t> ?</a:t>
            </a:r>
            <a:r>
              <a:rPr lang="en-US" dirty="0" err="1"/>
              <a:t>actor_name_en</a:t>
            </a:r>
            <a:r>
              <a:rPr lang="en-US" dirty="0"/>
              <a:t> ; </a:t>
            </a:r>
            <a:r>
              <a:rPr lang="en-US" dirty="0" err="1"/>
              <a:t>dbpedia:birthDate</a:t>
            </a:r>
            <a:r>
              <a:rPr lang="en-US" dirty="0"/>
              <a:t> ?</a:t>
            </a:r>
            <a:r>
              <a:rPr lang="en-US" dirty="0" err="1"/>
              <a:t>birth_date</a:t>
            </a:r>
            <a:r>
              <a:rPr lang="en-US" dirty="0"/>
              <a:t> .</a:t>
            </a:r>
          </a:p>
          <a:p>
            <a:pPr marL="0" indent="0">
              <a:buNone/>
            </a:pPr>
            <a:r>
              <a:rPr lang="en-US" dirty="0"/>
              <a:t>    FILTER(STR(?</a:t>
            </a:r>
            <a:r>
              <a:rPr lang="en-US" dirty="0" err="1"/>
              <a:t>actor_name_en</a:t>
            </a:r>
            <a:r>
              <a:rPr lang="en-US" dirty="0"/>
              <a:t>) = ?</a:t>
            </a:r>
            <a:r>
              <a:rPr lang="en-US" dirty="0" err="1"/>
              <a:t>actor_name</a:t>
            </a:r>
            <a:r>
              <a:rPr lang="en-US" dirty="0"/>
              <a:t>)</a:t>
            </a:r>
          </a:p>
          <a:p>
            <a:pPr marL="0" indent="0">
              <a:buNone/>
            </a:pPr>
            <a:r>
              <a:rPr lang="en-US" dirty="0"/>
              <a:t>  }</a:t>
            </a:r>
          </a:p>
          <a:p>
            <a:pPr marL="0" indent="0">
              <a:buNone/>
            </a:pPr>
            <a:r>
              <a:rPr lang="en-US" dirty="0" smtClean="0"/>
              <a:t>}</a:t>
            </a:r>
          </a:p>
          <a:p>
            <a:pPr marL="0" indent="0">
              <a:buNone/>
            </a:pPr>
            <a:r>
              <a:rPr lang="es-CL" dirty="0"/>
              <a:t>http://sparql.org/sparql.html</a:t>
            </a:r>
          </a:p>
        </p:txBody>
      </p:sp>
    </p:spTree>
    <p:extLst>
      <p:ext uri="{BB962C8B-B14F-4D97-AF65-F5344CB8AC3E}">
        <p14:creationId xmlns:p14="http://schemas.microsoft.com/office/powerpoint/2010/main" val="200978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FEATURE:</a:t>
            </a:r>
            <a:br>
              <a:rPr lang="en-IE" dirty="0" smtClean="0"/>
            </a:br>
            <a:r>
              <a:rPr lang="en-IE" dirty="0" smtClean="0"/>
              <a:t>SPARQL 1.1 UPDATE</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3978217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new in SPARQL 1.1?</a:t>
            </a:r>
            <a:endParaRPr lang="en-IE" dirty="0"/>
          </a:p>
        </p:txBody>
      </p:sp>
      <p:sp>
        <p:nvSpPr>
          <p:cNvPr id="3" name="Content Placeholder 2"/>
          <p:cNvSpPr>
            <a:spLocks noGrp="1"/>
          </p:cNvSpPr>
          <p:nvPr>
            <p:ph idx="1"/>
          </p:nvPr>
        </p:nvSpPr>
        <p:spPr/>
        <p:txBody>
          <a:bodyPr/>
          <a:lstStyle/>
          <a:p>
            <a:r>
              <a:rPr lang="en-IE" b="1" dirty="0" smtClean="0"/>
              <a:t>New query features</a:t>
            </a:r>
          </a:p>
          <a:p>
            <a:r>
              <a:rPr lang="en-IE" dirty="0"/>
              <a:t>An update </a:t>
            </a:r>
            <a:r>
              <a:rPr lang="en-IE" dirty="0" smtClean="0"/>
              <a:t>language</a:t>
            </a:r>
          </a:p>
          <a:p>
            <a:r>
              <a:rPr lang="en-IE" dirty="0" smtClean="0">
                <a:solidFill>
                  <a:schemeClr val="bg1">
                    <a:lumMod val="50000"/>
                  </a:schemeClr>
                </a:solidFill>
              </a:rPr>
              <a:t>Support for RDFS/OWL entailment</a:t>
            </a:r>
          </a:p>
          <a:p>
            <a:r>
              <a:rPr lang="en-IE" dirty="0" smtClean="0">
                <a:solidFill>
                  <a:schemeClr val="bg1">
                    <a:lumMod val="50000"/>
                  </a:schemeClr>
                </a:solidFill>
              </a:rPr>
              <a:t>New output formats</a:t>
            </a:r>
            <a:endParaRPr lang="en-IE" dirty="0">
              <a:solidFill>
                <a:schemeClr val="bg1">
                  <a:lumMod val="50000"/>
                </a:schemeClr>
              </a:solidFill>
            </a:endParaRPr>
          </a:p>
        </p:txBody>
      </p:sp>
    </p:spTree>
    <p:extLst>
      <p:ext uri="{BB962C8B-B14F-4D97-AF65-F5344CB8AC3E}">
        <p14:creationId xmlns:p14="http://schemas.microsoft.com/office/powerpoint/2010/main" val="924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 DATA</a:t>
            </a:r>
            <a:r>
              <a:rPr lang="en-IE" dirty="0" smtClean="0">
                <a:latin typeface="+mn-lt"/>
                <a:ea typeface="CMU Typewriter Text" panose="02000609000000000000" pitchFamily="49" charset="0"/>
                <a:cs typeface="CMU Typewriter Text" panose="02000609000000000000" pitchFamily="49" charset="0"/>
              </a:rPr>
              <a:t> default graph</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3933896" cy="164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036" y="1064525"/>
            <a:ext cx="4115764" cy="16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73355"/>
            <a:ext cx="6248400" cy="101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20165" y="4806316"/>
            <a:ext cx="6656070" cy="1137285"/>
          </a:xfrm>
          <a:prstGeom prst="rect">
            <a:avLst/>
          </a:prstGeom>
        </p:spPr>
      </p:pic>
    </p:spTree>
    <p:extLst>
      <p:ext uri="{BB962C8B-B14F-4D97-AF65-F5344CB8AC3E}">
        <p14:creationId xmlns:p14="http://schemas.microsoft.com/office/powerpoint/2010/main" val="11778274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064525"/>
            <a:ext cx="3939336" cy="16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 DATA</a:t>
            </a:r>
            <a:r>
              <a:rPr lang="en-IE" dirty="0" smtClean="0">
                <a:latin typeface="+mn-lt"/>
                <a:ea typeface="CMU Typewriter Text" panose="02000609000000000000" pitchFamily="49" charset="0"/>
                <a:cs typeface="CMU Typewriter Text" panose="02000609000000000000" pitchFamily="49" charset="0"/>
              </a:rPr>
              <a:t> named graph</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036" y="1064525"/>
            <a:ext cx="4115764" cy="16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20165" y="4806315"/>
            <a:ext cx="6656070" cy="1377315"/>
          </a:xfrm>
          <a:prstGeom prst="rect">
            <a:avLst/>
          </a:prstGeom>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895601"/>
            <a:ext cx="6553199" cy="166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953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 DATA</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20165" y="3651885"/>
            <a:ext cx="6656070" cy="1377315"/>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20165" y="1834516"/>
            <a:ext cx="6656070" cy="1137285"/>
          </a:xfrm>
          <a:prstGeom prst="rect">
            <a:avLst/>
          </a:prstGeom>
        </p:spPr>
      </p:pic>
    </p:spTree>
    <p:extLst>
      <p:ext uri="{BB962C8B-B14F-4D97-AF65-F5344CB8AC3E}">
        <p14:creationId xmlns:p14="http://schemas.microsoft.com/office/powerpoint/2010/main" val="7216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a:t>
            </a:r>
            <a:r>
              <a:rPr lang="en-IE" dirty="0" smtClean="0">
                <a:latin typeface="+mn-lt"/>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a:t>
            </a:r>
            <a:r>
              <a:rPr lang="en-IE" dirty="0" smtClean="0">
                <a:latin typeface="+mn-lt"/>
                <a:ea typeface="CMU Typewriter Text" panose="02000609000000000000" pitchFamily="49" charset="0"/>
                <a:cs typeface="CMU Typewriter Text" panose="02000609000000000000" pitchFamily="49" charset="0"/>
              </a:rPr>
              <a: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WHERE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20165" y="3733800"/>
            <a:ext cx="6656070" cy="2099310"/>
          </a:xfrm>
          <a:prstGeom prst="rect">
            <a:avLst/>
          </a:prstGeom>
        </p:spPr>
      </p:pic>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20165" y="1447800"/>
            <a:ext cx="6656070" cy="2099310"/>
          </a:xfrm>
          <a:prstGeom prst="rect">
            <a:avLst/>
          </a:prstGeom>
        </p:spPr>
      </p:pic>
    </p:spTree>
    <p:extLst>
      <p:ext uri="{BB962C8B-B14F-4D97-AF65-F5344CB8AC3E}">
        <p14:creationId xmlns:p14="http://schemas.microsoft.com/office/powerpoint/2010/main" val="21127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mn-lt"/>
                <a:ea typeface="CMU Typewriter Text" panose="02000609000000000000" pitchFamily="49" charset="0"/>
                <a:cs typeface="CMU Typewriter Text" panose="02000609000000000000" pitchFamily="49" charset="0"/>
              </a:rPr>
              <a:t>Combining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a:t>
            </a:r>
            <a:r>
              <a:rPr lang="en-IE" dirty="0" smtClean="0">
                <a:latin typeface="+mn-lt"/>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20165" y="1447800"/>
            <a:ext cx="6656070" cy="2819400"/>
          </a:xfrm>
          <a:prstGeom prst="rect">
            <a:avLst/>
          </a:prstGeom>
        </p:spPr>
      </p:pic>
    </p:spTree>
    <p:extLst>
      <p:ext uri="{BB962C8B-B14F-4D97-AF65-F5344CB8AC3E}">
        <p14:creationId xmlns:p14="http://schemas.microsoft.com/office/powerpoint/2010/main" val="3423261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Set default update graph: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WITH</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34950" y="1447800"/>
            <a:ext cx="6656070" cy="2819400"/>
          </a:xfrm>
          <a:prstGeom prst="rect">
            <a:avLst/>
          </a:prstGeom>
        </p:spPr>
      </p:pic>
    </p:spTree>
    <p:extLst>
      <p:ext uri="{BB962C8B-B14F-4D97-AF65-F5344CB8AC3E}">
        <p14:creationId xmlns:p14="http://schemas.microsoft.com/office/powerpoint/2010/main" val="334318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029201" y="5105404"/>
            <a:ext cx="634365" cy="244316"/>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ASK</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6"/>
            <a:ext cx="4073366" cy="1213009"/>
          </a:xfrm>
          <a:prstGeom prst="rect">
            <a:avLst/>
          </a:prstGeom>
        </p:spPr>
      </p:pic>
      <p:sp>
        <p:nvSpPr>
          <p:cNvPr id="22"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8" name="TextBox 17"/>
          <p:cNvSpPr txBox="1"/>
          <p:nvPr/>
        </p:nvSpPr>
        <p:spPr>
          <a:xfrm>
            <a:off x="6642808" y="5105404"/>
            <a:ext cx="2120192" cy="923330"/>
          </a:xfrm>
          <a:prstGeom prst="rect">
            <a:avLst/>
          </a:prstGeom>
          <a:solidFill>
            <a:schemeClr val="tx1"/>
          </a:solidFill>
        </p:spPr>
        <p:txBody>
          <a:bodyPr wrap="square" rtlCol="0">
            <a:spAutoFit/>
          </a:bodyPr>
          <a:lstStyle/>
          <a:p>
            <a:pPr algn="ctr"/>
            <a:r>
              <a:rPr lang="en-IE" dirty="0" smtClean="0">
                <a:solidFill>
                  <a:schemeClr val="bg1"/>
                </a:solidFill>
              </a:rPr>
              <a:t>Returns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true</a:t>
            </a:r>
            <a:r>
              <a:rPr lang="en-IE" dirty="0" smtClean="0">
                <a:solidFill>
                  <a:schemeClr val="bg1"/>
                </a:solidFill>
              </a:rPr>
              <a:t> if there is a match,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false</a:t>
            </a:r>
            <a:r>
              <a:rPr lang="en-IE" dirty="0" smtClean="0">
                <a:solidFill>
                  <a:schemeClr val="bg1"/>
                </a:solidFill>
              </a:rPr>
              <a:t> otherwise.</a:t>
            </a:r>
            <a:endParaRPr lang="en-IE" sz="1200" dirty="0">
              <a:solidFill>
                <a:schemeClr val="bg1"/>
              </a:solidFill>
            </a:endParaRPr>
          </a:p>
        </p:txBody>
      </p:sp>
      <p:sp>
        <p:nvSpPr>
          <p:cNvPr id="19" name="Rectangle 18"/>
          <p:cNvSpPr/>
          <p:nvPr/>
        </p:nvSpPr>
        <p:spPr>
          <a:xfrm>
            <a:off x="5029201" y="5119300"/>
            <a:ext cx="634365" cy="23042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3" name="Straight Arrow Connector 22"/>
          <p:cNvCxnSpPr>
            <a:stCxn id="18" idx="1"/>
            <a:endCxn id="19" idx="3"/>
          </p:cNvCxnSpPr>
          <p:nvPr/>
        </p:nvCxnSpPr>
        <p:spPr>
          <a:xfrm flipH="1" flipV="1">
            <a:off x="5663566" y="5234510"/>
            <a:ext cx="979242" cy="33255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249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Simple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 WHERE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34950" y="1447800"/>
            <a:ext cx="6656070" cy="1377315"/>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34950" y="3581400"/>
            <a:ext cx="6656070" cy="2099310"/>
          </a:xfrm>
          <a:prstGeom prst="rect">
            <a:avLst/>
          </a:prstGeom>
        </p:spPr>
      </p:pic>
      <p:sp>
        <p:nvSpPr>
          <p:cNvPr id="7" name="TextBox 6"/>
          <p:cNvSpPr txBox="1"/>
          <p:nvPr/>
        </p:nvSpPr>
        <p:spPr>
          <a:xfrm>
            <a:off x="2971541" y="3014246"/>
            <a:ext cx="3382887" cy="338554"/>
          </a:xfrm>
          <a:prstGeom prst="rect">
            <a:avLst/>
          </a:prstGeom>
          <a:solidFill>
            <a:schemeClr val="tx1"/>
          </a:solidFill>
        </p:spPr>
        <p:txBody>
          <a:bodyPr wrap="square" rtlCol="0">
            <a:spAutoFit/>
          </a:bodyPr>
          <a:lstStyle/>
          <a:p>
            <a:pPr algn="ctr"/>
            <a:r>
              <a:rPr lang="en-IE" sz="1600" dirty="0" smtClean="0">
                <a:solidFill>
                  <a:schemeClr val="bg1"/>
                </a:solidFill>
              </a:rPr>
              <a:t>Equivalent to …</a:t>
            </a:r>
          </a:p>
        </p:txBody>
      </p:sp>
    </p:spTree>
    <p:extLst>
      <p:ext uri="{BB962C8B-B14F-4D97-AF65-F5344CB8AC3E}">
        <p14:creationId xmlns:p14="http://schemas.microsoft.com/office/powerpoint/2010/main" val="2529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LOAD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LOAD</a:t>
            </a:r>
            <a:r>
              <a:rPr lang="en-IE" dirty="0" smtClean="0"/>
              <a:t> a graph from the Web</a:t>
            </a:r>
          </a:p>
          <a:p>
            <a:endParaRPr lang="en-IE" dirty="0"/>
          </a:p>
          <a:p>
            <a:endParaRPr lang="en-IE" dirty="0" smtClean="0"/>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load fails, supress error</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location of graph online</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ea typeface="CMU Typewriter Text" panose="02000609000000000000" pitchFamily="49" charset="0"/>
                <a:cs typeface="CMU Typewriter Text" panose="02000609000000000000" pitchFamily="49" charset="0"/>
              </a:rPr>
              <a:t> local named graph to load into</a:t>
            </a:r>
          </a:p>
          <a:p>
            <a:pPr lvl="2"/>
            <a:r>
              <a:rPr lang="en-IE" dirty="0" smtClean="0">
                <a:ea typeface="CMU Typewriter Text" panose="02000609000000000000" pitchFamily="49" charset="0"/>
                <a:cs typeface="CMU Typewriter Text" panose="02000609000000000000" pitchFamily="49" charset="0"/>
              </a:rPr>
              <a:t>(If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INTO GRAPH </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not given, default graph will be used)</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endParaRPr lang="en-IE"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466" y="2095215"/>
            <a:ext cx="65913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3212" y="5650173"/>
            <a:ext cx="3382887" cy="1077218"/>
          </a:xfrm>
          <a:prstGeom prst="rect">
            <a:avLst/>
          </a:prstGeom>
          <a:solidFill>
            <a:schemeClr val="tx1"/>
          </a:solidFill>
        </p:spPr>
        <p:txBody>
          <a:bodyPr wrap="square" rtlCol="0">
            <a:spAutoFit/>
          </a:bodyPr>
          <a:lstStyle/>
          <a:p>
            <a:pPr algn="ctr"/>
            <a:r>
              <a:rPr lang="en-IE" sz="1600" dirty="0" smtClean="0">
                <a:solidFill>
                  <a:schemeClr val="bg1"/>
                </a:solidFill>
              </a:rPr>
              <a:t>If destination graph exists, data will be appended. Will fail if RDF cannot be extracted from source graph (unless silent is specified).</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28118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2133600"/>
            <a:ext cx="70389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CLEAR</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CLEAR</a:t>
            </a:r>
            <a:r>
              <a:rPr lang="en-IE" dirty="0" smtClean="0"/>
              <a:t> all triples from some graph(s)</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clear fails, supress error</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a:t>
            </a:r>
            <a:r>
              <a:rPr lang="en-IE" dirty="0" smtClean="0"/>
              <a:t>: clear specific named graph</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ea typeface="CMU Typewriter Text" panose="02000609000000000000" pitchFamily="49" charset="0"/>
                <a:cs typeface="CMU Typewriter Text" panose="02000609000000000000" pitchFamily="49" charset="0"/>
              </a:rPr>
              <a:t> clear default graph</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NAMED</a:t>
            </a:r>
            <a:r>
              <a:rPr lang="en-IE" dirty="0" smtClean="0">
                <a:ea typeface="CMU Typewriter Text" panose="02000609000000000000" pitchFamily="49" charset="0"/>
                <a:cs typeface="CMU Typewriter Text" panose="02000609000000000000" pitchFamily="49" charset="0"/>
              </a:rPr>
              <a:t>: clear all named graphs</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ALL</a:t>
            </a:r>
            <a:r>
              <a:rPr lang="en-IE" dirty="0" smtClean="0">
                <a:ea typeface="CMU Typewriter Text" panose="02000609000000000000" pitchFamily="49" charset="0"/>
                <a:cs typeface="CMU Typewriter Text" panose="02000609000000000000" pitchFamily="49" charset="0"/>
              </a:rPr>
              <a:t>: clear all graphs</a:t>
            </a:r>
          </a:p>
          <a:p>
            <a:endParaRPr lang="en-IE" dirty="0" smtClean="0"/>
          </a:p>
        </p:txBody>
      </p:sp>
      <p:sp>
        <p:nvSpPr>
          <p:cNvPr id="6" name="TextBox 5"/>
          <p:cNvSpPr txBox="1"/>
          <p:nvPr/>
        </p:nvSpPr>
        <p:spPr>
          <a:xfrm>
            <a:off x="5393212" y="5650173"/>
            <a:ext cx="3382887" cy="830997"/>
          </a:xfrm>
          <a:prstGeom prst="rect">
            <a:avLst/>
          </a:prstGeom>
          <a:solidFill>
            <a:schemeClr val="tx1"/>
          </a:solidFill>
        </p:spPr>
        <p:txBody>
          <a:bodyPr wrap="square" rtlCol="0">
            <a:spAutoFit/>
          </a:bodyPr>
          <a:lstStyle/>
          <a:p>
            <a:pPr algn="ctr"/>
            <a:r>
              <a:rPr lang="en-IE" sz="1600" dirty="0" smtClean="0">
                <a:solidFill>
                  <a:schemeClr val="bg1"/>
                </a:solidFill>
              </a:rPr>
              <a:t>Will fail if graph does not exists (unless silent is specified, in which case nothing happens).</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22077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CREATE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CREATE</a:t>
            </a:r>
            <a:r>
              <a:rPr lang="en-IE" dirty="0" smtClean="0"/>
              <a:t> a new blank named graph</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create fails, supress error</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a:t>
            </a:r>
            <a:r>
              <a:rPr lang="en-IE" dirty="0" smtClean="0"/>
              <a:t>: name of graph to create</a:t>
            </a:r>
          </a:p>
          <a:p>
            <a:pPr marL="0" indent="0">
              <a:buNone/>
            </a:pPr>
            <a:endParaRPr lang="en-IE" dirty="0" smtClean="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80" y="2057400"/>
            <a:ext cx="3971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3212" y="5650173"/>
            <a:ext cx="3382887" cy="830997"/>
          </a:xfrm>
          <a:prstGeom prst="rect">
            <a:avLst/>
          </a:prstGeom>
          <a:solidFill>
            <a:schemeClr val="tx1"/>
          </a:solidFill>
        </p:spPr>
        <p:txBody>
          <a:bodyPr wrap="square" rtlCol="0">
            <a:spAutoFit/>
          </a:bodyPr>
          <a:lstStyle/>
          <a:p>
            <a:pPr algn="ctr"/>
            <a:r>
              <a:rPr lang="en-IE" sz="1600" dirty="0" smtClean="0">
                <a:solidFill>
                  <a:schemeClr val="bg1"/>
                </a:solidFill>
              </a:rPr>
              <a:t>Will fail if graph already exists (unless silent is specified). Existing graphs cannot be affected.</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30739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12" y="2057400"/>
            <a:ext cx="69627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DROP</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DROP</a:t>
            </a:r>
            <a:r>
              <a:rPr lang="en-IE" dirty="0" smtClean="0"/>
              <a:t> (remove) some graph(s)</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drop fails, supress error</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a:t>
            </a:r>
            <a:r>
              <a:rPr lang="en-IE" dirty="0" smtClean="0"/>
              <a:t>: name of graph to drop</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drop </a:t>
            </a:r>
            <a:r>
              <a:rPr lang="en-IE" dirty="0">
                <a:ea typeface="CMU Typewriter Text" panose="02000609000000000000" pitchFamily="49" charset="0"/>
                <a:cs typeface="CMU Typewriter Text" panose="02000609000000000000" pitchFamily="49" charset="0"/>
              </a:rPr>
              <a:t>default graph</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NAMED</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drop all </a:t>
            </a:r>
            <a:r>
              <a:rPr lang="en-IE" dirty="0">
                <a:ea typeface="CMU Typewriter Text" panose="02000609000000000000" pitchFamily="49" charset="0"/>
                <a:cs typeface="CMU Typewriter Text" panose="02000609000000000000" pitchFamily="49" charset="0"/>
              </a:rPr>
              <a:t>named graphs</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ALL</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drop </a:t>
            </a:r>
            <a:r>
              <a:rPr lang="en-IE" dirty="0">
                <a:ea typeface="CMU Typewriter Text" panose="02000609000000000000" pitchFamily="49" charset="0"/>
                <a:cs typeface="CMU Typewriter Text" panose="02000609000000000000" pitchFamily="49" charset="0"/>
              </a:rPr>
              <a:t>all graphs</a:t>
            </a:r>
          </a:p>
          <a:p>
            <a:pPr marL="0" indent="0">
              <a:buNone/>
            </a:pPr>
            <a:endParaRPr lang="en-IE" dirty="0" smtClean="0"/>
          </a:p>
        </p:txBody>
      </p:sp>
      <p:sp>
        <p:nvSpPr>
          <p:cNvPr id="6" name="TextBox 5"/>
          <p:cNvSpPr txBox="1"/>
          <p:nvPr/>
        </p:nvSpPr>
        <p:spPr>
          <a:xfrm>
            <a:off x="5393212" y="5650173"/>
            <a:ext cx="3382887" cy="1077218"/>
          </a:xfrm>
          <a:prstGeom prst="rect">
            <a:avLst/>
          </a:prstGeom>
          <a:solidFill>
            <a:schemeClr val="tx1"/>
          </a:solidFill>
        </p:spPr>
        <p:txBody>
          <a:bodyPr wrap="square" rtlCol="0">
            <a:spAutoFit/>
          </a:bodyPr>
          <a:lstStyle/>
          <a:p>
            <a:pPr algn="ctr"/>
            <a:r>
              <a:rPr lang="en-IE" sz="1600" dirty="0" smtClean="0">
                <a:solidFill>
                  <a:schemeClr val="bg1"/>
                </a:solidFill>
              </a:rPr>
              <a:t>Fails if graph does not exist (unless silent is specified). An engine must have a default graph so actually </a:t>
            </a:r>
            <a:r>
              <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DROP DEFAULT</a:t>
            </a:r>
            <a:r>
              <a:rPr lang="en-IE" sz="1600" dirty="0" smtClean="0">
                <a:solidFill>
                  <a:schemeClr val="bg1"/>
                </a:solidFill>
              </a:rPr>
              <a:t> same as </a:t>
            </a:r>
            <a:r>
              <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CLEAR DEFAULT.</a:t>
            </a:r>
          </a:p>
        </p:txBody>
      </p:sp>
    </p:spTree>
    <p:extLst>
      <p:ext uri="{BB962C8B-B14F-4D97-AF65-F5344CB8AC3E}">
        <p14:creationId xmlns:p14="http://schemas.microsoft.com/office/powerpoint/2010/main" val="31472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COPY</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COPY</a:t>
            </a:r>
            <a:r>
              <a:rPr lang="en-IE" dirty="0" smtClean="0"/>
              <a:t> one graph to another</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a:t>: If </a:t>
            </a:r>
            <a:r>
              <a:rPr lang="en-IE" dirty="0" smtClean="0"/>
              <a:t>copy fails</a:t>
            </a:r>
            <a:r>
              <a:rPr lang="en-IE" dirty="0"/>
              <a:t>, supress </a:t>
            </a:r>
            <a:r>
              <a:rPr lang="en-IE" dirty="0" smtClean="0"/>
              <a:t>error</a:t>
            </a:r>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name of graph to copy from</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t>: </a:t>
            </a:r>
            <a:r>
              <a:rPr lang="en-IE" dirty="0"/>
              <a:t>name of graph to copy </a:t>
            </a:r>
            <a:r>
              <a:rPr lang="en-IE" dirty="0" smtClean="0"/>
              <a:t>to</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copy from/to default graph</a:t>
            </a:r>
            <a:endParaRPr lang="en-IE" dirty="0" smtClean="0"/>
          </a:p>
        </p:txBody>
      </p:sp>
      <p:sp>
        <p:nvSpPr>
          <p:cNvPr id="6" name="TextBox 5"/>
          <p:cNvSpPr txBox="1"/>
          <p:nvPr/>
        </p:nvSpPr>
        <p:spPr>
          <a:xfrm>
            <a:off x="5393212" y="5650173"/>
            <a:ext cx="3382887" cy="1077218"/>
          </a:xfrm>
          <a:prstGeom prst="rect">
            <a:avLst/>
          </a:prstGeom>
          <a:solidFill>
            <a:schemeClr val="tx1"/>
          </a:solidFill>
        </p:spPr>
        <p:txBody>
          <a:bodyPr wrap="square" rtlCol="0">
            <a:spAutoFit/>
          </a:bodyPr>
          <a:lstStyle/>
          <a:p>
            <a:pPr algn="ctr"/>
            <a:r>
              <a:rPr lang="en-IE" sz="1600" dirty="0" smtClean="0">
                <a:solidFill>
                  <a:schemeClr val="bg1"/>
                </a:solidFill>
              </a:rPr>
              <a:t>May fail if source graph does not exist (unless silent is specified). Destination graph will be created or cleared before the copy is done.</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82757"/>
            <a:ext cx="8699899" cy="3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105607"/>
            <a:ext cx="8541652" cy="3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MOVE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MOVE</a:t>
            </a:r>
            <a:r>
              <a:rPr lang="en-IE" dirty="0" smtClean="0"/>
              <a:t> one graph to another</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a:t>: If </a:t>
            </a:r>
            <a:r>
              <a:rPr lang="en-IE" dirty="0" smtClean="0"/>
              <a:t>move fails</a:t>
            </a:r>
            <a:r>
              <a:rPr lang="en-IE" dirty="0"/>
              <a:t>, supress </a:t>
            </a:r>
            <a:r>
              <a:rPr lang="en-IE" dirty="0" smtClean="0"/>
              <a:t>error</a:t>
            </a:r>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name of graph to move</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t>: </a:t>
            </a:r>
            <a:r>
              <a:rPr lang="en-IE" dirty="0"/>
              <a:t>name of graph to </a:t>
            </a:r>
            <a:r>
              <a:rPr lang="en-IE" dirty="0" smtClean="0"/>
              <a:t>move to</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move from/to default graph</a:t>
            </a:r>
            <a:endParaRPr lang="en-IE" dirty="0" smtClean="0"/>
          </a:p>
        </p:txBody>
      </p:sp>
      <p:sp>
        <p:nvSpPr>
          <p:cNvPr id="7" name="TextBox 6"/>
          <p:cNvSpPr txBox="1"/>
          <p:nvPr/>
        </p:nvSpPr>
        <p:spPr>
          <a:xfrm>
            <a:off x="5393212" y="5334000"/>
            <a:ext cx="3382887" cy="1323439"/>
          </a:xfrm>
          <a:prstGeom prst="rect">
            <a:avLst/>
          </a:prstGeom>
          <a:solidFill>
            <a:schemeClr val="tx1"/>
          </a:solidFill>
        </p:spPr>
        <p:txBody>
          <a:bodyPr wrap="square" rtlCol="0">
            <a:spAutoFit/>
          </a:bodyPr>
          <a:lstStyle/>
          <a:p>
            <a:pPr algn="ctr"/>
            <a:r>
              <a:rPr lang="en-IE" sz="1600" dirty="0" smtClean="0">
                <a:solidFill>
                  <a:schemeClr val="bg1"/>
                </a:solidFill>
              </a:rPr>
              <a:t>May fail if source graph does not exist (unless silent is specified). Destination graph will be created or cleared before the copy is done. Source graph dropped after the move.</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21096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85" y="2095049"/>
            <a:ext cx="8453437" cy="34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ADD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ADD</a:t>
            </a:r>
            <a:r>
              <a:rPr lang="en-IE" dirty="0" smtClean="0"/>
              <a:t> data from one graph to another</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a:t>: If </a:t>
            </a:r>
            <a:r>
              <a:rPr lang="en-IE" dirty="0" smtClean="0"/>
              <a:t>move fails</a:t>
            </a:r>
            <a:r>
              <a:rPr lang="en-IE" dirty="0"/>
              <a:t>, supress </a:t>
            </a:r>
            <a:r>
              <a:rPr lang="en-IE" dirty="0" smtClean="0"/>
              <a:t>error</a:t>
            </a:r>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name of graph to move</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t>: </a:t>
            </a:r>
            <a:r>
              <a:rPr lang="en-IE" dirty="0"/>
              <a:t>name of graph to </a:t>
            </a:r>
            <a:r>
              <a:rPr lang="en-IE" dirty="0" smtClean="0"/>
              <a:t>move to</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move from/to default graph</a:t>
            </a:r>
            <a:endParaRPr lang="en-IE" dirty="0" smtClean="0"/>
          </a:p>
        </p:txBody>
      </p:sp>
      <p:sp>
        <p:nvSpPr>
          <p:cNvPr id="7" name="TextBox 6"/>
          <p:cNvSpPr txBox="1"/>
          <p:nvPr/>
        </p:nvSpPr>
        <p:spPr>
          <a:xfrm>
            <a:off x="5393212" y="5334000"/>
            <a:ext cx="3382887" cy="1323439"/>
          </a:xfrm>
          <a:prstGeom prst="rect">
            <a:avLst/>
          </a:prstGeom>
          <a:solidFill>
            <a:schemeClr val="tx1"/>
          </a:solidFill>
        </p:spPr>
        <p:txBody>
          <a:bodyPr wrap="square" rtlCol="0">
            <a:spAutoFit/>
          </a:bodyPr>
          <a:lstStyle/>
          <a:p>
            <a:pPr algn="ctr"/>
            <a:r>
              <a:rPr lang="en-IE" sz="1600" dirty="0" smtClean="0">
                <a:solidFill>
                  <a:schemeClr val="bg1"/>
                </a:solidFill>
              </a:rPr>
              <a:t>May fail if source graph does not exist (unless silent is specified). Destination graph will be created  if it does not exist (it will not be cleared if it does). Source graph unaffected. </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1096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FEATURE:</a:t>
            </a:r>
            <a:br>
              <a:rPr lang="en-IE" dirty="0" smtClean="0"/>
            </a:br>
            <a:r>
              <a:rPr lang="en-IE" dirty="0" smtClean="0"/>
              <a:t>SPARQL 1.1 ENTAILMENT REGIMES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40930743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new in SPARQL 1.1?</a:t>
            </a:r>
            <a:endParaRPr lang="en-IE" dirty="0"/>
          </a:p>
        </p:txBody>
      </p:sp>
      <p:sp>
        <p:nvSpPr>
          <p:cNvPr id="3" name="Content Placeholder 2"/>
          <p:cNvSpPr>
            <a:spLocks noGrp="1"/>
          </p:cNvSpPr>
          <p:nvPr>
            <p:ph idx="1"/>
          </p:nvPr>
        </p:nvSpPr>
        <p:spPr/>
        <p:txBody>
          <a:bodyPr/>
          <a:lstStyle/>
          <a:p>
            <a:r>
              <a:rPr lang="en-IE" b="1" dirty="0" smtClean="0"/>
              <a:t>New query features</a:t>
            </a:r>
          </a:p>
          <a:p>
            <a:r>
              <a:rPr lang="en-IE" b="1" dirty="0"/>
              <a:t>An update </a:t>
            </a:r>
            <a:r>
              <a:rPr lang="en-IE" b="1" dirty="0" smtClean="0"/>
              <a:t>language</a:t>
            </a:r>
          </a:p>
          <a:p>
            <a:r>
              <a:rPr lang="en-IE" dirty="0" smtClean="0">
                <a:solidFill>
                  <a:schemeClr val="bg1">
                    <a:lumMod val="50000"/>
                  </a:schemeClr>
                </a:solidFill>
              </a:rPr>
              <a:t>Support for RDFS/OWL entailment</a:t>
            </a:r>
          </a:p>
          <a:p>
            <a:r>
              <a:rPr lang="en-IE" dirty="0" smtClean="0">
                <a:solidFill>
                  <a:schemeClr val="bg1">
                    <a:lumMod val="50000"/>
                  </a:schemeClr>
                </a:solidFill>
              </a:rPr>
              <a:t>New output formats</a:t>
            </a:r>
            <a:endParaRPr lang="en-IE" dirty="0">
              <a:solidFill>
                <a:schemeClr val="bg1">
                  <a:lumMod val="50000"/>
                </a:schemeClr>
              </a:solidFill>
            </a:endParaRPr>
          </a:p>
        </p:txBody>
      </p:sp>
    </p:spTree>
    <p:extLst>
      <p:ext uri="{BB962C8B-B14F-4D97-AF65-F5344CB8AC3E}">
        <p14:creationId xmlns:p14="http://schemas.microsoft.com/office/powerpoint/2010/main" val="34136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876801" y="5105407"/>
            <a:ext cx="3990975" cy="895350"/>
          </a:xfrm>
          <a:prstGeom prst="rect">
            <a:avLst/>
          </a:prstGeom>
        </p:spPr>
      </p:pic>
      <p:sp>
        <p:nvSpPr>
          <p:cNvPr id="21" name="Rectangle 20"/>
          <p:cNvSpPr/>
          <p:nvPr/>
        </p:nvSpPr>
        <p:spPr>
          <a:xfrm>
            <a:off x="4876800" y="5119299"/>
            <a:ext cx="3990975" cy="881457"/>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CONSTRUCT</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8"/>
            <a:ext cx="4073366" cy="1213009"/>
          </a:xfrm>
          <a:prstGeom prst="rect">
            <a:avLst/>
          </a:prstGeom>
        </p:spPr>
      </p:pic>
      <p:sp>
        <p:nvSpPr>
          <p:cNvPr id="22"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24" name="TextBox 23"/>
          <p:cNvSpPr txBox="1"/>
          <p:nvPr/>
        </p:nvSpPr>
        <p:spPr>
          <a:xfrm>
            <a:off x="5216999" y="6179916"/>
            <a:ext cx="3733800" cy="646331"/>
          </a:xfrm>
          <a:prstGeom prst="rect">
            <a:avLst/>
          </a:prstGeom>
          <a:solidFill>
            <a:schemeClr val="tx1"/>
          </a:solidFill>
        </p:spPr>
        <p:txBody>
          <a:bodyPr wrap="square" rtlCol="0">
            <a:spAutoFit/>
          </a:bodyPr>
          <a:lstStyle/>
          <a:p>
            <a:pPr algn="ctr"/>
            <a:r>
              <a:rPr lang="en-IE" dirty="0" smtClean="0">
                <a:solidFill>
                  <a:schemeClr val="bg1"/>
                </a:solidFill>
              </a:rPr>
              <a:t>Returns </a:t>
            </a:r>
            <a:r>
              <a:rPr lang="en-IE" dirty="0" smtClean="0">
                <a:solidFill>
                  <a:schemeClr val="bg1"/>
                </a:solidFill>
                <a:ea typeface="CMU Typewriter Text" panose="02000609000000000000" pitchFamily="49" charset="0"/>
                <a:cs typeface="CMU Typewriter Text" panose="02000609000000000000" pitchFamily="49" charset="0"/>
              </a:rPr>
              <a:t>an RDF graph based on the matching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CONSTRUCT</a:t>
            </a:r>
            <a:r>
              <a:rPr lang="en-IE" dirty="0" smtClean="0">
                <a:solidFill>
                  <a:schemeClr val="bg1"/>
                </a:solidFill>
                <a:ea typeface="CMU Typewriter Text" panose="02000609000000000000" pitchFamily="49" charset="0"/>
                <a:cs typeface="CMU Typewriter Text" panose="02000609000000000000" pitchFamily="49" charset="0"/>
              </a:rPr>
              <a:t> clause.</a:t>
            </a:r>
            <a:endParaRPr lang="en-IE" sz="1200" dirty="0">
              <a:solidFill>
                <a:schemeClr val="bg1"/>
              </a:solidFill>
            </a:endParaRPr>
          </a:p>
        </p:txBody>
      </p:sp>
    </p:spTree>
    <p:extLst>
      <p:ext uri="{BB962C8B-B14F-4D97-AF65-F5344CB8AC3E}">
        <p14:creationId xmlns:p14="http://schemas.microsoft.com/office/powerpoint/2010/main" val="29580708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Entailment Regimes</a:t>
            </a:r>
            <a:endParaRPr lang="en-IE" dirty="0"/>
          </a:p>
        </p:txBody>
      </p:sp>
      <p:sp>
        <p:nvSpPr>
          <p:cNvPr id="3" name="Content Placeholder 2"/>
          <p:cNvSpPr>
            <a:spLocks noGrp="1"/>
          </p:cNvSpPr>
          <p:nvPr>
            <p:ph idx="1"/>
          </p:nvPr>
        </p:nvSpPr>
        <p:spPr/>
        <p:txBody>
          <a:bodyPr>
            <a:normAutofit/>
          </a:bodyPr>
          <a:lstStyle/>
          <a:p>
            <a:r>
              <a:rPr lang="en-IE" sz="2400" dirty="0" smtClean="0"/>
              <a:t>States how entailments can be included in SPARQL results</a:t>
            </a:r>
          </a:p>
          <a:p>
            <a:r>
              <a:rPr lang="en-IE" sz="2400" dirty="0" smtClean="0"/>
              <a:t>Support for RDFS / sublanguages of OWL</a:t>
            </a:r>
          </a:p>
          <a:p>
            <a:r>
              <a:rPr lang="en-IE" sz="2400" dirty="0" smtClean="0"/>
              <a:t>Not well supported (to best of my knowledge)</a:t>
            </a:r>
          </a:p>
          <a:p>
            <a:r>
              <a:rPr lang="en-IE" sz="2400" dirty="0" smtClean="0"/>
              <a:t>Not going to cover it</a:t>
            </a:r>
          </a:p>
          <a:p>
            <a:r>
              <a:rPr lang="en-IE" sz="2400" dirty="0" smtClean="0"/>
              <a:t>If interested, check </a:t>
            </a:r>
            <a:r>
              <a:rPr lang="en-IE" sz="2400" dirty="0"/>
              <a:t>out </a:t>
            </a:r>
            <a:endParaRPr lang="en-IE" sz="2400" dirty="0" smtClean="0"/>
          </a:p>
          <a:p>
            <a:pPr lvl="1"/>
            <a:r>
              <a:rPr lang="en-IE" sz="2000" dirty="0" smtClean="0">
                <a:hlinkClick r:id="rId2"/>
              </a:rPr>
              <a:t>http</a:t>
            </a:r>
            <a:r>
              <a:rPr lang="en-IE" sz="2000" dirty="0">
                <a:hlinkClick r:id="rId2"/>
              </a:rPr>
              <a:t>://www.w3.org/TR/sparql11-entailment/</a:t>
            </a:r>
            <a:endParaRPr lang="en-IE" sz="2000" dirty="0"/>
          </a:p>
          <a:p>
            <a:endParaRPr lang="en-IE" dirty="0"/>
          </a:p>
        </p:txBody>
      </p:sp>
      <p:pic>
        <p:nvPicPr>
          <p:cNvPr id="4" name="Picture 2" descr="https://s-media-cache-ak0.pinimg.com/236x/d7/0a/a9/d70aa919b4853c9c155426cd3ee4d8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52834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FEATURE:</a:t>
            </a:r>
            <a:br>
              <a:rPr lang="en-IE" dirty="0" smtClean="0"/>
            </a:br>
            <a:r>
              <a:rPr lang="en-IE" dirty="0" smtClean="0"/>
              <a:t>SPARQL 1.1 OUTPUT FORMATS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28807345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Output Formats</a:t>
            </a:r>
            <a:endParaRPr lang="en-IE" dirty="0"/>
          </a:p>
        </p:txBody>
      </p:sp>
      <p:sp>
        <p:nvSpPr>
          <p:cNvPr id="3" name="Content Placeholder 2"/>
          <p:cNvSpPr>
            <a:spLocks noGrp="1"/>
          </p:cNvSpPr>
          <p:nvPr>
            <p:ph idx="1"/>
          </p:nvPr>
        </p:nvSpPr>
        <p:spPr/>
        <p:txBody>
          <a:bodyPr/>
          <a:lstStyle/>
          <a:p>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SELECT</a:t>
            </a:r>
            <a:r>
              <a:rPr lang="en-IE" dirty="0" smtClean="0"/>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ASK</a:t>
            </a:r>
            <a:r>
              <a:rPr lang="en-IE" dirty="0" smtClean="0"/>
              <a:t> (non RDF):</a:t>
            </a:r>
          </a:p>
          <a:p>
            <a:pPr lvl="1"/>
            <a:r>
              <a:rPr lang="en-IE" dirty="0" smtClean="0">
                <a:solidFill>
                  <a:srgbClr val="0070C0"/>
                </a:solidFill>
              </a:rPr>
              <a:t>XML</a:t>
            </a:r>
            <a:r>
              <a:rPr lang="en-IE" dirty="0" smtClean="0"/>
              <a:t> (1.0), </a:t>
            </a:r>
            <a:r>
              <a:rPr lang="en-IE" dirty="0" smtClean="0">
                <a:solidFill>
                  <a:srgbClr val="0070C0"/>
                </a:solidFill>
              </a:rPr>
              <a:t>JSON</a:t>
            </a:r>
            <a:r>
              <a:rPr lang="en-IE" dirty="0" smtClean="0"/>
              <a:t> (1.1), </a:t>
            </a:r>
            <a:r>
              <a:rPr lang="en-IE" dirty="0" smtClean="0">
                <a:solidFill>
                  <a:srgbClr val="0070C0"/>
                </a:solidFill>
              </a:rPr>
              <a:t>CSV</a:t>
            </a:r>
            <a:r>
              <a:rPr lang="en-IE" dirty="0" smtClean="0"/>
              <a:t>/</a:t>
            </a:r>
            <a:r>
              <a:rPr lang="en-IE" dirty="0" smtClean="0">
                <a:solidFill>
                  <a:srgbClr val="0070C0"/>
                </a:solidFill>
              </a:rPr>
              <a:t>TSV</a:t>
            </a:r>
            <a:r>
              <a:rPr lang="en-IE" dirty="0" smtClean="0"/>
              <a:t> (1.1)</a:t>
            </a:r>
            <a:endParaRPr lang="en-IE" dirty="0"/>
          </a:p>
          <a:p>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CONSTRUCT</a:t>
            </a:r>
            <a:r>
              <a:rPr lang="en-IE" dirty="0" smtClean="0"/>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DESCRIBE</a:t>
            </a:r>
            <a:r>
              <a:rPr lang="en-IE" dirty="0" smtClean="0"/>
              <a:t> (RDF)</a:t>
            </a:r>
          </a:p>
          <a:p>
            <a:pPr lvl="1"/>
            <a:r>
              <a:rPr lang="en-IE" dirty="0" smtClean="0"/>
              <a:t>Standard RDF syntaxes: </a:t>
            </a:r>
            <a:r>
              <a:rPr lang="en-IE" dirty="0" smtClean="0">
                <a:solidFill>
                  <a:srgbClr val="0070C0"/>
                </a:solidFill>
              </a:rPr>
              <a:t>RDF/XML</a:t>
            </a:r>
            <a:r>
              <a:rPr lang="en-IE" dirty="0" smtClean="0"/>
              <a:t>, </a:t>
            </a:r>
            <a:r>
              <a:rPr lang="en-IE" dirty="0" smtClean="0">
                <a:solidFill>
                  <a:srgbClr val="0070C0"/>
                </a:solidFill>
              </a:rPr>
              <a:t>Turtle</a:t>
            </a:r>
            <a:r>
              <a:rPr lang="en-IE" dirty="0" smtClean="0"/>
              <a:t>, etc.</a:t>
            </a:r>
            <a:endParaRPr lang="en-IE" dirty="0">
              <a:solidFill>
                <a:schemeClr val="bg1">
                  <a:lumMod val="50000"/>
                </a:schemeClr>
              </a:solidFill>
            </a:endParaRPr>
          </a:p>
        </p:txBody>
      </p:sp>
    </p:spTree>
    <p:extLst>
      <p:ext uri="{BB962C8B-B14F-4D97-AF65-F5344CB8AC3E}">
        <p14:creationId xmlns:p14="http://schemas.microsoft.com/office/powerpoint/2010/main" val="37606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QUICK MENTION:</a:t>
            </a:r>
            <a:br>
              <a:rPr lang="en-IE" dirty="0" smtClean="0"/>
            </a:br>
            <a:r>
              <a:rPr lang="en-IE" dirty="0" smtClean="0"/>
              <a:t>SPARQL 1.1 PROTOCOL</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1927100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Defines a HTTP protocol</a:t>
            </a:r>
            <a:endParaRPr lang="en-IE" dirty="0"/>
          </a:p>
        </p:txBody>
      </p:sp>
      <p:sp>
        <p:nvSpPr>
          <p:cNvPr id="5" name="Content Placeholder 4"/>
          <p:cNvSpPr>
            <a:spLocks noGrp="1"/>
          </p:cNvSpPr>
          <p:nvPr>
            <p:ph idx="1"/>
          </p:nvPr>
        </p:nvSpPr>
        <p:spPr/>
        <p:txBody>
          <a:bodyPr>
            <a:normAutofit fontScale="92500"/>
          </a:bodyPr>
          <a:lstStyle/>
          <a:p>
            <a:r>
              <a:rPr lang="en-IE" dirty="0" smtClean="0"/>
              <a:t>How to issue queries/update over HTTP</a:t>
            </a:r>
          </a:p>
          <a:p>
            <a:pPr lvl="1"/>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GET</a:t>
            </a:r>
            <a:r>
              <a:rPr lang="en-IE" sz="2400" dirty="0" smtClean="0"/>
              <a:t> /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POST</a:t>
            </a:r>
          </a:p>
          <a:p>
            <a:r>
              <a:rPr lang="en-IE" dirty="0" smtClean="0">
                <a:ea typeface="CMU Typewriter Text" panose="02000609000000000000" pitchFamily="49" charset="0"/>
                <a:cs typeface="CMU Typewriter Text" panose="02000609000000000000" pitchFamily="49" charset="0"/>
              </a:rPr>
              <a:t>How different output formats can be requested</a:t>
            </a:r>
          </a:p>
          <a:p>
            <a:pPr lvl="1"/>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Accept: text/turtle, application/</a:t>
            </a:r>
            <a:r>
              <a:rPr lang="en-IE" sz="2400" dirty="0" err="1">
                <a:latin typeface="CMU Typewriter Text" panose="02000609000000000000" pitchFamily="49" charset="0"/>
                <a:ea typeface="CMU Typewriter Text" panose="02000609000000000000" pitchFamily="49" charset="0"/>
                <a:cs typeface="CMU Typewriter Text" panose="02000609000000000000" pitchFamily="49" charset="0"/>
              </a:rPr>
              <a:t>rdf+xml</a:t>
            </a:r>
            <a:endPar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ea typeface="CMU Typewriter Text" panose="02000609000000000000" pitchFamily="49" charset="0"/>
                <a:cs typeface="CMU Typewriter Text" panose="02000609000000000000" pitchFamily="49" charset="0"/>
              </a:rPr>
              <a:t>What response codes should be returned; e.g.</a:t>
            </a:r>
          </a:p>
          <a:p>
            <a:pPr lvl="1"/>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200</a:t>
            </a:r>
            <a:r>
              <a:rPr lang="en-IE" dirty="0" smtClean="0">
                <a:ea typeface="CMU Typewriter Text" panose="02000609000000000000" pitchFamily="49" charset="0"/>
                <a:cs typeface="CMU Typewriter Text" panose="02000609000000000000" pitchFamily="49" charset="0"/>
              </a:rPr>
              <a:t> if successful</a:t>
            </a:r>
          </a:p>
          <a:p>
            <a:pPr lvl="1"/>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400</a:t>
            </a:r>
            <a:r>
              <a:rPr lang="en-IE" dirty="0" smtClean="0">
                <a:ea typeface="CMU Typewriter Text" panose="02000609000000000000" pitchFamily="49" charset="0"/>
                <a:cs typeface="CMU Typewriter Text" panose="02000609000000000000" pitchFamily="49" charset="0"/>
              </a:rPr>
              <a:t> if SPARQL query is invalid</a:t>
            </a:r>
          </a:p>
          <a:p>
            <a:pPr lvl="1"/>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500</a:t>
            </a:r>
            <a:r>
              <a:rPr lang="en-IE" dirty="0" smtClean="0">
                <a:ea typeface="CMU Typewriter Text" panose="02000609000000000000" pitchFamily="49" charset="0"/>
                <a:cs typeface="CMU Typewriter Text" panose="02000609000000000000" pitchFamily="49" charset="0"/>
              </a:rPr>
              <a:t> if query was okay but server failed to answer</a:t>
            </a:r>
          </a:p>
          <a:p>
            <a:r>
              <a:rPr lang="en-IE" dirty="0" smtClean="0">
                <a:ea typeface="CMU Typewriter Text" panose="02000609000000000000" pitchFamily="49" charset="0"/>
                <a:cs typeface="CMU Typewriter Text" panose="02000609000000000000" pitchFamily="49" charset="0"/>
              </a:rPr>
              <a:t>… etc. See more details: </a:t>
            </a:r>
          </a:p>
          <a:p>
            <a:pPr lvl="1"/>
            <a:r>
              <a:rPr lang="en-IE" dirty="0" smtClean="0">
                <a:ea typeface="CMU Typewriter Text" panose="02000609000000000000" pitchFamily="49" charset="0"/>
                <a:cs typeface="CMU Typewriter Text" panose="02000609000000000000" pitchFamily="49" charset="0"/>
                <a:hlinkClick r:id="rId2"/>
              </a:rPr>
              <a:t>http</a:t>
            </a:r>
            <a:r>
              <a:rPr lang="en-IE" dirty="0">
                <a:ea typeface="CMU Typewriter Text" panose="02000609000000000000" pitchFamily="49" charset="0"/>
                <a:cs typeface="CMU Typewriter Text" panose="02000609000000000000" pitchFamily="49" charset="0"/>
                <a:hlinkClick r:id="rId2"/>
              </a:rPr>
              <a:t>://www.w3.org/TR/sparql11-protocol</a:t>
            </a:r>
            <a:r>
              <a:rPr lang="en-IE" dirty="0" smtClean="0">
                <a:ea typeface="CMU Typewriter Text" panose="02000609000000000000" pitchFamily="49" charset="0"/>
                <a:cs typeface="CMU Typewriter Text" panose="02000609000000000000" pitchFamily="49" charset="0"/>
                <a:hlinkClick r:id="rId2"/>
              </a:rPr>
              <a:t>/</a:t>
            </a:r>
            <a:endParaRPr lang="en-IE" dirty="0" smtClean="0">
              <a:ea typeface="CMU Typewriter Text" panose="02000609000000000000" pitchFamily="49" charset="0"/>
              <a:cs typeface="CMU Typewriter Text" panose="02000609000000000000" pitchFamily="49" charset="0"/>
            </a:endParaRPr>
          </a:p>
          <a:p>
            <a:pPr marL="457200" lvl="1" indent="0">
              <a:buNone/>
            </a:pPr>
            <a:endParaRPr lang="en-IE" dirty="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8560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SPARQL </a:t>
            </a:r>
            <a:r>
              <a:rPr lang="es-CL" dirty="0" err="1" smtClean="0"/>
              <a:t>endpoints</a:t>
            </a:r>
            <a:r>
              <a:rPr lang="es-CL" dirty="0" smtClean="0"/>
              <a:t> </a:t>
            </a:r>
            <a:r>
              <a:rPr lang="es-CL" dirty="0" err="1" smtClean="0"/>
              <a:t>on</a:t>
            </a:r>
            <a:r>
              <a:rPr lang="es-CL" dirty="0" smtClean="0"/>
              <a:t> </a:t>
            </a:r>
            <a:r>
              <a:rPr lang="es-CL" dirty="0" err="1" smtClean="0"/>
              <a:t>the</a:t>
            </a:r>
            <a:r>
              <a:rPr lang="es-CL" dirty="0" smtClean="0"/>
              <a:t> Web!</a:t>
            </a:r>
            <a:endParaRPr lang="es-CL" dirty="0"/>
          </a:p>
        </p:txBody>
      </p:sp>
      <p:pic>
        <p:nvPicPr>
          <p:cNvPr id="7" name="Picture 6"/>
          <p:cNvPicPr>
            <a:picLocks noChangeAspect="1"/>
          </p:cNvPicPr>
          <p:nvPr/>
        </p:nvPicPr>
        <p:blipFill>
          <a:blip r:embed="rId2"/>
          <a:stretch>
            <a:fillRect/>
          </a:stretch>
        </p:blipFill>
        <p:spPr>
          <a:xfrm>
            <a:off x="7555162" y="221775"/>
            <a:ext cx="1436438" cy="1149825"/>
          </a:xfrm>
          <a:prstGeom prst="rect">
            <a:avLst/>
          </a:prstGeom>
        </p:spPr>
      </p:pic>
      <p:pic>
        <p:nvPicPr>
          <p:cNvPr id="11" name="Picture 10"/>
          <p:cNvPicPr>
            <a:picLocks noChangeAspect="1"/>
          </p:cNvPicPr>
          <p:nvPr/>
        </p:nvPicPr>
        <p:blipFill>
          <a:blip r:embed="rId3"/>
          <a:stretch>
            <a:fillRect/>
          </a:stretch>
        </p:blipFill>
        <p:spPr>
          <a:xfrm>
            <a:off x="1888548" y="1524000"/>
            <a:ext cx="7103052" cy="5065689"/>
          </a:xfrm>
          <a:prstGeom prst="rect">
            <a:avLst/>
          </a:prstGeom>
        </p:spPr>
      </p:pic>
      <p:pic>
        <p:nvPicPr>
          <p:cNvPr id="10" name="Picture 9"/>
          <p:cNvPicPr>
            <a:picLocks noChangeAspect="1"/>
          </p:cNvPicPr>
          <p:nvPr/>
        </p:nvPicPr>
        <p:blipFill>
          <a:blip r:embed="rId4"/>
          <a:stretch>
            <a:fillRect/>
          </a:stretch>
        </p:blipFill>
        <p:spPr>
          <a:xfrm>
            <a:off x="0" y="4546067"/>
            <a:ext cx="2303343" cy="2315562"/>
          </a:xfrm>
          <a:prstGeom prst="rect">
            <a:avLst/>
          </a:prstGeom>
        </p:spPr>
      </p:pic>
    </p:spTree>
    <p:extLst>
      <p:ext uri="{BB962C8B-B14F-4D97-AF65-F5344CB8AC3E}">
        <p14:creationId xmlns:p14="http://schemas.microsoft.com/office/powerpoint/2010/main" val="19274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57401" y="1524000"/>
            <a:ext cx="6934199" cy="4953000"/>
          </a:xfrm>
          <a:prstGeom prst="rect">
            <a:avLst/>
          </a:prstGeom>
        </p:spPr>
      </p:pic>
      <p:sp>
        <p:nvSpPr>
          <p:cNvPr id="2" name="Title 1"/>
          <p:cNvSpPr>
            <a:spLocks noGrp="1"/>
          </p:cNvSpPr>
          <p:nvPr>
            <p:ph type="title"/>
          </p:nvPr>
        </p:nvSpPr>
        <p:spPr/>
        <p:txBody>
          <a:bodyPr/>
          <a:lstStyle/>
          <a:p>
            <a:r>
              <a:rPr lang="es-CL" dirty="0"/>
              <a:t>SPARQL </a:t>
            </a:r>
            <a:r>
              <a:rPr lang="es-CL" dirty="0" err="1"/>
              <a:t>endpoints</a:t>
            </a:r>
            <a:r>
              <a:rPr lang="es-CL" dirty="0"/>
              <a:t> </a:t>
            </a:r>
            <a:r>
              <a:rPr lang="es-CL" dirty="0" err="1"/>
              <a:t>on</a:t>
            </a:r>
            <a:r>
              <a:rPr lang="es-CL" dirty="0"/>
              <a:t> </a:t>
            </a:r>
            <a:r>
              <a:rPr lang="es-CL" dirty="0" err="1"/>
              <a:t>the</a:t>
            </a:r>
            <a:r>
              <a:rPr lang="es-CL" dirty="0"/>
              <a:t> Web!</a:t>
            </a:r>
          </a:p>
        </p:txBody>
      </p:sp>
      <p:pic>
        <p:nvPicPr>
          <p:cNvPr id="5" name="Picture 4"/>
          <p:cNvPicPr>
            <a:picLocks noChangeAspect="1"/>
          </p:cNvPicPr>
          <p:nvPr/>
        </p:nvPicPr>
        <p:blipFill>
          <a:blip r:embed="rId3"/>
          <a:stretch>
            <a:fillRect/>
          </a:stretch>
        </p:blipFill>
        <p:spPr>
          <a:xfrm>
            <a:off x="4722" y="4546067"/>
            <a:ext cx="2298621" cy="2311933"/>
          </a:xfrm>
          <a:prstGeom prst="rect">
            <a:avLst/>
          </a:prstGeom>
        </p:spPr>
      </p:pic>
      <p:pic>
        <p:nvPicPr>
          <p:cNvPr id="6" name="Picture 5"/>
          <p:cNvPicPr>
            <a:picLocks noChangeAspect="1"/>
          </p:cNvPicPr>
          <p:nvPr/>
        </p:nvPicPr>
        <p:blipFill>
          <a:blip r:embed="rId4"/>
          <a:stretch>
            <a:fillRect/>
          </a:stretch>
        </p:blipFill>
        <p:spPr>
          <a:xfrm>
            <a:off x="0" y="4546067"/>
            <a:ext cx="2303343" cy="2315562"/>
          </a:xfrm>
          <a:prstGeom prst="rect">
            <a:avLst/>
          </a:prstGeom>
        </p:spPr>
      </p:pic>
      <p:pic>
        <p:nvPicPr>
          <p:cNvPr id="7" name="Picture 6"/>
          <p:cNvPicPr>
            <a:picLocks noChangeAspect="1"/>
          </p:cNvPicPr>
          <p:nvPr/>
        </p:nvPicPr>
        <p:blipFill>
          <a:blip r:embed="rId5"/>
          <a:stretch>
            <a:fillRect/>
          </a:stretch>
        </p:blipFill>
        <p:spPr>
          <a:xfrm>
            <a:off x="7555162" y="221775"/>
            <a:ext cx="1436438" cy="1149825"/>
          </a:xfrm>
          <a:prstGeom prst="rect">
            <a:avLst/>
          </a:prstGeom>
        </p:spPr>
      </p:pic>
    </p:spTree>
    <p:extLst>
      <p:ext uri="{BB962C8B-B14F-4D97-AF65-F5344CB8AC3E}">
        <p14:creationId xmlns:p14="http://schemas.microsoft.com/office/powerpoint/2010/main" val="28888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t>
            </a:r>
            <a:r>
              <a:rPr lang="es-CL" dirty="0" err="1" smtClean="0"/>
              <a:t>Hidden</a:t>
            </a:r>
            <a:r>
              <a:rPr lang="es-CL" dirty="0" smtClean="0"/>
              <a:t> </a:t>
            </a:r>
            <a:r>
              <a:rPr lang="es-CL" dirty="0" err="1" smtClean="0"/>
              <a:t>slide</a:t>
            </a:r>
            <a:r>
              <a:rPr lang="es-CL" dirty="0" smtClean="0"/>
              <a:t>)</a:t>
            </a:r>
            <a:endParaRPr lang="es-CL"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t>PREFIX </a:t>
            </a:r>
            <a:r>
              <a:rPr lang="en-US" dirty="0" err="1"/>
              <a:t>wd</a:t>
            </a:r>
            <a:r>
              <a:rPr lang="en-US" dirty="0"/>
              <a:t>: &lt;http://www.wikidata.org/entity/&gt;</a:t>
            </a:r>
          </a:p>
          <a:p>
            <a:pPr marL="0" indent="0">
              <a:buNone/>
            </a:pPr>
            <a:r>
              <a:rPr lang="en-US" dirty="0"/>
              <a:t>PREFIX </a:t>
            </a:r>
            <a:r>
              <a:rPr lang="en-US" dirty="0" err="1"/>
              <a:t>wdt</a:t>
            </a:r>
            <a:r>
              <a:rPr lang="en-US" dirty="0"/>
              <a:t>: &lt;http://www.wikidata.org/prop/direct/&gt;</a:t>
            </a:r>
          </a:p>
          <a:p>
            <a:pPr marL="0" indent="0">
              <a:buNone/>
            </a:pPr>
            <a:r>
              <a:rPr lang="en-US" dirty="0"/>
              <a:t>PREFIX p: &lt;http://www.wikidata.org/prop/&gt;</a:t>
            </a:r>
          </a:p>
          <a:p>
            <a:pPr marL="0" indent="0">
              <a:buNone/>
            </a:pPr>
            <a:r>
              <a:rPr lang="en-US" dirty="0"/>
              <a:t>PREFIX </a:t>
            </a:r>
            <a:r>
              <a:rPr lang="en-US" dirty="0" err="1"/>
              <a:t>ps</a:t>
            </a:r>
            <a:r>
              <a:rPr lang="en-US" dirty="0"/>
              <a:t>: &lt;http://www.wikidata.org/prop/statement/&gt;</a:t>
            </a:r>
          </a:p>
          <a:p>
            <a:pPr marL="0" indent="0">
              <a:buNone/>
            </a:pPr>
            <a:r>
              <a:rPr lang="en-US" dirty="0"/>
              <a:t>PREFIX </a:t>
            </a:r>
            <a:r>
              <a:rPr lang="en-US" dirty="0" err="1"/>
              <a:t>pq</a:t>
            </a:r>
            <a:r>
              <a:rPr lang="en-US" dirty="0"/>
              <a:t>: &lt;http://www.wikidata.org/prop/qualifier/&gt;</a:t>
            </a:r>
          </a:p>
          <a:p>
            <a:pPr marL="0" indent="0">
              <a:buNone/>
            </a:pPr>
            <a:r>
              <a:rPr lang="en-US" dirty="0"/>
              <a:t>PREFIX </a:t>
            </a:r>
            <a:r>
              <a:rPr lang="en-US" dirty="0" err="1"/>
              <a:t>rdfs</a:t>
            </a:r>
            <a:r>
              <a:rPr lang="en-US" dirty="0"/>
              <a:t>: &lt;http://www.w3.org/2000/01/rdf-schema#&gt;</a:t>
            </a:r>
          </a:p>
          <a:p>
            <a:pPr marL="0" indent="0">
              <a:buNone/>
            </a:pPr>
            <a:endParaRPr lang="en-US" dirty="0"/>
          </a:p>
          <a:p>
            <a:pPr marL="0" indent="0">
              <a:buNone/>
            </a:pPr>
            <a:r>
              <a:rPr lang="en-US" dirty="0"/>
              <a:t>SELECT DISTINCT ?</a:t>
            </a:r>
            <a:r>
              <a:rPr lang="en-US" dirty="0" err="1"/>
              <a:t>laureateName</a:t>
            </a:r>
            <a:r>
              <a:rPr lang="en-US" dirty="0"/>
              <a:t> ?</a:t>
            </a:r>
            <a:r>
              <a:rPr lang="en-US" dirty="0" err="1"/>
              <a:t>awardYear</a:t>
            </a:r>
            <a:r>
              <a:rPr lang="en-US" dirty="0"/>
              <a:t> ?</a:t>
            </a:r>
            <a:r>
              <a:rPr lang="en-US" dirty="0" err="1"/>
              <a:t>warName</a:t>
            </a:r>
            <a:r>
              <a:rPr lang="en-US" dirty="0"/>
              <a:t> ?</a:t>
            </a:r>
            <a:r>
              <a:rPr lang="en-US" dirty="0" err="1"/>
              <a:t>warYear</a:t>
            </a:r>
            <a:endParaRPr lang="en-US" dirty="0"/>
          </a:p>
          <a:p>
            <a:pPr marL="0" indent="0">
              <a:buNone/>
            </a:pPr>
            <a:r>
              <a:rPr lang="en-US" dirty="0"/>
              <a:t>WHERE {</a:t>
            </a:r>
          </a:p>
          <a:p>
            <a:pPr marL="0" indent="0">
              <a:buNone/>
            </a:pPr>
            <a:r>
              <a:rPr lang="en-US" dirty="0"/>
              <a:t>  ?laureate p:P166 ?award .            # Winner of some prize</a:t>
            </a:r>
          </a:p>
          <a:p>
            <a:pPr marL="0" indent="0">
              <a:buNone/>
            </a:pPr>
            <a:r>
              <a:rPr lang="en-US" dirty="0"/>
              <a:t>  ?award ps:P166 wd:Q37922 .           # Prize is Nobel Pr. in Lit.</a:t>
            </a:r>
          </a:p>
          <a:p>
            <a:pPr marL="0" indent="0">
              <a:buNone/>
            </a:pPr>
            <a:r>
              <a:rPr lang="en-US" dirty="0"/>
              <a:t>  ?award pq:P585 ?</a:t>
            </a:r>
            <a:r>
              <a:rPr lang="en-US" dirty="0" err="1"/>
              <a:t>awardDate</a:t>
            </a:r>
            <a:r>
              <a:rPr lang="en-US" dirty="0"/>
              <a:t> .          # Get the date of the award</a:t>
            </a:r>
          </a:p>
          <a:p>
            <a:pPr marL="0" indent="0">
              <a:buNone/>
            </a:pPr>
            <a:r>
              <a:rPr lang="en-US" dirty="0"/>
              <a:t>  BIND(YEAR(?</a:t>
            </a:r>
            <a:r>
              <a:rPr lang="en-US" dirty="0" err="1"/>
              <a:t>awardDate</a:t>
            </a:r>
            <a:r>
              <a:rPr lang="en-US" dirty="0"/>
              <a:t>) as ?</a:t>
            </a:r>
            <a:r>
              <a:rPr lang="en-US" dirty="0" err="1"/>
              <a:t>awardYear</a:t>
            </a:r>
            <a:r>
              <a:rPr lang="en-US" dirty="0"/>
              <a:t>) # Get the year of the award</a:t>
            </a:r>
          </a:p>
          <a:p>
            <a:pPr marL="0" indent="0">
              <a:buNone/>
            </a:pPr>
            <a:r>
              <a:rPr lang="en-US" dirty="0"/>
              <a:t>  ?laureate wdt:P607 ?war .            # Find war(s) laureate was in</a:t>
            </a:r>
          </a:p>
          <a:p>
            <a:pPr marL="0" indent="0">
              <a:buNone/>
            </a:pPr>
            <a:r>
              <a:rPr lang="en-US" dirty="0"/>
              <a:t>  ?war </a:t>
            </a:r>
            <a:r>
              <a:rPr lang="en-US" dirty="0" err="1"/>
              <a:t>rdfs:label</a:t>
            </a:r>
            <a:r>
              <a:rPr lang="en-US" dirty="0"/>
              <a:t> ?</a:t>
            </a:r>
            <a:r>
              <a:rPr lang="en-US" dirty="0" err="1"/>
              <a:t>warName</a:t>
            </a:r>
            <a:r>
              <a:rPr lang="en-US" dirty="0"/>
              <a:t> .           # Get name(s) of war(s)</a:t>
            </a:r>
          </a:p>
          <a:p>
            <a:pPr marL="0" indent="0">
              <a:buNone/>
            </a:pPr>
            <a:r>
              <a:rPr lang="en-US" dirty="0"/>
              <a:t>  ?war wdt:P580 ?</a:t>
            </a:r>
            <a:r>
              <a:rPr lang="en-US" dirty="0" err="1"/>
              <a:t>warStart</a:t>
            </a:r>
            <a:r>
              <a:rPr lang="en-US" dirty="0"/>
              <a:t>  .			   # Get year the war started</a:t>
            </a:r>
          </a:p>
          <a:p>
            <a:pPr marL="0" indent="0">
              <a:buNone/>
            </a:pPr>
            <a:r>
              <a:rPr lang="en-US" dirty="0"/>
              <a:t>  BIND(YEAR(?</a:t>
            </a:r>
            <a:r>
              <a:rPr lang="en-US" dirty="0" err="1"/>
              <a:t>warStart</a:t>
            </a:r>
            <a:r>
              <a:rPr lang="en-US" dirty="0"/>
              <a:t>) as ?</a:t>
            </a:r>
            <a:r>
              <a:rPr lang="en-US" dirty="0" err="1"/>
              <a:t>warYear</a:t>
            </a:r>
            <a:r>
              <a:rPr lang="en-US" dirty="0"/>
              <a:t>)</a:t>
            </a:r>
          </a:p>
          <a:p>
            <a:pPr marL="0" indent="0">
              <a:buNone/>
            </a:pPr>
            <a:r>
              <a:rPr lang="en-US" dirty="0"/>
              <a:t>  ?laureate </a:t>
            </a:r>
            <a:r>
              <a:rPr lang="en-US" dirty="0" err="1"/>
              <a:t>rdfs:label</a:t>
            </a:r>
            <a:r>
              <a:rPr lang="en-US" dirty="0"/>
              <a:t> ?</a:t>
            </a:r>
            <a:r>
              <a:rPr lang="en-US" dirty="0" err="1"/>
              <a:t>laureateName</a:t>
            </a:r>
            <a:r>
              <a:rPr lang="en-US" dirty="0"/>
              <a:t> . # Get name of laureate</a:t>
            </a:r>
          </a:p>
          <a:p>
            <a:pPr marL="0" indent="0">
              <a:buNone/>
            </a:pPr>
            <a:r>
              <a:rPr lang="en-US" dirty="0"/>
              <a:t>  FILTER(</a:t>
            </a:r>
            <a:r>
              <a:rPr lang="en-US" dirty="0" err="1"/>
              <a:t>lang</a:t>
            </a:r>
            <a:r>
              <a:rPr lang="en-US" dirty="0"/>
              <a:t>(?</a:t>
            </a:r>
            <a:r>
              <a:rPr lang="en-US" dirty="0" err="1"/>
              <a:t>warName</a:t>
            </a:r>
            <a:r>
              <a:rPr lang="en-US" dirty="0"/>
              <a:t>)="</a:t>
            </a:r>
            <a:r>
              <a:rPr lang="en-US" dirty="0" err="1"/>
              <a:t>en</a:t>
            </a:r>
            <a:r>
              <a:rPr lang="en-US" dirty="0"/>
              <a:t>"           # Filter for English</a:t>
            </a:r>
          </a:p>
          <a:p>
            <a:pPr marL="0" indent="0">
              <a:buNone/>
            </a:pPr>
            <a:r>
              <a:rPr lang="en-US" dirty="0"/>
              <a:t>    &amp;&amp; </a:t>
            </a:r>
            <a:r>
              <a:rPr lang="en-US" dirty="0" err="1"/>
              <a:t>lang</a:t>
            </a:r>
            <a:r>
              <a:rPr lang="en-US" dirty="0"/>
              <a:t>(?</a:t>
            </a:r>
            <a:r>
              <a:rPr lang="en-US" dirty="0" err="1"/>
              <a:t>laureateName</a:t>
            </a:r>
            <a:r>
              <a:rPr lang="en-US" dirty="0"/>
              <a:t>)="</a:t>
            </a:r>
            <a:r>
              <a:rPr lang="en-US" dirty="0" err="1"/>
              <a:t>en</a:t>
            </a:r>
            <a:r>
              <a:rPr lang="en-US" dirty="0"/>
              <a:t>")       #  ...  names only</a:t>
            </a:r>
          </a:p>
          <a:p>
            <a:pPr marL="0" indent="0">
              <a:buNone/>
            </a:pPr>
            <a:r>
              <a:rPr lang="en-US" dirty="0"/>
              <a:t>} ORDER BY ?</a:t>
            </a:r>
            <a:r>
              <a:rPr lang="en-US" dirty="0" err="1"/>
              <a:t>awardYear</a:t>
            </a:r>
            <a:r>
              <a:rPr lang="en-US" dirty="0"/>
              <a:t>                  # Order by </a:t>
            </a:r>
            <a:r>
              <a:rPr lang="en-US" dirty="0" smtClean="0"/>
              <a:t>year or award</a:t>
            </a:r>
            <a:endParaRPr lang="en-US" dirty="0"/>
          </a:p>
          <a:p>
            <a:pPr marL="0" indent="0">
              <a:buNone/>
            </a:pPr>
            <a:r>
              <a:rPr lang="es-CL" dirty="0"/>
              <a:t>https://query.wikidata.org/</a:t>
            </a:r>
          </a:p>
        </p:txBody>
      </p:sp>
    </p:spTree>
    <p:extLst>
      <p:ext uri="{BB962C8B-B14F-4D97-AF65-F5344CB8AC3E}">
        <p14:creationId xmlns:p14="http://schemas.microsoft.com/office/powerpoint/2010/main" val="419538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RECAP</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5692982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SPARQL 1.1 New Query Features</a:t>
            </a:r>
            <a:endParaRPr lang="en-IE" dirty="0"/>
          </a:p>
        </p:txBody>
      </p:sp>
      <p:sp>
        <p:nvSpPr>
          <p:cNvPr id="5" name="Content Placeholder 4"/>
          <p:cNvSpPr>
            <a:spLocks noGrp="1"/>
          </p:cNvSpPr>
          <p:nvPr>
            <p:ph idx="1"/>
          </p:nvPr>
        </p:nvSpPr>
        <p:spPr/>
        <p:txBody>
          <a:bodyPr>
            <a:normAutofit fontScale="85000" lnSpcReduction="20000"/>
          </a:bodyPr>
          <a:lstStyle/>
          <a:p>
            <a:r>
              <a:rPr lang="en-IE" dirty="0" smtClean="0">
                <a:solidFill>
                  <a:srgbClr val="0070C0"/>
                </a:solidFill>
              </a:rPr>
              <a:t>Negation shortcuts</a:t>
            </a:r>
          </a:p>
          <a:p>
            <a:pPr lvl="1"/>
            <a:r>
              <a:rPr lang="en-IE" dirty="0" smtClean="0"/>
              <a:t>Do negation checks or set difference</a:t>
            </a:r>
          </a:p>
          <a:p>
            <a:r>
              <a:rPr lang="en-IE" dirty="0" smtClean="0">
                <a:solidFill>
                  <a:srgbClr val="0070C0"/>
                </a:solidFill>
              </a:rPr>
              <a:t>Property paths</a:t>
            </a:r>
          </a:p>
          <a:p>
            <a:pPr lvl="1"/>
            <a:r>
              <a:rPr lang="en-IE" dirty="0" smtClean="0"/>
              <a:t>Query arbitrary length paths</a:t>
            </a:r>
          </a:p>
          <a:p>
            <a:r>
              <a:rPr lang="en-IE" dirty="0" smtClean="0">
                <a:solidFill>
                  <a:srgbClr val="0070C0"/>
                </a:solidFill>
              </a:rPr>
              <a:t>Assignment</a:t>
            </a:r>
          </a:p>
          <a:p>
            <a:pPr lvl="1"/>
            <a:r>
              <a:rPr lang="en-IE" dirty="0" smtClean="0"/>
              <a:t>Assign values to variables statically or from functions</a:t>
            </a:r>
          </a:p>
          <a:p>
            <a:r>
              <a:rPr lang="en-IE" dirty="0" smtClean="0">
                <a:solidFill>
                  <a:srgbClr val="0070C0"/>
                </a:solidFill>
              </a:rPr>
              <a:t>Aggregates</a:t>
            </a:r>
          </a:p>
          <a:p>
            <a:pPr lvl="1"/>
            <a:r>
              <a:rPr lang="en-IE" dirty="0" smtClean="0"/>
              <a:t>Compute one value from multiple (possibly grouped)</a:t>
            </a:r>
          </a:p>
          <a:p>
            <a:r>
              <a:rPr lang="en-IE" dirty="0" smtClean="0">
                <a:solidFill>
                  <a:srgbClr val="0070C0"/>
                </a:solidFill>
              </a:rPr>
              <a:t>Subqueries</a:t>
            </a:r>
          </a:p>
          <a:p>
            <a:pPr lvl="1"/>
            <a:r>
              <a:rPr lang="en-IE" dirty="0" smtClean="0"/>
              <a:t>Nest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SELECT</a:t>
            </a:r>
            <a:r>
              <a:rPr lang="en-IE" dirty="0" smtClean="0"/>
              <a:t> queries inside the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WHERE</a:t>
            </a:r>
            <a:r>
              <a:rPr lang="en-IE" dirty="0" smtClean="0"/>
              <a:t> clause</a:t>
            </a:r>
          </a:p>
          <a:p>
            <a:r>
              <a:rPr lang="en-IE" dirty="0" smtClean="0">
                <a:solidFill>
                  <a:srgbClr val="0070C0"/>
                </a:solidFill>
              </a:rPr>
              <a:t>Lots of new functions</a:t>
            </a:r>
          </a:p>
          <a:p>
            <a:pPr lvl="1"/>
            <a:r>
              <a:rPr lang="en-IE" dirty="0" smtClean="0"/>
              <a:t>For strings, </a:t>
            </a:r>
            <a:r>
              <a:rPr lang="en-IE" dirty="0" err="1" smtClean="0"/>
              <a:t>numerics</a:t>
            </a:r>
            <a:r>
              <a:rPr lang="en-IE" dirty="0" smtClean="0"/>
              <a:t>, dates, branching, etc.</a:t>
            </a:r>
          </a:p>
          <a:p>
            <a:endParaRPr lang="en-IE" dirty="0" smtClean="0">
              <a:solidFill>
                <a:srgbClr val="00B0F0"/>
              </a:solidFill>
            </a:endParaRPr>
          </a:p>
          <a:p>
            <a:endParaRPr lang="en-IE" dirty="0"/>
          </a:p>
        </p:txBody>
      </p:sp>
    </p:spTree>
    <p:extLst>
      <p:ext uri="{BB962C8B-B14F-4D97-AF65-F5344CB8AC3E}">
        <p14:creationId xmlns:p14="http://schemas.microsoft.com/office/powerpoint/2010/main" val="1976565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876802" y="5105407"/>
            <a:ext cx="3990975" cy="895350"/>
          </a:xfrm>
          <a:prstGeom prst="rect">
            <a:avLst/>
          </a:prstGeom>
        </p:spPr>
      </p:pic>
      <p:sp>
        <p:nvSpPr>
          <p:cNvPr id="21" name="Rectangle 20"/>
          <p:cNvSpPr/>
          <p:nvPr/>
        </p:nvSpPr>
        <p:spPr>
          <a:xfrm>
            <a:off x="4870333" y="5112353"/>
            <a:ext cx="3990975" cy="881457"/>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DESCRIBE</a:t>
            </a:r>
            <a:r>
              <a:rPr lang="en-IE" dirty="0" smtClean="0">
                <a:latin typeface="+mn-lt"/>
                <a:ea typeface="CMU Typewriter Text" panose="02000609000000000000" pitchFamily="49" charset="0"/>
                <a:cs typeface="CMU Typewriter Text" panose="02000609000000000000" pitchFamily="49" charset="0"/>
              </a:rPr>
              <a:t> (optional feature)</a:t>
            </a:r>
            <a:endParaRPr lang="en-IE" dirty="0">
              <a:latin typeface="+mn-lt"/>
              <a:ea typeface="CMU Typewriter Text" panose="02000609000000000000" pitchFamily="49" charset="0"/>
              <a:cs typeface="CMU Typewriter Text" panose="02000609000000000000" pitchFamily="49" charset="0"/>
            </a:endParaRPr>
          </a:p>
        </p:txBody>
      </p:sp>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8"/>
            <a:ext cx="4073366" cy="1213009"/>
          </a:xfrm>
          <a:prstGeom prst="rect">
            <a:avLst/>
          </a:prstGeom>
        </p:spPr>
      </p:pic>
      <p:sp>
        <p:nvSpPr>
          <p:cNvPr id="22"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24" name="TextBox 23"/>
          <p:cNvSpPr txBox="1"/>
          <p:nvPr/>
        </p:nvSpPr>
        <p:spPr>
          <a:xfrm>
            <a:off x="4863865" y="6096000"/>
            <a:ext cx="4003912" cy="738664"/>
          </a:xfrm>
          <a:prstGeom prst="rect">
            <a:avLst/>
          </a:prstGeom>
          <a:solidFill>
            <a:schemeClr val="tx1"/>
          </a:solidFill>
        </p:spPr>
        <p:txBody>
          <a:bodyPr wrap="square" rtlCol="0">
            <a:spAutoFit/>
          </a:bodyPr>
          <a:lstStyle/>
          <a:p>
            <a:pPr algn="ctr"/>
            <a:r>
              <a:rPr lang="en-IE" sz="1400" dirty="0" smtClean="0">
                <a:solidFill>
                  <a:schemeClr val="bg1"/>
                </a:solidFill>
              </a:rPr>
              <a:t>Returns </a:t>
            </a:r>
            <a:r>
              <a:rPr lang="en-IE" sz="1400" dirty="0" smtClean="0">
                <a:solidFill>
                  <a:schemeClr val="bg1"/>
                </a:solidFill>
                <a:ea typeface="CMU Typewriter Text" panose="02000609000000000000" pitchFamily="49" charset="0"/>
                <a:cs typeface="CMU Typewriter Text" panose="02000609000000000000" pitchFamily="49" charset="0"/>
              </a:rPr>
              <a:t>an RDF graph “describing” the returned results. This is an optional feature. What should be returned is left open.</a:t>
            </a:r>
            <a:endParaRPr lang="en-IE" sz="1400" dirty="0">
              <a:solidFill>
                <a:schemeClr val="bg1"/>
              </a:solidFill>
            </a:endParaRPr>
          </a:p>
        </p:txBody>
      </p:sp>
    </p:spTree>
    <p:extLst>
      <p:ext uri="{BB962C8B-B14F-4D97-AF65-F5344CB8AC3E}">
        <p14:creationId xmlns:p14="http://schemas.microsoft.com/office/powerpoint/2010/main" val="38890766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SPARQL 1.1 Update</a:t>
            </a:r>
            <a:endParaRPr lang="en-IE" dirty="0"/>
          </a:p>
        </p:txBody>
      </p:sp>
      <p:sp>
        <p:nvSpPr>
          <p:cNvPr id="5" name="Content Placeholder 4"/>
          <p:cNvSpPr>
            <a:spLocks noGrp="1"/>
          </p:cNvSpPr>
          <p:nvPr>
            <p:ph idx="1"/>
          </p:nvPr>
        </p:nvSpPr>
        <p:spPr/>
        <p:txBody>
          <a:bodyPr>
            <a:normAutofit/>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INSERT DATA</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DELETE DATA</a:t>
            </a:r>
          </a:p>
          <a:p>
            <a:pPr lvl="1"/>
            <a:r>
              <a:rPr lang="en-IE" dirty="0" smtClean="0">
                <a:ea typeface="CMU Typewriter Text" panose="02000609000000000000" pitchFamily="49" charset="0"/>
                <a:cs typeface="CMU Typewriter Text" panose="02000609000000000000" pitchFamily="49" charset="0"/>
              </a:rPr>
              <a:t>For static data</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INSERT</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DELETE</a:t>
            </a:r>
            <a:r>
              <a:rPr lang="en-IE" dirty="0" smtClean="0"/>
              <a:t> with </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WHERE</a:t>
            </a:r>
          </a:p>
          <a:p>
            <a:pPr lvl="1"/>
            <a:r>
              <a:rPr lang="en-IE" dirty="0" smtClean="0">
                <a:ea typeface="CMU Typewriter Text" panose="02000609000000000000" pitchFamily="49" charset="0"/>
                <a:cs typeface="CMU Typewriter Text" panose="02000609000000000000" pitchFamily="49" charset="0"/>
              </a:rPr>
              <a:t>For data generated from query results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WITH</a:t>
            </a:r>
          </a:p>
          <a:p>
            <a:pPr lvl="1"/>
            <a:r>
              <a:rPr lang="en-IE" dirty="0" smtClean="0">
                <a:ea typeface="CMU Typewriter Text" panose="02000609000000000000" pitchFamily="49" charset="0"/>
                <a:cs typeface="CMU Typewriter Text" panose="02000609000000000000" pitchFamily="49" charset="0"/>
              </a:rPr>
              <a:t>Specify the default update graph</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LOAD</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CLEAR</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CREATE</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DROP</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COPY</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MOVE</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ADD</a:t>
            </a:r>
          </a:p>
          <a:p>
            <a:pPr lvl="1"/>
            <a:r>
              <a:rPr lang="en-IE" dirty="0" smtClean="0"/>
              <a:t>Manage default/named graphs</a:t>
            </a:r>
          </a:p>
          <a:p>
            <a:pPr marL="0" indent="0">
              <a:buNone/>
            </a:pPr>
            <a:endParaRPr lang="en-IE" dirty="0" smtClean="0">
              <a:solidFill>
                <a:srgbClr val="00B0F0"/>
              </a:solidFill>
            </a:endParaRPr>
          </a:p>
          <a:p>
            <a:endParaRPr lang="en-IE" dirty="0"/>
          </a:p>
        </p:txBody>
      </p:sp>
    </p:spTree>
    <p:extLst>
      <p:ext uri="{BB962C8B-B14F-4D97-AF65-F5344CB8AC3E}">
        <p14:creationId xmlns:p14="http://schemas.microsoft.com/office/powerpoint/2010/main" val="27923126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clipartpanda.com/question-701-question-mark-de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smtClean="0"/>
              <a:t>Questions?</a:t>
            </a:r>
            <a:endParaRPr lang="en-IE"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05783">
            <a:off x="1971583" y="4078091"/>
            <a:ext cx="10763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17019">
            <a:off x="1667658" y="1030770"/>
            <a:ext cx="809771"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8039" y="-685800"/>
            <a:ext cx="758761"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004639">
            <a:off x="6262144" y="3799028"/>
            <a:ext cx="1039312"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769219">
            <a:off x="6527800" y="799843"/>
            <a:ext cx="981926"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22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wheel(1)">
                                      <p:cBhvr>
                                        <p:cTn id="11" dur="2000"/>
                                        <p:tgtEl>
                                          <p:spTgt spid="3076"/>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heel(1)">
                                      <p:cBhvr>
                                        <p:cTn id="15" dur="2000"/>
                                        <p:tgtEl>
                                          <p:spTgt spid="3079"/>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wheel(1)">
                                      <p:cBhvr>
                                        <p:cTn id="19" dur="2000"/>
                                        <p:tgtEl>
                                          <p:spTgt spid="3078"/>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4cm}&#10;~~\begin{lstlisting}[]&#10;PREFIX ex: &lt;http://ex.org/voc#&gt;&#10;SELECT *&#10;!WHERE {!&#10;  !{ ex:SharknadoSeries ex:firstMovie ?movie . }!&#10;  !UNION!&#10;  !{ ex:SharknadoSeries ex:secondMovie ?movie . }!&#10;  !OPTIONAL!&#10;  !{ ?movie ex:firstAired ?date . }!&#10;  !?movie ex:title ?title .!&#10;  !FILTER(REGEX(STR(?title),&quot;*[0-9]*&quot;))!&#10;!}!&#10;\end{lstlisting}&#10;\end{minipage}&#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DESCRIBE ?star!&#10;WHERE {&#10;  ?movie a ex:Movie.&#10;  ?movie ex:stars ?star .&#10;}&#10;\end{lstlisting}&#10;\end{minipage}&#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SELECT ?movie&#10;WHERE { ?movie ex:firstAired ?date . }&#10;!ORDER BY DESC(?date)!&#10;!LIMIT 2!&#10;!OFFSET 1!&#10;\end{lstlisting}&#10;\end{minipage}&#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FROM ex:Sharknado2.ttl$&#10;$FROM NAMED ex:Sharknado.ttl$&#10;SELECT DISTINCT ?x ?q&#10;WHERE { &#10;  $GRAPH ?g {$ ?s ?p ?o $}$ &#10;  ?x ?q ?o .&#10;}&#10;\end{lstlisting}&#10;\end{minipage}&#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x}} &amp; \textbf{\texttt{?q}} \\\hline\hline&#10;ex:Sharknado2 &amp; ex:stars\\\hline\end{tabular}&#10;&#10;\end{document}"/>
  <p:tag name="IGUANATEXSIZE" val="1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10;WHERE {&#10;  ?movie a ex:Movie .&#10;  $OPTIONAL$&#10;  ${ ?movie ex:firstAired ?date . }$  &#10;  $FILTER(!BOUND(?date))$&#10;}&#10;\end{lstlisting}&#10;\end{minipage}&#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hline\hline&#10;ex:Sharknado2 \\\hline&#10;\end{tabular}&#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10;WHERE {&#10;  ?movie a ex:Movie .&#10;  $FILTER NOT EXISTS$ &#10;     ${ ?movie ex:firstAired ?date }$&#10;}&#10;\end{lstlisting}&#10;\end{minipage}&#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hline&#10;ex:Sharknado2 \\\hline&#10;\end{tabular}&#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10;WHERE {&#10;  ?movie a ex:Movie .&#10;  $MINUS$ &#10;     ${ ?movie ex:firstAired ?date }$&#10;}&#10;\end{lstlisting}&#10;\end{minipage}&#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hline&#10;ex:Sharknado2 \\\hline&#10;\end{tabular}&#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l|}&#10;\hline&#10;\textbf{\texttt{?movie}} &amp; \textbf{\texttt{?title}} &amp; \textbf{\texttt{?date}} \\\hline\hline&#10;ex:Sharknado2 &amp; &quot;Sharknado 2:\ The Second One&quot;@en &amp; \\\hline&#10;\end{tabular}&#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6cm}&#10;~~\begin{lstlisting}[]&#10;PREFIX ex: &lt;http://ex.org/voc#&gt;&#10;SELECT ?movie WHERE {&#10;  ?movie a ex:Movie .&#10;  $FILTER NOT EXISTS { ?s a ex:Series }$&#10;}&#10;\end{lstlisting}&#10;\end{minipage}&#10;\end{document}"/>
  <p:tag name="IGUANATEXSIZE" val="16"/>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6cm}&#10;~~\begin{lstlisting}[]&#10;PREFIX ex: &lt;http://ex.org/voc#&gt;&#10;SELECT ?movie WHERE {&#10;  ?movie a ex:Movie .&#10;  $MINUS { ?s a ex:Series }$&#10;}&#10;\end{lstlisting}&#10;\end{minipage}&#10;\end{document}"/>
  <p:tag name="IGUANATEXSIZE" val="1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hline&#10;ex:Sharknado \\&#10;ex:Sharknado2 \\\hline&#10;\end{tabular}&#10;\end{document}"/>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10;\end{tabular}&#10;\end{document}"/>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ooktabs}&#10;\pagestyle{empty}&#10;\begin{document}\sf&#10;\newcommand{\mcir}{\text{\textasciicircum}}&#10;&#10;\begin{tabular}{ll}&#10;\toprule&#10;$e$ defined recursively as &amp; \\&#10;\midrule&#10;$p$ &amp; a predicate \\&#10;$\mcir e$ &amp; inverse path\\&#10;$e_1 / e_2$ &amp; a path of $e_1$ followed by $e_2$\\&#10;$e_1 | e_2$ &amp; a path of $e_1$ or $e_2$\\&#10;$e*$ &amp; a path of zero or more $e$\\&#10;$e+$ &amp; a path of one or more $e$\\&#10;$e?$ &amp; a path of zero or one $e$\\&#10;$!p$ &amp; any predicate not $p$\\&#10;$!(p_1|\ldots|p_k|\mcir  p_{k+1}|\ldots|\mcir  p_n)$ &amp; any (inverse) predicate not listed\\&#10;(e) &amp; brackets used for grouping&#10;\\\bottomrule&#10;\end{tabular}&#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begin{document}&#10;\begin{minipage}{9.3cm}&#10;~~\begin{lstlisting}[]&#10;PREFIX ex: &lt;http://ex.org/voc#&gt;&#10;SELECT ?movie&#10;WHERE {&#10;  $ex:SharknadoSeries ex:movies/rdf:rest*/rdf:first ?movie .$&#10;}&#10;\end{lstlisting}&#10;\end{minipage}&#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10;\hline&#10;\textbf{\texttt{?movie}} \\\hline\hline&#10;ex:Sharknado \\&#10;ex:Sharknado2 \\&#10;ex:Sharknado3 \\\hline&#10;\end{tabular}&#10;\end{document}"/>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7.2cm}&#10;~~\begin{lstlisting}[]&#10;PREFIX ex: &lt;http://ex.org/voc#&gt;&#10;SELECT ?movie ?year&#10;WHERE {&#10;  ?movie ex:firstAired ?date .&#10;  $BIND(xsd:int(SUBSTR(STR(?date),1,4)) AS ?year)$&#10;}&#10;\end{lstlisting}&#10;\end{minipage}&#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star}} \\\hline\hline&#10;ex:Sharknado &amp; 2013\\\hline&#10;\end{tabular}&#10;\end{document}"/>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10;WHERE {&#10;  ?movie ex:stars ?star .&#10;  $VALUES (?movie ?star)$&#10;    ${ (UNDEF ex:JohnHeard)$&#10;       $(ex:Sharknado2 UNDEF) }$&#10;}&#10;\end{lstlisting}&#10;\end{minipage}&#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star}} \\\hline\hline&#10;ex:JohnHeard \\&#10;ex:IanZiering\\&#10;ex:IanZiering\\\hline&#10;\end{tabular}&#10;\end{document}"/>
  <p:tag name="IGUANATEXSIZE" val="1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star}} \\\hline\hline&#10;ex:Sharknado &amp; ex:JohnHeard \\&#10;ex:Sharknado2 &amp; ex:IanZiering \\\hline&#10;\end{tabular}&#10;\end{document}"/>
  <p:tag name="IGUANATEXSIZE" val="16"/>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COUNT(?star) as ?count)$&#10;WHERE {&#10;  ?movie ex:stars ?star .&#10;}&#10;\end{lstlisting}&#10;\end{minipage}&#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tt&#10;\begin{tabular}{|l|l|}&#10;\hline&#10;\textbf{\texttt{?count}} \\\hline\hline&#10;\color{red}3 \\\hline&#10;\end{tabular}&#10;\end{document}"/>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10;  $(COUNT(¬DISTINCT¬ ?star) as ?count)$&#10;WHERE {&#10;  ?movie ex:stars ?star .&#10;}&#10;\end{lstlisting}&#10;\end{minipage}&#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tt&#10;\begin{tabular}{|l|l|}&#10;\hline&#10;\textbf{\texttt{?count}} \\\hline\hline&#10;\color{green}2 \\\hline&#10;\end{tabular}&#10;\end{document}"/>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 &#10;  $(COUNT DISTINCT(?star) as ?count)$&#10;WHERE {&#10;  ?movie ex:stars ?star .&#10;}&#10;¬GROUP BY ?movie¬&#10;\end{lstlisting}&#10;\end{minipage}&#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count}} \\\hline\hline&#10;ex:Sharknado &amp; 2 \\&#10;ex:Sharknado2 &amp; 1 \\\hline&#10;\end{tabular}&#10;\end{document}"/>
  <p:tag name="IGUANATEXSIZE" val="16"/>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 &#10;  $(COUNT DISTINCT(?star) as ?count)$&#10;WHERE {&#10;  ?movie ex:stars ?star .&#10;}&#10;$GROUP BY ?movie$&#10;¬HAVING(COUNT DISTINCT(?star) &gt; 1)¬&#10;\end{lstlisting}&#10;\end{minipage}&#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count}} \\\hline\hline&#10;ex:Sharknado &amp; 2 \\\hline&#10;\end{tabular}&#10;\end{document}"/>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 &#10;  ¬(SAMPLE(?star) as ?aStar)¬&#10;WHERE {&#10;  ?movie ex:stars ?star .&#10;}&#10;$GROUP BY ?movie$&#10;$HAVING(COUNT DISTINCT(?star) &gt; 1)$&#10;\end{lstlisting}&#10;\end{minipage}&#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SELECT ?star!&#10;WHERE {&#10;  ?movie a ex:Movie.&#10;  ?movie ex:stars ?star .&#10;}&#10;\end{lstlisting}&#10;\end{minipage}&#10;\end{document}"/>
  <p:tag name="IGUANATEXSIZE" val="1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aStar}} \\\hline\hline&#10;ex:Sharknado &amp; ex:JohnHeard \\\hline&#10;\end{tabular}&#10;\end{document}"/>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aStar}} \\\hline\hline&#10;ex:Sharknado &amp; ex:IanZiering \\\hline&#10;\end{tabular}&#10;\end{document}"/>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COUNT(?child) as ?count)&#10;WHERE { ex:Vito :hasChild ?child . }\end{lstlisting}&#10;\end{minipage}&#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count}} \\\hline\hline&#10;4 \\\hline&#10;\end{tabular}&#10;\end{document}"/>
  <p:tag name="IGUANATEXSIZE" val="16"/>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7cm}&#10;~~\begin{lstlisting}[]&#10;PREFIX ex: &lt;http://ex.org/voc#&gt;&#10;SELECT (AVG(?count) as ?avg) WHERE {&#10; ${$&#10;  $SELECT (COUNT DISTINCT(?star) as ?count)$&#10;  $WHERE {$&#10;   $?movie ex:stars ?star .$&#10;  $}$&#10;  $GROUP BY ?movie$&#10; $}$&#10;}&#10;\end{lstlisting}&#10;\end{minipage}&#10;\end{document}"/>
  <p:tag name="IGUANATEXSIZE" val="17"/>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avg}}\\\hline\hline&#10;1.5 \\\hline&#10;\end{tabular}&#10;\end{document}"/>
  <p:tag name="IGUANATEXSIZE" val="16"/>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12.5cm}&#10;~~\begin{lstlisting}[]&#10;PREFIX movie: &lt;http://data.linkedmdb.org/resource/movie/&gt;&#10;PREFIX dbpedia: &lt;http://dbpedia.org/ontology/&gt;&#10;PREFIX foaf: &lt;http://xmlns.com/foaf/0.1/&gt;&#10;SELECT ?actor_name ?birth_date&#10;FROM &lt;http://dig.csail.mit.edu/2008/webdav/timbl/foaf.rdf&gt; # placeholder graph&#10;WHERE {&#10; {&#10;  $SERVICE &lt;http://data.linkedmdb.org/sparql&gt; {$&#10;    $&lt;http://data.linkedmdb.org/resource/film/675&gt; movie:actor ?actor .$&#10;    $?actor movie:actor_name ?actor_name$&#10;  $}$&#10;  $BIND(STRLANG(?actor_name, &quot;en&quot;) AS ?actor_name_en)$&#10; $}$&#10;  $SERVICE &lt;http://dbpedia.org/sparql&gt; {$&#10;    $?actor2 a foaf:Person ; foaf:name ?actor_name_en ;$&#10;         $dbpedia:birthDate ?birth_date .$&#10;  $}$&#10;}&#10;\end{lstlisting}&#10;\end{minipage}&#10;\end{document}"/>
  <p:tag name="IGUANATEXSIZE" val="17"/>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INSERT DATA {$&#10;  ¬ex:SharknadoSeries ex:thirdMovie ex:Sharknado3 .¬&#10;$}$\end{lstlisting}\end{minipage}&#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INSERT DATA {$&#10;  ¬GRAPH ex:Sharknado2.ttl¬&#10;    ¬{ ex:Sharknado2 ex:firstAired &quot;2014-07-30&quot;^^xsd:date . }¬&#10;$}$\end{lstlisting}&#10;\end{minipage}&#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DATA {$&#10;  ¬GRAPH ex:Sharknado2.ttl¬&#10;    ¬{ ex:Sharknado2 ex:firstAired &quot;2014-07-30&quot;^^xsd:date . }¬&#10;$}$\end{lstlisting}&#10;\end{minipage}&#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10;\hline&#10;\textbf{\texttt{true}} \\\hline\end{tabular}&#10;\end{document}"/>
  <p:tag name="IGUANATEXSIZE" val="1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DATA {$&#10;  ¬ex:SharknadoSeries ex:thirdMovie ex:Sharknado3 .¬&#10;$}$\end{lstlisting}\end{minipage}&#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10;  ¬GRAPH ?g { ?movie ex:title ?title . }¬&#10;$}$&#10;$WHERE {$&#10;  ¬ex:SharknadoSeries ex:firstMovie ?movie .¬&#10;  ¬GRAPH ?g { ?movie ex:title ?title . }¬&#10;$}$\end{lstlisting}&#10;\end{minipage}&#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INSERT {$&#10;  ¬GRAPH ?g { ?movie ex:description &quot;2nd Sharknado Movie&quot; . }¬&#10;$}$&#10;$WHERE {$&#10;  ¬ex:SharknadoSeries ex:secondMovie ?movie .¬&#10;  ¬GRAPH ?g { ?movie ?p ?o }¬&#10;$}$&#10;\end{lstlisting}\end{minipage}&#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10;  ¬GRAPH ?g { ?movie ex:description ?olddescription . }¬&#10;$}$&#10;$INSERT {$&#10;  ¬GRAPH ?g { ?movie ex:description &quot;Best of the series&quot; . }¬&#10;$}$&#10;$WHERE {$&#10;  ¬ex:SharknadoSeries ex:secondMovie ?movie .¬&#10;  ¬GRAPH ?g { ?movie ex:description ?olddescription . }¬&#10;$}$&#10;\end{lstlisting}\end{minipage}&#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WITH ex:Sharknado2.ttl¬&#10;$DELETE {$&#10;  $?movie ex:description ?olddescription .$&#10;$}$&#10;$INSERT {$&#10;  $GRAPH ex:Sharknado { ex:Sharknado ex:sequel ?movie }$&#10;$}$&#10;$WHERE {$&#10;  $?movie ex:title &quot;Sharknado 2: The Second One&quot;@en .$&#10;$}$&#10;\end{lstlisting}\end{minipage}&#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WITH ex:Sharknado2.ttl¬&#10;$DELETE WHERE {$&#10;  $?movie ex:description ?olddescription .$&#10;$}$&#10;\end{lstlisting}\end{minipage}&#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WITH ex:Sharknado2.ttl¬&#10;$DELETE {$&#10;  $?movie ex:description ?olddescription .$&#10;$}$&#10;$WHERE {$&#10;  $?movie ex:description ?olddescription .$&#10;$}$&#10;&#10;\end{lstlisting}\end{minipage}&#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ASK!&#10;WHERE {&#10;  ?movie a ex:Movie.&#10;  ?movie ex:stars ?star .&#10;}&#10;\end{lstlisting}&#10;\end{minipage}&#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5.3cm}&#10;~~\begin{lstlisting}[]&#10;@prefix ex: &lt;http://ex.org/voc#&gt; .&#10;ex:JohnHeard ex:job ex:Actor .&#10;ex:IanZiering ex:job ex:Actor .&#10;\end{lstlisting}&#10;\end{minipage}&#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CONSTRUCT { ?star ex:job ex:Actor }!&#10;WHERE {&#10;  ?movie a ex:Movie.&#10;  ?movie ex:stars ?star .&#10;}&#10;\end{lstlisting}&#10;\end{minipage}&#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5.3cm}&#10;~~\begin{lstlisting}[]&#10;@prefix ex: &lt;http://ex.org/voc#&gt; .&#10;ex:JohnHeard a ex:Person .&#10;ex:IanZiering a ex:Person .&#10;\end{lstlisting}&#10;\end{minipage}&#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22166</TotalTime>
  <Words>2350</Words>
  <Application>Microsoft Office PowerPoint</Application>
  <PresentationFormat>On-screen Show (4:3)</PresentationFormat>
  <Paragraphs>420</Paragraphs>
  <Slides>91</Slides>
  <Notes>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cmss8</vt:lpstr>
      <vt:lpstr>CMU Typewriter Text</vt:lpstr>
      <vt:lpstr>Wingdings</vt:lpstr>
      <vt:lpstr>Office Theme</vt:lpstr>
      <vt:lpstr>CC6202-1 La Web de Datos Primavera 2016  Lecture 8: SPARQL (1.1)</vt:lpstr>
      <vt:lpstr>PREVIOUSLY …</vt:lpstr>
      <vt:lpstr>PowerPoint Presentation</vt:lpstr>
      <vt:lpstr>Covered SPARQL 1.0</vt:lpstr>
      <vt:lpstr>SPARQL: WHERE clause example</vt:lpstr>
      <vt:lpstr>SPARQL: SELECT with projection</vt:lpstr>
      <vt:lpstr>SPARQL: ASK</vt:lpstr>
      <vt:lpstr>SPARQL: CONSTRUCT</vt:lpstr>
      <vt:lpstr>SPARQL: DESCRIBE (optional feature)</vt:lpstr>
      <vt:lpstr>Solution modifiers</vt:lpstr>
      <vt:lpstr>Using GRAPH with FROM and FROM NAMED</vt:lpstr>
      <vt:lpstr>TODAY: SPARQL 1.1</vt:lpstr>
      <vt:lpstr>A recent Web standard</vt:lpstr>
      <vt:lpstr>What’s new in SPARQL 1.1?</vt:lpstr>
      <vt:lpstr>NEW QUERY FEATURE: NEGATION</vt:lpstr>
      <vt:lpstr>SPARQL 1.0: Negation possible w/ a trick!</vt:lpstr>
      <vt:lpstr>SPARQL 1.1: (NOT) EXISTS</vt:lpstr>
      <vt:lpstr>SPARQL 1.1: MINUS</vt:lpstr>
      <vt:lpstr>Difference between MINUS and NOT EXISTS?</vt:lpstr>
      <vt:lpstr>Difference between MINUS and NOT EXISTS?</vt:lpstr>
      <vt:lpstr>Difference between MINUS and NOT EXISTS?</vt:lpstr>
      <vt:lpstr>NEW QUERY FEATURE: PROPERTY PATHS</vt:lpstr>
      <vt:lpstr>Property paths: regular expressions</vt:lpstr>
      <vt:lpstr>Property paths example (over RDF list)</vt:lpstr>
      <vt:lpstr>NEW QUERY FEATURE: ASSIGNMENT</vt:lpstr>
      <vt:lpstr>Assignment with BIND</vt:lpstr>
      <vt:lpstr>Assignment with VALUES</vt:lpstr>
      <vt:lpstr>NEW QUERY FEATURE: AGGREGATES</vt:lpstr>
      <vt:lpstr>Aggregates</vt:lpstr>
      <vt:lpstr>Aggregates: COUNT</vt:lpstr>
      <vt:lpstr>Aggregates: COUNT</vt:lpstr>
      <vt:lpstr>Aggregates</vt:lpstr>
      <vt:lpstr>Aggregates: COUNT with GROUP BY</vt:lpstr>
      <vt:lpstr>Aggregates</vt:lpstr>
      <vt:lpstr>Aggregates: COUNT, GROUP BY, HAVING</vt:lpstr>
      <vt:lpstr>Aggregates in SPARQL 1.1</vt:lpstr>
      <vt:lpstr>One more aggregates example: SAMPLE</vt:lpstr>
      <vt:lpstr>QUICK NOTE ON SEMANTICS</vt:lpstr>
      <vt:lpstr>Recall from OWL: OWA and lack of UNA</vt:lpstr>
      <vt:lpstr>But in SPARQL …</vt:lpstr>
      <vt:lpstr>NEW QUERY FEATURE: SUBQUERIES</vt:lpstr>
      <vt:lpstr>Subqueries</vt:lpstr>
      <vt:lpstr>Subqueries</vt:lpstr>
      <vt:lpstr>EXTENDED QUERY FEATURE: FUNCTIONS</vt:lpstr>
      <vt:lpstr>Lots more functions added</vt:lpstr>
      <vt:lpstr>Recall: boolean functions in SPARQL 1.0</vt:lpstr>
      <vt:lpstr>SPARQL 1.1 functions (Branching)</vt:lpstr>
      <vt:lpstr>Recall: RDF term functions in SPARQL 1.0</vt:lpstr>
      <vt:lpstr>Lots more functions (Checking values)</vt:lpstr>
      <vt:lpstr>Recall: RDF term functions in SPARQL 1.0</vt:lpstr>
      <vt:lpstr>SPARQL 1.1 functions (RDF Terms)</vt:lpstr>
      <vt:lpstr>Recall: String functions in SPARQL 1.0</vt:lpstr>
      <vt:lpstr>SPARQL 1.1 functions (Strings)</vt:lpstr>
      <vt:lpstr>Recall: RDF term functions in SPARQL 1.0</vt:lpstr>
      <vt:lpstr>SPARQL 1.1 functions (Numerics)</vt:lpstr>
      <vt:lpstr>SPARQL 1.1 functions (Datetimes)</vt:lpstr>
      <vt:lpstr>SPARQL 1.1 functions (Hashes)  </vt:lpstr>
      <vt:lpstr>NEW QUERY FEATURE: FEDERATION</vt:lpstr>
      <vt:lpstr>Endpoints often made public/online</vt:lpstr>
      <vt:lpstr>Federation: execute sub-query remotely</vt:lpstr>
      <vt:lpstr>(Hidden slide)</vt:lpstr>
      <vt:lpstr>NEW FEATURE: SPARQL 1.1 UPDATE</vt:lpstr>
      <vt:lpstr>What’s new in SPARQL 1.1?</vt:lpstr>
      <vt:lpstr>INSERT DATA default graph</vt:lpstr>
      <vt:lpstr>INSERT DATA named graph</vt:lpstr>
      <vt:lpstr>DELETE DATA</vt:lpstr>
      <vt:lpstr>INSERT/DELETE with WHERE</vt:lpstr>
      <vt:lpstr>Combining INSERT/DELETE</vt:lpstr>
      <vt:lpstr>Set default update graph: WITH</vt:lpstr>
      <vt:lpstr>Simple DELETE WHERE</vt:lpstr>
      <vt:lpstr>Managing named graphs: LOAD</vt:lpstr>
      <vt:lpstr>Managing named graphs: CLEAR</vt:lpstr>
      <vt:lpstr>Managing named graphs: CREATE</vt:lpstr>
      <vt:lpstr>Managing named graphs: DROP</vt:lpstr>
      <vt:lpstr>Managing named graphs: COPY</vt:lpstr>
      <vt:lpstr>Managing named graphs: MOVE</vt:lpstr>
      <vt:lpstr>Managing named graphs: ADD</vt:lpstr>
      <vt:lpstr>NEW FEATURE: SPARQL 1.1 ENTAILMENT REGIMES</vt:lpstr>
      <vt:lpstr>What’s new in SPARQL 1.1?</vt:lpstr>
      <vt:lpstr>SPARQL 1.1 Entailment Regimes</vt:lpstr>
      <vt:lpstr>NEW FEATURE: SPARQL 1.1 OUTPUT FORMATS</vt:lpstr>
      <vt:lpstr>SPARQL 1.1 Output Formats</vt:lpstr>
      <vt:lpstr>QUICK MENTION: SPARQL 1.1 PROTOCOL</vt:lpstr>
      <vt:lpstr>Defines a HTTP protocol</vt:lpstr>
      <vt:lpstr>SPARQL endpoints on the Web!</vt:lpstr>
      <vt:lpstr>SPARQL endpoints on the Web!</vt:lpstr>
      <vt:lpstr>(Hidden slide)</vt:lpstr>
      <vt:lpstr>RECAP</vt:lpstr>
      <vt:lpstr>SPARQL 1.1 New Query Features</vt:lpstr>
      <vt:lpstr>SPARQL 1.1 Update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CC6202-1 La Web de Datos 2015</dc:title>
  <dc:creator>Aidan Hogan</dc:creator>
  <cp:lastModifiedBy>ahogan</cp:lastModifiedBy>
  <cp:revision>2782</cp:revision>
  <cp:lastPrinted>2015-10-19T17:17:53Z</cp:lastPrinted>
  <dcterms:created xsi:type="dcterms:W3CDTF">2006-08-16T00:00:00Z</dcterms:created>
  <dcterms:modified xsi:type="dcterms:W3CDTF">2016-11-07T14:53:06Z</dcterms:modified>
</cp:coreProperties>
</file>