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rts/chart1.xml" ContentType="application/vnd.openxmlformats-officedocument.drawingml.chart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charts/chart2.xml" ContentType="application/vnd.openxmlformats-officedocument.drawingml.chart+xml"/>
  <Override PartName="/ppt/tags/tag36.xml" ContentType="application/vnd.openxmlformats-officedocument.presentationml.tags+xml"/>
  <Override PartName="/ppt/charts/chart3.xml" ContentType="application/vnd.openxmlformats-officedocument.drawingml.chart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528" r:id="rId2"/>
    <p:sldId id="462" r:id="rId3"/>
    <p:sldId id="722" r:id="rId4"/>
    <p:sldId id="769" r:id="rId5"/>
    <p:sldId id="951" r:id="rId6"/>
    <p:sldId id="775" r:id="rId7"/>
    <p:sldId id="724" r:id="rId8"/>
    <p:sldId id="891" r:id="rId9"/>
    <p:sldId id="889" r:id="rId10"/>
    <p:sldId id="912" r:id="rId11"/>
    <p:sldId id="913" r:id="rId12"/>
    <p:sldId id="914" r:id="rId13"/>
    <p:sldId id="915" r:id="rId14"/>
    <p:sldId id="916" r:id="rId15"/>
    <p:sldId id="919" r:id="rId16"/>
    <p:sldId id="917" r:id="rId17"/>
    <p:sldId id="918" r:id="rId18"/>
    <p:sldId id="950" r:id="rId19"/>
    <p:sldId id="920" r:id="rId20"/>
    <p:sldId id="890" r:id="rId21"/>
    <p:sldId id="892" r:id="rId22"/>
    <p:sldId id="893" r:id="rId23"/>
    <p:sldId id="894" r:id="rId24"/>
    <p:sldId id="895" r:id="rId25"/>
    <p:sldId id="897" r:id="rId26"/>
    <p:sldId id="899" r:id="rId27"/>
    <p:sldId id="900" r:id="rId28"/>
    <p:sldId id="905" r:id="rId29"/>
    <p:sldId id="896" r:id="rId30"/>
    <p:sldId id="922" r:id="rId31"/>
    <p:sldId id="911" r:id="rId32"/>
    <p:sldId id="923" r:id="rId33"/>
    <p:sldId id="874" r:id="rId34"/>
    <p:sldId id="876" r:id="rId35"/>
    <p:sldId id="878" r:id="rId36"/>
    <p:sldId id="880" r:id="rId37"/>
    <p:sldId id="879" r:id="rId38"/>
    <p:sldId id="882" r:id="rId39"/>
    <p:sldId id="884" r:id="rId40"/>
    <p:sldId id="875" r:id="rId41"/>
    <p:sldId id="885" r:id="rId42"/>
    <p:sldId id="924" r:id="rId43"/>
    <p:sldId id="925" r:id="rId44"/>
    <p:sldId id="940" r:id="rId45"/>
    <p:sldId id="939" r:id="rId46"/>
    <p:sldId id="938" r:id="rId47"/>
    <p:sldId id="926" r:id="rId48"/>
    <p:sldId id="937" r:id="rId49"/>
    <p:sldId id="931" r:id="rId50"/>
    <p:sldId id="935" r:id="rId51"/>
    <p:sldId id="936" r:id="rId52"/>
    <p:sldId id="941" r:id="rId53"/>
    <p:sldId id="942" r:id="rId54"/>
    <p:sldId id="943" r:id="rId55"/>
    <p:sldId id="944" r:id="rId56"/>
    <p:sldId id="945" r:id="rId57"/>
    <p:sldId id="946" r:id="rId58"/>
    <p:sldId id="776" r:id="rId59"/>
    <p:sldId id="873" r:id="rId60"/>
    <p:sldId id="948" r:id="rId61"/>
    <p:sldId id="949" r:id="rId62"/>
    <p:sldId id="651" r:id="rId6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88"/>
    <a:srgbClr val="0D5C00"/>
    <a:srgbClr val="117600"/>
    <a:srgbClr val="0000FF"/>
    <a:srgbClr val="C0009B"/>
    <a:srgbClr val="FF7575"/>
    <a:srgbClr val="FF5050"/>
    <a:srgbClr val="820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9" autoAdjust="0"/>
    <p:restoredTop sz="94662" autoAdjust="0"/>
  </p:normalViewPr>
  <p:slideViewPr>
    <p:cSldViewPr>
      <p:cViewPr varScale="1">
        <p:scale>
          <a:sx n="87" d="100"/>
          <a:sy n="87" d="100"/>
        </p:scale>
        <p:origin x="12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9764160"/>
        <c:axId val="519769760"/>
      </c:radarChart>
      <c:catAx>
        <c:axId val="519764160"/>
        <c:scaling>
          <c:orientation val="minMax"/>
        </c:scaling>
        <c:delete val="0"/>
        <c:axPos val="b"/>
        <c:majorGridlines/>
        <c:numFmt formatCode="m/d/yyyy" sourceLinked="1"/>
        <c:majorTickMark val="out"/>
        <c:minorTickMark val="none"/>
        <c:tickLblPos val="nextTo"/>
        <c:crossAx val="519769760"/>
        <c:crosses val="autoZero"/>
        <c:auto val="1"/>
        <c:lblAlgn val="ctr"/>
        <c:lblOffset val="100"/>
        <c:noMultiLvlLbl val="0"/>
      </c:catAx>
      <c:valAx>
        <c:axId val="51976976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519764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237456"/>
        <c:axId val="549252512"/>
      </c:radarChart>
      <c:catAx>
        <c:axId val="484237456"/>
        <c:scaling>
          <c:orientation val="minMax"/>
        </c:scaling>
        <c:delete val="0"/>
        <c:axPos val="b"/>
        <c:majorGridlines/>
        <c:numFmt formatCode="m/d/yyyy" sourceLinked="1"/>
        <c:majorTickMark val="out"/>
        <c:minorTickMark val="none"/>
        <c:tickLblPos val="nextTo"/>
        <c:crossAx val="549252512"/>
        <c:crosses val="autoZero"/>
        <c:auto val="1"/>
        <c:lblAlgn val="ctr"/>
        <c:lblOffset val="100"/>
        <c:noMultiLvlLbl val="0"/>
      </c:catAx>
      <c:valAx>
        <c:axId val="54925251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484237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229952"/>
        <c:axId val="586203632"/>
      </c:radarChart>
      <c:catAx>
        <c:axId val="586229952"/>
        <c:scaling>
          <c:orientation val="minMax"/>
        </c:scaling>
        <c:delete val="0"/>
        <c:axPos val="b"/>
        <c:majorGridlines/>
        <c:numFmt formatCode="m/d/yyyy" sourceLinked="1"/>
        <c:majorTickMark val="out"/>
        <c:minorTickMark val="none"/>
        <c:tickLblPos val="nextTo"/>
        <c:crossAx val="586203632"/>
        <c:crosses val="autoZero"/>
        <c:auto val="1"/>
        <c:lblAlgn val="ctr"/>
        <c:lblOffset val="100"/>
        <c:noMultiLvlLbl val="0"/>
      </c:catAx>
      <c:valAx>
        <c:axId val="58620363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586229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E300012-02A5-4B9A-BBBE-ECC937BD1D5A}" type="datetimeFigureOut">
              <a:rPr lang="en-IE" smtClean="0"/>
              <a:t>05/10/2016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04E58D3-AE56-4AF7-BFDD-CAD04963A4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676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561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5610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561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5610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3992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3992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13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62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09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1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1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5.xml"/><Relationship Id="rId7" Type="http://schemas.openxmlformats.org/officeDocument/2006/relationships/image" Target="../media/image4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1.pn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21.xml"/><Relationship Id="rId7" Type="http://schemas.openxmlformats.org/officeDocument/2006/relationships/chart" Target="../charts/chart1.xml"/><Relationship Id="rId12" Type="http://schemas.openxmlformats.org/officeDocument/2006/relationships/image" Target="../media/image50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5" Type="http://schemas.openxmlformats.org/officeDocument/2006/relationships/tags" Target="../tags/tag23.xml"/><Relationship Id="rId10" Type="http://schemas.openxmlformats.org/officeDocument/2006/relationships/image" Target="../media/image47.png"/><Relationship Id="rId4" Type="http://schemas.openxmlformats.org/officeDocument/2006/relationships/tags" Target="../tags/tag22.xml"/><Relationship Id="rId9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6.png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1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50.png"/><Relationship Id="rId5" Type="http://schemas.openxmlformats.org/officeDocument/2006/relationships/tags" Target="../tags/tag28.xml"/><Relationship Id="rId10" Type="http://schemas.openxmlformats.org/officeDocument/2006/relationships/image" Target="../media/image48.png"/><Relationship Id="rId4" Type="http://schemas.openxmlformats.org/officeDocument/2006/relationships/tags" Target="../tags/tag27.xml"/><Relationship Id="rId9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image" Target="../media/image52.pn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0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48.png"/><Relationship Id="rId5" Type="http://schemas.openxmlformats.org/officeDocument/2006/relationships/tags" Target="../tags/tag34.xml"/><Relationship Id="rId10" Type="http://schemas.openxmlformats.org/officeDocument/2006/relationships/image" Target="../media/image47.png"/><Relationship Id="rId4" Type="http://schemas.openxmlformats.org/officeDocument/2006/relationships/tags" Target="../tags/tag33.xml"/><Relationship Id="rId9" Type="http://schemas.openxmlformats.org/officeDocument/2006/relationships/image" Target="../media/image45.png"/><Relationship Id="rId1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chart" Target="../charts/chart3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CC6202-1</a:t>
            </a:r>
            <a:br>
              <a:rPr lang="es-ES" b="1" dirty="0" smtClean="0"/>
            </a:br>
            <a:r>
              <a:rPr lang="en-IE" b="1" cap="small" dirty="0" smtClean="0"/>
              <a:t>La Web de </a:t>
            </a:r>
            <a:r>
              <a:rPr lang="en-IE" b="1" cap="small" dirty="0" err="1" smtClean="0"/>
              <a:t>Datos</a:t>
            </a:r>
            <a:r>
              <a:rPr lang="en-IE" b="1" cap="small" dirty="0"/>
              <a:t/>
            </a:r>
            <a:br>
              <a:rPr lang="en-IE" b="1" cap="small" dirty="0"/>
            </a:br>
            <a:r>
              <a:rPr lang="en-IE" b="1" cap="small" dirty="0" smtClean="0"/>
              <a:t>Primavera </a:t>
            </a:r>
            <a:r>
              <a:rPr lang="es-ES" b="1" dirty="0" smtClean="0"/>
              <a:t>2016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err="1" smtClean="0"/>
              <a:t>Lecture</a:t>
            </a:r>
            <a:r>
              <a:rPr lang="es-ES" b="1" dirty="0" smtClean="0"/>
              <a:t> 5: Web </a:t>
            </a:r>
            <a:r>
              <a:rPr lang="es-ES" b="1" dirty="0" err="1" smtClean="0"/>
              <a:t>Ontology</a:t>
            </a:r>
            <a:r>
              <a:rPr lang="es-ES" b="1" dirty="0" smtClean="0"/>
              <a:t> </a:t>
            </a:r>
            <a:r>
              <a:rPr lang="es-ES" b="1" dirty="0" err="1" smtClean="0"/>
              <a:t>Language</a:t>
            </a:r>
            <a:r>
              <a:rPr lang="es-ES" b="1" dirty="0"/>
              <a:t> </a:t>
            </a:r>
            <a:r>
              <a:rPr lang="es-ES" b="1" dirty="0" smtClean="0"/>
              <a:t>(II)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/>
          <a:lstStyle/>
          <a:p>
            <a:r>
              <a:rPr lang="en-IE" dirty="0" smtClean="0"/>
              <a:t>Aidan Hogan</a:t>
            </a:r>
          </a:p>
          <a:p>
            <a:r>
              <a:rPr lang="en-IE" dirty="0" smtClean="0"/>
              <a:t>aidhog@gmail.com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MODELS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04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Models of ontologies</a:t>
            </a:r>
            <a:endParaRPr lang="en-IE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625522" y="1219200"/>
            <a:ext cx="7753066" cy="45720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/>
              <a:t>A </a:t>
            </a:r>
            <a:r>
              <a:rPr lang="en-IE" u="sng" dirty="0" smtClean="0"/>
              <a:t>model</a:t>
            </a:r>
            <a:r>
              <a:rPr lang="en-IE" dirty="0" smtClean="0"/>
              <a:t> is any world that an ontology might describe</a:t>
            </a:r>
            <a:endParaRPr lang="en-IE" dirty="0"/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625522" y="1828800"/>
            <a:ext cx="7753066" cy="1600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2" y="4498664"/>
            <a:ext cx="7753066" cy="107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625522" y="6400800"/>
            <a:ext cx="7753066" cy="457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rgbClr val="FF0000"/>
                </a:solidFill>
              </a:rPr>
              <a:t>… not a model, since Carmela would need to be an ancestor of Mary 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12" name="Picture 26" descr="ce51f4db3db2de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675" y="4258405"/>
            <a:ext cx="1385525" cy="16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4033" y="3505200"/>
            <a:ext cx="1386167" cy="16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7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4258405"/>
            <a:ext cx="1386167" cy="168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68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2" y="4498664"/>
            <a:ext cx="7800775" cy="107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Models of ontologies</a:t>
            </a:r>
            <a:endParaRPr lang="en-IE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625522" y="1219200"/>
            <a:ext cx="7753066" cy="45720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/>
              <a:t>A </a:t>
            </a:r>
            <a:r>
              <a:rPr lang="en-IE" u="sng" dirty="0" smtClean="0"/>
              <a:t>model</a:t>
            </a:r>
            <a:r>
              <a:rPr lang="en-IE" dirty="0" smtClean="0"/>
              <a:t> is any world that an ontology might describe</a:t>
            </a:r>
            <a:endParaRPr lang="en-IE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5522" y="6019800"/>
            <a:ext cx="7753066" cy="838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rgbClr val="00B050"/>
                </a:solidFill>
              </a:rPr>
              <a:t>… a model </a:t>
            </a:r>
          </a:p>
          <a:p>
            <a:pPr marL="0" indent="0" algn="ctr">
              <a:buFont typeface="Arial" pitchFamily="34" charset="0"/>
              <a:buNone/>
            </a:pPr>
            <a:r>
              <a:rPr lang="en-IE" sz="1600" dirty="0" smtClean="0">
                <a:solidFill>
                  <a:srgbClr val="FF0000"/>
                </a:solidFill>
              </a:rPr>
              <a:t>(leaving aside things like OWL definitions, reflexive 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1600" dirty="0" smtClean="0">
                <a:solidFill>
                  <a:srgbClr val="FF0000"/>
                </a:solidFill>
              </a:rPr>
              <a:t>, etc.)</a:t>
            </a:r>
            <a:endParaRPr lang="en-IE" sz="1600" dirty="0">
              <a:solidFill>
                <a:srgbClr val="FF0000"/>
              </a:solidFill>
            </a:endParaRPr>
          </a:p>
        </p:txBody>
      </p:sp>
      <p:pic>
        <p:nvPicPr>
          <p:cNvPr id="12" name="Picture 26" descr="ce51f4db3db2de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675" y="4258405"/>
            <a:ext cx="1385525" cy="16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4033" y="3505200"/>
            <a:ext cx="1386167" cy="16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7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4258405"/>
            <a:ext cx="1386167" cy="168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>
            <a:spLocks/>
          </p:cNvSpPr>
          <p:nvPr/>
        </p:nvSpPr>
        <p:spPr bwMode="auto">
          <a:xfrm>
            <a:off x="625522" y="1828800"/>
            <a:ext cx="7753066" cy="1600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Models of ontologies</a:t>
            </a:r>
            <a:endParaRPr lang="en-IE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625522" y="1219200"/>
            <a:ext cx="7753066" cy="45720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/>
              <a:t>A </a:t>
            </a:r>
            <a:r>
              <a:rPr lang="en-IE" u="sng" dirty="0" smtClean="0"/>
              <a:t>model</a:t>
            </a:r>
            <a:r>
              <a:rPr lang="en-IE" dirty="0" smtClean="0"/>
              <a:t> is any world that an ontology might describe</a:t>
            </a:r>
            <a:endParaRPr lang="en-IE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5522" y="6019800"/>
            <a:ext cx="7753066" cy="838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rgbClr val="00B050"/>
                </a:solidFill>
              </a:rPr>
              <a:t>… also a model </a:t>
            </a:r>
          </a:p>
          <a:p>
            <a:pPr marL="0" indent="0" algn="ctr">
              <a:buFont typeface="Arial" pitchFamily="34" charset="0"/>
              <a:buNone/>
            </a:pPr>
            <a:r>
              <a:rPr lang="en-IE" sz="1600" dirty="0" smtClean="0"/>
              <a:t>(Under Open World Assumption, Ontology can describe part of the world)</a:t>
            </a:r>
            <a:endParaRPr lang="en-IE" sz="1600" dirty="0"/>
          </a:p>
        </p:txBody>
      </p:sp>
      <p:sp>
        <p:nvSpPr>
          <p:cNvPr id="15" name="Content Placeholder 2"/>
          <p:cNvSpPr>
            <a:spLocks/>
          </p:cNvSpPr>
          <p:nvPr/>
        </p:nvSpPr>
        <p:spPr bwMode="auto">
          <a:xfrm>
            <a:off x="625522" y="1828800"/>
            <a:ext cx="7753066" cy="1600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2" y="2942354"/>
            <a:ext cx="7779925" cy="259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35816"/>
            <a:ext cx="1386167" cy="138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6" descr="ce51f4db3db2de1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675" y="4258405"/>
            <a:ext cx="1385525" cy="16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4033" y="3505200"/>
            <a:ext cx="1386167" cy="16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7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4258405"/>
            <a:ext cx="1386167" cy="168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16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Models of ontologies</a:t>
            </a:r>
            <a:endParaRPr lang="en-IE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625522" y="1219200"/>
            <a:ext cx="7753066" cy="45720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/>
              <a:t>A </a:t>
            </a:r>
            <a:r>
              <a:rPr lang="en-IE" u="sng" dirty="0" smtClean="0"/>
              <a:t>model</a:t>
            </a:r>
            <a:r>
              <a:rPr lang="en-IE" dirty="0" smtClean="0"/>
              <a:t> is any world that an ontology might describe</a:t>
            </a:r>
            <a:endParaRPr lang="en-IE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5522" y="6019800"/>
            <a:ext cx="7753066" cy="838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rgbClr val="00B050"/>
                </a:solidFill>
              </a:rPr>
              <a:t>… also a model </a:t>
            </a:r>
          </a:p>
          <a:p>
            <a:pPr marL="0" indent="0" algn="ctr">
              <a:buFont typeface="Arial" pitchFamily="34" charset="0"/>
              <a:buNone/>
            </a:pPr>
            <a:r>
              <a:rPr lang="en-IE" sz="1600" dirty="0" smtClean="0"/>
              <a:t>(Since we don’t know what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ex:Cake</a:t>
            </a:r>
            <a:r>
              <a:rPr lang="en-IE" sz="1600" dirty="0" smtClean="0"/>
              <a:t>,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 smtClean="0"/>
              <a:t> , etc., actually refer to)</a:t>
            </a:r>
            <a:endParaRPr lang="en-IE" sz="1600" dirty="0"/>
          </a:p>
        </p:txBody>
      </p:sp>
      <p:sp>
        <p:nvSpPr>
          <p:cNvPr id="15" name="Content Placeholder 2"/>
          <p:cNvSpPr>
            <a:spLocks/>
          </p:cNvSpPr>
          <p:nvPr/>
        </p:nvSpPr>
        <p:spPr bwMode="auto">
          <a:xfrm>
            <a:off x="625522" y="1828800"/>
            <a:ext cx="7753066" cy="1600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2" y="2942354"/>
            <a:ext cx="7779925" cy="259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2843"/>
            <a:ext cx="1386167" cy="138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6" descr="ce51f4db3db2de1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638869"/>
            <a:ext cx="1385525" cy="16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4033" y="3505200"/>
            <a:ext cx="1386167" cy="16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7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4258405"/>
            <a:ext cx="1386167" cy="168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724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Mapping of names to things part of model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29" y="1295400"/>
            <a:ext cx="1386167" cy="138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78" y="1688445"/>
            <a:ext cx="16573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438400"/>
            <a:ext cx="1386167" cy="16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824" y="3137825"/>
            <a:ext cx="21812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40" y="4076810"/>
            <a:ext cx="22002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6" descr="ce51f4db3db2de1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529092"/>
            <a:ext cx="1385525" cy="16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49" y="5110877"/>
            <a:ext cx="16002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7"/>
          <p:cNvPicPr preferRelativeResize="0"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7800" y="4563905"/>
            <a:ext cx="1386167" cy="168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625522" y="6019800"/>
            <a:ext cx="7753066" cy="838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IE" sz="1600" dirty="0" smtClean="0"/>
          </a:p>
          <a:p>
            <a:pPr marL="0" indent="0" algn="ctr">
              <a:buFont typeface="Arial" pitchFamily="34" charset="0"/>
              <a:buNone/>
            </a:pPr>
            <a:r>
              <a:rPr lang="en-IE" sz="1600" dirty="0" smtClean="0"/>
              <a:t>(Different names mapped to different things means a different model!)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2427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ENTAILMENT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94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Ontology </a:t>
            </a:r>
            <a:r>
              <a:rPr lang="en-IE" i="1" dirty="0" smtClean="0">
                <a:solidFill>
                  <a:srgbClr val="FFC000"/>
                </a:solidFill>
              </a:rPr>
              <a:t>O</a:t>
            </a:r>
            <a:r>
              <a:rPr lang="en-IE" dirty="0" smtClean="0"/>
              <a:t> entails </a:t>
            </a:r>
            <a:r>
              <a:rPr lang="en-IE" i="1" dirty="0">
                <a:solidFill>
                  <a:srgbClr val="00B0F0"/>
                </a:solidFill>
              </a:rPr>
              <a:t>O</a:t>
            </a:r>
            <a:r>
              <a:rPr lang="en-IE" dirty="0" smtClean="0">
                <a:solidFill>
                  <a:srgbClr val="00B0F0"/>
                </a:solidFill>
              </a:rPr>
              <a:t>′ </a:t>
            </a:r>
            <a:r>
              <a:rPr lang="en-IE" dirty="0" smtClean="0"/>
              <a:t>(</a:t>
            </a:r>
            <a:r>
              <a:rPr lang="en-IE" i="1" dirty="0">
                <a:solidFill>
                  <a:srgbClr val="FFC000"/>
                </a:solidFill>
              </a:rPr>
              <a:t>O</a:t>
            </a:r>
            <a:r>
              <a:rPr lang="en-IE" dirty="0" smtClean="0"/>
              <a:t> </a:t>
            </a:r>
            <a:r>
              <a:rPr lang="en-IE" dirty="0"/>
              <a:t>⊧ </a:t>
            </a:r>
            <a:r>
              <a:rPr lang="en-IE" i="1" dirty="0" smtClean="0">
                <a:solidFill>
                  <a:srgbClr val="00B0F0"/>
                </a:solidFill>
              </a:rPr>
              <a:t>O</a:t>
            </a:r>
            <a:r>
              <a:rPr lang="en-IE" dirty="0" smtClean="0">
                <a:solidFill>
                  <a:srgbClr val="00B0F0"/>
                </a:solidFill>
              </a:rPr>
              <a:t>′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656230" y="4572000"/>
            <a:ext cx="7710273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628934" y="1066800"/>
            <a:ext cx="7710273" cy="3505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owl:qualifiedCardinality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2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endParaRPr lang="en-IE" sz="1600" dirty="0" smtClean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]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25522" y="5638800"/>
            <a:ext cx="7753066" cy="1219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dirty="0" smtClean="0"/>
              <a:t>Any model of </a:t>
            </a:r>
            <a:r>
              <a:rPr lang="en-IE" i="1" dirty="0" smtClean="0">
                <a:solidFill>
                  <a:srgbClr val="FFC000"/>
                </a:solidFill>
              </a:rPr>
              <a:t>O </a:t>
            </a:r>
            <a:r>
              <a:rPr lang="en-IE" dirty="0" smtClean="0"/>
              <a:t>is </a:t>
            </a:r>
            <a:r>
              <a:rPr lang="en-IE" dirty="0"/>
              <a:t>a model of</a:t>
            </a:r>
            <a:r>
              <a:rPr lang="en-IE" dirty="0">
                <a:solidFill>
                  <a:srgbClr val="00B0F0"/>
                </a:solidFill>
              </a:rPr>
              <a:t> </a:t>
            </a:r>
            <a:r>
              <a:rPr lang="en-IE" i="1" dirty="0">
                <a:solidFill>
                  <a:srgbClr val="00B0F0"/>
                </a:solidFill>
              </a:rPr>
              <a:t>O</a:t>
            </a:r>
            <a:r>
              <a:rPr lang="en-IE" dirty="0">
                <a:solidFill>
                  <a:srgbClr val="00B0F0"/>
                </a:solidFill>
              </a:rPr>
              <a:t>′ </a:t>
            </a:r>
            <a:endParaRPr lang="en-IE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IE" sz="2000" dirty="0" smtClean="0"/>
              <a:t>(</a:t>
            </a:r>
            <a:r>
              <a:rPr lang="en-IE" sz="2000" i="1" dirty="0">
                <a:solidFill>
                  <a:srgbClr val="00B0F0"/>
                </a:solidFill>
              </a:rPr>
              <a:t>O</a:t>
            </a:r>
            <a:r>
              <a:rPr lang="en-IE" sz="2000" dirty="0" smtClean="0">
                <a:solidFill>
                  <a:srgbClr val="00B0F0"/>
                </a:solidFill>
              </a:rPr>
              <a:t>′ </a:t>
            </a:r>
            <a:r>
              <a:rPr lang="en-IE" sz="2000" dirty="0" smtClean="0"/>
              <a:t>forms part of the models of </a:t>
            </a:r>
            <a:r>
              <a:rPr lang="en-IE" sz="2000" i="1" dirty="0" smtClean="0">
                <a:solidFill>
                  <a:srgbClr val="FFC000"/>
                </a:solidFill>
              </a:rPr>
              <a:t>O</a:t>
            </a:r>
            <a:r>
              <a:rPr lang="en-IE" sz="2000" dirty="0" smtClean="0"/>
              <a:t>)</a:t>
            </a:r>
          </a:p>
          <a:p>
            <a:pPr marL="0" indent="0" algn="ctr">
              <a:buNone/>
            </a:pPr>
            <a:r>
              <a:rPr lang="en-IE" sz="2000" dirty="0" smtClean="0"/>
              <a:t>(</a:t>
            </a:r>
            <a:r>
              <a:rPr lang="en-IE" sz="2000" i="1" dirty="0">
                <a:solidFill>
                  <a:srgbClr val="00B0F0"/>
                </a:solidFill>
              </a:rPr>
              <a:t>O</a:t>
            </a:r>
            <a:r>
              <a:rPr lang="en-IE" sz="2000" dirty="0">
                <a:solidFill>
                  <a:srgbClr val="00B0F0"/>
                </a:solidFill>
              </a:rPr>
              <a:t>′ </a:t>
            </a:r>
            <a:r>
              <a:rPr lang="en-IE" sz="2000" dirty="0" smtClean="0"/>
              <a:t>says nothing new over </a:t>
            </a:r>
            <a:r>
              <a:rPr lang="en-IE" sz="2000" i="1" dirty="0" smtClean="0">
                <a:solidFill>
                  <a:srgbClr val="FFC000"/>
                </a:solidFill>
              </a:rPr>
              <a:t>O</a:t>
            </a:r>
            <a:r>
              <a:rPr lang="en-IE" sz="2000" dirty="0" smtClean="0"/>
              <a:t>)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37774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Entailment symbol: </a:t>
            </a:r>
            <a:r>
              <a:rPr lang="en-IE" dirty="0"/>
              <a:t>⊧</a:t>
            </a:r>
            <a:r>
              <a:rPr lang="en-IE" dirty="0" smtClean="0"/>
              <a:t> 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3005931"/>
            <a:ext cx="4038600" cy="13335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8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Ontology Entailment</a:t>
            </a:r>
            <a:endParaRPr lang="en-IE" dirty="0"/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625521" y="2590800"/>
            <a:ext cx="7710273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:likes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ex:Cake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625522" y="1295400"/>
            <a:ext cx="7710273" cy="1066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2" y="3149396"/>
            <a:ext cx="7600950" cy="35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52356" y="3962399"/>
            <a:ext cx="7394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solidFill>
                  <a:srgbClr val="FF0000"/>
                </a:solidFill>
              </a:rPr>
              <a:t>No!</a:t>
            </a:r>
            <a:r>
              <a:rPr lang="en-IE" sz="2400" dirty="0" smtClean="0"/>
              <a:t> There are</a:t>
            </a:r>
            <a:r>
              <a:rPr lang="en-IE" sz="2400" dirty="0" smtClean="0">
                <a:solidFill>
                  <a:srgbClr val="FF0000"/>
                </a:solidFill>
              </a:rPr>
              <a:t> </a:t>
            </a:r>
            <a:r>
              <a:rPr lang="en-IE" sz="2400" dirty="0" smtClean="0"/>
              <a:t>models of </a:t>
            </a:r>
            <a:r>
              <a:rPr lang="en-IE" sz="2400" i="1" dirty="0" smtClean="0">
                <a:solidFill>
                  <a:srgbClr val="FFC000"/>
                </a:solidFill>
              </a:rPr>
              <a:t>O</a:t>
            </a:r>
            <a:r>
              <a:rPr lang="en-IE" sz="2400" i="1" dirty="0" smtClean="0"/>
              <a:t> </a:t>
            </a:r>
            <a:r>
              <a:rPr lang="en-IE" sz="2400" dirty="0" smtClean="0"/>
              <a:t>that are not of </a:t>
            </a:r>
            <a:r>
              <a:rPr lang="en-IE" sz="2400" i="1" dirty="0" smtClean="0">
                <a:solidFill>
                  <a:srgbClr val="00B0F0"/>
                </a:solidFill>
              </a:rPr>
              <a:t>O</a:t>
            </a:r>
            <a:r>
              <a:rPr lang="en-IE" sz="2400" dirty="0" smtClean="0">
                <a:solidFill>
                  <a:srgbClr val="00B0F0"/>
                </a:solidFill>
              </a:rPr>
              <a:t>′</a:t>
            </a:r>
            <a:r>
              <a:rPr lang="en-IE" sz="2400" dirty="0" smtClean="0"/>
              <a:t> …</a:t>
            </a:r>
            <a:endParaRPr lang="en-IE" sz="2400" i="1" dirty="0" smtClean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149396"/>
            <a:ext cx="1545735" cy="200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429000" y="4754563"/>
            <a:ext cx="739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rgbClr val="FF0000"/>
                </a:solidFill>
              </a:rPr>
              <a:t>Mary doesn’t like cake here</a:t>
            </a:r>
            <a:endParaRPr lang="en-IE" sz="16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25521" y="3429000"/>
            <a:ext cx="768297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Does </a:t>
            </a:r>
            <a:r>
              <a:rPr lang="en-IE" sz="2400" i="1" dirty="0" smtClean="0">
                <a:solidFill>
                  <a:srgbClr val="FFC000"/>
                </a:solidFill>
              </a:rPr>
              <a:t>O </a:t>
            </a:r>
            <a:r>
              <a:rPr lang="en-IE" sz="2400" dirty="0" smtClean="0"/>
              <a:t>entail</a:t>
            </a:r>
            <a:r>
              <a:rPr lang="en-IE" sz="2400" i="1" dirty="0"/>
              <a:t> </a:t>
            </a:r>
            <a:r>
              <a:rPr lang="en-IE" sz="2400" i="1" dirty="0">
                <a:solidFill>
                  <a:srgbClr val="00B0F0"/>
                </a:solidFill>
              </a:rPr>
              <a:t>O</a:t>
            </a:r>
            <a:r>
              <a:rPr lang="en-IE" sz="2400" dirty="0" smtClean="0">
                <a:solidFill>
                  <a:srgbClr val="00B0F0"/>
                </a:solidFill>
              </a:rPr>
              <a:t>′ </a:t>
            </a:r>
            <a:r>
              <a:rPr lang="en-IE" sz="2400" dirty="0" smtClean="0"/>
              <a:t>(</a:t>
            </a:r>
            <a:r>
              <a:rPr lang="en-IE" sz="2400" i="1" dirty="0" smtClean="0">
                <a:solidFill>
                  <a:srgbClr val="FFC000"/>
                </a:solidFill>
              </a:rPr>
              <a:t>O </a:t>
            </a:r>
            <a:r>
              <a:rPr lang="en-IE" sz="2400" dirty="0"/>
              <a:t>⊧</a:t>
            </a:r>
            <a:r>
              <a:rPr lang="en-IE" sz="2400" i="1" dirty="0" smtClean="0"/>
              <a:t> </a:t>
            </a:r>
            <a:r>
              <a:rPr lang="en-IE" sz="2400" i="1" dirty="0">
                <a:solidFill>
                  <a:srgbClr val="00B0F0"/>
                </a:solidFill>
              </a:rPr>
              <a:t>O</a:t>
            </a:r>
            <a:r>
              <a:rPr lang="en-IE" sz="2400" dirty="0" smtClean="0">
                <a:solidFill>
                  <a:srgbClr val="00B0F0"/>
                </a:solidFill>
              </a:rPr>
              <a:t>′</a:t>
            </a:r>
            <a:r>
              <a:rPr lang="en-IE" sz="2400" dirty="0" smtClean="0"/>
              <a:t>)?</a:t>
            </a:r>
            <a:r>
              <a:rPr lang="en-IE" sz="2400" i="1" dirty="0" smtClean="0">
                <a:solidFill>
                  <a:srgbClr val="FFC000"/>
                </a:solidFill>
              </a:rPr>
              <a:t> </a:t>
            </a:r>
            <a:r>
              <a:rPr lang="en-IE" sz="2400" dirty="0" smtClean="0"/>
              <a:t> </a:t>
            </a:r>
            <a:endParaRPr lang="en-IE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20680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PREVIOUSLY ON </a:t>
            </a:r>
            <a:br>
              <a:rPr lang="en-IE" dirty="0" smtClean="0"/>
            </a:br>
            <a:r>
              <a:rPr lang="en-IE" dirty="0" smtClean="0"/>
              <a:t>“LA WEB DE DATOS”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64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REASONING TASKS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17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Materialisation: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		Write down entailments</a:t>
            </a:r>
            <a:endParaRPr lang="en-IE" dirty="0"/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656230" y="4724400"/>
            <a:ext cx="7710273" cy="121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…</a:t>
            </a: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628934" y="1143000"/>
            <a:ext cx="7710273" cy="3581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owl:qualifiedCardinality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2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endParaRPr lang="en-IE" sz="1600" dirty="0" smtClean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]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229" y="6188501"/>
            <a:ext cx="768297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Any problems with this?</a:t>
            </a:r>
            <a:endParaRPr lang="en-IE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53814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Materialisation: 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		Write down entailments</a:t>
            </a:r>
            <a:endParaRPr lang="en-IE" dirty="0"/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656230" y="4724400"/>
            <a:ext cx="7710273" cy="121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…</a:t>
            </a: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628934" y="1143000"/>
            <a:ext cx="7710273" cy="3581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owl:qualifiedCardinality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2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endParaRPr lang="en-IE" sz="1600" dirty="0" smtClean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]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656230" y="5638800"/>
            <a:ext cx="7710273" cy="1219200"/>
          </a:xfrm>
          <a:prstGeom prst="rect">
            <a:avLst/>
          </a:prstGeom>
          <a:solidFill>
            <a:srgbClr val="FF7575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_:parent1 . _:parent1 a 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_:parent2 . _:parent2 a 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_:parent1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_:parent11 . _:parent11 a 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_:parent2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_:parent12 . _:parent12 a :Person . </a:t>
            </a:r>
            <a:r>
              <a:rPr lang="en-IE" sz="1600" b="1" dirty="0" smtClean="0">
                <a:latin typeface="Arial Black" panose="020B0A0402010202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1511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Materialisation: 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		Write down entailments</a:t>
            </a:r>
            <a:endParaRPr lang="en-IE" dirty="0"/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656230" y="4724400"/>
            <a:ext cx="7710273" cy="121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…</a:t>
            </a: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628934" y="1143000"/>
            <a:ext cx="7710273" cy="3581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owl:qualifiedCardinality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2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endParaRPr lang="en-IE" sz="1600" dirty="0" smtClean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]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656230" y="5638800"/>
            <a:ext cx="7710273" cy="1219200"/>
          </a:xfrm>
          <a:prstGeom prst="rect">
            <a:avLst/>
          </a:prstGeom>
          <a:solidFill>
            <a:srgbClr val="FF7575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owl:maxQualifiedCardinality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2 ;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]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owl:maxQualifiedCardinality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3 ;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] . </a:t>
            </a:r>
            <a:r>
              <a:rPr lang="en-IE" sz="1600" b="1" dirty="0" smtClean="0">
                <a:latin typeface="Arial Black" panose="020B0A0402010202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31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06963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rgbClr val="FF0000"/>
                </a:solidFill>
              </a:rPr>
              <a:t>Entailments are infinite …</a:t>
            </a:r>
          </a:p>
          <a:p>
            <a:pPr marL="0" indent="0" algn="ctr">
              <a:buNone/>
            </a:pPr>
            <a:r>
              <a:rPr lang="en-IE" sz="2400" dirty="0" smtClean="0">
                <a:solidFill>
                  <a:srgbClr val="FF0000"/>
                </a:solidFill>
              </a:rPr>
              <a:t>… which makes it tricky to write them </a:t>
            </a:r>
            <a:r>
              <a:rPr lang="en-IE" sz="2400" u="sng" dirty="0" smtClean="0">
                <a:solidFill>
                  <a:srgbClr val="FF0000"/>
                </a:solidFill>
              </a:rPr>
              <a:t>all</a:t>
            </a:r>
            <a:r>
              <a:rPr lang="en-IE" sz="2400" dirty="0" smtClean="0">
                <a:solidFill>
                  <a:srgbClr val="FF0000"/>
                </a:solidFill>
              </a:rPr>
              <a:t> down …</a:t>
            </a:r>
          </a:p>
        </p:txBody>
      </p:sp>
      <p:pic>
        <p:nvPicPr>
          <p:cNvPr id="13314" name="Picture 2" descr="http://not-your-average-mom.com/wp-content/uploads/2015/05/AintNobodyGotTimefor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59436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Materialisation: 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		Write down entailments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27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Ontology Satisfiability: 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			Does </a:t>
            </a:r>
            <a:r>
              <a:rPr lang="en-IE" i="1" dirty="0" smtClean="0">
                <a:solidFill>
                  <a:srgbClr val="FFC000"/>
                </a:solidFill>
              </a:rPr>
              <a:t>O</a:t>
            </a:r>
            <a:r>
              <a:rPr lang="en-IE" dirty="0" smtClean="0"/>
              <a:t> have a “model”?</a:t>
            </a:r>
            <a:endParaRPr lang="en-IE" dirty="0"/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628935" y="1295400"/>
            <a:ext cx="7753065" cy="1905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owl:qualifiedCardinality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2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]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FirstPerson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:Person ,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owl:qualifiedCardinality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2 ;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:Ape ] .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44" y="4495800"/>
            <a:ext cx="602087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8935" y="3253854"/>
            <a:ext cx="775306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So does </a:t>
            </a:r>
            <a:r>
              <a:rPr lang="en-IE" sz="2400" i="1" dirty="0" smtClean="0">
                <a:solidFill>
                  <a:srgbClr val="FFC000"/>
                </a:solidFill>
              </a:rPr>
              <a:t>O</a:t>
            </a:r>
            <a:r>
              <a:rPr lang="en-IE" sz="2400" dirty="0" smtClean="0"/>
              <a:t> have a model?</a:t>
            </a:r>
            <a:endParaRPr lang="en-IE" sz="2400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28935" y="6325822"/>
            <a:ext cx="77530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YES! Ontology </a:t>
            </a:r>
            <a:r>
              <a:rPr lang="en-IE" sz="2400" i="1" dirty="0" smtClean="0">
                <a:solidFill>
                  <a:srgbClr val="FFC000"/>
                </a:solidFill>
              </a:rPr>
              <a:t>O</a:t>
            </a:r>
            <a:r>
              <a:rPr lang="en-IE" sz="2400" dirty="0" smtClean="0"/>
              <a:t> is </a:t>
            </a:r>
            <a:r>
              <a:rPr lang="en-IE" sz="2400" b="1" dirty="0" err="1" smtClean="0">
                <a:solidFill>
                  <a:srgbClr val="00B050"/>
                </a:solidFill>
              </a:rPr>
              <a:t>Satisfiable</a:t>
            </a:r>
            <a:r>
              <a:rPr lang="en-IE" sz="2400" dirty="0" smtClean="0"/>
              <a:t>!</a:t>
            </a:r>
            <a:endParaRPr lang="en-IE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88708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Ontology Satisfiability: 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			Does </a:t>
            </a:r>
            <a:r>
              <a:rPr lang="en-IE" i="1" dirty="0" smtClean="0">
                <a:solidFill>
                  <a:srgbClr val="FFC000"/>
                </a:solidFill>
              </a:rPr>
              <a:t>O</a:t>
            </a:r>
            <a:r>
              <a:rPr lang="en-IE" dirty="0" smtClean="0"/>
              <a:t> have a “model”?</a:t>
            </a:r>
            <a:endParaRPr lang="en-IE" dirty="0"/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628935" y="1295400"/>
            <a:ext cx="7753065" cy="2286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owl:qualifiedCardinality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2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]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FirstPerson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:Person ,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owl:qualifiedCardinality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2 ;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:Ape ]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:Ape 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936" y="3657600"/>
            <a:ext cx="775306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So does </a:t>
            </a:r>
            <a:r>
              <a:rPr lang="en-IE" sz="2400" i="1" dirty="0" smtClean="0">
                <a:solidFill>
                  <a:srgbClr val="FFC000"/>
                </a:solidFill>
              </a:rPr>
              <a:t>O</a:t>
            </a:r>
            <a:r>
              <a:rPr lang="en-IE" sz="2400" dirty="0" smtClean="0"/>
              <a:t> have a model now?</a:t>
            </a:r>
            <a:endParaRPr lang="en-IE" sz="2400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28935" y="6396335"/>
            <a:ext cx="77530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YES! Ontology </a:t>
            </a:r>
            <a:r>
              <a:rPr lang="en-IE" sz="2400" i="1" dirty="0" smtClean="0">
                <a:solidFill>
                  <a:srgbClr val="FFC000"/>
                </a:solidFill>
              </a:rPr>
              <a:t>O</a:t>
            </a:r>
            <a:r>
              <a:rPr lang="en-IE" sz="2400" dirty="0" smtClean="0"/>
              <a:t> is still </a:t>
            </a:r>
            <a:r>
              <a:rPr lang="en-IE" sz="2400" b="1" dirty="0" err="1" smtClean="0">
                <a:solidFill>
                  <a:srgbClr val="00B050"/>
                </a:solidFill>
              </a:rPr>
              <a:t>Satisfiable</a:t>
            </a:r>
            <a:r>
              <a:rPr lang="en-IE" sz="2400" dirty="0" smtClean="0"/>
              <a:t>!</a:t>
            </a:r>
            <a:endParaRPr lang="en-IE" sz="2400" i="1" dirty="0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06" y="4267200"/>
            <a:ext cx="5520521" cy="205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35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Ontology Satisfiability: 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			Does </a:t>
            </a:r>
            <a:r>
              <a:rPr lang="en-IE" i="1" dirty="0" smtClean="0">
                <a:solidFill>
                  <a:srgbClr val="FFC000"/>
                </a:solidFill>
              </a:rPr>
              <a:t>O</a:t>
            </a:r>
            <a:r>
              <a:rPr lang="en-IE" dirty="0" smtClean="0"/>
              <a:t> have a “model”?</a:t>
            </a:r>
            <a:endParaRPr lang="en-IE" dirty="0"/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628935" y="1295400"/>
            <a:ext cx="7753065" cy="2286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owl:qualifiedCardinality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2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]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FirstPerson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:Person ,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owl:qualifiedCardinality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2 ;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:Ape ]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:Ape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933" y="3714690"/>
            <a:ext cx="7753067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/>
              <a:t>What more would we have to add to </a:t>
            </a:r>
            <a:r>
              <a:rPr lang="en-IE" sz="2000" i="1" dirty="0" smtClean="0">
                <a:solidFill>
                  <a:srgbClr val="FFC000"/>
                </a:solidFill>
              </a:rPr>
              <a:t>O</a:t>
            </a:r>
            <a:r>
              <a:rPr lang="en-IE" sz="2000" dirty="0" smtClean="0"/>
              <a:t> to make it </a:t>
            </a:r>
            <a:r>
              <a:rPr lang="en-IE" sz="2000" dirty="0" err="1" smtClean="0">
                <a:solidFill>
                  <a:srgbClr val="FF0000"/>
                </a:solidFill>
              </a:rPr>
              <a:t>Unsatisfiable</a:t>
            </a:r>
            <a:r>
              <a:rPr lang="en-IE" sz="2000" dirty="0" smtClean="0"/>
              <a:t>?</a:t>
            </a:r>
            <a:endParaRPr lang="en-IE" sz="2000" i="1" dirty="0" smtClean="0"/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628932" y="4267200"/>
            <a:ext cx="7753067" cy="685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owl:cardinality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2 ; 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 .</a:t>
            </a:r>
          </a:p>
        </p:txBody>
      </p:sp>
      <p:sp>
        <p:nvSpPr>
          <p:cNvPr id="12" name="Content Placeholder 2"/>
          <p:cNvSpPr>
            <a:spLocks/>
          </p:cNvSpPr>
          <p:nvPr/>
        </p:nvSpPr>
        <p:spPr bwMode="auto">
          <a:xfrm>
            <a:off x="628933" y="5105400"/>
            <a:ext cx="7753066" cy="685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IE" sz="1600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sz="1600" dirty="0" err="1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sz="16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sz="1600" dirty="0" err="1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sz="16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 .</a:t>
            </a:r>
          </a:p>
        </p:txBody>
      </p:sp>
      <p:sp>
        <p:nvSpPr>
          <p:cNvPr id="13" name="Content Placeholder 2"/>
          <p:cNvSpPr>
            <a:spLocks/>
          </p:cNvSpPr>
          <p:nvPr/>
        </p:nvSpPr>
        <p:spPr bwMode="auto">
          <a:xfrm>
            <a:off x="628932" y="5943600"/>
            <a:ext cx="7753067" cy="342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FirstPerson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:Ape .</a:t>
            </a:r>
            <a:endParaRPr lang="en-IE" sz="1600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Content Placeholder 2"/>
          <p:cNvSpPr>
            <a:spLocks/>
          </p:cNvSpPr>
          <p:nvPr/>
        </p:nvSpPr>
        <p:spPr bwMode="auto">
          <a:xfrm>
            <a:off x="628935" y="6438900"/>
            <a:ext cx="7753067" cy="342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FirstPerson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owl:Nothing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1600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4876800"/>
            <a:ext cx="5902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/>
              <a:t>OR</a:t>
            </a:r>
            <a:endParaRPr lang="en-IE" sz="2000" b="1" i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181600" y="5700043"/>
            <a:ext cx="5902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/>
              <a:t>OR</a:t>
            </a:r>
            <a:endParaRPr lang="en-IE" sz="2000" b="1" i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181600" y="6210240"/>
            <a:ext cx="5902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/>
              <a:t>OR</a:t>
            </a:r>
            <a:endParaRPr lang="en-IE" sz="2000" b="1" i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382000" y="6534090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/>
              <a:t>OR …</a:t>
            </a:r>
            <a:endParaRPr lang="en-IE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40349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Ontology Satisfiability: 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			Does </a:t>
            </a:r>
            <a:r>
              <a:rPr lang="en-IE" i="1" dirty="0" smtClean="0">
                <a:solidFill>
                  <a:srgbClr val="FFC000"/>
                </a:solidFill>
              </a:rPr>
              <a:t>O</a:t>
            </a:r>
            <a:r>
              <a:rPr lang="en-IE" dirty="0" smtClean="0"/>
              <a:t> have a “model”?</a:t>
            </a:r>
            <a:endParaRPr lang="en-IE" dirty="0"/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628935" y="1295400"/>
            <a:ext cx="7753065" cy="2286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owl:qualifiedCardinality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2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]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FirstPerson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:Person ,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owl:qualifiedCardinality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2 ;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:Ape ]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:Ape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933" y="3714690"/>
            <a:ext cx="7753067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/>
              <a:t>What more would we have to add to </a:t>
            </a:r>
            <a:r>
              <a:rPr lang="en-IE" sz="2000" i="1" dirty="0" smtClean="0">
                <a:solidFill>
                  <a:srgbClr val="FFC000"/>
                </a:solidFill>
              </a:rPr>
              <a:t>O</a:t>
            </a:r>
            <a:r>
              <a:rPr lang="en-IE" sz="2000" dirty="0" smtClean="0"/>
              <a:t> to make it </a:t>
            </a:r>
            <a:r>
              <a:rPr lang="en-IE" sz="2000" dirty="0" err="1" smtClean="0">
                <a:solidFill>
                  <a:srgbClr val="FF0000"/>
                </a:solidFill>
              </a:rPr>
              <a:t>Unsatisfiable</a:t>
            </a:r>
            <a:r>
              <a:rPr lang="en-IE" sz="2000" dirty="0" smtClean="0"/>
              <a:t>?</a:t>
            </a:r>
            <a:endParaRPr lang="en-IE" sz="2000" i="1" dirty="0" smtClean="0"/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628932" y="4267200"/>
            <a:ext cx="7753067" cy="685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owl:cardinality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2 ; 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 .</a:t>
            </a:r>
          </a:p>
        </p:txBody>
      </p:sp>
      <p:sp>
        <p:nvSpPr>
          <p:cNvPr id="12" name="Content Placeholder 2"/>
          <p:cNvSpPr>
            <a:spLocks/>
          </p:cNvSpPr>
          <p:nvPr/>
        </p:nvSpPr>
        <p:spPr bwMode="auto">
          <a:xfrm>
            <a:off x="628933" y="5105400"/>
            <a:ext cx="7753066" cy="685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IE" sz="1600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sz="1600" dirty="0" err="1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sz="16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sz="1600" dirty="0" err="1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sz="16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 .</a:t>
            </a:r>
          </a:p>
        </p:txBody>
      </p:sp>
      <p:sp>
        <p:nvSpPr>
          <p:cNvPr id="13" name="Content Placeholder 2"/>
          <p:cNvSpPr>
            <a:spLocks/>
          </p:cNvSpPr>
          <p:nvPr/>
        </p:nvSpPr>
        <p:spPr bwMode="auto">
          <a:xfrm>
            <a:off x="628932" y="5943600"/>
            <a:ext cx="7753067" cy="342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FirstPerson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:Ape .</a:t>
            </a:r>
            <a:endParaRPr lang="en-IE" sz="1600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Content Placeholder 2"/>
          <p:cNvSpPr>
            <a:spLocks/>
          </p:cNvSpPr>
          <p:nvPr/>
        </p:nvSpPr>
        <p:spPr bwMode="auto">
          <a:xfrm>
            <a:off x="628935" y="6438900"/>
            <a:ext cx="7753067" cy="342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FirstPerson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owl:Nothing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1600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4876800"/>
            <a:ext cx="5902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/>
              <a:t>OR</a:t>
            </a:r>
            <a:endParaRPr lang="en-IE" sz="2000" b="1" i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181600" y="5700043"/>
            <a:ext cx="5902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/>
              <a:t>OR</a:t>
            </a:r>
            <a:endParaRPr lang="en-IE" sz="2000" b="1" i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181600" y="6210240"/>
            <a:ext cx="5902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/>
              <a:t>OR</a:t>
            </a:r>
            <a:endParaRPr lang="en-IE" sz="2000" b="1" i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382000" y="6534090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/>
              <a:t>OR …</a:t>
            </a:r>
            <a:endParaRPr lang="en-IE" sz="2000" b="1" i="1" dirty="0" smtClean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628934" y="1966984"/>
            <a:ext cx="7753066" cy="3976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800" dirty="0" smtClean="0">
                <a:solidFill>
                  <a:srgbClr val="FF0000"/>
                </a:solidFill>
              </a:rPr>
              <a:t>An </a:t>
            </a:r>
            <a:r>
              <a:rPr lang="en-IE" sz="2800" dirty="0" err="1" smtClean="0">
                <a:solidFill>
                  <a:srgbClr val="FF0000"/>
                </a:solidFill>
              </a:rPr>
              <a:t>unsatisfiable</a:t>
            </a:r>
            <a:r>
              <a:rPr lang="en-IE" sz="2800" dirty="0" smtClean="0">
                <a:solidFill>
                  <a:srgbClr val="FF0000"/>
                </a:solidFill>
              </a:rPr>
              <a:t> ontology cannot model any world!</a:t>
            </a:r>
          </a:p>
          <a:p>
            <a:pPr marL="0" indent="0" algn="ctr">
              <a:buFont typeface="Arial" pitchFamily="34" charset="0"/>
              <a:buNone/>
            </a:pPr>
            <a:r>
              <a:rPr lang="en-IE" sz="2800" dirty="0" smtClean="0">
                <a:solidFill>
                  <a:srgbClr val="FF0000"/>
                </a:solidFill>
              </a:rPr>
              <a:t>It is inconsistent!</a:t>
            </a:r>
            <a:endParaRPr lang="en-IE" sz="2800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40" y="4477379"/>
            <a:ext cx="3232622" cy="132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1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Entailment checking: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			Does </a:t>
            </a:r>
            <a:r>
              <a:rPr lang="en-IE" i="1" dirty="0">
                <a:solidFill>
                  <a:srgbClr val="FFC000"/>
                </a:solidFill>
              </a:rPr>
              <a:t>O</a:t>
            </a:r>
            <a:r>
              <a:rPr lang="en-IE" dirty="0"/>
              <a:t> entail </a:t>
            </a:r>
            <a:r>
              <a:rPr lang="en-IE" i="1" dirty="0">
                <a:solidFill>
                  <a:srgbClr val="00B0F0"/>
                </a:solidFill>
              </a:rPr>
              <a:t>O</a:t>
            </a:r>
            <a:r>
              <a:rPr lang="en-IE" dirty="0" smtClean="0">
                <a:solidFill>
                  <a:srgbClr val="00B0F0"/>
                </a:solidFill>
              </a:rPr>
              <a:t>′</a:t>
            </a:r>
            <a:r>
              <a:rPr lang="en-IE" dirty="0" smtClean="0"/>
              <a:t>?</a:t>
            </a:r>
            <a:endParaRPr lang="en-IE" dirty="0"/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650543" y="3870846"/>
            <a:ext cx="7710273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628934" y="1752600"/>
            <a:ext cx="7710273" cy="211824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9737" y="5334000"/>
            <a:ext cx="7731883" cy="609600"/>
          </a:xfrm>
          <a:ln>
            <a:noFill/>
            <a:prstDash val="sysDash"/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IE" dirty="0" smtClean="0"/>
              <a:t>Alternatively: Are all models of </a:t>
            </a:r>
            <a:r>
              <a:rPr lang="en-IE" i="1" dirty="0" smtClean="0">
                <a:solidFill>
                  <a:srgbClr val="FFC000"/>
                </a:solidFill>
              </a:rPr>
              <a:t>O </a:t>
            </a:r>
            <a:r>
              <a:rPr lang="en-IE" dirty="0" smtClean="0"/>
              <a:t>models of </a:t>
            </a:r>
            <a:r>
              <a:rPr lang="en-IE" i="1" dirty="0" smtClean="0">
                <a:solidFill>
                  <a:srgbClr val="00B0F0"/>
                </a:solidFill>
              </a:rPr>
              <a:t>O</a:t>
            </a:r>
            <a:r>
              <a:rPr lang="en-IE" dirty="0" smtClean="0">
                <a:solidFill>
                  <a:srgbClr val="00B0F0"/>
                </a:solidFill>
              </a:rPr>
              <a:t>′ </a:t>
            </a:r>
            <a:r>
              <a:rPr lang="en-IE" dirty="0" smtClean="0"/>
              <a:t>too?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381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41" y="4369571"/>
            <a:ext cx="6660032" cy="204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RDF: Resource Description Framework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6743700" cy="2491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144870"/>
            <a:ext cx="3124199" cy="4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REASONING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71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How can we perform reasoning?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r>
              <a:rPr lang="en-IE" dirty="0" smtClean="0"/>
              <a:t>Does Ontology </a:t>
            </a:r>
            <a:r>
              <a:rPr lang="en-IE" i="1" dirty="0">
                <a:solidFill>
                  <a:srgbClr val="FFC000"/>
                </a:solidFill>
              </a:rPr>
              <a:t>O</a:t>
            </a:r>
            <a:r>
              <a:rPr lang="en-IE" dirty="0"/>
              <a:t> entail </a:t>
            </a:r>
            <a:r>
              <a:rPr lang="en-IE" i="1" dirty="0">
                <a:solidFill>
                  <a:srgbClr val="00B0F0"/>
                </a:solidFill>
              </a:rPr>
              <a:t>O</a:t>
            </a:r>
            <a:r>
              <a:rPr lang="en-IE" dirty="0">
                <a:solidFill>
                  <a:srgbClr val="00B0F0"/>
                </a:solidFill>
              </a:rPr>
              <a:t>′</a:t>
            </a:r>
            <a:r>
              <a:rPr lang="en-IE" dirty="0"/>
              <a:t>? </a:t>
            </a:r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Could instead ask: is “</a:t>
            </a:r>
            <a:r>
              <a:rPr lang="en-IE" i="1" dirty="0" smtClean="0">
                <a:solidFill>
                  <a:srgbClr val="FFC000"/>
                </a:solidFill>
              </a:rPr>
              <a:t>O</a:t>
            </a:r>
            <a:r>
              <a:rPr lang="en-IE" dirty="0" smtClean="0"/>
              <a:t> </a:t>
            </a:r>
            <a:r>
              <a:rPr lang="en-IE" dirty="0"/>
              <a:t>∪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FF0000"/>
                </a:solidFill>
              </a:rPr>
              <a:t>¬</a:t>
            </a:r>
            <a:r>
              <a:rPr lang="en-IE" i="1" dirty="0" smtClean="0">
                <a:solidFill>
                  <a:srgbClr val="00B0F0"/>
                </a:solidFill>
              </a:rPr>
              <a:t>O</a:t>
            </a:r>
            <a:r>
              <a:rPr lang="en-IE" dirty="0" smtClean="0">
                <a:solidFill>
                  <a:srgbClr val="00B0F0"/>
                </a:solidFill>
              </a:rPr>
              <a:t>′</a:t>
            </a:r>
            <a:r>
              <a:rPr lang="en-IE" dirty="0" smtClean="0"/>
              <a:t>” </a:t>
            </a:r>
            <a:r>
              <a:rPr lang="en-IE" dirty="0" err="1" smtClean="0"/>
              <a:t>unsatisfiable</a:t>
            </a:r>
            <a:r>
              <a:rPr lang="en-IE" dirty="0" smtClean="0"/>
              <a:t>?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 algn="ctr">
              <a:buNone/>
            </a:pPr>
            <a:r>
              <a:rPr lang="en-IE" dirty="0"/>
              <a:t>Can reduce entailment to </a:t>
            </a:r>
            <a:r>
              <a:rPr lang="en-IE" dirty="0" err="1" smtClean="0"/>
              <a:t>unsatisfiability</a:t>
            </a:r>
            <a:r>
              <a:rPr lang="en-IE" dirty="0" smtClean="0"/>
              <a:t>!</a:t>
            </a:r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650543" y="2590800"/>
            <a:ext cx="7710273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650542" y="1828800"/>
            <a:ext cx="7710273" cy="685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650543" y="4191000"/>
            <a:ext cx="7710273" cy="1600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owl:assertionProperty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6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1600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7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 how do we test </a:t>
            </a:r>
            <a:r>
              <a:rPr lang="en-IE" dirty="0" err="1" smtClean="0"/>
              <a:t>unsatisfiability</a:t>
            </a:r>
            <a:r>
              <a:rPr lang="en-IE" dirty="0" smtClean="0"/>
              <a:t> then?</a:t>
            </a:r>
            <a:endParaRPr lang="en-IE" dirty="0"/>
          </a:p>
        </p:txBody>
      </p:sp>
      <p:pic>
        <p:nvPicPr>
          <p:cNvPr id="27650" name="Picture 2" descr="http://cdn-media-2.lifehack.org/wp-content/files/2014/03/Nothing-is-impossible.-The-word-itself-says-Im-poss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42" y="1143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81600" y="6019800"/>
            <a:ext cx="3673807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b="1" i="1" dirty="0" smtClean="0">
                <a:solidFill>
                  <a:srgbClr val="FF0000"/>
                </a:solidFill>
              </a:rPr>
              <a:t>(Audrey was clearly </a:t>
            </a:r>
          </a:p>
          <a:p>
            <a:pPr algn="ctr"/>
            <a:r>
              <a:rPr lang="en-IE" sz="2000" b="1" i="1" dirty="0" smtClean="0">
                <a:solidFill>
                  <a:srgbClr val="FF0000"/>
                </a:solidFill>
              </a:rPr>
              <a:t>not a Computer Scientist)</a:t>
            </a:r>
            <a:endParaRPr lang="en-IE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2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UNDECIDABILITY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4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simple Java program …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143000"/>
            <a:ext cx="454342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64865" y="5334000"/>
            <a:ext cx="577248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Does this Java program terminate </a:t>
            </a:r>
          </a:p>
          <a:p>
            <a:pPr algn="ctr"/>
            <a:r>
              <a:rPr lang="en-IE" sz="2400" dirty="0" smtClean="0"/>
              <a:t>on </a:t>
            </a:r>
            <a:r>
              <a:rPr lang="en-IE" sz="2400" u="sng" dirty="0" smtClean="0"/>
              <a:t>all possible (positive) inputs</a:t>
            </a:r>
            <a:r>
              <a:rPr lang="en-IE" sz="2400" dirty="0" smtClean="0"/>
              <a:t>?</a:t>
            </a:r>
            <a:endParaRPr lang="en-IE" sz="24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530152" y="1371599"/>
            <a:ext cx="45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6</a:t>
            </a:r>
          </a:p>
          <a:p>
            <a:pPr algn="r"/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3</a:t>
            </a:r>
          </a:p>
          <a:p>
            <a:pPr algn="r"/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10</a:t>
            </a:r>
          </a:p>
          <a:p>
            <a:pPr algn="r"/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5</a:t>
            </a:r>
          </a:p>
          <a:p>
            <a:pPr algn="r"/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16</a:t>
            </a:r>
          </a:p>
          <a:p>
            <a:pPr algn="r"/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8</a:t>
            </a:r>
          </a:p>
          <a:p>
            <a:pPr algn="r"/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4</a:t>
            </a:r>
          </a:p>
          <a:p>
            <a:pPr algn="r"/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2</a:t>
            </a:r>
          </a:p>
          <a:p>
            <a:pPr algn="r"/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1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7059304" y="1371599"/>
            <a:ext cx="62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In: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88691" y="3544711"/>
            <a:ext cx="721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(end)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36382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simple Java program …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143000"/>
            <a:ext cx="454342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066800"/>
          </a:xfrm>
        </p:spPr>
        <p:txBody>
          <a:bodyPr>
            <a:normAutofit fontScale="70000" lnSpcReduction="20000"/>
          </a:bodyPr>
          <a:lstStyle/>
          <a:p>
            <a:r>
              <a:rPr lang="en-IE" b="1" dirty="0" err="1" smtClean="0"/>
              <a:t>Collatz</a:t>
            </a:r>
            <a:r>
              <a:rPr lang="en-IE" b="1" dirty="0" smtClean="0"/>
              <a:t> conjecture</a:t>
            </a:r>
            <a:r>
              <a:rPr lang="en-IE" dirty="0" smtClean="0"/>
              <a:t>: an unsolved problem in mathematics</a:t>
            </a:r>
          </a:p>
          <a:p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If we knew that this program terminates or does not terminate on all natural numbers (not just </a:t>
            </a: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int</a:t>
            </a:r>
            <a:r>
              <a:rPr lang="en-IE" dirty="0" err="1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s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), this problem would be solved!</a:t>
            </a:r>
          </a:p>
        </p:txBody>
      </p:sp>
    </p:spTree>
    <p:extLst>
      <p:ext uri="{BB962C8B-B14F-4D97-AF65-F5344CB8AC3E}">
        <p14:creationId xmlns:p14="http://schemas.microsoft.com/office/powerpoint/2010/main" val="61011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Halting Problem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00FF"/>
                </a:solidFill>
              </a:rPr>
              <a:t>Input</a:t>
            </a:r>
            <a:r>
              <a:rPr lang="en-IE" dirty="0" smtClean="0"/>
              <a:t>: a program and an input to that program</a:t>
            </a:r>
          </a:p>
          <a:p>
            <a:r>
              <a:rPr lang="en-IE" dirty="0" smtClean="0">
                <a:solidFill>
                  <a:srgbClr val="0000FF"/>
                </a:solidFill>
              </a:rPr>
              <a:t>Output</a:t>
            </a:r>
            <a:r>
              <a:rPr lang="en-IE" dirty="0" smtClean="0"/>
              <a:t>: </a:t>
            </a:r>
          </a:p>
          <a:p>
            <a:pPr lvl="1"/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true</a:t>
            </a:r>
            <a:r>
              <a:rPr lang="en-IE" dirty="0" smtClean="0"/>
              <a:t> if the program halts on that input</a:t>
            </a:r>
          </a:p>
          <a:p>
            <a:pPr lvl="1"/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r>
              <a:rPr lang="en-IE" dirty="0" smtClean="0"/>
              <a:t> otherwise</a:t>
            </a:r>
          </a:p>
          <a:p>
            <a:pPr lvl="1"/>
            <a:endParaRPr lang="en-IE" dirty="0"/>
          </a:p>
          <a:p>
            <a:r>
              <a:rPr lang="en-IE" dirty="0" smtClean="0">
                <a:solidFill>
                  <a:srgbClr val="FF0000"/>
                </a:solidFill>
              </a:rPr>
              <a:t>UNDECIDABLE</a:t>
            </a:r>
            <a:r>
              <a:rPr lang="en-IE" dirty="0" smtClean="0"/>
              <a:t>: a general algorithm to solve the Halting Problem does not exist!</a:t>
            </a:r>
          </a:p>
          <a:p>
            <a:pPr lvl="1"/>
            <a:r>
              <a:rPr lang="en-IE" dirty="0" smtClean="0"/>
              <a:t>It will not halt for </a:t>
            </a:r>
            <a:r>
              <a:rPr lang="en-IE" u="sng" dirty="0" smtClean="0"/>
              <a:t>all</a:t>
            </a:r>
            <a:r>
              <a:rPr lang="en-IE" dirty="0" smtClean="0"/>
              <a:t> program–input pairs!</a:t>
            </a:r>
          </a:p>
          <a:p>
            <a:pPr lvl="1"/>
            <a:r>
              <a:rPr lang="en-IE" dirty="0" smtClean="0">
                <a:solidFill>
                  <a:schemeClr val="bg1">
                    <a:lumMod val="65000"/>
                  </a:schemeClr>
                </a:solidFill>
              </a:rPr>
              <a:t>It may halt for </a:t>
            </a:r>
            <a:r>
              <a:rPr lang="en-IE" u="sng" dirty="0" smtClean="0">
                <a:solidFill>
                  <a:schemeClr val="bg1">
                    <a:lumMod val="65000"/>
                  </a:schemeClr>
                </a:solidFill>
              </a:rPr>
              <a:t>some</a:t>
            </a:r>
            <a:r>
              <a:rPr lang="en-IE" dirty="0" smtClean="0">
                <a:solidFill>
                  <a:schemeClr val="bg1">
                    <a:lumMod val="65000"/>
                  </a:schemeClr>
                </a:solidFill>
              </a:rPr>
              <a:t> program–input pairs</a:t>
            </a:r>
            <a:endParaRPr lang="en-I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7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quick </a:t>
            </a:r>
            <a:r>
              <a:rPr lang="en-IE" i="1" dirty="0" smtClean="0"/>
              <a:t>sketch</a:t>
            </a:r>
            <a:r>
              <a:rPr lang="en-IE" dirty="0" smtClean="0"/>
              <a:t> of Halting Problem proof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074" name="Picture 2" descr="http://www.wired.com/images_blogs/wiredscience/2014/02/loop-snooper-serpents-t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812" y="1600200"/>
            <a:ext cx="62865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8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Problem: Consecutive ‘1’s in </a:t>
            </a:r>
            <a:r>
              <a:rPr lang="el-GR" dirty="0"/>
              <a:t>π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00FF"/>
                </a:solidFill>
              </a:rPr>
              <a:t>Input</a:t>
            </a:r>
            <a:r>
              <a:rPr lang="en-IE" sz="2800" dirty="0" smtClean="0"/>
              <a:t>: A natural number </a:t>
            </a:r>
            <a:r>
              <a:rPr lang="en-IE" sz="2800" i="1" dirty="0" smtClean="0"/>
              <a:t>n</a:t>
            </a:r>
          </a:p>
          <a:p>
            <a:r>
              <a:rPr lang="en-IE" sz="2800" dirty="0" smtClean="0">
                <a:solidFill>
                  <a:srgbClr val="0000FF"/>
                </a:solidFill>
              </a:rPr>
              <a:t>Output</a:t>
            </a:r>
            <a:r>
              <a:rPr lang="en-IE" sz="2800" dirty="0" smtClean="0"/>
              <a:t>: </a:t>
            </a:r>
          </a:p>
          <a:p>
            <a:pPr lvl="1"/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true</a:t>
            </a:r>
            <a:r>
              <a:rPr lang="en-IE" sz="2400" dirty="0" smtClean="0"/>
              <a:t> if </a:t>
            </a:r>
            <a:r>
              <a:rPr lang="el-GR" sz="2400" dirty="0" smtClean="0"/>
              <a:t>π</a:t>
            </a:r>
            <a:r>
              <a:rPr lang="en-IE" sz="2400" dirty="0" smtClean="0"/>
              <a:t> contains </a:t>
            </a:r>
            <a:r>
              <a:rPr lang="en-IE" sz="2400" i="1" dirty="0" smtClean="0"/>
              <a:t>n</a:t>
            </a:r>
            <a:r>
              <a:rPr lang="en-IE" sz="2400" dirty="0" smtClean="0"/>
              <a:t> consecutive ‘1’s</a:t>
            </a:r>
            <a:endParaRPr lang="en-IE" sz="2400" i="1" dirty="0" smtClean="0"/>
          </a:p>
          <a:p>
            <a:pPr lvl="1"/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r>
              <a:rPr lang="en-IE" sz="2400" dirty="0" smtClean="0"/>
              <a:t> otherwise</a:t>
            </a:r>
          </a:p>
          <a:p>
            <a:pPr lvl="1"/>
            <a:endParaRPr lang="en-IE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239237"/>
            <a:ext cx="83058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Is this problem </a:t>
            </a:r>
            <a:r>
              <a:rPr lang="en-IE" sz="2400" b="1" dirty="0">
                <a:solidFill>
                  <a:srgbClr val="00B050"/>
                </a:solidFill>
              </a:rPr>
              <a:t>DECIDABLE</a:t>
            </a:r>
            <a:r>
              <a:rPr lang="en-IE" sz="2400" dirty="0"/>
              <a:t> or </a:t>
            </a:r>
            <a:r>
              <a:rPr lang="en-IE" sz="2400" b="1" dirty="0">
                <a:solidFill>
                  <a:srgbClr val="FF0000"/>
                </a:solidFill>
              </a:rPr>
              <a:t>UNDECIDABLE</a:t>
            </a:r>
            <a:r>
              <a:rPr lang="en-IE" sz="2400" dirty="0" smtClean="0"/>
              <a:t>?</a:t>
            </a:r>
            <a:endParaRPr lang="en-IE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657600"/>
            <a:ext cx="83058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/>
              <a:t>… i.e., does there exist a program that halts (with the correct answer) for all </a:t>
            </a:r>
            <a:r>
              <a:rPr lang="en-IE" sz="2000" i="1" dirty="0" smtClean="0"/>
              <a:t>n</a:t>
            </a:r>
            <a:r>
              <a:rPr lang="en-IE" sz="2000" dirty="0" smtClean="0"/>
              <a:t>?</a:t>
            </a:r>
            <a:endParaRPr lang="en-IE" sz="20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4552890"/>
            <a:ext cx="83058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/>
              <a:t>What if we knew the maximum sequence of consecutive ‘1’s in </a:t>
            </a:r>
            <a:r>
              <a:rPr lang="el-GR" sz="2000" dirty="0" smtClean="0"/>
              <a:t>π</a:t>
            </a:r>
            <a:r>
              <a:rPr lang="en-IE" sz="2000" dirty="0" smtClean="0"/>
              <a:t>?</a:t>
            </a:r>
            <a:endParaRPr lang="en-IE" sz="20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4953000"/>
            <a:ext cx="830579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0000FF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(n </a:t>
            </a:r>
            <a:r>
              <a:rPr lang="en-IE" sz="2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≤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MAX) </a:t>
            </a:r>
            <a:r>
              <a:rPr lang="en-IE" sz="2400" b="1" dirty="0" smtClean="0">
                <a:solidFill>
                  <a:srgbClr val="0000FF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return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400" dirty="0" smtClean="0">
                <a:solidFill>
                  <a:srgbClr val="C0009B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true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sz="2400" b="1" dirty="0" smtClean="0">
                <a:solidFill>
                  <a:srgbClr val="0000FF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else return </a:t>
            </a:r>
            <a:r>
              <a:rPr lang="en-IE" sz="2400" dirty="0" smtClean="0">
                <a:solidFill>
                  <a:srgbClr val="C0009B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</a:t>
            </a:r>
            <a:endParaRPr lang="en-IE" sz="2400" i="1" dirty="0" smtClean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791200"/>
            <a:ext cx="8305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•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there must exist a 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MAX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sequence of consecutive ‘1’s in </a:t>
            </a:r>
            <a:r>
              <a:rPr lang="el-GR" dirty="0" smtClean="0"/>
              <a:t>π</a:t>
            </a:r>
            <a:r>
              <a:rPr lang="en-IE" dirty="0" smtClean="0"/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(even if it’s </a:t>
            </a:r>
            <a:r>
              <a:rPr lang="en-IE" dirty="0" smtClean="0"/>
              <a:t>∞)</a:t>
            </a:r>
          </a:p>
          <a:p>
            <a:pPr algn="ctr"/>
            <a:r>
              <a:rPr lang="en-IE" dirty="0"/>
              <a:t>∴</a:t>
            </a:r>
            <a:r>
              <a:rPr lang="en-IE" dirty="0" smtClean="0"/>
              <a:t> there must exist a correct program that halts (even if we don’t know its details)</a:t>
            </a:r>
          </a:p>
          <a:p>
            <a:pPr algn="ctr"/>
            <a:r>
              <a:rPr lang="en-IE" dirty="0"/>
              <a:t>∴</a:t>
            </a:r>
            <a:r>
              <a:rPr lang="en-IE" dirty="0" smtClean="0"/>
              <a:t> problem is </a:t>
            </a:r>
            <a:r>
              <a:rPr lang="en-IE" b="1" dirty="0" smtClean="0">
                <a:solidFill>
                  <a:srgbClr val="00B050"/>
                </a:solidFill>
              </a:rPr>
              <a:t>DECIDABLE</a:t>
            </a:r>
            <a:r>
              <a:rPr lang="en-IE" dirty="0" smtClean="0"/>
              <a:t>!</a:t>
            </a:r>
            <a:endParaRPr lang="en-IE" i="1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Problem: </a:t>
            </a:r>
            <a:r>
              <a:rPr lang="en-IE" dirty="0" err="1"/>
              <a:t>Collatz</a:t>
            </a:r>
            <a:r>
              <a:rPr lang="en-IE" dirty="0"/>
              <a:t> Halting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00FF"/>
                </a:solidFill>
              </a:rPr>
              <a:t>Input</a:t>
            </a:r>
            <a:r>
              <a:rPr lang="en-IE" sz="2800" dirty="0" smtClean="0"/>
              <a:t>: [none]</a:t>
            </a:r>
            <a:endParaRPr lang="en-IE" sz="2800" i="1" dirty="0" smtClean="0"/>
          </a:p>
          <a:p>
            <a:r>
              <a:rPr lang="en-IE" sz="2800" dirty="0" smtClean="0">
                <a:solidFill>
                  <a:srgbClr val="0000FF"/>
                </a:solidFill>
              </a:rPr>
              <a:t>Output</a:t>
            </a:r>
            <a:r>
              <a:rPr lang="en-IE" sz="2800" dirty="0" smtClean="0"/>
              <a:t>: </a:t>
            </a:r>
          </a:p>
          <a:p>
            <a:pPr lvl="1"/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true</a:t>
            </a:r>
            <a:r>
              <a:rPr lang="en-IE" sz="2400" dirty="0" smtClean="0"/>
              <a:t> </a:t>
            </a:r>
            <a:r>
              <a:rPr lang="en-IE" sz="2400" dirty="0"/>
              <a:t>if </a:t>
            </a:r>
            <a:r>
              <a:rPr lang="en-IE" sz="2400" dirty="0" err="1"/>
              <a:t>Collatz</a:t>
            </a:r>
            <a:r>
              <a:rPr lang="en-IE" sz="2400" dirty="0"/>
              <a:t> program halts on all inputs</a:t>
            </a:r>
            <a:endParaRPr lang="en-IE" sz="2400" i="1" dirty="0"/>
          </a:p>
          <a:p>
            <a:pPr lvl="1"/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r>
              <a:rPr lang="en-IE" sz="2400" dirty="0" smtClean="0"/>
              <a:t> otherwise</a:t>
            </a:r>
          </a:p>
          <a:p>
            <a:pPr lvl="1"/>
            <a:endParaRPr lang="en-IE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239237"/>
            <a:ext cx="83058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Is this problem </a:t>
            </a:r>
            <a:r>
              <a:rPr lang="en-IE" sz="2400" b="1" dirty="0" smtClean="0">
                <a:solidFill>
                  <a:srgbClr val="00B050"/>
                </a:solidFill>
              </a:rPr>
              <a:t>DECIDABLE</a:t>
            </a:r>
            <a:r>
              <a:rPr lang="en-IE" sz="2400" dirty="0" smtClean="0"/>
              <a:t> or </a:t>
            </a:r>
            <a:r>
              <a:rPr lang="en-IE" sz="2400" b="1" dirty="0" smtClean="0">
                <a:solidFill>
                  <a:srgbClr val="FF0000"/>
                </a:solidFill>
              </a:rPr>
              <a:t>UNDECIDABLE</a:t>
            </a:r>
            <a:r>
              <a:rPr lang="en-IE" sz="2400" dirty="0" smtClean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1" y="4038600"/>
            <a:ext cx="365759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chemeClr val="accent6">
                    <a:lumMod val="75000"/>
                  </a:schemeClr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(P1)</a:t>
            </a:r>
            <a:r>
              <a:rPr lang="en-IE" sz="2400" b="1" dirty="0" smtClean="0">
                <a:solidFill>
                  <a:srgbClr val="0000FF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400" b="1" dirty="0" smtClean="0">
                <a:solidFill>
                  <a:srgbClr val="0000FF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return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400" dirty="0" smtClean="0">
                <a:solidFill>
                  <a:srgbClr val="C0009B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true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</a:t>
            </a:r>
            <a:endParaRPr lang="en-IE" sz="2400" i="1" dirty="0" smtClean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00600"/>
            <a:ext cx="8305800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•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either </a:t>
            </a:r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(P1)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or </a:t>
            </a:r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(P2)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must be correct</a:t>
            </a:r>
            <a:endParaRPr lang="en-IE" dirty="0" smtClean="0"/>
          </a:p>
          <a:p>
            <a:pPr algn="ctr"/>
            <a:r>
              <a:rPr lang="en-IE" dirty="0"/>
              <a:t>∴</a:t>
            </a:r>
            <a:r>
              <a:rPr lang="en-IE" dirty="0" smtClean="0"/>
              <a:t> there must exist a correct program that halts (even if we don’t know it)</a:t>
            </a:r>
          </a:p>
          <a:p>
            <a:pPr algn="ctr"/>
            <a:r>
              <a:rPr lang="en-IE" dirty="0"/>
              <a:t>∴</a:t>
            </a:r>
            <a:r>
              <a:rPr lang="en-IE" dirty="0" smtClean="0"/>
              <a:t> problem is </a:t>
            </a:r>
            <a:r>
              <a:rPr lang="en-IE" b="1" dirty="0" smtClean="0">
                <a:solidFill>
                  <a:srgbClr val="00B050"/>
                </a:solidFill>
              </a:rPr>
              <a:t>DECIDABLE</a:t>
            </a:r>
            <a:r>
              <a:rPr lang="en-IE" dirty="0" smtClean="0"/>
              <a:t>!</a:t>
            </a:r>
          </a:p>
          <a:p>
            <a:pPr algn="ctr"/>
            <a:endParaRPr lang="en-IE" i="1" dirty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algn="ctr"/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Halting Problem </a:t>
            </a:r>
            <a:r>
              <a:rPr lang="en-IE" sz="2400" b="1" dirty="0" smtClean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UNDECIDABLE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in the </a:t>
            </a:r>
            <a:r>
              <a:rPr lang="en-IE" sz="2400" u="sng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general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case</a:t>
            </a:r>
          </a:p>
          <a:p>
            <a:pPr algn="ctr"/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(for </a:t>
            </a:r>
            <a:r>
              <a:rPr lang="en-IE" u="sng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all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programs and inputs)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1" y="4038600"/>
            <a:ext cx="365759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chemeClr val="accent6">
                    <a:lumMod val="75000"/>
                  </a:schemeClr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 (P2)</a:t>
            </a:r>
            <a:r>
              <a:rPr lang="en-IE" sz="2400" b="1" dirty="0" smtClean="0">
                <a:solidFill>
                  <a:srgbClr val="0000FF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400" b="1" dirty="0" smtClean="0">
                <a:solidFill>
                  <a:srgbClr val="0000FF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return </a:t>
            </a:r>
            <a:r>
              <a:rPr lang="en-IE" sz="2400" dirty="0" smtClean="0">
                <a:solidFill>
                  <a:srgbClr val="C0009B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</a:t>
            </a:r>
            <a:endParaRPr lang="en-IE" sz="2400" i="1" dirty="0" smtClean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74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 Schema …</a:t>
            </a:r>
            <a:endParaRPr lang="en-I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0" y="1828800"/>
            <a:ext cx="8620209" cy="387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620206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(</a:t>
            </a:r>
            <a:r>
              <a:rPr lang="en-IE" i="1" dirty="0" smtClean="0"/>
              <a:t>an example</a:t>
            </a:r>
            <a:r>
              <a:rPr lang="en-IE" dirty="0" smtClean="0"/>
              <a:t>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517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Domino Tiling Problem</a:t>
            </a:r>
            <a:endParaRPr lang="en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8627"/>
            <a:ext cx="799253" cy="335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61" y="1288628"/>
            <a:ext cx="363728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90600" y="4876800"/>
            <a:ext cx="8229600" cy="2087563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00FF"/>
                </a:solidFill>
              </a:rPr>
              <a:t>Input</a:t>
            </a:r>
            <a:r>
              <a:rPr lang="en-IE" sz="2800" dirty="0" smtClean="0"/>
              <a:t>: A set of Dominos (like </a:t>
            </a:r>
            <a:r>
              <a:rPr lang="en-IE" sz="2800" i="1" dirty="0" smtClean="0"/>
              <a:t>D</a:t>
            </a:r>
            <a:r>
              <a:rPr lang="en-IE" sz="2800" dirty="0" smtClean="0"/>
              <a:t>)</a:t>
            </a:r>
            <a:endParaRPr lang="en-IE" sz="2800" i="1" dirty="0" smtClean="0"/>
          </a:p>
          <a:p>
            <a:r>
              <a:rPr lang="en-IE" sz="2800" dirty="0" smtClean="0">
                <a:solidFill>
                  <a:srgbClr val="0000FF"/>
                </a:solidFill>
              </a:rPr>
              <a:t>Output</a:t>
            </a:r>
            <a:r>
              <a:rPr lang="en-IE" sz="2800" dirty="0" smtClean="0"/>
              <a:t>: </a:t>
            </a:r>
          </a:p>
          <a:p>
            <a:pPr lvl="1"/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true</a:t>
            </a:r>
            <a:r>
              <a:rPr lang="en-IE" sz="2400" dirty="0" smtClean="0"/>
              <a:t> </a:t>
            </a:r>
            <a:r>
              <a:rPr lang="en-IE" sz="2400" dirty="0"/>
              <a:t>if </a:t>
            </a:r>
            <a:r>
              <a:rPr lang="en-IE" sz="2400" dirty="0" smtClean="0"/>
              <a:t>there exists a valid infinite tiling (like </a:t>
            </a:r>
            <a:r>
              <a:rPr lang="en-IE" sz="2400" i="1" dirty="0" smtClean="0"/>
              <a:t>t</a:t>
            </a:r>
            <a:r>
              <a:rPr lang="en-IE" sz="2400" dirty="0" smtClean="0"/>
              <a:t>)</a:t>
            </a:r>
            <a:endParaRPr lang="en-IE" sz="2400" i="1" dirty="0"/>
          </a:p>
          <a:p>
            <a:pPr lvl="1"/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r>
              <a:rPr lang="en-IE" sz="2400" dirty="0" smtClean="0"/>
              <a:t> otherwise</a:t>
            </a:r>
          </a:p>
          <a:p>
            <a:pPr lvl="1"/>
            <a:endParaRPr lang="en-IE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92254" y="2975727"/>
            <a:ext cx="3276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Is this problem </a:t>
            </a:r>
            <a:r>
              <a:rPr lang="en-IE" sz="2400" b="1" dirty="0" smtClean="0">
                <a:solidFill>
                  <a:srgbClr val="00B050"/>
                </a:solidFill>
              </a:rPr>
              <a:t>DECIDABLE</a:t>
            </a:r>
            <a:r>
              <a:rPr lang="en-IE" sz="2400" dirty="0" smtClean="0"/>
              <a:t> or </a:t>
            </a:r>
            <a:r>
              <a:rPr lang="en-IE" sz="2400" b="1" dirty="0" smtClean="0">
                <a:solidFill>
                  <a:srgbClr val="FF0000"/>
                </a:solidFill>
              </a:rPr>
              <a:t>UNDECIDABLE</a:t>
            </a:r>
            <a:r>
              <a:rPr lang="en-IE" sz="24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415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Can reduce from Halting to Tiling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0578"/>
            <a:ext cx="7543800" cy="3471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000" dirty="0" smtClean="0"/>
              <a:t>It has been shown that there exists a program that can reduce any Halting problem instance into a Domino Tiling problem instance</a:t>
            </a:r>
            <a:endParaRPr lang="en-IE" sz="2000" dirty="0"/>
          </a:p>
        </p:txBody>
      </p:sp>
      <p:pic>
        <p:nvPicPr>
          <p:cNvPr id="4" name="Picture 2" descr="http://www.wired.com/images_blogs/wiredscience/2014/02/loop-snooper-serpents-t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9800"/>
            <a:ext cx="2372174" cy="14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94" y="1066800"/>
            <a:ext cx="2093794" cy="158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350874" y="1555871"/>
            <a:ext cx="1985052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Reduction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02693" y="3505200"/>
            <a:ext cx="353590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Now is the Domino Tiling problem </a:t>
            </a:r>
            <a:r>
              <a:rPr lang="en-IE" sz="2400" b="1" dirty="0" smtClean="0">
                <a:solidFill>
                  <a:srgbClr val="00B050"/>
                </a:solidFill>
              </a:rPr>
              <a:t>DECIDABLE</a:t>
            </a:r>
            <a:r>
              <a:rPr lang="en-IE" sz="2400" dirty="0" smtClean="0"/>
              <a:t> or </a:t>
            </a:r>
            <a:r>
              <a:rPr lang="en-IE" sz="2400" b="1" dirty="0" smtClean="0">
                <a:solidFill>
                  <a:srgbClr val="FF0000"/>
                </a:solidFill>
              </a:rPr>
              <a:t>UNDECIDABLE</a:t>
            </a:r>
            <a:r>
              <a:rPr lang="en-IE" sz="2400" dirty="0" smtClean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505200"/>
            <a:ext cx="4038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halts(</a:t>
            </a: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p,in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{ </a:t>
            </a:r>
          </a:p>
          <a:p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D = 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reduce(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p,in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);</a:t>
            </a:r>
          </a:p>
          <a:p>
            <a:r>
              <a:rPr lang="en-IE" dirty="0" smtClean="0">
                <a:solidFill>
                  <a:srgbClr val="0000FF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</a:t>
            </a:r>
            <a:r>
              <a:rPr lang="en-IE" b="1" dirty="0" smtClean="0">
                <a:solidFill>
                  <a:srgbClr val="0000FF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return</a:t>
            </a:r>
            <a:r>
              <a:rPr lang="en-IE" dirty="0" smtClean="0">
                <a:solidFill>
                  <a:srgbClr val="0000FF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hasTiling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(D); </a:t>
            </a:r>
            <a:endParaRPr lang="en-IE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endParaRPr lang="en-IE" i="1" dirty="0" smtClean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800600"/>
            <a:ext cx="80772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• 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reduce(</a:t>
            </a: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p,in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is </a:t>
            </a:r>
            <a:r>
              <a:rPr lang="en-IE" b="1" dirty="0" smtClean="0">
                <a:solidFill>
                  <a:srgbClr val="00B05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DECIDABLE</a:t>
            </a:r>
          </a:p>
          <a:p>
            <a:pPr algn="ctr"/>
            <a:r>
              <a:rPr lang="en-IE" dirty="0"/>
              <a:t>∴</a:t>
            </a:r>
            <a:r>
              <a:rPr lang="en-IE" dirty="0" smtClean="0"/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if 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hasTiling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(D)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were</a:t>
            </a:r>
            <a:r>
              <a:rPr lang="en-IE" b="1" dirty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b="1" dirty="0">
                <a:solidFill>
                  <a:srgbClr val="00B05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DECIDABLE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, then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halts(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p,in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would be </a:t>
            </a:r>
            <a:r>
              <a:rPr lang="en-IE" b="1" dirty="0" smtClean="0">
                <a:solidFill>
                  <a:srgbClr val="00B05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DECIDABLE</a:t>
            </a:r>
          </a:p>
          <a:p>
            <a:pPr algn="ctr"/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/>
              <a:t>•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but 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halts(</a:t>
            </a: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p,in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is </a:t>
            </a:r>
            <a:r>
              <a:rPr lang="en-IE" b="1" dirty="0" smtClean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UNDECIDABLE</a:t>
            </a:r>
          </a:p>
          <a:p>
            <a:pPr algn="ctr"/>
            <a:r>
              <a:rPr lang="en-IE" dirty="0" smtClean="0"/>
              <a:t>∴ </a:t>
            </a: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hasTiling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(D)</a:t>
            </a:r>
            <a:r>
              <a:rPr lang="en-IE" dirty="0" smtClean="0"/>
              <a:t> must be </a:t>
            </a:r>
            <a:r>
              <a:rPr lang="en-IE" b="1" dirty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UNDECIDABLE</a:t>
            </a:r>
            <a:r>
              <a:rPr lang="en-IE" dirty="0" smtClean="0"/>
              <a:t>!</a:t>
            </a:r>
          </a:p>
          <a:p>
            <a:pPr algn="ctr"/>
            <a:endParaRPr lang="en-IE" i="1" dirty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algn="ctr"/>
            <a:r>
              <a:rPr lang="en-IE" i="1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If we have a decidable reduction from an </a:t>
            </a:r>
            <a:r>
              <a:rPr lang="en-IE" b="1" dirty="0" smtClean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UNDECIDABLE</a:t>
            </a:r>
            <a:r>
              <a:rPr lang="en-IE" i="1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problem A </a:t>
            </a:r>
          </a:p>
          <a:p>
            <a:pPr algn="ctr"/>
            <a:r>
              <a:rPr lang="en-IE" i="1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to another problem B, then B must be </a:t>
            </a:r>
            <a:r>
              <a:rPr lang="en-IE" b="1" dirty="0" smtClean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UNDECIDABLE</a:t>
            </a:r>
            <a:endParaRPr lang="en-IE" b="1" dirty="0">
              <a:solidFill>
                <a:srgbClr val="FF0000"/>
              </a:solidFill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0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R</a:t>
            </a:r>
            <a:r>
              <a:rPr lang="en-IE" dirty="0" smtClean="0"/>
              <a:t>educe from Tiling to OWL entailment?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2093794" cy="158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350874" y="1860671"/>
            <a:ext cx="1985052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Reduction</a:t>
            </a:r>
            <a:endParaRPr lang="en-IE" dirty="0"/>
          </a:p>
        </p:txBody>
      </p:sp>
      <p:grpSp>
        <p:nvGrpSpPr>
          <p:cNvPr id="13" name="Group 12"/>
          <p:cNvGrpSpPr/>
          <p:nvPr/>
        </p:nvGrpSpPr>
        <p:grpSpPr>
          <a:xfrm>
            <a:off x="5715000" y="1534470"/>
            <a:ext cx="2515310" cy="1424871"/>
            <a:chOff x="3962400" y="3411466"/>
            <a:chExt cx="3043948" cy="1809750"/>
          </a:xfrm>
        </p:grpSpPr>
        <p:pic>
          <p:nvPicPr>
            <p:cNvPr id="12" name="Picture 1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3796345"/>
              <a:ext cx="750671" cy="1039992"/>
            </a:xfrm>
            <a:prstGeom prst="rect">
              <a:avLst/>
            </a:prstGeom>
          </p:spPr>
        </p:pic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3411466"/>
              <a:ext cx="1028700" cy="180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073" y="3416253"/>
              <a:ext cx="1057275" cy="180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551597" y="3505200"/>
            <a:ext cx="25146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Does D have an infinite tiling?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88414" y="3513118"/>
            <a:ext cx="274585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Does OWL ontology </a:t>
            </a:r>
            <a:r>
              <a:rPr lang="en-IE" sz="2400" i="1" dirty="0" smtClean="0"/>
              <a:t>O</a:t>
            </a:r>
            <a:r>
              <a:rPr lang="en-IE" sz="2400" dirty="0" smtClean="0"/>
              <a:t> entail </a:t>
            </a:r>
            <a:r>
              <a:rPr lang="en-IE" sz="2400" i="1" dirty="0" smtClean="0"/>
              <a:t>O</a:t>
            </a:r>
            <a:r>
              <a:rPr lang="en-IE" sz="2400" dirty="0" smtClean="0"/>
              <a:t>′?</a:t>
            </a:r>
            <a:endParaRPr lang="en-IE" sz="2400" i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51597" y="4724400"/>
            <a:ext cx="7882669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/>
              <a:t>How can we encode a Domino Tiling question into an OWL ontology entailment question?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5983069"/>
            <a:ext cx="8077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i="1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If we could do this, we could save ourselves trying to code a program to implement OWL entailment since we would know it was </a:t>
            </a:r>
            <a:r>
              <a:rPr lang="en-IE" b="1" dirty="0" smtClean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UNDECIDABLE</a:t>
            </a:r>
            <a:endParaRPr lang="en-IE" b="1" dirty="0">
              <a:solidFill>
                <a:srgbClr val="FF0000"/>
              </a:solidFill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Some Description Logic symbols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  <a:r>
              <a:rPr lang="en-US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sub-class/-property</a:t>
            </a:r>
            <a:endParaRPr lang="en-US" dirty="0">
              <a:solidFill>
                <a:srgbClr val="00B0F0"/>
              </a:solidFill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r>
              <a:rPr lang="en-US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equivalent class/property</a:t>
            </a:r>
          </a:p>
          <a:p>
            <a:r>
              <a:rPr lang="en-US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US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union</a:t>
            </a:r>
            <a:endParaRPr lang="en-US" dirty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  <a:r>
              <a:rPr lang="en-US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intersection</a:t>
            </a:r>
            <a:endParaRPr lang="en-US" dirty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smtClean="0">
                <a:solidFill>
                  <a:srgbClr val="00B0F0"/>
                </a:solidFill>
              </a:rPr>
              <a:t>⊤</a:t>
            </a:r>
            <a:r>
              <a:rPr lang="en-IE" dirty="0" smtClean="0"/>
              <a:t>:  top (class of everything)</a:t>
            </a:r>
          </a:p>
          <a:p>
            <a:r>
              <a:rPr lang="en-IE" dirty="0" smtClean="0">
                <a:solidFill>
                  <a:srgbClr val="00B0F0"/>
                </a:solidFill>
              </a:rPr>
              <a:t>⊥</a:t>
            </a:r>
            <a:r>
              <a:rPr lang="en-IE" dirty="0" smtClean="0"/>
              <a:t>: bottom (empty class)</a:t>
            </a:r>
            <a:endParaRPr lang="en-US" dirty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exists (</a:t>
            </a:r>
            <a:r>
              <a:rPr lang="en-US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someValuesFrom</a:t>
            </a:r>
            <a:r>
              <a:rPr lang="en-US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/</a:t>
            </a:r>
            <a:r>
              <a:rPr lang="en-US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hasValue</a:t>
            </a:r>
            <a:r>
              <a:rPr lang="en-US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US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∀</a:t>
            </a:r>
            <a:r>
              <a:rPr lang="en-US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for all (</a:t>
            </a:r>
            <a:r>
              <a:rPr lang="en-US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allValuesFrom</a:t>
            </a:r>
            <a:r>
              <a:rPr lang="en-US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r>
              <a:rPr lang="en-IE" dirty="0" smtClean="0">
                <a:solidFill>
                  <a:srgbClr val="00B0F0"/>
                </a:solidFill>
              </a:rPr>
              <a:t>¬</a:t>
            </a:r>
            <a:r>
              <a:rPr lang="en-IE" dirty="0" smtClean="0"/>
              <a:t>: not (complement, negation)</a:t>
            </a:r>
          </a:p>
          <a:p>
            <a:r>
              <a:rPr lang="en-IE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– 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superscript minus): inverse property</a:t>
            </a:r>
          </a:p>
          <a:p>
            <a:r>
              <a:rPr lang="en-IE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{}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enumeration (</a:t>
            </a: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owl:one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</a:t>
            </a: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r>
              <a:rPr lang="en-IE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Self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,</a:t>
            </a:r>
            <a:r>
              <a:rPr lang="en-IE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 Trans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,</a:t>
            </a:r>
            <a:r>
              <a:rPr lang="en-IE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 Dom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, etc.: where symbols not available</a:t>
            </a:r>
          </a:p>
          <a:p>
            <a:r>
              <a:rPr lang="en-IE" dirty="0">
                <a:solidFill>
                  <a:srgbClr val="00B0F0"/>
                </a:solidFill>
              </a:rPr>
              <a:t>∘</a:t>
            </a:r>
            <a:r>
              <a:rPr lang="en-IE" dirty="0"/>
              <a:t>: property </a:t>
            </a:r>
            <a:r>
              <a:rPr lang="en-IE" dirty="0" smtClean="0"/>
              <a:t>chain</a:t>
            </a:r>
            <a:endParaRPr lang="en-IE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C(x)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class membership</a:t>
            </a:r>
          </a:p>
          <a:p>
            <a:r>
              <a:rPr lang="en-IE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P(</a:t>
            </a:r>
            <a:r>
              <a:rPr lang="en-IE" dirty="0" err="1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x,y</a:t>
            </a:r>
            <a:r>
              <a:rPr lang="en-IE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a triple 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endParaRPr lang="en-US" dirty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endParaRPr lang="en-US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8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C</a:t>
            </a:r>
            <a:r>
              <a:rPr lang="en-IE" dirty="0" smtClean="0"/>
              <a:t>an reduce from OWL entailment to Tiling</a:t>
            </a:r>
            <a:endParaRPr lang="en-IE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65326"/>
            <a:ext cx="5272088" cy="322898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990600"/>
            <a:ext cx="8229600" cy="113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IE" sz="2800" dirty="0" smtClean="0"/>
              <a:t>Each tile must be a domino</a:t>
            </a:r>
          </a:p>
          <a:p>
            <a:pPr lvl="1"/>
            <a:r>
              <a:rPr lang="en-IE" sz="2000" dirty="0" smtClean="0"/>
              <a:t>Define dominos as a class </a:t>
            </a:r>
            <a:r>
              <a:rPr lang="en-IE" sz="2000" i="1" dirty="0" smtClean="0"/>
              <a:t>D</a:t>
            </a:r>
            <a:r>
              <a:rPr lang="en-IE" sz="2000" dirty="0" smtClean="0"/>
              <a:t>, a union of classes for each domino type:</a:t>
            </a:r>
            <a:endParaRPr lang="en-IE" sz="20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94" y="4639584"/>
            <a:ext cx="2925483" cy="221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0665" y="2438400"/>
            <a:ext cx="78826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Now what else do we need to encode?</a:t>
            </a:r>
          </a:p>
        </p:txBody>
      </p:sp>
    </p:spTree>
    <p:extLst>
      <p:ext uri="{BB962C8B-B14F-4D97-AF65-F5344CB8AC3E}">
        <p14:creationId xmlns:p14="http://schemas.microsoft.com/office/powerpoint/2010/main" val="21969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C</a:t>
            </a:r>
            <a:r>
              <a:rPr lang="en-IE" dirty="0" smtClean="0"/>
              <a:t>an reduce from OWL entailment to Tiling</a:t>
            </a:r>
            <a:endParaRPr lang="en-IE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65326"/>
            <a:ext cx="5272088" cy="322898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990600"/>
            <a:ext cx="8229600" cy="113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IE" sz="2800" dirty="0" smtClean="0"/>
              <a:t>Each tile must be a domino</a:t>
            </a:r>
          </a:p>
          <a:p>
            <a:pPr lvl="1"/>
            <a:r>
              <a:rPr lang="en-IE" sz="2000" dirty="0" smtClean="0"/>
              <a:t>Define dominos as a class </a:t>
            </a:r>
            <a:r>
              <a:rPr lang="en-IE" sz="2000" i="1" dirty="0" smtClean="0"/>
              <a:t>D</a:t>
            </a:r>
            <a:r>
              <a:rPr lang="en-IE" sz="2000" dirty="0" smtClean="0"/>
              <a:t>, a union of classes for each domino type:</a:t>
            </a:r>
            <a:endParaRPr lang="en-IE" sz="20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2362200"/>
            <a:ext cx="8229600" cy="113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IE" sz="2800" dirty="0" smtClean="0"/>
              <a:t>Each tile can only be one domino type</a:t>
            </a:r>
            <a:endParaRPr lang="en-IE" sz="20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94" y="4639584"/>
            <a:ext cx="2925483" cy="221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1597" y="2895600"/>
            <a:ext cx="78826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How can we encode this in OWL?</a:t>
            </a:r>
          </a:p>
        </p:txBody>
      </p:sp>
    </p:spTree>
    <p:extLst>
      <p:ext uri="{BB962C8B-B14F-4D97-AF65-F5344CB8AC3E}">
        <p14:creationId xmlns:p14="http://schemas.microsoft.com/office/powerpoint/2010/main" val="407747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C</a:t>
            </a:r>
            <a:r>
              <a:rPr lang="en-IE" dirty="0" smtClean="0"/>
              <a:t>an reduce from OWL entailment to Tiling</a:t>
            </a:r>
            <a:endParaRPr lang="en-IE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65326"/>
            <a:ext cx="5272088" cy="322898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990600"/>
            <a:ext cx="8229600" cy="113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IE" sz="2800" dirty="0" smtClean="0"/>
              <a:t>Each tile must be a domino</a:t>
            </a:r>
          </a:p>
          <a:p>
            <a:pPr lvl="1"/>
            <a:r>
              <a:rPr lang="en-IE" sz="2000" dirty="0" smtClean="0"/>
              <a:t>Define dominos as a class </a:t>
            </a:r>
            <a:r>
              <a:rPr lang="en-IE" sz="2000" i="1" dirty="0" smtClean="0"/>
              <a:t>D</a:t>
            </a:r>
            <a:r>
              <a:rPr lang="en-IE" sz="2000" dirty="0" smtClean="0"/>
              <a:t>, a union of classes for each domino type:</a:t>
            </a:r>
            <a:endParaRPr lang="en-IE" sz="20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2362200"/>
            <a:ext cx="8229600" cy="113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IE" sz="2800" dirty="0" smtClean="0"/>
              <a:t>Each tile can only be one domino type</a:t>
            </a:r>
          </a:p>
          <a:p>
            <a:pPr lvl="1"/>
            <a:r>
              <a:rPr lang="en-IE" sz="2000" dirty="0" smtClean="0"/>
              <a:t>Define dominos types as pairwise disjoint:</a:t>
            </a:r>
            <a:endParaRPr lang="en-IE" sz="20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36926"/>
            <a:ext cx="5192078" cy="400050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3730389"/>
            <a:ext cx="8229600" cy="113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endParaRPr lang="en-IE" sz="20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94" y="4639584"/>
            <a:ext cx="2925483" cy="221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1597" y="3810000"/>
            <a:ext cx="78826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What else do we need to encode?</a:t>
            </a:r>
          </a:p>
        </p:txBody>
      </p:sp>
    </p:spTree>
    <p:extLst>
      <p:ext uri="{BB962C8B-B14F-4D97-AF65-F5344CB8AC3E}">
        <p14:creationId xmlns:p14="http://schemas.microsoft.com/office/powerpoint/2010/main" val="377111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C</a:t>
            </a:r>
            <a:r>
              <a:rPr lang="en-IE" dirty="0" smtClean="0"/>
              <a:t>an reduce from OWL entailment to Tiling</a:t>
            </a:r>
            <a:endParaRPr lang="en-IE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65326"/>
            <a:ext cx="5272088" cy="322898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990600"/>
            <a:ext cx="8229600" cy="113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IE" sz="2800" dirty="0" smtClean="0"/>
              <a:t>Each tile must be a domino</a:t>
            </a:r>
          </a:p>
          <a:p>
            <a:pPr lvl="1"/>
            <a:r>
              <a:rPr lang="en-IE" sz="2000" dirty="0" smtClean="0"/>
              <a:t>Define dominos as a class </a:t>
            </a:r>
            <a:r>
              <a:rPr lang="en-IE" sz="2000" i="1" dirty="0" smtClean="0"/>
              <a:t>D</a:t>
            </a:r>
            <a:r>
              <a:rPr lang="en-IE" sz="2000" dirty="0" smtClean="0"/>
              <a:t>, a union of classes for each domino type:</a:t>
            </a:r>
            <a:endParaRPr lang="en-IE" sz="20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2362200"/>
            <a:ext cx="8229600" cy="113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IE" sz="2800" dirty="0" smtClean="0"/>
              <a:t>Each tile can only be one domino type</a:t>
            </a:r>
          </a:p>
          <a:p>
            <a:pPr lvl="1"/>
            <a:r>
              <a:rPr lang="en-IE" sz="2000" dirty="0" smtClean="0"/>
              <a:t>Define dominos types as pairwise disjoint:</a:t>
            </a:r>
            <a:endParaRPr lang="en-IE" sz="20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36926"/>
            <a:ext cx="5192078" cy="400050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3730389"/>
            <a:ext cx="8229600" cy="113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IE" sz="2800" dirty="0" smtClean="0"/>
              <a:t>Each tile must have a tile to the right and above</a:t>
            </a:r>
            <a:endParaRPr lang="en-IE" sz="20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94" y="4639584"/>
            <a:ext cx="2925483" cy="221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51597" y="4278868"/>
            <a:ext cx="78826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How can we encode this?</a:t>
            </a:r>
          </a:p>
        </p:txBody>
      </p:sp>
    </p:spTree>
    <p:extLst>
      <p:ext uri="{BB962C8B-B14F-4D97-AF65-F5344CB8AC3E}">
        <p14:creationId xmlns:p14="http://schemas.microsoft.com/office/powerpoint/2010/main" val="128900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C</a:t>
            </a:r>
            <a:r>
              <a:rPr lang="en-IE" dirty="0" smtClean="0"/>
              <a:t>an reduce from OWL entailment to Tiling</a:t>
            </a:r>
            <a:endParaRPr lang="en-IE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65326"/>
            <a:ext cx="5272088" cy="322898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990600"/>
            <a:ext cx="8229600" cy="113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IE" sz="2800" dirty="0" smtClean="0"/>
              <a:t>Each tile must be a domino</a:t>
            </a:r>
          </a:p>
          <a:p>
            <a:pPr lvl="1"/>
            <a:r>
              <a:rPr lang="en-IE" sz="2000" dirty="0" smtClean="0"/>
              <a:t>Define dominos as a class </a:t>
            </a:r>
            <a:r>
              <a:rPr lang="en-IE" sz="2000" i="1" dirty="0" smtClean="0"/>
              <a:t>D</a:t>
            </a:r>
            <a:r>
              <a:rPr lang="en-IE" sz="2000" dirty="0" smtClean="0"/>
              <a:t>, a union of classes for each domino type:</a:t>
            </a:r>
            <a:endParaRPr lang="en-IE" sz="20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2362200"/>
            <a:ext cx="8229600" cy="113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IE" sz="2800" dirty="0" smtClean="0"/>
              <a:t>Each tile can only be one domino type</a:t>
            </a:r>
          </a:p>
          <a:p>
            <a:pPr lvl="1"/>
            <a:r>
              <a:rPr lang="en-IE" sz="2000" dirty="0" smtClean="0"/>
              <a:t>Define dominos types as pairwise disjoint:</a:t>
            </a:r>
            <a:endParaRPr lang="en-IE" sz="20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3730389"/>
            <a:ext cx="8229600" cy="113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IE" sz="2800" dirty="0" smtClean="0"/>
              <a:t>Each tile must have a tile to the right and above</a:t>
            </a:r>
          </a:p>
          <a:p>
            <a:pPr lvl="1"/>
            <a:r>
              <a:rPr lang="en-IE" sz="2000" dirty="0" smtClean="0"/>
              <a:t>Define that a domino has some values from domino for </a:t>
            </a:r>
            <a:r>
              <a:rPr lang="en-IE" sz="2000" i="1" dirty="0" smtClean="0"/>
              <a:t>r</a:t>
            </a:r>
            <a:r>
              <a:rPr lang="en-IE" sz="2000" dirty="0" smtClean="0"/>
              <a:t>ight/</a:t>
            </a:r>
            <a:r>
              <a:rPr lang="en-IE" sz="2000" i="1" dirty="0" smtClean="0"/>
              <a:t>a</a:t>
            </a:r>
            <a:r>
              <a:rPr lang="en-IE" sz="2000" dirty="0" smtClean="0"/>
              <a:t>bove:</a:t>
            </a:r>
            <a:endParaRPr lang="en-IE" sz="20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94" y="4639584"/>
            <a:ext cx="2925483" cy="221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2" y="4705117"/>
            <a:ext cx="3437573" cy="382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597" y="5379460"/>
            <a:ext cx="493480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Are we there yet?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36926"/>
            <a:ext cx="5192078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6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C</a:t>
            </a:r>
            <a:r>
              <a:rPr lang="en-IE" dirty="0" smtClean="0"/>
              <a:t>an reduce from OWL entailment to Tiling</a:t>
            </a:r>
            <a:endParaRPr lang="en-IE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57200" y="1066800"/>
            <a:ext cx="8229600" cy="113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IE" sz="2800" dirty="0" smtClean="0"/>
              <a:t>Tiles to the right and tiles above must match colour</a:t>
            </a:r>
          </a:p>
          <a:p>
            <a:pPr lvl="1"/>
            <a:r>
              <a:rPr lang="en-IE" sz="2000" dirty="0" smtClean="0"/>
              <a:t>Define that a domino has all values from matching tiles right/above:</a:t>
            </a:r>
            <a:endParaRPr lang="en-IE" sz="2000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9" y="2055495"/>
            <a:ext cx="6715125" cy="24631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4652720"/>
            <a:ext cx="5029200" cy="640736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94" y="4639584"/>
            <a:ext cx="2925483" cy="221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51597" y="5802868"/>
            <a:ext cx="493480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Are we there yet?</a:t>
            </a:r>
          </a:p>
        </p:txBody>
      </p:sp>
    </p:spTree>
    <p:extLst>
      <p:ext uri="{BB962C8B-B14F-4D97-AF65-F5344CB8AC3E}">
        <p14:creationId xmlns:p14="http://schemas.microsoft.com/office/powerpoint/2010/main" val="427780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1" descr="Godfather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633912"/>
            <a:ext cx="270033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4" descr="154px-Karleone-insid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6750" y="10334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7" descr="ce51f4db3db2de1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5525" y="10334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1513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53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0" descr="santino-sonny-corleo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56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49958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28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47"/>
          <p:cNvSpPr txBox="1">
            <a:spLocks noChangeArrowheads="1"/>
          </p:cNvSpPr>
          <p:nvPr/>
        </p:nvSpPr>
        <p:spPr bwMode="auto">
          <a:xfrm>
            <a:off x="4645025" y="2112962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A00078"/>
                </a:solidFill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endParaRPr lang="en-US" sz="1500">
              <a:solidFill>
                <a:srgbClr val="A00078"/>
              </a:solidFill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5" name="Text Box 48"/>
          <p:cNvSpPr txBox="1">
            <a:spLocks noChangeArrowheads="1"/>
          </p:cNvSpPr>
          <p:nvPr/>
        </p:nvSpPr>
        <p:spPr bwMode="auto">
          <a:xfrm>
            <a:off x="3025775" y="2112962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solidFill>
                  <a:srgbClr val="0033CC"/>
                </a:solidFill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endParaRPr lang="en-US" sz="1500" dirty="0">
              <a:solidFill>
                <a:srgbClr val="0033CC"/>
              </a:solidFill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6" name="Text Box 49"/>
          <p:cNvSpPr txBox="1">
            <a:spLocks noChangeArrowheads="1"/>
          </p:cNvSpPr>
          <p:nvPr/>
        </p:nvSpPr>
        <p:spPr bwMode="auto">
          <a:xfrm>
            <a:off x="936625" y="4129087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0033CC"/>
                </a:solidFill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endParaRPr lang="en-US" sz="1500">
              <a:solidFill>
                <a:srgbClr val="0033CC"/>
              </a:solidFill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7" name="Text Box 50"/>
          <p:cNvSpPr txBox="1">
            <a:spLocks noChangeArrowheads="1"/>
          </p:cNvSpPr>
          <p:nvPr/>
        </p:nvSpPr>
        <p:spPr bwMode="auto">
          <a:xfrm>
            <a:off x="2628900" y="4129087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A00078"/>
                </a:solidFill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endParaRPr lang="en-US" sz="1500">
              <a:solidFill>
                <a:srgbClr val="A00078"/>
              </a:solidFill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8" name="Text Box 51"/>
          <p:cNvSpPr txBox="1">
            <a:spLocks noChangeArrowheads="1"/>
          </p:cNvSpPr>
          <p:nvPr/>
        </p:nvSpPr>
        <p:spPr bwMode="auto">
          <a:xfrm>
            <a:off x="4824413" y="4129087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0033CC"/>
                </a:solidFill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endParaRPr lang="en-US" sz="1500">
              <a:solidFill>
                <a:srgbClr val="0033CC"/>
              </a:solidFill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9" name="Text Box 52"/>
          <p:cNvSpPr txBox="1">
            <a:spLocks noChangeArrowheads="1"/>
          </p:cNvSpPr>
          <p:nvPr/>
        </p:nvSpPr>
        <p:spPr bwMode="auto">
          <a:xfrm>
            <a:off x="6842125" y="4129087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0033CC"/>
                </a:solidFill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endParaRPr lang="en-US" sz="1500">
              <a:solidFill>
                <a:srgbClr val="0033CC"/>
              </a:solidFill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20" name="Text Box 53"/>
          <p:cNvSpPr txBox="1">
            <a:spLocks noChangeArrowheads="1"/>
          </p:cNvSpPr>
          <p:nvPr/>
        </p:nvSpPr>
        <p:spPr bwMode="auto">
          <a:xfrm>
            <a:off x="179388" y="6099175"/>
            <a:ext cx="1187450" cy="2619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0033CC"/>
                </a:solidFill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endParaRPr lang="en-US" sz="1500">
              <a:solidFill>
                <a:srgbClr val="0033CC"/>
              </a:solidFill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521" name="Picture 5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57"/>
          <p:cNvPicPr preferRelativeResize="0"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1625" y="5065712"/>
            <a:ext cx="889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Text Box 58"/>
          <p:cNvSpPr txBox="1">
            <a:spLocks noChangeArrowheads="1"/>
          </p:cNvSpPr>
          <p:nvPr/>
        </p:nvSpPr>
        <p:spPr bwMode="auto">
          <a:xfrm>
            <a:off x="7777163" y="6145212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A00078"/>
                </a:solidFill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endParaRPr lang="en-US" sz="1500">
              <a:solidFill>
                <a:srgbClr val="A00078"/>
              </a:solidFill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1524" name="AutoShape 72"/>
          <p:cNvCxnSpPr>
            <a:cxnSpLocks noChangeShapeType="1"/>
            <a:stCxn id="21515" idx="2"/>
          </p:cNvCxnSpPr>
          <p:nvPr/>
        </p:nvCxnSpPr>
        <p:spPr bwMode="auto">
          <a:xfrm rot="5400000">
            <a:off x="2231231" y="1662907"/>
            <a:ext cx="657225" cy="2119312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5" name="AutoShape 73"/>
          <p:cNvCxnSpPr>
            <a:cxnSpLocks noChangeShapeType="1"/>
            <a:stCxn id="21514" idx="2"/>
          </p:cNvCxnSpPr>
          <p:nvPr/>
        </p:nvCxnSpPr>
        <p:spPr bwMode="auto">
          <a:xfrm rot="16200000" flipH="1">
            <a:off x="6023769" y="1608931"/>
            <a:ext cx="657225" cy="2227263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6" name="AutoShape 74"/>
          <p:cNvCxnSpPr>
            <a:cxnSpLocks noChangeShapeType="1"/>
            <a:stCxn id="21514" idx="2"/>
          </p:cNvCxnSpPr>
          <p:nvPr/>
        </p:nvCxnSpPr>
        <p:spPr bwMode="auto">
          <a:xfrm rot="5400000">
            <a:off x="3904456" y="1716882"/>
            <a:ext cx="657225" cy="2011362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7" name="AutoShape 75"/>
          <p:cNvCxnSpPr>
            <a:cxnSpLocks noChangeShapeType="1"/>
            <a:stCxn id="21514" idx="2"/>
          </p:cNvCxnSpPr>
          <p:nvPr/>
        </p:nvCxnSpPr>
        <p:spPr bwMode="auto">
          <a:xfrm rot="16200000" flipH="1">
            <a:off x="5015706" y="2616994"/>
            <a:ext cx="657225" cy="211138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8" name="AutoShape 76"/>
          <p:cNvCxnSpPr>
            <a:cxnSpLocks noChangeShapeType="1"/>
            <a:stCxn id="21516" idx="2"/>
          </p:cNvCxnSpPr>
          <p:nvPr/>
        </p:nvCxnSpPr>
        <p:spPr bwMode="auto">
          <a:xfrm rot="5400000">
            <a:off x="856456" y="4321969"/>
            <a:ext cx="585787" cy="762000"/>
          </a:xfrm>
          <a:prstGeom prst="bentConnector3">
            <a:avLst>
              <a:gd name="adj1" fmla="val 482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9" name="AutoShape 77"/>
          <p:cNvCxnSpPr>
            <a:cxnSpLocks noChangeShapeType="1"/>
            <a:stCxn id="21519" idx="2"/>
          </p:cNvCxnSpPr>
          <p:nvPr/>
        </p:nvCxnSpPr>
        <p:spPr bwMode="auto">
          <a:xfrm rot="16200000" flipH="1">
            <a:off x="7573169" y="4272756"/>
            <a:ext cx="655637" cy="930275"/>
          </a:xfrm>
          <a:prstGeom prst="bentConnector3">
            <a:avLst>
              <a:gd name="adj1" fmla="val 4842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special family …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987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condition are we missing?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So far we could still have trees as models</a:t>
            </a:r>
          </a:p>
          <a:p>
            <a:r>
              <a:rPr lang="en-IE" sz="2800" dirty="0" smtClean="0"/>
              <a:t>Need to state:</a:t>
            </a:r>
          </a:p>
          <a:p>
            <a:pPr marL="457200" lvl="1" indent="0">
              <a:buNone/>
            </a:pPr>
            <a:r>
              <a:rPr lang="en-IE" sz="2400" dirty="0" smtClean="0">
                <a:solidFill>
                  <a:srgbClr val="C0009B"/>
                </a:solidFill>
              </a:rPr>
              <a:t>Tile above and to the right </a:t>
            </a:r>
            <a:r>
              <a:rPr lang="en-IE" sz="2400" dirty="0" smtClean="0"/>
              <a:t>=</a:t>
            </a:r>
            <a:r>
              <a:rPr lang="en-IE" sz="2400" dirty="0" smtClean="0">
                <a:solidFill>
                  <a:srgbClr val="FF0000"/>
                </a:solidFill>
              </a:rPr>
              <a:t>  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</a:rPr>
              <a:t>Tile to the right and above</a:t>
            </a:r>
            <a:endParaRPr lang="en-I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39" y="3346027"/>
            <a:ext cx="799253" cy="335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46028"/>
            <a:ext cx="363728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reeform 9"/>
          <p:cNvSpPr/>
          <p:nvPr/>
        </p:nvSpPr>
        <p:spPr>
          <a:xfrm>
            <a:off x="4044972" y="5788383"/>
            <a:ext cx="549774" cy="506698"/>
          </a:xfrm>
          <a:custGeom>
            <a:avLst/>
            <a:gdLst>
              <a:gd name="connsiteX0" fmla="*/ 58455 w 549774"/>
              <a:gd name="connsiteY0" fmla="*/ 506698 h 506698"/>
              <a:gd name="connsiteX1" fmla="*/ 44807 w 549774"/>
              <a:gd name="connsiteY1" fmla="*/ 301981 h 506698"/>
              <a:gd name="connsiteX2" fmla="*/ 44807 w 549774"/>
              <a:gd name="connsiteY2" fmla="*/ 83617 h 506698"/>
              <a:gd name="connsiteX3" fmla="*/ 153989 w 549774"/>
              <a:gd name="connsiteY3" fmla="*/ 42674 h 506698"/>
              <a:gd name="connsiteX4" fmla="*/ 194932 w 549774"/>
              <a:gd name="connsiteY4" fmla="*/ 29026 h 506698"/>
              <a:gd name="connsiteX5" fmla="*/ 263171 w 549774"/>
              <a:gd name="connsiteY5" fmla="*/ 15378 h 506698"/>
              <a:gd name="connsiteX6" fmla="*/ 304115 w 549774"/>
              <a:gd name="connsiteY6" fmla="*/ 1731 h 506698"/>
              <a:gd name="connsiteX7" fmla="*/ 549774 w 549774"/>
              <a:gd name="connsiteY7" fmla="*/ 1731 h 50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74" h="506698">
                <a:moveTo>
                  <a:pt x="58455" y="506698"/>
                </a:moveTo>
                <a:cubicBezTo>
                  <a:pt x="53906" y="438459"/>
                  <a:pt x="52360" y="369953"/>
                  <a:pt x="44807" y="301981"/>
                </a:cubicBezTo>
                <a:cubicBezTo>
                  <a:pt x="31586" y="182991"/>
                  <a:pt x="-49043" y="365166"/>
                  <a:pt x="44807" y="83617"/>
                </a:cubicBezTo>
                <a:cubicBezTo>
                  <a:pt x="51502" y="63533"/>
                  <a:pt x="139287" y="46875"/>
                  <a:pt x="153989" y="42674"/>
                </a:cubicBezTo>
                <a:cubicBezTo>
                  <a:pt x="167821" y="38722"/>
                  <a:pt x="180976" y="32515"/>
                  <a:pt x="194932" y="29026"/>
                </a:cubicBezTo>
                <a:cubicBezTo>
                  <a:pt x="217436" y="23400"/>
                  <a:pt x="240667" y="21004"/>
                  <a:pt x="263171" y="15378"/>
                </a:cubicBezTo>
                <a:cubicBezTo>
                  <a:pt x="277128" y="11889"/>
                  <a:pt x="289745" y="2415"/>
                  <a:pt x="304115" y="1731"/>
                </a:cubicBezTo>
                <a:cubicBezTo>
                  <a:pt x="385909" y="-2164"/>
                  <a:pt x="467888" y="1731"/>
                  <a:pt x="549774" y="1731"/>
                </a:cubicBezTo>
              </a:path>
            </a:pathLst>
          </a:custGeom>
          <a:noFill/>
          <a:ln>
            <a:solidFill>
              <a:srgbClr val="A80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Freeform 10"/>
          <p:cNvSpPr/>
          <p:nvPr/>
        </p:nvSpPr>
        <p:spPr>
          <a:xfrm>
            <a:off x="4130722" y="5885648"/>
            <a:ext cx="559559" cy="532263"/>
          </a:xfrm>
          <a:custGeom>
            <a:avLst/>
            <a:gdLst>
              <a:gd name="connsiteX0" fmla="*/ 0 w 559559"/>
              <a:gd name="connsiteY0" fmla="*/ 532263 h 532263"/>
              <a:gd name="connsiteX1" fmla="*/ 245660 w 559559"/>
              <a:gd name="connsiteY1" fmla="*/ 518615 h 532263"/>
              <a:gd name="connsiteX2" fmla="*/ 313899 w 559559"/>
              <a:gd name="connsiteY2" fmla="*/ 504967 h 532263"/>
              <a:gd name="connsiteX3" fmla="*/ 559559 w 559559"/>
              <a:gd name="connsiteY3" fmla="*/ 477672 h 532263"/>
              <a:gd name="connsiteX4" fmla="*/ 545911 w 559559"/>
              <a:gd name="connsiteY4" fmla="*/ 218364 h 532263"/>
              <a:gd name="connsiteX5" fmla="*/ 532263 w 559559"/>
              <a:gd name="connsiteY5" fmla="*/ 177421 h 532263"/>
              <a:gd name="connsiteX6" fmla="*/ 532263 w 559559"/>
              <a:gd name="connsiteY6" fmla="*/ 0 h 53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559" h="532263">
                <a:moveTo>
                  <a:pt x="0" y="532263"/>
                </a:moveTo>
                <a:cubicBezTo>
                  <a:pt x="81887" y="527714"/>
                  <a:pt x="163955" y="525720"/>
                  <a:pt x="245660" y="518615"/>
                </a:cubicBezTo>
                <a:cubicBezTo>
                  <a:pt x="268770" y="516605"/>
                  <a:pt x="291018" y="508781"/>
                  <a:pt x="313899" y="504967"/>
                </a:cubicBezTo>
                <a:cubicBezTo>
                  <a:pt x="413523" y="488363"/>
                  <a:pt x="448711" y="487749"/>
                  <a:pt x="559559" y="477672"/>
                </a:cubicBezTo>
                <a:cubicBezTo>
                  <a:pt x="555010" y="391236"/>
                  <a:pt x="553748" y="304564"/>
                  <a:pt x="545911" y="218364"/>
                </a:cubicBezTo>
                <a:cubicBezTo>
                  <a:pt x="544609" y="204037"/>
                  <a:pt x="533160" y="191779"/>
                  <a:pt x="532263" y="177421"/>
                </a:cubicBezTo>
                <a:cubicBezTo>
                  <a:pt x="528574" y="118396"/>
                  <a:pt x="532263" y="59140"/>
                  <a:pt x="532263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609600" y="2831068"/>
            <a:ext cx="78826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How can we encode this?</a:t>
            </a:r>
          </a:p>
        </p:txBody>
      </p:sp>
    </p:spTree>
    <p:extLst>
      <p:ext uri="{BB962C8B-B14F-4D97-AF65-F5344CB8AC3E}">
        <p14:creationId xmlns:p14="http://schemas.microsoft.com/office/powerpoint/2010/main" val="33315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C</a:t>
            </a:r>
            <a:r>
              <a:rPr lang="en-IE" dirty="0" smtClean="0"/>
              <a:t>an reduce from OWL entailment to Tiling</a:t>
            </a:r>
            <a:endParaRPr lang="en-IE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57200" y="1066800"/>
            <a:ext cx="8229600" cy="1371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en-IE" sz="2800" dirty="0" smtClean="0"/>
              <a:t>Tile right then above  = Tile above then right</a:t>
            </a:r>
          </a:p>
          <a:p>
            <a:pPr lvl="1"/>
            <a:r>
              <a:rPr lang="en-IE" sz="2000" dirty="0" smtClean="0"/>
              <a:t>Define </a:t>
            </a:r>
            <a:r>
              <a:rPr lang="en-IE" sz="2000" i="1" dirty="0" smtClean="0"/>
              <a:t>d</a:t>
            </a:r>
            <a:r>
              <a:rPr lang="en-IE" sz="2000" dirty="0" smtClean="0"/>
              <a:t>iagonal tile using two property chains </a:t>
            </a:r>
            <a:r>
              <a:rPr lang="en-IE" sz="1900" dirty="0" smtClean="0"/>
              <a:t>(</a:t>
            </a:r>
            <a:r>
              <a:rPr lang="en-IE" sz="1900" dirty="0" smtClean="0">
                <a:solidFill>
                  <a:srgbClr val="A80088"/>
                </a:solidFill>
              </a:rPr>
              <a:t>above-right</a:t>
            </a:r>
            <a:r>
              <a:rPr lang="en-IE" sz="1900" dirty="0" smtClean="0"/>
              <a:t>/</a:t>
            </a:r>
            <a:r>
              <a:rPr lang="en-IE" sz="1900" dirty="0" smtClean="0">
                <a:solidFill>
                  <a:schemeClr val="accent6">
                    <a:lumMod val="75000"/>
                  </a:schemeClr>
                </a:solidFill>
              </a:rPr>
              <a:t>right-above</a:t>
            </a:r>
            <a:r>
              <a:rPr lang="en-IE" sz="1900" dirty="0" smtClean="0"/>
              <a:t>)</a:t>
            </a:r>
          </a:p>
          <a:p>
            <a:pPr lvl="1"/>
            <a:r>
              <a:rPr lang="en-IE" sz="2000" dirty="0"/>
              <a:t>D</a:t>
            </a:r>
            <a:r>
              <a:rPr lang="en-IE" sz="2000" dirty="0" smtClean="0"/>
              <a:t>eclare functional (a tile can only have one such diagonal tile)</a:t>
            </a:r>
            <a:endParaRPr lang="en-IE" sz="20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13" y="2438400"/>
            <a:ext cx="5049203" cy="3829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39" y="3346027"/>
            <a:ext cx="799253" cy="335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46028"/>
            <a:ext cx="363728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Freeform 21"/>
          <p:cNvSpPr/>
          <p:nvPr/>
        </p:nvSpPr>
        <p:spPr>
          <a:xfrm>
            <a:off x="4044972" y="5788383"/>
            <a:ext cx="549774" cy="506698"/>
          </a:xfrm>
          <a:custGeom>
            <a:avLst/>
            <a:gdLst>
              <a:gd name="connsiteX0" fmla="*/ 58455 w 549774"/>
              <a:gd name="connsiteY0" fmla="*/ 506698 h 506698"/>
              <a:gd name="connsiteX1" fmla="*/ 44807 w 549774"/>
              <a:gd name="connsiteY1" fmla="*/ 301981 h 506698"/>
              <a:gd name="connsiteX2" fmla="*/ 44807 w 549774"/>
              <a:gd name="connsiteY2" fmla="*/ 83617 h 506698"/>
              <a:gd name="connsiteX3" fmla="*/ 153989 w 549774"/>
              <a:gd name="connsiteY3" fmla="*/ 42674 h 506698"/>
              <a:gd name="connsiteX4" fmla="*/ 194932 w 549774"/>
              <a:gd name="connsiteY4" fmla="*/ 29026 h 506698"/>
              <a:gd name="connsiteX5" fmla="*/ 263171 w 549774"/>
              <a:gd name="connsiteY5" fmla="*/ 15378 h 506698"/>
              <a:gd name="connsiteX6" fmla="*/ 304115 w 549774"/>
              <a:gd name="connsiteY6" fmla="*/ 1731 h 506698"/>
              <a:gd name="connsiteX7" fmla="*/ 549774 w 549774"/>
              <a:gd name="connsiteY7" fmla="*/ 1731 h 50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74" h="506698">
                <a:moveTo>
                  <a:pt x="58455" y="506698"/>
                </a:moveTo>
                <a:cubicBezTo>
                  <a:pt x="53906" y="438459"/>
                  <a:pt x="52360" y="369953"/>
                  <a:pt x="44807" y="301981"/>
                </a:cubicBezTo>
                <a:cubicBezTo>
                  <a:pt x="31586" y="182991"/>
                  <a:pt x="-49043" y="365166"/>
                  <a:pt x="44807" y="83617"/>
                </a:cubicBezTo>
                <a:cubicBezTo>
                  <a:pt x="51502" y="63533"/>
                  <a:pt x="139287" y="46875"/>
                  <a:pt x="153989" y="42674"/>
                </a:cubicBezTo>
                <a:cubicBezTo>
                  <a:pt x="167821" y="38722"/>
                  <a:pt x="180976" y="32515"/>
                  <a:pt x="194932" y="29026"/>
                </a:cubicBezTo>
                <a:cubicBezTo>
                  <a:pt x="217436" y="23400"/>
                  <a:pt x="240667" y="21004"/>
                  <a:pt x="263171" y="15378"/>
                </a:cubicBezTo>
                <a:cubicBezTo>
                  <a:pt x="277128" y="11889"/>
                  <a:pt x="289745" y="2415"/>
                  <a:pt x="304115" y="1731"/>
                </a:cubicBezTo>
                <a:cubicBezTo>
                  <a:pt x="385909" y="-2164"/>
                  <a:pt x="467888" y="1731"/>
                  <a:pt x="549774" y="1731"/>
                </a:cubicBezTo>
              </a:path>
            </a:pathLst>
          </a:custGeom>
          <a:noFill/>
          <a:ln>
            <a:solidFill>
              <a:srgbClr val="A80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Freeform 22"/>
          <p:cNvSpPr/>
          <p:nvPr/>
        </p:nvSpPr>
        <p:spPr>
          <a:xfrm>
            <a:off x="4130722" y="5885648"/>
            <a:ext cx="559559" cy="532263"/>
          </a:xfrm>
          <a:custGeom>
            <a:avLst/>
            <a:gdLst>
              <a:gd name="connsiteX0" fmla="*/ 0 w 559559"/>
              <a:gd name="connsiteY0" fmla="*/ 532263 h 532263"/>
              <a:gd name="connsiteX1" fmla="*/ 245660 w 559559"/>
              <a:gd name="connsiteY1" fmla="*/ 518615 h 532263"/>
              <a:gd name="connsiteX2" fmla="*/ 313899 w 559559"/>
              <a:gd name="connsiteY2" fmla="*/ 504967 h 532263"/>
              <a:gd name="connsiteX3" fmla="*/ 559559 w 559559"/>
              <a:gd name="connsiteY3" fmla="*/ 477672 h 532263"/>
              <a:gd name="connsiteX4" fmla="*/ 545911 w 559559"/>
              <a:gd name="connsiteY4" fmla="*/ 218364 h 532263"/>
              <a:gd name="connsiteX5" fmla="*/ 532263 w 559559"/>
              <a:gd name="connsiteY5" fmla="*/ 177421 h 532263"/>
              <a:gd name="connsiteX6" fmla="*/ 532263 w 559559"/>
              <a:gd name="connsiteY6" fmla="*/ 0 h 53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559" h="532263">
                <a:moveTo>
                  <a:pt x="0" y="532263"/>
                </a:moveTo>
                <a:cubicBezTo>
                  <a:pt x="81887" y="527714"/>
                  <a:pt x="163955" y="525720"/>
                  <a:pt x="245660" y="518615"/>
                </a:cubicBezTo>
                <a:cubicBezTo>
                  <a:pt x="268770" y="516605"/>
                  <a:pt x="291018" y="508781"/>
                  <a:pt x="313899" y="504967"/>
                </a:cubicBezTo>
                <a:cubicBezTo>
                  <a:pt x="413523" y="488363"/>
                  <a:pt x="448711" y="487749"/>
                  <a:pt x="559559" y="477672"/>
                </a:cubicBezTo>
                <a:cubicBezTo>
                  <a:pt x="555010" y="391236"/>
                  <a:pt x="553748" y="304564"/>
                  <a:pt x="545911" y="218364"/>
                </a:cubicBezTo>
                <a:cubicBezTo>
                  <a:pt x="544609" y="204037"/>
                  <a:pt x="533160" y="191779"/>
                  <a:pt x="532263" y="177421"/>
                </a:cubicBezTo>
                <a:cubicBezTo>
                  <a:pt x="528574" y="118396"/>
                  <a:pt x="532263" y="59140"/>
                  <a:pt x="532263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TextBox 18"/>
          <p:cNvSpPr txBox="1"/>
          <p:nvPr/>
        </p:nvSpPr>
        <p:spPr>
          <a:xfrm>
            <a:off x="6172200" y="4507468"/>
            <a:ext cx="2895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Are we there yet?</a:t>
            </a:r>
          </a:p>
        </p:txBody>
      </p:sp>
    </p:spTree>
    <p:extLst>
      <p:ext uri="{BB962C8B-B14F-4D97-AF65-F5344CB8AC3E}">
        <p14:creationId xmlns:p14="http://schemas.microsoft.com/office/powerpoint/2010/main" val="413147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/>
          </p:cNvSpPr>
          <p:nvPr/>
        </p:nvSpPr>
        <p:spPr bwMode="auto">
          <a:xfrm>
            <a:off x="838201" y="1143000"/>
            <a:ext cx="5181600" cy="3429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What’s the entailment question?</a:t>
            </a:r>
            <a:endParaRPr lang="en-IE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483275"/>
              </p:ext>
            </p:extLst>
          </p:nvPr>
        </p:nvGraphicFramePr>
        <p:xfrm>
          <a:off x="-18063" y="7896286"/>
          <a:ext cx="8229600" cy="98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24170"/>
            <a:ext cx="3828806" cy="2260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3581400" cy="275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70930"/>
            <a:ext cx="2496506" cy="268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30043"/>
            <a:ext cx="4876799" cy="1724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56537"/>
            <a:ext cx="3666938" cy="268034"/>
          </a:xfrm>
          <a:prstGeom prst="rect">
            <a:avLst/>
          </a:prstGeom>
        </p:spPr>
      </p:pic>
      <p:sp>
        <p:nvSpPr>
          <p:cNvPr id="13" name="Content Placeholder 2"/>
          <p:cNvSpPr>
            <a:spLocks/>
          </p:cNvSpPr>
          <p:nvPr/>
        </p:nvSpPr>
        <p:spPr bwMode="auto">
          <a:xfrm>
            <a:off x="838202" y="5029200"/>
            <a:ext cx="5181600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???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5600" y="3675965"/>
            <a:ext cx="20574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What should we </a:t>
            </a:r>
          </a:p>
          <a:p>
            <a:pPr algn="ctr"/>
            <a:r>
              <a:rPr lang="en-IE" dirty="0" smtClean="0"/>
              <a:t>put in </a:t>
            </a:r>
            <a:r>
              <a:rPr lang="en-IE" i="1" dirty="0">
                <a:solidFill>
                  <a:srgbClr val="00B0F0"/>
                </a:solidFill>
              </a:rPr>
              <a:t>O</a:t>
            </a:r>
            <a:r>
              <a:rPr lang="en-IE" dirty="0">
                <a:solidFill>
                  <a:srgbClr val="00B0F0"/>
                </a:solidFill>
              </a:rPr>
              <a:t>′</a:t>
            </a:r>
            <a:r>
              <a:rPr lang="en-IE" dirty="0"/>
              <a:t>? </a:t>
            </a:r>
            <a:endParaRPr lang="en-IE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500" b="1" dirty="0" smtClean="0"/>
              <a:t>Goal</a:t>
            </a:r>
            <a:r>
              <a:rPr lang="en-IE" sz="2500" dirty="0" smtClean="0"/>
              <a:t>: Ontology </a:t>
            </a:r>
            <a:r>
              <a:rPr lang="en-IE" sz="2500" i="1" dirty="0" smtClean="0">
                <a:solidFill>
                  <a:srgbClr val="FFC000"/>
                </a:solidFill>
              </a:rPr>
              <a:t>O</a:t>
            </a:r>
            <a:r>
              <a:rPr lang="en-IE" sz="2500" dirty="0" smtClean="0"/>
              <a:t> entails </a:t>
            </a:r>
            <a:r>
              <a:rPr lang="en-IE" sz="2500" i="1" dirty="0" smtClean="0">
                <a:solidFill>
                  <a:srgbClr val="00B0F0"/>
                </a:solidFill>
              </a:rPr>
              <a:t>O</a:t>
            </a:r>
            <a:r>
              <a:rPr lang="en-IE" sz="2500" dirty="0" smtClean="0">
                <a:solidFill>
                  <a:srgbClr val="00B0F0"/>
                </a:solidFill>
              </a:rPr>
              <a:t>′</a:t>
            </a:r>
            <a:r>
              <a:rPr lang="en-IE" sz="2500" dirty="0"/>
              <a:t> </a:t>
            </a:r>
            <a:r>
              <a:rPr lang="en-IE" sz="2500" dirty="0" smtClean="0"/>
              <a:t>if and only if </a:t>
            </a:r>
            <a:r>
              <a:rPr lang="en-IE" sz="2500" i="1" dirty="0" smtClean="0"/>
              <a:t>D</a:t>
            </a:r>
            <a:r>
              <a:rPr lang="en-IE" sz="2500" dirty="0" smtClean="0"/>
              <a:t> has an infinite tiling</a:t>
            </a:r>
          </a:p>
        </p:txBody>
      </p:sp>
    </p:spTree>
    <p:extLst>
      <p:ext uri="{BB962C8B-B14F-4D97-AF65-F5344CB8AC3E}">
        <p14:creationId xmlns:p14="http://schemas.microsoft.com/office/powerpoint/2010/main" val="85649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/>
          </p:cNvSpPr>
          <p:nvPr/>
        </p:nvSpPr>
        <p:spPr bwMode="auto">
          <a:xfrm>
            <a:off x="838201" y="1143000"/>
            <a:ext cx="5181600" cy="3429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What’s the entailment question?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24170"/>
            <a:ext cx="3828806" cy="226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70930"/>
            <a:ext cx="2496506" cy="268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30043"/>
            <a:ext cx="4876799" cy="1724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56537"/>
            <a:ext cx="3666938" cy="26803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500" b="1" dirty="0" smtClean="0"/>
              <a:t>Goal</a:t>
            </a:r>
            <a:r>
              <a:rPr lang="en-IE" sz="2500" dirty="0" smtClean="0"/>
              <a:t>: Ontology </a:t>
            </a:r>
            <a:r>
              <a:rPr lang="en-IE" sz="2500" i="1" dirty="0" smtClean="0">
                <a:solidFill>
                  <a:srgbClr val="FFC000"/>
                </a:solidFill>
              </a:rPr>
              <a:t>O</a:t>
            </a:r>
            <a:r>
              <a:rPr lang="en-IE" sz="2500" dirty="0" smtClean="0"/>
              <a:t> entails </a:t>
            </a:r>
            <a:r>
              <a:rPr lang="en-IE" sz="2500" i="1" dirty="0" smtClean="0">
                <a:solidFill>
                  <a:srgbClr val="00B0F0"/>
                </a:solidFill>
              </a:rPr>
              <a:t>O</a:t>
            </a:r>
            <a:r>
              <a:rPr lang="en-IE" sz="2500" dirty="0" smtClean="0">
                <a:solidFill>
                  <a:srgbClr val="00B0F0"/>
                </a:solidFill>
              </a:rPr>
              <a:t>′</a:t>
            </a:r>
            <a:r>
              <a:rPr lang="en-IE" sz="2500" dirty="0"/>
              <a:t> </a:t>
            </a:r>
            <a:r>
              <a:rPr lang="en-IE" sz="2500" dirty="0" smtClean="0"/>
              <a:t>if and only if </a:t>
            </a:r>
            <a:r>
              <a:rPr lang="en-IE" sz="2500" i="1" dirty="0" smtClean="0"/>
              <a:t>D</a:t>
            </a:r>
            <a:r>
              <a:rPr lang="en-IE" sz="2500" dirty="0" smtClean="0"/>
              <a:t> has an infinite tiling</a:t>
            </a:r>
          </a:p>
          <a:p>
            <a:pPr marL="0" indent="0">
              <a:buNone/>
            </a:pPr>
            <a:r>
              <a:rPr lang="en-IE" sz="1600" dirty="0" smtClean="0"/>
              <a:t>If </a:t>
            </a:r>
            <a:r>
              <a:rPr lang="en-IE" sz="1600" i="1" dirty="0" smtClean="0"/>
              <a:t>D</a:t>
            </a:r>
            <a:r>
              <a:rPr lang="en-IE" sz="1600" dirty="0" smtClean="0"/>
              <a:t> has </a:t>
            </a:r>
            <a:r>
              <a:rPr lang="en-IE" sz="1600" u="sng" dirty="0" smtClean="0"/>
              <a:t>any</a:t>
            </a:r>
            <a:r>
              <a:rPr lang="en-IE" sz="1600" dirty="0" smtClean="0"/>
              <a:t> member (a “tile”), it must have an infinite tiling!</a:t>
            </a:r>
          </a:p>
          <a:p>
            <a:pPr marL="0" indent="0">
              <a:buNone/>
            </a:pPr>
            <a:r>
              <a:rPr lang="en-IE" sz="1600" dirty="0" smtClean="0"/>
              <a:t>If </a:t>
            </a:r>
            <a:r>
              <a:rPr lang="en-IE" sz="1600" i="1" dirty="0" smtClean="0"/>
              <a:t>D </a:t>
            </a:r>
            <a:r>
              <a:rPr lang="en-IE" sz="1600" dirty="0" smtClean="0"/>
              <a:t>has</a:t>
            </a:r>
            <a:r>
              <a:rPr lang="en-IE" sz="1600" i="1" dirty="0" smtClean="0"/>
              <a:t> </a:t>
            </a:r>
            <a:r>
              <a:rPr lang="en-IE" sz="1600" u="sng" dirty="0" smtClean="0"/>
              <a:t>no</a:t>
            </a:r>
            <a:r>
              <a:rPr lang="en-IE" sz="1600" dirty="0" smtClean="0"/>
              <a:t> member, it must not have an infinite tiling.</a:t>
            </a:r>
          </a:p>
        </p:txBody>
      </p:sp>
      <p:sp>
        <p:nvSpPr>
          <p:cNvPr id="13" name="Content Placeholder 2"/>
          <p:cNvSpPr>
            <a:spLocks/>
          </p:cNvSpPr>
          <p:nvPr/>
        </p:nvSpPr>
        <p:spPr bwMode="auto">
          <a:xfrm>
            <a:off x="838202" y="5029200"/>
            <a:ext cx="5181600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1600" dirty="0" smtClean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108097"/>
            <a:ext cx="926785" cy="2232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3581400" cy="2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/>
          </p:cNvSpPr>
          <p:nvPr/>
        </p:nvSpPr>
        <p:spPr bwMode="auto">
          <a:xfrm>
            <a:off x="838201" y="1143000"/>
            <a:ext cx="5181600" cy="3962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Could also use satisfiability</a:t>
            </a:r>
            <a:endParaRPr lang="en-IE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103072"/>
              </p:ext>
            </p:extLst>
          </p:nvPr>
        </p:nvGraphicFramePr>
        <p:xfrm>
          <a:off x="-18063" y="7896286"/>
          <a:ext cx="8229600" cy="98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24170"/>
            <a:ext cx="3828806" cy="226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70930"/>
            <a:ext cx="2496506" cy="268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30043"/>
            <a:ext cx="4876799" cy="1724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56537"/>
            <a:ext cx="3666938" cy="26803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500" dirty="0" smtClean="0"/>
              <a:t>Ontology </a:t>
            </a:r>
            <a:r>
              <a:rPr lang="en-IE" sz="2500" i="1" dirty="0" smtClean="0">
                <a:solidFill>
                  <a:srgbClr val="FFC000"/>
                </a:solidFill>
              </a:rPr>
              <a:t>O</a:t>
            </a:r>
            <a:r>
              <a:rPr lang="en-IE" sz="2500" dirty="0" smtClean="0"/>
              <a:t> is </a:t>
            </a:r>
            <a:r>
              <a:rPr lang="en-IE" sz="2500" dirty="0" err="1" smtClean="0"/>
              <a:t>satisfiable</a:t>
            </a:r>
            <a:r>
              <a:rPr lang="en-IE" sz="2500" dirty="0" smtClean="0"/>
              <a:t> if and only if </a:t>
            </a:r>
            <a:r>
              <a:rPr lang="en-IE" sz="2500" i="1" dirty="0" smtClean="0"/>
              <a:t>D</a:t>
            </a:r>
            <a:r>
              <a:rPr lang="en-IE" sz="2500" dirty="0" smtClean="0"/>
              <a:t> has an infinite tiling</a:t>
            </a:r>
          </a:p>
          <a:p>
            <a:pPr marL="0" indent="0">
              <a:buNone/>
            </a:pPr>
            <a:r>
              <a:rPr lang="en-IE" sz="1600" dirty="0" smtClean="0"/>
              <a:t>Here, </a:t>
            </a:r>
            <a:r>
              <a:rPr lang="en-IE" sz="1600" i="1" dirty="0" smtClean="0">
                <a:solidFill>
                  <a:srgbClr val="FF0000"/>
                </a:solidFill>
              </a:rPr>
              <a:t>x</a:t>
            </a:r>
            <a:r>
              <a:rPr lang="en-IE" sz="1600" dirty="0" smtClean="0">
                <a:solidFill>
                  <a:srgbClr val="FF0000"/>
                </a:solidFill>
              </a:rPr>
              <a:t> </a:t>
            </a:r>
            <a:r>
              <a:rPr lang="en-IE" sz="1600" dirty="0" smtClean="0"/>
              <a:t>is an arbitrary fresh term</a:t>
            </a:r>
            <a:endParaRPr lang="en-IE" sz="1600" i="1" dirty="0" smtClean="0"/>
          </a:p>
          <a:p>
            <a:pPr marL="0" indent="0">
              <a:buNone/>
            </a:pPr>
            <a:endParaRPr lang="en-IE" sz="2500" dirty="0" smtClean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4646295"/>
            <a:ext cx="785813" cy="382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3581400" cy="2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OWL satisfiability/entailment is powerful</a:t>
            </a:r>
            <a:endParaRPr lang="en-IE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003658"/>
              </p:ext>
            </p:extLst>
          </p:nvPr>
        </p:nvGraphicFramePr>
        <p:xfrm>
          <a:off x="-18063" y="7896286"/>
          <a:ext cx="8229600" cy="98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0480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000" dirty="0" smtClean="0"/>
              <a:t>OWL satisfiability/entailment also </a:t>
            </a:r>
            <a:r>
              <a:rPr lang="en-IE" sz="2000" b="1" dirty="0" smtClean="0">
                <a:solidFill>
                  <a:srgbClr val="FF0000"/>
                </a:solidFill>
              </a:rPr>
              <a:t>undecidable</a:t>
            </a:r>
            <a:r>
              <a:rPr lang="en-IE" sz="2000" dirty="0" smtClean="0"/>
              <a:t>!</a:t>
            </a:r>
          </a:p>
          <a:p>
            <a:pPr marL="0" indent="0">
              <a:buNone/>
            </a:pPr>
            <a:r>
              <a:rPr lang="en-IE" sz="2000" dirty="0" smtClean="0"/>
              <a:t>Otherwise could be used to solve Domino Tiling problem …</a:t>
            </a:r>
          </a:p>
          <a:p>
            <a:pPr marL="0" indent="0">
              <a:buNone/>
            </a:pPr>
            <a:r>
              <a:rPr lang="en-IE" sz="2000" dirty="0" smtClean="0"/>
              <a:t>… and the Halting problem …</a:t>
            </a:r>
          </a:p>
          <a:p>
            <a:pPr marL="0" indent="0">
              <a:buNone/>
            </a:pPr>
            <a:r>
              <a:rPr lang="en-IE" sz="2000" dirty="0" smtClean="0"/>
              <a:t>… and </a:t>
            </a:r>
            <a:r>
              <a:rPr lang="en-IE" sz="1600" dirty="0" smtClean="0"/>
              <a:t>(given enough time)</a:t>
            </a:r>
            <a:r>
              <a:rPr lang="en-IE" sz="2000" dirty="0" smtClean="0"/>
              <a:t>, the </a:t>
            </a:r>
            <a:r>
              <a:rPr lang="en-IE" sz="2000" dirty="0" err="1" smtClean="0"/>
              <a:t>Collatz</a:t>
            </a:r>
            <a:r>
              <a:rPr lang="en-IE" sz="2000" dirty="0" smtClean="0"/>
              <a:t> conjecture …</a:t>
            </a:r>
          </a:p>
          <a:p>
            <a:pPr marL="0" indent="0">
              <a:buNone/>
            </a:pPr>
            <a:r>
              <a:rPr lang="en-IE" sz="2000" dirty="0" smtClean="0"/>
              <a:t>… and a bunch of other stuff</a:t>
            </a:r>
          </a:p>
        </p:txBody>
      </p:sp>
      <p:pic>
        <p:nvPicPr>
          <p:cNvPr id="20" name="Picture 2" descr="http://www.wired.com/images_blogs/wiredscience/2014/02/loop-snooper-serpents-t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9800"/>
            <a:ext cx="2372174" cy="14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94" y="1066800"/>
            <a:ext cx="2093794" cy="158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ight Arrow 21"/>
          <p:cNvSpPr/>
          <p:nvPr/>
        </p:nvSpPr>
        <p:spPr>
          <a:xfrm>
            <a:off x="3350874" y="1555871"/>
            <a:ext cx="1985052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Reduction</a:t>
            </a:r>
            <a:endParaRPr lang="en-IE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6334460" y="3676805"/>
            <a:ext cx="1985052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Reduction</a:t>
            </a:r>
            <a:endParaRPr lang="en-IE" dirty="0"/>
          </a:p>
        </p:txBody>
      </p:sp>
      <p:grpSp>
        <p:nvGrpSpPr>
          <p:cNvPr id="24" name="Group 23"/>
          <p:cNvGrpSpPr/>
          <p:nvPr/>
        </p:nvGrpSpPr>
        <p:grpSpPr>
          <a:xfrm>
            <a:off x="5918629" y="5002564"/>
            <a:ext cx="2515310" cy="1424871"/>
            <a:chOff x="3962400" y="3411466"/>
            <a:chExt cx="3043948" cy="1809750"/>
          </a:xfrm>
        </p:grpSpPr>
        <p:pic>
          <p:nvPicPr>
            <p:cNvPr id="25" name="Picture 2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3796345"/>
              <a:ext cx="750671" cy="1039992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3411466"/>
              <a:ext cx="1028700" cy="180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073" y="3416253"/>
              <a:ext cx="1057275" cy="180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95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PRACTICAL REASONING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61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Options …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</a:rPr>
              <a:t>Accept incomplete reasoners that halt</a:t>
            </a:r>
          </a:p>
          <a:p>
            <a:pPr lvl="1"/>
            <a:r>
              <a:rPr lang="en-IE" sz="2400" dirty="0" smtClean="0"/>
              <a:t>You may not get all the entailments … so what entailments do you get?</a:t>
            </a:r>
          </a:p>
          <a:p>
            <a:r>
              <a:rPr lang="en-IE" sz="2800" dirty="0" smtClean="0">
                <a:solidFill>
                  <a:srgbClr val="0000FF"/>
                </a:solidFill>
              </a:rPr>
              <a:t>Accept complete reasoners that may not halt</a:t>
            </a:r>
          </a:p>
          <a:p>
            <a:pPr lvl="1"/>
            <a:r>
              <a:rPr lang="en-IE" sz="2400" dirty="0" smtClean="0"/>
              <a:t>Java is a language that lets you write programmes that may not halt</a:t>
            </a:r>
          </a:p>
          <a:p>
            <a:r>
              <a:rPr lang="en-IE" sz="2800" dirty="0" smtClean="0">
                <a:solidFill>
                  <a:srgbClr val="117600"/>
                </a:solidFill>
              </a:rPr>
              <a:t>Restrict OWL so we can’t solve Halting/Tiling</a:t>
            </a:r>
          </a:p>
          <a:p>
            <a:pPr lvl="1"/>
            <a:r>
              <a:rPr lang="en-IE" sz="2400" dirty="0" smtClean="0"/>
              <a:t>Main problem tackled in Description Logics field: find decidable sublanguages of OWL without turning off too many features (and allowing efficient algorithms)</a:t>
            </a:r>
          </a:p>
          <a:p>
            <a:endParaRPr lang="en-IE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62483" y="6172200"/>
            <a:ext cx="7731883" cy="609600"/>
          </a:xfrm>
          <a:prstGeom prst="rect">
            <a:avLst/>
          </a:prstGeom>
          <a:solidFill>
            <a:srgbClr val="A80088"/>
          </a:solidFill>
          <a:ln>
            <a:noFill/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/>
                </a:solidFill>
              </a:rPr>
              <a:t>More next week …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680" y="1143000"/>
            <a:ext cx="78826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Well great. What are we supposed to do now?</a:t>
            </a:r>
          </a:p>
        </p:txBody>
      </p:sp>
    </p:spTree>
    <p:extLst>
      <p:ext uri="{BB962C8B-B14F-4D97-AF65-F5344CB8AC3E}">
        <p14:creationId xmlns:p14="http://schemas.microsoft.com/office/powerpoint/2010/main" val="38318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25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1"/>
            <a:ext cx="12733864" cy="716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1"/>
            <a:ext cx="1494473" cy="280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810000"/>
            <a:ext cx="1374458" cy="28003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514600"/>
            <a:ext cx="9525000" cy="952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0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1"/>
            <a:ext cx="12733864" cy="716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1"/>
            <a:ext cx="1494473" cy="280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810000"/>
            <a:ext cx="1374458" cy="28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OWL Definitions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IE" dirty="0" smtClean="0"/>
          </a:p>
          <a:p>
            <a:r>
              <a:rPr lang="en-IE" dirty="0" smtClean="0">
                <a:solidFill>
                  <a:srgbClr val="00B0F0"/>
                </a:solidFill>
              </a:rPr>
              <a:t>Models</a:t>
            </a:r>
          </a:p>
          <a:p>
            <a:pPr lvl="1"/>
            <a:r>
              <a:rPr lang="en-IE" dirty="0" smtClean="0"/>
              <a:t>A world that the ontology could be true for</a:t>
            </a:r>
          </a:p>
          <a:p>
            <a:pPr lvl="2"/>
            <a:r>
              <a:rPr lang="en-IE" dirty="0" smtClean="0"/>
              <a:t>… and a mapping from the terms of the ontology to that world</a:t>
            </a:r>
          </a:p>
          <a:p>
            <a:pPr lvl="1"/>
            <a:r>
              <a:rPr lang="en-IE" dirty="0" smtClean="0"/>
              <a:t>Not necessarily the real world (just a consistent world)</a:t>
            </a:r>
          </a:p>
          <a:p>
            <a:pPr lvl="1"/>
            <a:r>
              <a:rPr lang="en-IE" dirty="0" smtClean="0"/>
              <a:t>Can be much larger than the ontology describes</a:t>
            </a:r>
          </a:p>
          <a:p>
            <a:pPr lvl="1"/>
            <a:r>
              <a:rPr lang="en-IE" dirty="0" smtClean="0"/>
              <a:t>The more detailed the ontology, the fewer its models</a:t>
            </a:r>
          </a:p>
          <a:p>
            <a:endParaRPr lang="en-IE" dirty="0"/>
          </a:p>
          <a:p>
            <a:r>
              <a:rPr lang="en-IE" dirty="0" smtClean="0">
                <a:solidFill>
                  <a:srgbClr val="00B0F0"/>
                </a:solidFill>
              </a:rPr>
              <a:t>Entailment</a:t>
            </a:r>
          </a:p>
          <a:p>
            <a:pPr lvl="1"/>
            <a:r>
              <a:rPr lang="en-IE" dirty="0" smtClean="0"/>
              <a:t>An ontology </a:t>
            </a:r>
            <a:r>
              <a:rPr lang="en-IE" i="1" dirty="0" smtClean="0"/>
              <a:t>O</a:t>
            </a:r>
            <a:r>
              <a:rPr lang="en-IE" dirty="0" smtClean="0"/>
              <a:t> entails another ontology </a:t>
            </a:r>
            <a:r>
              <a:rPr lang="en-IE" i="1" dirty="0"/>
              <a:t>O</a:t>
            </a:r>
            <a:r>
              <a:rPr lang="en-IE" dirty="0" smtClean="0"/>
              <a:t>′ if any model of </a:t>
            </a:r>
            <a:r>
              <a:rPr lang="en-IE" i="1" dirty="0" smtClean="0"/>
              <a:t>O </a:t>
            </a:r>
            <a:r>
              <a:rPr lang="en-IE" dirty="0" smtClean="0"/>
              <a:t>is a model of </a:t>
            </a:r>
            <a:r>
              <a:rPr lang="en-IE" i="1" dirty="0"/>
              <a:t>O</a:t>
            </a:r>
            <a:r>
              <a:rPr lang="en-IE" dirty="0" smtClean="0"/>
              <a:t>′</a:t>
            </a:r>
          </a:p>
          <a:p>
            <a:pPr lvl="2"/>
            <a:r>
              <a:rPr lang="en-IE" dirty="0" smtClean="0"/>
              <a:t>… in which case </a:t>
            </a:r>
            <a:r>
              <a:rPr lang="en-IE" i="1" dirty="0" smtClean="0"/>
              <a:t>O</a:t>
            </a:r>
            <a:r>
              <a:rPr lang="en-IE" dirty="0" smtClean="0"/>
              <a:t>′ adds no new information to </a:t>
            </a:r>
            <a:r>
              <a:rPr lang="en-IE" i="1" dirty="0" smtClean="0"/>
              <a:t>O</a:t>
            </a:r>
          </a:p>
          <a:p>
            <a:pPr lvl="2"/>
            <a:r>
              <a:rPr lang="en-IE" i="1" dirty="0" smtClean="0"/>
              <a:t>… in which case O</a:t>
            </a:r>
            <a:r>
              <a:rPr lang="en-IE" dirty="0" smtClean="0"/>
              <a:t>′</a:t>
            </a:r>
            <a:r>
              <a:rPr lang="en-IE" i="1" dirty="0" smtClean="0"/>
              <a:t> follow from O</a:t>
            </a:r>
          </a:p>
          <a:p>
            <a:pPr lvl="1"/>
            <a:endParaRPr lang="en-IE" i="1" dirty="0" smtClean="0"/>
          </a:p>
        </p:txBody>
      </p:sp>
    </p:spTree>
    <p:extLst>
      <p:ext uri="{BB962C8B-B14F-4D97-AF65-F5344CB8AC3E}">
        <p14:creationId xmlns:p14="http://schemas.microsoft.com/office/powerpoint/2010/main" val="427830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OWL Reasoning Tasks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 smtClean="0">
                <a:solidFill>
                  <a:srgbClr val="00B0F0"/>
                </a:solidFill>
              </a:rPr>
              <a:t>Materialisation</a:t>
            </a:r>
          </a:p>
          <a:p>
            <a:pPr lvl="1"/>
            <a:r>
              <a:rPr lang="en-IE" dirty="0" smtClean="0"/>
              <a:t>Write down all the entailments from </a:t>
            </a:r>
            <a:r>
              <a:rPr lang="en-IE" i="1" dirty="0" smtClean="0"/>
              <a:t>O</a:t>
            </a:r>
            <a:r>
              <a:rPr lang="en-IE" dirty="0" smtClean="0"/>
              <a:t>′</a:t>
            </a:r>
          </a:p>
          <a:p>
            <a:pPr lvl="2"/>
            <a:r>
              <a:rPr lang="en-IE" i="1" dirty="0" smtClean="0">
                <a:solidFill>
                  <a:srgbClr val="FF0000"/>
                </a:solidFill>
              </a:rPr>
              <a:t>Unfortunately, they are infinite</a:t>
            </a:r>
          </a:p>
          <a:p>
            <a:endParaRPr lang="en-IE" dirty="0">
              <a:solidFill>
                <a:srgbClr val="00B0F0"/>
              </a:solidFill>
            </a:endParaRPr>
          </a:p>
          <a:p>
            <a:r>
              <a:rPr lang="en-IE" dirty="0" smtClean="0">
                <a:solidFill>
                  <a:srgbClr val="00B0F0"/>
                </a:solidFill>
              </a:rPr>
              <a:t>Satisfiability</a:t>
            </a:r>
          </a:p>
          <a:p>
            <a:pPr lvl="1"/>
            <a:r>
              <a:rPr lang="en-IE" dirty="0" smtClean="0"/>
              <a:t>Does an ontology have any model?</a:t>
            </a:r>
          </a:p>
          <a:p>
            <a:pPr lvl="2"/>
            <a:r>
              <a:rPr lang="en-IE" dirty="0" smtClean="0"/>
              <a:t>If not, it is inconsistent/</a:t>
            </a:r>
            <a:r>
              <a:rPr lang="en-IE" dirty="0" err="1" smtClean="0"/>
              <a:t>unsatisfiable</a:t>
            </a:r>
            <a:endParaRPr lang="en-IE" dirty="0" smtClean="0"/>
          </a:p>
          <a:p>
            <a:pPr lvl="2"/>
            <a:r>
              <a:rPr lang="en-IE" i="1" dirty="0" smtClean="0">
                <a:solidFill>
                  <a:srgbClr val="FF0000"/>
                </a:solidFill>
              </a:rPr>
              <a:t>Unfortunately, satisfiability is undecidable</a:t>
            </a:r>
            <a:endParaRPr lang="en-IE" i="1" dirty="0">
              <a:solidFill>
                <a:srgbClr val="FF0000"/>
              </a:solidFill>
            </a:endParaRPr>
          </a:p>
          <a:p>
            <a:pPr lvl="2"/>
            <a:endParaRPr lang="en-IE" dirty="0"/>
          </a:p>
          <a:p>
            <a:r>
              <a:rPr lang="en-IE" dirty="0" smtClean="0">
                <a:solidFill>
                  <a:srgbClr val="00B0F0"/>
                </a:solidFill>
              </a:rPr>
              <a:t>Entailment (checking)</a:t>
            </a:r>
          </a:p>
          <a:p>
            <a:pPr lvl="1"/>
            <a:r>
              <a:rPr lang="en-IE" dirty="0" smtClean="0"/>
              <a:t>Does an ontology </a:t>
            </a:r>
            <a:r>
              <a:rPr lang="en-IE" i="1" dirty="0" smtClean="0"/>
              <a:t>O</a:t>
            </a:r>
            <a:r>
              <a:rPr lang="en-IE" dirty="0" smtClean="0"/>
              <a:t> entail another ontology </a:t>
            </a:r>
            <a:r>
              <a:rPr lang="en-IE" i="1" dirty="0"/>
              <a:t>O</a:t>
            </a:r>
            <a:r>
              <a:rPr lang="en-IE" dirty="0" smtClean="0"/>
              <a:t>′?</a:t>
            </a:r>
          </a:p>
          <a:p>
            <a:pPr lvl="2"/>
            <a:r>
              <a:rPr lang="en-IE" dirty="0" smtClean="0"/>
              <a:t>If so, </a:t>
            </a:r>
            <a:r>
              <a:rPr lang="en-IE" i="1" dirty="0"/>
              <a:t>O</a:t>
            </a:r>
            <a:r>
              <a:rPr lang="en-IE" dirty="0" smtClean="0"/>
              <a:t>′ follows as a consequence of </a:t>
            </a:r>
            <a:r>
              <a:rPr lang="en-IE" i="1" dirty="0" smtClean="0"/>
              <a:t>O</a:t>
            </a:r>
          </a:p>
          <a:p>
            <a:pPr lvl="2"/>
            <a:r>
              <a:rPr lang="en-IE" dirty="0" smtClean="0"/>
              <a:t>Can be reduced to satisfiability</a:t>
            </a:r>
          </a:p>
          <a:p>
            <a:pPr lvl="2"/>
            <a:r>
              <a:rPr lang="en-IE" i="1" dirty="0" smtClean="0">
                <a:solidFill>
                  <a:srgbClr val="FF0000"/>
                </a:solidFill>
              </a:rPr>
              <a:t>Unfortunately,  entailment checking is also undecidable</a:t>
            </a:r>
          </a:p>
          <a:p>
            <a:pPr lvl="1"/>
            <a:endParaRPr lang="en-IE" i="1" dirty="0" smtClean="0"/>
          </a:p>
        </p:txBody>
      </p:sp>
    </p:spTree>
    <p:extLst>
      <p:ext uri="{BB962C8B-B14F-4D97-AF65-F5344CB8AC3E}">
        <p14:creationId xmlns:p14="http://schemas.microsoft.com/office/powerpoint/2010/main" val="13177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22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TODAY’S TOPIC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8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An ontology is just some definitions …</a:t>
            </a:r>
            <a:endParaRPr lang="en-IE" dirty="0"/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628934" y="1143000"/>
            <a:ext cx="7710273" cy="304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sz="1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r>
              <a:rPr lang="en-IE" sz="1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1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1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hasDaughter</a:t>
            </a: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1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sz="1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1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sz="14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sz="1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owl:qualifiedCardinality</a:t>
            </a:r>
            <a:r>
              <a:rPr lang="en-IE" sz="1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2</a:t>
            </a:r>
            <a:r>
              <a:rPr lang="en-IE" sz="1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endParaRPr lang="en-IE" sz="1400" dirty="0" smtClean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</a:t>
            </a:r>
            <a:r>
              <a:rPr lang="en-IE" sz="1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1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</a:t>
            </a:r>
            <a:r>
              <a:rPr lang="en-IE" sz="1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IE" sz="1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]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14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26136" y="5410200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E" dirty="0" smtClean="0"/>
              <a:t>… but what do they mean?</a:t>
            </a:r>
          </a:p>
          <a:p>
            <a:pPr algn="r"/>
            <a:r>
              <a:rPr lang="en-IE" dirty="0" smtClean="0"/>
              <a:t>… and what can we do with ontologies?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616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Trying to give a taste of OWL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514600"/>
            <a:ext cx="9525000" cy="952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28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&#10;\pagestyle{empty}&#10;&#10;\begin{document}&#10;\noindent&#10;\sf&#10;\begin{tabular}{|l|l|l|}&#10;\hline&#10;\color{gray} \textit{subject} &amp; \color{gray} \textit{predicate} &amp; \color{gray} \textit{object}\\\hline\hline&#10;ex:Ireland &amp; ex:partOf &amp; ex:Europe \\&#10;ex:Ireland &amp; rdf:type &amp; ex:Country \\&#10;ex:Ireland &amp; ex:capital &amp; ex:Dublin \\\hline\hline&#10;\color{blue}ex:Dublin &amp; \color{blue}ex:population &amp; \color{blue}1,000,000\\\hline&#10;\end{tabular}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D_i \sqcap D_j \sqsubseteq \bot (\text{for } 1 \leq i &lt; j \leq k)$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D \equiv D_1 \sqcup D_2 \sqcup \ldots \sqcup D_{k-1} \sqcup D_k$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D_i \sqcap D_j \sqsubseteq \bot (\text{for } 1 \leq i &lt; j \leq k)$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D \equiv D_1 \sqcup D_2 \sqcup \ldots \sqcup D_{k-1} \sqcup D_k$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D \sqsubseteq (\exists r.D) \sqcap (\exists a.D)$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D_i \sqcap D_j \sqsubseteq \bot (\text{for } 1 \leq i &lt; j \leq k)$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[D_1 \sqsubseteq \forall r.(\underset{D'\in R(D_1)}{\bigsqcup} D') \sqcap \forall a.(\underset{D'\in A(D_1)}{\bigsqcup} D')\]&#10;\[\ldots\]&#10;\[D_k \sqsubseteq \forall r.(\underset{D'\in R(D_k)}{\bigsqcup} D') \sqcap \forall a.(\underset{D'\in A(D_k)}{\bigsqcup} D')\]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noindent&#10;\sf Where:\\&#10;$R(D_i)$ denotes all domino types that can be to the right of $D_i$\\&#10;$A(D_i)$ denotes all domino types that can be above $D_i$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[ d \sqsubseteq a \circ r ,\,\,\,\,\, d \sqsubseteq r \circ a ,\,\,\,\,\, \mathsf{Func}(d) \]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D \equiv D_1 \sqcup D_2 \sqcup \ldots \sqcup D_{k-1} \sqcup D_k$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\usepackage{mathtools}&#10;&#10;\pagestyle{empty}&#10;&#10;\begin{document}&#10;\noindent&#10;\color{gray} $\mathsf{subject} \xrightarrow{\mathsf{predicate}} \mathsf{object}$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D_i \sqcap D_j \sqsubseteq \bot (\text{for } 1 \leq i &lt; j \leq k)$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D \sqsubseteq (\exists r.D) \sqcap (\exists a.D)$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[D_1 \sqsubseteq \forall r.(\underset{D'\in R(D_1)}{\bigsqcup} D') \sqcap \forall a.(\underset{D'\in A(D_1)}{\bigsqcup} D')\]&#10;\[\ldots\]&#10;\[D_k \sqsubseteq \forall r.(\underset{D'\in R(D_k)}{\bigsqcup} D') \sqcap \forall a.(\underset{D'\in A(D_k)}{\bigsqcup} D')\]&#10;&#10;\end{document}"/>
  <p:tag name="IGUANATEXSIZ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[ d \sqsubseteq a \circ r ,\,\,\,\,\, d \sqsubseteq r \circ a ,\,\,\,\,\, \mathsf{Func}(d) \]&#10;\end{document}"/>
  <p:tag name="IGUANATEXSIZE" val="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D \equiv D_1 \sqcup D_2 \sqcup \ldots \sqcup D_{k-1} \sqcup D_k$&#10;\end{document}"/>
  <p:tag name="IGUANATEXSIZE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D \sqsubseteq (\exists r.D) \sqcap (\exists a.D)$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[D_1 \sqsubseteq \forall r.(\underset{D'\in R(D_1)}{\bigsqcup} D') \sqcap \forall a.(\underset{D'\in A(D_1)}{\bigsqcup} D')\]&#10;\[\ldots\]&#10;\[D_k \sqsubseteq \forall r.(\underset{D'\in R(D_k)}{\bigsqcup} D') \sqcap \forall a.(\underset{D'\in A(D_k)}{\bigsqcup} D')\]&#10;&#10;\end{document}"/>
  <p:tag name="IGUANATEXSIZE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[ d \sqsubseteq a \circ r ,\,\,\,\,\, d \sqsubseteq r \circ a ,\,\,\,\,\, \mathsf{Func}(d) \]&#10;\end{document}"/>
  <p:tag name="IGUANATEXSIZE" val="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[ D \equiv \bot\]&#10;\end{document}"/>
  <p:tag name="IGUANATEXSIZE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D_i \sqcap D_j \sqsubseteq \bot (\text{for } 1 \leq i &lt; j \leq k)$&#10;\end{document}"/>
  <p:tag name="IGUANATEXSIZE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$\leftarrow$ \textsf{\textbf{RDFS}}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D \equiv D_1 \sqcup D_2 \sqcup \ldots \sqcup D_{k-1} \sqcup D_k$&#10;\end{document}"/>
  <p:tag name="IGUANATEXSIZE" val="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D \sqsubseteq (\exists r.D) \sqcap (\exists a.D)$&#10;\end{document}"/>
  <p:tag name="IGUANATEXSIZE" val="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[D_1 \sqsubseteq \forall r.(\underset{D'\in R(D_1)}{\bigsqcup} D') \sqcap \forall a.(\underset{D'\in A(D_1)}{\bigsqcup} D')\]&#10;\[\ldots\]&#10;\[D_k \sqsubseteq \forall r.(\underset{D'\in R(D_k)}{\bigsqcup} D') \sqcap \forall a.(\underset{D'\in A(D_k)}{\bigsqcup} D')\]&#10;&#10;\end{document}"/>
  <p:tag name="IGUANATEXSIZE" val="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[ d \sqsubseteq a \circ r ,\,\,\,\,\, d \sqsubseteq r \circ a ,\,\,\,\,\, \mathsf{Func}(d) \]&#10;\end{document}"/>
  <p:tag name="IGUANATEXSIZE" val="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red}\[ D(x)\]&#10;\end{document}"/>
  <p:tag name="IGUANATEXSIZE" val="3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D_i \sqcap D_j \sqsubseteq \bot (\text{for } 1 \leq i &lt; j \leq k)$&#10;\end{document}"/>
  <p:tag name="IGUANATEXSIZE" val="3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color{blue}\models$&#10;\end{document}"/>
  <p:tag name="IGUANATEXSIZE" val="10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$\leftarrow$ \textsf{\textbf{RDFS}}&#10;\end{document}"/>
  <p:tag name="IGUANATEXSIZE" val="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white}$\leftarrow$ \textsf{\textbf{OWL}}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white}$\leftarrow$ \textsf{\textbf{OWL}}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[ {\color{orange}O} \models {\color{cyan}O'}\]&#10;\end{document}"/>
  <p:tag name="IGUANATEXSIZE" val="1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color{blue}\models$&#10;\end{document}"/>
  <p:tag name="IGUANATEXSIZE" val="1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D \equiv D_1 \sqcup D_2 \sqcup \ldots \sqcup D_{k-1} \sqcup D_k$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D \equiv D_1 \sqcup D_2 \sqcup \ldots \sqcup D_{k-1} \sqcup D_k$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D \equiv D_1 \sqcup D_2 \sqcup \ldots \sqcup D_{k-1} \sqcup D_k$&#10;\end{document}"/>
  <p:tag name="IGUANATEXSIZE" val="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19543</TotalTime>
  <Words>2824</Words>
  <Application>Microsoft Office PowerPoint</Application>
  <PresentationFormat>On-screen Show (4:3)</PresentationFormat>
  <Paragraphs>465</Paragraphs>
  <Slides>62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Arial Black</vt:lpstr>
      <vt:lpstr>Calibri</vt:lpstr>
      <vt:lpstr>Cambria</vt:lpstr>
      <vt:lpstr>CMU Typewriter Text</vt:lpstr>
      <vt:lpstr>Office Theme</vt:lpstr>
      <vt:lpstr>CC6202-1 La Web de Datos Primavera 2016  Lecture 5: Web Ontology Language (II)</vt:lpstr>
      <vt:lpstr>PREVIOUSLY ON  “LA WEB DE DATOS”</vt:lpstr>
      <vt:lpstr>RDF: Resource Description Framework</vt:lpstr>
      <vt:lpstr>RDF Schema …</vt:lpstr>
      <vt:lpstr>A special family …</vt:lpstr>
      <vt:lpstr>PowerPoint Presentation</vt:lpstr>
      <vt:lpstr>TODAY’S TOPIC …</vt:lpstr>
      <vt:lpstr>An ontology is just some definitions …</vt:lpstr>
      <vt:lpstr>Trying to give a taste of OWL</vt:lpstr>
      <vt:lpstr>MODELS …</vt:lpstr>
      <vt:lpstr>Models of ontologies</vt:lpstr>
      <vt:lpstr>Models of ontologies</vt:lpstr>
      <vt:lpstr>Models of ontologies</vt:lpstr>
      <vt:lpstr>Models of ontologies</vt:lpstr>
      <vt:lpstr>Mapping of names to things part of model</vt:lpstr>
      <vt:lpstr>ENTAILMENT …</vt:lpstr>
      <vt:lpstr>Ontology O entails O′ (O ⊧ O′)</vt:lpstr>
      <vt:lpstr>Entailment symbol: ⊧ </vt:lpstr>
      <vt:lpstr>Ontology Entailment</vt:lpstr>
      <vt:lpstr>REASONING TASKS …</vt:lpstr>
      <vt:lpstr>Materialisation:    Write down entailments</vt:lpstr>
      <vt:lpstr>Materialisation:     Write down entailments</vt:lpstr>
      <vt:lpstr>Materialisation:     Write down entailments</vt:lpstr>
      <vt:lpstr>Materialisation:     Write down entailments</vt:lpstr>
      <vt:lpstr>Ontology Satisfiability:      Does O have a “model”?</vt:lpstr>
      <vt:lpstr>Ontology Satisfiability:      Does O have a “model”?</vt:lpstr>
      <vt:lpstr>Ontology Satisfiability:      Does O have a “model”?</vt:lpstr>
      <vt:lpstr>Ontology Satisfiability:      Does O have a “model”?</vt:lpstr>
      <vt:lpstr>Entailment checking:     Does O entail O′?</vt:lpstr>
      <vt:lpstr>REASONING …</vt:lpstr>
      <vt:lpstr>How can we perform reasoning?</vt:lpstr>
      <vt:lpstr>So how do we test unsatisfiability then?</vt:lpstr>
      <vt:lpstr>UNDECIDABILITY …</vt:lpstr>
      <vt:lpstr>A simple Java program …</vt:lpstr>
      <vt:lpstr>A simple Java program …</vt:lpstr>
      <vt:lpstr>Halting Problem</vt:lpstr>
      <vt:lpstr>A quick sketch of Halting Problem proof</vt:lpstr>
      <vt:lpstr>Problem: Consecutive ‘1’s in π</vt:lpstr>
      <vt:lpstr>Problem: Collatz Halting Problem</vt:lpstr>
      <vt:lpstr>Domino Tiling Problem</vt:lpstr>
      <vt:lpstr>Can reduce from Halting to Tiling</vt:lpstr>
      <vt:lpstr>Reduce from Tiling to OWL entailment?</vt:lpstr>
      <vt:lpstr>Some Description Logic symbols</vt:lpstr>
      <vt:lpstr>Can reduce from OWL entailment to Tiling</vt:lpstr>
      <vt:lpstr>Can reduce from OWL entailment to Tiling</vt:lpstr>
      <vt:lpstr>Can reduce from OWL entailment to Tiling</vt:lpstr>
      <vt:lpstr>Can reduce from OWL entailment to Tiling</vt:lpstr>
      <vt:lpstr>Can reduce from OWL entailment to Tiling</vt:lpstr>
      <vt:lpstr>Can reduce from OWL entailment to Tiling</vt:lpstr>
      <vt:lpstr>What condition are we missing?</vt:lpstr>
      <vt:lpstr>Can reduce from OWL entailment to Tiling</vt:lpstr>
      <vt:lpstr>What’s the entailment question?</vt:lpstr>
      <vt:lpstr>What’s the entailment question?</vt:lpstr>
      <vt:lpstr>Could also use satisfiability</vt:lpstr>
      <vt:lpstr>OWL satisfiability/entailment is powerful</vt:lpstr>
      <vt:lpstr>PRACTICAL REASONING</vt:lpstr>
      <vt:lpstr>Options …</vt:lpstr>
      <vt:lpstr>RECAP</vt:lpstr>
      <vt:lpstr>PowerPoint Presentation</vt:lpstr>
      <vt:lpstr>OWL Definitions</vt:lpstr>
      <vt:lpstr>OWL Reasoning Tasks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CC6202-1 La Web de Datos 2015</dc:title>
  <dc:creator>Aidan Hogan</dc:creator>
  <cp:lastModifiedBy>ahogan</cp:lastModifiedBy>
  <cp:revision>1853</cp:revision>
  <cp:lastPrinted>2015-09-21T15:56:58Z</cp:lastPrinted>
  <dcterms:created xsi:type="dcterms:W3CDTF">2006-08-16T00:00:00Z</dcterms:created>
  <dcterms:modified xsi:type="dcterms:W3CDTF">2016-10-05T20:23:27Z</dcterms:modified>
</cp:coreProperties>
</file>