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charts/chart1.xml" ContentType="application/vnd.openxmlformats-officedocument.drawingml.chart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92"/>
  </p:notesMasterIdLst>
  <p:sldIdLst>
    <p:sldId id="528" r:id="rId3"/>
    <p:sldId id="462" r:id="rId4"/>
    <p:sldId id="777" r:id="rId5"/>
    <p:sldId id="952" r:id="rId6"/>
    <p:sldId id="953" r:id="rId7"/>
    <p:sldId id="954" r:id="rId8"/>
    <p:sldId id="951" r:id="rId9"/>
    <p:sldId id="1042" r:id="rId10"/>
    <p:sldId id="955" r:id="rId11"/>
    <p:sldId id="959" r:id="rId12"/>
    <p:sldId id="967" r:id="rId13"/>
    <p:sldId id="957" r:id="rId14"/>
    <p:sldId id="958" r:id="rId15"/>
    <p:sldId id="970" r:id="rId16"/>
    <p:sldId id="971" r:id="rId17"/>
    <p:sldId id="972" r:id="rId18"/>
    <p:sldId id="992" r:id="rId19"/>
    <p:sldId id="973" r:id="rId20"/>
    <p:sldId id="981" r:id="rId21"/>
    <p:sldId id="974" r:id="rId22"/>
    <p:sldId id="978" r:id="rId23"/>
    <p:sldId id="975" r:id="rId24"/>
    <p:sldId id="982" r:id="rId25"/>
    <p:sldId id="977" r:id="rId26"/>
    <p:sldId id="984" r:id="rId27"/>
    <p:sldId id="976" r:id="rId28"/>
    <p:sldId id="979" r:id="rId29"/>
    <p:sldId id="980" r:id="rId30"/>
    <p:sldId id="987" r:id="rId31"/>
    <p:sldId id="988" r:id="rId32"/>
    <p:sldId id="990" r:id="rId33"/>
    <p:sldId id="991" r:id="rId34"/>
    <p:sldId id="986" r:id="rId35"/>
    <p:sldId id="985" r:id="rId36"/>
    <p:sldId id="993" r:id="rId37"/>
    <p:sldId id="994" r:id="rId38"/>
    <p:sldId id="995" r:id="rId39"/>
    <p:sldId id="997" r:id="rId40"/>
    <p:sldId id="999" r:id="rId41"/>
    <p:sldId id="1001" r:id="rId42"/>
    <p:sldId id="1003" r:id="rId43"/>
    <p:sldId id="1004" r:id="rId44"/>
    <p:sldId id="1005" r:id="rId45"/>
    <p:sldId id="1002" r:id="rId46"/>
    <p:sldId id="1006" r:id="rId47"/>
    <p:sldId id="1007" r:id="rId48"/>
    <p:sldId id="1008" r:id="rId49"/>
    <p:sldId id="998" r:id="rId50"/>
    <p:sldId id="996" r:id="rId51"/>
    <p:sldId id="1009" r:id="rId52"/>
    <p:sldId id="1010" r:id="rId53"/>
    <p:sldId id="968" r:id="rId54"/>
    <p:sldId id="961" r:id="rId55"/>
    <p:sldId id="963" r:id="rId56"/>
    <p:sldId id="969" r:id="rId57"/>
    <p:sldId id="1013" r:id="rId58"/>
    <p:sldId id="1012" r:id="rId59"/>
    <p:sldId id="962" r:id="rId60"/>
    <p:sldId id="1015" r:id="rId61"/>
    <p:sldId id="1016" r:id="rId62"/>
    <p:sldId id="1018" r:id="rId63"/>
    <p:sldId id="1020" r:id="rId64"/>
    <p:sldId id="1019" r:id="rId65"/>
    <p:sldId id="1021" r:id="rId66"/>
    <p:sldId id="1022" r:id="rId67"/>
    <p:sldId id="1017" r:id="rId68"/>
    <p:sldId id="1023" r:id="rId69"/>
    <p:sldId id="1024" r:id="rId70"/>
    <p:sldId id="1025" r:id="rId71"/>
    <p:sldId id="956" r:id="rId72"/>
    <p:sldId id="1026" r:id="rId73"/>
    <p:sldId id="1027" r:id="rId74"/>
    <p:sldId id="1028" r:id="rId75"/>
    <p:sldId id="1030" r:id="rId76"/>
    <p:sldId id="1029" r:id="rId77"/>
    <p:sldId id="1032" r:id="rId78"/>
    <p:sldId id="1031" r:id="rId79"/>
    <p:sldId id="1033" r:id="rId80"/>
    <p:sldId id="1034" r:id="rId81"/>
    <p:sldId id="1045" r:id="rId82"/>
    <p:sldId id="1035" r:id="rId83"/>
    <p:sldId id="1037" r:id="rId84"/>
    <p:sldId id="1036" r:id="rId85"/>
    <p:sldId id="1038" r:id="rId86"/>
    <p:sldId id="1039" r:id="rId87"/>
    <p:sldId id="1041" r:id="rId88"/>
    <p:sldId id="1043" r:id="rId89"/>
    <p:sldId id="1044" r:id="rId90"/>
    <p:sldId id="651" r:id="rId91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117600"/>
    <a:srgbClr val="0D5C00"/>
    <a:srgbClr val="820069"/>
    <a:srgbClr val="A80088"/>
    <a:srgbClr val="0000FF"/>
    <a:srgbClr val="C0009B"/>
    <a:srgbClr val="FF75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9" autoAdjust="0"/>
    <p:restoredTop sz="94662" autoAdjust="0"/>
  </p:normalViewPr>
  <p:slideViewPr>
    <p:cSldViewPr>
      <p:cViewPr>
        <p:scale>
          <a:sx n="75" d="100"/>
          <a:sy n="75" d="100"/>
        </p:scale>
        <p:origin x="-51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cat>
            <c:numRef>
              <c:f>Sheet1!$A$2:$A$6</c:f>
              <c:numCache>
                <c:formatCode>m/d/yyyy</c:formatCode>
                <c:ptCount val="5"/>
                <c:pt idx="0">
                  <c:v>37377</c:v>
                </c:pt>
                <c:pt idx="1">
                  <c:v>37408</c:v>
                </c:pt>
                <c:pt idx="2">
                  <c:v>37438</c:v>
                </c:pt>
                <c:pt idx="3">
                  <c:v>37469</c:v>
                </c:pt>
                <c:pt idx="4">
                  <c:v>37500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32</c:v>
                </c:pt>
                <c:pt idx="1">
                  <c:v>32</c:v>
                </c:pt>
                <c:pt idx="2">
                  <c:v>28</c:v>
                </c:pt>
                <c:pt idx="3">
                  <c:v>12</c:v>
                </c:pt>
                <c:pt idx="4">
                  <c:v>15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cat>
            <c:numRef>
              <c:f>Sheet1!$A$2:$A$6</c:f>
              <c:numCache>
                <c:formatCode>m/d/yyyy</c:formatCode>
                <c:ptCount val="5"/>
                <c:pt idx="0">
                  <c:v>37377</c:v>
                </c:pt>
                <c:pt idx="1">
                  <c:v>37408</c:v>
                </c:pt>
                <c:pt idx="2">
                  <c:v>37438</c:v>
                </c:pt>
                <c:pt idx="3">
                  <c:v>37469</c:v>
                </c:pt>
                <c:pt idx="4">
                  <c:v>37500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12</c:v>
                </c:pt>
                <c:pt idx="1">
                  <c:v>12</c:v>
                </c:pt>
                <c:pt idx="2">
                  <c:v>12</c:v>
                </c:pt>
                <c:pt idx="3">
                  <c:v>21</c:v>
                </c:pt>
                <c:pt idx="4">
                  <c:v>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5360000"/>
        <c:axId val="145361536"/>
      </c:radarChart>
      <c:catAx>
        <c:axId val="145360000"/>
        <c:scaling>
          <c:orientation val="minMax"/>
        </c:scaling>
        <c:delete val="0"/>
        <c:axPos val="b"/>
        <c:majorGridlines/>
        <c:numFmt formatCode="m/d/yyyy" sourceLinked="1"/>
        <c:majorTickMark val="out"/>
        <c:minorTickMark val="none"/>
        <c:tickLblPos val="nextTo"/>
        <c:crossAx val="145361536"/>
        <c:crosses val="autoZero"/>
        <c:auto val="1"/>
        <c:lblAlgn val="ctr"/>
        <c:lblOffset val="100"/>
        <c:noMultiLvlLbl val="0"/>
      </c:catAx>
      <c:valAx>
        <c:axId val="145361536"/>
        <c:scaling>
          <c:orientation val="minMax"/>
        </c:scaling>
        <c:delete val="0"/>
        <c:axPos val="l"/>
        <c:majorGridlines/>
        <c:numFmt formatCode="General" sourceLinked="1"/>
        <c:majorTickMark val="cross"/>
        <c:minorTickMark val="none"/>
        <c:tickLblPos val="nextTo"/>
        <c:crossAx val="14536000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4E300012-02A5-4B9A-BBBE-ECC937BD1D5A}" type="datetimeFigureOut">
              <a:rPr lang="en-IE" smtClean="0"/>
              <a:t>04/10/2015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904E58D3-AE56-4AF7-BFDD-CAD04963A4E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9688" cy="3840163"/>
          </a:xfrm>
          <a:ln/>
        </p:spPr>
      </p:sp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59666"/>
            <a:ext cx="5206153" cy="4607352"/>
          </a:xfrm>
          <a:noFill/>
          <a:ln/>
        </p:spPr>
        <p:txBody>
          <a:bodyPr lIns="94311" tIns="47154" rIns="94311" bIns="47154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17684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9688" cy="3840163"/>
          </a:xfrm>
          <a:ln/>
        </p:spPr>
      </p:sp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59666"/>
            <a:ext cx="5206153" cy="4607352"/>
          </a:xfrm>
          <a:noFill/>
          <a:ln/>
        </p:spPr>
        <p:txBody>
          <a:bodyPr lIns="94311" tIns="47154" rIns="94311" bIns="47154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63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48742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64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48742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65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48742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89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37097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966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045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272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1992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2422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345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6281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170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7527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7890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927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969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3.org/TR/owl2-profiles/#Reasoning_in_OWL_2_RL_and_RDF_Graphs_using_Rules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3.org/TR/owl2-profiles/#Reasoning_in_OWL_2_RL_and_RDF_Graphs_using_Rules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52.png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6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6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6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63.png"/><Relationship Id="rId4" Type="http://schemas.openxmlformats.org/officeDocument/2006/relationships/image" Target="../media/image6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63.png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tags" Target="../tags/tag17.xml"/><Relationship Id="rId7" Type="http://schemas.openxmlformats.org/officeDocument/2006/relationships/image" Target="../media/image68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67.gif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tags" Target="../tags/tag21.xml"/><Relationship Id="rId7" Type="http://schemas.openxmlformats.org/officeDocument/2006/relationships/image" Target="../media/image67.gif"/><Relationship Id="rId12" Type="http://schemas.openxmlformats.org/officeDocument/2006/relationships/image" Target="../media/image73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0.png"/><Relationship Id="rId4" Type="http://schemas.openxmlformats.org/officeDocument/2006/relationships/tags" Target="../tags/tag22.xml"/><Relationship Id="rId9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chart" Target="../charts/chart1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CC6202-1</a:t>
            </a:r>
            <a:br>
              <a:rPr lang="es-ES" b="1" dirty="0" smtClean="0"/>
            </a:br>
            <a:r>
              <a:rPr lang="en-IE" b="1" cap="small" dirty="0" smtClean="0"/>
              <a:t>La Web de </a:t>
            </a:r>
            <a:r>
              <a:rPr lang="en-IE" b="1" cap="small" dirty="0" err="1" smtClean="0"/>
              <a:t>Datos</a:t>
            </a:r>
            <a:r>
              <a:rPr lang="en-IE" b="1" cap="small" dirty="0"/>
              <a:t/>
            </a:r>
            <a:br>
              <a:rPr lang="en-IE" b="1" cap="small" dirty="0"/>
            </a:br>
            <a:r>
              <a:rPr lang="en-IE" b="1" cap="small" dirty="0" smtClean="0"/>
              <a:t>Primavera </a:t>
            </a:r>
            <a:r>
              <a:rPr lang="es-ES" b="1" dirty="0" smtClean="0"/>
              <a:t>2015</a:t>
            </a:r>
            <a:br>
              <a:rPr lang="es-ES" b="1" dirty="0" smtClean="0"/>
            </a:br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 err="1" smtClean="0"/>
              <a:t>Lecture</a:t>
            </a:r>
            <a:r>
              <a:rPr lang="es-ES" b="1" dirty="0" smtClean="0"/>
              <a:t> </a:t>
            </a:r>
            <a:r>
              <a:rPr lang="es-ES" b="1" dirty="0"/>
              <a:t>6</a:t>
            </a:r>
            <a:r>
              <a:rPr lang="es-ES" b="1" dirty="0" smtClean="0"/>
              <a:t>: </a:t>
            </a:r>
            <a:r>
              <a:rPr lang="es-ES" b="1" dirty="0" smtClean="0"/>
              <a:t>Web </a:t>
            </a:r>
            <a:r>
              <a:rPr lang="es-ES" b="1" dirty="0" err="1" smtClean="0"/>
              <a:t>Ontology</a:t>
            </a:r>
            <a:r>
              <a:rPr lang="es-ES" b="1" dirty="0" smtClean="0"/>
              <a:t> </a:t>
            </a:r>
            <a:r>
              <a:rPr lang="es-ES" b="1" dirty="0" err="1" smtClean="0"/>
              <a:t>Language</a:t>
            </a:r>
            <a:r>
              <a:rPr lang="es-ES" b="1" dirty="0"/>
              <a:t> </a:t>
            </a:r>
            <a:r>
              <a:rPr lang="es-ES" b="1" dirty="0" smtClean="0"/>
              <a:t>(</a:t>
            </a:r>
            <a:r>
              <a:rPr lang="es-ES" b="1" dirty="0" smtClean="0"/>
              <a:t>III)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/>
          <a:lstStyle/>
          <a:p>
            <a:r>
              <a:rPr lang="en-IE" dirty="0" smtClean="0"/>
              <a:t>Aidan Hogan</a:t>
            </a:r>
          </a:p>
          <a:p>
            <a:r>
              <a:rPr lang="en-IE" dirty="0" smtClean="0"/>
              <a:t>aidhog@gmail.com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 the labs …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r>
              <a:rPr lang="en-IE" dirty="0" smtClean="0"/>
              <a:t>But what is the reasoner </a:t>
            </a:r>
            <a:r>
              <a:rPr lang="en-IE" i="1" dirty="0" smtClean="0"/>
              <a:t>actually</a:t>
            </a:r>
            <a:r>
              <a:rPr lang="en-IE" dirty="0" smtClean="0"/>
              <a:t> doing? …</a:t>
            </a:r>
            <a:endParaRPr lang="en-IE" dirty="0"/>
          </a:p>
        </p:txBody>
      </p:sp>
      <p:sp>
        <p:nvSpPr>
          <p:cNvPr id="5" name="Rounded Rectangle 4"/>
          <p:cNvSpPr/>
          <p:nvPr/>
        </p:nvSpPr>
        <p:spPr>
          <a:xfrm>
            <a:off x="907576" y="1676400"/>
            <a:ext cx="1984612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dirty="0" smtClean="0"/>
              <a:t>Data</a:t>
            </a:r>
            <a:endParaRPr lang="en-IE" sz="24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907576" y="3539320"/>
            <a:ext cx="1984612" cy="12192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i="1" dirty="0" smtClean="0"/>
              <a:t>Ontology</a:t>
            </a:r>
            <a:endParaRPr lang="en-IE" sz="2400" b="1" i="1" dirty="0"/>
          </a:p>
        </p:txBody>
      </p:sp>
      <p:sp>
        <p:nvSpPr>
          <p:cNvPr id="8" name="Rounded Rectangle 7"/>
          <p:cNvSpPr/>
          <p:nvPr/>
        </p:nvSpPr>
        <p:spPr>
          <a:xfrm>
            <a:off x="6244988" y="2548720"/>
            <a:ext cx="1984612" cy="1219200"/>
          </a:xfrm>
          <a:prstGeom prst="roundRect">
            <a:avLst/>
          </a:prstGeom>
          <a:solidFill>
            <a:srgbClr val="00B050"/>
          </a:solidFill>
          <a:ln>
            <a:solidFill>
              <a:srgbClr val="11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i="1" dirty="0" smtClean="0"/>
              <a:t>Entailments</a:t>
            </a:r>
            <a:endParaRPr lang="en-IE" sz="2400" b="1" i="1" dirty="0"/>
          </a:p>
        </p:txBody>
      </p:sp>
      <p:sp>
        <p:nvSpPr>
          <p:cNvPr id="9" name="Chevron 8"/>
          <p:cNvSpPr/>
          <p:nvPr/>
        </p:nvSpPr>
        <p:spPr>
          <a:xfrm>
            <a:off x="3352800" y="2286000"/>
            <a:ext cx="2590800" cy="2057400"/>
          </a:xfrm>
          <a:prstGeom prst="chevron">
            <a:avLst>
              <a:gd name="adj" fmla="val 21476"/>
            </a:avLst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dirty="0" smtClean="0">
                <a:solidFill>
                  <a:schemeClr val="bg1"/>
                </a:solidFill>
              </a:rPr>
              <a:t>Reasoner</a:t>
            </a:r>
          </a:p>
          <a:p>
            <a:pPr algn="ctr"/>
            <a:r>
              <a:rPr lang="en-IE" sz="2400" b="1" dirty="0" smtClean="0">
                <a:solidFill>
                  <a:schemeClr val="bg1"/>
                </a:solidFill>
              </a:rPr>
              <a:t>???</a:t>
            </a:r>
            <a:endParaRPr lang="en-I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22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incomplete 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</a:rPr>
              <a:t>reasoners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that halt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5471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Incomplete 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</a:rPr>
              <a:t>reasoners that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halt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  <a:r>
              <a:rPr lang="en-IE" dirty="0" smtClean="0"/>
              <a:t> </a:t>
            </a:r>
            <a:r>
              <a:rPr lang="en-IE" dirty="0" smtClean="0"/>
              <a:t/>
            </a:r>
            <a:br>
              <a:rPr lang="en-IE" dirty="0" smtClean="0"/>
            </a:br>
            <a:r>
              <a:rPr lang="en-IE" dirty="0"/>
              <a:t>	</a:t>
            </a:r>
            <a:r>
              <a:rPr lang="en-IE" dirty="0" smtClean="0"/>
              <a:t>		</a:t>
            </a:r>
            <a:r>
              <a:rPr lang="en-IE" dirty="0" smtClean="0"/>
              <a:t>Works for materialisation</a:t>
            </a:r>
            <a:endParaRPr lang="en-IE" dirty="0"/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656230" y="4724400"/>
            <a:ext cx="7710273" cy="9144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1600" dirty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  <a:endParaRPr lang="en-IE" sz="1600" dirty="0" smtClean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7" name="Content Placeholder 2"/>
          <p:cNvSpPr>
            <a:spLocks/>
          </p:cNvSpPr>
          <p:nvPr/>
        </p:nvSpPr>
        <p:spPr bwMode="auto">
          <a:xfrm>
            <a:off x="628934" y="1143000"/>
            <a:ext cx="7710273" cy="332323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owl:AsymmetricProperty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owl:inverseOf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owl:TransitiveProperty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:Person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sz="1600" dirty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2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endParaRPr lang="en-IE" sz="1600" dirty="0" smtClean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600" dirty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" name="Content Placeholder 2"/>
          <p:cNvSpPr>
            <a:spLocks/>
          </p:cNvSpPr>
          <p:nvPr/>
        </p:nvSpPr>
        <p:spPr bwMode="auto">
          <a:xfrm>
            <a:off x="656230" y="5638800"/>
            <a:ext cx="7710273" cy="12192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solidFill>
                  <a:schemeClr val="bg1">
                    <a:lumMod val="65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solidFill>
                  <a:schemeClr val="bg1">
                    <a:lumMod val="65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solidFill>
                  <a:schemeClr val="bg1">
                    <a:lumMod val="65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solidFill>
                  <a:schemeClr val="bg1">
                    <a:lumMod val="65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_:parent1 . _:parent1 a :Person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solidFill>
                  <a:schemeClr val="bg1">
                    <a:lumMod val="65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solidFill>
                  <a:schemeClr val="bg1">
                    <a:lumMod val="65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solidFill>
                  <a:schemeClr val="bg1">
                    <a:lumMod val="65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solidFill>
                  <a:schemeClr val="bg1">
                    <a:lumMod val="65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_:parent2 . _:parent2 a :Person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chemeClr val="bg1">
                    <a:lumMod val="65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_:parent1 :</a:t>
            </a:r>
            <a:r>
              <a:rPr lang="en-IE" sz="1600" dirty="0" err="1" smtClean="0">
                <a:solidFill>
                  <a:schemeClr val="bg1">
                    <a:lumMod val="65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solidFill>
                  <a:schemeClr val="bg1">
                    <a:lumMod val="65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_:parent11 . _:parent11 a :Person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chemeClr val="bg1">
                    <a:lumMod val="65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_:parent2 :</a:t>
            </a:r>
            <a:r>
              <a:rPr lang="en-IE" sz="1600" dirty="0" err="1" smtClean="0">
                <a:solidFill>
                  <a:schemeClr val="bg1">
                    <a:lumMod val="65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solidFill>
                  <a:schemeClr val="bg1">
                    <a:lumMod val="65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_:parent12 . _:parent12 a :Person . </a:t>
            </a:r>
            <a:r>
              <a:rPr lang="en-IE" sz="1600" b="1" dirty="0" smtClean="0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406156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Incomplete 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</a:rPr>
              <a:t>reasoners that halt:</a:t>
            </a:r>
            <a:r>
              <a:rPr lang="en-IE" dirty="0"/>
              <a:t> </a:t>
            </a:r>
            <a:br>
              <a:rPr lang="en-IE" dirty="0"/>
            </a:br>
            <a:r>
              <a:rPr lang="en-IE" dirty="0" smtClean="0"/>
              <a:t>         	 for Entailment/Satisfiability Checking?</a:t>
            </a:r>
            <a:endParaRPr lang="en-I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682" y="1524001"/>
            <a:ext cx="3932918" cy="2952624"/>
          </a:xfrm>
          <a:prstGeom prst="rect">
            <a:avLst/>
          </a:prstGeom>
          <a:noFill/>
          <a:ln w="9525">
            <a:solidFill>
              <a:schemeClr val="tx1"/>
            </a:solidFill>
            <a:prstDash val="sys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82" y="1524001"/>
            <a:ext cx="3956467" cy="2971799"/>
          </a:xfrm>
          <a:prstGeom prst="rect">
            <a:avLst/>
          </a:prstGeom>
          <a:noFill/>
          <a:ln w="9525">
            <a:solidFill>
              <a:schemeClr val="tx1"/>
            </a:solidFill>
            <a:prstDash val="sys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0679" y="4876800"/>
            <a:ext cx="788266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/>
              <a:t>Why can’t we have incomplete satisfiability/entailment checkers?</a:t>
            </a:r>
            <a:endParaRPr lang="en-IE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5410200"/>
            <a:ext cx="8229600" cy="1447800"/>
          </a:xfrm>
        </p:spPr>
        <p:txBody>
          <a:bodyPr>
            <a:normAutofit/>
          </a:bodyPr>
          <a:lstStyle/>
          <a:p>
            <a:r>
              <a:rPr lang="en-IE" dirty="0" smtClean="0"/>
              <a:t>Both are decision problems </a:t>
            </a:r>
            <a:r>
              <a:rPr lang="en-IE" dirty="0" smtClean="0">
                <a:solidFill>
                  <a:schemeClr val="bg1">
                    <a:lumMod val="65000"/>
                  </a:schemeClr>
                </a:solidFill>
              </a:rPr>
              <a:t>(yes/no)</a:t>
            </a:r>
          </a:p>
          <a:p>
            <a:r>
              <a:rPr lang="en-IE" dirty="0" smtClean="0"/>
              <a:t>What would an incomplete answer be? </a:t>
            </a:r>
            <a:r>
              <a:rPr lang="en-IE" dirty="0" smtClean="0">
                <a:solidFill>
                  <a:schemeClr val="bg1">
                    <a:lumMod val="65000"/>
                  </a:schemeClr>
                </a:solidFill>
              </a:rPr>
              <a:t>(ye/n)</a:t>
            </a:r>
            <a:endParaRPr lang="en-IE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63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 the labs …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r>
              <a:rPr lang="en-IE" sz="2800" dirty="0" smtClean="0"/>
              <a:t>The reasoner is doing (incomplete) materialisation!</a:t>
            </a:r>
            <a:endParaRPr lang="en-IE" sz="2800" dirty="0"/>
          </a:p>
        </p:txBody>
      </p:sp>
      <p:sp>
        <p:nvSpPr>
          <p:cNvPr id="5" name="Rounded Rectangle 4"/>
          <p:cNvSpPr/>
          <p:nvPr/>
        </p:nvSpPr>
        <p:spPr>
          <a:xfrm>
            <a:off x="907576" y="1676400"/>
            <a:ext cx="1984612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dirty="0" smtClean="0"/>
              <a:t>Data</a:t>
            </a:r>
            <a:endParaRPr lang="en-IE" sz="24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6244988" y="2548720"/>
            <a:ext cx="1984612" cy="1219200"/>
          </a:xfrm>
          <a:prstGeom prst="roundRect">
            <a:avLst/>
          </a:prstGeom>
          <a:solidFill>
            <a:srgbClr val="00B050"/>
          </a:solidFill>
          <a:ln>
            <a:solidFill>
              <a:srgbClr val="11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i="1" dirty="0" smtClean="0"/>
              <a:t>Entailments</a:t>
            </a:r>
            <a:endParaRPr lang="en-IE" sz="2400" b="1" i="1" dirty="0"/>
          </a:p>
        </p:txBody>
      </p:sp>
      <p:sp>
        <p:nvSpPr>
          <p:cNvPr id="9" name="Chevron 8"/>
          <p:cNvSpPr/>
          <p:nvPr/>
        </p:nvSpPr>
        <p:spPr>
          <a:xfrm>
            <a:off x="3352800" y="2286000"/>
            <a:ext cx="2590800" cy="2057400"/>
          </a:xfrm>
          <a:prstGeom prst="chevron">
            <a:avLst>
              <a:gd name="adj" fmla="val 21476"/>
            </a:avLst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dirty="0" smtClean="0">
                <a:solidFill>
                  <a:schemeClr val="bg1"/>
                </a:solidFill>
              </a:rPr>
              <a:t>Reasoner</a:t>
            </a:r>
          </a:p>
          <a:p>
            <a:pPr algn="ctr"/>
            <a:r>
              <a:rPr lang="en-IE" sz="2400" b="1" dirty="0" smtClean="0">
                <a:solidFill>
                  <a:schemeClr val="bg1"/>
                </a:solidFill>
              </a:rPr>
              <a:t>???</a:t>
            </a:r>
            <a:endParaRPr lang="en-IE" sz="2400" b="1" dirty="0">
              <a:solidFill>
                <a:schemeClr val="bg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07576" y="3539320"/>
            <a:ext cx="1984612" cy="12192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i="1" dirty="0" smtClean="0"/>
              <a:t>Ontology</a:t>
            </a:r>
            <a:endParaRPr lang="en-IE" sz="2400" b="1" i="1" dirty="0"/>
          </a:p>
        </p:txBody>
      </p:sp>
    </p:spTree>
    <p:extLst>
      <p:ext uri="{BB962C8B-B14F-4D97-AF65-F5344CB8AC3E}">
        <p14:creationId xmlns:p14="http://schemas.microsoft.com/office/powerpoint/2010/main" val="192535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Recall: </a:t>
            </a:r>
            <a:r>
              <a:rPr lang="en-IE" dirty="0" smtClean="0"/>
              <a:t>RDFS reasoning using “rules”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pPr marL="0" indent="0" algn="ctr">
              <a:buNone/>
            </a:pPr>
            <a:r>
              <a:rPr lang="en-I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(Don’t worry about rdfD1, rdfs1, rdfs12, rdfs13)</a:t>
            </a:r>
            <a:endParaRPr lang="en-IE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7947013" cy="383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790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 the labs …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257800"/>
          </a:xfrm>
        </p:spPr>
        <p:txBody>
          <a:bodyPr>
            <a:normAutofit/>
          </a:bodyPr>
          <a:lstStyle/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pPr marL="0" indent="0">
              <a:buNone/>
            </a:pPr>
            <a:endParaRPr lang="en-IE" dirty="0" smtClean="0"/>
          </a:p>
          <a:p>
            <a:r>
              <a:rPr lang="en-IE" sz="2800" dirty="0" smtClean="0"/>
              <a:t>The reasoner is doing (incomplete) materialisation!</a:t>
            </a:r>
          </a:p>
          <a:p>
            <a:pPr lvl="1"/>
            <a:r>
              <a:rPr lang="en-IE" sz="2400" dirty="0" smtClean="0"/>
              <a:t>Using OWL 2 RL/RDF rules that support RDFS </a:t>
            </a:r>
            <a:r>
              <a:rPr lang="en-IE" sz="2400" i="1" dirty="0" smtClean="0"/>
              <a:t>and</a:t>
            </a:r>
            <a:r>
              <a:rPr lang="en-IE" sz="2400" dirty="0" smtClean="0"/>
              <a:t> OWL (2)</a:t>
            </a:r>
          </a:p>
          <a:p>
            <a:pPr marL="457200" lvl="1" indent="0">
              <a:buNone/>
            </a:pPr>
            <a:endParaRPr lang="en-IE" sz="1400" dirty="0" smtClean="0"/>
          </a:p>
          <a:p>
            <a:pPr marL="457200" lvl="1" indent="0">
              <a:buNone/>
            </a:pPr>
            <a:r>
              <a:rPr lang="en-IE" sz="1400" dirty="0" smtClean="0">
                <a:hlinkClick r:id="rId2"/>
              </a:rPr>
              <a:t>http</a:t>
            </a:r>
            <a:r>
              <a:rPr lang="en-IE" sz="1400" dirty="0">
                <a:hlinkClick r:id="rId2"/>
              </a:rPr>
              <a:t>://www.w3.org/TR/owl2-profiles/#</a:t>
            </a:r>
            <a:r>
              <a:rPr lang="en-IE" sz="1400" dirty="0" smtClean="0">
                <a:hlinkClick r:id="rId2"/>
              </a:rPr>
              <a:t>Reasoning_in_OWL_2_RL_and_RDF_Graphs_using_Rules</a:t>
            </a:r>
            <a:endParaRPr lang="en-IE" sz="1400" dirty="0" smtClean="0"/>
          </a:p>
          <a:p>
            <a:pPr marL="457200" lvl="1" indent="0">
              <a:buNone/>
            </a:pPr>
            <a:endParaRPr lang="en-IE" sz="1400" dirty="0" smtClean="0"/>
          </a:p>
        </p:txBody>
      </p:sp>
      <p:sp>
        <p:nvSpPr>
          <p:cNvPr id="5" name="Rounded Rectangle 4"/>
          <p:cNvSpPr/>
          <p:nvPr/>
        </p:nvSpPr>
        <p:spPr>
          <a:xfrm>
            <a:off x="907576" y="1676400"/>
            <a:ext cx="1984612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dirty="0" smtClean="0"/>
              <a:t>Data</a:t>
            </a:r>
            <a:endParaRPr lang="en-IE" sz="24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6244988" y="2548720"/>
            <a:ext cx="1984612" cy="1219200"/>
          </a:xfrm>
          <a:prstGeom prst="roundRect">
            <a:avLst/>
          </a:prstGeom>
          <a:solidFill>
            <a:srgbClr val="00B050"/>
          </a:solidFill>
          <a:ln>
            <a:solidFill>
              <a:srgbClr val="11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i="1" dirty="0" smtClean="0"/>
              <a:t>Entailments</a:t>
            </a:r>
            <a:endParaRPr lang="en-IE" sz="2400" b="1" i="1" dirty="0"/>
          </a:p>
        </p:txBody>
      </p:sp>
      <p:sp>
        <p:nvSpPr>
          <p:cNvPr id="9" name="Chevron 8"/>
          <p:cNvSpPr/>
          <p:nvPr/>
        </p:nvSpPr>
        <p:spPr>
          <a:xfrm>
            <a:off x="3352800" y="2286000"/>
            <a:ext cx="2590800" cy="2057400"/>
          </a:xfrm>
          <a:prstGeom prst="chevron">
            <a:avLst>
              <a:gd name="adj" fmla="val 21476"/>
            </a:avLst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dirty="0" smtClean="0">
                <a:solidFill>
                  <a:schemeClr val="bg1"/>
                </a:solidFill>
              </a:rPr>
              <a:t>Reasoner</a:t>
            </a:r>
          </a:p>
          <a:p>
            <a:pPr algn="ctr"/>
            <a:r>
              <a:rPr lang="en-IE" sz="2400" b="1" dirty="0" smtClean="0">
                <a:solidFill>
                  <a:schemeClr val="bg1"/>
                </a:solidFill>
              </a:rPr>
              <a:t>???</a:t>
            </a:r>
            <a:endParaRPr lang="en-IE" sz="2400" b="1" dirty="0">
              <a:solidFill>
                <a:schemeClr val="bg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07576" y="3539320"/>
            <a:ext cx="1984612" cy="12192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i="1" dirty="0" smtClean="0"/>
              <a:t>Ontology</a:t>
            </a:r>
            <a:endParaRPr lang="en-IE" sz="2400" b="1" i="1" dirty="0"/>
          </a:p>
        </p:txBody>
      </p:sp>
    </p:spTree>
    <p:extLst>
      <p:ext uri="{BB962C8B-B14F-4D97-AF65-F5344CB8AC3E}">
        <p14:creationId xmlns:p14="http://schemas.microsoft.com/office/powerpoint/2010/main" val="276496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Lots of rules …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b="1" dirty="0" smtClean="0"/>
              <a:t>Goal</a:t>
            </a:r>
            <a:r>
              <a:rPr lang="en-IE" dirty="0" smtClean="0"/>
              <a:t>: be familiar with idea, not every rule</a:t>
            </a:r>
          </a:p>
          <a:p>
            <a:r>
              <a:rPr lang="en-IE" dirty="0" smtClean="0"/>
              <a:t>Useful for reference</a:t>
            </a:r>
          </a:p>
          <a:p>
            <a:r>
              <a:rPr lang="en-IE" b="1" dirty="0" smtClean="0"/>
              <a:t>Homework</a:t>
            </a:r>
            <a:r>
              <a:rPr lang="en-IE" dirty="0" smtClean="0"/>
              <a:t>: read over them quickly</a:t>
            </a:r>
          </a:p>
          <a:p>
            <a:pPr lvl="1"/>
            <a:r>
              <a:rPr lang="en-IE" dirty="0" smtClean="0"/>
              <a:t>Let them wash over you </a:t>
            </a:r>
            <a:r>
              <a:rPr lang="en-IE" dirty="0" smtClean="0">
                <a:sym typeface="Wingdings" panose="05000000000000000000" pitchFamily="2" charset="2"/>
              </a:rPr>
              <a:t></a:t>
            </a: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0484" name="Picture 4" descr="http://i.ytimg.com/vi/i50ZAs7v9es/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700461"/>
            <a:ext cx="4889500" cy="305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06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OWL 2 RL/RDF (rules for OWL)</a:t>
            </a:r>
            <a:br>
              <a:rPr lang="en-IE" dirty="0" smtClean="0"/>
            </a:br>
            <a:r>
              <a:rPr lang="en-IE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					Equality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66508"/>
            <a:ext cx="6819900" cy="5497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177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/>
              <a:t>OWL 2 RL/RDF (rules for OWL</a:t>
            </a:r>
            <a:r>
              <a:rPr lang="en-IE" dirty="0" smtClean="0"/>
              <a:t>) [Example]</a:t>
            </a:r>
            <a:r>
              <a:rPr lang="en-IE" dirty="0"/>
              <a:t/>
            </a:r>
            <a:br>
              <a:rPr lang="en-IE" dirty="0"/>
            </a:br>
            <a:r>
              <a:rPr lang="en-IE" dirty="0">
                <a:solidFill>
                  <a:srgbClr val="7030A0"/>
                </a:solidFill>
              </a:rPr>
              <a:t>					Property Axioms</a:t>
            </a:r>
            <a:endParaRPr lang="en-IE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2667000"/>
            <a:ext cx="788266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/>
              <a:t>What rule(s) could we use for </a:t>
            </a:r>
            <a:r>
              <a:rPr lang="en-IE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owl:inverseOf</a:t>
            </a:r>
            <a:r>
              <a:rPr lang="en-IE" dirty="0" smtClean="0"/>
              <a:t>?</a:t>
            </a:r>
            <a:endParaRPr lang="en-IE" dirty="0" smtClean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909" y="3546475"/>
            <a:ext cx="741045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578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PREVIOUSLY ON </a:t>
            </a:r>
            <a:br>
              <a:rPr lang="en-IE" dirty="0" smtClean="0"/>
            </a:br>
            <a:r>
              <a:rPr lang="en-IE" dirty="0" smtClean="0"/>
              <a:t>“LA WEB DE DATOS”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1644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/>
              <a:t>OWL 2 RL/RDF (rules for OWL</a:t>
            </a:r>
            <a:r>
              <a:rPr lang="en-IE" dirty="0" smtClean="0"/>
              <a:t>)</a:t>
            </a:r>
            <a:br>
              <a:rPr lang="en-IE" dirty="0" smtClean="0"/>
            </a:br>
            <a:r>
              <a:rPr lang="en-IE" dirty="0">
                <a:solidFill>
                  <a:srgbClr val="7030A0"/>
                </a:solidFill>
              </a:rPr>
              <a:t>	</a:t>
            </a:r>
            <a:r>
              <a:rPr lang="en-IE" dirty="0" smtClean="0">
                <a:solidFill>
                  <a:srgbClr val="7030A0"/>
                </a:solidFill>
              </a:rPr>
              <a:t>				Property Axioms</a:t>
            </a:r>
            <a:endParaRPr lang="en-IE" dirty="0">
              <a:solidFill>
                <a:srgbClr val="7030A0"/>
              </a:solidFill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609600" y="63246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/>
              <a:t>…</a:t>
            </a:r>
            <a:endParaRPr lang="en-IE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00162"/>
            <a:ext cx="8550054" cy="494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616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/>
              <a:t>OWL 2 RL/RDF (rules for OWL</a:t>
            </a:r>
            <a:r>
              <a:rPr lang="en-IE" dirty="0" smtClean="0"/>
              <a:t>)</a:t>
            </a:r>
            <a:br>
              <a:rPr lang="en-IE" dirty="0" smtClean="0"/>
            </a:br>
            <a:r>
              <a:rPr lang="en-IE" dirty="0">
                <a:solidFill>
                  <a:srgbClr val="7030A0"/>
                </a:solidFill>
              </a:rPr>
              <a:t>	</a:t>
            </a:r>
            <a:r>
              <a:rPr lang="en-IE" dirty="0" smtClean="0">
                <a:solidFill>
                  <a:srgbClr val="7030A0"/>
                </a:solidFill>
              </a:rPr>
              <a:t>				Property Axioms</a:t>
            </a:r>
            <a:endParaRPr lang="en-IE" dirty="0">
              <a:solidFill>
                <a:srgbClr val="7030A0"/>
              </a:solidFill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609600" y="63246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/>
              <a:t>…</a:t>
            </a:r>
            <a:endParaRPr lang="en-I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24" y="1329628"/>
            <a:ext cx="8546520" cy="5071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854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/>
              <a:t>OWL 2 RL/RDF (rules for OWL)</a:t>
            </a:r>
            <a:br>
              <a:rPr lang="en-IE" dirty="0"/>
            </a:br>
            <a:r>
              <a:rPr lang="en-IE" dirty="0">
                <a:solidFill>
                  <a:srgbClr val="7030A0"/>
                </a:solidFill>
              </a:rPr>
              <a:t>					Property Axioms</a:t>
            </a:r>
            <a:endParaRPr lang="en-IE" dirty="0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8534401" cy="3361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504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/>
              <a:t>OWL 2 RL/RDF (rules for OWL</a:t>
            </a:r>
            <a:r>
              <a:rPr lang="en-IE" dirty="0" smtClean="0"/>
              <a:t>) [Example]</a:t>
            </a:r>
            <a:r>
              <a:rPr lang="en-IE" dirty="0"/>
              <a:t/>
            </a:r>
            <a:br>
              <a:rPr lang="en-IE" dirty="0"/>
            </a:br>
            <a:r>
              <a:rPr lang="en-IE" dirty="0">
                <a:solidFill>
                  <a:srgbClr val="7030A0"/>
                </a:solidFill>
              </a:rPr>
              <a:t>					</a:t>
            </a:r>
            <a:r>
              <a:rPr lang="en-IE" dirty="0" smtClean="0">
                <a:solidFill>
                  <a:schemeClr val="accent2">
                    <a:lumMod val="75000"/>
                  </a:schemeClr>
                </a:solidFill>
              </a:rPr>
              <a:t>Class </a:t>
            </a:r>
            <a:r>
              <a:rPr lang="en-IE" dirty="0">
                <a:solidFill>
                  <a:schemeClr val="accent2">
                    <a:lumMod val="75000"/>
                  </a:schemeClr>
                </a:solidFill>
              </a:rPr>
              <a:t>Axioms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609600" y="63246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/>
              <a:t>…</a:t>
            </a:r>
            <a:endParaRPr lang="en-IE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327" y="3419475"/>
            <a:ext cx="54673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5800" y="2667000"/>
            <a:ext cx="788266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/>
              <a:t>What rule(s) could we use for </a:t>
            </a:r>
            <a:r>
              <a:rPr lang="en-IE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dirty="0" smtClean="0"/>
              <a:t>?</a:t>
            </a:r>
            <a:endParaRPr lang="en-IE" dirty="0" smtClean="0"/>
          </a:p>
        </p:txBody>
      </p:sp>
    </p:spTree>
    <p:extLst>
      <p:ext uri="{BB962C8B-B14F-4D97-AF65-F5344CB8AC3E}">
        <p14:creationId xmlns:p14="http://schemas.microsoft.com/office/powerpoint/2010/main" val="183149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/>
              <a:t>OWL 2 RL/RDF (rules for OWL)</a:t>
            </a:r>
            <a:br>
              <a:rPr lang="en-IE" dirty="0"/>
            </a:br>
            <a:r>
              <a:rPr lang="en-IE" dirty="0">
                <a:solidFill>
                  <a:srgbClr val="7030A0"/>
                </a:solidFill>
              </a:rPr>
              <a:t>					</a:t>
            </a:r>
            <a:r>
              <a:rPr lang="en-IE" dirty="0" smtClean="0">
                <a:solidFill>
                  <a:schemeClr val="accent2">
                    <a:lumMod val="75000"/>
                  </a:schemeClr>
                </a:solidFill>
              </a:rPr>
              <a:t>Class </a:t>
            </a:r>
            <a:r>
              <a:rPr lang="en-IE" dirty="0">
                <a:solidFill>
                  <a:schemeClr val="accent2">
                    <a:lumMod val="75000"/>
                  </a:schemeClr>
                </a:solidFill>
              </a:rPr>
              <a:t>Axioms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676400"/>
            <a:ext cx="721995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3"/>
          <p:cNvSpPr txBox="1">
            <a:spLocks/>
          </p:cNvSpPr>
          <p:nvPr/>
        </p:nvSpPr>
        <p:spPr>
          <a:xfrm>
            <a:off x="609600" y="63246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/>
              <a:t>…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7550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/>
              <a:t>OWL 2 RL/RDF (rules for OWL</a:t>
            </a:r>
            <a:r>
              <a:rPr lang="en-IE" dirty="0" smtClean="0"/>
              <a:t>) [Example]</a:t>
            </a:r>
            <a:r>
              <a:rPr lang="en-IE" dirty="0"/>
              <a:t/>
            </a:r>
            <a:br>
              <a:rPr lang="en-IE" dirty="0"/>
            </a:br>
            <a:r>
              <a:rPr lang="en-IE" dirty="0">
                <a:solidFill>
                  <a:srgbClr val="0D5C00"/>
                </a:solidFill>
              </a:rPr>
              <a:t>					</a:t>
            </a:r>
            <a:r>
              <a:rPr lang="en-IE" dirty="0" smtClean="0">
                <a:solidFill>
                  <a:srgbClr val="0D5C00"/>
                </a:solidFill>
              </a:rPr>
              <a:t>Class definitions</a:t>
            </a:r>
            <a:endParaRPr lang="en-IE" dirty="0">
              <a:solidFill>
                <a:srgbClr val="0D5C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1447800"/>
            <a:ext cx="788266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/>
              <a:t>What rule(s) could we use for </a:t>
            </a:r>
            <a:r>
              <a:rPr lang="en-IE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owl:intersectionOf</a:t>
            </a:r>
            <a:r>
              <a:rPr lang="en-IE" dirty="0" smtClean="0"/>
              <a:t>?</a:t>
            </a:r>
            <a:endParaRPr lang="en-IE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630665" y="4583668"/>
            <a:ext cx="788266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/>
              <a:t>What rule(s) could we use for </a:t>
            </a:r>
            <a:r>
              <a:rPr lang="en-IE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owl:allValuesFrom</a:t>
            </a:r>
            <a:r>
              <a:rPr lang="en-IE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?</a:t>
            </a:r>
            <a:endParaRPr lang="en-IE" dirty="0" smtClean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5029200"/>
            <a:ext cx="874395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905000"/>
            <a:ext cx="8772525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14" y="6051234"/>
            <a:ext cx="6833235" cy="71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8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8696325" cy="4153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/>
              <a:t>OWL 2 RL/RDF (rules for OWL)</a:t>
            </a:r>
            <a:br>
              <a:rPr lang="en-IE" dirty="0"/>
            </a:br>
            <a:r>
              <a:rPr lang="en-IE" dirty="0">
                <a:solidFill>
                  <a:srgbClr val="0D5C00"/>
                </a:solidFill>
              </a:rPr>
              <a:t>					</a:t>
            </a:r>
            <a:r>
              <a:rPr lang="en-IE" dirty="0" smtClean="0">
                <a:solidFill>
                  <a:srgbClr val="0D5C00"/>
                </a:solidFill>
              </a:rPr>
              <a:t>Class definitions</a:t>
            </a:r>
            <a:endParaRPr lang="en-IE" dirty="0">
              <a:solidFill>
                <a:srgbClr val="0D5C00"/>
              </a:solidFill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609600" y="63246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/>
              <a:t>…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07081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/>
              <a:t>OWL 2 RL/RDF (rules for OWL)</a:t>
            </a:r>
            <a:br>
              <a:rPr lang="en-IE" dirty="0"/>
            </a:br>
            <a:r>
              <a:rPr lang="en-IE" dirty="0">
                <a:solidFill>
                  <a:srgbClr val="0D5C00"/>
                </a:solidFill>
              </a:rPr>
              <a:t>					</a:t>
            </a:r>
            <a:r>
              <a:rPr lang="en-IE" dirty="0" smtClean="0">
                <a:solidFill>
                  <a:srgbClr val="0D5C00"/>
                </a:solidFill>
              </a:rPr>
              <a:t>Class definitions</a:t>
            </a:r>
            <a:endParaRPr lang="en-IE" dirty="0">
              <a:solidFill>
                <a:srgbClr val="0D5C00"/>
              </a:solidFill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609600" y="63246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/>
              <a:t>…</a:t>
            </a:r>
            <a:endParaRPr lang="en-IE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8610600" cy="4445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163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/>
              <a:t>OWL 2 RL/RDF (rules for OWL)</a:t>
            </a:r>
            <a:br>
              <a:rPr lang="en-IE" dirty="0"/>
            </a:br>
            <a:r>
              <a:rPr lang="en-IE" dirty="0">
                <a:solidFill>
                  <a:srgbClr val="0D5C00"/>
                </a:solidFill>
              </a:rPr>
              <a:t>					</a:t>
            </a:r>
            <a:r>
              <a:rPr lang="en-IE" dirty="0" smtClean="0">
                <a:solidFill>
                  <a:srgbClr val="0D5C00"/>
                </a:solidFill>
              </a:rPr>
              <a:t>Class definitions</a:t>
            </a:r>
            <a:endParaRPr lang="en-IE" dirty="0">
              <a:solidFill>
                <a:srgbClr val="0D5C00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562099"/>
            <a:ext cx="8656029" cy="4610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242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/>
              <a:t>OWL 2 RL/RDF (rules for OWL</a:t>
            </a:r>
            <a:r>
              <a:rPr lang="en-IE" dirty="0" smtClean="0"/>
              <a:t>) [Example]</a:t>
            </a:r>
            <a:r>
              <a:rPr lang="en-IE" dirty="0"/>
              <a:t/>
            </a:r>
            <a:br>
              <a:rPr lang="en-IE" dirty="0"/>
            </a:br>
            <a:r>
              <a:rPr lang="en-IE" dirty="0">
                <a:solidFill>
                  <a:schemeClr val="accent5">
                    <a:lumMod val="50000"/>
                  </a:schemeClr>
                </a:solidFill>
              </a:rPr>
              <a:t>					</a:t>
            </a:r>
            <a:r>
              <a:rPr lang="en-IE" dirty="0" smtClean="0">
                <a:solidFill>
                  <a:schemeClr val="accent5">
                    <a:lumMod val="50000"/>
                  </a:schemeClr>
                </a:solidFill>
              </a:rPr>
              <a:t>Schema</a:t>
            </a:r>
            <a:endParaRPr lang="en-IE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2667000"/>
            <a:ext cx="788266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/>
              <a:t>… but what other rule(s) are we missing for </a:t>
            </a:r>
            <a:r>
              <a:rPr lang="en-IE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rdfs:subClassOf</a:t>
            </a:r>
            <a:r>
              <a:rPr lang="en-IE" dirty="0" smtClean="0"/>
              <a:t>?</a:t>
            </a:r>
            <a:endParaRPr lang="en-IE" dirty="0" smtClean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3" y="1905000"/>
            <a:ext cx="543877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63" y="3327400"/>
            <a:ext cx="646747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213" y="3962400"/>
            <a:ext cx="648652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3"/>
          <p:cNvSpPr txBox="1">
            <a:spLocks/>
          </p:cNvSpPr>
          <p:nvPr/>
        </p:nvSpPr>
        <p:spPr>
          <a:xfrm>
            <a:off x="609600" y="44958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/>
              <a:t>…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87421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81" descr="Godfather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4633912"/>
            <a:ext cx="2700338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24" descr="154px-Karleone-inside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6750" y="1033462"/>
            <a:ext cx="889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27" descr="ce51f4db3db2de1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35525" y="1033462"/>
            <a:ext cx="889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3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21513" y="3051175"/>
            <a:ext cx="8890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3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5388" y="3051175"/>
            <a:ext cx="8890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40" descr="santino-sonny-corleone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55688" y="3051175"/>
            <a:ext cx="8890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4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3850" y="4995862"/>
            <a:ext cx="889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4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782888" y="3051175"/>
            <a:ext cx="8890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4" name="Text Box 47"/>
          <p:cNvSpPr txBox="1">
            <a:spLocks noChangeArrowheads="1"/>
          </p:cNvSpPr>
          <p:nvPr/>
        </p:nvSpPr>
        <p:spPr bwMode="auto">
          <a:xfrm>
            <a:off x="4645025" y="2112962"/>
            <a:ext cx="1187450" cy="26193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500">
                <a:solidFill>
                  <a:srgbClr val="A00078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endParaRPr lang="en-US" sz="1500">
              <a:solidFill>
                <a:srgbClr val="A00078"/>
              </a:solidFill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1515" name="Text Box 48"/>
          <p:cNvSpPr txBox="1">
            <a:spLocks noChangeArrowheads="1"/>
          </p:cNvSpPr>
          <p:nvPr/>
        </p:nvSpPr>
        <p:spPr bwMode="auto">
          <a:xfrm>
            <a:off x="3025775" y="2112962"/>
            <a:ext cx="1187450" cy="26193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500" dirty="0" err="1">
                <a:solidFill>
                  <a:srgbClr val="0033CC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ex:Vito</a:t>
            </a:r>
            <a:endParaRPr lang="en-US" sz="1500" dirty="0">
              <a:solidFill>
                <a:srgbClr val="0033CC"/>
              </a:solidFill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1516" name="Text Box 49"/>
          <p:cNvSpPr txBox="1">
            <a:spLocks noChangeArrowheads="1"/>
          </p:cNvSpPr>
          <p:nvPr/>
        </p:nvSpPr>
        <p:spPr bwMode="auto">
          <a:xfrm>
            <a:off x="936625" y="4129087"/>
            <a:ext cx="1187450" cy="26193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500">
                <a:solidFill>
                  <a:srgbClr val="0033CC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ex:Sonny</a:t>
            </a:r>
            <a:endParaRPr lang="en-US" sz="1500">
              <a:solidFill>
                <a:srgbClr val="0033CC"/>
              </a:solidFill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1517" name="Text Box 50"/>
          <p:cNvSpPr txBox="1">
            <a:spLocks noChangeArrowheads="1"/>
          </p:cNvSpPr>
          <p:nvPr/>
        </p:nvSpPr>
        <p:spPr bwMode="auto">
          <a:xfrm>
            <a:off x="2628900" y="4129087"/>
            <a:ext cx="1187450" cy="26193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500">
                <a:solidFill>
                  <a:srgbClr val="A00078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ex:Connie</a:t>
            </a:r>
            <a:endParaRPr lang="en-US" sz="1500">
              <a:solidFill>
                <a:srgbClr val="A00078"/>
              </a:solidFill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1518" name="Text Box 51"/>
          <p:cNvSpPr txBox="1">
            <a:spLocks noChangeArrowheads="1"/>
          </p:cNvSpPr>
          <p:nvPr/>
        </p:nvSpPr>
        <p:spPr bwMode="auto">
          <a:xfrm>
            <a:off x="4824413" y="4129087"/>
            <a:ext cx="1187450" cy="26193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500">
                <a:solidFill>
                  <a:srgbClr val="0033CC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ex:Fredo</a:t>
            </a:r>
            <a:endParaRPr lang="en-US" sz="1500">
              <a:solidFill>
                <a:srgbClr val="0033CC"/>
              </a:solidFill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1519" name="Text Box 52"/>
          <p:cNvSpPr txBox="1">
            <a:spLocks noChangeArrowheads="1"/>
          </p:cNvSpPr>
          <p:nvPr/>
        </p:nvSpPr>
        <p:spPr bwMode="auto">
          <a:xfrm>
            <a:off x="6842125" y="4129087"/>
            <a:ext cx="1187450" cy="26193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500">
                <a:solidFill>
                  <a:srgbClr val="0033CC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endParaRPr lang="en-US" sz="1500">
              <a:solidFill>
                <a:srgbClr val="0033CC"/>
              </a:solidFill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1520" name="Text Box 53"/>
          <p:cNvSpPr txBox="1">
            <a:spLocks noChangeArrowheads="1"/>
          </p:cNvSpPr>
          <p:nvPr/>
        </p:nvSpPr>
        <p:spPr bwMode="auto">
          <a:xfrm>
            <a:off x="179388" y="6099175"/>
            <a:ext cx="1187450" cy="26193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500">
                <a:solidFill>
                  <a:srgbClr val="0033CC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ex:Vincent</a:t>
            </a:r>
            <a:endParaRPr lang="en-US" sz="1500">
              <a:solidFill>
                <a:srgbClr val="0033CC"/>
              </a:solidFill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1521" name="Picture 5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667750" y="115888"/>
            <a:ext cx="3683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2" name="Picture 57"/>
          <p:cNvPicPr preferRelativeResize="0">
            <a:picLocks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921625" y="5065712"/>
            <a:ext cx="889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23" name="Text Box 58"/>
          <p:cNvSpPr txBox="1">
            <a:spLocks noChangeArrowheads="1"/>
          </p:cNvSpPr>
          <p:nvPr/>
        </p:nvSpPr>
        <p:spPr bwMode="auto">
          <a:xfrm>
            <a:off x="7777163" y="6145212"/>
            <a:ext cx="1187450" cy="26193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500">
                <a:solidFill>
                  <a:srgbClr val="A00078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endParaRPr lang="en-US" sz="1500">
              <a:solidFill>
                <a:srgbClr val="A00078"/>
              </a:solidFill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21524" name="AutoShape 72"/>
          <p:cNvCxnSpPr>
            <a:cxnSpLocks noChangeShapeType="1"/>
            <a:stCxn id="21515" idx="2"/>
          </p:cNvCxnSpPr>
          <p:nvPr/>
        </p:nvCxnSpPr>
        <p:spPr bwMode="auto">
          <a:xfrm rot="5400000">
            <a:off x="2231231" y="1662907"/>
            <a:ext cx="657225" cy="2119312"/>
          </a:xfrm>
          <a:prstGeom prst="bentConnector3">
            <a:avLst>
              <a:gd name="adj1" fmla="val 4831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21525" name="AutoShape 73"/>
          <p:cNvCxnSpPr>
            <a:cxnSpLocks noChangeShapeType="1"/>
            <a:stCxn id="21514" idx="2"/>
          </p:cNvCxnSpPr>
          <p:nvPr/>
        </p:nvCxnSpPr>
        <p:spPr bwMode="auto">
          <a:xfrm rot="16200000" flipH="1">
            <a:off x="6023769" y="1608931"/>
            <a:ext cx="657225" cy="2227263"/>
          </a:xfrm>
          <a:prstGeom prst="bentConnector3">
            <a:avLst>
              <a:gd name="adj1" fmla="val 4831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21526" name="AutoShape 74"/>
          <p:cNvCxnSpPr>
            <a:cxnSpLocks noChangeShapeType="1"/>
            <a:stCxn id="21514" idx="2"/>
          </p:cNvCxnSpPr>
          <p:nvPr/>
        </p:nvCxnSpPr>
        <p:spPr bwMode="auto">
          <a:xfrm rot="5400000">
            <a:off x="3904456" y="1716882"/>
            <a:ext cx="657225" cy="2011362"/>
          </a:xfrm>
          <a:prstGeom prst="bentConnector3">
            <a:avLst>
              <a:gd name="adj1" fmla="val 4831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21527" name="AutoShape 75"/>
          <p:cNvCxnSpPr>
            <a:cxnSpLocks noChangeShapeType="1"/>
            <a:stCxn id="21514" idx="2"/>
          </p:cNvCxnSpPr>
          <p:nvPr/>
        </p:nvCxnSpPr>
        <p:spPr bwMode="auto">
          <a:xfrm rot="16200000" flipH="1">
            <a:off x="5015706" y="2616994"/>
            <a:ext cx="657225" cy="211138"/>
          </a:xfrm>
          <a:prstGeom prst="bentConnector3">
            <a:avLst>
              <a:gd name="adj1" fmla="val 4831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21528" name="AutoShape 76"/>
          <p:cNvCxnSpPr>
            <a:cxnSpLocks noChangeShapeType="1"/>
            <a:stCxn id="21516" idx="2"/>
          </p:cNvCxnSpPr>
          <p:nvPr/>
        </p:nvCxnSpPr>
        <p:spPr bwMode="auto">
          <a:xfrm rot="5400000">
            <a:off x="856456" y="4321969"/>
            <a:ext cx="585787" cy="762000"/>
          </a:xfrm>
          <a:prstGeom prst="bentConnector3">
            <a:avLst>
              <a:gd name="adj1" fmla="val 48241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21529" name="AutoShape 77"/>
          <p:cNvCxnSpPr>
            <a:cxnSpLocks noChangeShapeType="1"/>
            <a:stCxn id="21519" idx="2"/>
          </p:cNvCxnSpPr>
          <p:nvPr/>
        </p:nvCxnSpPr>
        <p:spPr bwMode="auto">
          <a:xfrm rot="16200000" flipH="1">
            <a:off x="7573169" y="4272756"/>
            <a:ext cx="655637" cy="930275"/>
          </a:xfrm>
          <a:prstGeom prst="bentConnector3">
            <a:avLst>
              <a:gd name="adj1" fmla="val 48426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pic>
        <p:nvPicPr>
          <p:cNvPr id="27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988" y="167774"/>
            <a:ext cx="656496" cy="53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Modelling family relations with OWL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68420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/>
              <a:t>OWL 2 RL/RDF (rules for OWL</a:t>
            </a:r>
            <a:r>
              <a:rPr lang="en-IE" dirty="0" smtClean="0"/>
              <a:t>) 			</a:t>
            </a:r>
            <a:r>
              <a:rPr lang="en-IE" dirty="0">
                <a:solidFill>
                  <a:schemeClr val="accent5">
                    <a:lumMod val="50000"/>
                  </a:schemeClr>
                </a:solidFill>
              </a:rPr>
              <a:t>					</a:t>
            </a:r>
            <a:r>
              <a:rPr lang="en-IE" dirty="0" smtClean="0">
                <a:solidFill>
                  <a:schemeClr val="accent5">
                    <a:lumMod val="50000"/>
                  </a:schemeClr>
                </a:solidFill>
              </a:rPr>
              <a:t>Schema</a:t>
            </a:r>
            <a:endParaRPr lang="en-IE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257300"/>
            <a:ext cx="6572250" cy="529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ontent Placeholder 3"/>
          <p:cNvSpPr txBox="1">
            <a:spLocks/>
          </p:cNvSpPr>
          <p:nvPr/>
        </p:nvSpPr>
        <p:spPr>
          <a:xfrm>
            <a:off x="609600" y="63246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/>
              <a:t>…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5625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/>
              <a:t>OWL 2 RL/RDF (rules for OWL</a:t>
            </a:r>
            <a:r>
              <a:rPr lang="en-IE" dirty="0" smtClean="0"/>
              <a:t>) 			</a:t>
            </a:r>
            <a:r>
              <a:rPr lang="en-IE" dirty="0">
                <a:solidFill>
                  <a:schemeClr val="accent5">
                    <a:lumMod val="50000"/>
                  </a:schemeClr>
                </a:solidFill>
              </a:rPr>
              <a:t>					</a:t>
            </a:r>
            <a:r>
              <a:rPr lang="en-IE" dirty="0" smtClean="0">
                <a:solidFill>
                  <a:schemeClr val="accent5">
                    <a:lumMod val="50000"/>
                  </a:schemeClr>
                </a:solidFill>
              </a:rPr>
              <a:t>Schema</a:t>
            </a:r>
            <a:endParaRPr lang="en-IE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609600" y="63246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prstClr val="black"/>
                </a:solidFill>
              </a:rPr>
              <a:t>…</a:t>
            </a:r>
            <a:endParaRPr lang="en-IE" dirty="0">
              <a:solidFill>
                <a:prstClr val="black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5" y="1231900"/>
            <a:ext cx="653415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637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/>
              <a:t>OWL 2 RL/RDF (rules for OWL</a:t>
            </a:r>
            <a:r>
              <a:rPr lang="en-IE" dirty="0" smtClean="0"/>
              <a:t>) 			</a:t>
            </a:r>
            <a:r>
              <a:rPr lang="en-IE" dirty="0">
                <a:solidFill>
                  <a:schemeClr val="accent5">
                    <a:lumMod val="50000"/>
                  </a:schemeClr>
                </a:solidFill>
              </a:rPr>
              <a:t>					</a:t>
            </a:r>
            <a:r>
              <a:rPr lang="en-IE" dirty="0" smtClean="0">
                <a:solidFill>
                  <a:schemeClr val="accent5">
                    <a:lumMod val="50000"/>
                  </a:schemeClr>
                </a:solidFill>
              </a:rPr>
              <a:t>Schema</a:t>
            </a:r>
            <a:endParaRPr lang="en-IE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63" y="1651000"/>
            <a:ext cx="6543675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192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/>
              <a:t>OWL 2 RL/RDF (rules for OWL)</a:t>
            </a:r>
            <a:br>
              <a:rPr lang="en-IE" dirty="0"/>
            </a:b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					</a:t>
            </a:r>
            <a:r>
              <a:rPr lang="en-IE" dirty="0" smtClean="0">
                <a:solidFill>
                  <a:schemeClr val="bg2">
                    <a:lumMod val="50000"/>
                  </a:schemeClr>
                </a:solidFill>
              </a:rPr>
              <a:t>Datatypes</a:t>
            </a:r>
            <a:endParaRPr lang="en-IE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286000"/>
            <a:ext cx="7821930" cy="266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67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/>
              <a:t>OWL 2 RL/RDF (rules for OWL)</a:t>
            </a:r>
            <a:br>
              <a:rPr lang="en-IE" dirty="0"/>
            </a:b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					Datatypes</a:t>
            </a:r>
            <a:endParaRPr lang="en-IE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38400"/>
            <a:ext cx="8659499" cy="233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424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 the labs …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257800"/>
          </a:xfrm>
        </p:spPr>
        <p:txBody>
          <a:bodyPr>
            <a:normAutofit/>
          </a:bodyPr>
          <a:lstStyle/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pPr marL="0" indent="0">
              <a:buNone/>
            </a:pPr>
            <a:endParaRPr lang="en-IE" dirty="0" smtClean="0"/>
          </a:p>
          <a:p>
            <a:r>
              <a:rPr lang="en-IE" sz="2800" dirty="0" smtClean="0"/>
              <a:t>Applies these OWL 2 RL/RDF rules recursively until nothing new is found</a:t>
            </a:r>
            <a:endParaRPr lang="en-IE" sz="2400" dirty="0" smtClean="0"/>
          </a:p>
          <a:p>
            <a:pPr marL="457200" lvl="1" indent="0">
              <a:buNone/>
            </a:pPr>
            <a:endParaRPr lang="en-IE" sz="1400" dirty="0" smtClean="0"/>
          </a:p>
          <a:p>
            <a:pPr marL="457200" lvl="1" indent="0">
              <a:buNone/>
            </a:pPr>
            <a:r>
              <a:rPr lang="en-IE" sz="1400" dirty="0" smtClean="0">
                <a:hlinkClick r:id="rId2"/>
              </a:rPr>
              <a:t>http</a:t>
            </a:r>
            <a:r>
              <a:rPr lang="en-IE" sz="1400" dirty="0">
                <a:hlinkClick r:id="rId2"/>
              </a:rPr>
              <a:t>://www.w3.org/TR/owl2-profiles/#</a:t>
            </a:r>
            <a:r>
              <a:rPr lang="en-IE" sz="1400" dirty="0" smtClean="0">
                <a:hlinkClick r:id="rId2"/>
              </a:rPr>
              <a:t>Reasoning_in_OWL_2_RL_and_RDF_Graphs_using_Rules</a:t>
            </a:r>
            <a:endParaRPr lang="en-IE" sz="1400" dirty="0" smtClean="0"/>
          </a:p>
          <a:p>
            <a:pPr marL="457200" lvl="1" indent="0">
              <a:buNone/>
            </a:pPr>
            <a:endParaRPr lang="en-IE" sz="1400" dirty="0" smtClean="0"/>
          </a:p>
        </p:txBody>
      </p:sp>
      <p:sp>
        <p:nvSpPr>
          <p:cNvPr id="5" name="Rounded Rectangle 4"/>
          <p:cNvSpPr/>
          <p:nvPr/>
        </p:nvSpPr>
        <p:spPr>
          <a:xfrm>
            <a:off x="907576" y="1676400"/>
            <a:ext cx="1984612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dirty="0" smtClean="0"/>
              <a:t>Data</a:t>
            </a:r>
            <a:endParaRPr lang="en-IE" sz="24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6244988" y="2548720"/>
            <a:ext cx="1984612" cy="1219200"/>
          </a:xfrm>
          <a:prstGeom prst="roundRect">
            <a:avLst/>
          </a:prstGeom>
          <a:solidFill>
            <a:srgbClr val="00B050"/>
          </a:solidFill>
          <a:ln>
            <a:solidFill>
              <a:srgbClr val="11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i="1" dirty="0" smtClean="0"/>
              <a:t>Entailments</a:t>
            </a:r>
            <a:endParaRPr lang="en-IE" sz="2400" b="1" i="1" dirty="0"/>
          </a:p>
        </p:txBody>
      </p:sp>
      <p:sp>
        <p:nvSpPr>
          <p:cNvPr id="9" name="Chevron 8"/>
          <p:cNvSpPr/>
          <p:nvPr/>
        </p:nvSpPr>
        <p:spPr>
          <a:xfrm>
            <a:off x="3352800" y="2286000"/>
            <a:ext cx="2590800" cy="2057400"/>
          </a:xfrm>
          <a:prstGeom prst="chevron">
            <a:avLst>
              <a:gd name="adj" fmla="val 21476"/>
            </a:avLst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dirty="0" smtClean="0">
                <a:solidFill>
                  <a:schemeClr val="bg1"/>
                </a:solidFill>
              </a:rPr>
              <a:t>Reasoner</a:t>
            </a:r>
          </a:p>
          <a:p>
            <a:pPr algn="ctr"/>
            <a:r>
              <a:rPr lang="en-IE" b="1" dirty="0" smtClean="0">
                <a:solidFill>
                  <a:schemeClr val="bg1"/>
                </a:solidFill>
              </a:rPr>
              <a:t>(OWL 2 RL/RDF)</a:t>
            </a: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07576" y="3539320"/>
            <a:ext cx="1984612" cy="12192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i="1" dirty="0" smtClean="0"/>
              <a:t>Ontology</a:t>
            </a:r>
            <a:endParaRPr lang="en-IE" sz="2400" b="1" i="1" dirty="0"/>
          </a:p>
        </p:txBody>
      </p:sp>
    </p:spTree>
    <p:extLst>
      <p:ext uri="{BB962C8B-B14F-4D97-AF65-F5344CB8AC3E}">
        <p14:creationId xmlns:p14="http://schemas.microsoft.com/office/powerpoint/2010/main" val="59326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Why Incomplete?</a:t>
            </a:r>
            <a:br>
              <a:rPr lang="en-IE" dirty="0" smtClean="0"/>
            </a:br>
            <a:r>
              <a:rPr lang="en-IE" dirty="0">
                <a:solidFill>
                  <a:srgbClr val="FF0000"/>
                </a:solidFill>
              </a:rPr>
              <a:t>	</a:t>
            </a:r>
            <a:r>
              <a:rPr lang="en-IE" dirty="0" smtClean="0">
                <a:solidFill>
                  <a:srgbClr val="FF0000"/>
                </a:solidFill>
              </a:rPr>
              <a:t>				Missing Features</a:t>
            </a:r>
            <a:endParaRPr lang="en-IE" dirty="0">
              <a:solidFill>
                <a:srgbClr val="FF0000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250950"/>
            <a:ext cx="6381750" cy="47625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755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Why Incomplete?</a:t>
            </a:r>
            <a:br>
              <a:rPr lang="en-IE" dirty="0" smtClean="0"/>
            </a:br>
            <a:r>
              <a:rPr lang="en-IE" dirty="0">
                <a:solidFill>
                  <a:srgbClr val="FF0000"/>
                </a:solidFill>
              </a:rPr>
              <a:t>	</a:t>
            </a:r>
            <a:r>
              <a:rPr lang="en-IE" dirty="0" smtClean="0">
                <a:solidFill>
                  <a:srgbClr val="FF0000"/>
                </a:solidFill>
              </a:rPr>
              <a:t>				Missing Features</a:t>
            </a:r>
            <a:endParaRPr lang="en-IE" dirty="0">
              <a:solidFill>
                <a:srgbClr val="FF0000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1222375"/>
            <a:ext cx="6353175" cy="4791075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957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Why Incomplete?</a:t>
            </a:r>
            <a:br>
              <a:rPr lang="en-IE" dirty="0" smtClean="0"/>
            </a:br>
            <a:r>
              <a:rPr lang="en-IE" dirty="0">
                <a:solidFill>
                  <a:srgbClr val="FF0000"/>
                </a:solidFill>
              </a:rPr>
              <a:t>	</a:t>
            </a:r>
            <a:r>
              <a:rPr lang="en-IE" dirty="0" smtClean="0">
                <a:solidFill>
                  <a:srgbClr val="FF0000"/>
                </a:solidFill>
              </a:rPr>
              <a:t>		Incomplete for some Features</a:t>
            </a:r>
            <a:endParaRPr lang="en-IE" dirty="0">
              <a:solidFill>
                <a:srgbClr val="FF0000"/>
              </a:solidFill>
            </a:endParaRPr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8501063" cy="550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81200"/>
            <a:ext cx="6324600" cy="4791075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33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81199"/>
            <a:ext cx="6381604" cy="4795607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Why Incomplete?</a:t>
            </a:r>
            <a:br>
              <a:rPr lang="en-IE" dirty="0" smtClean="0"/>
            </a:br>
            <a:r>
              <a:rPr lang="en-IE" dirty="0">
                <a:solidFill>
                  <a:srgbClr val="FF0000"/>
                </a:solidFill>
              </a:rPr>
              <a:t>	</a:t>
            </a:r>
            <a:r>
              <a:rPr lang="en-IE" dirty="0" smtClean="0">
                <a:solidFill>
                  <a:srgbClr val="FF0000"/>
                </a:solidFill>
              </a:rPr>
              <a:t>		Incomplete for some Features</a:t>
            </a:r>
            <a:endParaRPr lang="en-I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18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Materialisation: </a:t>
            </a:r>
            <a:br>
              <a:rPr lang="en-IE" dirty="0" smtClean="0"/>
            </a:br>
            <a:r>
              <a:rPr lang="en-IE" dirty="0"/>
              <a:t>	</a:t>
            </a:r>
            <a:r>
              <a:rPr lang="en-IE" dirty="0" smtClean="0"/>
              <a:t>		Write down entailments</a:t>
            </a:r>
            <a:endParaRPr lang="en-IE" dirty="0"/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656230" y="4724400"/>
            <a:ext cx="7710273" cy="1219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1600" dirty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…</a:t>
            </a:r>
          </a:p>
        </p:txBody>
      </p:sp>
      <p:sp>
        <p:nvSpPr>
          <p:cNvPr id="7" name="Content Placeholder 2"/>
          <p:cNvSpPr>
            <a:spLocks/>
          </p:cNvSpPr>
          <p:nvPr/>
        </p:nvSpPr>
        <p:spPr bwMode="auto">
          <a:xfrm>
            <a:off x="628934" y="1143000"/>
            <a:ext cx="7710273" cy="332323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owl:AsymmetricProperty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owl:inverseOf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owl:TransitiveProperty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:Person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sz="1600" dirty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2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endParaRPr lang="en-IE" sz="1600" dirty="0" smtClean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600" dirty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" name="Content Placeholder 2"/>
          <p:cNvSpPr>
            <a:spLocks/>
          </p:cNvSpPr>
          <p:nvPr/>
        </p:nvSpPr>
        <p:spPr bwMode="auto">
          <a:xfrm>
            <a:off x="656230" y="5638800"/>
            <a:ext cx="7710273" cy="1219200"/>
          </a:xfrm>
          <a:prstGeom prst="rect">
            <a:avLst/>
          </a:prstGeom>
          <a:solidFill>
            <a:srgbClr val="FF7575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_:parent1 . _:parent1 a :Person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_:parent2 . _:parent2 a :Person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_:parent1 :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_:parent11 . _:parent11 a :Person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_:parent2 :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_:parent12 . _:parent12 a :Person . </a:t>
            </a:r>
            <a:r>
              <a:rPr lang="en-IE" sz="1600" b="1" dirty="0" smtClean="0">
                <a:latin typeface="Arial Black" panose="020B0A04020102020204" pitchFamily="34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425519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3549028" cy="2667001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Why Incomplete?</a:t>
            </a:r>
            <a:br>
              <a:rPr lang="en-IE" dirty="0" smtClean="0"/>
            </a:br>
            <a:r>
              <a:rPr lang="en-IE" dirty="0">
                <a:solidFill>
                  <a:srgbClr val="FF0000"/>
                </a:solidFill>
              </a:rPr>
              <a:t>	</a:t>
            </a:r>
            <a:r>
              <a:rPr lang="en-IE" dirty="0" smtClean="0">
                <a:solidFill>
                  <a:srgbClr val="FF0000"/>
                </a:solidFill>
              </a:rPr>
              <a:t>		Incomplete for some Features</a:t>
            </a:r>
            <a:endParaRPr lang="en-IE" dirty="0">
              <a:solidFill>
                <a:srgbClr val="FF0000"/>
              </a:solidFill>
            </a:endParaRPr>
          </a:p>
        </p:txBody>
      </p:sp>
      <p:sp>
        <p:nvSpPr>
          <p:cNvPr id="4" name="Content Placeholder 2"/>
          <p:cNvSpPr>
            <a:spLocks/>
          </p:cNvSpPr>
          <p:nvPr/>
        </p:nvSpPr>
        <p:spPr bwMode="auto">
          <a:xfrm>
            <a:off x="107950" y="4495800"/>
            <a:ext cx="900112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ex:Vincent</a:t>
            </a:r>
            <a:r>
              <a:rPr lang="en-IE" sz="20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20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20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2000" dirty="0" smtClean="0">
                <a:solidFill>
                  <a:srgbClr val="11760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20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</a:t>
            </a:r>
            <a:r>
              <a:rPr lang="en-IE" sz="2000" dirty="0" smtClean="0">
                <a:solidFill>
                  <a:srgbClr val="11760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:Godfather </a:t>
            </a:r>
            <a:r>
              <a:rPr lang="en-IE" sz="20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 smtClean="0">
                <a:solidFill>
                  <a:srgbClr val="11760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</a:t>
            </a:r>
            <a:r>
              <a:rPr lang="en-IE" sz="20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20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20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2000" i="1" dirty="0" smtClean="0">
                <a:solidFill>
                  <a:schemeClr val="accent5">
                    <a:lumMod val="50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:Woman</a:t>
            </a:r>
            <a:r>
              <a:rPr lang="en-IE" sz="20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2000" dirty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>
                <a:solidFill>
                  <a:srgbClr val="11760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20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20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2000" u="sng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owl:unionOf</a:t>
            </a:r>
            <a:r>
              <a:rPr lang="en-IE" sz="20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20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 </a:t>
            </a:r>
            <a:r>
              <a:rPr lang="en-IE" sz="2000" i="1" dirty="0" smtClean="0">
                <a:solidFill>
                  <a:schemeClr val="accent5">
                    <a:lumMod val="50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2000" i="1" dirty="0">
                <a:solidFill>
                  <a:schemeClr val="accent5">
                    <a:lumMod val="50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Woman :</a:t>
            </a:r>
            <a:r>
              <a:rPr lang="en-IE" sz="2000" i="1" dirty="0" smtClean="0">
                <a:solidFill>
                  <a:schemeClr val="accent5">
                    <a:lumMod val="50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Man </a:t>
            </a:r>
            <a:r>
              <a:rPr lang="en-IE" sz="20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 </a:t>
            </a:r>
            <a:r>
              <a:rPr lang="en-IE" sz="20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sz="20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 </a:t>
            </a:r>
            <a:r>
              <a:rPr lang="en-IE" sz="2000" i="1" dirty="0" err="1" smtClean="0">
                <a:solidFill>
                  <a:schemeClr val="tx2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ex:Vincent</a:t>
            </a:r>
            <a:r>
              <a:rPr lang="en-IE" sz="2000" i="1" dirty="0" smtClean="0">
                <a:solidFill>
                  <a:schemeClr val="tx2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2000" i="1" dirty="0" err="1" smtClean="0">
                <a:solidFill>
                  <a:schemeClr val="tx2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2000" i="1" dirty="0" smtClean="0">
                <a:solidFill>
                  <a:schemeClr val="tx2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:Man .</a:t>
            </a:r>
            <a:endParaRPr lang="en-IE" sz="2000" i="1" dirty="0">
              <a:solidFill>
                <a:schemeClr val="tx2"/>
              </a:solidFill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179" y="6260781"/>
            <a:ext cx="6082665" cy="25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96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Why Incomplete?</a:t>
            </a:r>
            <a:br>
              <a:rPr lang="en-IE" dirty="0" smtClean="0"/>
            </a:br>
            <a:r>
              <a:rPr lang="en-IE" dirty="0">
                <a:solidFill>
                  <a:srgbClr val="FF0000"/>
                </a:solidFill>
              </a:rPr>
              <a:t>	</a:t>
            </a:r>
            <a:r>
              <a:rPr lang="en-IE" dirty="0" smtClean="0">
                <a:solidFill>
                  <a:srgbClr val="FF0000"/>
                </a:solidFill>
              </a:rPr>
              <a:t>		Incomplete for some Features</a:t>
            </a:r>
            <a:endParaRPr lang="en-IE" dirty="0">
              <a:solidFill>
                <a:srgbClr val="FF0000"/>
              </a:solidFill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1143000"/>
            <a:ext cx="8405812" cy="78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194" y="2057400"/>
            <a:ext cx="6172200" cy="4640683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860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194" y="2043485"/>
            <a:ext cx="6172200" cy="4654598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Why Incomplete?</a:t>
            </a:r>
            <a:br>
              <a:rPr lang="en-IE" dirty="0" smtClean="0"/>
            </a:br>
            <a:r>
              <a:rPr lang="en-IE" dirty="0">
                <a:solidFill>
                  <a:srgbClr val="FF0000"/>
                </a:solidFill>
              </a:rPr>
              <a:t>	</a:t>
            </a:r>
            <a:r>
              <a:rPr lang="en-IE" dirty="0" smtClean="0">
                <a:solidFill>
                  <a:srgbClr val="FF0000"/>
                </a:solidFill>
              </a:rPr>
              <a:t>		Incomplete for some Features</a:t>
            </a:r>
            <a:endParaRPr lang="en-I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43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422399"/>
            <a:ext cx="3570241" cy="2692401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Why Incomplete?</a:t>
            </a:r>
            <a:br>
              <a:rPr lang="en-IE" dirty="0" smtClean="0"/>
            </a:br>
            <a:r>
              <a:rPr lang="en-IE" dirty="0">
                <a:solidFill>
                  <a:srgbClr val="FF0000"/>
                </a:solidFill>
              </a:rPr>
              <a:t>	</a:t>
            </a:r>
            <a:r>
              <a:rPr lang="en-IE" dirty="0" smtClean="0">
                <a:solidFill>
                  <a:srgbClr val="FF0000"/>
                </a:solidFill>
              </a:rPr>
              <a:t>		Incomplete for some Features</a:t>
            </a:r>
            <a:endParaRPr lang="en-IE" dirty="0">
              <a:solidFill>
                <a:srgbClr val="FF0000"/>
              </a:solidFill>
            </a:endParaRPr>
          </a:p>
        </p:txBody>
      </p:sp>
      <p:sp>
        <p:nvSpPr>
          <p:cNvPr id="4" name="Content Placeholder 2"/>
          <p:cNvSpPr>
            <a:spLocks/>
          </p:cNvSpPr>
          <p:nvPr/>
        </p:nvSpPr>
        <p:spPr bwMode="auto">
          <a:xfrm>
            <a:off x="107950" y="4495800"/>
            <a:ext cx="900112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>
                <a:solidFill>
                  <a:srgbClr val="00660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:Parent</a:t>
            </a:r>
            <a:r>
              <a:rPr lang="en-IE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solidFill>
                  <a:srgbClr val="00660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:Parent </a:t>
            </a:r>
            <a:r>
              <a:rPr lang="en-IE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rdfs:subClassOf</a:t>
            </a:r>
            <a:r>
              <a:rPr lang="en-IE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u="sng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owl:someValuesFrom</a:t>
            </a:r>
            <a:r>
              <a:rPr lang="en-IE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i="1" dirty="0">
                <a:solidFill>
                  <a:schemeClr val="tx2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i="1" dirty="0">
                <a:solidFill>
                  <a:schemeClr val="tx2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i="1" dirty="0" err="1">
                <a:solidFill>
                  <a:schemeClr val="tx2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i="1" dirty="0">
                <a:solidFill>
                  <a:schemeClr val="tx2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 </a:t>
            </a:r>
            <a:r>
              <a:rPr lang="en-IE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i="1" dirty="0" smtClean="0">
                <a:solidFill>
                  <a:schemeClr val="tx2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i="1" dirty="0" err="1" smtClean="0">
                <a:solidFill>
                  <a:schemeClr val="tx2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dirty="0" smtClean="0">
                <a:solidFill>
                  <a:schemeClr val="tx2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err="1" smtClean="0">
                <a:solidFill>
                  <a:schemeClr val="tx2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rdfs:domain</a:t>
            </a:r>
            <a:r>
              <a:rPr lang="en-IE" dirty="0" smtClean="0">
                <a:solidFill>
                  <a:schemeClr val="tx2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dirty="0" err="1" smtClean="0">
                <a:solidFill>
                  <a:schemeClr val="tx2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PostPuberty</a:t>
            </a:r>
            <a:r>
              <a:rPr lang="en-IE" dirty="0" smtClean="0">
                <a:solidFill>
                  <a:schemeClr val="tx2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PostPuberty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dirty="0" smtClean="0">
              <a:solidFill>
                <a:schemeClr val="accent1">
                  <a:lumMod val="50000"/>
                </a:schemeClr>
              </a:solidFill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i="1" dirty="0">
              <a:solidFill>
                <a:schemeClr val="tx2"/>
              </a:solidFill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179" y="6452235"/>
            <a:ext cx="6082665" cy="25336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257800" y="1066800"/>
            <a:ext cx="3581400" cy="4041025"/>
            <a:chOff x="4252912" y="1066800"/>
            <a:chExt cx="3581400" cy="4041025"/>
          </a:xfrm>
        </p:grpSpPr>
        <p:pic>
          <p:nvPicPr>
            <p:cNvPr id="46081" name="Picture 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912" y="1066800"/>
              <a:ext cx="3581400" cy="404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4953000" y="4132262"/>
              <a:ext cx="2315844" cy="762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b="1" dirty="0">
                  <a:solidFill>
                    <a:srgbClr val="FFC000"/>
                  </a:solidFill>
                </a:rPr>
                <a:t>Worst Example of the Lecture </a:t>
              </a:r>
              <a:r>
                <a:rPr lang="en-IE" b="1" dirty="0" smtClean="0">
                  <a:solidFill>
                    <a:srgbClr val="FFC000"/>
                  </a:solidFill>
                </a:rPr>
                <a:t>Award</a:t>
              </a:r>
              <a:endParaRPr lang="en-IE" b="1" dirty="0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212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No support for min-cardinality</a:t>
            </a:r>
            <a:endParaRPr lang="en-IE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IE" dirty="0" smtClean="0"/>
              <a:t>Why Incomplete?</a:t>
            </a:r>
            <a:br>
              <a:rPr lang="en-IE" dirty="0" smtClean="0"/>
            </a:br>
            <a:r>
              <a:rPr lang="en-IE" dirty="0">
                <a:solidFill>
                  <a:srgbClr val="FF0000"/>
                </a:solidFill>
              </a:rPr>
              <a:t>	</a:t>
            </a:r>
            <a:r>
              <a:rPr lang="en-IE" dirty="0" smtClean="0">
                <a:solidFill>
                  <a:srgbClr val="FF0000"/>
                </a:solidFill>
              </a:rPr>
              <a:t>		Incomplete for some Features</a:t>
            </a:r>
            <a:endParaRPr lang="en-IE" dirty="0">
              <a:solidFill>
                <a:srgbClr val="FF0000"/>
              </a:solidFill>
            </a:endParaRPr>
          </a:p>
        </p:txBody>
      </p:sp>
      <p:sp>
        <p:nvSpPr>
          <p:cNvPr id="9" name="Content Placeholder 2"/>
          <p:cNvSpPr>
            <a:spLocks/>
          </p:cNvSpPr>
          <p:nvPr/>
        </p:nvSpPr>
        <p:spPr bwMode="auto">
          <a:xfrm>
            <a:off x="107949" y="2590800"/>
            <a:ext cx="90011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ex:Sonny</a:t>
            </a:r>
            <a:r>
              <a:rPr lang="en-IE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, </a:t>
            </a:r>
            <a:r>
              <a:rPr lang="en-IE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ex:Connie</a:t>
            </a:r>
            <a:r>
              <a:rPr lang="en-IE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r>
              <a:rPr lang="en-IE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ex:Fredo</a:t>
            </a:r>
            <a:r>
              <a:rPr lang="en-IE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, </a:t>
            </a:r>
            <a:r>
              <a:rPr lang="en-IE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ex:Sonny</a:t>
            </a:r>
            <a:r>
              <a:rPr lang="en-IE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dateOfBirth</a:t>
            </a:r>
            <a:r>
              <a:rPr lang="en-IE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“1916-07-23”^^</a:t>
            </a:r>
            <a:r>
              <a:rPr lang="en-IE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xsd:date</a:t>
            </a:r>
            <a:r>
              <a:rPr lang="en-IE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ex:Connie</a:t>
            </a:r>
            <a:r>
              <a:rPr lang="en-IE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dateOfBirth</a:t>
            </a:r>
            <a:r>
              <a:rPr lang="en-IE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“</a:t>
            </a:r>
            <a:r>
              <a:rPr lang="en-IE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1922-04-18”^^</a:t>
            </a:r>
            <a:r>
              <a:rPr lang="en-IE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xsd:date</a:t>
            </a:r>
            <a:r>
              <a:rPr lang="en-IE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ex:Fredo</a:t>
            </a:r>
            <a:r>
              <a:rPr lang="en-IE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dateOfBirth</a:t>
            </a:r>
            <a:r>
              <a:rPr lang="en-IE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“</a:t>
            </a:r>
            <a:r>
              <a:rPr lang="en-IE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1919-01-08”^^</a:t>
            </a:r>
            <a:r>
              <a:rPr lang="en-IE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xsd:date</a:t>
            </a:r>
            <a:r>
              <a:rPr lang="en-IE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dateOfBirth</a:t>
            </a:r>
            <a:r>
              <a:rPr lang="en-IE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“</a:t>
            </a:r>
            <a:r>
              <a:rPr lang="en-IE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1920-11-15”^^</a:t>
            </a:r>
            <a:r>
              <a:rPr lang="en-IE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xsd:date</a:t>
            </a:r>
            <a:r>
              <a:rPr lang="en-IE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dateOfBirth</a:t>
            </a:r>
            <a:r>
              <a:rPr lang="en-IE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owl:FunctionalProperty</a:t>
            </a:r>
            <a:r>
              <a:rPr lang="en-IE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dirty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[ </a:t>
            </a:r>
            <a:r>
              <a:rPr lang="en-IE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owl:minCardinality</a:t>
            </a:r>
            <a:r>
              <a:rPr lang="en-IE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3 ; </a:t>
            </a:r>
            <a:r>
              <a:rPr lang="en-IE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] </a:t>
            </a:r>
            <a:r>
              <a:rPr lang="en-IE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rdfs:subClassOf</a:t>
            </a:r>
            <a:r>
              <a:rPr lang="en-IE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StressedParent</a:t>
            </a:r>
            <a:r>
              <a:rPr lang="en-IE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StressedParent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  <a:endParaRPr lang="en-IE" dirty="0" smtClean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dirty="0" smtClean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dirty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i="1" dirty="0">
              <a:solidFill>
                <a:schemeClr val="tx2"/>
              </a:solidFill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179" y="6452235"/>
            <a:ext cx="6082665" cy="25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78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Limited support for max-cardinality</a:t>
            </a:r>
            <a:endParaRPr lang="en-IE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IE" dirty="0" smtClean="0"/>
              <a:t>Why Incomplete?</a:t>
            </a:r>
            <a:br>
              <a:rPr lang="en-IE" dirty="0" smtClean="0"/>
            </a:br>
            <a:r>
              <a:rPr lang="en-IE" dirty="0">
                <a:solidFill>
                  <a:srgbClr val="FF0000"/>
                </a:solidFill>
              </a:rPr>
              <a:t>	</a:t>
            </a:r>
            <a:r>
              <a:rPr lang="en-IE" dirty="0" smtClean="0">
                <a:solidFill>
                  <a:srgbClr val="FF0000"/>
                </a:solidFill>
              </a:rPr>
              <a:t>		Incomplete for some Features</a:t>
            </a:r>
            <a:endParaRPr lang="en-IE" dirty="0">
              <a:solidFill>
                <a:srgbClr val="FF0000"/>
              </a:solidFill>
            </a:endParaRPr>
          </a:p>
        </p:txBody>
      </p:sp>
      <p:sp>
        <p:nvSpPr>
          <p:cNvPr id="9" name="Content Placeholder 2"/>
          <p:cNvSpPr>
            <a:spLocks/>
          </p:cNvSpPr>
          <p:nvPr/>
        </p:nvSpPr>
        <p:spPr bwMode="auto">
          <a:xfrm>
            <a:off x="107949" y="4114800"/>
            <a:ext cx="90011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ex:Vincent</a:t>
            </a:r>
            <a:r>
              <a:rPr lang="en-IE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; :</a:t>
            </a:r>
            <a:r>
              <a:rPr lang="en-IE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ex:Lucy</a:t>
            </a:r>
            <a:r>
              <a:rPr lang="en-IE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r>
              <a:rPr lang="en-IE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ex:Sonny</a:t>
            </a:r>
            <a:r>
              <a:rPr lang="en-IE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r>
              <a:rPr lang="en-IE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ex:Santino</a:t>
            </a:r>
            <a:r>
              <a:rPr lang="en-IE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rdfs:subClassOf</a:t>
            </a:r>
            <a:r>
              <a:rPr lang="en-IE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owl:maxCardinality</a:t>
            </a:r>
            <a:r>
              <a:rPr lang="en-IE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2 ; </a:t>
            </a:r>
            <a:r>
              <a:rPr lang="en-IE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ex:Lucy</a:t>
            </a:r>
            <a:r>
              <a:rPr lang="en-US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:Woman . </a:t>
            </a:r>
            <a:r>
              <a:rPr lang="en-US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ex:Sonny</a:t>
            </a:r>
            <a:r>
              <a:rPr lang="en-US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:Man . </a:t>
            </a:r>
            <a:r>
              <a:rPr lang="en-US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ex:Santino</a:t>
            </a:r>
            <a:r>
              <a:rPr lang="en-US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:Man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:Man </a:t>
            </a:r>
            <a:r>
              <a:rPr lang="en-US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US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:Woman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ex:Sonny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owl:sameAs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ex:Santino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  <a:endParaRPr lang="en-IE" dirty="0" smtClean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dirty="0" smtClean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dirty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i="1" dirty="0">
              <a:solidFill>
                <a:schemeClr val="tx2"/>
              </a:solidFill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179" y="6452235"/>
            <a:ext cx="6082665" cy="253365"/>
          </a:xfrm>
          <a:prstGeom prst="rect">
            <a:avLst/>
          </a:prstGeom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2066925"/>
            <a:ext cx="8743950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060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 smtClean="0"/>
          </a:p>
          <a:p>
            <a:endParaRPr lang="en-IE" dirty="0"/>
          </a:p>
          <a:p>
            <a:r>
              <a:rPr lang="en-IE" dirty="0" smtClean="0">
                <a:solidFill>
                  <a:srgbClr val="FF0000"/>
                </a:solidFill>
              </a:rPr>
              <a:t>No support for exact cardinality</a:t>
            </a:r>
          </a:p>
          <a:p>
            <a:r>
              <a:rPr lang="en-IE" dirty="0" smtClean="0">
                <a:solidFill>
                  <a:srgbClr val="FF0000"/>
                </a:solidFill>
              </a:rPr>
              <a:t>Support also limited for qualified cardinalities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IE" dirty="0" smtClean="0"/>
              <a:t>Why Incomplete?</a:t>
            </a:r>
            <a:br>
              <a:rPr lang="en-IE" dirty="0" smtClean="0"/>
            </a:br>
            <a:r>
              <a:rPr lang="en-IE" dirty="0">
                <a:solidFill>
                  <a:srgbClr val="FF0000"/>
                </a:solidFill>
              </a:rPr>
              <a:t>	</a:t>
            </a:r>
            <a:r>
              <a:rPr lang="en-IE" dirty="0" smtClean="0">
                <a:solidFill>
                  <a:srgbClr val="FF0000"/>
                </a:solidFill>
              </a:rPr>
              <a:t>		Incomplete for some Features</a:t>
            </a:r>
            <a:endParaRPr lang="en-I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54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029200"/>
          </a:xfrm>
        </p:spPr>
        <p:txBody>
          <a:bodyPr>
            <a:normAutofit/>
          </a:bodyPr>
          <a:lstStyle/>
          <a:p>
            <a:endParaRPr lang="en-IE" dirty="0" smtClean="0"/>
          </a:p>
          <a:p>
            <a:r>
              <a:rPr lang="en-IE" dirty="0" smtClean="0"/>
              <a:t>Just </a:t>
            </a:r>
            <a:r>
              <a:rPr lang="en-IE" i="1" dirty="0" smtClean="0"/>
              <a:t>some</a:t>
            </a:r>
            <a:r>
              <a:rPr lang="en-IE" dirty="0" smtClean="0"/>
              <a:t> missing examples for inverse-of:</a:t>
            </a:r>
          </a:p>
          <a:p>
            <a:pPr lvl="1"/>
            <a:r>
              <a:rPr lang="en-IE" sz="18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?a </a:t>
            </a:r>
            <a:r>
              <a:rPr lang="en-IE" sz="18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owl:inverseOf</a:t>
            </a:r>
            <a:r>
              <a:rPr lang="en-IE" sz="18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?b . </a:t>
            </a:r>
            <a:r>
              <a:rPr lang="en-US" sz="18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?b </a:t>
            </a:r>
            <a:r>
              <a:rPr lang="en-US" sz="18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owl:inverseOf</a:t>
            </a:r>
            <a:r>
              <a:rPr lang="en-US" sz="18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?a .</a:t>
            </a:r>
          </a:p>
          <a:p>
            <a:pPr lvl="1"/>
            <a:r>
              <a:rPr lang="en-US" sz="18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?a </a:t>
            </a:r>
            <a:r>
              <a:rPr lang="en-US" sz="18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owl:inverseOf</a:t>
            </a:r>
            <a:r>
              <a:rPr lang="en-US" sz="18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?a . </a:t>
            </a:r>
            <a:r>
              <a:rPr lang="en-US" sz="18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  <a:r>
              <a:rPr lang="en-US" sz="18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?a </a:t>
            </a:r>
            <a:r>
              <a:rPr lang="en-US" sz="18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US" sz="18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US" sz="18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owl:SymmetricProperty</a:t>
            </a:r>
            <a:r>
              <a:rPr lang="en-US" sz="18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US" sz="2000" dirty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US" sz="18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?a </a:t>
            </a:r>
            <a:r>
              <a:rPr lang="en-US" sz="18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US" sz="18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US" sz="18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owl:SymmetricProperty</a:t>
            </a:r>
            <a:r>
              <a:rPr lang="en-US" sz="18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US" sz="18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 ⇒ </a:t>
            </a:r>
            <a:r>
              <a:rPr lang="en-US" sz="18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?a </a:t>
            </a:r>
            <a:r>
              <a:rPr lang="en-US" sz="18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owl:inverseOf</a:t>
            </a:r>
            <a:r>
              <a:rPr lang="en-US" sz="18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US" sz="18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?a . </a:t>
            </a:r>
            <a:endParaRPr lang="en-US" sz="1800" dirty="0" smtClean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US" sz="18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?a </a:t>
            </a:r>
            <a:r>
              <a:rPr lang="en-US" sz="18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owl:inverseOf</a:t>
            </a:r>
            <a:r>
              <a:rPr lang="en-US" sz="18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?b . ?b </a:t>
            </a:r>
            <a:r>
              <a:rPr lang="en-US" sz="18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owl:inverseOf</a:t>
            </a:r>
            <a:r>
              <a:rPr lang="en-US" sz="18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?a .                      	⇒ ?a </a:t>
            </a:r>
            <a:r>
              <a:rPr lang="en-US" sz="18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owl:equivalentProperty</a:t>
            </a:r>
            <a:r>
              <a:rPr lang="en-US" sz="18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?b .</a:t>
            </a:r>
          </a:p>
          <a:p>
            <a:pPr lvl="1"/>
            <a:r>
              <a:rPr lang="en-US" sz="18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?a </a:t>
            </a:r>
            <a:r>
              <a:rPr lang="en-US" sz="18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owl:inverseOf</a:t>
            </a:r>
            <a:r>
              <a:rPr lang="en-US" sz="18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?b . ?b </a:t>
            </a:r>
            <a:r>
              <a:rPr lang="en-US" sz="18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US" sz="18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US" sz="18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owl:TransitiveProperty</a:t>
            </a:r>
            <a:r>
              <a:rPr lang="en-US" sz="18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r>
              <a:rPr lang="en-US" sz="18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US" sz="18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	⇒ ?a </a:t>
            </a:r>
            <a:r>
              <a:rPr lang="en-US" sz="18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US" sz="18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US" sz="18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owl:TransitiveProperty</a:t>
            </a:r>
            <a:r>
              <a:rPr lang="en-US" sz="18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US" sz="18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lvl="1"/>
            <a:r>
              <a:rPr lang="en-US" sz="18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?a </a:t>
            </a:r>
            <a:r>
              <a:rPr lang="en-US" sz="18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owl:inverseOf</a:t>
            </a:r>
            <a:r>
              <a:rPr lang="en-US" sz="18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?b </a:t>
            </a:r>
            <a:r>
              <a:rPr lang="en-US" sz="18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 ?b </a:t>
            </a:r>
            <a:r>
              <a:rPr lang="en-US" sz="18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US" sz="18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US" sz="18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owl:FunctionalProperty</a:t>
            </a:r>
            <a:r>
              <a:rPr lang="en-US" sz="18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	⇒ ?b </a:t>
            </a:r>
            <a:r>
              <a:rPr lang="en-US" sz="18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US" sz="18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US" sz="18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owl:InverseFunctionalProperty</a:t>
            </a:r>
            <a:r>
              <a:rPr lang="en-US" sz="18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lvl="1"/>
            <a:r>
              <a:rPr lang="en-US" sz="18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?a </a:t>
            </a:r>
            <a:r>
              <a:rPr lang="en-US" sz="18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owl:inverseOf</a:t>
            </a:r>
            <a:r>
              <a:rPr lang="en-US" sz="18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?b . ?b </a:t>
            </a:r>
            <a:r>
              <a:rPr lang="en-US" sz="18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rdfs:domain</a:t>
            </a:r>
            <a:r>
              <a:rPr lang="en-US" sz="18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?c .                   	⇒ ?a </a:t>
            </a:r>
            <a:r>
              <a:rPr lang="en-US" sz="18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rdfs:range</a:t>
            </a:r>
            <a:r>
              <a:rPr lang="en-US" sz="18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?c .</a:t>
            </a:r>
          </a:p>
          <a:p>
            <a:pPr marL="457200" lvl="1" indent="0">
              <a:buNone/>
            </a:pPr>
            <a:r>
              <a:rPr lang="en-US" sz="18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…</a:t>
            </a:r>
            <a:endParaRPr lang="en-US" sz="1400" dirty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endParaRPr lang="en-US" sz="1800" dirty="0" smtClean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IE" dirty="0" smtClean="0"/>
              <a:t>Why Incomplete?</a:t>
            </a:r>
            <a:br>
              <a:rPr lang="en-IE" dirty="0" smtClean="0"/>
            </a:br>
            <a:r>
              <a:rPr lang="en-IE" dirty="0">
                <a:solidFill>
                  <a:srgbClr val="FF0000"/>
                </a:solidFill>
              </a:rPr>
              <a:t>	</a:t>
            </a:r>
            <a:r>
              <a:rPr lang="en-IE" dirty="0" smtClean="0">
                <a:solidFill>
                  <a:srgbClr val="FF0000"/>
                </a:solidFill>
              </a:rPr>
              <a:t>		Missing Schema Inferences</a:t>
            </a:r>
            <a:endParaRPr lang="en-I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55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6" descr="Male_symbol"/>
          <p:cNvPicPr preferRelativeResize="0"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4388" y="908050"/>
            <a:ext cx="1366837" cy="13668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5298" name="Title 1"/>
          <p:cNvSpPr>
            <a:spLocks/>
          </p:cNvSpPr>
          <p:nvPr/>
        </p:nvSpPr>
        <p:spPr bwMode="auto">
          <a:xfrm>
            <a:off x="107950" y="0"/>
            <a:ext cx="80645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r>
              <a:rPr lang="en-IE" sz="2800" u="sng" dirty="0" err="1" smtClean="0">
                <a:solidFill>
                  <a:schemeClr val="tx2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owl:unionOf</a:t>
            </a:r>
            <a:r>
              <a:rPr lang="en-IE" sz="2800" u="sng" dirty="0" smtClean="0">
                <a:solidFill>
                  <a:schemeClr val="tx2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</a:t>
            </a:r>
            <a:r>
              <a:rPr lang="en-US" sz="2800" u="sng" dirty="0" smtClean="0">
                <a:solidFill>
                  <a:schemeClr val="tx2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⊔</a:t>
            </a:r>
            <a:r>
              <a:rPr lang="en-IE" sz="2800" u="sng" dirty="0" smtClean="0">
                <a:solidFill>
                  <a:schemeClr val="tx2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 [ii]</a:t>
            </a:r>
            <a:endParaRPr lang="en-US" sz="2800" u="sng" dirty="0">
              <a:solidFill>
                <a:schemeClr val="tx2"/>
              </a:solidFill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5529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67750" y="115888"/>
            <a:ext cx="3683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11" descr="female_symbo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0200" y="909638"/>
            <a:ext cx="1368425" cy="13684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5301" name="Text Box 12"/>
          <p:cNvSpPr txBox="1">
            <a:spLocks noChangeArrowheads="1"/>
          </p:cNvSpPr>
          <p:nvPr/>
        </p:nvSpPr>
        <p:spPr bwMode="auto">
          <a:xfrm>
            <a:off x="4032250" y="2278063"/>
            <a:ext cx="1547813" cy="36036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2000" i="1" dirty="0">
                <a:solidFill>
                  <a:schemeClr val="accent5">
                    <a:lumMod val="50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:Woman</a:t>
            </a:r>
            <a:endParaRPr lang="en-US" sz="2000" i="1" dirty="0">
              <a:solidFill>
                <a:schemeClr val="accent5">
                  <a:lumMod val="50000"/>
                </a:schemeClr>
              </a:solidFill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55302" name="Picture 13" descr="user%205"/>
          <p:cNvPicPr preferRelativeResize="0"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71550" y="909638"/>
            <a:ext cx="1366838" cy="1366837"/>
          </a:xfrm>
          <a:prstGeom prst="rect">
            <a:avLst/>
          </a:prstGeom>
          <a:noFill/>
          <a:ln w="38100">
            <a:solidFill>
              <a:schemeClr val="tx1"/>
            </a:solidFill>
            <a:prstDash val="solid"/>
            <a:miter lim="800000"/>
            <a:headEnd/>
            <a:tailEnd/>
          </a:ln>
        </p:spPr>
      </p:pic>
      <p:sp>
        <p:nvSpPr>
          <p:cNvPr id="55303" name="Text Box 14"/>
          <p:cNvSpPr txBox="1">
            <a:spLocks noChangeArrowheads="1"/>
          </p:cNvSpPr>
          <p:nvPr/>
        </p:nvSpPr>
        <p:spPr bwMode="auto">
          <a:xfrm>
            <a:off x="900113" y="2278063"/>
            <a:ext cx="1547812" cy="36036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2000">
                <a:solidFill>
                  <a:srgbClr val="11760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</a:t>
            </a:r>
            <a:endParaRPr lang="en-US" sz="2000">
              <a:solidFill>
                <a:srgbClr val="117600"/>
              </a:solidFill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55304" name="Text Box 15"/>
          <p:cNvSpPr txBox="1">
            <a:spLocks noChangeArrowheads="1"/>
          </p:cNvSpPr>
          <p:nvPr/>
        </p:nvSpPr>
        <p:spPr bwMode="auto">
          <a:xfrm>
            <a:off x="7092950" y="2278063"/>
            <a:ext cx="1547813" cy="36036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2000" i="1" dirty="0">
                <a:solidFill>
                  <a:schemeClr val="accent5">
                    <a:lumMod val="50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:Man</a:t>
            </a:r>
            <a:endParaRPr lang="en-US" sz="2000" i="1" dirty="0">
              <a:solidFill>
                <a:schemeClr val="accent5">
                  <a:lumMod val="50000"/>
                </a:schemeClr>
              </a:solidFill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55305" name="Text Box 17"/>
          <p:cNvSpPr txBox="1">
            <a:spLocks noChangeArrowheads="1"/>
          </p:cNvSpPr>
          <p:nvPr/>
        </p:nvSpPr>
        <p:spPr bwMode="auto">
          <a:xfrm>
            <a:off x="5651500" y="982663"/>
            <a:ext cx="1225550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88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⊔</a:t>
            </a:r>
          </a:p>
        </p:txBody>
      </p:sp>
      <p:sp>
        <p:nvSpPr>
          <p:cNvPr id="118787" name="Content Placeholder 2"/>
          <p:cNvSpPr>
            <a:spLocks/>
          </p:cNvSpPr>
          <p:nvPr/>
        </p:nvSpPr>
        <p:spPr bwMode="auto">
          <a:xfrm>
            <a:off x="107950" y="5089525"/>
            <a:ext cx="900112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ex:Vincent</a:t>
            </a:r>
            <a:r>
              <a:rPr lang="en-IE" sz="20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20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20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2000" dirty="0" smtClean="0">
                <a:solidFill>
                  <a:srgbClr val="11760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20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>
                <a:solidFill>
                  <a:srgbClr val="11760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20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20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2000" u="sng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owl:unionOf</a:t>
            </a:r>
            <a:r>
              <a:rPr lang="en-IE" sz="20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20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 </a:t>
            </a:r>
            <a:r>
              <a:rPr lang="en-IE" sz="2000" i="1" dirty="0" smtClean="0">
                <a:solidFill>
                  <a:schemeClr val="accent5">
                    <a:lumMod val="50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2000" i="1" dirty="0">
                <a:solidFill>
                  <a:schemeClr val="accent5">
                    <a:lumMod val="50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Woman :</a:t>
            </a:r>
            <a:r>
              <a:rPr lang="en-IE" sz="2000" i="1" dirty="0" smtClean="0">
                <a:solidFill>
                  <a:schemeClr val="accent5">
                    <a:lumMod val="50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Man </a:t>
            </a:r>
            <a:r>
              <a:rPr lang="en-IE" sz="20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 </a:t>
            </a:r>
            <a:r>
              <a:rPr lang="en-IE" sz="20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sz="20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 </a:t>
            </a:r>
            <a:r>
              <a:rPr lang="en-IE" sz="2000" i="1" dirty="0" err="1">
                <a:solidFill>
                  <a:schemeClr val="tx2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ex:Vincent</a:t>
            </a:r>
            <a:r>
              <a:rPr lang="en-IE" sz="2000" i="1" dirty="0">
                <a:solidFill>
                  <a:schemeClr val="tx2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2000" i="1" dirty="0" err="1">
                <a:solidFill>
                  <a:schemeClr val="tx2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2000" i="1" dirty="0">
                <a:solidFill>
                  <a:schemeClr val="tx2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2000" i="1" dirty="0" smtClean="0">
                <a:solidFill>
                  <a:schemeClr val="tx2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2000" i="1" dirty="0" smtClean="0">
                <a:solidFill>
                  <a:schemeClr val="tx2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Woman</a:t>
            </a:r>
            <a:r>
              <a:rPr lang="en-IE" sz="2000" i="1" dirty="0" smtClean="0">
                <a:solidFill>
                  <a:schemeClr val="tx2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  <a:r>
              <a:rPr lang="en-IE" sz="2000" b="1" u="sng" dirty="0" smtClean="0">
                <a:solidFill>
                  <a:schemeClr val="tx2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OR</a:t>
            </a:r>
            <a:r>
              <a:rPr lang="en-IE" sz="2000" i="1" dirty="0" smtClean="0">
                <a:solidFill>
                  <a:schemeClr val="tx2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2000" i="1" dirty="0" err="1" smtClean="0">
                <a:solidFill>
                  <a:schemeClr val="tx2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ex:Vincent</a:t>
            </a:r>
            <a:r>
              <a:rPr lang="en-IE" sz="2000" i="1" dirty="0" smtClean="0">
                <a:solidFill>
                  <a:schemeClr val="tx2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2000" i="1" dirty="0" err="1" smtClean="0">
                <a:solidFill>
                  <a:schemeClr val="tx2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2000" i="1" dirty="0" smtClean="0">
                <a:solidFill>
                  <a:schemeClr val="tx2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:Man .</a:t>
            </a:r>
            <a:endParaRPr lang="en-IE" sz="2000" i="1" dirty="0">
              <a:solidFill>
                <a:schemeClr val="tx2"/>
              </a:solidFill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43398" name="Picture 3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74913" y="2852738"/>
            <a:ext cx="1482725" cy="179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9" name="Text Box 39"/>
          <p:cNvSpPr txBox="1">
            <a:spLocks noChangeArrowheads="1"/>
          </p:cNvSpPr>
          <p:nvPr/>
        </p:nvSpPr>
        <p:spPr bwMode="auto">
          <a:xfrm>
            <a:off x="2438400" y="4651375"/>
            <a:ext cx="1547813" cy="36036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200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ex:Vincent</a:t>
            </a:r>
            <a:endParaRPr lang="en-US" sz="200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43400" name="AutoShape 40"/>
          <p:cNvCxnSpPr>
            <a:cxnSpLocks noChangeShapeType="1"/>
            <a:stCxn id="143398" idx="1"/>
          </p:cNvCxnSpPr>
          <p:nvPr/>
        </p:nvCxnSpPr>
        <p:spPr bwMode="auto">
          <a:xfrm rot="10800000">
            <a:off x="1654969" y="2657477"/>
            <a:ext cx="819944" cy="1094581"/>
          </a:xfrm>
          <a:prstGeom prst="bentConnector2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lg"/>
          </a:ln>
        </p:spPr>
      </p:cxnSp>
      <p:sp>
        <p:nvSpPr>
          <p:cNvPr id="143401" name="Rectangle 41"/>
          <p:cNvSpPr>
            <a:spLocks noChangeArrowheads="1"/>
          </p:cNvSpPr>
          <p:nvPr/>
        </p:nvSpPr>
        <p:spPr bwMode="auto">
          <a:xfrm>
            <a:off x="1090315" y="3729424"/>
            <a:ext cx="974626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IE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endParaRPr lang="en-US" dirty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55313" name="Text Box 44"/>
          <p:cNvSpPr txBox="1">
            <a:spLocks noChangeArrowheads="1"/>
          </p:cNvSpPr>
          <p:nvPr/>
        </p:nvSpPr>
        <p:spPr bwMode="auto">
          <a:xfrm>
            <a:off x="2771775" y="915988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880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≡ </a:t>
            </a:r>
          </a:p>
        </p:txBody>
      </p:sp>
      <p:cxnSp>
        <p:nvCxnSpPr>
          <p:cNvPr id="20" name="AutoShape 40"/>
          <p:cNvCxnSpPr>
            <a:cxnSpLocks noChangeShapeType="1"/>
            <a:stCxn id="143398" idx="3"/>
            <a:endCxn id="55301" idx="2"/>
          </p:cNvCxnSpPr>
          <p:nvPr/>
        </p:nvCxnSpPr>
        <p:spPr bwMode="auto">
          <a:xfrm flipV="1">
            <a:off x="3957638" y="2638425"/>
            <a:ext cx="848519" cy="1113632"/>
          </a:xfrm>
          <a:prstGeom prst="bentConnector2">
            <a:avLst/>
          </a:prstGeom>
          <a:noFill/>
          <a:ln w="38100">
            <a:solidFill>
              <a:schemeClr val="accent5">
                <a:lumMod val="50000"/>
              </a:schemeClr>
            </a:solidFill>
            <a:prstDash val="sysDash"/>
            <a:miter lim="800000"/>
            <a:headEnd/>
            <a:tailEnd type="triangle" w="med" len="lg"/>
          </a:ln>
        </p:spPr>
      </p:cxnSp>
      <p:cxnSp>
        <p:nvCxnSpPr>
          <p:cNvPr id="24" name="AutoShape 40"/>
          <p:cNvCxnSpPr>
            <a:cxnSpLocks noChangeShapeType="1"/>
            <a:stCxn id="143398" idx="3"/>
            <a:endCxn id="55304" idx="2"/>
          </p:cNvCxnSpPr>
          <p:nvPr/>
        </p:nvCxnSpPr>
        <p:spPr bwMode="auto">
          <a:xfrm flipV="1">
            <a:off x="3957638" y="2638425"/>
            <a:ext cx="3909219" cy="1113632"/>
          </a:xfrm>
          <a:prstGeom prst="bentConnector2">
            <a:avLst/>
          </a:prstGeom>
          <a:noFill/>
          <a:ln w="38100">
            <a:solidFill>
              <a:schemeClr val="accent5">
                <a:lumMod val="50000"/>
              </a:schemeClr>
            </a:solidFill>
            <a:prstDash val="sysDash"/>
            <a:miter lim="800000"/>
            <a:headEnd/>
            <a:tailEnd type="triangle" w="med" len="lg"/>
          </a:ln>
        </p:spPr>
      </p:cxnSp>
      <p:sp>
        <p:nvSpPr>
          <p:cNvPr id="27" name="Rectangle 41"/>
          <p:cNvSpPr>
            <a:spLocks noChangeArrowheads="1"/>
          </p:cNvSpPr>
          <p:nvPr/>
        </p:nvSpPr>
        <p:spPr bwMode="auto">
          <a:xfrm>
            <a:off x="4381897" y="3195241"/>
            <a:ext cx="974626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IE" i="1" dirty="0" err="1" smtClean="0">
                <a:solidFill>
                  <a:schemeClr val="accent5">
                    <a:lumMod val="50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endParaRPr lang="en-IE" i="1" dirty="0" smtClean="0">
              <a:solidFill>
                <a:schemeClr val="accent5">
                  <a:lumMod val="50000"/>
                </a:schemeClr>
              </a:solidFill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8" name="Rectangle 41"/>
          <p:cNvSpPr>
            <a:spLocks noChangeArrowheads="1"/>
          </p:cNvSpPr>
          <p:nvPr/>
        </p:nvSpPr>
        <p:spPr bwMode="auto">
          <a:xfrm>
            <a:off x="7407374" y="3195240"/>
            <a:ext cx="974626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IE" i="1" dirty="0" err="1" smtClean="0">
                <a:solidFill>
                  <a:schemeClr val="accent5">
                    <a:lumMod val="50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endParaRPr lang="en-IE" i="1" dirty="0" smtClean="0">
              <a:solidFill>
                <a:schemeClr val="accent5">
                  <a:lumMod val="50000"/>
                </a:schemeClr>
              </a:solidFill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9" name="Rectangle 41"/>
          <p:cNvSpPr>
            <a:spLocks noChangeArrowheads="1"/>
          </p:cNvSpPr>
          <p:nvPr/>
        </p:nvSpPr>
        <p:spPr bwMode="auto">
          <a:xfrm>
            <a:off x="5988558" y="3056740"/>
            <a:ext cx="569067" cy="5539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IE" sz="3600" b="1" u="sng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753512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9" grpId="0" animBg="1"/>
      <p:bldP spid="143401" grpId="0" animBg="1"/>
      <p:bldP spid="27" grpId="0" animBg="1"/>
      <p:bldP spid="28" grpId="0" animBg="1"/>
      <p:bldP spid="2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Why is OWL 2 RL/RDF Incomplete?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E" dirty="0" smtClean="0">
                <a:solidFill>
                  <a:srgbClr val="FF0000"/>
                </a:solidFill>
              </a:rPr>
              <a:t>Missing features:</a:t>
            </a:r>
          </a:p>
          <a:p>
            <a:pPr lvl="1"/>
            <a:r>
              <a:rPr lang="en-IE" sz="1800" dirty="0" err="1" smtClean="0">
                <a:solidFill>
                  <a:srgbClr val="FF000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owl:ReflexiveProperty</a:t>
            </a:r>
            <a:r>
              <a:rPr lang="en-IE" sz="1800" dirty="0" smtClean="0">
                <a:solidFill>
                  <a:srgbClr val="FF0000"/>
                </a:solidFill>
              </a:rPr>
              <a:t>, </a:t>
            </a:r>
            <a:r>
              <a:rPr lang="en-IE" sz="1800" dirty="0" err="1" smtClean="0">
                <a:solidFill>
                  <a:srgbClr val="FF000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owl:hasSelf</a:t>
            </a:r>
            <a:r>
              <a:rPr lang="en-IE" sz="1800" dirty="0" smtClean="0">
                <a:solidFill>
                  <a:srgbClr val="FF0000"/>
                </a:solidFill>
              </a:rPr>
              <a:t>, </a:t>
            </a:r>
            <a:r>
              <a:rPr lang="en-IE" sz="1800" dirty="0" err="1" smtClean="0">
                <a:solidFill>
                  <a:srgbClr val="FF000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owl:minCardinality</a:t>
            </a:r>
            <a:r>
              <a:rPr lang="en-IE" sz="1800" dirty="0" smtClean="0">
                <a:solidFill>
                  <a:srgbClr val="FF0000"/>
                </a:solidFill>
              </a:rPr>
              <a:t> …</a:t>
            </a:r>
          </a:p>
          <a:p>
            <a:r>
              <a:rPr lang="en-IE" dirty="0" smtClean="0">
                <a:solidFill>
                  <a:srgbClr val="FF0000"/>
                </a:solidFill>
              </a:rPr>
              <a:t>Problems with disjunction (OR cases)</a:t>
            </a:r>
          </a:p>
          <a:p>
            <a:pPr lvl="1"/>
            <a:r>
              <a:rPr lang="en-IE" sz="1800" dirty="0" err="1" smtClean="0">
                <a:solidFill>
                  <a:srgbClr val="FF000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owl:unionOf</a:t>
            </a:r>
            <a:r>
              <a:rPr lang="en-IE" sz="1800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,</a:t>
            </a:r>
            <a:r>
              <a:rPr lang="en-IE" sz="1800" dirty="0" smtClean="0">
                <a:solidFill>
                  <a:srgbClr val="FF000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800" dirty="0" err="1" smtClean="0">
                <a:solidFill>
                  <a:srgbClr val="FF000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</a:t>
            </a:r>
            <a:r>
              <a:rPr lang="en-IE" sz="1800" dirty="0" err="1">
                <a:solidFill>
                  <a:srgbClr val="FF000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</a:t>
            </a:r>
            <a:r>
              <a:rPr lang="en-IE" sz="1800" dirty="0" err="1" smtClean="0">
                <a:solidFill>
                  <a:srgbClr val="FF000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</a:t>
            </a:r>
            <a:r>
              <a:rPr lang="en-IE" sz="1800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,</a:t>
            </a:r>
            <a:r>
              <a:rPr lang="en-IE" sz="1800" dirty="0" smtClean="0">
                <a:solidFill>
                  <a:srgbClr val="FF000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800" dirty="0" err="1" smtClean="0">
                <a:solidFill>
                  <a:srgbClr val="FF000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owl:maxCardinality</a:t>
            </a:r>
            <a:r>
              <a:rPr lang="en-IE" sz="1800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, …</a:t>
            </a:r>
          </a:p>
          <a:p>
            <a:r>
              <a:rPr lang="en-IE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Problems with </a:t>
            </a:r>
            <a:r>
              <a:rPr lang="en-IE" dirty="0" err="1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existentials</a:t>
            </a:r>
            <a:endParaRPr lang="en-IE" dirty="0" smtClean="0">
              <a:solidFill>
                <a:srgbClr val="FF0000"/>
              </a:solidFill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1800" dirty="0" err="1" smtClean="0">
                <a:solidFill>
                  <a:srgbClr val="FF000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owl:someValuesFrom</a:t>
            </a:r>
            <a:r>
              <a:rPr lang="en-IE" sz="1800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r>
              <a:rPr lang="en-IE" sz="1800" dirty="0" err="1" smtClean="0">
                <a:solidFill>
                  <a:srgbClr val="FF000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owl:minCardinality</a:t>
            </a:r>
            <a:r>
              <a:rPr lang="en-IE" sz="1800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, ...</a:t>
            </a:r>
            <a:endParaRPr lang="en-IE" sz="1800" dirty="0">
              <a:solidFill>
                <a:srgbClr val="FF0000"/>
              </a:solidFill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r>
              <a:rPr lang="en-IE" sz="3500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P</a:t>
            </a:r>
            <a:r>
              <a:rPr lang="en-IE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roblems with counting</a:t>
            </a:r>
          </a:p>
          <a:p>
            <a:pPr lvl="1"/>
            <a:r>
              <a:rPr lang="en-IE" sz="1800" dirty="0" err="1" smtClean="0">
                <a:solidFill>
                  <a:srgbClr val="FF000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owl:minCardinality</a:t>
            </a:r>
            <a:r>
              <a:rPr lang="en-IE" sz="1800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, …</a:t>
            </a:r>
          </a:p>
          <a:p>
            <a:r>
              <a:rPr lang="en-IE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Problems with negation</a:t>
            </a:r>
          </a:p>
          <a:p>
            <a:pPr lvl="1"/>
            <a:r>
              <a:rPr lang="en-IE" sz="1800" dirty="0" err="1" smtClean="0">
                <a:solidFill>
                  <a:srgbClr val="FF000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800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r>
              <a:rPr lang="en-IE" sz="1800" dirty="0" err="1" smtClean="0">
                <a:solidFill>
                  <a:srgbClr val="FF000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owl:propertyDisjointWith</a:t>
            </a:r>
            <a:r>
              <a:rPr lang="en-IE" sz="1800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r>
              <a:rPr lang="en-IE" sz="1800" dirty="0" err="1" smtClean="0">
                <a:solidFill>
                  <a:srgbClr val="FF000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owl:complementOf</a:t>
            </a:r>
            <a:r>
              <a:rPr lang="en-IE" sz="1800" dirty="0" smtClean="0">
                <a:solidFill>
                  <a:srgbClr val="FF000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…</a:t>
            </a:r>
            <a:endParaRPr lang="en-IE" sz="2400" dirty="0" smtClean="0">
              <a:solidFill>
                <a:srgbClr val="FF0000"/>
              </a:solidFill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r>
              <a:rPr lang="en-IE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Incomplete “schema” inferences</a:t>
            </a:r>
          </a:p>
        </p:txBody>
      </p:sp>
    </p:spTree>
    <p:extLst>
      <p:ext uri="{BB962C8B-B14F-4D97-AF65-F5344CB8AC3E}">
        <p14:creationId xmlns:p14="http://schemas.microsoft.com/office/powerpoint/2010/main" val="52993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Ontology Satisfiability: </a:t>
            </a:r>
            <a:br>
              <a:rPr lang="en-IE" dirty="0" smtClean="0"/>
            </a:br>
            <a:r>
              <a:rPr lang="en-IE" dirty="0"/>
              <a:t>	</a:t>
            </a:r>
            <a:r>
              <a:rPr lang="en-IE" dirty="0" smtClean="0"/>
              <a:t>			Does </a:t>
            </a:r>
            <a:r>
              <a:rPr lang="en-IE" i="1" dirty="0" smtClean="0">
                <a:solidFill>
                  <a:srgbClr val="FFC000"/>
                </a:solidFill>
              </a:rPr>
              <a:t>O</a:t>
            </a:r>
            <a:r>
              <a:rPr lang="en-IE" dirty="0" smtClean="0"/>
              <a:t> have a “model”?</a:t>
            </a:r>
            <a:endParaRPr lang="en-IE" dirty="0"/>
          </a:p>
        </p:txBody>
      </p:sp>
      <p:sp>
        <p:nvSpPr>
          <p:cNvPr id="4" name="Content Placeholder 2"/>
          <p:cNvSpPr>
            <a:spLocks/>
          </p:cNvSpPr>
          <p:nvPr/>
        </p:nvSpPr>
        <p:spPr bwMode="auto">
          <a:xfrm>
            <a:off x="628935" y="1295400"/>
            <a:ext cx="7753065" cy="1905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sz="1600" dirty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2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FirstPerson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:Person ,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2 ; 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:Ape ] .</a:t>
            </a: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344" y="4495800"/>
            <a:ext cx="6020872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28935" y="3253854"/>
            <a:ext cx="7753065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400" dirty="0" smtClean="0"/>
              <a:t>So does </a:t>
            </a:r>
            <a:r>
              <a:rPr lang="en-IE" sz="2400" i="1" dirty="0" smtClean="0">
                <a:solidFill>
                  <a:srgbClr val="FFC000"/>
                </a:solidFill>
              </a:rPr>
              <a:t>O</a:t>
            </a:r>
            <a:r>
              <a:rPr lang="en-IE" sz="2400" dirty="0" smtClean="0"/>
              <a:t> have a model?</a:t>
            </a:r>
            <a:endParaRPr lang="en-IE" sz="2400" i="1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628935" y="6325822"/>
            <a:ext cx="775306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400" dirty="0" smtClean="0"/>
              <a:t>YES! Ontology </a:t>
            </a:r>
            <a:r>
              <a:rPr lang="en-IE" sz="2400" i="1" dirty="0" smtClean="0">
                <a:solidFill>
                  <a:srgbClr val="FFC000"/>
                </a:solidFill>
              </a:rPr>
              <a:t>O</a:t>
            </a:r>
            <a:r>
              <a:rPr lang="en-IE" sz="2400" dirty="0" smtClean="0"/>
              <a:t> is </a:t>
            </a:r>
            <a:r>
              <a:rPr lang="en-IE" sz="2400" b="1" dirty="0" err="1" smtClean="0">
                <a:solidFill>
                  <a:srgbClr val="00B050"/>
                </a:solidFill>
              </a:rPr>
              <a:t>Satisfiable</a:t>
            </a:r>
            <a:r>
              <a:rPr lang="en-IE" sz="2400" dirty="0" smtClean="0"/>
              <a:t>!</a:t>
            </a:r>
            <a:endParaRPr lang="en-IE" sz="2400" i="1" dirty="0" smtClean="0"/>
          </a:p>
        </p:txBody>
      </p:sp>
    </p:spTree>
    <p:extLst>
      <p:ext uri="{BB962C8B-B14F-4D97-AF65-F5344CB8AC3E}">
        <p14:creationId xmlns:p14="http://schemas.microsoft.com/office/powerpoint/2010/main" val="328323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Finite rules not enough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Could write a rule for any non-existential case</a:t>
            </a:r>
          </a:p>
          <a:p>
            <a:endParaRPr lang="en-IE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endParaRPr lang="en-IE" dirty="0" smtClean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endParaRPr lang="en-IE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endParaRPr lang="en-IE" dirty="0" smtClean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endParaRPr lang="en-IE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endParaRPr lang="en-IE" dirty="0" smtClean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r>
              <a:rPr lang="en-IE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Infinite such rules (have to stop somewhere)</a:t>
            </a:r>
          </a:p>
        </p:txBody>
      </p:sp>
      <p:sp>
        <p:nvSpPr>
          <p:cNvPr id="4" name="Content Placeholder 2"/>
          <p:cNvSpPr>
            <a:spLocks/>
          </p:cNvSpPr>
          <p:nvPr/>
        </p:nvSpPr>
        <p:spPr bwMode="auto">
          <a:xfrm>
            <a:off x="304800" y="1981200"/>
            <a:ext cx="8578851" cy="1752600"/>
          </a:xfrm>
          <a:prstGeom prst="rect">
            <a:avLst/>
          </a:prstGeom>
          <a:noFill/>
          <a:ln w="9525">
            <a:solidFill>
              <a:srgbClr val="FF0000"/>
            </a:solidFill>
            <a:prstDash val="sysDash"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ex:Vincent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; :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ex:Lucy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ex:Sonny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ex:Santino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rdfs:subClassOf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owl:maxCardinality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2 ; 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ex:Lucy</a:t>
            </a:r>
            <a:r>
              <a:rPr lang="en-US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:Woman . </a:t>
            </a:r>
            <a:r>
              <a:rPr lang="en-US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ex:Sonny</a:t>
            </a:r>
            <a:r>
              <a:rPr lang="en-US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:Man . </a:t>
            </a:r>
            <a:r>
              <a:rPr lang="en-US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ex:Santino</a:t>
            </a:r>
            <a:r>
              <a:rPr lang="en-US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:Man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:Man </a:t>
            </a:r>
            <a:r>
              <a:rPr lang="en-US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US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:Woman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ex:Sonny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owl:sameAs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ex:Santino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  <a:endParaRPr lang="en-IE" sz="1600" dirty="0" smtClean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600" dirty="0" smtClean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600" dirty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600" i="1" dirty="0">
              <a:solidFill>
                <a:schemeClr val="tx2"/>
              </a:solidFill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304800" y="3962400"/>
            <a:ext cx="8578851" cy="1219200"/>
          </a:xfrm>
          <a:prstGeom prst="rect">
            <a:avLst/>
          </a:prstGeom>
          <a:solidFill>
            <a:srgbClr val="117600"/>
          </a:solidFill>
          <a:ln w="9525">
            <a:solidFill>
              <a:srgbClr val="00B050"/>
            </a:solidFill>
            <a:prstDash val="sysDash"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chemeClr val="bg1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?w </a:t>
            </a:r>
            <a:r>
              <a:rPr lang="en-IE" sz="1600" dirty="0" err="1" smtClean="0">
                <a:solidFill>
                  <a:schemeClr val="bg1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 smtClean="0">
                <a:solidFill>
                  <a:schemeClr val="bg1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?c ; ?p ?x , ?y , ?z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chemeClr val="bg1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?c </a:t>
            </a:r>
            <a:r>
              <a:rPr lang="en-IE" sz="1600" dirty="0" err="1" smtClean="0">
                <a:solidFill>
                  <a:schemeClr val="bg1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owl:maxCardinality</a:t>
            </a:r>
            <a:r>
              <a:rPr lang="en-IE" sz="1600" dirty="0" smtClean="0">
                <a:solidFill>
                  <a:schemeClr val="bg1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2 ; </a:t>
            </a:r>
            <a:r>
              <a:rPr lang="en-IE" sz="1600" dirty="0" err="1" smtClean="0">
                <a:solidFill>
                  <a:schemeClr val="bg1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solidFill>
                  <a:schemeClr val="bg1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?p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sz="1600" dirty="0" smtClean="0">
                <a:solidFill>
                  <a:schemeClr val="bg1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?x </a:t>
            </a:r>
            <a:r>
              <a:rPr lang="en-US" sz="1600" dirty="0" err="1" smtClean="0">
                <a:solidFill>
                  <a:schemeClr val="bg1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owl:differentFrom</a:t>
            </a:r>
            <a:r>
              <a:rPr lang="en-US" sz="1600" dirty="0" smtClean="0">
                <a:solidFill>
                  <a:schemeClr val="bg1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?y , ?z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sz="1600" dirty="0" smtClean="0">
                <a:solidFill>
                  <a:schemeClr val="bg1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?y </a:t>
            </a:r>
            <a:r>
              <a:rPr lang="en-US" sz="1600" dirty="0" err="1" smtClean="0">
                <a:solidFill>
                  <a:schemeClr val="bg1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owl:sameAs</a:t>
            </a:r>
            <a:r>
              <a:rPr lang="en-US" sz="1600" dirty="0" smtClean="0">
                <a:solidFill>
                  <a:schemeClr val="bg1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?z .</a:t>
            </a:r>
            <a:endParaRPr lang="en-IE" sz="1600" dirty="0" smtClean="0">
              <a:solidFill>
                <a:schemeClr val="bg1"/>
              </a:solidFill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36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Existential rules are dangerous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81600"/>
          </a:xfrm>
        </p:spPr>
        <p:txBody>
          <a:bodyPr>
            <a:normAutofit/>
          </a:bodyPr>
          <a:lstStyle/>
          <a:p>
            <a:r>
              <a:rPr lang="en-IE" dirty="0" smtClean="0"/>
              <a:t>Could write rules for existential cases too</a:t>
            </a:r>
          </a:p>
          <a:p>
            <a:endParaRPr lang="en-IE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endParaRPr lang="en-IE" dirty="0" smtClean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endParaRPr lang="en-IE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endParaRPr lang="en-IE" dirty="0" smtClean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endParaRPr lang="en-IE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endParaRPr lang="en-IE" dirty="0" smtClean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r>
              <a:rPr lang="en-IE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Might lead to materialising </a:t>
            </a:r>
            <a:r>
              <a:rPr lang="en-IE" dirty="0" smtClean="0">
                <a:solidFill>
                  <a:srgbClr val="FF0000"/>
                </a:solidFill>
              </a:rPr>
              <a:t>∞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entailments</a:t>
            </a:r>
          </a:p>
          <a:p>
            <a:pPr lvl="1"/>
            <a:r>
              <a:rPr lang="en-IE" sz="1800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(In this case if </a:t>
            </a:r>
            <a:r>
              <a:rPr lang="en-IE" sz="1800" dirty="0" smtClean="0">
                <a:solidFill>
                  <a:srgbClr val="FF000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?x </a:t>
            </a:r>
            <a:r>
              <a:rPr lang="en-IE" sz="1800" dirty="0" err="1" smtClean="0">
                <a:solidFill>
                  <a:srgbClr val="FF000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800" dirty="0" smtClean="0">
                <a:solidFill>
                  <a:srgbClr val="FF000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?d . </a:t>
            </a:r>
            <a:r>
              <a:rPr lang="en-US" sz="1800" dirty="0" smtClean="0">
                <a:solidFill>
                  <a:srgbClr val="FF000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?x </a:t>
            </a:r>
            <a:r>
              <a:rPr lang="en-US" sz="1800" dirty="0" err="1" smtClean="0">
                <a:solidFill>
                  <a:srgbClr val="FF000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US" sz="1800" dirty="0" smtClean="0">
                <a:solidFill>
                  <a:srgbClr val="FF000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?c .)</a:t>
            </a:r>
            <a:endParaRPr lang="en-IE" dirty="0" smtClean="0">
              <a:solidFill>
                <a:srgbClr val="FF0000"/>
              </a:solidFill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4" name="Content Placeholder 2"/>
          <p:cNvSpPr>
            <a:spLocks/>
          </p:cNvSpPr>
          <p:nvPr/>
        </p:nvSpPr>
        <p:spPr bwMode="auto">
          <a:xfrm>
            <a:off x="304800" y="1981200"/>
            <a:ext cx="8578851" cy="1828800"/>
          </a:xfrm>
          <a:prstGeom prst="rect">
            <a:avLst/>
          </a:prstGeom>
          <a:noFill/>
          <a:ln w="9525">
            <a:solidFill>
              <a:srgbClr val="FF0000"/>
            </a:solidFill>
            <a:prstDash val="sysDash"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rdfs:subClassOf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owl:someValuesFrom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; 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_:x1 . _:x1 </a:t>
            </a: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_:x1 :</a:t>
            </a: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_:x2 . _:x2 </a:t>
            </a: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… </a:t>
            </a:r>
            <a:r>
              <a:rPr lang="en-IE" sz="1600" dirty="0" smtClean="0"/>
              <a:t>∞</a:t>
            </a:r>
            <a:endParaRPr lang="en-IE" sz="1600" dirty="0" smtClean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600" dirty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600" i="1" dirty="0">
              <a:solidFill>
                <a:schemeClr val="tx2"/>
              </a:solidFill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304800" y="3962400"/>
            <a:ext cx="8578851" cy="1066800"/>
          </a:xfrm>
          <a:prstGeom prst="rect">
            <a:avLst/>
          </a:prstGeom>
          <a:solidFill>
            <a:srgbClr val="117600"/>
          </a:solidFill>
          <a:ln w="9525">
            <a:solidFill>
              <a:srgbClr val="00B050"/>
            </a:solidFill>
            <a:prstDash val="sysDash"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chemeClr val="bg1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?x </a:t>
            </a:r>
            <a:r>
              <a:rPr lang="en-IE" sz="1600" dirty="0" err="1" smtClean="0">
                <a:solidFill>
                  <a:schemeClr val="bg1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 smtClean="0">
                <a:solidFill>
                  <a:schemeClr val="bg1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?c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chemeClr val="bg1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?c </a:t>
            </a:r>
            <a:r>
              <a:rPr lang="en-IE" sz="1600" dirty="0" err="1" smtClean="0">
                <a:solidFill>
                  <a:schemeClr val="bg1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owl:someValuesFrom</a:t>
            </a:r>
            <a:r>
              <a:rPr lang="en-IE" sz="1600" dirty="0" smtClean="0">
                <a:solidFill>
                  <a:schemeClr val="bg1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?d ; </a:t>
            </a:r>
            <a:r>
              <a:rPr lang="en-IE" sz="1600" dirty="0" err="1" smtClean="0">
                <a:solidFill>
                  <a:schemeClr val="bg1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solidFill>
                  <a:schemeClr val="bg1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?p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sz="1600" dirty="0" smtClean="0">
                <a:solidFill>
                  <a:schemeClr val="bg1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?x ?p _:b . _:b </a:t>
            </a:r>
            <a:r>
              <a:rPr lang="en-US" sz="1600" dirty="0" err="1" smtClean="0">
                <a:solidFill>
                  <a:schemeClr val="bg1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US" sz="1600" dirty="0" smtClean="0">
                <a:solidFill>
                  <a:schemeClr val="bg1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?d .</a:t>
            </a:r>
            <a:endParaRPr lang="en-IE" sz="1600" dirty="0" smtClean="0">
              <a:solidFill>
                <a:schemeClr val="bg1"/>
              </a:solidFill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93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FF"/>
                </a:solidFill>
              </a:rPr>
              <a:t>complete </a:t>
            </a:r>
            <a:r>
              <a:rPr lang="en-IE" dirty="0">
                <a:solidFill>
                  <a:srgbClr val="0000FF"/>
                </a:solidFill>
              </a:rPr>
              <a:t>reasoners </a:t>
            </a:r>
            <a:r>
              <a:rPr lang="en-IE" dirty="0" smtClean="0">
                <a:solidFill>
                  <a:srgbClr val="0000FF"/>
                </a:solidFill>
              </a:rPr>
              <a:t/>
            </a:r>
            <a:br>
              <a:rPr lang="en-IE" dirty="0" smtClean="0">
                <a:solidFill>
                  <a:srgbClr val="0000FF"/>
                </a:solidFill>
              </a:rPr>
            </a:br>
            <a:r>
              <a:rPr lang="en-IE" dirty="0" smtClean="0">
                <a:solidFill>
                  <a:srgbClr val="0000FF"/>
                </a:solidFill>
              </a:rPr>
              <a:t>that MAY NOT halt</a:t>
            </a:r>
            <a:endParaRPr lang="en-IE" dirty="0">
              <a:solidFill>
                <a:srgbClr val="0000FF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6529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>
                <a:solidFill>
                  <a:srgbClr val="0000FF"/>
                </a:solidFill>
              </a:rPr>
              <a:t>Complete reasoners </a:t>
            </a:r>
            <a:r>
              <a:rPr lang="en-IE" dirty="0">
                <a:solidFill>
                  <a:srgbClr val="0000FF"/>
                </a:solidFill>
              </a:rPr>
              <a:t>that may not </a:t>
            </a:r>
            <a:r>
              <a:rPr lang="en-IE" dirty="0" smtClean="0">
                <a:solidFill>
                  <a:srgbClr val="0000FF"/>
                </a:solidFill>
              </a:rPr>
              <a:t>halt:</a:t>
            </a:r>
            <a:r>
              <a:rPr lang="en-IE" dirty="0">
                <a:solidFill>
                  <a:srgbClr val="0000FF"/>
                </a:solidFill>
              </a:rPr>
              <a:t/>
            </a:r>
            <a:br>
              <a:rPr lang="en-IE" dirty="0">
                <a:solidFill>
                  <a:srgbClr val="0000FF"/>
                </a:solidFill>
              </a:rPr>
            </a:br>
            <a:r>
              <a:rPr lang="en-IE" dirty="0" smtClean="0">
                <a:solidFill>
                  <a:srgbClr val="0000FF"/>
                </a:solidFill>
              </a:rPr>
              <a:t>					</a:t>
            </a:r>
            <a:r>
              <a:rPr lang="en-IE" dirty="0" smtClean="0">
                <a:solidFill>
                  <a:schemeClr val="bg1">
                    <a:lumMod val="65000"/>
                  </a:schemeClr>
                </a:solidFill>
              </a:rPr>
              <a:t>Quite Practical!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2895600"/>
          </a:xfrm>
        </p:spPr>
        <p:txBody>
          <a:bodyPr>
            <a:normAutofit/>
          </a:bodyPr>
          <a:lstStyle/>
          <a:p>
            <a:r>
              <a:rPr lang="en-IE" dirty="0" smtClean="0">
                <a:solidFill>
                  <a:srgbClr val="FF0000"/>
                </a:solidFill>
              </a:rPr>
              <a:t>Cons:</a:t>
            </a:r>
          </a:p>
          <a:p>
            <a:pPr lvl="1"/>
            <a:r>
              <a:rPr lang="en-IE" dirty="0" err="1" smtClean="0"/>
              <a:t>Erm</a:t>
            </a:r>
            <a:r>
              <a:rPr lang="en-IE" dirty="0" smtClean="0"/>
              <a:t> … reasoner may never halt</a:t>
            </a:r>
          </a:p>
          <a:p>
            <a:pPr marL="457200" lvl="1" indent="0">
              <a:buNone/>
            </a:pPr>
            <a:endParaRPr lang="en-IE" dirty="0" smtClean="0"/>
          </a:p>
          <a:p>
            <a:r>
              <a:rPr lang="en-IE" dirty="0" smtClean="0">
                <a:solidFill>
                  <a:srgbClr val="00B050"/>
                </a:solidFill>
              </a:rPr>
              <a:t>Pros:</a:t>
            </a:r>
          </a:p>
          <a:p>
            <a:pPr lvl="1"/>
            <a:r>
              <a:rPr lang="en-IE" dirty="0" smtClean="0"/>
              <a:t>Avoid complicated decidability restrictions!</a:t>
            </a:r>
          </a:p>
          <a:p>
            <a:pPr marL="1828800" lvl="4" indent="0">
              <a:buNone/>
            </a:pPr>
            <a:endParaRPr lang="en-IE" dirty="0" smtClean="0"/>
          </a:p>
          <a:p>
            <a:pPr lvl="2"/>
            <a:endParaRPr lang="en-IE" dirty="0"/>
          </a:p>
        </p:txBody>
      </p:sp>
      <p:sp>
        <p:nvSpPr>
          <p:cNvPr id="4" name="TextBox 3"/>
          <p:cNvSpPr txBox="1"/>
          <p:nvPr/>
        </p:nvSpPr>
        <p:spPr>
          <a:xfrm>
            <a:off x="680679" y="2450068"/>
            <a:ext cx="788266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/>
              <a:t>What might the “pros” be in this case?</a:t>
            </a:r>
            <a:endParaRPr lang="en-IE" dirty="0" smtClean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07213" y="4114801"/>
            <a:ext cx="8229600" cy="21335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sz="2400" dirty="0" smtClean="0">
                <a:solidFill>
                  <a:srgbClr val="FF0000"/>
                </a:solidFill>
              </a:rPr>
              <a:t>Imagine restricting C or Java to be decidable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000" dirty="0" smtClean="0">
                <a:solidFill>
                  <a:srgbClr val="FF0000"/>
                </a:solidFill>
              </a:rPr>
              <a:t>Don’t allow features like loops/recursion</a:t>
            </a:r>
          </a:p>
          <a:p>
            <a:pPr lvl="2"/>
            <a:r>
              <a:rPr lang="en-IE" sz="1800" dirty="0" smtClean="0">
                <a:solidFill>
                  <a:srgbClr val="FF0000"/>
                </a:solidFill>
              </a:rPr>
              <a:t>But not all programs with loops/recursion fail to halt!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000" dirty="0" smtClean="0">
                <a:solidFill>
                  <a:srgbClr val="FF0000"/>
                </a:solidFill>
              </a:rPr>
              <a:t>Restrict how features like loops/recursion can be used</a:t>
            </a:r>
          </a:p>
          <a:p>
            <a:pPr lvl="2"/>
            <a:r>
              <a:rPr lang="en-IE" sz="1800" dirty="0" smtClean="0">
                <a:solidFill>
                  <a:srgbClr val="FF0000"/>
                </a:solidFill>
              </a:rPr>
              <a:t>More detailed restrictions allow more programmes but are more complicated to understand </a:t>
            </a:r>
            <a:r>
              <a:rPr lang="en-IE" sz="1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  <a:endParaRPr lang="en-IE" sz="18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82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>
                <a:solidFill>
                  <a:srgbClr val="0000FF"/>
                </a:solidFill>
              </a:rPr>
              <a:t>Complete </a:t>
            </a:r>
            <a:r>
              <a:rPr lang="en-IE" dirty="0">
                <a:solidFill>
                  <a:srgbClr val="0000FF"/>
                </a:solidFill>
              </a:rPr>
              <a:t>reasoners that may not </a:t>
            </a:r>
            <a:r>
              <a:rPr lang="en-IE" dirty="0" smtClean="0">
                <a:solidFill>
                  <a:srgbClr val="0000FF"/>
                </a:solidFill>
              </a:rPr>
              <a:t>halt:</a:t>
            </a:r>
            <a:r>
              <a:rPr lang="en-IE" dirty="0">
                <a:solidFill>
                  <a:srgbClr val="0000FF"/>
                </a:solidFill>
              </a:rPr>
              <a:t/>
            </a:r>
            <a:br>
              <a:rPr lang="en-IE" dirty="0">
                <a:solidFill>
                  <a:srgbClr val="0000FF"/>
                </a:solidFill>
              </a:rPr>
            </a:br>
            <a:r>
              <a:rPr lang="en-IE" dirty="0" smtClean="0">
                <a:solidFill>
                  <a:srgbClr val="0000FF"/>
                </a:solidFill>
              </a:rPr>
              <a:t>				</a:t>
            </a:r>
            <a:r>
              <a:rPr lang="en-IE" dirty="0" smtClean="0">
                <a:solidFill>
                  <a:schemeClr val="bg1">
                    <a:lumMod val="65000"/>
                  </a:schemeClr>
                </a:solidFill>
              </a:rPr>
              <a:t>	</a:t>
            </a:r>
            <a:r>
              <a:rPr lang="en-IE" dirty="0" smtClean="0"/>
              <a:t>Rare in practice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2895600"/>
          </a:xfrm>
        </p:spPr>
        <p:txBody>
          <a:bodyPr>
            <a:normAutofit/>
          </a:bodyPr>
          <a:lstStyle/>
          <a:p>
            <a:r>
              <a:rPr lang="en-IE" dirty="0" smtClean="0"/>
              <a:t>Only line of work on this I know of:</a:t>
            </a:r>
          </a:p>
          <a:p>
            <a:pPr marL="1828800" lvl="4" indent="0">
              <a:buNone/>
            </a:pPr>
            <a:endParaRPr lang="en-IE" dirty="0" smtClean="0"/>
          </a:p>
          <a:p>
            <a:pPr lvl="2"/>
            <a:endParaRPr lang="en-I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86803"/>
            <a:ext cx="6457950" cy="545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34200" y="2743200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i="1" dirty="0" smtClean="0"/>
              <a:t>not going to talk about this but good to know about! </a:t>
            </a:r>
            <a:r>
              <a:rPr lang="en-IE" dirty="0" smtClean="0">
                <a:sym typeface="Wingdings" panose="05000000000000000000" pitchFamily="2" charset="2"/>
              </a:rPr>
              <a:t>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79966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rgbClr val="820069"/>
                </a:solidFill>
              </a:rPr>
              <a:t>RESTRICT OWL TO </a:t>
            </a:r>
            <a:br>
              <a:rPr lang="en-IE" dirty="0" smtClean="0">
                <a:solidFill>
                  <a:srgbClr val="820069"/>
                </a:solidFill>
              </a:rPr>
            </a:br>
            <a:r>
              <a:rPr lang="en-IE" dirty="0" smtClean="0">
                <a:solidFill>
                  <a:srgbClr val="820069"/>
                </a:solidFill>
              </a:rPr>
              <a:t>GUARANTEE</a:t>
            </a:r>
            <a:r>
              <a:rPr lang="en-IE" dirty="0">
                <a:solidFill>
                  <a:srgbClr val="820069"/>
                </a:solidFill>
              </a:rPr>
              <a:t> </a:t>
            </a:r>
            <a:r>
              <a:rPr lang="en-IE" dirty="0" smtClean="0">
                <a:solidFill>
                  <a:srgbClr val="820069"/>
                </a:solidFill>
              </a:rPr>
              <a:t>DECIDABILITY</a:t>
            </a:r>
            <a:endParaRPr lang="en-IE" dirty="0">
              <a:solidFill>
                <a:srgbClr val="82006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2251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Recap </a:t>
            </a:r>
            <a:r>
              <a:rPr lang="en-IE" dirty="0" smtClean="0"/>
              <a:t>…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Accept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incomplete reasoners that halt</a:t>
            </a:r>
          </a:p>
          <a:p>
            <a:pPr lvl="1"/>
            <a:r>
              <a:rPr lang="en-IE" sz="2400" dirty="0" smtClean="0"/>
              <a:t>Complete language, incomplete reasoning, halts</a:t>
            </a:r>
          </a:p>
          <a:p>
            <a:pPr marL="457200" lvl="1" indent="0">
              <a:buNone/>
            </a:pPr>
            <a:endParaRPr lang="en-IE" sz="2400" dirty="0" smtClean="0"/>
          </a:p>
          <a:p>
            <a:r>
              <a:rPr lang="en-IE" sz="2800" dirty="0" smtClean="0">
                <a:solidFill>
                  <a:srgbClr val="0000FF"/>
                </a:solidFill>
              </a:rPr>
              <a:t>Accept complete reasoners that may not halt</a:t>
            </a:r>
          </a:p>
          <a:p>
            <a:pPr lvl="1"/>
            <a:r>
              <a:rPr lang="en-IE" sz="2400" dirty="0" smtClean="0"/>
              <a:t>Complete language, complete reasoning, may not halt</a:t>
            </a:r>
          </a:p>
          <a:p>
            <a:pPr lvl="1"/>
            <a:endParaRPr lang="en-IE" sz="2400" dirty="0" smtClean="0"/>
          </a:p>
          <a:p>
            <a:r>
              <a:rPr lang="en-IE" sz="2800" dirty="0" smtClean="0">
                <a:solidFill>
                  <a:srgbClr val="820069"/>
                </a:solidFill>
              </a:rPr>
              <a:t>Restrict OWL </a:t>
            </a:r>
            <a:r>
              <a:rPr lang="en-IE" sz="2800" dirty="0" smtClean="0">
                <a:solidFill>
                  <a:srgbClr val="820069"/>
                </a:solidFill>
              </a:rPr>
              <a:t>so reasoning becomes decidable</a:t>
            </a:r>
            <a:endParaRPr lang="en-IE" sz="2800" dirty="0" smtClean="0">
              <a:solidFill>
                <a:srgbClr val="820069"/>
              </a:solidFill>
            </a:endParaRPr>
          </a:p>
          <a:p>
            <a:pPr lvl="1"/>
            <a:r>
              <a:rPr lang="en-IE" sz="2400" dirty="0" smtClean="0"/>
              <a:t>Restricted language, complete reasoning, halts</a:t>
            </a:r>
          </a:p>
          <a:p>
            <a:pPr lvl="1"/>
            <a:endParaRPr lang="en-IE" sz="2400" dirty="0" smtClean="0"/>
          </a:p>
          <a:p>
            <a:pPr marL="0" indent="0">
              <a:buNone/>
            </a:pPr>
            <a:endParaRPr lang="en-IE" dirty="0"/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457200" y="5257800"/>
            <a:ext cx="7731883" cy="1295400"/>
          </a:xfrm>
          <a:prstGeom prst="rect">
            <a:avLst/>
          </a:prstGeom>
          <a:solidFill>
            <a:srgbClr val="A80088"/>
          </a:solidFill>
          <a:ln>
            <a:noFill/>
            <a:prstDash val="sysDash"/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b="1" dirty="0" smtClean="0">
                <a:solidFill>
                  <a:schemeClr val="bg1"/>
                </a:solidFill>
              </a:rPr>
              <a:t>Core idea:</a:t>
            </a:r>
          </a:p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/>
                </a:solidFill>
              </a:rPr>
              <a:t>Restrict OWL so that complete reasoning is decidable over</a:t>
            </a:r>
          </a:p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/>
                </a:solidFill>
              </a:rPr>
              <a:t>any ontology written within those restrictions</a:t>
            </a:r>
            <a:endParaRPr lang="en-I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00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>
                <a:solidFill>
                  <a:srgbClr val="820069"/>
                </a:solidFill>
              </a:rPr>
              <a:t>Restrict OWL to guarantee decidability:</a:t>
            </a:r>
            <a:r>
              <a:rPr lang="en-IE" dirty="0">
                <a:solidFill>
                  <a:srgbClr val="0000FF"/>
                </a:solidFill>
              </a:rPr>
              <a:t/>
            </a:r>
            <a:br>
              <a:rPr lang="en-IE" dirty="0">
                <a:solidFill>
                  <a:srgbClr val="0000FF"/>
                </a:solidFill>
              </a:rPr>
            </a:br>
            <a:r>
              <a:rPr lang="en-IE" dirty="0" smtClean="0">
                <a:solidFill>
                  <a:srgbClr val="0000FF"/>
                </a:solidFill>
              </a:rPr>
              <a:t>			</a:t>
            </a:r>
            <a:r>
              <a:rPr lang="en-IE" dirty="0" smtClean="0">
                <a:solidFill>
                  <a:schemeClr val="bg1">
                    <a:lumMod val="65000"/>
                  </a:schemeClr>
                </a:solidFill>
              </a:rPr>
              <a:t>How to guarantee decidability?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495799"/>
          </a:xfrm>
        </p:spPr>
        <p:txBody>
          <a:bodyPr>
            <a:normAutofit/>
          </a:bodyPr>
          <a:lstStyle/>
          <a:p>
            <a:r>
              <a:rPr lang="en-IE" sz="2400" dirty="0" smtClean="0"/>
              <a:t>We’ve seen how to prove that something is undecidable</a:t>
            </a:r>
            <a:endParaRPr lang="en-IE" sz="2400" dirty="0"/>
          </a:p>
          <a:p>
            <a:endParaRPr lang="en-IE" sz="2400" dirty="0" smtClean="0"/>
          </a:p>
          <a:p>
            <a:r>
              <a:rPr lang="en-IE" sz="2400" dirty="0" smtClean="0"/>
              <a:t>Most commonly: give an algorithm that halts 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0679" y="1676400"/>
            <a:ext cx="788266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/>
              <a:t>How can we prove that something is decidable?</a:t>
            </a:r>
            <a:endParaRPr lang="en-IE" dirty="0" smtClean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749820"/>
            <a:ext cx="5220053" cy="3920945"/>
          </a:xfrm>
          <a:prstGeom prst="rect">
            <a:avLst/>
          </a:prstGeom>
          <a:noFill/>
          <a:ln w="38100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328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>
                <a:solidFill>
                  <a:srgbClr val="820069"/>
                </a:solidFill>
              </a:rPr>
              <a:t>Restrict OWL to guarantee decidability:</a:t>
            </a:r>
            <a:r>
              <a:rPr lang="en-IE" dirty="0">
                <a:solidFill>
                  <a:srgbClr val="0000FF"/>
                </a:solidFill>
              </a:rPr>
              <a:t/>
            </a:r>
            <a:br>
              <a:rPr lang="en-IE" dirty="0">
                <a:solidFill>
                  <a:srgbClr val="0000FF"/>
                </a:solidFill>
              </a:rPr>
            </a:br>
            <a:r>
              <a:rPr lang="en-IE" dirty="0">
                <a:solidFill>
                  <a:srgbClr val="0000FF"/>
                </a:solidFill>
              </a:rPr>
              <a:t>			</a:t>
            </a:r>
            <a:r>
              <a:rPr lang="en-IE" dirty="0">
                <a:solidFill>
                  <a:schemeClr val="bg1">
                    <a:lumMod val="65000"/>
                  </a:schemeClr>
                </a:solidFill>
              </a:rPr>
              <a:t>How to guarantee decidability?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Focus on satisfiability/entailment checking</a:t>
            </a:r>
          </a:p>
          <a:p>
            <a:pPr lvl="1"/>
            <a:r>
              <a:rPr lang="en-IE" sz="2400" dirty="0" smtClean="0"/>
              <a:t>Recall: Can (usually) reduce entailment to satisfiability</a:t>
            </a:r>
          </a:p>
          <a:p>
            <a:pPr lvl="2"/>
            <a:r>
              <a:rPr lang="en-IE" sz="2000" dirty="0" smtClean="0">
                <a:solidFill>
                  <a:schemeClr val="bg1">
                    <a:lumMod val="65000"/>
                  </a:schemeClr>
                </a:solidFill>
              </a:rPr>
              <a:t>(So long as we can do negation in the language)</a:t>
            </a:r>
          </a:p>
          <a:p>
            <a:pPr marL="914400" lvl="2" indent="0">
              <a:buNone/>
            </a:pPr>
            <a:endParaRPr lang="en-IE" sz="2000" dirty="0"/>
          </a:p>
          <a:p>
            <a:pPr lvl="2"/>
            <a:endParaRPr lang="en-IE" sz="2000" dirty="0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749820"/>
            <a:ext cx="5245100" cy="392094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746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>
                <a:solidFill>
                  <a:srgbClr val="820069"/>
                </a:solidFill>
              </a:rPr>
              <a:t>Restrict OWL to guarantee decidability:</a:t>
            </a:r>
            <a:r>
              <a:rPr lang="en-IE" dirty="0">
                <a:solidFill>
                  <a:srgbClr val="0000FF"/>
                </a:solidFill>
              </a:rPr>
              <a:t/>
            </a:r>
            <a:br>
              <a:rPr lang="en-IE" dirty="0">
                <a:solidFill>
                  <a:srgbClr val="0000FF"/>
                </a:solidFill>
              </a:rPr>
            </a:br>
            <a:r>
              <a:rPr lang="en-IE" dirty="0">
                <a:solidFill>
                  <a:srgbClr val="0000FF"/>
                </a:solidFill>
              </a:rPr>
              <a:t>			</a:t>
            </a:r>
            <a:r>
              <a:rPr lang="en-IE" dirty="0" smtClean="0">
                <a:solidFill>
                  <a:schemeClr val="bg1">
                    <a:lumMod val="65000"/>
                  </a:schemeClr>
                </a:solidFill>
              </a:rPr>
              <a:t>Sublanguages of OWL 2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 smtClean="0"/>
          </a:p>
          <a:p>
            <a:r>
              <a:rPr lang="en-IE" dirty="0" smtClean="0">
                <a:solidFill>
                  <a:srgbClr val="0070C0"/>
                </a:solidFill>
              </a:rPr>
              <a:t>Description Logic community</a:t>
            </a:r>
          </a:p>
          <a:p>
            <a:pPr lvl="1"/>
            <a:r>
              <a:rPr lang="en-IE" dirty="0" smtClean="0"/>
              <a:t>Predates OWL</a:t>
            </a:r>
          </a:p>
          <a:p>
            <a:pPr lvl="1"/>
            <a:r>
              <a:rPr lang="en-IE" dirty="0" smtClean="0"/>
              <a:t>Looks at decidable subsets of First Order Logic</a:t>
            </a:r>
          </a:p>
          <a:p>
            <a:pPr lvl="1"/>
            <a:r>
              <a:rPr lang="en-IE" dirty="0" smtClean="0"/>
              <a:t>Results can be applied to OWL!</a:t>
            </a:r>
          </a:p>
          <a:p>
            <a:pPr lvl="1"/>
            <a:endParaRPr lang="en-IE" dirty="0" smtClean="0"/>
          </a:p>
          <a:p>
            <a:pPr lvl="1"/>
            <a:endParaRPr lang="en-IE" dirty="0"/>
          </a:p>
          <a:p>
            <a:r>
              <a:rPr lang="en-IE" sz="2800" dirty="0" smtClean="0">
                <a:solidFill>
                  <a:srgbClr val="0070C0"/>
                </a:solidFill>
              </a:rPr>
              <a:t>OWL 2 Full</a:t>
            </a:r>
            <a:r>
              <a:rPr lang="en-IE" sz="2800" dirty="0" smtClean="0"/>
              <a:t>: The unrestricted, undecidable language</a:t>
            </a:r>
          </a:p>
          <a:p>
            <a:r>
              <a:rPr lang="en-IE" sz="2800" dirty="0" smtClean="0">
                <a:solidFill>
                  <a:srgbClr val="0070C0"/>
                </a:solidFill>
              </a:rPr>
              <a:t>OWL 2 DL</a:t>
            </a:r>
            <a:r>
              <a:rPr lang="en-IE" sz="2800" dirty="0" smtClean="0"/>
              <a:t>: A restricted, decidable version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371309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Entailment checking:</a:t>
            </a:r>
            <a:br>
              <a:rPr lang="en-IE" dirty="0" smtClean="0"/>
            </a:br>
            <a:r>
              <a:rPr lang="en-IE" dirty="0"/>
              <a:t>	</a:t>
            </a:r>
            <a:r>
              <a:rPr lang="en-IE" dirty="0" smtClean="0"/>
              <a:t>			Does </a:t>
            </a:r>
            <a:r>
              <a:rPr lang="en-IE" i="1" dirty="0">
                <a:solidFill>
                  <a:srgbClr val="FFC000"/>
                </a:solidFill>
              </a:rPr>
              <a:t>O</a:t>
            </a:r>
            <a:r>
              <a:rPr lang="en-IE" dirty="0"/>
              <a:t> entail </a:t>
            </a:r>
            <a:r>
              <a:rPr lang="en-IE" i="1" dirty="0">
                <a:solidFill>
                  <a:srgbClr val="00B0F0"/>
                </a:solidFill>
              </a:rPr>
              <a:t>O</a:t>
            </a:r>
            <a:r>
              <a:rPr lang="en-IE" dirty="0" smtClean="0">
                <a:solidFill>
                  <a:srgbClr val="00B0F0"/>
                </a:solidFill>
              </a:rPr>
              <a:t>′</a:t>
            </a:r>
            <a:r>
              <a:rPr lang="en-IE" dirty="0" smtClean="0"/>
              <a:t>?</a:t>
            </a:r>
            <a:endParaRPr lang="en-IE" dirty="0"/>
          </a:p>
        </p:txBody>
      </p:sp>
      <p:sp>
        <p:nvSpPr>
          <p:cNvPr id="4" name="Content Placeholder 2"/>
          <p:cNvSpPr>
            <a:spLocks/>
          </p:cNvSpPr>
          <p:nvPr/>
        </p:nvSpPr>
        <p:spPr bwMode="auto">
          <a:xfrm>
            <a:off x="650543" y="3870846"/>
            <a:ext cx="7710273" cy="990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1600" dirty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628934" y="1752600"/>
            <a:ext cx="7710273" cy="1905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owl:AsymmetricProperty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owl:inverseOf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owl:TransitiveProperty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39737" y="5334000"/>
            <a:ext cx="7731883" cy="609600"/>
          </a:xfrm>
          <a:ln>
            <a:noFill/>
            <a:prstDash val="sysDash"/>
          </a:ln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IE" dirty="0" smtClean="0"/>
              <a:t>Alternatively: Are all models of </a:t>
            </a:r>
            <a:r>
              <a:rPr lang="en-IE" i="1" dirty="0" smtClean="0">
                <a:solidFill>
                  <a:srgbClr val="FFC000"/>
                </a:solidFill>
              </a:rPr>
              <a:t>O </a:t>
            </a:r>
            <a:r>
              <a:rPr lang="en-IE" dirty="0" smtClean="0"/>
              <a:t>models of </a:t>
            </a:r>
            <a:r>
              <a:rPr lang="en-IE" i="1" dirty="0" smtClean="0">
                <a:solidFill>
                  <a:srgbClr val="00B0F0"/>
                </a:solidFill>
              </a:rPr>
              <a:t>O</a:t>
            </a:r>
            <a:r>
              <a:rPr lang="en-IE" dirty="0" smtClean="0">
                <a:solidFill>
                  <a:srgbClr val="00B0F0"/>
                </a:solidFill>
              </a:rPr>
              <a:t>′ </a:t>
            </a:r>
            <a:r>
              <a:rPr lang="en-IE" dirty="0" smtClean="0"/>
              <a:t>too?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15237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>
                <a:solidFill>
                  <a:srgbClr val="820069"/>
                </a:solidFill>
              </a:rPr>
              <a:t>Restrict OWL to guarantee decidability:</a:t>
            </a:r>
            <a:r>
              <a:rPr lang="en-IE" dirty="0">
                <a:solidFill>
                  <a:srgbClr val="0000FF"/>
                </a:solidFill>
              </a:rPr>
              <a:t/>
            </a:r>
            <a:br>
              <a:rPr lang="en-IE" dirty="0">
                <a:solidFill>
                  <a:srgbClr val="0000FF"/>
                </a:solidFill>
              </a:rPr>
            </a:br>
            <a:r>
              <a:rPr lang="en-IE" dirty="0">
                <a:solidFill>
                  <a:srgbClr val="0000FF"/>
                </a:solidFill>
              </a:rPr>
              <a:t>			</a:t>
            </a:r>
            <a:r>
              <a:rPr lang="en-IE" dirty="0">
                <a:solidFill>
                  <a:schemeClr val="bg1">
                    <a:lumMod val="65000"/>
                  </a:schemeClr>
                </a:solidFill>
              </a:rPr>
              <a:t>Sublanguages of OWL 2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What is restricted?</a:t>
            </a:r>
            <a:endParaRPr lang="en-IE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81200"/>
            <a:ext cx="6353175" cy="47625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799" y="3895303"/>
            <a:ext cx="2020824" cy="32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9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>
                <a:solidFill>
                  <a:srgbClr val="820069"/>
                </a:solidFill>
              </a:rPr>
              <a:t>Restrict OWL to guarantee decidability:</a:t>
            </a:r>
            <a:r>
              <a:rPr lang="en-IE" dirty="0">
                <a:solidFill>
                  <a:srgbClr val="0000FF"/>
                </a:solidFill>
              </a:rPr>
              <a:t/>
            </a:r>
            <a:br>
              <a:rPr lang="en-IE" dirty="0">
                <a:solidFill>
                  <a:srgbClr val="0000FF"/>
                </a:solidFill>
              </a:rPr>
            </a:br>
            <a:r>
              <a:rPr lang="en-IE" dirty="0">
                <a:solidFill>
                  <a:srgbClr val="0000FF"/>
                </a:solidFill>
              </a:rPr>
              <a:t>			</a:t>
            </a:r>
            <a:r>
              <a:rPr lang="en-IE" dirty="0">
                <a:solidFill>
                  <a:schemeClr val="bg1">
                    <a:lumMod val="65000"/>
                  </a:schemeClr>
                </a:solidFill>
              </a:rPr>
              <a:t>Sublanguages of OWL 2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E" dirty="0" smtClean="0"/>
              <a:t>What is restricted?</a:t>
            </a:r>
          </a:p>
          <a:p>
            <a:endParaRPr lang="en-IE" dirty="0" smtClean="0"/>
          </a:p>
          <a:p>
            <a:endParaRPr lang="en-IE" dirty="0" smtClean="0"/>
          </a:p>
          <a:p>
            <a:endParaRPr lang="en-IE" dirty="0" smtClean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r>
              <a:rPr lang="en-IE" dirty="0" smtClean="0"/>
              <a:t>For example, OWL 2 DL restricts: </a:t>
            </a:r>
          </a:p>
          <a:p>
            <a:pPr lvl="1"/>
            <a:r>
              <a:rPr lang="en-IE" dirty="0" smtClean="0">
                <a:solidFill>
                  <a:srgbClr val="FF0000"/>
                </a:solidFill>
              </a:rPr>
              <a:t>functional properties to be “simple” (no chains, no transitivity)</a:t>
            </a:r>
            <a:endParaRPr lang="en-IE" dirty="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406582" y="1981200"/>
            <a:ext cx="3429000" cy="2590800"/>
            <a:chOff x="1524000" y="1981200"/>
            <a:chExt cx="6353175" cy="4762500"/>
          </a:xfrm>
        </p:grpSpPr>
        <p:pic>
          <p:nvPicPr>
            <p:cNvPr id="307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1981200"/>
              <a:ext cx="6353175" cy="47625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8799" y="3895302"/>
              <a:ext cx="2020824" cy="136017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1752600" y="3505200"/>
            <a:ext cx="1524000" cy="22860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4191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>
                <a:solidFill>
                  <a:srgbClr val="820069"/>
                </a:solidFill>
              </a:rPr>
              <a:t>Restrict OWL to guarantee decidability:</a:t>
            </a:r>
            <a:r>
              <a:rPr lang="en-IE" dirty="0">
                <a:solidFill>
                  <a:srgbClr val="0000FF"/>
                </a:solidFill>
              </a:rPr>
              <a:t/>
            </a:r>
            <a:br>
              <a:rPr lang="en-IE" dirty="0">
                <a:solidFill>
                  <a:srgbClr val="0000FF"/>
                </a:solidFill>
              </a:rPr>
            </a:br>
            <a:r>
              <a:rPr lang="en-IE" dirty="0">
                <a:solidFill>
                  <a:srgbClr val="0000FF"/>
                </a:solidFill>
              </a:rPr>
              <a:t>			</a:t>
            </a:r>
            <a:r>
              <a:rPr lang="en-IE" dirty="0">
                <a:solidFill>
                  <a:schemeClr val="bg1">
                    <a:lumMod val="65000"/>
                  </a:schemeClr>
                </a:solidFill>
              </a:rPr>
              <a:t>Sublanguages of OWL 2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05400"/>
          </a:xfrm>
        </p:spPr>
        <p:txBody>
          <a:bodyPr>
            <a:normAutofit fontScale="92500" lnSpcReduction="20000"/>
          </a:bodyPr>
          <a:lstStyle/>
          <a:p>
            <a:r>
              <a:rPr lang="en-IE" dirty="0" smtClean="0"/>
              <a:t>What is restricted?</a:t>
            </a:r>
          </a:p>
          <a:p>
            <a:r>
              <a:rPr lang="en-IE" dirty="0" smtClean="0"/>
              <a:t>For example, OWL 2 DL restricts: </a:t>
            </a:r>
          </a:p>
          <a:p>
            <a:pPr lvl="1"/>
            <a:r>
              <a:rPr lang="en-IE" dirty="0" smtClean="0">
                <a:solidFill>
                  <a:srgbClr val="FF0000"/>
                </a:solidFill>
              </a:rPr>
              <a:t>functional properties to be “simple” (no chains, no transitivity)</a:t>
            </a:r>
          </a:p>
          <a:p>
            <a:pPr lvl="1"/>
            <a:r>
              <a:rPr lang="en-IE" dirty="0" smtClean="0">
                <a:solidFill>
                  <a:srgbClr val="FF0000"/>
                </a:solidFill>
              </a:rPr>
              <a:t>likewise properties used with </a:t>
            </a:r>
            <a:r>
              <a:rPr lang="en-IE" dirty="0" err="1" smtClean="0">
                <a:solidFill>
                  <a:srgbClr val="FF0000"/>
                </a:solidFill>
              </a:rPr>
              <a:t>hasSelf</a:t>
            </a:r>
            <a:r>
              <a:rPr lang="en-IE" dirty="0" smtClean="0">
                <a:solidFill>
                  <a:srgbClr val="FF0000"/>
                </a:solidFill>
              </a:rPr>
              <a:t>, cardinalities, inverse functionality, asymmetry and </a:t>
            </a:r>
            <a:r>
              <a:rPr lang="en-IE" dirty="0" err="1" smtClean="0">
                <a:solidFill>
                  <a:srgbClr val="FF0000"/>
                </a:solidFill>
              </a:rPr>
              <a:t>irreflexivity</a:t>
            </a:r>
            <a:r>
              <a:rPr lang="en-IE" dirty="0" smtClean="0">
                <a:solidFill>
                  <a:srgbClr val="FF0000"/>
                </a:solidFill>
              </a:rPr>
              <a:t> must be simple</a:t>
            </a:r>
          </a:p>
          <a:p>
            <a:pPr lvl="1"/>
            <a:r>
              <a:rPr lang="en-IE" dirty="0" smtClean="0">
                <a:solidFill>
                  <a:srgbClr val="FF0000"/>
                </a:solidFill>
              </a:rPr>
              <a:t>inverse functional properties must be object properties</a:t>
            </a:r>
          </a:p>
          <a:p>
            <a:pPr lvl="1"/>
            <a:r>
              <a:rPr lang="en-IE" dirty="0" smtClean="0">
                <a:solidFill>
                  <a:srgbClr val="FF0000"/>
                </a:solidFill>
              </a:rPr>
              <a:t>need to follow specific RDF syntax and explicitly declare </a:t>
            </a:r>
            <a:r>
              <a:rPr lang="en-IE" dirty="0">
                <a:solidFill>
                  <a:srgbClr val="FF0000"/>
                </a:solidFill>
              </a:rPr>
              <a:t>classes, object properties (with IRI values), datatype properties (with literal values</a:t>
            </a:r>
            <a:r>
              <a:rPr lang="en-IE" dirty="0" smtClean="0">
                <a:solidFill>
                  <a:srgbClr val="FF0000"/>
                </a:solidFill>
              </a:rPr>
              <a:t>)</a:t>
            </a:r>
            <a:endParaRPr lang="en-IE" dirty="0">
              <a:solidFill>
                <a:srgbClr val="FF0000"/>
              </a:solidFill>
            </a:endParaRPr>
          </a:p>
          <a:p>
            <a:pPr lvl="1"/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… more (it’s really quite messy 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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299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>
                <a:solidFill>
                  <a:srgbClr val="820069"/>
                </a:solidFill>
              </a:rPr>
              <a:t>Restrict OWL to guarantee decidability:</a:t>
            </a:r>
            <a:r>
              <a:rPr lang="en-IE" dirty="0">
                <a:solidFill>
                  <a:srgbClr val="0000FF"/>
                </a:solidFill>
              </a:rPr>
              <a:t/>
            </a:r>
            <a:br>
              <a:rPr lang="en-IE" dirty="0">
                <a:solidFill>
                  <a:srgbClr val="0000FF"/>
                </a:solidFill>
              </a:rPr>
            </a:br>
            <a:r>
              <a:rPr lang="en-IE" dirty="0">
                <a:solidFill>
                  <a:srgbClr val="0000FF"/>
                </a:solidFill>
              </a:rPr>
              <a:t>			</a:t>
            </a:r>
            <a:r>
              <a:rPr lang="en-IE" dirty="0" smtClean="0">
                <a:solidFill>
                  <a:schemeClr val="bg1">
                    <a:lumMod val="65000"/>
                  </a:schemeClr>
                </a:solidFill>
              </a:rPr>
              <a:t>On the plus side …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OWL 2 DL still supports </a:t>
            </a:r>
            <a:r>
              <a:rPr lang="en-IE" b="1" dirty="0" smtClean="0"/>
              <a:t>disjunction</a:t>
            </a:r>
            <a:r>
              <a:rPr lang="en-IE" dirty="0" smtClean="0"/>
              <a:t>, </a:t>
            </a:r>
            <a:r>
              <a:rPr lang="en-IE" dirty="0" err="1"/>
              <a:t>existentials</a:t>
            </a:r>
            <a:r>
              <a:rPr lang="en-IE" dirty="0"/>
              <a:t>, </a:t>
            </a:r>
            <a:r>
              <a:rPr lang="en-IE" dirty="0" smtClean="0"/>
              <a:t>counting, </a:t>
            </a:r>
            <a:r>
              <a:rPr lang="en-IE" b="1" dirty="0" smtClean="0"/>
              <a:t>negation</a:t>
            </a:r>
            <a:r>
              <a:rPr lang="en-IE" dirty="0" smtClean="0"/>
              <a:t>!</a:t>
            </a:r>
          </a:p>
        </p:txBody>
      </p:sp>
      <p:sp>
        <p:nvSpPr>
          <p:cNvPr id="4" name="Content Placeholder 2"/>
          <p:cNvSpPr>
            <a:spLocks/>
          </p:cNvSpPr>
          <p:nvPr/>
        </p:nvSpPr>
        <p:spPr bwMode="auto">
          <a:xfrm>
            <a:off x="88900" y="3190875"/>
            <a:ext cx="9001125" cy="12287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ex:Vincent</a:t>
            </a:r>
            <a:r>
              <a:rPr lang="en-IE" sz="20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20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20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20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20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20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:Woman .</a:t>
            </a:r>
            <a:endParaRPr lang="en-IE" sz="2000" dirty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20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20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20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owl:unionOf</a:t>
            </a:r>
            <a:r>
              <a:rPr lang="en-IE" sz="20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20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 :</a:t>
            </a:r>
            <a:r>
              <a:rPr lang="en-IE" sz="20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Woman :</a:t>
            </a:r>
            <a:r>
              <a:rPr lang="en-IE" sz="20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Man ) </a:t>
            </a:r>
            <a:r>
              <a:rPr lang="en-IE" sz="20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 .</a:t>
            </a:r>
            <a:endParaRPr lang="en-IE" sz="2000" dirty="0" smtClean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88900" y="4419600"/>
            <a:ext cx="9001125" cy="5334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/>
              <a:t>⊧ </a:t>
            </a:r>
            <a:r>
              <a:rPr lang="en-IE" sz="2000" i="1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ex:Vincent</a:t>
            </a:r>
            <a:r>
              <a:rPr lang="en-IE" sz="2000" i="1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2000" i="1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2000" i="1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:Man .</a:t>
            </a:r>
            <a:endParaRPr lang="en-IE" sz="2000" i="1" dirty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0" y="1676400"/>
            <a:ext cx="1565910" cy="3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07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>
                <a:solidFill>
                  <a:srgbClr val="820069"/>
                </a:solidFill>
              </a:rPr>
              <a:t>Restrict OWL to guarantee decidability:</a:t>
            </a:r>
            <a:r>
              <a:rPr lang="en-IE" dirty="0">
                <a:solidFill>
                  <a:srgbClr val="0000FF"/>
                </a:solidFill>
              </a:rPr>
              <a:t/>
            </a:r>
            <a:br>
              <a:rPr lang="en-IE" dirty="0">
                <a:solidFill>
                  <a:srgbClr val="0000FF"/>
                </a:solidFill>
              </a:rPr>
            </a:br>
            <a:r>
              <a:rPr lang="en-IE" dirty="0">
                <a:solidFill>
                  <a:srgbClr val="0000FF"/>
                </a:solidFill>
              </a:rPr>
              <a:t>			</a:t>
            </a:r>
            <a:r>
              <a:rPr lang="en-IE" dirty="0">
                <a:solidFill>
                  <a:schemeClr val="bg1">
                    <a:lumMod val="65000"/>
                  </a:schemeClr>
                </a:solidFill>
              </a:rPr>
              <a:t>On the plus side …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OWL 2 DL still supports disjunction, </a:t>
            </a:r>
            <a:r>
              <a:rPr lang="en-IE" b="1" dirty="0" err="1"/>
              <a:t>existentials</a:t>
            </a:r>
            <a:r>
              <a:rPr lang="en-IE" dirty="0"/>
              <a:t>, </a:t>
            </a:r>
            <a:r>
              <a:rPr lang="en-IE" dirty="0" smtClean="0"/>
              <a:t>counting, negation!</a:t>
            </a:r>
          </a:p>
        </p:txBody>
      </p:sp>
      <p:sp>
        <p:nvSpPr>
          <p:cNvPr id="4" name="Content Placeholder 2"/>
          <p:cNvSpPr>
            <a:spLocks/>
          </p:cNvSpPr>
          <p:nvPr/>
        </p:nvSpPr>
        <p:spPr bwMode="auto">
          <a:xfrm>
            <a:off x="88900" y="2819399"/>
            <a:ext cx="9001125" cy="160020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20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20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20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:Parent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:Parent </a:t>
            </a:r>
            <a:r>
              <a:rPr lang="en-IE" sz="20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rdfs:subClassOf</a:t>
            </a:r>
            <a:r>
              <a:rPr lang="en-IE" sz="20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20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owl:someValuesFrom</a:t>
            </a:r>
            <a:r>
              <a:rPr lang="en-IE" sz="20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; </a:t>
            </a:r>
            <a:r>
              <a:rPr lang="en-IE" sz="20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20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20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20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20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20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20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rdfs:domain</a:t>
            </a:r>
            <a:r>
              <a:rPr lang="en-IE" sz="20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20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PostPuberty</a:t>
            </a:r>
            <a:r>
              <a:rPr lang="en-IE" sz="20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88900" y="4419600"/>
            <a:ext cx="9001125" cy="5334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/>
              <a:t>⊧ </a:t>
            </a:r>
            <a:r>
              <a:rPr lang="en-US" sz="2000" i="1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US" sz="2000" i="1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US" sz="2000" i="1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US" sz="2000" i="1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US" sz="2000" i="1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PostPuberty</a:t>
            </a:r>
            <a:r>
              <a:rPr lang="en-US" sz="2000" i="1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2000" i="1" dirty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" name="Content Placeholder 2"/>
          <p:cNvSpPr>
            <a:spLocks/>
          </p:cNvSpPr>
          <p:nvPr/>
        </p:nvSpPr>
        <p:spPr bwMode="auto">
          <a:xfrm>
            <a:off x="142875" y="5105400"/>
            <a:ext cx="900112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i="1" dirty="0">
              <a:solidFill>
                <a:schemeClr val="tx2"/>
              </a:solidFill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3810000"/>
            <a:ext cx="2590800" cy="2937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0" y="1676400"/>
            <a:ext cx="1565910" cy="3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18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>
                <a:solidFill>
                  <a:srgbClr val="820069"/>
                </a:solidFill>
              </a:rPr>
              <a:t>Restrict OWL to guarantee decidability:</a:t>
            </a:r>
            <a:r>
              <a:rPr lang="en-IE" dirty="0">
                <a:solidFill>
                  <a:srgbClr val="0000FF"/>
                </a:solidFill>
              </a:rPr>
              <a:t/>
            </a:r>
            <a:br>
              <a:rPr lang="en-IE" dirty="0">
                <a:solidFill>
                  <a:srgbClr val="0000FF"/>
                </a:solidFill>
              </a:rPr>
            </a:br>
            <a:r>
              <a:rPr lang="en-IE" dirty="0">
                <a:solidFill>
                  <a:srgbClr val="0000FF"/>
                </a:solidFill>
              </a:rPr>
              <a:t>			</a:t>
            </a:r>
            <a:r>
              <a:rPr lang="en-IE" dirty="0">
                <a:solidFill>
                  <a:schemeClr val="bg1">
                    <a:lumMod val="65000"/>
                  </a:schemeClr>
                </a:solidFill>
              </a:rPr>
              <a:t>On the plus side …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OWL 2 DL still supports disjunction, </a:t>
            </a:r>
            <a:r>
              <a:rPr lang="en-IE" dirty="0" err="1"/>
              <a:t>existentials</a:t>
            </a:r>
            <a:r>
              <a:rPr lang="en-IE" dirty="0"/>
              <a:t>, </a:t>
            </a:r>
            <a:r>
              <a:rPr lang="en-IE" b="1" dirty="0" smtClean="0"/>
              <a:t>counting</a:t>
            </a:r>
            <a:r>
              <a:rPr lang="en-IE" dirty="0" smtClean="0"/>
              <a:t>, negation!</a:t>
            </a:r>
          </a:p>
        </p:txBody>
      </p:sp>
      <p:sp>
        <p:nvSpPr>
          <p:cNvPr id="4" name="Content Placeholder 2"/>
          <p:cNvSpPr>
            <a:spLocks/>
          </p:cNvSpPr>
          <p:nvPr/>
        </p:nvSpPr>
        <p:spPr bwMode="auto">
          <a:xfrm>
            <a:off x="88900" y="2590800"/>
            <a:ext cx="9001125" cy="274320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ex:Sonny</a:t>
            </a:r>
            <a:r>
              <a:rPr lang="en-IE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, </a:t>
            </a:r>
            <a:r>
              <a:rPr lang="en-IE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ex:Connie</a:t>
            </a:r>
            <a:r>
              <a:rPr lang="en-IE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, </a:t>
            </a:r>
            <a:r>
              <a:rPr lang="en-IE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ex:Fredo</a:t>
            </a:r>
            <a:r>
              <a:rPr lang="en-IE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, </a:t>
            </a:r>
            <a:r>
              <a:rPr lang="en-IE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ex:Sonny</a:t>
            </a:r>
            <a:r>
              <a:rPr lang="en-IE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dateOfBirth</a:t>
            </a:r>
            <a:r>
              <a:rPr lang="en-IE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“1916-07-23”^^</a:t>
            </a:r>
            <a:r>
              <a:rPr lang="en-IE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xsd:date</a:t>
            </a:r>
            <a:r>
              <a:rPr lang="en-IE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ex:Connie</a:t>
            </a:r>
            <a:r>
              <a:rPr lang="en-IE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dateOfBirth</a:t>
            </a:r>
            <a:r>
              <a:rPr lang="en-IE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“1922-04-18”^^</a:t>
            </a:r>
            <a:r>
              <a:rPr lang="en-IE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xsd:date</a:t>
            </a:r>
            <a:r>
              <a:rPr lang="en-IE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ex:Fredo</a:t>
            </a:r>
            <a:r>
              <a:rPr lang="en-IE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dateOfBirth</a:t>
            </a:r>
            <a:r>
              <a:rPr lang="en-IE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“1919-01-08”^^</a:t>
            </a:r>
            <a:r>
              <a:rPr lang="en-IE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xsd:date</a:t>
            </a:r>
            <a:r>
              <a:rPr lang="en-IE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dateOfBirth</a:t>
            </a:r>
            <a:r>
              <a:rPr lang="en-IE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“1920-11-15”^^</a:t>
            </a:r>
            <a:r>
              <a:rPr lang="en-IE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xsd:date</a:t>
            </a:r>
            <a:r>
              <a:rPr lang="en-IE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dateOfBirth</a:t>
            </a:r>
            <a:r>
              <a:rPr lang="en-IE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owl:FunctionalProperty</a:t>
            </a:r>
            <a:r>
              <a:rPr lang="en-IE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[ </a:t>
            </a:r>
            <a:r>
              <a:rPr lang="en-IE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owl:minCardinality</a:t>
            </a:r>
            <a:r>
              <a:rPr lang="en-IE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3 ; </a:t>
            </a:r>
            <a:r>
              <a:rPr lang="en-IE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] </a:t>
            </a:r>
            <a:r>
              <a:rPr lang="en-IE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rdfs:subClassOf</a:t>
            </a:r>
            <a:r>
              <a:rPr lang="en-IE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StressedParent</a:t>
            </a:r>
            <a:r>
              <a:rPr lang="en-IE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88899" y="5334001"/>
            <a:ext cx="9001125" cy="5334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/>
              <a:t>⊧ </a:t>
            </a:r>
            <a:r>
              <a:rPr lang="en-US" sz="2000" i="1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US" sz="2000" i="1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US" sz="2000" i="1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US" sz="2000" i="1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US" sz="2000" i="1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US" sz="2000" i="1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StressedParent</a:t>
            </a:r>
            <a:r>
              <a:rPr lang="en-US" sz="2000" i="1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US" sz="2000" i="1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  <a:endParaRPr lang="en-IE" sz="2000" i="1" dirty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" name="Content Placeholder 2"/>
          <p:cNvSpPr>
            <a:spLocks/>
          </p:cNvSpPr>
          <p:nvPr/>
        </p:nvSpPr>
        <p:spPr bwMode="auto">
          <a:xfrm>
            <a:off x="142875" y="5105400"/>
            <a:ext cx="900112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i="1" dirty="0">
              <a:solidFill>
                <a:schemeClr val="tx2"/>
              </a:solidFill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666" y="6147435"/>
            <a:ext cx="5863590" cy="5581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0" y="1676400"/>
            <a:ext cx="1565910" cy="3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03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>
                <a:solidFill>
                  <a:srgbClr val="820069"/>
                </a:solidFill>
              </a:rPr>
              <a:t>Restrict OWL to guarantee decidability:</a:t>
            </a:r>
            <a:r>
              <a:rPr lang="en-IE" dirty="0">
                <a:solidFill>
                  <a:srgbClr val="0000FF"/>
                </a:solidFill>
              </a:rPr>
              <a:t/>
            </a:r>
            <a:br>
              <a:rPr lang="en-IE" dirty="0">
                <a:solidFill>
                  <a:srgbClr val="0000FF"/>
                </a:solidFill>
              </a:rPr>
            </a:br>
            <a:r>
              <a:rPr lang="en-IE" dirty="0">
                <a:solidFill>
                  <a:srgbClr val="0000FF"/>
                </a:solidFill>
              </a:rPr>
              <a:t>			</a:t>
            </a:r>
            <a:r>
              <a:rPr lang="en-IE" dirty="0" smtClean="0">
                <a:solidFill>
                  <a:schemeClr val="bg1">
                    <a:lumMod val="65000"/>
                  </a:schemeClr>
                </a:solidFill>
              </a:rPr>
              <a:t>An algorithm for OWL 2 DL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What sort of algorithm can we use?</a:t>
            </a:r>
          </a:p>
          <a:p>
            <a:r>
              <a:rPr lang="en-IE" dirty="0" smtClean="0"/>
              <a:t>One answer: Tableau (positive </a:t>
            </a:r>
            <a:r>
              <a:rPr lang="en-IE" i="1" dirty="0" smtClean="0"/>
              <a:t>sketch</a:t>
            </a:r>
            <a:r>
              <a:rPr lang="en-IE" dirty="0" smtClean="0"/>
              <a:t> below)</a:t>
            </a:r>
            <a:endParaRPr lang="en-IE" dirty="0"/>
          </a:p>
        </p:txBody>
      </p:sp>
      <p:sp>
        <p:nvSpPr>
          <p:cNvPr id="7" name="Content Placeholder 2"/>
          <p:cNvSpPr>
            <a:spLocks/>
          </p:cNvSpPr>
          <p:nvPr/>
        </p:nvSpPr>
        <p:spPr bwMode="auto">
          <a:xfrm>
            <a:off x="2057400" y="2667000"/>
            <a:ext cx="5092700" cy="70212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ex:Vincent</a:t>
            </a:r>
            <a:r>
              <a:rPr lang="en-IE" sz="12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:Woman .</a:t>
            </a:r>
            <a:endParaRPr lang="en-IE" sz="1200" dirty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2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2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2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owl:unionOf</a:t>
            </a:r>
            <a:r>
              <a:rPr lang="en-IE" sz="12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 :</a:t>
            </a:r>
            <a:r>
              <a:rPr lang="en-IE" sz="12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Woman :</a:t>
            </a:r>
            <a:r>
              <a:rPr lang="en-IE" sz="12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Man ) </a:t>
            </a:r>
            <a:r>
              <a:rPr lang="en-IE" sz="12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 .</a:t>
            </a:r>
            <a:endParaRPr lang="en-IE" sz="1200" dirty="0" smtClean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8" name="Content Placeholder 2"/>
          <p:cNvSpPr>
            <a:spLocks/>
          </p:cNvSpPr>
          <p:nvPr/>
        </p:nvSpPr>
        <p:spPr bwMode="auto">
          <a:xfrm>
            <a:off x="2044700" y="3369128"/>
            <a:ext cx="5105400" cy="304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/>
              <a:t>⊧ </a:t>
            </a:r>
            <a:r>
              <a:rPr lang="en-IE" sz="1200" i="1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ex:Vincent</a:t>
            </a:r>
            <a:r>
              <a:rPr lang="en-IE" sz="1200" i="1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:Man .</a:t>
            </a:r>
            <a:endParaRPr lang="en-IE" sz="1200" i="1" dirty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2667000"/>
            <a:ext cx="1565910" cy="3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16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>
                <a:solidFill>
                  <a:srgbClr val="820069"/>
                </a:solidFill>
              </a:rPr>
              <a:t>Restrict OWL to guarantee decidability:</a:t>
            </a:r>
            <a:r>
              <a:rPr lang="en-IE" dirty="0">
                <a:solidFill>
                  <a:srgbClr val="0000FF"/>
                </a:solidFill>
              </a:rPr>
              <a:t/>
            </a:r>
            <a:br>
              <a:rPr lang="en-IE" dirty="0">
                <a:solidFill>
                  <a:srgbClr val="0000FF"/>
                </a:solidFill>
              </a:rPr>
            </a:br>
            <a:r>
              <a:rPr lang="en-IE" dirty="0">
                <a:solidFill>
                  <a:srgbClr val="0000FF"/>
                </a:solidFill>
              </a:rPr>
              <a:t>			</a:t>
            </a:r>
            <a:r>
              <a:rPr lang="en-IE" dirty="0" smtClean="0">
                <a:solidFill>
                  <a:schemeClr val="bg1">
                    <a:lumMod val="65000"/>
                  </a:schemeClr>
                </a:solidFill>
              </a:rPr>
              <a:t>An algorithm for OWL 2 DL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What sort of algorithm can we use?</a:t>
            </a:r>
          </a:p>
          <a:p>
            <a:r>
              <a:rPr lang="en-IE" dirty="0" smtClean="0"/>
              <a:t>One answer: Tableau (positive </a:t>
            </a:r>
            <a:r>
              <a:rPr lang="en-IE" i="1" dirty="0" smtClean="0"/>
              <a:t>sketch</a:t>
            </a:r>
            <a:r>
              <a:rPr lang="en-IE" dirty="0" smtClean="0"/>
              <a:t> below)</a:t>
            </a:r>
            <a:endParaRPr lang="en-IE" dirty="0"/>
          </a:p>
        </p:txBody>
      </p:sp>
      <p:sp>
        <p:nvSpPr>
          <p:cNvPr id="7" name="Content Placeholder 2"/>
          <p:cNvSpPr>
            <a:spLocks/>
          </p:cNvSpPr>
          <p:nvPr/>
        </p:nvSpPr>
        <p:spPr bwMode="auto">
          <a:xfrm>
            <a:off x="2057400" y="2667000"/>
            <a:ext cx="5092700" cy="990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ex:Vincent</a:t>
            </a:r>
            <a:r>
              <a:rPr lang="en-IE" sz="12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:Woman .</a:t>
            </a:r>
            <a:endParaRPr lang="en-IE" sz="1200" dirty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2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2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2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owl:unionOf</a:t>
            </a:r>
            <a:r>
              <a:rPr lang="en-IE" sz="12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 :</a:t>
            </a:r>
            <a:r>
              <a:rPr lang="en-IE" sz="12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Woman :</a:t>
            </a:r>
            <a:r>
              <a:rPr lang="en-IE" sz="12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Man ) </a:t>
            </a:r>
            <a:r>
              <a:rPr lang="en-IE" sz="12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rgbClr val="FF0000"/>
                </a:solidFill>
              </a:rPr>
              <a:t>¬ </a:t>
            </a:r>
            <a:r>
              <a:rPr lang="en-IE" sz="1200" i="1" dirty="0" err="1">
                <a:solidFill>
                  <a:srgbClr val="FF000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ex:Vincent</a:t>
            </a:r>
            <a:r>
              <a:rPr lang="en-IE" sz="1200" i="1" dirty="0">
                <a:solidFill>
                  <a:srgbClr val="FF000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err="1">
                <a:solidFill>
                  <a:srgbClr val="FF000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:Man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3162300"/>
            <a:ext cx="1419225" cy="184785"/>
          </a:xfrm>
          <a:prstGeom prst="rect">
            <a:avLst/>
          </a:prstGeom>
        </p:spPr>
      </p:pic>
      <p:sp>
        <p:nvSpPr>
          <p:cNvPr id="9" name="Content Placeholder 2"/>
          <p:cNvSpPr>
            <a:spLocks/>
          </p:cNvSpPr>
          <p:nvPr/>
        </p:nvSpPr>
        <p:spPr bwMode="auto">
          <a:xfrm>
            <a:off x="228600" y="4495800"/>
            <a:ext cx="3581400" cy="990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ex:Vincent</a:t>
            </a:r>
            <a:r>
              <a:rPr lang="en-IE" sz="12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:Woman .</a:t>
            </a:r>
            <a:endParaRPr lang="en-IE" sz="1200" dirty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ex:Vincent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Man 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rgbClr val="FF0000"/>
                </a:solidFill>
              </a:rPr>
              <a:t>¬ </a:t>
            </a:r>
            <a:r>
              <a:rPr lang="en-IE" sz="1200" i="1" dirty="0" err="1">
                <a:solidFill>
                  <a:srgbClr val="FF000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ex:Vincent</a:t>
            </a:r>
            <a:r>
              <a:rPr lang="en-IE" sz="1200" i="1" dirty="0">
                <a:solidFill>
                  <a:srgbClr val="FF000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err="1">
                <a:solidFill>
                  <a:srgbClr val="FF000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:Man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0" name="Content Placeholder 2"/>
          <p:cNvSpPr>
            <a:spLocks/>
          </p:cNvSpPr>
          <p:nvPr/>
        </p:nvSpPr>
        <p:spPr bwMode="auto">
          <a:xfrm>
            <a:off x="5257800" y="4495800"/>
            <a:ext cx="3581400" cy="990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ex:Vincent</a:t>
            </a:r>
            <a:r>
              <a:rPr lang="en-IE" sz="12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:Woman .</a:t>
            </a:r>
            <a:endParaRPr lang="en-IE" sz="1200" dirty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ex:Vincent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Woman 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rgbClr val="FF0000"/>
                </a:solidFill>
              </a:rPr>
              <a:t>¬ </a:t>
            </a:r>
            <a:r>
              <a:rPr lang="en-IE" sz="1200" i="1" dirty="0" err="1">
                <a:solidFill>
                  <a:srgbClr val="FF000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ex:Vincent</a:t>
            </a:r>
            <a:r>
              <a:rPr lang="en-IE" sz="1200" i="1" dirty="0">
                <a:solidFill>
                  <a:srgbClr val="FF000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err="1">
                <a:solidFill>
                  <a:srgbClr val="FF000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:Man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1" name="Straight Arrow Connector 10"/>
          <p:cNvCxnSpPr>
            <a:stCxn id="7" idx="2"/>
            <a:endCxn id="9" idx="0"/>
          </p:cNvCxnSpPr>
          <p:nvPr/>
        </p:nvCxnSpPr>
        <p:spPr>
          <a:xfrm flipH="1">
            <a:off x="2019300" y="3657600"/>
            <a:ext cx="2584450" cy="83820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2"/>
            <a:endCxn id="10" idx="0"/>
          </p:cNvCxnSpPr>
          <p:nvPr/>
        </p:nvCxnSpPr>
        <p:spPr>
          <a:xfrm>
            <a:off x="4603750" y="3657600"/>
            <a:ext cx="2444750" cy="83820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445" y="5486400"/>
            <a:ext cx="1661710" cy="6819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645" y="5486400"/>
            <a:ext cx="1661710" cy="68199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6477003"/>
            <a:ext cx="7252335" cy="25336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02" y="4076700"/>
            <a:ext cx="1522095" cy="186690"/>
          </a:xfrm>
          <a:prstGeom prst="rect">
            <a:avLst/>
          </a:prstGeom>
        </p:spPr>
      </p:pic>
      <p:pic>
        <p:nvPicPr>
          <p:cNvPr id="33794" name="Picture 2" descr="http://vignette4.wikia.nocookie.net/uncyclopedia/images/b/b6/Male_symbol.png/revision/latest?cb=2007032415102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475" y="3810000"/>
            <a:ext cx="292100" cy="28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File:Femal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425" y="3810000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44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>
                <a:solidFill>
                  <a:srgbClr val="820069"/>
                </a:solidFill>
              </a:rPr>
              <a:t>Restrict OWL to guarantee decidability:</a:t>
            </a:r>
            <a:r>
              <a:rPr lang="en-IE" dirty="0">
                <a:solidFill>
                  <a:srgbClr val="0000FF"/>
                </a:solidFill>
              </a:rPr>
              <a:t/>
            </a:r>
            <a:br>
              <a:rPr lang="en-IE" dirty="0">
                <a:solidFill>
                  <a:srgbClr val="0000FF"/>
                </a:solidFill>
              </a:rPr>
            </a:br>
            <a:r>
              <a:rPr lang="en-IE" dirty="0">
                <a:solidFill>
                  <a:srgbClr val="0000FF"/>
                </a:solidFill>
              </a:rPr>
              <a:t>			</a:t>
            </a:r>
            <a:r>
              <a:rPr lang="en-IE" dirty="0" smtClean="0">
                <a:solidFill>
                  <a:schemeClr val="bg1">
                    <a:lumMod val="65000"/>
                  </a:schemeClr>
                </a:solidFill>
              </a:rPr>
              <a:t>An algorithm for OWL 2 DL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What sort of algorithm can we use?</a:t>
            </a:r>
          </a:p>
          <a:p>
            <a:r>
              <a:rPr lang="en-IE" dirty="0" smtClean="0"/>
              <a:t>One answer: Tableau (negative </a:t>
            </a:r>
            <a:r>
              <a:rPr lang="en-IE" i="1" dirty="0" smtClean="0"/>
              <a:t>sketch</a:t>
            </a:r>
            <a:r>
              <a:rPr lang="en-IE" dirty="0" smtClean="0"/>
              <a:t> below)</a:t>
            </a:r>
            <a:endParaRPr lang="en-IE" dirty="0"/>
          </a:p>
        </p:txBody>
      </p:sp>
      <p:sp>
        <p:nvSpPr>
          <p:cNvPr id="7" name="Content Placeholder 2"/>
          <p:cNvSpPr>
            <a:spLocks/>
          </p:cNvSpPr>
          <p:nvPr/>
        </p:nvSpPr>
        <p:spPr bwMode="auto">
          <a:xfrm>
            <a:off x="2057400" y="2667000"/>
            <a:ext cx="5092700" cy="70212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ex:Vincent</a:t>
            </a:r>
            <a:r>
              <a:rPr lang="en-IE" sz="12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:Woman .</a:t>
            </a:r>
            <a:endParaRPr lang="en-IE" sz="1200" dirty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2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2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2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owl:unionOf</a:t>
            </a:r>
            <a:r>
              <a:rPr lang="en-IE" sz="12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 :</a:t>
            </a:r>
            <a:r>
              <a:rPr lang="en-IE" sz="12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Woman :</a:t>
            </a:r>
            <a:r>
              <a:rPr lang="en-IE" sz="12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Man ) </a:t>
            </a:r>
            <a:r>
              <a:rPr lang="en-IE" sz="12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 .</a:t>
            </a:r>
            <a:endParaRPr lang="en-IE" sz="1200" dirty="0" smtClean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8" name="Content Placeholder 2"/>
          <p:cNvSpPr>
            <a:spLocks/>
          </p:cNvSpPr>
          <p:nvPr/>
        </p:nvSpPr>
        <p:spPr bwMode="auto">
          <a:xfrm>
            <a:off x="2044700" y="3369128"/>
            <a:ext cx="5105400" cy="304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/>
              <a:t>⊧ </a:t>
            </a:r>
            <a:r>
              <a:rPr lang="en-IE" sz="1200" i="1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ex:Vincent</a:t>
            </a:r>
            <a:r>
              <a:rPr lang="en-IE" sz="1200" i="1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:Woman .</a:t>
            </a:r>
            <a:endParaRPr lang="en-IE" sz="1200" i="1" dirty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2667000"/>
            <a:ext cx="1565910" cy="3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6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>
                <a:solidFill>
                  <a:srgbClr val="820069"/>
                </a:solidFill>
              </a:rPr>
              <a:t>Restrict OWL to guarantee decidability:</a:t>
            </a:r>
            <a:r>
              <a:rPr lang="en-IE" dirty="0">
                <a:solidFill>
                  <a:srgbClr val="0000FF"/>
                </a:solidFill>
              </a:rPr>
              <a:t/>
            </a:r>
            <a:br>
              <a:rPr lang="en-IE" dirty="0">
                <a:solidFill>
                  <a:srgbClr val="0000FF"/>
                </a:solidFill>
              </a:rPr>
            </a:br>
            <a:r>
              <a:rPr lang="en-IE" dirty="0">
                <a:solidFill>
                  <a:srgbClr val="0000FF"/>
                </a:solidFill>
              </a:rPr>
              <a:t>			</a:t>
            </a:r>
            <a:r>
              <a:rPr lang="en-IE" dirty="0" smtClean="0">
                <a:solidFill>
                  <a:schemeClr val="bg1">
                    <a:lumMod val="65000"/>
                  </a:schemeClr>
                </a:solidFill>
              </a:rPr>
              <a:t>An algorithm for OWL 2 DL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What sort of algorithm can we use?</a:t>
            </a:r>
          </a:p>
          <a:p>
            <a:r>
              <a:rPr lang="en-IE" dirty="0" smtClean="0"/>
              <a:t>One answer: Tableau (negative </a:t>
            </a:r>
            <a:r>
              <a:rPr lang="en-IE" i="1" dirty="0" smtClean="0"/>
              <a:t>sketch</a:t>
            </a:r>
            <a:r>
              <a:rPr lang="en-IE" dirty="0" smtClean="0"/>
              <a:t> below)</a:t>
            </a:r>
            <a:endParaRPr lang="en-IE" dirty="0"/>
          </a:p>
        </p:txBody>
      </p:sp>
      <p:sp>
        <p:nvSpPr>
          <p:cNvPr id="7" name="Content Placeholder 2"/>
          <p:cNvSpPr>
            <a:spLocks/>
          </p:cNvSpPr>
          <p:nvPr/>
        </p:nvSpPr>
        <p:spPr bwMode="auto">
          <a:xfrm>
            <a:off x="2057400" y="2667000"/>
            <a:ext cx="5092700" cy="990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ex:Vincent</a:t>
            </a:r>
            <a:r>
              <a:rPr lang="en-IE" sz="12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:Woman .</a:t>
            </a:r>
            <a:endParaRPr lang="en-IE" sz="1200" dirty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2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2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2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owl:unionOf</a:t>
            </a:r>
            <a:r>
              <a:rPr lang="en-IE" sz="12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 :</a:t>
            </a:r>
            <a:r>
              <a:rPr lang="en-IE" sz="12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Woman :</a:t>
            </a:r>
            <a:r>
              <a:rPr lang="en-IE" sz="12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Man ) </a:t>
            </a:r>
            <a:r>
              <a:rPr lang="en-IE" sz="12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rgbClr val="FF0000"/>
                </a:solidFill>
              </a:rPr>
              <a:t>¬ </a:t>
            </a:r>
            <a:r>
              <a:rPr lang="en-IE" sz="1200" i="1" dirty="0" err="1">
                <a:solidFill>
                  <a:srgbClr val="FF000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ex:Vincent</a:t>
            </a:r>
            <a:r>
              <a:rPr lang="en-IE" sz="1200" i="1" dirty="0">
                <a:solidFill>
                  <a:srgbClr val="FF000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err="1">
                <a:solidFill>
                  <a:srgbClr val="FF000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:Woman </a:t>
            </a:r>
            <a:r>
              <a:rPr lang="en-IE" sz="1200" i="1" dirty="0">
                <a:solidFill>
                  <a:srgbClr val="FF000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3162300"/>
            <a:ext cx="1419225" cy="184785"/>
          </a:xfrm>
          <a:prstGeom prst="rect">
            <a:avLst/>
          </a:prstGeom>
        </p:spPr>
      </p:pic>
      <p:sp>
        <p:nvSpPr>
          <p:cNvPr id="9" name="Content Placeholder 2"/>
          <p:cNvSpPr>
            <a:spLocks/>
          </p:cNvSpPr>
          <p:nvPr/>
        </p:nvSpPr>
        <p:spPr bwMode="auto">
          <a:xfrm>
            <a:off x="228600" y="4495800"/>
            <a:ext cx="3581400" cy="990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ex:Vincent</a:t>
            </a:r>
            <a:r>
              <a:rPr lang="en-IE" sz="12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:Woman .</a:t>
            </a:r>
            <a:endParaRPr lang="en-IE" sz="1200" dirty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ex:Vincent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Man 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rgbClr val="FF0000"/>
                </a:solidFill>
              </a:rPr>
              <a:t>¬ </a:t>
            </a:r>
            <a:r>
              <a:rPr lang="en-IE" sz="1200" i="1" dirty="0" err="1">
                <a:solidFill>
                  <a:srgbClr val="FF000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ex:Vincent</a:t>
            </a:r>
            <a:r>
              <a:rPr lang="en-IE" sz="1200" i="1" dirty="0">
                <a:solidFill>
                  <a:srgbClr val="FF000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err="1">
                <a:solidFill>
                  <a:srgbClr val="FF000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:Woman </a:t>
            </a:r>
            <a:r>
              <a:rPr lang="en-IE" sz="1200" i="1" dirty="0">
                <a:solidFill>
                  <a:srgbClr val="FF000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0" name="Content Placeholder 2"/>
          <p:cNvSpPr>
            <a:spLocks/>
          </p:cNvSpPr>
          <p:nvPr/>
        </p:nvSpPr>
        <p:spPr bwMode="auto">
          <a:xfrm>
            <a:off x="5257800" y="4495800"/>
            <a:ext cx="3581400" cy="990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ex:Vincent</a:t>
            </a:r>
            <a:r>
              <a:rPr lang="en-IE" sz="12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err="1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:Woman .</a:t>
            </a:r>
            <a:endParaRPr lang="en-IE" sz="1200" dirty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ex:Vincent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Woman 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rgbClr val="FF0000"/>
                </a:solidFill>
              </a:rPr>
              <a:t>¬ </a:t>
            </a:r>
            <a:r>
              <a:rPr lang="en-IE" sz="1200" i="1" dirty="0" err="1">
                <a:solidFill>
                  <a:srgbClr val="FF000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ex:Vincent</a:t>
            </a:r>
            <a:r>
              <a:rPr lang="en-IE" sz="1200" i="1" dirty="0">
                <a:solidFill>
                  <a:srgbClr val="FF000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err="1">
                <a:solidFill>
                  <a:srgbClr val="FF000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:Woman </a:t>
            </a:r>
            <a:r>
              <a:rPr lang="en-IE" sz="1200" i="1" dirty="0">
                <a:solidFill>
                  <a:srgbClr val="FF0000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1" name="Straight Arrow Connector 10"/>
          <p:cNvCxnSpPr>
            <a:stCxn id="7" idx="2"/>
            <a:endCxn id="9" idx="0"/>
          </p:cNvCxnSpPr>
          <p:nvPr/>
        </p:nvCxnSpPr>
        <p:spPr>
          <a:xfrm flipH="1">
            <a:off x="2019300" y="3657600"/>
            <a:ext cx="258445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2"/>
            <a:endCxn id="10" idx="0"/>
          </p:cNvCxnSpPr>
          <p:nvPr/>
        </p:nvCxnSpPr>
        <p:spPr>
          <a:xfrm>
            <a:off x="4603750" y="3657600"/>
            <a:ext cx="244475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645" y="5486400"/>
            <a:ext cx="1661710" cy="6819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6477004"/>
            <a:ext cx="6155055" cy="25336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02" y="4076700"/>
            <a:ext cx="1522095" cy="186690"/>
          </a:xfrm>
          <a:prstGeom prst="rect">
            <a:avLst/>
          </a:prstGeom>
        </p:spPr>
      </p:pic>
      <p:pic>
        <p:nvPicPr>
          <p:cNvPr id="33794" name="Picture 2" descr="http://vignette4.wikia.nocookie.net/uncyclopedia/images/b/b6/Male_symbol.png/revision/latest?cb=2007032415102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475" y="3946111"/>
            <a:ext cx="292100" cy="28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File:Femal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425" y="3946111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555" y="5596415"/>
            <a:ext cx="1614488" cy="46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76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OWL satisfiability/entailment is powerful</a:t>
            </a:r>
            <a:endParaRPr lang="en-IE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7817949"/>
              </p:ext>
            </p:extLst>
          </p:nvPr>
        </p:nvGraphicFramePr>
        <p:xfrm>
          <a:off x="-18063" y="7896286"/>
          <a:ext cx="8229600" cy="981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Content Placeholder 2"/>
          <p:cNvSpPr txBox="1">
            <a:spLocks/>
          </p:cNvSpPr>
          <p:nvPr/>
        </p:nvSpPr>
        <p:spPr>
          <a:xfrm>
            <a:off x="457200" y="3048000"/>
            <a:ext cx="82296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2000" dirty="0" smtClean="0"/>
              <a:t>OWL </a:t>
            </a:r>
            <a:r>
              <a:rPr lang="en-IE" sz="2000" dirty="0" smtClean="0"/>
              <a:t>satisfiability/entailment checking </a:t>
            </a:r>
            <a:r>
              <a:rPr lang="en-IE" sz="2000" dirty="0" smtClean="0"/>
              <a:t>also </a:t>
            </a:r>
            <a:r>
              <a:rPr lang="en-IE" sz="2000" b="1" dirty="0" smtClean="0">
                <a:solidFill>
                  <a:srgbClr val="FF0000"/>
                </a:solidFill>
              </a:rPr>
              <a:t>undecidable</a:t>
            </a:r>
            <a:r>
              <a:rPr lang="en-IE" sz="2000" dirty="0" smtClean="0"/>
              <a:t>!</a:t>
            </a:r>
          </a:p>
          <a:p>
            <a:pPr marL="0" indent="0">
              <a:buNone/>
            </a:pPr>
            <a:r>
              <a:rPr lang="en-IE" sz="2000" dirty="0" smtClean="0"/>
              <a:t>Otherwise could be used to solve Domino Tiling problem …</a:t>
            </a:r>
          </a:p>
          <a:p>
            <a:pPr marL="0" indent="0">
              <a:buNone/>
            </a:pPr>
            <a:r>
              <a:rPr lang="en-IE" sz="2000" dirty="0" smtClean="0"/>
              <a:t>… and the Halting problem …</a:t>
            </a:r>
          </a:p>
          <a:p>
            <a:pPr marL="0" indent="0">
              <a:buNone/>
            </a:pPr>
            <a:r>
              <a:rPr lang="en-IE" sz="2000" dirty="0" smtClean="0"/>
              <a:t>… and </a:t>
            </a:r>
            <a:r>
              <a:rPr lang="en-IE" sz="1600" dirty="0" smtClean="0"/>
              <a:t>(given enough time)</a:t>
            </a:r>
            <a:r>
              <a:rPr lang="en-IE" sz="2000" dirty="0" smtClean="0"/>
              <a:t>, the </a:t>
            </a:r>
            <a:r>
              <a:rPr lang="en-IE" sz="2000" dirty="0" err="1" smtClean="0"/>
              <a:t>Collatz</a:t>
            </a:r>
            <a:r>
              <a:rPr lang="en-IE" sz="2000" dirty="0" smtClean="0"/>
              <a:t> conjecture …</a:t>
            </a:r>
          </a:p>
          <a:p>
            <a:pPr marL="0" indent="0">
              <a:buNone/>
            </a:pPr>
            <a:r>
              <a:rPr lang="en-IE" sz="2000" dirty="0" smtClean="0"/>
              <a:t>… and a bunch of other stuff</a:t>
            </a:r>
          </a:p>
        </p:txBody>
      </p:sp>
      <p:pic>
        <p:nvPicPr>
          <p:cNvPr id="20" name="Picture 2" descr="http://www.wired.com/images_blogs/wiredscience/2014/02/loop-snooper-serpents-tai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59800"/>
            <a:ext cx="2372174" cy="140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394" y="1066800"/>
            <a:ext cx="2093794" cy="1587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ight Arrow 21"/>
          <p:cNvSpPr/>
          <p:nvPr/>
        </p:nvSpPr>
        <p:spPr>
          <a:xfrm>
            <a:off x="3350874" y="1555871"/>
            <a:ext cx="1985052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Reduction</a:t>
            </a:r>
            <a:endParaRPr lang="en-IE" dirty="0"/>
          </a:p>
        </p:txBody>
      </p:sp>
      <p:sp>
        <p:nvSpPr>
          <p:cNvPr id="23" name="Right Arrow 22"/>
          <p:cNvSpPr/>
          <p:nvPr/>
        </p:nvSpPr>
        <p:spPr>
          <a:xfrm rot="5400000">
            <a:off x="6334460" y="3676805"/>
            <a:ext cx="1985052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Reduction</a:t>
            </a:r>
            <a:endParaRPr lang="en-IE" dirty="0"/>
          </a:p>
        </p:txBody>
      </p:sp>
      <p:grpSp>
        <p:nvGrpSpPr>
          <p:cNvPr id="24" name="Group 23"/>
          <p:cNvGrpSpPr/>
          <p:nvPr/>
        </p:nvGrpSpPr>
        <p:grpSpPr>
          <a:xfrm>
            <a:off x="5918629" y="5002564"/>
            <a:ext cx="2515310" cy="1424871"/>
            <a:chOff x="3962400" y="3411466"/>
            <a:chExt cx="3043948" cy="1809750"/>
          </a:xfrm>
        </p:grpSpPr>
        <p:pic>
          <p:nvPicPr>
            <p:cNvPr id="25" name="Picture 24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400" y="3796345"/>
              <a:ext cx="750671" cy="1039992"/>
            </a:xfrm>
            <a:prstGeom prst="rect">
              <a:avLst/>
            </a:prstGeom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0" y="3411466"/>
              <a:ext cx="1028700" cy="1809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9073" y="3416253"/>
              <a:ext cx="1057275" cy="1800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7049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>
                <a:solidFill>
                  <a:srgbClr val="820069"/>
                </a:solidFill>
              </a:rPr>
              <a:t>Restrict OWL to guarantee decidability:</a:t>
            </a:r>
            <a:r>
              <a:rPr lang="en-IE" dirty="0">
                <a:solidFill>
                  <a:srgbClr val="0000FF"/>
                </a:solidFill>
              </a:rPr>
              <a:t/>
            </a:r>
            <a:br>
              <a:rPr lang="en-IE" dirty="0">
                <a:solidFill>
                  <a:srgbClr val="0000FF"/>
                </a:solidFill>
              </a:rPr>
            </a:br>
            <a:r>
              <a:rPr lang="en-IE" dirty="0">
                <a:solidFill>
                  <a:srgbClr val="0000FF"/>
                </a:solidFill>
              </a:rPr>
              <a:t>			</a:t>
            </a:r>
            <a:r>
              <a:rPr lang="en-IE" dirty="0">
                <a:solidFill>
                  <a:schemeClr val="bg1">
                    <a:lumMod val="65000"/>
                  </a:schemeClr>
                </a:solidFill>
              </a:rPr>
              <a:t>An algorithm for OWL 2 </a:t>
            </a:r>
            <a:r>
              <a:rPr lang="en-IE" dirty="0" smtClean="0">
                <a:solidFill>
                  <a:schemeClr val="bg1">
                    <a:lumMod val="65000"/>
                  </a:schemeClr>
                </a:solidFill>
              </a:rPr>
              <a:t>DL!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  <a:p>
            <a:r>
              <a:rPr lang="en-IE" dirty="0" smtClean="0"/>
              <a:t>We have a complete algorithm that halts and that supports a lot of the OWL features!</a:t>
            </a:r>
          </a:p>
          <a:p>
            <a:endParaRPr lang="en-IE" dirty="0" smtClean="0"/>
          </a:p>
        </p:txBody>
      </p:sp>
      <p:pic>
        <p:nvPicPr>
          <p:cNvPr id="50180" name="Picture 4" descr="http://www.urbanthreads.com/productImages/regularSize/UTH25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657600"/>
            <a:ext cx="28575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1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>
                <a:solidFill>
                  <a:srgbClr val="820069"/>
                </a:solidFill>
              </a:rPr>
              <a:t>Restrict OWL to guarantee decidability:</a:t>
            </a:r>
            <a:r>
              <a:rPr lang="en-IE" dirty="0">
                <a:solidFill>
                  <a:srgbClr val="0000FF"/>
                </a:solidFill>
              </a:rPr>
              <a:t/>
            </a:r>
            <a:br>
              <a:rPr lang="en-IE" dirty="0">
                <a:solidFill>
                  <a:srgbClr val="0000FF"/>
                </a:solidFill>
              </a:rPr>
            </a:br>
            <a:r>
              <a:rPr lang="en-IE" dirty="0">
                <a:solidFill>
                  <a:srgbClr val="0000FF"/>
                </a:solidFill>
              </a:rPr>
              <a:t>			</a:t>
            </a:r>
            <a:r>
              <a:rPr lang="en-IE" dirty="0">
                <a:solidFill>
                  <a:schemeClr val="bg1">
                    <a:lumMod val="65000"/>
                  </a:schemeClr>
                </a:solidFill>
              </a:rPr>
              <a:t>An algorithm for OWL 2 </a:t>
            </a:r>
            <a:r>
              <a:rPr lang="en-IE" dirty="0" smtClean="0">
                <a:solidFill>
                  <a:schemeClr val="bg1">
                    <a:lumMod val="65000"/>
                  </a:schemeClr>
                </a:solidFill>
              </a:rPr>
              <a:t>DL!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029200"/>
          </a:xfrm>
        </p:spPr>
        <p:txBody>
          <a:bodyPr>
            <a:normAutofit lnSpcReduction="10000"/>
          </a:bodyPr>
          <a:lstStyle/>
          <a:p>
            <a:r>
              <a:rPr lang="en-IE" dirty="0" smtClean="0"/>
              <a:t>A few problems:</a:t>
            </a:r>
          </a:p>
          <a:p>
            <a:pPr lvl="1"/>
            <a:r>
              <a:rPr lang="en-IE" dirty="0" smtClean="0">
                <a:solidFill>
                  <a:srgbClr val="FF0000"/>
                </a:solidFill>
              </a:rPr>
              <a:t>We have to give the entailments to check</a:t>
            </a:r>
          </a:p>
          <a:p>
            <a:pPr lvl="2"/>
            <a:r>
              <a:rPr lang="en-IE" dirty="0" smtClean="0">
                <a:solidFill>
                  <a:srgbClr val="FF0000"/>
                </a:solidFill>
              </a:rPr>
              <a:t>Cannot just ask to compute the entailments</a:t>
            </a:r>
          </a:p>
          <a:p>
            <a:pPr lvl="1"/>
            <a:r>
              <a:rPr lang="en-IE" dirty="0" smtClean="0">
                <a:solidFill>
                  <a:srgbClr val="FF0000"/>
                </a:solidFill>
              </a:rPr>
              <a:t>Restrictions are complicated</a:t>
            </a:r>
          </a:p>
          <a:p>
            <a:pPr lvl="2"/>
            <a:r>
              <a:rPr lang="en-IE" dirty="0" smtClean="0">
                <a:solidFill>
                  <a:srgbClr val="FF0000"/>
                </a:solidFill>
              </a:rPr>
              <a:t>Very complicated</a:t>
            </a:r>
          </a:p>
          <a:p>
            <a:pPr lvl="2"/>
            <a:r>
              <a:rPr lang="en-IE" dirty="0" smtClean="0">
                <a:solidFill>
                  <a:srgbClr val="FF0000"/>
                </a:solidFill>
              </a:rPr>
              <a:t>And often are broken by real-world ontologies</a:t>
            </a:r>
          </a:p>
          <a:p>
            <a:pPr lvl="1"/>
            <a:r>
              <a:rPr lang="en-IE" dirty="0" smtClean="0">
                <a:solidFill>
                  <a:srgbClr val="FF0000"/>
                </a:solidFill>
              </a:rPr>
              <a:t>Tableau reasoning is really expensive</a:t>
            </a:r>
          </a:p>
          <a:p>
            <a:pPr lvl="2"/>
            <a:r>
              <a:rPr lang="en-IE" dirty="0" smtClean="0">
                <a:solidFill>
                  <a:srgbClr val="FF0000"/>
                </a:solidFill>
              </a:rPr>
              <a:t>Branch for every disjunction suggests exponential</a:t>
            </a:r>
          </a:p>
          <a:p>
            <a:pPr lvl="2"/>
            <a:r>
              <a:rPr lang="en-IE" dirty="0" smtClean="0">
                <a:solidFill>
                  <a:srgbClr val="FF0000"/>
                </a:solidFill>
              </a:rPr>
              <a:t>N2EXPTIME-complete (!!?!!!)</a:t>
            </a:r>
          </a:p>
          <a:p>
            <a:pPr lvl="3"/>
            <a:r>
              <a:rPr lang="en-IE" dirty="0" smtClean="0">
                <a:solidFill>
                  <a:srgbClr val="FF0000"/>
                </a:solidFill>
              </a:rPr>
              <a:t>        on a </a:t>
            </a:r>
            <a:r>
              <a:rPr lang="en-IE" u="sng" dirty="0" smtClean="0">
                <a:solidFill>
                  <a:srgbClr val="FF0000"/>
                </a:solidFill>
              </a:rPr>
              <a:t>non-deterministic machine</a:t>
            </a:r>
            <a:endParaRPr lang="en-IE" u="sng" dirty="0">
              <a:solidFill>
                <a:srgbClr val="FF0000"/>
              </a:solidFill>
            </a:endParaRPr>
          </a:p>
          <a:p>
            <a:pPr lvl="3"/>
            <a:r>
              <a:rPr lang="en-IE" u="sng" dirty="0" smtClean="0">
                <a:solidFill>
                  <a:srgbClr val="FF0000"/>
                </a:solidFill>
              </a:rPr>
              <a:t>…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770" y="5187315"/>
            <a:ext cx="316230" cy="22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78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N2EXPTIME-Complete so nasty …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3505200" cy="4906963"/>
          </a:xfrm>
        </p:spPr>
        <p:txBody>
          <a:bodyPr/>
          <a:lstStyle/>
          <a:p>
            <a:pPr marL="0" indent="0">
              <a:buNone/>
            </a:pPr>
            <a:endParaRPr lang="en-IE" dirty="0" smtClean="0"/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r>
              <a:rPr lang="en-IE" dirty="0" smtClean="0">
                <a:solidFill>
                  <a:srgbClr val="FF0000"/>
                </a:solidFill>
              </a:rPr>
              <a:t>The only results returned by Google relate to OWL</a:t>
            </a:r>
            <a:endParaRPr lang="en-IE" dirty="0">
              <a:solidFill>
                <a:srgbClr val="FF0000"/>
              </a:solidFill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333500"/>
            <a:ext cx="4895850" cy="552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428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/>
              <a:t>N2EXPTIME-Complete </a:t>
            </a:r>
            <a:r>
              <a:rPr lang="en-IE" dirty="0" smtClean="0"/>
              <a:t>(OWL 2 DL’s small print) …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B050"/>
                </a:solidFill>
              </a:rPr>
              <a:t>Checking entailment is guaranteed to halt for OWL 2 DL restricted ontologies</a:t>
            </a:r>
            <a:r>
              <a:rPr lang="en-IE" dirty="0" smtClean="0">
                <a:solidFill>
                  <a:srgbClr val="FF0000"/>
                </a:solidFill>
              </a:rPr>
              <a:t>*</a:t>
            </a:r>
            <a:r>
              <a:rPr lang="en-IE" dirty="0" smtClean="0">
                <a:solidFill>
                  <a:srgbClr val="00B050"/>
                </a:solidFill>
              </a:rPr>
              <a:t> </a:t>
            </a:r>
          </a:p>
          <a:p>
            <a:pPr marL="0" indent="0">
              <a:buNone/>
            </a:pPr>
            <a:r>
              <a:rPr lang="en-IE" sz="1400" dirty="0">
                <a:solidFill>
                  <a:srgbClr val="00B050"/>
                </a:solidFill>
              </a:rPr>
              <a:t>	</a:t>
            </a:r>
            <a:r>
              <a:rPr lang="en-IE" sz="1400" dirty="0" smtClean="0">
                <a:solidFill>
                  <a:srgbClr val="FF0000"/>
                </a:solidFill>
              </a:rPr>
              <a:t>* </a:t>
            </a:r>
            <a:r>
              <a:rPr lang="en-IE" sz="1400" dirty="0" smtClean="0">
                <a:solidFill>
                  <a:srgbClr val="FF5050"/>
                </a:solidFill>
              </a:rPr>
              <a:t>halt may not occur before heat death of the universe</a:t>
            </a:r>
          </a:p>
        </p:txBody>
      </p:sp>
      <p:pic>
        <p:nvPicPr>
          <p:cNvPr id="53250" name="Picture 2" descr="http://i.imgur.com/af5TREQ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743200"/>
            <a:ext cx="6838950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63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OWL 2 DL performance considerations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B050"/>
                </a:solidFill>
              </a:rPr>
              <a:t>Not all OWL 2 DL ontologies will run into worst-cases</a:t>
            </a:r>
          </a:p>
          <a:p>
            <a:r>
              <a:rPr lang="en-IE" dirty="0" smtClean="0">
                <a:solidFill>
                  <a:srgbClr val="00B050"/>
                </a:solidFill>
              </a:rPr>
              <a:t>Entailments will work fine for most small ontologies</a:t>
            </a:r>
          </a:p>
          <a:p>
            <a:endParaRPr lang="en-IE" dirty="0" smtClean="0">
              <a:solidFill>
                <a:srgbClr val="00B050"/>
              </a:solidFill>
            </a:endParaRPr>
          </a:p>
          <a:p>
            <a:r>
              <a:rPr lang="en-IE" dirty="0" smtClean="0">
                <a:solidFill>
                  <a:srgbClr val="FF0000"/>
                </a:solidFill>
              </a:rPr>
              <a:t>Scalability still a real issue in practice</a:t>
            </a:r>
          </a:p>
        </p:txBody>
      </p:sp>
    </p:spTree>
    <p:extLst>
      <p:ext uri="{BB962C8B-B14F-4D97-AF65-F5344CB8AC3E}">
        <p14:creationId xmlns:p14="http://schemas.microsoft.com/office/powerpoint/2010/main" val="264372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OWL 2 Profiles (briefly)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E" dirty="0" smtClean="0">
                <a:solidFill>
                  <a:srgbClr val="0070C0"/>
                </a:solidFill>
              </a:rPr>
              <a:t>More efficient sublanguages of OWL 2 DL</a:t>
            </a:r>
          </a:p>
          <a:p>
            <a:pPr lvl="1"/>
            <a:r>
              <a:rPr lang="en-IE" dirty="0" smtClean="0"/>
              <a:t>More restrictions to allow complete reasoning with more efficient algorithms</a:t>
            </a:r>
          </a:p>
          <a:p>
            <a:pPr lvl="1"/>
            <a:endParaRPr lang="en-IE" dirty="0"/>
          </a:p>
          <a:p>
            <a:r>
              <a:rPr lang="en-IE" dirty="0" smtClean="0">
                <a:solidFill>
                  <a:srgbClr val="0070C0"/>
                </a:solidFill>
              </a:rPr>
              <a:t>OWL 2 RL</a:t>
            </a:r>
            <a:r>
              <a:rPr lang="en-IE" dirty="0" smtClean="0"/>
              <a:t>: A restriction of OWL 2 DL such that OWL 2 RL/RDF rules provide complete reasoning (in some sense we won’t get into)</a:t>
            </a:r>
          </a:p>
          <a:p>
            <a:r>
              <a:rPr lang="en-IE" dirty="0" smtClean="0">
                <a:solidFill>
                  <a:srgbClr val="0070C0"/>
                </a:solidFill>
              </a:rPr>
              <a:t>OWL 2 EL</a:t>
            </a:r>
            <a:r>
              <a:rPr lang="en-IE" dirty="0" smtClean="0"/>
              <a:t>: Tractable algorithm for classifying ontologies</a:t>
            </a:r>
          </a:p>
          <a:p>
            <a:r>
              <a:rPr lang="en-IE" dirty="0" smtClean="0">
                <a:solidFill>
                  <a:srgbClr val="0070C0"/>
                </a:solidFill>
              </a:rPr>
              <a:t>OWL 2 QL</a:t>
            </a:r>
            <a:r>
              <a:rPr lang="en-IE" dirty="0" smtClean="0"/>
              <a:t>: Tractable algorithm based on rewriting SQL queries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74626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IMPRESSIONS 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2705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Opinion of lots of people in the Semantic Web with respect to OWL …</a:t>
            </a:r>
            <a:endParaRPr lang="en-IE" dirty="0"/>
          </a:p>
        </p:txBody>
      </p:sp>
      <p:pic>
        <p:nvPicPr>
          <p:cNvPr id="20482" name="Picture 2" descr="http://www.perpetualpageturner.com/wp-content/uploads/2015/01/too_much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743074"/>
            <a:ext cx="6096000" cy="343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2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Also perhaps part of the reason why you see things like …</a:t>
            </a:r>
            <a:endParaRPr lang="en-IE" dirty="0"/>
          </a:p>
        </p:txBody>
      </p:sp>
      <p:pic>
        <p:nvPicPr>
          <p:cNvPr id="4" name="Picture 2" descr="Tom Coates - Death to the semantic we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84784"/>
            <a:ext cx="5030418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39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Is OWL good for the Semantic Web?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sz="2400" dirty="0" smtClean="0">
                <a:solidFill>
                  <a:srgbClr val="00B050"/>
                </a:solidFill>
              </a:rPr>
              <a:t>It provides formal foundations for semantics</a:t>
            </a:r>
          </a:p>
          <a:p>
            <a:r>
              <a:rPr lang="en-IE" sz="2400" dirty="0" smtClean="0">
                <a:solidFill>
                  <a:srgbClr val="00B050"/>
                </a:solidFill>
              </a:rPr>
              <a:t>Indicates what’s possible, what’s not with respect to machine-readable semantics</a:t>
            </a:r>
          </a:p>
          <a:p>
            <a:pPr lvl="1"/>
            <a:r>
              <a:rPr lang="en-IE" sz="2000" dirty="0" smtClean="0">
                <a:solidFill>
                  <a:srgbClr val="00B050"/>
                </a:solidFill>
              </a:rPr>
              <a:t>What’s efficient, what’s not</a:t>
            </a:r>
          </a:p>
          <a:p>
            <a:r>
              <a:rPr lang="en-IE" sz="2400" dirty="0" smtClean="0">
                <a:solidFill>
                  <a:srgbClr val="00B050"/>
                </a:solidFill>
              </a:rPr>
              <a:t>Offers options: OWL 2 RL/EL/QL/DL/Full</a:t>
            </a:r>
          </a:p>
          <a:p>
            <a:pPr marL="457200" lvl="1" indent="0">
              <a:buNone/>
            </a:pPr>
            <a:endParaRPr lang="en-IE" sz="2000" dirty="0">
              <a:solidFill>
                <a:srgbClr val="00B050"/>
              </a:solidFill>
            </a:endParaRPr>
          </a:p>
          <a:p>
            <a:r>
              <a:rPr lang="en-IE" sz="2400" dirty="0" smtClean="0">
                <a:solidFill>
                  <a:srgbClr val="FF0000"/>
                </a:solidFill>
              </a:rPr>
              <a:t>Drives many applied/practical people crazy</a:t>
            </a:r>
          </a:p>
          <a:p>
            <a:r>
              <a:rPr lang="en-IE" sz="2400" dirty="0" smtClean="0">
                <a:solidFill>
                  <a:srgbClr val="FF0000"/>
                </a:solidFill>
              </a:rPr>
              <a:t>Some theoretical folks also consider it to have poor aesthetic</a:t>
            </a:r>
          </a:p>
          <a:p>
            <a:r>
              <a:rPr lang="en-IE" sz="2400" dirty="0" smtClean="0">
                <a:solidFill>
                  <a:srgbClr val="FF0000"/>
                </a:solidFill>
              </a:rPr>
              <a:t>Makes lots of bad assumptions for the Web</a:t>
            </a:r>
          </a:p>
          <a:p>
            <a:pPr lvl="1"/>
            <a:r>
              <a:rPr lang="en-IE" sz="2000" dirty="0" smtClean="0">
                <a:solidFill>
                  <a:srgbClr val="FF0000"/>
                </a:solidFill>
              </a:rPr>
              <a:t>Not scalable</a:t>
            </a:r>
          </a:p>
          <a:p>
            <a:pPr lvl="1"/>
            <a:r>
              <a:rPr lang="en-IE" sz="2000" dirty="0" smtClean="0">
                <a:solidFill>
                  <a:srgbClr val="FF0000"/>
                </a:solidFill>
              </a:rPr>
              <a:t>Strict in what it accepts</a:t>
            </a:r>
            <a:endParaRPr lang="en-IE" sz="2000" dirty="0">
              <a:solidFill>
                <a:srgbClr val="FF0000"/>
              </a:solidFill>
            </a:endParaRPr>
          </a:p>
          <a:p>
            <a:pPr lvl="1"/>
            <a:r>
              <a:rPr lang="en-IE" sz="2000" dirty="0" smtClean="0">
                <a:solidFill>
                  <a:srgbClr val="FF0000"/>
                </a:solidFill>
              </a:rPr>
              <a:t>Blindly accepting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7979" y="6260068"/>
            <a:ext cx="788266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/>
              <a:t>What do you think?</a:t>
            </a:r>
            <a:endParaRPr lang="en-IE" dirty="0" smtClean="0"/>
          </a:p>
        </p:txBody>
      </p:sp>
    </p:spTree>
    <p:extLst>
      <p:ext uri="{BB962C8B-B14F-4D97-AF65-F5344CB8AC3E}">
        <p14:creationId xmlns:p14="http://schemas.microsoft.com/office/powerpoint/2010/main" val="346039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today’s topic 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8314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If we have time …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TextBox 3"/>
          <p:cNvSpPr txBox="1"/>
          <p:nvPr/>
        </p:nvSpPr>
        <p:spPr>
          <a:xfrm>
            <a:off x="667979" y="3657600"/>
            <a:ext cx="788266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/>
              <a:t>Let’s model a domain …</a:t>
            </a:r>
            <a:endParaRPr lang="en-IE" dirty="0" smtClean="0"/>
          </a:p>
        </p:txBody>
      </p:sp>
    </p:spTree>
    <p:extLst>
      <p:ext uri="{BB962C8B-B14F-4D97-AF65-F5344CB8AC3E}">
        <p14:creationId xmlns:p14="http://schemas.microsoft.com/office/powerpoint/2010/main" val="339393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RECAP 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118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Coping with </a:t>
            </a:r>
            <a:r>
              <a:rPr lang="en-IE" dirty="0" err="1" smtClean="0"/>
              <a:t>undecidability</a:t>
            </a:r>
            <a:r>
              <a:rPr lang="en-IE" dirty="0" smtClean="0"/>
              <a:t> (reasoning) …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Accept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incomplete reasoners that halt</a:t>
            </a:r>
          </a:p>
          <a:p>
            <a:pPr lvl="1"/>
            <a:r>
              <a:rPr lang="en-IE" sz="2400" dirty="0" smtClean="0"/>
              <a:t>Complete language, incomplete reasoning, halts</a:t>
            </a:r>
          </a:p>
          <a:p>
            <a:pPr lvl="1"/>
            <a:r>
              <a:rPr lang="en-IE" sz="2400" dirty="0" smtClean="0"/>
              <a:t>e.g., OWL 2 RL/RDF rules can be applied on any RDF data using any OWL features in any way, but may not get all inferences</a:t>
            </a:r>
            <a:endParaRPr lang="en-IE" sz="2400" dirty="0" smtClean="0"/>
          </a:p>
          <a:p>
            <a:pPr marL="457200" lvl="1" indent="0">
              <a:buNone/>
            </a:pPr>
            <a:endParaRPr lang="en-IE" sz="2400" dirty="0" smtClean="0"/>
          </a:p>
          <a:p>
            <a:r>
              <a:rPr lang="en-IE" sz="2800" dirty="0" smtClean="0">
                <a:solidFill>
                  <a:srgbClr val="0000FF"/>
                </a:solidFill>
              </a:rPr>
              <a:t>Accept complete reasoners that may not halt</a:t>
            </a:r>
          </a:p>
          <a:p>
            <a:pPr lvl="1"/>
            <a:r>
              <a:rPr lang="en-IE" sz="2400" dirty="0" smtClean="0"/>
              <a:t>Complete language, complete reasoning, may not halt</a:t>
            </a:r>
          </a:p>
          <a:p>
            <a:pPr lvl="1"/>
            <a:r>
              <a:rPr lang="en-IE" sz="2400" dirty="0" smtClean="0"/>
              <a:t>e.g., can use a first-order-theorem prover, but it may run forever on some input ontologies</a:t>
            </a:r>
            <a:endParaRPr lang="en-IE" sz="2400" dirty="0" smtClean="0"/>
          </a:p>
          <a:p>
            <a:pPr lvl="1"/>
            <a:endParaRPr lang="en-IE" sz="2400" dirty="0" smtClean="0"/>
          </a:p>
          <a:p>
            <a:r>
              <a:rPr lang="en-IE" sz="2800" dirty="0" smtClean="0">
                <a:solidFill>
                  <a:srgbClr val="820069"/>
                </a:solidFill>
              </a:rPr>
              <a:t>Restrict OWL </a:t>
            </a:r>
            <a:r>
              <a:rPr lang="en-IE" sz="2800" dirty="0" smtClean="0">
                <a:solidFill>
                  <a:srgbClr val="820069"/>
                </a:solidFill>
              </a:rPr>
              <a:t>so reasoning becomes decidable</a:t>
            </a:r>
            <a:endParaRPr lang="en-IE" sz="2800" dirty="0" smtClean="0">
              <a:solidFill>
                <a:srgbClr val="820069"/>
              </a:solidFill>
            </a:endParaRPr>
          </a:p>
          <a:p>
            <a:pPr lvl="1"/>
            <a:r>
              <a:rPr lang="en-IE" sz="2400" dirty="0" smtClean="0"/>
              <a:t>Restricted language, complete reasoning, halts</a:t>
            </a:r>
          </a:p>
          <a:p>
            <a:pPr lvl="1"/>
            <a:r>
              <a:rPr lang="en-IE" sz="2400" dirty="0" smtClean="0"/>
              <a:t>e.g., can restrict the OWL 2 Full language to sublanguages that have decidable/tractable reasoning algorithms</a:t>
            </a:r>
          </a:p>
          <a:p>
            <a:pPr lvl="1"/>
            <a:endParaRPr lang="en-IE" sz="2400" dirty="0" smtClean="0"/>
          </a:p>
          <a:p>
            <a:pPr marL="0" indent="0"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11152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OWL 2 RL/RDF rules</a:t>
            </a:r>
            <a:endParaRPr lang="en-IE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What we’ve been using in the labs</a:t>
            </a:r>
          </a:p>
          <a:p>
            <a:r>
              <a:rPr lang="en-IE" dirty="0" smtClean="0">
                <a:solidFill>
                  <a:srgbClr val="00B050"/>
                </a:solidFill>
              </a:rPr>
              <a:t>Rules supporting a lot of OWL</a:t>
            </a:r>
          </a:p>
          <a:p>
            <a:pPr lvl="1"/>
            <a:r>
              <a:rPr lang="en-IE" dirty="0" smtClean="0">
                <a:solidFill>
                  <a:srgbClr val="FF0000"/>
                </a:solidFill>
              </a:rPr>
              <a:t>but incomplete</a:t>
            </a:r>
          </a:p>
          <a:p>
            <a:r>
              <a:rPr lang="en-IE" dirty="0" smtClean="0">
                <a:solidFill>
                  <a:srgbClr val="00B050"/>
                </a:solidFill>
              </a:rPr>
              <a:t>Can be run over any RDF/OWL data</a:t>
            </a:r>
          </a:p>
          <a:p>
            <a:pPr lvl="1"/>
            <a:r>
              <a:rPr lang="en-IE" dirty="0" smtClean="0">
                <a:solidFill>
                  <a:srgbClr val="00B050"/>
                </a:solidFill>
              </a:rPr>
              <a:t>no restrictions needed!</a:t>
            </a:r>
          </a:p>
          <a:p>
            <a:r>
              <a:rPr lang="en-IE" dirty="0" smtClean="0">
                <a:solidFill>
                  <a:srgbClr val="00B050"/>
                </a:solidFill>
              </a:rPr>
              <a:t>Can materialise entailments</a:t>
            </a:r>
          </a:p>
          <a:p>
            <a:r>
              <a:rPr lang="en-IE" i="1" u="sng" dirty="0" smtClean="0">
                <a:solidFill>
                  <a:srgbClr val="00B050"/>
                </a:solidFill>
              </a:rPr>
              <a:t>Relatively</a:t>
            </a:r>
            <a:r>
              <a:rPr lang="en-IE" dirty="0" smtClean="0">
                <a:solidFill>
                  <a:srgbClr val="00B050"/>
                </a:solidFill>
              </a:rPr>
              <a:t> efficient in practice</a:t>
            </a:r>
          </a:p>
          <a:p>
            <a:r>
              <a:rPr lang="en-IE" dirty="0" smtClean="0">
                <a:solidFill>
                  <a:srgbClr val="00B050"/>
                </a:solidFill>
              </a:rPr>
              <a:t>Easy to implement, not so hard to understand</a:t>
            </a:r>
            <a:endParaRPr lang="en-IE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28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OWL 2 Full / Complete reasoning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Not a lot of work</a:t>
            </a:r>
          </a:p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One proposal using a First-Order-Logic theorem prover</a:t>
            </a:r>
          </a:p>
        </p:txBody>
      </p:sp>
    </p:spTree>
    <p:extLst>
      <p:ext uri="{BB962C8B-B14F-4D97-AF65-F5344CB8AC3E}">
        <p14:creationId xmlns:p14="http://schemas.microsoft.com/office/powerpoint/2010/main" val="239016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OWL 2 DL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IE" dirty="0" smtClean="0"/>
              <a:t>Restrict OWL 2 Full to make entailment/satisfiability checking decidable</a:t>
            </a:r>
          </a:p>
          <a:p>
            <a:r>
              <a:rPr lang="en-IE" dirty="0" smtClean="0">
                <a:solidFill>
                  <a:srgbClr val="00B050"/>
                </a:solidFill>
              </a:rPr>
              <a:t>Complete reasoning with respect to ontologies following restrictions</a:t>
            </a:r>
          </a:p>
          <a:p>
            <a:pPr lvl="1"/>
            <a:r>
              <a:rPr lang="en-IE" dirty="0" smtClean="0">
                <a:solidFill>
                  <a:srgbClr val="00B050"/>
                </a:solidFill>
              </a:rPr>
              <a:t>Supports some pretty complex entailments</a:t>
            </a:r>
          </a:p>
          <a:p>
            <a:pPr lvl="1"/>
            <a:r>
              <a:rPr lang="en-IE" dirty="0" smtClean="0">
                <a:solidFill>
                  <a:srgbClr val="00B050"/>
                </a:solidFill>
              </a:rPr>
              <a:t>Will always halt with a correct answer eventually</a:t>
            </a:r>
          </a:p>
          <a:p>
            <a:r>
              <a:rPr lang="en-IE" dirty="0" smtClean="0">
                <a:solidFill>
                  <a:srgbClr val="FF0000"/>
                </a:solidFill>
              </a:rPr>
              <a:t>Very bad worst-case: 2NEXPTIME-Complete</a:t>
            </a:r>
          </a:p>
          <a:p>
            <a:pPr lvl="1"/>
            <a:r>
              <a:rPr lang="en-IE" dirty="0" smtClean="0">
                <a:solidFill>
                  <a:srgbClr val="FF0000"/>
                </a:solidFill>
              </a:rPr>
              <a:t>May not halt before end of universe</a:t>
            </a:r>
          </a:p>
          <a:p>
            <a:pPr lvl="1"/>
            <a:r>
              <a:rPr lang="en-IE" dirty="0" smtClean="0">
                <a:solidFill>
                  <a:srgbClr val="FF0000"/>
                </a:solidFill>
              </a:rPr>
              <a:t>Worst-cases might be rare, but scalability and compute times still often encountered in practice</a:t>
            </a:r>
          </a:p>
          <a:p>
            <a:r>
              <a:rPr lang="en-IE" dirty="0" smtClean="0">
                <a:solidFill>
                  <a:srgbClr val="FF0000"/>
                </a:solidFill>
              </a:rPr>
              <a:t>Need to ask if something specific is entailed</a:t>
            </a:r>
          </a:p>
          <a:p>
            <a:pPr lvl="1"/>
            <a:r>
              <a:rPr lang="en-IE" dirty="0" smtClean="0">
                <a:solidFill>
                  <a:srgbClr val="FF0000"/>
                </a:solidFill>
              </a:rPr>
              <a:t>Cannot materialise “all” entailments</a:t>
            </a:r>
          </a:p>
          <a:p>
            <a:r>
              <a:rPr lang="en-IE" dirty="0" smtClean="0">
                <a:solidFill>
                  <a:srgbClr val="FF0000"/>
                </a:solidFill>
              </a:rPr>
              <a:t>Restrictions make the whole thing nasty to understand</a:t>
            </a:r>
          </a:p>
          <a:p>
            <a:pPr lvl="1"/>
            <a:endParaRPr lang="en-IE" dirty="0" smtClean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94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OWL 2 Profiles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E" dirty="0" smtClean="0">
                <a:solidFill>
                  <a:srgbClr val="0070C0"/>
                </a:solidFill>
              </a:rPr>
              <a:t>More efficient sublanguages of OWL 2 DL</a:t>
            </a:r>
          </a:p>
          <a:p>
            <a:pPr lvl="1"/>
            <a:r>
              <a:rPr lang="en-IE" dirty="0" smtClean="0"/>
              <a:t>More restrictions to allow complete reasoning with more efficient algorithms</a:t>
            </a:r>
          </a:p>
          <a:p>
            <a:pPr lvl="1"/>
            <a:endParaRPr lang="en-IE" dirty="0"/>
          </a:p>
          <a:p>
            <a:r>
              <a:rPr lang="en-IE" dirty="0" smtClean="0">
                <a:solidFill>
                  <a:srgbClr val="0070C0"/>
                </a:solidFill>
              </a:rPr>
              <a:t>OWL 2 RL</a:t>
            </a:r>
            <a:r>
              <a:rPr lang="en-IE" dirty="0" smtClean="0"/>
              <a:t>: A restriction of OWL 2 DL such that OWL 2 RL/RDF rules provide complete reasoning (in some sense)</a:t>
            </a:r>
          </a:p>
          <a:p>
            <a:r>
              <a:rPr lang="en-IE" dirty="0" smtClean="0">
                <a:solidFill>
                  <a:srgbClr val="0070C0"/>
                </a:solidFill>
              </a:rPr>
              <a:t>OWL 2 EL</a:t>
            </a:r>
            <a:r>
              <a:rPr lang="en-IE" dirty="0" smtClean="0"/>
              <a:t>: Tractable algorithm for classifying ontologies</a:t>
            </a:r>
          </a:p>
          <a:p>
            <a:r>
              <a:rPr lang="en-IE" dirty="0" smtClean="0">
                <a:solidFill>
                  <a:srgbClr val="0070C0"/>
                </a:solidFill>
              </a:rPr>
              <a:t>OWL 2 QL</a:t>
            </a:r>
            <a:r>
              <a:rPr lang="en-IE" dirty="0" smtClean="0"/>
              <a:t>: Tractable algorithm based on rewriting SQL queries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5623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End of main OWL part (after next lab)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029200"/>
          </a:xfrm>
        </p:spPr>
        <p:txBody>
          <a:bodyPr>
            <a:noAutofit/>
          </a:bodyPr>
          <a:lstStyle/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pPr marL="0" indent="0">
              <a:buNone/>
            </a:pPr>
            <a:endParaRPr lang="en-IE" sz="2800" dirty="0"/>
          </a:p>
          <a:p>
            <a:pPr marL="0" indent="0">
              <a:buNone/>
            </a:pPr>
            <a:endParaRPr lang="en-IE" sz="2800" dirty="0" smtClean="0"/>
          </a:p>
          <a:p>
            <a:pPr marL="0" indent="0">
              <a:buNone/>
            </a:pPr>
            <a:r>
              <a:rPr lang="en-IE" sz="2800" dirty="0" smtClean="0"/>
              <a:t>… rest of material should be easier / more applied</a:t>
            </a:r>
          </a:p>
          <a:p>
            <a:pPr marL="0" indent="0">
              <a:buNone/>
            </a:pPr>
            <a:r>
              <a:rPr lang="en-IE" sz="2800" dirty="0" smtClean="0"/>
              <a:t>(but I hope you learned something about why telling machines stuff about the world is hard)</a:t>
            </a:r>
            <a:endParaRPr lang="en-IE" sz="2800" dirty="0"/>
          </a:p>
        </p:txBody>
      </p:sp>
      <p:pic>
        <p:nvPicPr>
          <p:cNvPr id="59394" name="Picture 2" descr="http://i.telegraph.co.uk/multimedia/archive/02467/owl_2467479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318095"/>
            <a:ext cx="5321300" cy="333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86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No lecture/lab </a:t>
            </a:r>
            <a:r>
              <a:rPr lang="en-IE" i="1" dirty="0" smtClean="0"/>
              <a:t>next</a:t>
            </a:r>
            <a:r>
              <a:rPr lang="en-IE" dirty="0" smtClean="0"/>
              <a:t> week (Oct. 12/14)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pPr marL="0" indent="0">
              <a:buNone/>
            </a:pPr>
            <a:endParaRPr lang="en-IE" dirty="0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2877131"/>
            <a:ext cx="8343900" cy="1009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342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images.clipartpanda.com/question-701-question-mark-desig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47800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Questions?</a:t>
            </a:r>
            <a:endParaRPr lang="en-IE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05783">
            <a:off x="1971583" y="4078091"/>
            <a:ext cx="107632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17019">
            <a:off x="1667658" y="1030770"/>
            <a:ext cx="80977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039" y="-685800"/>
            <a:ext cx="75876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4639">
            <a:off x="6262144" y="3799028"/>
            <a:ext cx="1039312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69219">
            <a:off x="6527800" y="799843"/>
            <a:ext cx="981926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122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Options …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IE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Accept incomplete reasoners that halt</a:t>
            </a:r>
          </a:p>
          <a:p>
            <a:pPr lvl="1"/>
            <a:r>
              <a:rPr lang="en-IE" sz="2400" dirty="0" smtClean="0"/>
              <a:t>You may not get all the entailments … so what entailments do you get?</a:t>
            </a:r>
          </a:p>
          <a:p>
            <a:r>
              <a:rPr lang="en-IE" sz="2800" dirty="0" smtClean="0">
                <a:solidFill>
                  <a:srgbClr val="0000FF"/>
                </a:solidFill>
              </a:rPr>
              <a:t>Accept complete reasoners that may not halt</a:t>
            </a:r>
          </a:p>
          <a:p>
            <a:pPr lvl="1"/>
            <a:r>
              <a:rPr lang="en-IE" sz="2400" dirty="0" smtClean="0"/>
              <a:t>Java is a language that lets you write programmes that may not halt</a:t>
            </a:r>
          </a:p>
          <a:p>
            <a:r>
              <a:rPr lang="en-IE" sz="2800" dirty="0" smtClean="0">
                <a:solidFill>
                  <a:srgbClr val="820069"/>
                </a:solidFill>
              </a:rPr>
              <a:t>Restrict OWL so </a:t>
            </a:r>
            <a:r>
              <a:rPr lang="en-IE" sz="2800" dirty="0" smtClean="0">
                <a:solidFill>
                  <a:srgbClr val="820069"/>
                </a:solidFill>
              </a:rPr>
              <a:t>reasoning tasks</a:t>
            </a:r>
            <a:r>
              <a:rPr lang="en-IE" sz="2800" dirty="0" smtClean="0">
                <a:solidFill>
                  <a:srgbClr val="820069"/>
                </a:solidFill>
              </a:rPr>
              <a:t> become decidable</a:t>
            </a:r>
            <a:endParaRPr lang="en-IE" sz="2800" dirty="0" smtClean="0">
              <a:solidFill>
                <a:srgbClr val="820069"/>
              </a:solidFill>
            </a:endParaRPr>
          </a:p>
          <a:p>
            <a:pPr lvl="1"/>
            <a:r>
              <a:rPr lang="en-IE" sz="2400" dirty="0" smtClean="0"/>
              <a:t>Main problem tackled in Description Logics field: find decidable sublanguages of OWL without turning off too many features (and allowing efficient algorithms)</a:t>
            </a:r>
          </a:p>
          <a:p>
            <a:endParaRPr lang="en-IE" dirty="0"/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662483" y="6172200"/>
            <a:ext cx="7731883" cy="609600"/>
          </a:xfrm>
          <a:prstGeom prst="rect">
            <a:avLst/>
          </a:prstGeom>
          <a:solidFill>
            <a:srgbClr val="A80088"/>
          </a:solidFill>
          <a:ln>
            <a:noFill/>
            <a:prstDash val="sys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/>
                </a:solidFill>
              </a:rPr>
              <a:t>More next week …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0680" y="1143000"/>
            <a:ext cx="788266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/>
              <a:t>Well great. What are we supposed to do now?</a:t>
            </a:r>
          </a:p>
        </p:txBody>
      </p:sp>
    </p:spTree>
    <p:extLst>
      <p:ext uri="{BB962C8B-B14F-4D97-AF65-F5344CB8AC3E}">
        <p14:creationId xmlns:p14="http://schemas.microsoft.com/office/powerpoint/2010/main" val="326116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$\color{blue}\models$&#10;\end{document}"/>
  <p:tag name="IGUANATEXSIZE" val="1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\color{blue!50}$O$ \color{black} $\models$ \color{yellow!90!black} $O'$ \color{black} ?&#10;\end{document}"/>
  <p:tag name="IGUANATEXSIZE" val="3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\color{blue!50}$O$ \color{black} $\models$ \color{yellow!90!black} $O'$ \color{black} ?&#10;\end{document}"/>
  <p:tag name="IGUANATEXSIZE" val="3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\color{green}So long as $O$ and $O'$ follow the OWL 2 DL restrictions,\\&#10;you are guaranteed a correct answer to $O \models O'$!&#10;\end{document}"/>
  <p:tag name="IGUANATEXSIZE" val="2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\color{blue!50}$O$ \color{black} $\models$ \color{yellow!90!black} $O'$ \color{black} ?&#10;\end{document}"/>
  <p:tag name="IGUANATEXSIZE" val="3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\color{blue!50}$O$ \color{black} $\models$ \color{yellow!90!black} $O'$ \color{black} ?&#10;\end{document}"/>
  <p:tag name="IGUANATEXSIZE" val="3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Unsatisfiable?&#10;\end{document}"/>
  <p:tag name="IGUANATEXSIZE" val="2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$\text{Unsatisfiable in all branches }\rightarrow O \cup \neg O'\text{ unsatisfiable }\rightarrow O \models O'$&#10;\end{document}"/>
  <p:tag name="IGUANATEXSIZE" val="2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Branch for OR&#10;\end{document}"/>
  <p:tag name="IGUANATEXSIZE" val="2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\color{blue!50}$O$ \color{black} $\models$ \color{yellow!90!black} $O'$ \color{black} ?&#10;\end{document}"/>
  <p:tag name="IGUANATEXSIZE" val="3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Unsatisfiable?&#10;\end{document}"/>
  <p:tag name="IGUANATEXSIZE" val="2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color{red}\sf No way to write rule for ``opposite'' direction:\\&#10;\footnotesize \color{red!60}&#10;if ... $\mathtt{T(?x,owl{:}allValuesFrom,?y) \text{ and } T(?x,owl{:}onProperty,?p)}$\\&#10;and where \texttt{T(?u,?p,?v)} $\text{implies \texttt{?v} of \texttt{rdf:type} \texttt{?y} then } \mathtt{T(?u,rdf{:}type,?x)}$&#10;\end{document}"/>
  <p:tag name="IGUANATEXSIZE" val="2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$\text{Satisfiable in a branch}\rightarrow O \cup \neg O'\text{ satisfiable}\rightarrow O \not\models O'$&#10;\end{document}"/>
  <p:tag name="IGUANATEXSIZE" val="2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Branch for OR&#10;\end{document}"/>
  <p:tag name="IGUANATEXSIZE" val="2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color{green}\textsc{Okay}&#10;\end{document}"/>
  <p:tag name="IGUANATEXSIZE" val="5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color{red}$2^{2^n}$&#10;\end{document}"/>
  <p:tag name="IGUANATEXSIZE" val="2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sf Want to capture:\\&#10;&#10;\texttt{&quot;2&quot;\textasciicircum\textasciicircum xsd:integer owl:sameAs &quot;2.0&quot;\textasciicircum\textasciicircum xsd:decimal .}\\&#10;&#10;\texttt{&quot;2&quot;\textasciicircum\textasciicircum xsd:integer owl:differentFrom &quot;3.0&quot;\textasciicircum\textasciicircum xsd:decimal .}\\&#10;&#10;\texttt{&quot;2&quot;\textasciicircum\textasciicircum xsd:integer owl:differentFrom &quot;2.0&quot;\textasciicircum\textasciicircum xsd:string .}\\&#10;&#10;(Literals allowed in subject positions while reasoning, removed afterwards)&#10;&#10;\end{document}"/>
  <p:tag name="IGUANATEXSIZE" val="2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sf \color{red}Will not get this (valid) entailment with OWL 2 RL/RDF&#10;\end{document}"/>
  <p:tag name="IGUANATEXSIZE" val="2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sf \color{red}Will not get this (valid) entailment with OWL 2 RL/RDF&#10;\end{document}"/>
  <p:tag name="IGUANATEXSIZE" val="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sf \color{red}Will not get this (valid) entailment with OWL 2 RL/RDF&#10;\end{document}"/>
  <p:tag name="IGUANATEXSIZE" val="2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sf \color{red}Will not get this (valid) entailment with OWL 2 RL/RDF&#10;\end{document}"/>
  <p:tag name="IGUANATEXSIZE" val="2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\color{red}$\leftarrow$ Must restrict something here\\&#10;{\color{white}...........}(for example)&#10;\end{document}"/>
  <p:tag name="IGUANATEXSIZE" val="1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sf \color{red}$\leftarrow$ Must restrict something here&#10;\end{document}"/>
  <p:tag name="IGUANATEXSIZE" val="1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19686</TotalTime>
  <Words>3175</Words>
  <Application>Microsoft Office PowerPoint</Application>
  <PresentationFormat>On-screen Show (4:3)</PresentationFormat>
  <Paragraphs>564</Paragraphs>
  <Slides>89</Slides>
  <Notes>7</Notes>
  <HiddenSlides>1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89</vt:i4>
      </vt:variant>
    </vt:vector>
  </HeadingPairs>
  <TitlesOfParts>
    <vt:vector size="91" baseType="lpstr">
      <vt:lpstr>Office Theme</vt:lpstr>
      <vt:lpstr>1_Office Theme</vt:lpstr>
      <vt:lpstr>CC6202-1 La Web de Datos Primavera 2015  Lecture 6: Web Ontology Language (III)</vt:lpstr>
      <vt:lpstr>PREVIOUSLY ON  “LA WEB DE DATOS”</vt:lpstr>
      <vt:lpstr>Modelling family relations with OWL</vt:lpstr>
      <vt:lpstr>Materialisation:     Write down entailments</vt:lpstr>
      <vt:lpstr>Ontology Satisfiability:      Does O have a “model”?</vt:lpstr>
      <vt:lpstr>Entailment checking:     Does O entail O′?</vt:lpstr>
      <vt:lpstr>OWL satisfiability/entailment is powerful</vt:lpstr>
      <vt:lpstr>today’s topic …</vt:lpstr>
      <vt:lpstr>Options …</vt:lpstr>
      <vt:lpstr>In the labs …</vt:lpstr>
      <vt:lpstr>incomplete reasoners  that halt</vt:lpstr>
      <vt:lpstr>Incomplete reasoners that halt:     Works for materialisation</vt:lpstr>
      <vt:lpstr>Incomplete reasoners that halt:             for Entailment/Satisfiability Checking?</vt:lpstr>
      <vt:lpstr>In the labs …</vt:lpstr>
      <vt:lpstr>Recall: RDFS reasoning using “rules”</vt:lpstr>
      <vt:lpstr>In the labs …</vt:lpstr>
      <vt:lpstr>Lots of rules …</vt:lpstr>
      <vt:lpstr>OWL 2 RL/RDF (rules for OWL)       Equality</vt:lpstr>
      <vt:lpstr>OWL 2 RL/RDF (rules for OWL) [Example]      Property Axioms</vt:lpstr>
      <vt:lpstr>OWL 2 RL/RDF (rules for OWL)      Property Axioms</vt:lpstr>
      <vt:lpstr>OWL 2 RL/RDF (rules for OWL)      Property Axioms</vt:lpstr>
      <vt:lpstr>OWL 2 RL/RDF (rules for OWL)      Property Axioms</vt:lpstr>
      <vt:lpstr>OWL 2 RL/RDF (rules for OWL) [Example]      Class Axioms</vt:lpstr>
      <vt:lpstr>OWL 2 RL/RDF (rules for OWL)      Class Axioms</vt:lpstr>
      <vt:lpstr>OWL 2 RL/RDF (rules for OWL) [Example]      Class definitions</vt:lpstr>
      <vt:lpstr>OWL 2 RL/RDF (rules for OWL)      Class definitions</vt:lpstr>
      <vt:lpstr>OWL 2 RL/RDF (rules for OWL)      Class definitions</vt:lpstr>
      <vt:lpstr>OWL 2 RL/RDF (rules for OWL)      Class definitions</vt:lpstr>
      <vt:lpstr>OWL 2 RL/RDF (rules for OWL) [Example]      Schema</vt:lpstr>
      <vt:lpstr>OWL 2 RL/RDF (rules for OWL)         Schema</vt:lpstr>
      <vt:lpstr>OWL 2 RL/RDF (rules for OWL)         Schema</vt:lpstr>
      <vt:lpstr>OWL 2 RL/RDF (rules for OWL)         Schema</vt:lpstr>
      <vt:lpstr>OWL 2 RL/RDF (rules for OWL)      Datatypes</vt:lpstr>
      <vt:lpstr>OWL 2 RL/RDF (rules for OWL)      Datatypes</vt:lpstr>
      <vt:lpstr>In the labs …</vt:lpstr>
      <vt:lpstr>Why Incomplete?      Missing Features</vt:lpstr>
      <vt:lpstr>Why Incomplete?      Missing Features</vt:lpstr>
      <vt:lpstr>Why Incomplete?    Incomplete for some Features</vt:lpstr>
      <vt:lpstr>Why Incomplete?    Incomplete for some Features</vt:lpstr>
      <vt:lpstr>Why Incomplete?    Incomplete for some Features</vt:lpstr>
      <vt:lpstr>Why Incomplete?    Incomplete for some Features</vt:lpstr>
      <vt:lpstr>Why Incomplete?    Incomplete for some Features</vt:lpstr>
      <vt:lpstr>Why Incomplete?    Incomplete for some Features</vt:lpstr>
      <vt:lpstr>Why Incomplete?    Incomplete for some Features</vt:lpstr>
      <vt:lpstr>Why Incomplete?    Incomplete for some Features</vt:lpstr>
      <vt:lpstr>Why Incomplete?    Incomplete for some Features</vt:lpstr>
      <vt:lpstr>Why Incomplete?    Missing Schema Inferences</vt:lpstr>
      <vt:lpstr>PowerPoint Presentation</vt:lpstr>
      <vt:lpstr>Why is OWL 2 RL/RDF Incomplete?</vt:lpstr>
      <vt:lpstr>Finite rules not enough</vt:lpstr>
      <vt:lpstr>Existential rules are dangerous</vt:lpstr>
      <vt:lpstr>complete reasoners  that MAY NOT halt</vt:lpstr>
      <vt:lpstr>Complete reasoners that may not halt:      Quite Practical!</vt:lpstr>
      <vt:lpstr>Complete reasoners that may not halt:      Rare in practice</vt:lpstr>
      <vt:lpstr>RESTRICT OWL TO  GUARANTEE DECIDABILITY</vt:lpstr>
      <vt:lpstr>Recap …</vt:lpstr>
      <vt:lpstr>Restrict OWL to guarantee decidability:    How to guarantee decidability?</vt:lpstr>
      <vt:lpstr>Restrict OWL to guarantee decidability:    How to guarantee decidability?</vt:lpstr>
      <vt:lpstr>Restrict OWL to guarantee decidability:    Sublanguages of OWL 2</vt:lpstr>
      <vt:lpstr>Restrict OWL to guarantee decidability:    Sublanguages of OWL 2</vt:lpstr>
      <vt:lpstr>Restrict OWL to guarantee decidability:    Sublanguages of OWL 2</vt:lpstr>
      <vt:lpstr>Restrict OWL to guarantee decidability:    Sublanguages of OWL 2</vt:lpstr>
      <vt:lpstr>Restrict OWL to guarantee decidability:    On the plus side …</vt:lpstr>
      <vt:lpstr>Restrict OWL to guarantee decidability:    On the plus side …</vt:lpstr>
      <vt:lpstr>Restrict OWL to guarantee decidability:    On the plus side …</vt:lpstr>
      <vt:lpstr>Restrict OWL to guarantee decidability:    An algorithm for OWL 2 DL</vt:lpstr>
      <vt:lpstr>Restrict OWL to guarantee decidability:    An algorithm for OWL 2 DL</vt:lpstr>
      <vt:lpstr>Restrict OWL to guarantee decidability:    An algorithm for OWL 2 DL</vt:lpstr>
      <vt:lpstr>Restrict OWL to guarantee decidability:    An algorithm for OWL 2 DL</vt:lpstr>
      <vt:lpstr>Restrict OWL to guarantee decidability:    An algorithm for OWL 2 DL!</vt:lpstr>
      <vt:lpstr>Restrict OWL to guarantee decidability:    An algorithm for OWL 2 DL!</vt:lpstr>
      <vt:lpstr>N2EXPTIME-Complete so nasty …</vt:lpstr>
      <vt:lpstr>N2EXPTIME-Complete (OWL 2 DL’s small print) …</vt:lpstr>
      <vt:lpstr>OWL 2 DL performance considerations</vt:lpstr>
      <vt:lpstr>OWL 2 Profiles (briefly)</vt:lpstr>
      <vt:lpstr>IMPRESSIONS …</vt:lpstr>
      <vt:lpstr>Opinion of lots of people in the Semantic Web with respect to OWL …</vt:lpstr>
      <vt:lpstr>Also perhaps part of the reason why you see things like …</vt:lpstr>
      <vt:lpstr>Is OWL good for the Semantic Web?</vt:lpstr>
      <vt:lpstr>If we have time …</vt:lpstr>
      <vt:lpstr>RECAP …</vt:lpstr>
      <vt:lpstr>Coping with undecidability (reasoning) …</vt:lpstr>
      <vt:lpstr>OWL 2 RL/RDF rules</vt:lpstr>
      <vt:lpstr>OWL 2 Full / Complete reasoning</vt:lpstr>
      <vt:lpstr>OWL 2 DL</vt:lpstr>
      <vt:lpstr>OWL 2 Profiles</vt:lpstr>
      <vt:lpstr>End of main OWL part (after next lab)</vt:lpstr>
      <vt:lpstr>No lecture/lab next week (Oct. 12/14)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CC6202-1 La Web de Datos 2015</dc:title>
  <dc:creator>Aidan Hogan</dc:creator>
  <cp:lastModifiedBy>Aidan Hogan</cp:lastModifiedBy>
  <cp:revision>2231</cp:revision>
  <cp:lastPrinted>2015-09-21T15:56:58Z</cp:lastPrinted>
  <dcterms:created xsi:type="dcterms:W3CDTF">2006-08-16T00:00:00Z</dcterms:created>
  <dcterms:modified xsi:type="dcterms:W3CDTF">2015-10-05T15:37:47Z</dcterms:modified>
</cp:coreProperties>
</file>