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9"/>
  </p:notesMasterIdLst>
  <p:handoutMasterIdLst>
    <p:handoutMasterId r:id="rId170"/>
  </p:handoutMasterIdLst>
  <p:sldIdLst>
    <p:sldId id="528" r:id="rId2"/>
    <p:sldId id="529" r:id="rId3"/>
    <p:sldId id="657" r:id="rId4"/>
    <p:sldId id="658" r:id="rId5"/>
    <p:sldId id="659" r:id="rId6"/>
    <p:sldId id="660" r:id="rId7"/>
    <p:sldId id="661" r:id="rId8"/>
    <p:sldId id="662" r:id="rId9"/>
    <p:sldId id="663" r:id="rId10"/>
    <p:sldId id="664" r:id="rId11"/>
    <p:sldId id="665" r:id="rId12"/>
    <p:sldId id="666" r:id="rId13"/>
    <p:sldId id="667" r:id="rId14"/>
    <p:sldId id="857" r:id="rId15"/>
    <p:sldId id="858" r:id="rId16"/>
    <p:sldId id="668" r:id="rId17"/>
    <p:sldId id="669" r:id="rId18"/>
    <p:sldId id="670" r:id="rId19"/>
    <p:sldId id="671" r:id="rId20"/>
    <p:sldId id="672" r:id="rId21"/>
    <p:sldId id="673" r:id="rId22"/>
    <p:sldId id="674" r:id="rId23"/>
    <p:sldId id="675" r:id="rId24"/>
    <p:sldId id="676" r:id="rId25"/>
    <p:sldId id="677" r:id="rId26"/>
    <p:sldId id="678" r:id="rId27"/>
    <p:sldId id="679" r:id="rId28"/>
    <p:sldId id="680" r:id="rId29"/>
    <p:sldId id="681" r:id="rId30"/>
    <p:sldId id="682" r:id="rId31"/>
    <p:sldId id="683" r:id="rId32"/>
    <p:sldId id="684" r:id="rId33"/>
    <p:sldId id="685" r:id="rId34"/>
    <p:sldId id="686" r:id="rId35"/>
    <p:sldId id="687" r:id="rId36"/>
    <p:sldId id="688" r:id="rId37"/>
    <p:sldId id="689" r:id="rId38"/>
    <p:sldId id="690" r:id="rId39"/>
    <p:sldId id="691" r:id="rId40"/>
    <p:sldId id="693" r:id="rId41"/>
    <p:sldId id="694" r:id="rId42"/>
    <p:sldId id="695" r:id="rId43"/>
    <p:sldId id="696" r:id="rId44"/>
    <p:sldId id="697" r:id="rId45"/>
    <p:sldId id="698" r:id="rId46"/>
    <p:sldId id="699" r:id="rId47"/>
    <p:sldId id="700" r:id="rId48"/>
    <p:sldId id="701" r:id="rId49"/>
    <p:sldId id="702" r:id="rId50"/>
    <p:sldId id="703" r:id="rId51"/>
    <p:sldId id="704" r:id="rId52"/>
    <p:sldId id="705" r:id="rId53"/>
    <p:sldId id="706" r:id="rId54"/>
    <p:sldId id="707" r:id="rId55"/>
    <p:sldId id="708" r:id="rId56"/>
    <p:sldId id="709" r:id="rId57"/>
    <p:sldId id="710" r:id="rId58"/>
    <p:sldId id="711" r:id="rId59"/>
    <p:sldId id="712" r:id="rId60"/>
    <p:sldId id="713" r:id="rId61"/>
    <p:sldId id="714" r:id="rId62"/>
    <p:sldId id="715" r:id="rId63"/>
    <p:sldId id="716" r:id="rId64"/>
    <p:sldId id="717" r:id="rId65"/>
    <p:sldId id="718" r:id="rId66"/>
    <p:sldId id="723" r:id="rId67"/>
    <p:sldId id="726" r:id="rId68"/>
    <p:sldId id="727" r:id="rId69"/>
    <p:sldId id="729" r:id="rId70"/>
    <p:sldId id="728" r:id="rId71"/>
    <p:sldId id="730" r:id="rId72"/>
    <p:sldId id="731" r:id="rId73"/>
    <p:sldId id="732" r:id="rId74"/>
    <p:sldId id="719" r:id="rId75"/>
    <p:sldId id="854" r:id="rId76"/>
    <p:sldId id="855" r:id="rId77"/>
    <p:sldId id="733" r:id="rId78"/>
    <p:sldId id="734" r:id="rId79"/>
    <p:sldId id="735" r:id="rId80"/>
    <p:sldId id="744" r:id="rId81"/>
    <p:sldId id="745" r:id="rId82"/>
    <p:sldId id="755" r:id="rId83"/>
    <p:sldId id="736" r:id="rId84"/>
    <p:sldId id="746" r:id="rId85"/>
    <p:sldId id="740" r:id="rId86"/>
    <p:sldId id="739" r:id="rId87"/>
    <p:sldId id="742" r:id="rId88"/>
    <p:sldId id="756" r:id="rId89"/>
    <p:sldId id="741" r:id="rId90"/>
    <p:sldId id="743" r:id="rId91"/>
    <p:sldId id="747" r:id="rId92"/>
    <p:sldId id="748" r:id="rId93"/>
    <p:sldId id="758" r:id="rId94"/>
    <p:sldId id="759" r:id="rId95"/>
    <p:sldId id="754" r:id="rId96"/>
    <p:sldId id="761" r:id="rId97"/>
    <p:sldId id="760" r:id="rId98"/>
    <p:sldId id="762" r:id="rId99"/>
    <p:sldId id="811" r:id="rId100"/>
    <p:sldId id="763" r:id="rId101"/>
    <p:sldId id="776" r:id="rId102"/>
    <p:sldId id="777" r:id="rId103"/>
    <p:sldId id="856" r:id="rId104"/>
    <p:sldId id="778" r:id="rId105"/>
    <p:sldId id="780" r:id="rId106"/>
    <p:sldId id="779" r:id="rId107"/>
    <p:sldId id="782" r:id="rId108"/>
    <p:sldId id="783" r:id="rId109"/>
    <p:sldId id="785" r:id="rId110"/>
    <p:sldId id="787" r:id="rId111"/>
    <p:sldId id="784" r:id="rId112"/>
    <p:sldId id="788" r:id="rId113"/>
    <p:sldId id="786" r:id="rId114"/>
    <p:sldId id="815" r:id="rId115"/>
    <p:sldId id="816" r:id="rId116"/>
    <p:sldId id="817" r:id="rId117"/>
    <p:sldId id="768" r:id="rId118"/>
    <p:sldId id="789" r:id="rId119"/>
    <p:sldId id="769" r:id="rId120"/>
    <p:sldId id="770" r:id="rId121"/>
    <p:sldId id="771" r:id="rId122"/>
    <p:sldId id="790" r:id="rId123"/>
    <p:sldId id="766" r:id="rId124"/>
    <p:sldId id="767" r:id="rId125"/>
    <p:sldId id="764" r:id="rId126"/>
    <p:sldId id="765" r:id="rId127"/>
    <p:sldId id="772" r:id="rId128"/>
    <p:sldId id="773" r:id="rId129"/>
    <p:sldId id="775" r:id="rId130"/>
    <p:sldId id="774" r:id="rId131"/>
    <p:sldId id="791" r:id="rId132"/>
    <p:sldId id="797" r:id="rId133"/>
    <p:sldId id="792" r:id="rId134"/>
    <p:sldId id="794" r:id="rId135"/>
    <p:sldId id="793" r:id="rId136"/>
    <p:sldId id="795" r:id="rId137"/>
    <p:sldId id="796" r:id="rId138"/>
    <p:sldId id="798" r:id="rId139"/>
    <p:sldId id="800" r:id="rId140"/>
    <p:sldId id="812" r:id="rId141"/>
    <p:sldId id="813" r:id="rId142"/>
    <p:sldId id="814" r:id="rId143"/>
    <p:sldId id="804" r:id="rId144"/>
    <p:sldId id="802" r:id="rId145"/>
    <p:sldId id="819" r:id="rId146"/>
    <p:sldId id="818" r:id="rId147"/>
    <p:sldId id="820" r:id="rId148"/>
    <p:sldId id="823" r:id="rId149"/>
    <p:sldId id="824" r:id="rId150"/>
    <p:sldId id="825" r:id="rId151"/>
    <p:sldId id="826" r:id="rId152"/>
    <p:sldId id="827" r:id="rId153"/>
    <p:sldId id="828" r:id="rId154"/>
    <p:sldId id="829" r:id="rId155"/>
    <p:sldId id="830" r:id="rId156"/>
    <p:sldId id="831" r:id="rId157"/>
    <p:sldId id="839" r:id="rId158"/>
    <p:sldId id="850" r:id="rId159"/>
    <p:sldId id="851" r:id="rId160"/>
    <p:sldId id="852" r:id="rId161"/>
    <p:sldId id="853" r:id="rId162"/>
    <p:sldId id="845" r:id="rId163"/>
    <p:sldId id="846" r:id="rId164"/>
    <p:sldId id="847" r:id="rId165"/>
    <p:sldId id="849" r:id="rId166"/>
    <p:sldId id="848" r:id="rId167"/>
    <p:sldId id="656" r:id="rId168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A61A"/>
    <a:srgbClr val="FEF9F4"/>
    <a:srgbClr val="0000D3"/>
    <a:srgbClr val="FE8307"/>
    <a:srgbClr val="BF0040"/>
    <a:srgbClr val="558ED5"/>
    <a:srgbClr val="708DB0"/>
    <a:srgbClr val="F7F7F7"/>
    <a:srgbClr val="C2E49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3" autoAdjust="0"/>
    <p:restoredTop sz="92888" autoAdjust="0"/>
  </p:normalViewPr>
  <p:slideViewPr>
    <p:cSldViewPr>
      <p:cViewPr varScale="1">
        <p:scale>
          <a:sx n="102" d="100"/>
          <a:sy n="102" d="100"/>
        </p:scale>
        <p:origin x="-78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70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72" Type="http://schemas.openxmlformats.org/officeDocument/2006/relationships/viewProps" Target="viewProp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ED19905A-9E26-441A-BC1F-8B61076A375C}" type="datetimeFigureOut">
              <a:rPr lang="en-IE" smtClean="0">
                <a:latin typeface="Calibri Light" panose="020F0302020204030204" pitchFamily="34" charset="0"/>
              </a:rPr>
              <a:t>05/06/2023</a:t>
            </a:fld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IE" dirty="0">
              <a:latin typeface="Calibri Light" panose="020F03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A6304028-618E-4087-A3AB-6E82E0D0DB10}" type="slidenum">
              <a:rPr lang="en-IE" smtClean="0">
                <a:latin typeface="Calibri Light" panose="020F0302020204030204" pitchFamily="34" charset="0"/>
              </a:rPr>
              <a:t>‹#›</a:t>
            </a:fld>
            <a:endParaRPr lang="en-IE" dirty="0"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52507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4E300012-02A5-4B9A-BBBE-ECC937BD1D5A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>
                <a:latin typeface="Calibri Light" panose="020F0302020204030204" pitchFamily="34" charset="0"/>
              </a:defRPr>
            </a:lvl1pPr>
          </a:lstStyle>
          <a:p>
            <a:fld id="{904E58D3-AE56-4AF7-BFDD-CAD04963A4E2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16869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 Light" panose="020F03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IE" dirty="0" smtClean="0"/>
              <a:t>Click to edit Master subtitle style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  <a:lvl2pPr>
              <a:defRPr>
                <a:latin typeface="Calibri Light" panose="020F0302020204030204" pitchFamily="34" charset="0"/>
              </a:defRPr>
            </a:lvl2pPr>
            <a:lvl3pPr>
              <a:defRPr>
                <a:latin typeface="Calibri Light" panose="020F0302020204030204" pitchFamily="34" charset="0"/>
              </a:defRPr>
            </a:lvl3pPr>
            <a:lvl4pPr>
              <a:defRPr>
                <a:latin typeface="Calibri Light" panose="020F0302020204030204" pitchFamily="34" charset="0"/>
              </a:defRPr>
            </a:lvl4pPr>
            <a:lvl5pPr>
              <a:defRPr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0" cap="small" baseline="0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latin typeface="Calibri Light" panose="020F0302020204030204" pitchFamily="34" charset="0"/>
              </a:defRPr>
            </a:lvl1pPr>
            <a:lvl2pPr>
              <a:defRPr sz="2400">
                <a:latin typeface="Calibri Light" panose="020F0302020204030204" pitchFamily="34" charset="0"/>
              </a:defRPr>
            </a:lvl2pPr>
            <a:lvl3pPr>
              <a:defRPr sz="2000">
                <a:latin typeface="Calibri Light" panose="020F0302020204030204" pitchFamily="34" charset="0"/>
              </a:defRPr>
            </a:lvl3pPr>
            <a:lvl4pPr>
              <a:defRPr sz="1800">
                <a:latin typeface="Calibri Light" panose="020F0302020204030204" pitchFamily="34" charset="0"/>
              </a:defRPr>
            </a:lvl4pPr>
            <a:lvl5pPr>
              <a:defRPr sz="1800">
                <a:latin typeface="Calibri Light" panose="020F03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 Light" panose="020F0302020204030204" pitchFamily="34" charset="0"/>
              </a:defRPr>
            </a:lvl1pPr>
            <a:lvl2pPr>
              <a:defRPr sz="2000">
                <a:latin typeface="Calibri Light" panose="020F0302020204030204" pitchFamily="34" charset="0"/>
              </a:defRPr>
            </a:lvl2pPr>
            <a:lvl3pPr>
              <a:defRPr sz="1800">
                <a:latin typeface="Calibri Light" panose="020F0302020204030204" pitchFamily="34" charset="0"/>
              </a:defRPr>
            </a:lvl3pPr>
            <a:lvl4pPr>
              <a:defRPr sz="1600">
                <a:latin typeface="Calibri Light" panose="020F0302020204030204" pitchFamily="34" charset="0"/>
              </a:defRPr>
            </a:lvl4pPr>
            <a:lvl5pPr>
              <a:defRPr sz="1600">
                <a:latin typeface="Calibri Light" panose="020F03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 Light" panose="020F0302020204030204" pitchFamily="34" charset="0"/>
              </a:defRPr>
            </a:lvl1pPr>
            <a:lvl2pPr>
              <a:defRPr sz="2800">
                <a:latin typeface="Calibri Light" panose="020F0302020204030204" pitchFamily="34" charset="0"/>
              </a:defRPr>
            </a:lvl2pPr>
            <a:lvl3pPr>
              <a:defRPr sz="2400">
                <a:latin typeface="Calibri Light" panose="020F0302020204030204" pitchFamily="34" charset="0"/>
              </a:defRPr>
            </a:lvl3pPr>
            <a:lvl4pPr>
              <a:defRPr sz="2000">
                <a:latin typeface="Calibri Light" panose="020F0302020204030204" pitchFamily="34" charset="0"/>
              </a:defRPr>
            </a:lvl4pPr>
            <a:lvl5pPr>
              <a:defRPr sz="2000">
                <a:latin typeface="Calibri Light" panose="020F03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 Light" panose="020F0302020204030204" pitchFamily="34" charset="0"/>
              </a:defRPr>
            </a:lvl1pPr>
          </a:lstStyle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 Light" panose="020F03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 Light" panose="020F03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IE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IE" dirty="0" smtClean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IE" dirty="0" smtClean="0"/>
              <a:t>Click to edit Master text styles</a:t>
            </a:r>
          </a:p>
          <a:p>
            <a:pPr lvl="1"/>
            <a:r>
              <a:rPr lang="en-IE" dirty="0" smtClean="0"/>
              <a:t>Second level</a:t>
            </a:r>
          </a:p>
          <a:p>
            <a:pPr lvl="2"/>
            <a:r>
              <a:rPr lang="en-IE" dirty="0" smtClean="0"/>
              <a:t>Third level</a:t>
            </a:r>
          </a:p>
          <a:p>
            <a:pPr lvl="3"/>
            <a:r>
              <a:rPr lang="en-IE" dirty="0" smtClean="0"/>
              <a:t>Fourth level</a:t>
            </a:r>
          </a:p>
          <a:p>
            <a:pPr lvl="4"/>
            <a:r>
              <a:rPr lang="en-IE" dirty="0" smtClean="0"/>
              <a:t>Fifth level</a:t>
            </a:r>
            <a:endParaRPr lang="en-I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1D8BD707-D9CF-40AE-B4C6-C98DA3205C09}" type="datetimeFigureOut">
              <a:rPr lang="en-IE" smtClean="0"/>
              <a:pPr/>
              <a:t>05/06/2023</a:t>
            </a:fld>
            <a:endParaRPr lang="en-I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en-I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B6F15528-21DE-4FAA-801E-634DDDAF4B2B}" type="slidenum">
              <a:rPr lang="en-IE" smtClean="0"/>
              <a:pPr/>
              <a:t>‹#›</a:t>
            </a:fld>
            <a:endParaRPr lang="en-I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3200" kern="1200">
          <a:solidFill>
            <a:schemeClr val="bg1">
              <a:lumMod val="50000"/>
            </a:schemeClr>
          </a:solidFill>
          <a:latin typeface="Calibri Light" panose="020F0302020204030204" pitchFamily="34" charset="0"/>
          <a:ea typeface="+mj-ea"/>
          <a:cs typeface="Segoe UI Semilight" panose="020B0402040204020203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32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–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1"/>
        </a:buClr>
        <a:buFont typeface="Arial" pitchFamily="34" charset="0"/>
        <a:buChar char="»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7" Type="http://schemas.openxmlformats.org/officeDocument/2006/relationships/image" Target="../media/image75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where/" TargetMode="External"/><Relationship Id="rId1" Type="http://schemas.openxmlformats.org/officeDocument/2006/relationships/slideLayout" Target="../slideLayouts/slideLayout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66.xml"/><Relationship Id="rId7" Type="http://schemas.openxmlformats.org/officeDocument/2006/relationships/image" Target="../media/image75.png"/><Relationship Id="rId2" Type="http://schemas.openxmlformats.org/officeDocument/2006/relationships/tags" Target="../tags/tag165.xml"/><Relationship Id="rId1" Type="http://schemas.openxmlformats.org/officeDocument/2006/relationships/tags" Target="../tags/tag164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tags" Target="../tags/tag169.xml"/><Relationship Id="rId7" Type="http://schemas.openxmlformats.org/officeDocument/2006/relationships/image" Target="../media/image75.png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tags" Target="../tags/tag172.xml"/><Relationship Id="rId7" Type="http://schemas.openxmlformats.org/officeDocument/2006/relationships/image" Target="../media/image75.png"/><Relationship Id="rId2" Type="http://schemas.openxmlformats.org/officeDocument/2006/relationships/tags" Target="../tags/tag171.xml"/><Relationship Id="rId1" Type="http://schemas.openxmlformats.org/officeDocument/2006/relationships/tags" Target="../tags/tag170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tags" Target="../tags/tag175.xml"/><Relationship Id="rId7" Type="http://schemas.openxmlformats.org/officeDocument/2006/relationships/image" Target="../media/image75.png"/><Relationship Id="rId2" Type="http://schemas.openxmlformats.org/officeDocument/2006/relationships/tags" Target="../tags/tag174.xml"/><Relationship Id="rId1" Type="http://schemas.openxmlformats.org/officeDocument/2006/relationships/tags" Target="../tags/tag17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tags" Target="../tags/tag178.xml"/><Relationship Id="rId7" Type="http://schemas.openxmlformats.org/officeDocument/2006/relationships/image" Target="../media/image75.pn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tags" Target="../tags/tag181.xml"/><Relationship Id="rId7" Type="http://schemas.openxmlformats.org/officeDocument/2006/relationships/image" Target="../media/image75.png"/><Relationship Id="rId2" Type="http://schemas.openxmlformats.org/officeDocument/2006/relationships/tags" Target="../tags/tag180.xml"/><Relationship Id="rId1" Type="http://schemas.openxmlformats.org/officeDocument/2006/relationships/tags" Target="../tags/tag179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tags" Target="../tags/tag184.xml"/><Relationship Id="rId7" Type="http://schemas.openxmlformats.org/officeDocument/2006/relationships/image" Target="../media/image75.png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7" Type="http://schemas.openxmlformats.org/officeDocument/2006/relationships/image" Target="../media/image75.png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image" Target="../media/image139.png"/><Relationship Id="rId5" Type="http://schemas.openxmlformats.org/officeDocument/2006/relationships/image" Target="../media/image140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tags" Target="../tags/tag190.xml"/><Relationship Id="rId7" Type="http://schemas.openxmlformats.org/officeDocument/2006/relationships/image" Target="../media/image75.png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image" Target="../media/image139.png"/><Relationship Id="rId5" Type="http://schemas.openxmlformats.org/officeDocument/2006/relationships/image" Target="../media/image141.png"/><Relationship Id="rId4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tags" Target="../tags/tag193.xml"/><Relationship Id="rId7" Type="http://schemas.openxmlformats.org/officeDocument/2006/relationships/image" Target="../media/image75.png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tags" Target="../tags/tag196.xml"/><Relationship Id="rId7" Type="http://schemas.openxmlformats.org/officeDocument/2006/relationships/image" Target="../media/image75.png"/><Relationship Id="rId2" Type="http://schemas.openxmlformats.org/officeDocument/2006/relationships/tags" Target="../tags/tag195.xml"/><Relationship Id="rId1" Type="http://schemas.openxmlformats.org/officeDocument/2006/relationships/tags" Target="../tags/tag194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tags" Target="../tags/tag199.xml"/><Relationship Id="rId7" Type="http://schemas.openxmlformats.org/officeDocument/2006/relationships/image" Target="../media/image75.png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tags" Target="../tags/tag202.xml"/><Relationship Id="rId7" Type="http://schemas.openxmlformats.org/officeDocument/2006/relationships/image" Target="../media/image75.png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6" Type="http://schemas.openxmlformats.org/officeDocument/2006/relationships/image" Target="../media/image75.png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3.jpeg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6" Type="http://schemas.openxmlformats.org/officeDocument/2006/relationships/image" Target="../media/image152.png"/><Relationship Id="rId5" Type="http://schemas.openxmlformats.org/officeDocument/2006/relationships/image" Target="../media/image150.png"/><Relationship Id="rId4" Type="http://schemas.openxmlformats.org/officeDocument/2006/relationships/image" Target="../media/image75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where/" TargetMode="External"/><Relationship Id="rId1" Type="http://schemas.openxmlformats.org/officeDocument/2006/relationships/slideLayout" Target="../slideLayouts/slideLayout3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tags" Target="../tags/tag209.xml"/><Relationship Id="rId7" Type="http://schemas.openxmlformats.org/officeDocument/2006/relationships/image" Target="../media/image75.png"/><Relationship Id="rId2" Type="http://schemas.openxmlformats.org/officeDocument/2006/relationships/tags" Target="../tags/tag208.xml"/><Relationship Id="rId1" Type="http://schemas.openxmlformats.org/officeDocument/2006/relationships/tags" Target="../tags/tag207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tags" Target="../tags/tag212.xml"/><Relationship Id="rId7" Type="http://schemas.openxmlformats.org/officeDocument/2006/relationships/image" Target="../media/image75.png"/><Relationship Id="rId2" Type="http://schemas.openxmlformats.org/officeDocument/2006/relationships/tags" Target="../tags/tag211.xml"/><Relationship Id="rId1" Type="http://schemas.openxmlformats.org/officeDocument/2006/relationships/tags" Target="../tags/tag210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75.pn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tags" Target="../tags/tag218.xml"/><Relationship Id="rId7" Type="http://schemas.openxmlformats.org/officeDocument/2006/relationships/image" Target="../media/image75.png"/><Relationship Id="rId2" Type="http://schemas.openxmlformats.org/officeDocument/2006/relationships/tags" Target="../tags/tag217.xml"/><Relationship Id="rId1" Type="http://schemas.openxmlformats.org/officeDocument/2006/relationships/tags" Target="../tags/tag216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3.4/cypher/clauses/skip/" TargetMode="External"/><Relationship Id="rId2" Type="http://schemas.openxmlformats.org/officeDocument/2006/relationships/hyperlink" Target="https://neo4j.com/docs/developer-manual/3.4/cypher/clauses/order-by/" TargetMode="Externa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neo4j.com/docs/developer-manual/3.4/cypher/clauses/limit/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tags" Target="../tags/tag221.xml"/><Relationship Id="rId7" Type="http://schemas.openxmlformats.org/officeDocument/2006/relationships/image" Target="../media/image75.png"/><Relationship Id="rId2" Type="http://schemas.openxmlformats.org/officeDocument/2006/relationships/tags" Target="../tags/tag220.xml"/><Relationship Id="rId1" Type="http://schemas.openxmlformats.org/officeDocument/2006/relationships/tags" Target="../tags/tag219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optional-match/" TargetMode="External"/><Relationship Id="rId1" Type="http://schemas.openxmlformats.org/officeDocument/2006/relationships/slideLayout" Target="../slideLayouts/slideLayout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tags" Target="../tags/tag224.xml"/><Relationship Id="rId7" Type="http://schemas.openxmlformats.org/officeDocument/2006/relationships/image" Target="../media/image75.png"/><Relationship Id="rId2" Type="http://schemas.openxmlformats.org/officeDocument/2006/relationships/tags" Target="../tags/tag223.xml"/><Relationship Id="rId1" Type="http://schemas.openxmlformats.org/officeDocument/2006/relationships/tags" Target="../tags/tag222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optional-match/" TargetMode="External"/><Relationship Id="rId1" Type="http://schemas.openxmlformats.org/officeDocument/2006/relationships/slideLayout" Target="../slideLayouts/slideLayout3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26.xml"/><Relationship Id="rId1" Type="http://schemas.openxmlformats.org/officeDocument/2006/relationships/tags" Target="../tags/tag225.xml"/><Relationship Id="rId6" Type="http://schemas.openxmlformats.org/officeDocument/2006/relationships/image" Target="../media/image75.png"/><Relationship Id="rId5" Type="http://schemas.openxmlformats.org/officeDocument/2006/relationships/image" Target="../media/image150.png"/><Relationship Id="rId4" Type="http://schemas.openxmlformats.org/officeDocument/2006/relationships/image" Target="../media/image166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tags" Target="../tags/tag229.xml"/><Relationship Id="rId7" Type="http://schemas.openxmlformats.org/officeDocument/2006/relationships/image" Target="../media/image75.png"/><Relationship Id="rId2" Type="http://schemas.openxmlformats.org/officeDocument/2006/relationships/tags" Target="../tags/tag228.xml"/><Relationship Id="rId1" Type="http://schemas.openxmlformats.org/officeDocument/2006/relationships/tags" Target="../tags/tag227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tags" Target="../tags/tag232.xml"/><Relationship Id="rId7" Type="http://schemas.openxmlformats.org/officeDocument/2006/relationships/image" Target="../media/image75.png"/><Relationship Id="rId2" Type="http://schemas.openxmlformats.org/officeDocument/2006/relationships/tags" Target="../tags/tag231.xml"/><Relationship Id="rId1" Type="http://schemas.openxmlformats.org/officeDocument/2006/relationships/tags" Target="../tags/tag230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current/cypher/functions/aggregating/" TargetMode="External"/><Relationship Id="rId1" Type="http://schemas.openxmlformats.org/officeDocument/2006/relationships/slideLayout" Target="../slideLayouts/slideLayout3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tags" Target="../tags/tag235.xml"/><Relationship Id="rId7" Type="http://schemas.openxmlformats.org/officeDocument/2006/relationships/image" Target="../media/image75.png"/><Relationship Id="rId2" Type="http://schemas.openxmlformats.org/officeDocument/2006/relationships/tags" Target="../tags/tag234.xml"/><Relationship Id="rId1" Type="http://schemas.openxmlformats.org/officeDocument/2006/relationships/tags" Target="../tags/tag233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tags" Target="../tags/tag238.xml"/><Relationship Id="rId7" Type="http://schemas.openxmlformats.org/officeDocument/2006/relationships/image" Target="../media/image75.png"/><Relationship Id="rId2" Type="http://schemas.openxmlformats.org/officeDocument/2006/relationships/tags" Target="../tags/tag237.xml"/><Relationship Id="rId1" Type="http://schemas.openxmlformats.org/officeDocument/2006/relationships/tags" Target="../tags/tag236.xml"/><Relationship Id="rId6" Type="http://schemas.openxmlformats.org/officeDocument/2006/relationships/image" Target="../media/image172.png"/><Relationship Id="rId5" Type="http://schemas.openxmlformats.org/officeDocument/2006/relationships/image" Target="../media/image173.png"/><Relationship Id="rId4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tags" Target="../tags/tag241.xml"/><Relationship Id="rId7" Type="http://schemas.openxmlformats.org/officeDocument/2006/relationships/image" Target="../media/image75.png"/><Relationship Id="rId2" Type="http://schemas.openxmlformats.org/officeDocument/2006/relationships/tags" Target="../tags/tag240.xml"/><Relationship Id="rId1" Type="http://schemas.openxmlformats.org/officeDocument/2006/relationships/tags" Target="../tags/tag239.xm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current/cypher/functions/" TargetMode="External"/><Relationship Id="rId1" Type="http://schemas.openxmlformats.org/officeDocument/2006/relationships/slideLayout" Target="../slideLayouts/slideLayout3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current/cypher/functions/" TargetMode="External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138.xml.rels><?xml version="1.0" encoding="UTF-8" standalone="yes"?>
<Relationships xmlns="http://schemas.openxmlformats.org/package/2006/relationships"><Relationship Id="rId8" Type="http://schemas.openxmlformats.org/officeDocument/2006/relationships/hyperlink" Target="https://neo4j.com/docs/developer-manual/current/cypher/functions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7.png"/><Relationship Id="rId2" Type="http://schemas.openxmlformats.org/officeDocument/2006/relationships/tags" Target="../tags/tag243.xml"/><Relationship Id="rId1" Type="http://schemas.openxmlformats.org/officeDocument/2006/relationships/tags" Target="../tags/tag242.xml"/><Relationship Id="rId6" Type="http://schemas.openxmlformats.org/officeDocument/2006/relationships/image" Target="../media/image176.jpe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39.xml.rels><?xml version="1.0" encoding="UTF-8" standalone="yes"?>
<Relationships xmlns="http://schemas.openxmlformats.org/package/2006/relationships"><Relationship Id="rId8" Type="http://schemas.openxmlformats.org/officeDocument/2006/relationships/hyperlink" Target="https://neo4j.com/docs/developer-manual/current/cypher/functions/" TargetMode="External"/><Relationship Id="rId3" Type="http://schemas.openxmlformats.org/officeDocument/2006/relationships/tags" Target="../tags/tag246.xml"/><Relationship Id="rId7" Type="http://schemas.openxmlformats.org/officeDocument/2006/relationships/image" Target="../media/image180.png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6" Type="http://schemas.openxmlformats.org/officeDocument/2006/relationships/image" Target="../media/image179.png"/><Relationship Id="rId5" Type="http://schemas.openxmlformats.org/officeDocument/2006/relationships/image" Target="../media/image17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7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neo4j.com/docs/developer-manual/current/cypher/clauses/delete/" TargetMode="External"/><Relationship Id="rId2" Type="http://schemas.openxmlformats.org/officeDocument/2006/relationships/hyperlink" Target="https://neo4j.com/docs/developer-manual/current/cypher/clauses/create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neo4j.com/docs/developer-manual/current/cypher/clauses/remove/" TargetMode="External"/><Relationship Id="rId4" Type="http://schemas.openxmlformats.org/officeDocument/2006/relationships/hyperlink" Target="https://neo4j.com/docs/developer-manual/current/cypher/clauses/set/" TargetMode="Externa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tags" Target="../tags/tag249.xml"/><Relationship Id="rId7" Type="http://schemas.openxmlformats.org/officeDocument/2006/relationships/image" Target="../media/image183.png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image" Target="../media/image182.png"/><Relationship Id="rId5" Type="http://schemas.openxmlformats.org/officeDocument/2006/relationships/image" Target="../media/image181.png"/><Relationship Id="rId4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252.xml"/><Relationship Id="rId7" Type="http://schemas.openxmlformats.org/officeDocument/2006/relationships/image" Target="../media/image86.pn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22.png"/><Relationship Id="rId5" Type="http://schemas.openxmlformats.org/officeDocument/2006/relationships/image" Target="../media/image184.png"/><Relationship Id="rId4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ags" Target="../tags/tag255.xml"/><Relationship Id="rId7" Type="http://schemas.openxmlformats.org/officeDocument/2006/relationships/image" Target="../media/image186.png"/><Relationship Id="rId2" Type="http://schemas.openxmlformats.org/officeDocument/2006/relationships/tags" Target="../tags/tag254.xml"/><Relationship Id="rId1" Type="http://schemas.openxmlformats.org/officeDocument/2006/relationships/tags" Target="../tags/tag253.xml"/><Relationship Id="rId6" Type="http://schemas.openxmlformats.org/officeDocument/2006/relationships/image" Target="../media/image185.png"/><Relationship Id="rId5" Type="http://schemas.openxmlformats.org/officeDocument/2006/relationships/image" Target="../media/image184.png"/><Relationship Id="rId4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6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7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6" Type="http://schemas.openxmlformats.org/officeDocument/2006/relationships/image" Target="../media/image193.gif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0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1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2.xml"/><Relationship Id="rId4" Type="http://schemas.openxmlformats.org/officeDocument/2006/relationships/image" Target="../media/image193.gif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6.xml"/><Relationship Id="rId1" Type="http://schemas.openxmlformats.org/officeDocument/2006/relationships/tags" Target="../tags/tag265.xml"/><Relationship Id="rId5" Type="http://schemas.openxmlformats.org/officeDocument/2006/relationships/image" Target="../media/image197.png"/><Relationship Id="rId4" Type="http://schemas.openxmlformats.org/officeDocument/2006/relationships/image" Target="../media/image19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tags" Target="../tags/tag269.xml"/><Relationship Id="rId7" Type="http://schemas.openxmlformats.org/officeDocument/2006/relationships/image" Target="../media/image201.png"/><Relationship Id="rId2" Type="http://schemas.openxmlformats.org/officeDocument/2006/relationships/tags" Target="../tags/tag268.xml"/><Relationship Id="rId1" Type="http://schemas.openxmlformats.org/officeDocument/2006/relationships/tags" Target="../tags/tag267.xml"/><Relationship Id="rId6" Type="http://schemas.openxmlformats.org/officeDocument/2006/relationships/image" Target="../media/image200.png"/><Relationship Id="rId5" Type="http://schemas.openxmlformats.org/officeDocument/2006/relationships/image" Target="../media/image197.pn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1.xml"/><Relationship Id="rId1" Type="http://schemas.openxmlformats.org/officeDocument/2006/relationships/tags" Target="../tags/tag270.xml"/><Relationship Id="rId5" Type="http://schemas.openxmlformats.org/officeDocument/2006/relationships/image" Target="../media/image202.png"/><Relationship Id="rId4" Type="http://schemas.openxmlformats.org/officeDocument/2006/relationships/image" Target="../media/image197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73.xml"/><Relationship Id="rId1" Type="http://schemas.openxmlformats.org/officeDocument/2006/relationships/tags" Target="../tags/tag272.xml"/><Relationship Id="rId5" Type="http://schemas.openxmlformats.org/officeDocument/2006/relationships/image" Target="../media/image203.png"/><Relationship Id="rId4" Type="http://schemas.openxmlformats.org/officeDocument/2006/relationships/image" Target="../media/image197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6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tags" Target="../tags/tag10.xml"/><Relationship Id="rId7" Type="http://schemas.openxmlformats.org/officeDocument/2006/relationships/image" Target="../media/image23.jpeg"/><Relationship Id="rId12" Type="http://schemas.openxmlformats.org/officeDocument/2006/relationships/image" Target="../media/image28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27.png"/><Relationship Id="rId5" Type="http://schemas.openxmlformats.org/officeDocument/2006/relationships/tags" Target="../tags/tag12.xml"/><Relationship Id="rId10" Type="http://schemas.openxmlformats.org/officeDocument/2006/relationships/image" Target="../media/image26.png"/><Relationship Id="rId4" Type="http://schemas.openxmlformats.org/officeDocument/2006/relationships/tags" Target="../tags/tag11.xml"/><Relationship Id="rId9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35.png"/><Relationship Id="rId5" Type="http://schemas.openxmlformats.org/officeDocument/2006/relationships/image" Target="../media/image38.png"/><Relationship Id="rId4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35.png"/><Relationship Id="rId5" Type="http://schemas.openxmlformats.org/officeDocument/2006/relationships/image" Target="../media/image39.png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6.xml"/><Relationship Id="rId7" Type="http://schemas.openxmlformats.org/officeDocument/2006/relationships/image" Target="../media/image38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27.xml"/><Relationship Id="rId9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0.xml"/><Relationship Id="rId7" Type="http://schemas.openxmlformats.org/officeDocument/2006/relationships/image" Target="../media/image42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31.xml"/><Relationship Id="rId9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4.xml"/><Relationship Id="rId7" Type="http://schemas.openxmlformats.org/officeDocument/2006/relationships/image" Target="../media/image43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35.xml"/><Relationship Id="rId9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38.xml"/><Relationship Id="rId7" Type="http://schemas.openxmlformats.org/officeDocument/2006/relationships/image" Target="../media/image43.png"/><Relationship Id="rId12" Type="http://schemas.openxmlformats.org/officeDocument/2006/relationships/image" Target="../media/image36.pn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image" Target="../media/image34.png"/><Relationship Id="rId11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4" Type="http://schemas.openxmlformats.org/officeDocument/2006/relationships/tags" Target="../tags/tag39.xml"/><Relationship Id="rId9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7.png"/><Relationship Id="rId3" Type="http://schemas.openxmlformats.org/officeDocument/2006/relationships/tags" Target="../tags/tag42.xml"/><Relationship Id="rId7" Type="http://schemas.openxmlformats.org/officeDocument/2006/relationships/image" Target="../media/image46.png"/><Relationship Id="rId12" Type="http://schemas.openxmlformats.org/officeDocument/2006/relationships/image" Target="../media/image3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tags" Target="../tags/tag44.xml"/><Relationship Id="rId10" Type="http://schemas.openxmlformats.org/officeDocument/2006/relationships/image" Target="../media/image41.png"/><Relationship Id="rId4" Type="http://schemas.openxmlformats.org/officeDocument/2006/relationships/tags" Target="../tags/tag43.xml"/><Relationship Id="rId9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36.png"/><Relationship Id="rId3" Type="http://schemas.openxmlformats.org/officeDocument/2006/relationships/tags" Target="../tags/tag47.xml"/><Relationship Id="rId7" Type="http://schemas.openxmlformats.org/officeDocument/2006/relationships/image" Target="../media/image46.png"/><Relationship Id="rId12" Type="http://schemas.openxmlformats.org/officeDocument/2006/relationships/image" Target="../media/image45.png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7.png"/><Relationship Id="rId5" Type="http://schemas.openxmlformats.org/officeDocument/2006/relationships/tags" Target="../tags/tag49.xml"/><Relationship Id="rId10" Type="http://schemas.openxmlformats.org/officeDocument/2006/relationships/image" Target="../media/image41.png"/><Relationship Id="rId4" Type="http://schemas.openxmlformats.org/officeDocument/2006/relationships/tags" Target="../tags/tag48.xml"/><Relationship Id="rId9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7.png"/><Relationship Id="rId3" Type="http://schemas.openxmlformats.org/officeDocument/2006/relationships/tags" Target="../tags/tag52.xml"/><Relationship Id="rId7" Type="http://schemas.openxmlformats.org/officeDocument/2006/relationships/image" Target="../media/image46.png"/><Relationship Id="rId12" Type="http://schemas.openxmlformats.org/officeDocument/2006/relationships/image" Target="../media/image36.png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5.png"/><Relationship Id="rId5" Type="http://schemas.openxmlformats.org/officeDocument/2006/relationships/tags" Target="../tags/tag54.xml"/><Relationship Id="rId10" Type="http://schemas.openxmlformats.org/officeDocument/2006/relationships/image" Target="../media/image41.png"/><Relationship Id="rId4" Type="http://schemas.openxmlformats.org/officeDocument/2006/relationships/tags" Target="../tags/tag53.xml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tags" Target="../tags/tag57.xml"/><Relationship Id="rId7" Type="http://schemas.openxmlformats.org/officeDocument/2006/relationships/image" Target="../media/image46.png"/><Relationship Id="rId12" Type="http://schemas.openxmlformats.org/officeDocument/2006/relationships/image" Target="../media/image47.png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50.png"/><Relationship Id="rId5" Type="http://schemas.openxmlformats.org/officeDocument/2006/relationships/tags" Target="../tags/tag59.xml"/><Relationship Id="rId10" Type="http://schemas.openxmlformats.org/officeDocument/2006/relationships/image" Target="../media/image41.png"/><Relationship Id="rId4" Type="http://schemas.openxmlformats.org/officeDocument/2006/relationships/tags" Target="../tags/tag58.xml"/><Relationship Id="rId9" Type="http://schemas.openxmlformats.org/officeDocument/2006/relationships/image" Target="../media/image40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tags" Target="../tags/tag62.xml"/><Relationship Id="rId7" Type="http://schemas.openxmlformats.org/officeDocument/2006/relationships/image" Target="../media/image47.png"/><Relationship Id="rId12" Type="http://schemas.openxmlformats.org/officeDocument/2006/relationships/image" Target="../media/image50.png"/><Relationship Id="rId2" Type="http://schemas.openxmlformats.org/officeDocument/2006/relationships/tags" Target="../tags/tag61.xml"/><Relationship Id="rId1" Type="http://schemas.openxmlformats.org/officeDocument/2006/relationships/tags" Target="../tags/tag60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64.xml"/><Relationship Id="rId10" Type="http://schemas.openxmlformats.org/officeDocument/2006/relationships/image" Target="../media/image40.png"/><Relationship Id="rId4" Type="http://schemas.openxmlformats.org/officeDocument/2006/relationships/tags" Target="../tags/tag63.xml"/><Relationship Id="rId9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4" Type="http://schemas.openxmlformats.org/officeDocument/2006/relationships/image" Target="../media/image4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4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68.png"/><Relationship Id="rId3" Type="http://schemas.openxmlformats.org/officeDocument/2006/relationships/tags" Target="../tags/tag85.xml"/><Relationship Id="rId7" Type="http://schemas.openxmlformats.org/officeDocument/2006/relationships/image" Target="../media/image47.png"/><Relationship Id="rId12" Type="http://schemas.openxmlformats.org/officeDocument/2006/relationships/image" Target="../media/image67.png"/><Relationship Id="rId2" Type="http://schemas.openxmlformats.org/officeDocument/2006/relationships/tags" Target="../tags/tag84.xml"/><Relationship Id="rId1" Type="http://schemas.openxmlformats.org/officeDocument/2006/relationships/tags" Target="../tags/tag83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41.png"/><Relationship Id="rId5" Type="http://schemas.openxmlformats.org/officeDocument/2006/relationships/tags" Target="../tags/tag87.xml"/><Relationship Id="rId10" Type="http://schemas.openxmlformats.org/officeDocument/2006/relationships/image" Target="../media/image40.png"/><Relationship Id="rId4" Type="http://schemas.openxmlformats.org/officeDocument/2006/relationships/tags" Target="../tags/tag86.xml"/><Relationship Id="rId9" Type="http://schemas.openxmlformats.org/officeDocument/2006/relationships/image" Target="../media/image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8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91.xml"/><Relationship Id="rId7" Type="http://schemas.openxmlformats.org/officeDocument/2006/relationships/image" Target="../media/image74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93.xml"/><Relationship Id="rId1" Type="http://schemas.openxmlformats.org/officeDocument/2006/relationships/tags" Target="../tags/tag92.xml"/><Relationship Id="rId5" Type="http://schemas.openxmlformats.org/officeDocument/2006/relationships/image" Target="../media/image22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4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9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0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hyperlink" Target="https://neo4j.com/docs/developer-manual/3.4/cypher/clauses/match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tags" Target="../tags/tag103.xml"/><Relationship Id="rId7" Type="http://schemas.openxmlformats.org/officeDocument/2006/relationships/image" Target="../media/image75.png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tags" Target="../tags/tag106.xml"/><Relationship Id="rId7" Type="http://schemas.openxmlformats.org/officeDocument/2006/relationships/image" Target="../media/image75.png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tags" Target="../tags/tag109.xml"/><Relationship Id="rId7" Type="http://schemas.openxmlformats.org/officeDocument/2006/relationships/image" Target="../media/image75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75.png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7" Type="http://schemas.openxmlformats.org/officeDocument/2006/relationships/image" Target="../media/image75.pn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tags" Target="../tags/tag118.xml"/><Relationship Id="rId7" Type="http://schemas.openxmlformats.org/officeDocument/2006/relationships/image" Target="../media/image75.png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openxmlformats.org/officeDocument/2006/relationships/image" Target="../media/image90.png"/><Relationship Id="rId5" Type="http://schemas.openxmlformats.org/officeDocument/2006/relationships/image" Target="../media/image97.png"/><Relationship Id="rId4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tags" Target="../tags/tag121.xml"/><Relationship Id="rId7" Type="http://schemas.openxmlformats.org/officeDocument/2006/relationships/image" Target="../media/image75.png"/><Relationship Id="rId2" Type="http://schemas.openxmlformats.org/officeDocument/2006/relationships/tags" Target="../tags/tag120.xml"/><Relationship Id="rId1" Type="http://schemas.openxmlformats.org/officeDocument/2006/relationships/tags" Target="../tags/tag119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7" Type="http://schemas.openxmlformats.org/officeDocument/2006/relationships/image" Target="../media/image75.png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75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tags" Target="../tags/tag130.xml"/><Relationship Id="rId7" Type="http://schemas.openxmlformats.org/officeDocument/2006/relationships/image" Target="../media/image75.png"/><Relationship Id="rId2" Type="http://schemas.openxmlformats.org/officeDocument/2006/relationships/tags" Target="../tags/tag129.xml"/><Relationship Id="rId1" Type="http://schemas.openxmlformats.org/officeDocument/2006/relationships/tags" Target="../tags/tag12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tags" Target="../tags/tag133.xml"/><Relationship Id="rId7" Type="http://schemas.openxmlformats.org/officeDocument/2006/relationships/image" Target="../media/image75.pn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tags" Target="../tags/tag136.xml"/><Relationship Id="rId7" Type="http://schemas.openxmlformats.org/officeDocument/2006/relationships/image" Target="../media/image75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7" Type="http://schemas.openxmlformats.org/officeDocument/2006/relationships/image" Target="../media/image75.png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42.xml"/><Relationship Id="rId7" Type="http://schemas.openxmlformats.org/officeDocument/2006/relationships/image" Target="../media/image75.png"/><Relationship Id="rId2" Type="http://schemas.openxmlformats.org/officeDocument/2006/relationships/tags" Target="../tags/tag141.xml"/><Relationship Id="rId1" Type="http://schemas.openxmlformats.org/officeDocument/2006/relationships/tags" Target="../tags/tag140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tags" Target="../tags/tag145.xml"/><Relationship Id="rId7" Type="http://schemas.openxmlformats.org/officeDocument/2006/relationships/image" Target="../media/image75.png"/><Relationship Id="rId2" Type="http://schemas.openxmlformats.org/officeDocument/2006/relationships/tags" Target="../tags/tag144.xml"/><Relationship Id="rId1" Type="http://schemas.openxmlformats.org/officeDocument/2006/relationships/tags" Target="../tags/tag143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tags" Target="../tags/tag148.xml"/><Relationship Id="rId7" Type="http://schemas.openxmlformats.org/officeDocument/2006/relationships/image" Target="../media/image75.png"/><Relationship Id="rId2" Type="http://schemas.openxmlformats.org/officeDocument/2006/relationships/tags" Target="../tags/tag147.xml"/><Relationship Id="rId1" Type="http://schemas.openxmlformats.org/officeDocument/2006/relationships/tags" Target="../tags/tag146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151.xml"/><Relationship Id="rId7" Type="http://schemas.openxmlformats.org/officeDocument/2006/relationships/image" Target="../media/image75.png"/><Relationship Id="rId2" Type="http://schemas.openxmlformats.org/officeDocument/2006/relationships/tags" Target="../tags/tag150.xml"/><Relationship Id="rId1" Type="http://schemas.openxmlformats.org/officeDocument/2006/relationships/tags" Target="../tags/tag149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154.xml"/><Relationship Id="rId7" Type="http://schemas.openxmlformats.org/officeDocument/2006/relationships/image" Target="../media/image75.png"/><Relationship Id="rId2" Type="http://schemas.openxmlformats.org/officeDocument/2006/relationships/tags" Target="../tags/tag153.xml"/><Relationship Id="rId1" Type="http://schemas.openxmlformats.org/officeDocument/2006/relationships/tags" Target="../tags/tag152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57.xml"/><Relationship Id="rId7" Type="http://schemas.openxmlformats.org/officeDocument/2006/relationships/image" Target="../media/image75.png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tags" Target="../tags/tag160.xml"/><Relationship Id="rId7" Type="http://schemas.openxmlformats.org/officeDocument/2006/relationships/image" Target="../media/image7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E" sz="4400" dirty="0" smtClean="0"/>
              <a:t>CC5212-1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cap="small" dirty="0" err="1" smtClean="0"/>
              <a:t>Procesamiento</a:t>
            </a:r>
            <a:r>
              <a:rPr lang="en-IE" cap="small" dirty="0" smtClean="0"/>
              <a:t> </a:t>
            </a:r>
            <a:r>
              <a:rPr lang="en-IE" cap="small" dirty="0" err="1" smtClean="0"/>
              <a:t>Masivo</a:t>
            </a:r>
            <a:r>
              <a:rPr lang="en-IE" cap="small" dirty="0" smtClean="0"/>
              <a:t> de </a:t>
            </a:r>
            <a:r>
              <a:rPr lang="en-IE" cap="small" dirty="0" err="1" smtClean="0"/>
              <a:t>Datos</a:t>
            </a:r>
            <a:r>
              <a:rPr lang="en-IE" cap="small" dirty="0" smtClean="0"/>
              <a:t/>
            </a:r>
            <a:br>
              <a:rPr lang="en-IE" cap="small" dirty="0" smtClean="0"/>
            </a:br>
            <a:r>
              <a:rPr lang="en-IE" cap="small" dirty="0" err="1" smtClean="0"/>
              <a:t>Otoño</a:t>
            </a:r>
            <a:r>
              <a:rPr lang="en-IE" cap="small" dirty="0" smtClean="0"/>
              <a:t> </a:t>
            </a:r>
            <a:r>
              <a:rPr lang="en-IE" dirty="0" smtClean="0"/>
              <a:t>2023</a:t>
            </a: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b="1" dirty="0" smtClean="0"/>
              <a:t/>
            </a:r>
            <a:br>
              <a:rPr lang="en-IE" b="1" dirty="0" smtClean="0"/>
            </a:br>
            <a:r>
              <a:rPr lang="en-IE" sz="4000" dirty="0"/>
              <a:t>Lecture </a:t>
            </a:r>
            <a:r>
              <a:rPr lang="en-IE" sz="4000" dirty="0" smtClean="0"/>
              <a:t>11</a:t>
            </a:r>
            <a:r>
              <a:rPr lang="en-IE" dirty="0"/>
              <a:t/>
            </a:r>
            <a:br>
              <a:rPr lang="en-IE" dirty="0"/>
            </a:br>
            <a:r>
              <a:rPr lang="en-IE" dirty="0" smtClean="0"/>
              <a:t>NoSQL: Neo4J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800600"/>
            <a:ext cx="6400800" cy="1295400"/>
          </a:xfrm>
        </p:spPr>
        <p:txBody>
          <a:bodyPr>
            <a:normAutofit/>
          </a:bodyPr>
          <a:lstStyle/>
          <a:p>
            <a:r>
              <a:rPr lang="en-IE" sz="2400" dirty="0" smtClean="0"/>
              <a:t>Aidan Hogan</a:t>
            </a:r>
          </a:p>
          <a:p>
            <a:r>
              <a:rPr lang="en-IE" sz="2400" dirty="0" smtClean="0"/>
              <a:t>aidhog@gmail.com</a:t>
            </a:r>
            <a:endParaRPr lang="en-IE" sz="2400" dirty="0"/>
          </a:p>
        </p:txBody>
      </p:sp>
    </p:spTree>
    <p:extLst>
      <p:ext uri="{BB962C8B-B14F-4D97-AF65-F5344CB8AC3E}">
        <p14:creationId xmlns:p14="http://schemas.microsoft.com/office/powerpoint/2010/main" val="3489717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34820"/>
            <a:ext cx="9144000" cy="483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109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80606" cy="9083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4572003"/>
            <a:ext cx="715315" cy="21563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118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 </a:t>
            </a:r>
            <a:r>
              <a:rPr lang="en-IE" sz="3200" dirty="0" smtClean="0"/>
              <a:t>(Paths)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https://neo4j.com/docs/developer-manual/3.4/cypher/clauses/where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850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 (Paths</a:t>
            </a:r>
            <a:r>
              <a:rPr lang="en-IE" dirty="0"/>
              <a:t>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79869" cy="662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7770" cy="189810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... </a:t>
            </a:r>
            <a:r>
              <a:rPr lang="en-IE" sz="2800" dirty="0"/>
              <a:t>p</a:t>
            </a:r>
            <a:r>
              <a:rPr lang="en-IE" sz="2800" dirty="0" smtClean="0"/>
              <a:t>aths of length one-or-more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75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 (Paths</a:t>
            </a:r>
            <a:r>
              <a:rPr lang="en-IE" dirty="0"/>
              <a:t>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79869" cy="6625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7770" cy="189810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paths visit each edge at most once!</a:t>
            </a:r>
            <a:endParaRPr lang="en-IE" sz="2800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dk1">
              <a:alpha val="79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itle 1 2 1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 smtClean="0">
                <a:solidFill>
                  <a:srgbClr val="FF0000"/>
                </a:solidFill>
              </a:rPr>
              <a:t>... paths visit each edge at most once!</a:t>
            </a:r>
            <a:endParaRPr lang="en-IE" sz="2800" dirty="0">
              <a:solidFill>
                <a:srgbClr val="FF0000"/>
              </a:solidFill>
            </a:endParaRPr>
          </a:p>
        </p:txBody>
      </p:sp>
      <p:sp>
        <p:nvSpPr>
          <p:cNvPr id="12" name="Title 1 2 1 2"/>
          <p:cNvSpPr txBox="1">
            <a:spLocks/>
          </p:cNvSpPr>
          <p:nvPr/>
        </p:nvSpPr>
        <p:spPr>
          <a:xfrm>
            <a:off x="3124200" y="5294632"/>
            <a:ext cx="60198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b="1" dirty="0" smtClean="0">
                <a:solidFill>
                  <a:srgbClr val="FF0000"/>
                </a:solidFill>
              </a:rPr>
              <a:t>	... we could have infinite paths!</a:t>
            </a:r>
            <a:endParaRPr lang="en-IE" sz="2800" b="1" dirty="0">
              <a:solidFill>
                <a:srgbClr val="FF0000"/>
              </a:solidFill>
            </a:endParaRPr>
          </a:p>
        </p:txBody>
      </p:sp>
      <p:sp>
        <p:nvSpPr>
          <p:cNvPr id="13" name="Title 1 2 1 3"/>
          <p:cNvSpPr txBox="1">
            <a:spLocks/>
          </p:cNvSpPr>
          <p:nvPr/>
        </p:nvSpPr>
        <p:spPr>
          <a:xfrm>
            <a:off x="135290" y="5294632"/>
            <a:ext cx="306511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z="2800" b="1" dirty="0" smtClean="0">
                <a:solidFill>
                  <a:srgbClr val="FF0000"/>
                </a:solidFill>
              </a:rPr>
              <a:t>Otherwise ...</a:t>
            </a:r>
            <a:endParaRPr lang="en-IE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54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0606" cy="6626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62330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set minimum path length (no. of edges traversed)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8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1343" cy="662770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or range of path length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12604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16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2080" cy="662863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or maximum path length</a:t>
            </a:r>
            <a:endParaRPr lang="en-IE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19844"/>
            <a:ext cx="2658497" cy="16863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4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2817" cy="662955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0-length path is the node itself; will match any node</a:t>
            </a:r>
            <a:endParaRPr lang="en-IE" sz="2800" dirty="0"/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204393"/>
            <a:ext cx="2657770" cy="2110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6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5352539"/>
            <a:ext cx="8766255" cy="31478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5352539"/>
            <a:ext cx="8771507" cy="8215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68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769"/>
            <a:ext cx="9144000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67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can return a full path</a:t>
            </a:r>
            <a:endParaRPr lang="en-IE" sz="2800" dirty="0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6"/>
            <a:ext cx="2212900" cy="623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58747" cy="6634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080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1249" cy="1153555"/>
          </a:xfrm>
          <a:prstGeom prst="rect">
            <a:avLst/>
          </a:prstGeom>
        </p:spPr>
      </p:pic>
      <p:sp>
        <p:nvSpPr>
          <p:cNvPr id="8" name="Title 1 2 1 1"/>
          <p:cNvSpPr txBox="1">
            <a:spLocks/>
          </p:cNvSpPr>
          <p:nvPr/>
        </p:nvSpPr>
        <p:spPr>
          <a:xfrm>
            <a:off x="-46352" y="4247760"/>
            <a:ext cx="9144000" cy="116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endParaRPr lang="en-IE" sz="2800" dirty="0"/>
          </a:p>
        </p:txBody>
      </p:sp>
      <p:sp>
        <p:nvSpPr>
          <p:cNvPr id="12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returns any shortest </a:t>
            </a:r>
            <a:r>
              <a:rPr lang="en-IE" sz="2800" dirty="0" smtClean="0"/>
              <a:t>path (matching </a:t>
            </a:r>
            <a:r>
              <a:rPr lang="en-IE" sz="2800" dirty="0"/>
              <a:t>criteria)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5"/>
            <a:ext cx="1608602" cy="6242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0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891"/>
          </a:xfrm>
          <a:prstGeom prst="rect">
            <a:avLst/>
          </a:prstGeom>
        </p:spPr>
      </p:pic>
      <p:sp>
        <p:nvSpPr>
          <p:cNvPr id="8" name="Title 1 2 1 1"/>
          <p:cNvSpPr txBox="1">
            <a:spLocks/>
          </p:cNvSpPr>
          <p:nvPr/>
        </p:nvSpPr>
        <p:spPr>
          <a:xfrm>
            <a:off x="-46352" y="4247760"/>
            <a:ext cx="9144000" cy="11624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endParaRPr lang="en-IE" sz="2800" dirty="0"/>
          </a:p>
        </p:txBody>
      </p:sp>
      <p:sp>
        <p:nvSpPr>
          <p:cNvPr id="12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returns </a:t>
            </a:r>
            <a:r>
              <a:rPr lang="en-IE" sz="2800" dirty="0" smtClean="0"/>
              <a:t>all shortest paths (matching </a:t>
            </a:r>
            <a:r>
              <a:rPr lang="en-IE" sz="2800" dirty="0"/>
              <a:t>criteria)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414995"/>
            <a:ext cx="1611191" cy="1694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281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137" cy="11538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414995"/>
            <a:ext cx="2215346" cy="6246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8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4419843"/>
            <a:ext cx="2216012" cy="839592"/>
          </a:xfrm>
          <a:prstGeom prst="rect">
            <a:avLst/>
          </a:prstGeom>
        </p:spPr>
      </p:pic>
      <p:sp>
        <p:nvSpPr>
          <p:cNvPr id="8" name="Title 1 2 1 2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</a:t>
            </a:r>
            <a:r>
              <a:rPr lang="en-IE" sz="2800" dirty="0"/>
              <a:t>... </a:t>
            </a:r>
            <a:r>
              <a:rPr lang="en-IE" sz="2800" dirty="0" smtClean="0"/>
              <a:t>returns a shortest path for each matching pair of nodes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03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3"/>
            <a:ext cx="4565048" cy="11543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449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/>
              <a:t> (Paths)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27112"/>
            <a:ext cx="9144000" cy="1208277"/>
          </a:xfrm>
          <a:prstGeom prst="rect">
            <a:avLst/>
          </a:prstGeom>
        </p:spPr>
      </p:pic>
      <p:pic>
        <p:nvPicPr>
          <p:cNvPr id="1026" name="Picture 2" descr="Image result for tl;d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072" y="0"/>
            <a:ext cx="2283928" cy="17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3"/>
            <a:ext cx="4565048" cy="115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22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Rectangle 2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https://neo4j.com/docs/developer-manual/3.4/cypher/clauses/where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79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Boolean: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AND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XOR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NOT</a:t>
            </a:r>
          </a:p>
          <a:p>
            <a:r>
              <a:rPr lang="en-IE" dirty="0" smtClean="0"/>
              <a:t>(In)equalities: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&gt;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&lt;&gt;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&lt;=</a:t>
            </a:r>
            <a:r>
              <a:rPr lang="en-IE" dirty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&gt;=</a:t>
            </a:r>
          </a:p>
          <a:p>
            <a:r>
              <a:rPr lang="en-IE" dirty="0" smtClean="0"/>
              <a:t>Exists attribute property: </a:t>
            </a:r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EXISTS</a:t>
            </a:r>
          </a:p>
          <a:p>
            <a:r>
              <a:rPr lang="en-IE" dirty="0" smtClean="0"/>
              <a:t>String: </a:t>
            </a:r>
            <a:endParaRPr lang="en-IE" dirty="0" smtClean="0"/>
          </a:p>
          <a:p>
            <a:pPr lvl="1"/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STARTS WITH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ENDS WITH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CONTAINS</a:t>
            </a:r>
            <a:r>
              <a:rPr lang="en-IE" dirty="0" smtClean="0"/>
              <a:t>, 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=~</a:t>
            </a:r>
            <a:r>
              <a:rPr lang="en-IE" dirty="0" smtClean="0"/>
              <a:t> (Regex)</a:t>
            </a:r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05458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3" y="4572000"/>
            <a:ext cx="6011069" cy="90859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0"/>
            <a:ext cx="1239309" cy="6238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2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is a Graph Database?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548225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572000"/>
            <a:ext cx="6012747" cy="910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0"/>
            <a:ext cx="1240196" cy="8366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6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4" y="4572000"/>
            <a:ext cx="6013586" cy="9120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1"/>
            <a:ext cx="1241084" cy="83708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66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WHERE</a:t>
            </a:r>
            <a:endParaRPr lang="en-IE" dirty="0"/>
          </a:p>
        </p:txBody>
      </p:sp>
      <p:pic>
        <p:nvPicPr>
          <p:cNvPr id="17" name="Picture 1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6" y="4572000"/>
            <a:ext cx="6022825" cy="9249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726" y="4572002"/>
            <a:ext cx="774356" cy="6246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652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ORDER BY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SKIP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LIMIT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093023"/>
            <a:ext cx="8153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https://neo4j.com/docs/developer-manual/3.4/cypher/clauses/order-by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pPr algn="r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https://neo4j.com/docs/developer-manual/3.4/cypher/clauses/skip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pPr algn="r"/>
            <a:r>
              <a:rPr lang="en-IE" sz="1400" dirty="0">
                <a:latin typeface="Inconsolata" panose="020B0609030003000000" pitchFamily="49" charset="0"/>
                <a:hlinkClick r:id="rId4"/>
              </a:rPr>
              <a:t>https://neo4j.com/docs/developer-manual/3.4/cypher/clauses/limit</a:t>
            </a:r>
            <a:r>
              <a:rPr lang="en-IE" sz="1400" dirty="0" smtClean="0">
                <a:latin typeface="Inconsolata" panose="020B0609030003000000" pitchFamily="49" charset="0"/>
                <a:hlinkClick r:id="rId4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48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ORDER BY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4997" cy="14048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1"/>
            <a:ext cx="3349086" cy="625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38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https://neo4j.com/docs/developer-manual/3.4/cypher/clauses/optional-match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675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1820" cy="9083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1" y="4572000"/>
            <a:ext cx="2106477" cy="1049682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OPTIONAL MATCH</a:t>
            </a:r>
            <a:r>
              <a:rPr lang="en-IE" sz="2800" dirty="0" smtClean="0"/>
              <a:t> acts like a left join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89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</a:t>
            </a:r>
            <a:r>
              <a:rPr lang="en-IE" sz="3200" dirty="0" smtClean="0"/>
              <a:t>(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ALL</a:t>
            </a:r>
            <a:r>
              <a:rPr lang="en-IE" sz="3200" dirty="0" smtClean="0"/>
              <a:t>)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https://neo4j.com/docs/developer-manual/3.4/cypher/clauses/optional-match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77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3090" cy="1401186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column names have to be the same in the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1200" y="4572000"/>
            <a:ext cx="1034057" cy="13999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46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4361" cy="1403651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</a:t>
            </a:r>
            <a:r>
              <a:rPr lang="en-IE" sz="2800" dirty="0" smtClean="0"/>
              <a:t> applies set union</a:t>
            </a:r>
            <a:endParaRPr lang="en-IE" sz="28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0"/>
            <a:ext cx="1332976" cy="1051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8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7" y="1382713"/>
            <a:ext cx="7818442" cy="30781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edge-labelled </a:t>
            </a:r>
            <a:r>
              <a:rPr lang="en-IE" dirty="0"/>
              <a:t>g</a:t>
            </a:r>
            <a:r>
              <a:rPr lang="en-IE" dirty="0" smtClean="0"/>
              <a:t>raph</a:t>
            </a:r>
            <a:endParaRPr lang="en-IE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344816" cy="148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1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ALL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553090" cy="1401186"/>
          </a:xfrm>
          <a:prstGeom prst="rect">
            <a:avLst/>
          </a:prstGeom>
        </p:spPr>
      </p:pic>
      <p:sp>
        <p:nvSpPr>
          <p:cNvPr id="9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UNION ALL</a:t>
            </a:r>
            <a:r>
              <a:rPr lang="en-IE" sz="2800" dirty="0" smtClean="0"/>
              <a:t> applies bag union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772" y="4572000"/>
            <a:ext cx="1334234" cy="1693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9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Aggregation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Rectangle 6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https://neo4j.com/docs/developer-manual/current/cypher/functions/aggregating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1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Aggregation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max</a:t>
            </a:r>
            <a:r>
              <a:rPr lang="en-IE" dirty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min</a:t>
            </a:r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avg</a:t>
            </a:r>
            <a:endParaRPr lang="en-IE" dirty="0"/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percentileCont</a:t>
            </a:r>
            <a:r>
              <a:rPr lang="en-IE" dirty="0" smtClean="0"/>
              <a:t>/</a:t>
            </a:r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percentileDisc</a:t>
            </a:r>
            <a:endParaRPr lang="en-IE" dirty="0" smtClean="0">
              <a:solidFill>
                <a:srgbClr val="0000D3"/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dirty="0" smtClean="0"/>
              <a:t>Computes percentile of some value w.r.t. some list</a:t>
            </a:r>
          </a:p>
          <a:p>
            <a:pPr lvl="1"/>
            <a:r>
              <a:rPr lang="en-IE" dirty="0" smtClean="0"/>
              <a:t>(</a:t>
            </a:r>
            <a:r>
              <a:rPr lang="en-IE" i="1" dirty="0" smtClean="0"/>
              <a:t>continuous</a:t>
            </a:r>
            <a:r>
              <a:rPr lang="en-IE" dirty="0" smtClean="0"/>
              <a:t>: interpolates / </a:t>
            </a:r>
            <a:r>
              <a:rPr lang="en-IE" i="1" dirty="0"/>
              <a:t>d</a:t>
            </a:r>
            <a:r>
              <a:rPr lang="en-IE" i="1" dirty="0" smtClean="0"/>
              <a:t>iscrete</a:t>
            </a:r>
            <a:r>
              <a:rPr lang="en-IE" dirty="0" smtClean="0"/>
              <a:t>: rounds)</a:t>
            </a:r>
          </a:p>
          <a:p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stDev</a:t>
            </a:r>
            <a:r>
              <a:rPr lang="en-IE" dirty="0" smtClean="0"/>
              <a:t>/</a:t>
            </a:r>
            <a:r>
              <a:rPr lang="en-IE" dirty="0" err="1" smtClean="0">
                <a:solidFill>
                  <a:srgbClr val="0000D3"/>
                </a:solidFill>
                <a:latin typeface="Inconsolata" panose="020B0609030003000000" pitchFamily="49" charset="0"/>
              </a:rPr>
              <a:t>stDevP</a:t>
            </a:r>
            <a:endParaRPr lang="en-IE" dirty="0" smtClean="0">
              <a:solidFill>
                <a:srgbClr val="0000D3"/>
              </a:solidFill>
              <a:latin typeface="Inconsolata" panose="020B0609030003000000" pitchFamily="49" charset="0"/>
            </a:endParaRPr>
          </a:p>
          <a:p>
            <a:pPr lvl="1"/>
            <a:r>
              <a:rPr lang="en-IE" dirty="0" smtClean="0"/>
              <a:t>Computes standard deviation (</a:t>
            </a:r>
            <a:r>
              <a:rPr lang="en-IE" i="1" dirty="0" smtClean="0"/>
              <a:t>sample</a:t>
            </a:r>
            <a:r>
              <a:rPr lang="en-IE" dirty="0" smtClean="0"/>
              <a:t>/</a:t>
            </a:r>
            <a:r>
              <a:rPr lang="en-IE" i="1" dirty="0" smtClean="0"/>
              <a:t>population</a:t>
            </a:r>
            <a:r>
              <a:rPr lang="en-IE" dirty="0" smtClean="0"/>
              <a:t>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47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4292" cy="663141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GROUP BY implicit on non-aggregated columns</a:t>
            </a:r>
            <a:endParaRPr lang="en-IE" sz="28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23128"/>
            <a:ext cx="2380280" cy="8362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0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5030" cy="6632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423128"/>
            <a:ext cx="2380280" cy="836292"/>
          </a:xfrm>
          <a:prstGeom prst="rect">
            <a:avLst/>
          </a:prstGeom>
        </p:spPr>
      </p:pic>
      <p:sp>
        <p:nvSpPr>
          <p:cNvPr id="9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removes duplicate results, not count arguments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COUNT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5286506" cy="6634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1" y="4423129"/>
            <a:ext cx="2381681" cy="836765"/>
          </a:xfrm>
          <a:prstGeom prst="rect">
            <a:avLst/>
          </a:prstGeom>
        </p:spPr>
      </p:pic>
      <p:sp>
        <p:nvSpPr>
          <p:cNvPr id="1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removes duplicate count arguments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03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Other Functions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953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3074" name="Picture 2" descr="Image result for too many op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619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LENGTH</a:t>
            </a:r>
            <a:r>
              <a:rPr lang="en-IE" dirty="0" smtClean="0"/>
              <a:t> </a:t>
            </a:r>
            <a:r>
              <a:rPr lang="en-IE" dirty="0"/>
              <a:t>(</a:t>
            </a:r>
            <a:r>
              <a:rPr lang="en-IE" dirty="0" smtClean="0"/>
              <a:t>Path)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9" name="Picture 2" descr="Image result for too many option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0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8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8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130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LENGTH</a:t>
            </a:r>
            <a:r>
              <a:rPr lang="en-IE" dirty="0" smtClean="0"/>
              <a:t> </a:t>
            </a:r>
            <a:r>
              <a:rPr lang="en-IE" dirty="0"/>
              <a:t>(</a:t>
            </a:r>
            <a:r>
              <a:rPr lang="en-IE" dirty="0" smtClean="0"/>
              <a:t>Path)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09600"/>
            <a:ext cx="7385757" cy="34475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" y="4419844"/>
            <a:ext cx="4563774" cy="11540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1" y="4414996"/>
            <a:ext cx="1053047" cy="62558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8"/>
              </a:rPr>
              <a:t>https://neo4j.com/docs/developer-manual/current/cypher/functions</a:t>
            </a:r>
            <a:r>
              <a:rPr lang="en-IE" sz="1400" dirty="0" smtClean="0">
                <a:latin typeface="Inconsolata" panose="020B0609030003000000" pitchFamily="49" charset="0"/>
                <a:hlinkClick r:id="rId8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0" y="1143000"/>
            <a:ext cx="643912" cy="58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31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Property graph</a:t>
            </a:r>
            <a:endParaRPr lang="en-IE" sz="24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308691" cy="17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86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Update Graphs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CREATE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REMOVE</a:t>
            </a:r>
            <a:r>
              <a:rPr lang="en-IE" sz="3200" dirty="0" smtClean="0"/>
              <a:t>/...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8257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Update graphs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CREATE</a:t>
            </a:r>
            <a:r>
              <a:rPr lang="en-IE" dirty="0" smtClean="0"/>
              <a:t> nodes and relationships</a:t>
            </a:r>
          </a:p>
          <a:p>
            <a:pPr lvl="1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https://neo4j.com/docs/developer-manual/current/cypher/clauses/create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DELETE</a:t>
            </a:r>
            <a:r>
              <a:rPr lang="en-IE" dirty="0" smtClean="0"/>
              <a:t> nodes </a:t>
            </a:r>
            <a:r>
              <a:rPr lang="en-IE" dirty="0"/>
              <a:t>and </a:t>
            </a:r>
            <a:r>
              <a:rPr lang="en-IE" dirty="0" smtClean="0"/>
              <a:t>relationships</a:t>
            </a:r>
          </a:p>
          <a:p>
            <a:pPr lvl="1"/>
            <a:r>
              <a:rPr lang="en-IE" sz="1400" dirty="0">
                <a:latin typeface="Inconsolata" panose="020B0609030003000000" pitchFamily="49" charset="0"/>
                <a:hlinkClick r:id="rId3"/>
              </a:rPr>
              <a:t>https://neo4j.com/docs/developer-manual/current/cypher/clauses/delete</a:t>
            </a:r>
            <a:r>
              <a:rPr lang="en-IE" sz="1400" dirty="0" smtClean="0">
                <a:latin typeface="Inconsolata" panose="020B0609030003000000" pitchFamily="49" charset="0"/>
                <a:hlinkClick r:id="rId3"/>
              </a:rPr>
              <a:t>/</a:t>
            </a:r>
            <a:endParaRPr lang="en-IE" sz="1800" dirty="0" smtClean="0"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DETACH DELETE</a:t>
            </a:r>
            <a:r>
              <a:rPr lang="en-IE" dirty="0" smtClean="0"/>
              <a:t> </a:t>
            </a:r>
            <a:r>
              <a:rPr lang="en-IE" dirty="0"/>
              <a:t>nodes </a:t>
            </a:r>
            <a:r>
              <a:rPr lang="en-IE" dirty="0" smtClean="0"/>
              <a:t>with relationships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3"/>
              </a:rPr>
              <a:t>https://neo4j.com/docs/developer-manual/current/cypher/clauses/delete/</a:t>
            </a:r>
            <a:endParaRPr lang="en-IE" sz="1800" dirty="0">
              <a:solidFill>
                <a:prstClr val="black"/>
              </a:solidFill>
              <a:latin typeface="Inconsolata" panose="020B0609030003000000" pitchFamily="49" charset="0"/>
            </a:endParaRPr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SET</a:t>
            </a:r>
            <a:r>
              <a:rPr lang="en-IE" dirty="0"/>
              <a:t> </a:t>
            </a:r>
            <a:r>
              <a:rPr lang="en-IE" dirty="0" smtClean="0"/>
              <a:t>update labels and attributes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4"/>
              </a:rPr>
              <a:t>https://</a:t>
            </a:r>
            <a:r>
              <a:rPr lang="en-IE" sz="1400" dirty="0" smtClean="0">
                <a:solidFill>
                  <a:prstClr val="black"/>
                </a:solidFill>
                <a:latin typeface="Inconsolata" panose="020B0609030003000000" pitchFamily="49" charset="0"/>
                <a:hlinkClick r:id="rId4"/>
              </a:rPr>
              <a:t>neo4j.com/docs/developer-manual/current/cypher/clauses/set/</a:t>
            </a:r>
            <a:endParaRPr lang="en-IE" dirty="0" smtClean="0"/>
          </a:p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REMOVE</a:t>
            </a:r>
            <a:r>
              <a:rPr lang="en-IE" dirty="0" smtClean="0"/>
              <a:t> </a:t>
            </a:r>
            <a:r>
              <a:rPr lang="en-IE" dirty="0" err="1" smtClean="0"/>
              <a:t>remove</a:t>
            </a:r>
            <a:r>
              <a:rPr lang="en-IE" dirty="0" smtClean="0"/>
              <a:t> </a:t>
            </a:r>
            <a:r>
              <a:rPr lang="en-IE" dirty="0"/>
              <a:t>labels and </a:t>
            </a:r>
            <a:r>
              <a:rPr lang="en-IE" dirty="0" smtClean="0"/>
              <a:t>attributes</a:t>
            </a:r>
          </a:p>
          <a:p>
            <a:pPr lvl="1">
              <a:buClr>
                <a:prstClr val="black"/>
              </a:buClr>
            </a:pPr>
            <a:r>
              <a:rPr lang="en-IE" sz="1400" dirty="0">
                <a:solidFill>
                  <a:prstClr val="black"/>
                </a:solidFill>
                <a:latin typeface="Inconsolata" panose="020B0609030003000000" pitchFamily="49" charset="0"/>
                <a:hlinkClick r:id="rId5"/>
              </a:rPr>
              <a:t>https://</a:t>
            </a:r>
            <a:r>
              <a:rPr lang="en-IE" sz="1400" dirty="0" smtClean="0">
                <a:solidFill>
                  <a:prstClr val="black"/>
                </a:solidFill>
                <a:latin typeface="Inconsolata" panose="020B0609030003000000" pitchFamily="49" charset="0"/>
                <a:hlinkClick r:id="rId5"/>
              </a:rPr>
              <a:t>neo4j.com/docs/developer-manual/current/cypher/clauses/remove/</a:t>
            </a:r>
            <a:endParaRPr lang="en-IE" sz="1800" dirty="0">
              <a:solidFill>
                <a:prstClr val="black"/>
              </a:solidFill>
              <a:latin typeface="Inconsolata" panose="020B0609030003000000" pitchFamily="49" charset="0"/>
            </a:endParaRPr>
          </a:p>
          <a:p>
            <a:pPr lvl="1"/>
            <a:endParaRPr lang="en-IE" dirty="0" smtClean="0"/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18531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Update graphs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Create the nodes we've seen</a:t>
            </a:r>
          </a:p>
          <a:p>
            <a:endParaRPr lang="en-IE" dirty="0"/>
          </a:p>
          <a:p>
            <a:pPr marL="0" indent="0">
              <a:buNone/>
            </a:pPr>
            <a:endParaRPr lang="en-IE" dirty="0" smtClean="0"/>
          </a:p>
          <a:p>
            <a:r>
              <a:rPr lang="en-IE" dirty="0" smtClean="0"/>
              <a:t>Create the edges (sample) we've seen</a:t>
            </a:r>
          </a:p>
          <a:p>
            <a:endParaRPr lang="en-IE" dirty="0"/>
          </a:p>
          <a:p>
            <a:endParaRPr lang="en-IE" dirty="0" smtClean="0"/>
          </a:p>
          <a:p>
            <a:endParaRPr lang="en-IE" dirty="0" smtClean="0"/>
          </a:p>
          <a:p>
            <a:r>
              <a:rPr lang="en-IE" dirty="0" smtClean="0"/>
              <a:t>Drop all nodes and edges</a:t>
            </a:r>
            <a:endParaRPr lang="en-IE" dirty="0"/>
          </a:p>
          <a:p>
            <a:endParaRPr lang="en-IE" dirty="0"/>
          </a:p>
        </p:txBody>
      </p:sp>
      <p:pic>
        <p:nvPicPr>
          <p:cNvPr id="23" name="Picture 2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1818979"/>
            <a:ext cx="8001000" cy="109115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1" y="3571579"/>
            <a:ext cx="8000999" cy="163789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5931864"/>
            <a:ext cx="8001000" cy="31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48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/Core of Cypher</a:t>
            </a:r>
            <a:br>
              <a:rPr lang="en-IE" dirty="0" smtClean="0"/>
            </a:br>
            <a:r>
              <a:rPr lang="en-IE" dirty="0" smtClean="0"/>
              <a:t>/Part of Neo4j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89424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 Graph Database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Data Model: 		</a:t>
            </a:r>
            <a:r>
              <a:rPr lang="en-IE" sz="2800" dirty="0" smtClean="0">
                <a:solidFill>
                  <a:srgbClr val="00B0F0"/>
                </a:solidFill>
              </a:rPr>
              <a:t>Property Graphs</a:t>
            </a:r>
          </a:p>
          <a:p>
            <a:r>
              <a:rPr lang="en-IE" sz="2800" dirty="0" smtClean="0"/>
              <a:t>Query Language: 	</a:t>
            </a:r>
            <a:r>
              <a:rPr lang="en-IE" sz="2800" dirty="0" smtClean="0">
                <a:solidFill>
                  <a:srgbClr val="00B0F0"/>
                </a:solidFill>
              </a:rPr>
              <a:t>Cypher</a:t>
            </a:r>
          </a:p>
          <a:p>
            <a:r>
              <a:rPr lang="en-IE" sz="2800" dirty="0" smtClean="0"/>
              <a:t>Scripting Language:	</a:t>
            </a:r>
            <a:r>
              <a:rPr lang="en-IE" sz="2800" dirty="0" smtClean="0">
                <a:solidFill>
                  <a:srgbClr val="00B0F0"/>
                </a:solidFill>
              </a:rPr>
              <a:t>Gremlin</a:t>
            </a:r>
          </a:p>
          <a:p>
            <a:r>
              <a:rPr lang="en-IE" sz="2800" dirty="0" smtClean="0"/>
              <a:t>Licence:			</a:t>
            </a:r>
            <a:r>
              <a:rPr lang="en-IE" sz="2800" dirty="0" smtClean="0">
                <a:solidFill>
                  <a:srgbClr val="00B0F0"/>
                </a:solidFill>
              </a:rPr>
              <a:t>Open Source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(Single Machine)</a:t>
            </a:r>
          </a:p>
          <a:p>
            <a:pPr marL="1371600" lvl="3" indent="0">
              <a:buNone/>
            </a:pPr>
            <a:r>
              <a:rPr lang="en-IE" sz="1600" dirty="0"/>
              <a:t>	</a:t>
            </a:r>
            <a:r>
              <a:rPr lang="en-IE" sz="1600" dirty="0" smtClean="0"/>
              <a:t>		</a:t>
            </a:r>
            <a:r>
              <a:rPr lang="en-IE" sz="2800" dirty="0" smtClean="0">
                <a:solidFill>
                  <a:srgbClr val="00B0F0"/>
                </a:solidFill>
              </a:rPr>
              <a:t>Commercial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(Cluster Edition)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114800"/>
            <a:ext cx="67056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Graph: Cypher</a:t>
            </a:r>
            <a:endParaRPr lang="en-IE" sz="3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518116" cy="11974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5200" y="5638800"/>
            <a:ext cx="2667000" cy="1066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46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Graph: Gremlin</a:t>
            </a:r>
            <a:endParaRPr lang="en-IE" sz="3600" dirty="0"/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5181600"/>
            <a:ext cx="1518116" cy="1197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2" y="5181600"/>
            <a:ext cx="6187878" cy="524857"/>
          </a:xfrm>
          <a:prstGeom prst="rect">
            <a:avLst/>
          </a:prstGeom>
        </p:spPr>
      </p:pic>
      <p:pic>
        <p:nvPicPr>
          <p:cNvPr id="10" name="Picture 2" descr="Image result for gremlin graph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087" y="5444028"/>
            <a:ext cx="2687153" cy="1038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19200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68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Gremlin: Graph Queries + Processing</a:t>
            </a:r>
            <a:endParaRPr lang="en-IE" sz="3600" dirty="0"/>
          </a:p>
        </p:txBody>
      </p:sp>
      <p:pic>
        <p:nvPicPr>
          <p:cNvPr id="3074" name="Picture 2" descr="Image result for gremlin grpa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" y="2590800"/>
            <a:ext cx="882499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5" y="4191000"/>
            <a:ext cx="1600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09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Processing:</a:t>
            </a:r>
            <a:br>
              <a:rPr lang="en-IE" dirty="0" smtClean="0"/>
            </a:br>
            <a:r>
              <a:rPr lang="en-IE" dirty="0"/>
              <a:t>	</a:t>
            </a:r>
            <a:r>
              <a:rPr lang="en-IE" dirty="0" smtClean="0"/>
              <a:t>Abstraction (in brief)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83000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Image result for blackboard maths l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9144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2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</a:t>
            </a:r>
            <a:endParaRPr lang="en-IE" sz="2400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80" y="3733800"/>
            <a:ext cx="7106920" cy="2036089"/>
          </a:xfrm>
          <a:prstGeom prst="rect">
            <a:avLst/>
          </a:prstGeom>
        </p:spPr>
      </p:pic>
      <p:sp>
        <p:nvSpPr>
          <p:cNvPr id="10" name="Title 1 2"/>
          <p:cNvSpPr txBox="1">
            <a:spLocks/>
          </p:cNvSpPr>
          <p:nvPr/>
        </p:nvSpPr>
        <p:spPr>
          <a:xfrm>
            <a:off x="706120" y="5943600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Roboto Slab" pitchFamily="2" charset="0"/>
                <a:ea typeface="Roboto Slab" pitchFamily="2" charset="0"/>
                <a:cs typeface="+mj-cs"/>
              </a:defRPr>
            </a:lvl1pPr>
          </a:lstStyle>
          <a:p>
            <a:pPr algn="r"/>
            <a:r>
              <a:rPr lang="en-IE" dirty="0" smtClean="0">
                <a:solidFill>
                  <a:schemeClr val="bg1">
                    <a:lumMod val="85000"/>
                  </a:schemeClr>
                </a:solidFill>
                <a:latin typeface="Calibri Light" pitchFamily="34" charset="0"/>
                <a:cs typeface="Calibri Light" pitchFamily="34" charset="0"/>
              </a:rPr>
              <a:t>Directed edge-labelled graph</a:t>
            </a:r>
            <a:endParaRPr lang="en-IE" sz="2400" dirty="0">
              <a:solidFill>
                <a:schemeClr val="bg1">
                  <a:lumMod val="85000"/>
                </a:schemeClr>
              </a:solidFill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308691" cy="170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021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01700" y="1143000"/>
            <a:ext cx="8229600" cy="1981200"/>
          </a:xfrm>
        </p:spPr>
        <p:txBody>
          <a:bodyPr>
            <a:normAutofit fontScale="90000"/>
          </a:bodyPr>
          <a:lstStyle/>
          <a:p>
            <a:pPr algn="r"/>
            <a:r>
              <a:rPr lang="en-IE" dirty="0"/>
              <a:t>Aka. Systolic </a:t>
            </a:r>
            <a:r>
              <a:rPr lang="en-IE" dirty="0" smtClean="0"/>
              <a:t>Computation, </a:t>
            </a:r>
            <a:br>
              <a:rPr lang="en-IE" dirty="0" smtClean="0"/>
            </a:br>
            <a:r>
              <a:rPr lang="en-IE" dirty="0" smtClean="0"/>
              <a:t>Asynchronous </a:t>
            </a:r>
            <a:r>
              <a:rPr lang="en-IE" dirty="0"/>
              <a:t>Actor Model, </a:t>
            </a:r>
            <a:r>
              <a:rPr lang="en-IE" dirty="0" smtClean="0"/>
              <a:t/>
            </a:r>
            <a:br>
              <a:rPr lang="en-IE" dirty="0" smtClean="0"/>
            </a:br>
            <a:r>
              <a:rPr lang="en-IE" dirty="0" smtClean="0"/>
              <a:t>Vertex-Centric Computation,</a:t>
            </a:r>
            <a:br>
              <a:rPr lang="en-IE" dirty="0" smtClean="0"/>
            </a:br>
            <a:r>
              <a:rPr lang="en-IE" dirty="0" smtClean="0"/>
              <a:t>...</a:t>
            </a:r>
            <a:endParaRPr lang="en-IE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57200" y="274638"/>
            <a:ext cx="82296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en-IE" smtClean="0"/>
              <a:t>Graph Parallel Computation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75887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  <a:endParaRPr lang="en-IE" sz="2000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248749"/>
            <a:ext cx="4170246" cy="33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99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</a:p>
          <a:p>
            <a:r>
              <a:rPr lang="en-IE" sz="2000" dirty="0" smtClean="0"/>
              <a:t>Vertexes have state </a:t>
            </a:r>
            <a:endParaRPr lang="en-IE" sz="2000" dirty="0"/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248751"/>
            <a:ext cx="4184345" cy="338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603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</a:p>
          <a:p>
            <a:r>
              <a:rPr lang="en-IE" sz="2000" dirty="0" smtClean="0"/>
              <a:t>Vertexes have state</a:t>
            </a:r>
          </a:p>
          <a:p>
            <a:r>
              <a:rPr lang="en-IE" sz="2000" dirty="0" smtClean="0"/>
              <a:t>Vertexes compute messages from state and neighbours</a:t>
            </a:r>
          </a:p>
        </p:txBody>
      </p:sp>
      <p:pic>
        <p:nvPicPr>
          <p:cNvPr id="16" name="Picture 1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2" y="3248749"/>
            <a:ext cx="4184345" cy="338056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1" y="6239864"/>
            <a:ext cx="1976469" cy="389033"/>
          </a:xfrm>
          <a:prstGeom prst="rect">
            <a:avLst/>
          </a:prstGeom>
        </p:spPr>
      </p:pic>
      <p:pic>
        <p:nvPicPr>
          <p:cNvPr id="13" name="Picture 2 1" descr="http://www.netanimations.net/large%20gear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667" y="6086643"/>
            <a:ext cx="289034" cy="2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 2" descr="http://www.netanimations.net/large%20gear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135" y="6068250"/>
            <a:ext cx="289034" cy="2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 3" descr="http://www.netanimations.net/large%20gears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836" y="6085275"/>
            <a:ext cx="289034" cy="2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507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</a:p>
          <a:p>
            <a:r>
              <a:rPr lang="en-IE" sz="2000" dirty="0" smtClean="0"/>
              <a:t>Vertexes have state</a:t>
            </a:r>
          </a:p>
          <a:p>
            <a:r>
              <a:rPr lang="en-IE" sz="2000" dirty="0" smtClean="0"/>
              <a:t>Vertexes compute messages from state and neighbours</a:t>
            </a:r>
          </a:p>
          <a:p>
            <a:r>
              <a:rPr lang="en-IE" sz="2000" dirty="0"/>
              <a:t>Vertexes send messages to neighbours</a:t>
            </a:r>
          </a:p>
          <a:p>
            <a:endParaRPr lang="en-IE" sz="2000" dirty="0" smtClean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9" y="3248749"/>
            <a:ext cx="4187776" cy="338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5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</a:p>
          <a:p>
            <a:r>
              <a:rPr lang="en-IE" sz="2000" dirty="0" smtClean="0"/>
              <a:t>Vertexes have state</a:t>
            </a:r>
          </a:p>
          <a:p>
            <a:r>
              <a:rPr lang="en-IE" sz="2000" dirty="0" smtClean="0"/>
              <a:t>Vertexes compute messages from state and neighbours</a:t>
            </a:r>
          </a:p>
          <a:p>
            <a:r>
              <a:rPr lang="en-IE" sz="2000" dirty="0" smtClean="0"/>
              <a:t>Vertexes send messages to neighbours</a:t>
            </a:r>
          </a:p>
          <a:p>
            <a:r>
              <a:rPr lang="en-IE" sz="2000" dirty="0" smtClean="0"/>
              <a:t>Vertexes receive messages and compute new state</a:t>
            </a:r>
            <a:endParaRPr lang="en-IE" sz="2000" dirty="0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6" y="3248751"/>
            <a:ext cx="4194645" cy="3385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31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Parallel Computation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000" dirty="0" smtClean="0"/>
              <a:t>Graph</a:t>
            </a:r>
          </a:p>
          <a:p>
            <a:r>
              <a:rPr lang="en-IE" sz="2000" dirty="0" smtClean="0"/>
              <a:t>Vertexes have state</a:t>
            </a:r>
          </a:p>
          <a:p>
            <a:r>
              <a:rPr lang="en-IE" sz="2000" dirty="0" smtClean="0"/>
              <a:t>Vertexes compute messages from state and neighbours</a:t>
            </a:r>
          </a:p>
          <a:p>
            <a:r>
              <a:rPr lang="en-IE" sz="2000" dirty="0" smtClean="0"/>
              <a:t>Vertexes send messages to neighbours</a:t>
            </a:r>
          </a:p>
          <a:p>
            <a:r>
              <a:rPr lang="en-IE" sz="2000" dirty="0" smtClean="0"/>
              <a:t>Vertexes receive messages and compute new state</a:t>
            </a:r>
          </a:p>
          <a:p>
            <a:pPr marL="457200" lvl="1" indent="0">
              <a:buNone/>
            </a:pPr>
            <a:r>
              <a:rPr lang="en-IE" sz="2000" dirty="0" smtClean="0"/>
              <a:t>... recursively</a:t>
            </a:r>
          </a:p>
          <a:p>
            <a:pPr marL="457200" lvl="1" indent="0">
              <a:buNone/>
            </a:pPr>
            <a:r>
              <a:rPr lang="en-IE" sz="2000" dirty="0" smtClean="0"/>
              <a:t>... (in parallel)</a:t>
            </a:r>
            <a:endParaRPr lang="en-IE" sz="2000" dirty="0"/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398" y="3248751"/>
            <a:ext cx="4192354" cy="3402893"/>
          </a:xfrm>
          <a:prstGeom prst="rect">
            <a:avLst/>
          </a:prstGeom>
        </p:spPr>
      </p:pic>
      <p:pic>
        <p:nvPicPr>
          <p:cNvPr id="10" name="Picture 2" descr="http://www.netanimations.net/large%20gears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6507352"/>
            <a:ext cx="289034" cy="28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83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Example: PageRank (simplified)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1207850"/>
            <a:ext cx="1643179" cy="254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2286000"/>
            <a:ext cx="4169789" cy="343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31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7585" y="2273756"/>
            <a:ext cx="4177804" cy="344934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Example: PageRank (simplified)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1207850"/>
            <a:ext cx="1643179" cy="2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3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Example: PageRank (simplified)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1207850"/>
            <a:ext cx="1643179" cy="254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050" y="2270548"/>
            <a:ext cx="4180090" cy="34525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5029200"/>
            <a:ext cx="157625" cy="17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6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</a:t>
            </a:r>
            <a:endParaRPr lang="en-IE" sz="3600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4" y="1143001"/>
            <a:ext cx="7381309" cy="338879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4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Example: PageRank (simplified)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1207850"/>
            <a:ext cx="1643179" cy="254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62" y="2267337"/>
            <a:ext cx="4182378" cy="3455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15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Example: PageRank (simplified)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4" y="1207850"/>
            <a:ext cx="1643179" cy="2540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762" y="2267337"/>
            <a:ext cx="4232305" cy="34573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121067" y="5867400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4000" dirty="0" smtClean="0"/>
              <a:t>…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0959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Other algorithms ...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Shortest paths / path queries</a:t>
            </a:r>
          </a:p>
          <a:p>
            <a:r>
              <a:rPr lang="en-IE" dirty="0" smtClean="0"/>
              <a:t>Clustering (k-means, label prop.)</a:t>
            </a:r>
          </a:p>
          <a:p>
            <a:r>
              <a:rPr lang="en-IE" dirty="0" smtClean="0"/>
              <a:t>Inferencing (class/property hierarchies)</a:t>
            </a:r>
          </a:p>
          <a:p>
            <a:r>
              <a:rPr lang="en-IE" dirty="0" smtClean="0"/>
              <a:t>Conway's game of life</a:t>
            </a:r>
          </a:p>
          <a:p>
            <a:r>
              <a:rPr lang="en-IE" dirty="0" smtClean="0"/>
              <a:t>Centrality (PageRank, ...)</a:t>
            </a:r>
          </a:p>
          <a:p>
            <a:r>
              <a:rPr lang="en-IE" dirty="0" smtClean="0"/>
              <a:t>Neural Networks</a:t>
            </a:r>
          </a:p>
          <a:p>
            <a:r>
              <a:rPr lang="en-IE" dirty="0" smtClean="0"/>
              <a:t>Turing Machine </a:t>
            </a:r>
            <a:r>
              <a:rPr lang="en-IE" dirty="0" smtClean="0">
                <a:sym typeface="Wingdings" panose="05000000000000000000" pitchFamily="2" charset="2"/>
              </a:rPr>
              <a:t></a:t>
            </a:r>
            <a:endParaRPr lang="en-IE" dirty="0" smtClean="0"/>
          </a:p>
          <a:p>
            <a:r>
              <a:rPr lang="en-IE" dirty="0" smtClean="0"/>
              <a:t>...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03021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the framework offers ...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Communication abstraction</a:t>
            </a:r>
          </a:p>
          <a:p>
            <a:r>
              <a:rPr lang="en-IE" dirty="0" smtClean="0"/>
              <a:t>Distribution/parallel abstraction</a:t>
            </a:r>
          </a:p>
          <a:p>
            <a:r>
              <a:rPr lang="en-IE" dirty="0" smtClean="0"/>
              <a:t>Topological abstraction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4192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Ongoing Research ...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GB" dirty="0" err="1"/>
              <a:t>Pregel</a:t>
            </a:r>
            <a:r>
              <a:rPr lang="en-GB" dirty="0"/>
              <a:t>: A System for Large-Scale Graph </a:t>
            </a:r>
            <a:r>
              <a:rPr lang="en-GB" dirty="0" smtClean="0"/>
              <a:t>Processing</a:t>
            </a:r>
          </a:p>
          <a:p>
            <a:pPr lvl="1"/>
            <a:r>
              <a:rPr lang="en-GB" dirty="0" err="1" smtClean="0"/>
              <a:t>Malewicz</a:t>
            </a:r>
            <a:r>
              <a:rPr lang="en-GB" dirty="0" smtClean="0"/>
              <a:t> et al., SIGMOD 2010 [2938 citations]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Shark: SQL and Rich Analytics at Scale</a:t>
            </a:r>
          </a:p>
          <a:p>
            <a:pPr lvl="1"/>
            <a:r>
              <a:rPr lang="en-IE" dirty="0" smtClean="0"/>
              <a:t>Xin et al. , SIGMOD 2013 [442 citations]</a:t>
            </a:r>
          </a:p>
          <a:p>
            <a:pPr lvl="1"/>
            <a:endParaRPr lang="en-IE" dirty="0" smtClean="0"/>
          </a:p>
          <a:p>
            <a:r>
              <a:rPr lang="en-IE" dirty="0" err="1"/>
              <a:t>GraphLab</a:t>
            </a:r>
            <a:r>
              <a:rPr lang="en-IE" dirty="0"/>
              <a:t>: A New Framework for Parallel Machine Learning</a:t>
            </a:r>
          </a:p>
          <a:p>
            <a:pPr lvl="1"/>
            <a:r>
              <a:rPr lang="en-IE" dirty="0"/>
              <a:t>Low et al., </a:t>
            </a:r>
            <a:r>
              <a:rPr lang="en-IE" dirty="0" err="1"/>
              <a:t>arXiV</a:t>
            </a:r>
            <a:r>
              <a:rPr lang="en-IE" dirty="0"/>
              <a:t> 2014 [843 citations</a:t>
            </a:r>
            <a:r>
              <a:rPr lang="en-IE" dirty="0" smtClean="0"/>
              <a:t>]</a:t>
            </a:r>
          </a:p>
          <a:p>
            <a:pPr lvl="1"/>
            <a:endParaRPr lang="en-IE" dirty="0"/>
          </a:p>
          <a:p>
            <a:r>
              <a:rPr lang="en-GB" dirty="0" err="1"/>
              <a:t>GraphX</a:t>
            </a:r>
            <a:r>
              <a:rPr lang="en-GB" dirty="0"/>
              <a:t>: graph processing in a distributed dataflow </a:t>
            </a:r>
            <a:r>
              <a:rPr lang="en-GB" dirty="0" smtClean="0"/>
              <a:t>framework</a:t>
            </a:r>
          </a:p>
          <a:p>
            <a:pPr lvl="1"/>
            <a:r>
              <a:rPr lang="en-GB" dirty="0" smtClean="0"/>
              <a:t>Gonzalez et al., OSDI 2014 [538 citations]</a:t>
            </a:r>
          </a:p>
          <a:p>
            <a:pPr lvl="1"/>
            <a:endParaRPr lang="en-IE" dirty="0" smtClean="0"/>
          </a:p>
          <a:p>
            <a:r>
              <a:rPr lang="en-IE" dirty="0" err="1" smtClean="0"/>
              <a:t>GraphFrames</a:t>
            </a:r>
            <a:r>
              <a:rPr lang="en-IE" dirty="0" smtClean="0"/>
              <a:t>: An Integrated API for Mixing Graph and Relational Queries</a:t>
            </a:r>
          </a:p>
          <a:p>
            <a:pPr lvl="1"/>
            <a:r>
              <a:rPr lang="en-IE" dirty="0" smtClean="0"/>
              <a:t>Dave et al., GRADES 2016 [25 citations]</a:t>
            </a:r>
          </a:p>
          <a:p>
            <a:pPr lvl="1"/>
            <a:endParaRPr lang="en-IE" dirty="0" smtClean="0"/>
          </a:p>
          <a:p>
            <a:r>
              <a:rPr lang="en-IE" dirty="0" smtClean="0"/>
              <a:t>Signal/Collect</a:t>
            </a:r>
          </a:p>
          <a:p>
            <a:pPr lvl="1"/>
            <a:r>
              <a:rPr lang="en-IE" dirty="0" smtClean="0"/>
              <a:t>Stutz et al., SWJ 2018 [0 citations]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8614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 smtClean="0"/>
              <a:t>/</a:t>
            </a:r>
            <a:r>
              <a:rPr lang="es-CL" dirty="0" err="1" smtClean="0"/>
              <a:t>Graphs</a:t>
            </a:r>
            <a:endParaRPr lang="es-CL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2047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Gremlin: Graph Queries + Processing</a:t>
            </a:r>
            <a:endParaRPr lang="en-IE" sz="3600" dirty="0"/>
          </a:p>
        </p:txBody>
      </p:sp>
      <p:pic>
        <p:nvPicPr>
          <p:cNvPr id="3074" name="Picture 2" descr="Image result for gremlin grpa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02" y="2590800"/>
            <a:ext cx="8824996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75" y="4191000"/>
            <a:ext cx="16002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05600" y="5410200"/>
            <a:ext cx="2209800" cy="1241425"/>
          </a:xfrm>
          <a:solidFill>
            <a:schemeClr val="bg1">
              <a:alpha val="73000"/>
            </a:schemeClr>
          </a:solidFill>
        </p:spPr>
        <p:txBody>
          <a:bodyPr/>
          <a:lstStyle/>
          <a:p>
            <a:r>
              <a:rPr lang="en-IE" dirty="0" smtClean="0"/>
              <a:t>Questions?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5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68047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r>
              <a:rPr lang="en-IE" dirty="0" smtClean="0">
                <a:solidFill>
                  <a:srgbClr val="00B050"/>
                </a:solidFill>
              </a:rPr>
              <a:t>Flexibility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4189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" descr="http://cdn2.hubspot.net/hubfs/219347/Filing_cabi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11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NoSQL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768" y="1219200"/>
            <a:ext cx="8877146" cy="52331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858000" y="3352800"/>
            <a:ext cx="1371600" cy="1460103"/>
          </a:xfrm>
          <a:prstGeom prst="rect">
            <a:avLst/>
          </a:prstGeom>
          <a:noFill/>
          <a:ln w="53975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4325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Relational Databases</a:t>
            </a:r>
            <a:r>
              <a:rPr lang="en-IE" noProof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…</a:t>
            </a:r>
            <a:endParaRPr lang="en-IE" noProof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26" name="Picture 2 1" descr="http://cdn2.hubspot.net/hubfs/219347/Filing_cabinets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194955"/>
            <a:ext cx="6400800" cy="511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990600"/>
            <a:ext cx="9144000" cy="5867400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3" y="4708964"/>
            <a:ext cx="4674487" cy="6299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383" y="5001447"/>
            <a:ext cx="2201242" cy="81636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84" y="5594939"/>
            <a:ext cx="5625303" cy="6278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0" y="1443645"/>
            <a:ext cx="7271697" cy="8429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764286"/>
            <a:ext cx="7265486" cy="121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8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68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761740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40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1"/>
            <a:ext cx="1324968" cy="2052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72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32296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5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1926821" cy="205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18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175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9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598"/>
            <a:ext cx="6764968" cy="205226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03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599"/>
            <a:ext cx="1684542" cy="225021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95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88282"/>
            <a:ext cx="9144000" cy="36806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49525">
            <a:off x="1966540" y="13774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89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12" y="4419600"/>
            <a:ext cx="3704791" cy="22499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5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1"/>
            <a:ext cx="1684155" cy="2251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9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2"/>
            <a:ext cx="1684390" cy="22513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421080"/>
            <a:ext cx="1439701" cy="20664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6174" y="267018"/>
            <a:ext cx="1707826" cy="1752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097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6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752600"/>
            <a:ext cx="5034538" cy="20490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1800" y="1271587"/>
            <a:ext cx="3200400" cy="43148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45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3"/>
            <a:ext cx="1684625" cy="22516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33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4"/>
            <a:ext cx="1684860" cy="2252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72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17112" y="152401"/>
            <a:ext cx="1639057" cy="2209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50845" y="661819"/>
            <a:ext cx="671909" cy="10907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472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86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Relational Database</a:t>
            </a:r>
            <a:endParaRPr lang="en-IE" dirty="0"/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62800" y="324554"/>
            <a:ext cx="1714500" cy="1720712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800" y="3200400"/>
            <a:ext cx="67537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sz="7200" dirty="0" smtClean="0">
                <a:solidFill>
                  <a:srgbClr val="FF0000"/>
                </a:solidFill>
              </a:rPr>
              <a:t>(╯°□°)╯︵ ┻━┻</a:t>
            </a:r>
            <a:endParaRPr lang="en-IE" sz="7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2050" name="Picture 2" descr="Image result for google knowledge grap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4" y="929481"/>
            <a:ext cx="91059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2514600" y="3962400"/>
            <a:ext cx="2160000" cy="2160000"/>
          </a:xfrm>
          <a:prstGeom prst="ellipse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000" y="4267200"/>
            <a:ext cx="1981200" cy="8210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48700" y="5042400"/>
            <a:ext cx="189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400" dirty="0" smtClean="0">
                <a:latin typeface="Anaheim" panose="02000503000000000000" pitchFamily="2" charset="0"/>
              </a:rPr>
              <a:t>Knowledge</a:t>
            </a:r>
          </a:p>
          <a:p>
            <a:pPr algn="ctr"/>
            <a:r>
              <a:rPr lang="en-IE" sz="2400" dirty="0" smtClean="0">
                <a:latin typeface="Anaheim" panose="02000503000000000000" pitchFamily="2" charset="0"/>
              </a:rPr>
              <a:t>Graph</a:t>
            </a:r>
            <a:endParaRPr lang="en-IE" sz="2400" dirty="0">
              <a:latin typeface="Anaheim" panose="02000503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94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</a:t>
            </a:r>
            <a:r>
              <a:rPr lang="en-IE" dirty="0" smtClean="0">
                <a:solidFill>
                  <a:srgbClr val="00B0F0"/>
                </a:solidFill>
              </a:rPr>
              <a:t>Graph</a:t>
            </a:r>
            <a:r>
              <a:rPr lang="en-IE" dirty="0" smtClean="0"/>
              <a:t> Database</a:t>
            </a:r>
            <a:endParaRPr lang="en-I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7670" y="1524000"/>
            <a:ext cx="28686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88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1524002"/>
            <a:ext cx="6984000" cy="41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1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2" y="1524002"/>
            <a:ext cx="6984000" cy="4195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9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9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3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3" y="1524003"/>
            <a:ext cx="6984000" cy="418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8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4975" cy="418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06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4" y="1524003"/>
            <a:ext cx="6985950" cy="418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3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84000" cy="4189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77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5" y="1524004"/>
            <a:ext cx="6997378" cy="420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7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04077" cy="4212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37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6488"/>
            <a:ext cx="9144000" cy="5145024"/>
          </a:xfrm>
          <a:prstGeom prst="rect">
            <a:avLst/>
          </a:prstGeom>
        </p:spPr>
      </p:pic>
      <p:pic>
        <p:nvPicPr>
          <p:cNvPr id="6" name="Picture 2" descr="Open Graph protocol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-28651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80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0782" cy="42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72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12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120" cy="42121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143000"/>
            <a:ext cx="838200" cy="113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8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1797" cy="42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25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473" cy="42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82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2473" cy="4225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9973" y="2667000"/>
            <a:ext cx="838200" cy="84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907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149" cy="42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65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825" cy="42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Planets / Graph Database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4164" cy="424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0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3499889"/>
            <a:ext cx="4914780" cy="5899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Relational databases: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371600"/>
            <a:ext cx="4962255" cy="18667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700" y="4419606"/>
            <a:ext cx="1685330" cy="225263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734" y="4419601"/>
            <a:ext cx="2425765" cy="18808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299" y="4421080"/>
            <a:ext cx="1439701" cy="206649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12839" y="2133600"/>
            <a:ext cx="463116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0" y="2133600"/>
            <a:ext cx="4512839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15" name="TextBox 14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have to impose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have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201" y="2133599"/>
            <a:ext cx="1388638" cy="302336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97747" y="2108962"/>
            <a:ext cx="1587386" cy="304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42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517" y="1828800"/>
            <a:ext cx="9494762" cy="4850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1627" y="-154417"/>
            <a:ext cx="3212373" cy="2747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7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6084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8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Graph Databases: </a:t>
            </a:r>
            <a:r>
              <a:rPr lang="en-IE" dirty="0" smtClean="0">
                <a:solidFill>
                  <a:srgbClr val="00B050"/>
                </a:solidFill>
              </a:rPr>
              <a:t>Pros</a:t>
            </a:r>
            <a:r>
              <a:rPr lang="en-IE" dirty="0" smtClean="0"/>
              <a:t> and </a:t>
            </a:r>
            <a:r>
              <a:rPr lang="en-IE" dirty="0" smtClean="0">
                <a:solidFill>
                  <a:srgbClr val="FF0000"/>
                </a:solidFill>
              </a:rPr>
              <a:t>Cons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6" y="1524004"/>
            <a:ext cx="7013825" cy="423933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2" y="2133600"/>
            <a:ext cx="4572001" cy="3048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4572000" y="2133600"/>
            <a:ext cx="4572000" cy="3048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IE" dirty="0"/>
          </a:p>
        </p:txBody>
      </p:sp>
      <p:sp>
        <p:nvSpPr>
          <p:cNvPr id="6" name="TextBox 5"/>
          <p:cNvSpPr txBox="1"/>
          <p:nvPr/>
        </p:nvSpPr>
        <p:spPr>
          <a:xfrm>
            <a:off x="2" y="3031271"/>
            <a:ext cx="31241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We don't have to impose a </a:t>
            </a:r>
          </a:p>
          <a:p>
            <a:pPr algn="ctr"/>
            <a:r>
              <a:rPr lang="en-IE" sz="24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structure (schema) </a:t>
            </a:r>
          </a:p>
          <a:p>
            <a:pPr algn="ctr"/>
            <a:r>
              <a:rPr lang="en-IE" sz="2000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from the start</a:t>
            </a:r>
            <a:endParaRPr lang="en-IE" sz="2000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46290" y="3031270"/>
            <a:ext cx="3048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We don't have a </a:t>
            </a:r>
          </a:p>
          <a:p>
            <a:pPr algn="ctr"/>
            <a:r>
              <a:rPr lang="en-IE" sz="24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structure (schema) </a:t>
            </a:r>
            <a:r>
              <a:rPr lang="en-IE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imposed from the start</a:t>
            </a:r>
            <a:endParaRPr lang="en-IE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pic>
        <p:nvPicPr>
          <p:cNvPr id="10" name="Picture 9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4554000" y="2133599"/>
            <a:ext cx="1389600" cy="30200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2970000" y="2108962"/>
            <a:ext cx="1587600" cy="30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8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5" name="Picture 4" descr="Image result for self organiz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4638"/>
            <a:ext cx="9135777" cy="608012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4346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Why do we need Graph </a:t>
            </a:r>
            <a:r>
              <a:rPr lang="en-IE" dirty="0"/>
              <a:t>D</a:t>
            </a:r>
            <a:r>
              <a:rPr lang="en-IE" dirty="0" smtClean="0"/>
              <a:t>atabases?</a:t>
            </a:r>
            <a:br>
              <a:rPr lang="en-IE" dirty="0" smtClean="0"/>
            </a:br>
            <a:r>
              <a:rPr lang="en-IE" dirty="0" smtClean="0">
                <a:solidFill>
                  <a:srgbClr val="00B050"/>
                </a:solidFill>
              </a:rPr>
              <a:t>Path Queries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01005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67" y="1382713"/>
            <a:ext cx="7818065" cy="30740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Edge-labelled Graph</a:t>
            </a:r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4346236" cy="14868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5181600"/>
            <a:ext cx="1868075" cy="71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194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75" y="1143002"/>
            <a:ext cx="7388571" cy="339878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sz="3600" dirty="0" smtClean="0"/>
              <a:t>Property Graph</a:t>
            </a:r>
            <a:endParaRPr lang="en-IE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7315200" y="5410200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600" dirty="0" smtClean="0">
                <a:solidFill>
                  <a:srgbClr val="EEA61A"/>
                </a:solidFill>
              </a:rPr>
              <a:t>???</a:t>
            </a:r>
            <a:endParaRPr lang="en-IE" sz="3600" dirty="0">
              <a:solidFill>
                <a:srgbClr val="EEA61A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5181600"/>
            <a:ext cx="6187674" cy="717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135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Why do we need </a:t>
            </a:r>
            <a:r>
              <a:rPr lang="en-IE" u="sng" dirty="0" smtClean="0"/>
              <a:t>Property</a:t>
            </a:r>
            <a:r>
              <a:rPr lang="en-IE" dirty="0" smtClean="0"/>
              <a:t> Graphs?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70091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Labelled Graph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6" y="2286000"/>
            <a:ext cx="8308322" cy="36471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7800" y="1143000"/>
            <a:ext cx="7465245" cy="723166"/>
          </a:xfrm>
          <a:prstGeom prst="rect">
            <a:avLst/>
          </a:prstGeom>
          <a:solidFill>
            <a:schemeClr val="bg1">
              <a:lumMod val="85000"/>
              <a:alpha val="98000"/>
            </a:schemeClr>
          </a:solidFill>
        </p:spPr>
        <p:txBody>
          <a:bodyPr wrap="square" rtlCol="0" anchor="t" anchorCtr="0">
            <a:noAutofit/>
          </a:bodyPr>
          <a:lstStyle/>
          <a:p>
            <a:r>
              <a:rPr lang="en-IE" sz="2000" dirty="0" smtClean="0">
                <a:latin typeface="Calibri Light" panose="020F0302020204030204" pitchFamily="34" charset="0"/>
              </a:rPr>
              <a:t>How can we say that Galileo Galilei discovered Calisto and Io in 1610 while James W. Christy discovered Charon in 1978?</a:t>
            </a:r>
          </a:p>
          <a:p>
            <a:endParaRPr lang="en-IE" sz="2000" dirty="0">
              <a:latin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7642" y="1197468"/>
            <a:ext cx="365403" cy="34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Directed Labelled Graph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5" y="2286000"/>
            <a:ext cx="8303130" cy="3613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26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Wouldn't it have been nice to simply ...</a:t>
            </a: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6" y="2286000"/>
            <a:ext cx="8308322" cy="3647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94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Image result for graph q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-143943"/>
            <a:ext cx="3904096" cy="1366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34457"/>
            <a:ext cx="6934200" cy="6423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39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Wouldn't it have been nice to simply ...</a:t>
            </a:r>
            <a:endParaRPr lang="en-IE" dirty="0"/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7" y="2286000"/>
            <a:ext cx="8312715" cy="365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54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 ...</a:t>
            </a:r>
            <a:endParaRPr lang="en-IE" dirty="0"/>
          </a:p>
        </p:txBody>
      </p:sp>
      <p:sp>
        <p:nvSpPr>
          <p:cNvPr id="5" name="Title 1 2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</a:t>
            </a:r>
            <a:r>
              <a:rPr lang="en-IE" sz="3200" dirty="0" smtClean="0">
                <a:solidFill>
                  <a:srgbClr val="FE8307"/>
                </a:solidFill>
              </a:rPr>
              <a:t>nodes</a:t>
            </a:r>
            <a:r>
              <a:rPr lang="en-IE" sz="3200" dirty="0" smtClean="0"/>
              <a:t> and </a:t>
            </a:r>
            <a:r>
              <a:rPr lang="en-IE" sz="3200" dirty="0" smtClean="0">
                <a:solidFill>
                  <a:srgbClr val="BF0040"/>
                </a:solidFill>
              </a:rPr>
              <a:t>edges</a:t>
            </a:r>
            <a:endParaRPr lang="en-IE" sz="3200" dirty="0">
              <a:solidFill>
                <a:srgbClr val="BF004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5" y="1219205"/>
            <a:ext cx="7504110" cy="346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8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</a:t>
            </a:r>
            <a:endParaRPr lang="en-IE" dirty="0"/>
          </a:p>
        </p:txBody>
      </p:sp>
      <p:sp>
        <p:nvSpPr>
          <p:cNvPr id="7" name="Title 1 2 1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nodes and edges</a:t>
            </a:r>
            <a:endParaRPr lang="en-IE" sz="3200" dirty="0"/>
          </a:p>
        </p:txBody>
      </p:sp>
      <p:sp>
        <p:nvSpPr>
          <p:cNvPr id="8" name="Title 1 2 2"/>
          <p:cNvSpPr txBox="1">
            <a:spLocks/>
          </p:cNvSpPr>
          <p:nvPr/>
        </p:nvSpPr>
        <p:spPr>
          <a:xfrm>
            <a:off x="1905000" y="5283116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IDs on </a:t>
            </a:r>
            <a:r>
              <a:rPr lang="en-IE" sz="3200" dirty="0" smtClean="0">
                <a:solidFill>
                  <a:srgbClr val="FE8307"/>
                </a:solidFill>
              </a:rPr>
              <a:t>nodes</a:t>
            </a:r>
            <a:r>
              <a:rPr lang="en-IE" sz="3200" dirty="0" smtClean="0"/>
              <a:t> and </a:t>
            </a:r>
            <a:r>
              <a:rPr lang="en-IE" sz="3200" dirty="0" smtClean="0">
                <a:solidFill>
                  <a:srgbClr val="BF0040"/>
                </a:solidFill>
              </a:rPr>
              <a:t>edges</a:t>
            </a:r>
            <a:endParaRPr lang="en-IE" sz="3200" dirty="0">
              <a:solidFill>
                <a:srgbClr val="BF0040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5" y="1219204"/>
            <a:ext cx="7504110" cy="346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63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Property Graphs</a:t>
            </a:r>
            <a:endParaRPr lang="en-IE" dirty="0"/>
          </a:p>
        </p:txBody>
      </p:sp>
      <p:sp>
        <p:nvSpPr>
          <p:cNvPr id="7" name="Title 1 2 1"/>
          <p:cNvSpPr txBox="1">
            <a:spLocks/>
          </p:cNvSpPr>
          <p:nvPr/>
        </p:nvSpPr>
        <p:spPr>
          <a:xfrm>
            <a:off x="1905000" y="4800600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attributes on nodes and edges</a:t>
            </a:r>
            <a:endParaRPr lang="en-IE" sz="3200" dirty="0"/>
          </a:p>
        </p:txBody>
      </p:sp>
      <p:sp>
        <p:nvSpPr>
          <p:cNvPr id="8" name="Title 1 2 2"/>
          <p:cNvSpPr txBox="1">
            <a:spLocks/>
          </p:cNvSpPr>
          <p:nvPr/>
        </p:nvSpPr>
        <p:spPr>
          <a:xfrm>
            <a:off x="1905000" y="5283116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IDs on nodes and edges</a:t>
            </a:r>
            <a:endParaRPr lang="en-IE" sz="3200" dirty="0"/>
          </a:p>
        </p:txBody>
      </p:sp>
      <p:sp>
        <p:nvSpPr>
          <p:cNvPr id="6" name="Title 1 2 3"/>
          <p:cNvSpPr txBox="1">
            <a:spLocks/>
          </p:cNvSpPr>
          <p:nvPr/>
        </p:nvSpPr>
        <p:spPr>
          <a:xfrm>
            <a:off x="1905000" y="5765632"/>
            <a:ext cx="72390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3200" dirty="0" smtClean="0"/>
              <a:t>	... labels on </a:t>
            </a:r>
            <a:r>
              <a:rPr lang="en-IE" sz="3200" dirty="0">
                <a:solidFill>
                  <a:srgbClr val="FE8307"/>
                </a:solidFill>
              </a:rPr>
              <a:t>nodes</a:t>
            </a:r>
            <a:r>
              <a:rPr lang="en-IE" sz="3200" dirty="0"/>
              <a:t> and </a:t>
            </a:r>
            <a:r>
              <a:rPr lang="en-IE" sz="3200" dirty="0">
                <a:solidFill>
                  <a:srgbClr val="BF0040"/>
                </a:solidFill>
              </a:rPr>
              <a:t>edges</a:t>
            </a:r>
            <a:endParaRPr lang="en-IE" sz="3200" dirty="0"/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505" y="1219207"/>
            <a:ext cx="7504110" cy="3468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1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Popular Graph Databases</a:t>
            </a:r>
            <a:endParaRPr lang="en-IE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16253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http://db-engines.com/en/ranking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745" y="76200"/>
            <a:ext cx="7772400" cy="614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867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62400" y="6539706"/>
            <a:ext cx="693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http://db-engines.com/en/ranking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81" y="76201"/>
            <a:ext cx="6287919" cy="6146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236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5428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Neo4j Graph Database</a:t>
            </a:r>
            <a:endParaRPr lang="en-IE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sz="2800" dirty="0" smtClean="0"/>
              <a:t>Data Model: 		</a:t>
            </a:r>
            <a:r>
              <a:rPr lang="en-IE" sz="2800" dirty="0" smtClean="0">
                <a:solidFill>
                  <a:srgbClr val="00B0F0"/>
                </a:solidFill>
              </a:rPr>
              <a:t>Property Graphs</a:t>
            </a:r>
          </a:p>
          <a:p>
            <a:r>
              <a:rPr lang="en-IE" sz="2800" dirty="0" smtClean="0"/>
              <a:t>Query Language: 	</a:t>
            </a:r>
            <a:r>
              <a:rPr lang="en-IE" sz="2800" dirty="0" smtClean="0">
                <a:solidFill>
                  <a:srgbClr val="00B0F0"/>
                </a:solidFill>
              </a:rPr>
              <a:t>Cypher</a:t>
            </a:r>
          </a:p>
          <a:p>
            <a:r>
              <a:rPr lang="en-IE" sz="2800" dirty="0" smtClean="0"/>
              <a:t>Scripting Language:	</a:t>
            </a:r>
            <a:r>
              <a:rPr lang="en-IE" sz="2800" dirty="0" smtClean="0">
                <a:solidFill>
                  <a:srgbClr val="00B0F0"/>
                </a:solidFill>
              </a:rPr>
              <a:t>Gremlin</a:t>
            </a:r>
          </a:p>
          <a:p>
            <a:r>
              <a:rPr lang="en-IE" sz="2800" dirty="0" smtClean="0"/>
              <a:t>Licence:			</a:t>
            </a:r>
            <a:r>
              <a:rPr lang="en-IE" sz="2800" dirty="0" smtClean="0">
                <a:solidFill>
                  <a:srgbClr val="00B0F0"/>
                </a:solidFill>
              </a:rPr>
              <a:t>Open Source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(Single Machine)</a:t>
            </a:r>
          </a:p>
          <a:p>
            <a:pPr marL="1371600" lvl="3" indent="0">
              <a:buNone/>
            </a:pPr>
            <a:r>
              <a:rPr lang="en-IE" sz="1600" dirty="0"/>
              <a:t>	</a:t>
            </a:r>
            <a:r>
              <a:rPr lang="en-IE" sz="1600" dirty="0" smtClean="0"/>
              <a:t>		</a:t>
            </a:r>
            <a:r>
              <a:rPr lang="en-IE" sz="2800" dirty="0" smtClean="0">
                <a:solidFill>
                  <a:srgbClr val="00B0F0"/>
                </a:solidFill>
              </a:rPr>
              <a:t>Commercial </a:t>
            </a:r>
            <a:r>
              <a:rPr lang="en-IE" sz="2800" dirty="0" smtClean="0">
                <a:solidFill>
                  <a:schemeClr val="accent6">
                    <a:lumMod val="75000"/>
                  </a:schemeClr>
                </a:solidFill>
              </a:rPr>
              <a:t>(Cluster Edition)</a:t>
            </a:r>
            <a:endParaRPr lang="en-IE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0" y="4114800"/>
            <a:ext cx="6705600" cy="268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Cypher: </a:t>
            </a:r>
            <a:br>
              <a:rPr lang="en-IE" dirty="0" smtClean="0"/>
            </a:b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3200" dirty="0" smtClean="0"/>
              <a:t>/</a:t>
            </a:r>
            <a:r>
              <a:rPr lang="en-IE" sz="32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r>
              <a:rPr lang="en-IE" sz="3200" dirty="0" smtClean="0"/>
              <a:t> </a:t>
            </a:r>
            <a:endParaRPr lang="en-IE" sz="3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Rectangle 5"/>
          <p:cNvSpPr/>
          <p:nvPr/>
        </p:nvSpPr>
        <p:spPr>
          <a:xfrm>
            <a:off x="990600" y="6400800"/>
            <a:ext cx="8153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IE" sz="1400" dirty="0">
                <a:latin typeface="Inconsolata" panose="020B0609030003000000" pitchFamily="49" charset="0"/>
                <a:hlinkClick r:id="rId2"/>
              </a:rPr>
              <a:t>https://neo4j.com/docs/developer-manual/3.4/cypher/clauses/match</a:t>
            </a:r>
            <a:r>
              <a:rPr lang="en-IE" sz="1400" dirty="0" smtClean="0">
                <a:latin typeface="Inconsolata" panose="020B0609030003000000" pitchFamily="49" charset="0"/>
                <a:hlinkClick r:id="rId2"/>
              </a:rPr>
              <a:t>/</a:t>
            </a:r>
            <a:endParaRPr lang="en-IE" sz="1400" dirty="0">
              <a:latin typeface="Inconsolata" panose="020B0609030003000000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6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90800"/>
            <a:ext cx="9144000" cy="2596444"/>
          </a:xfrm>
          <a:prstGeom prst="rect">
            <a:avLst/>
          </a:prstGeom>
        </p:spPr>
      </p:pic>
      <p:pic>
        <p:nvPicPr>
          <p:cNvPr id="1026" name="Picture 2" descr="Image result for amazon neptu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95312"/>
            <a:ext cx="1714500" cy="153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amazon servic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218707"/>
            <a:ext cx="1714500" cy="376605"/>
          </a:xfrm>
          <a:prstGeom prst="rect">
            <a:avLst/>
          </a:prstGeom>
          <a:solidFill>
            <a:srgbClr val="174B1A"/>
          </a:solidFill>
        </p:spPr>
      </p:pic>
    </p:spTree>
    <p:extLst>
      <p:ext uri="{BB962C8B-B14F-4D97-AF65-F5344CB8AC3E}">
        <p14:creationId xmlns:p14="http://schemas.microsoft.com/office/powerpoint/2010/main" val="2971950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2339090" cy="652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1" y="4572000"/>
            <a:ext cx="4482252" cy="625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685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2336400" cy="65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0"/>
            <a:ext cx="1235527" cy="104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394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5805296" cy="6550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4572002"/>
            <a:ext cx="1235527" cy="83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75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2683" cy="6536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1"/>
            <a:ext cx="2193242" cy="1048602"/>
          </a:xfrm>
          <a:prstGeom prst="rect">
            <a:avLst/>
          </a:prstGeom>
        </p:spPr>
      </p:pic>
      <p:sp>
        <p:nvSpPr>
          <p:cNvPr id="6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matching nodes returned with blank attributes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7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3721" cy="6537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572001"/>
            <a:ext cx="2192580" cy="1473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2581" cy="653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5527" cy="104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59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1544" cy="6529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6084" cy="10491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  <p:sp>
        <p:nvSpPr>
          <p:cNvPr id="7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multiplicity of results corresponds to number of matches</a:t>
            </a:r>
            <a:endParaRPr lang="en-IE" sz="2800" dirty="0"/>
          </a:p>
        </p:txBody>
      </p:sp>
    </p:spTree>
    <p:extLst>
      <p:ext uri="{BB962C8B-B14F-4D97-AF65-F5344CB8AC3E}">
        <p14:creationId xmlns:p14="http://schemas.microsoft.com/office/powerpoint/2010/main" val="414808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3"/>
            <a:ext cx="3784656" cy="6531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5527" cy="1685779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multiplicity of results corresponds to number of matches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9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3"/>
            <a:ext cx="3785694" cy="6532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3"/>
            <a:ext cx="1236411" cy="1047890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 DISTINCT</a:t>
            </a:r>
            <a:r>
              <a:rPr lang="en-IE" sz="2800" dirty="0" smtClean="0"/>
              <a:t> removes duplicates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47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3784656" cy="65318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1" y="4572004"/>
            <a:ext cx="2657770" cy="1047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48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5769"/>
            <a:ext cx="9144000" cy="480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76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2000"/>
            <a:ext cx="4365290" cy="6543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1998"/>
            <a:ext cx="3520931" cy="104774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1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4572000"/>
            <a:ext cx="4365389" cy="6544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571998"/>
            <a:ext cx="2621493" cy="10477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58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246661" cy="657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3" y="4572001"/>
            <a:ext cx="1236411" cy="835537"/>
          </a:xfrm>
          <a:prstGeom prst="rect">
            <a:avLst/>
          </a:prstGeom>
        </p:spPr>
      </p:pic>
      <p:sp>
        <p:nvSpPr>
          <p:cNvPr id="2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</a:t>
            </a:r>
            <a:r>
              <a:rPr lang="en-IE" sz="2800" u="sng" dirty="0" smtClean="0"/>
              <a:t>will not</a:t>
            </a:r>
            <a:r>
              <a:rPr lang="en-IE" sz="2800" dirty="0" smtClean="0"/>
              <a:t> match the same edge twice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826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4246661" cy="6577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473" y="4572000"/>
            <a:ext cx="1236411" cy="1047890"/>
          </a:xfrm>
          <a:prstGeom prst="rect">
            <a:avLst/>
          </a:prstGeom>
        </p:spPr>
      </p:pic>
      <p:sp>
        <p:nvSpPr>
          <p:cNvPr id="21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</a:t>
            </a:r>
            <a:r>
              <a:rPr lang="en-IE" sz="2800" u="sng" dirty="0" smtClean="0"/>
              <a:t>will</a:t>
            </a:r>
            <a:r>
              <a:rPr lang="en-IE" sz="2800" dirty="0" smtClean="0"/>
              <a:t> match same node twice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81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3352" cy="657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1"/>
            <a:ext cx="1235527" cy="623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8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4398" cy="6578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3"/>
            <a:ext cx="1235527" cy="8354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3814398" cy="6578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4572001"/>
            <a:ext cx="1235527" cy="364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82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76923" cy="65995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72000"/>
            <a:ext cx="1355025" cy="1685779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AS</a:t>
            </a:r>
            <a:r>
              <a:rPr lang="en-IE" sz="2800" dirty="0" smtClean="0"/>
              <a:t> renames columns in results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16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77659" cy="9037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9" y="4572000"/>
            <a:ext cx="1356827" cy="1473867"/>
          </a:xfrm>
          <a:prstGeom prst="rect">
            <a:avLst/>
          </a:prstGeom>
        </p:spPr>
      </p:pic>
      <p:sp>
        <p:nvSpPr>
          <p:cNvPr id="8" name="Title 1 2 1"/>
          <p:cNvSpPr txBox="1">
            <a:spLocks/>
          </p:cNvSpPr>
          <p:nvPr/>
        </p:nvSpPr>
        <p:spPr>
          <a:xfrm>
            <a:off x="0" y="6285232"/>
            <a:ext cx="9144000" cy="572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50000"/>
                  </a:schemeClr>
                </a:solidFill>
                <a:latin typeface="Calibri Light" panose="020F0302020204030204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pPr algn="r"/>
            <a:r>
              <a:rPr lang="en-IE" sz="2800" dirty="0" smtClean="0"/>
              <a:t>	... use multiple </a:t>
            </a:r>
            <a:r>
              <a:rPr lang="en-IE" sz="2800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sz="2800" dirty="0" smtClean="0"/>
              <a:t> to match same edge multiple times</a:t>
            </a:r>
            <a:endParaRPr lang="en-IE" sz="2800" dirty="0"/>
          </a:p>
        </p:txBody>
      </p:sp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97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MATCH</a:t>
            </a:r>
            <a:r>
              <a:rPr lang="en-IE" dirty="0" smtClean="0"/>
              <a:t>/</a:t>
            </a:r>
            <a:r>
              <a:rPr lang="en-IE" dirty="0" smtClean="0">
                <a:solidFill>
                  <a:srgbClr val="0000D3"/>
                </a:solidFill>
                <a:latin typeface="Inconsolata" panose="020B0609030003000000" pitchFamily="49" charset="0"/>
              </a:rPr>
              <a:t>RETURN</a:t>
            </a:r>
            <a:endParaRPr lang="en-IE" dirty="0">
              <a:solidFill>
                <a:srgbClr val="0000D3"/>
              </a:solidFill>
              <a:latin typeface="Inconsolata" panose="020B0609030003000000" pitchFamily="49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2" y="4572000"/>
            <a:ext cx="5280606" cy="9083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4572000"/>
            <a:ext cx="715313" cy="15653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891" y="618025"/>
            <a:ext cx="7388571" cy="3398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3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3584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length{\vgap}&#10;\newlength{\hgap}&#10;\setlength{\vgap}{1.7cm}&#10;\setlength{\hgap}{4.6cm}&#10; &#10;\resizebox{\textwidth}{!}{&#10;\begin{tikzpicture}&#10;&#10;\node[iri] (t1) {TRAPPIST-1};&#10;&#10;\node[lit,below=\vgap of t1.mid,anchor=mid] (ucd) {\color{blue}\textit{Ultra-Cool Dwarf}}&#10;   edge[arrin] node[lab] {instance} (t1);&#10;&#10;\node[lit,right=\hgap of t1.mid,anchor=mid] (k) {2,550$\pm$55 K}&#10;   edge[arrin] node[lab] {temp} (t1);&#10;&#10;\node[iri,left=\hgap of t1.mid,anchor=mid] (rd) {\color{blue}\textit{Red Dwarf}}&#10;   edge[arrin] node[lab] {instance} (t1);&#10;&#10;\node[lit,below=\vgap of k.mid,anchor=mid] (t1m) {0.08$\pm$0.009 M$_{\odot}$}&#10;   edge[arrin] node[lab] {mass} (t1);&#10;&#10;\node[iri,left=\hgap of ucd.mid,anchor=mid] (ds) {\color{blue}\textit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\color{blue}\textit{Extrasolar Planet}}&#10;   edge[arrin] node[lab] {instance} (t1b)&#10;   edge[arrin] node[lab] {instance} (t1c);&#10;&#10;\node[iri,left=\hgap of esp.mid,anchor=mid] (pl) {\color{blue}\textit{Planet}}&#10;   edge[arrin] node[lab] {subclass} (esp);&#10;&#10;\node[iri,left=0.7\hgap of t1b.mid,anchor=mid] (ab) {\color{blue}\textit{Astronomical Body}}&#10;   edge[arrin] node[lab] {subclass} (pl);&#10;&#10;\node[iri,below=\vgap of ab.mid,anchor=mid] (st) {\color{blue}\textit{Star}}&#10;   edge[arrin] node[lab] {subclass} (ds)&#10;   edge[arrout] node[lab] {subclass} (ab);&#10;&#10;&#10;\end{tikzpicture}&#10;&#10;&#10;}&#10;\end{document}"/>
  <p:tag name="IGUANATEXSIZE" val="18"/>
  <p:tag name="IGUANATEXCURSOR" val="206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451,98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l r r}&#10;\rlt{Client}\\&#10;\hline&#10;\schk{rut} &amp; \sch{name} &amp; \sch{phone} &amp; \sch{address}\\[0.5ex]&#10;\hline &#10;32.000.273-K &amp; Kelvin &amp; +56976698463 &amp; Campo de Hielo Sur, Depto 273\\&#10;\hline&#10;\end{tabular}&#10;&#10;&#10;&#10;&#10;&#10;\end{document}"/>
  <p:tag name="IGUANATEXSIZE" val="16"/>
  <p:tag name="IGUANATEXCURSOR" val="3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543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{$n_1$} $:$ \color{orange}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{$n_2$} $:$ \color{orange}Person}};&#10;&#10;%%%%% edge e1&#10;\draw[arrout,bend left=10] (n1) to &#10;node[below, rectw] (e1) {} &#10;(n2);&#10;&#10;%%%%% label of e1&#10;\node[ert] (le1) at (e1.north) {\uri{{$e_1$} $:$ \color{purple}knows}};&#10;&#10;%%%%% edge e2&#10;\draw[arrout,bend left=10] (n2) to &#10;node[below, erectw] (e2) {} &#10;(n1);&#10;&#10;%%%%% label of e2&#10;\node[ert] (le2) at (e2.north) {\uri{{$e_2$} $:$ \color{purple}knows}};&#10;&#10;%%%%% node n3&#10;\node[rect, below=0.5cm of n1,xshift=-4cm] (n3) {&#10;\alt{40pt}{&#10;\urie{name} &amp; \uriq{U2}}};&#10;&#10;%%%%% label of n3&#10;\node[rt] (ln3) at (n3.north) {\uri{{$n_3$} $:$ \color{orange}Tag}};&#10;&#10;%%%%% edge e3&#10;\draw[arrin, bend right=20] (n1) to&#10;node[below, erectw] (e3) &#10;{}&#10;(ln3);&#10;&#10;%%%%% label of e3&#10;\node[ert,yshift=-0.1cm] (le3) at (e3.north) {\uri{{$e_3$} $:$ \color{purple}hasFollower}};&#10;&#10;%%%%% node n4 &#10;\node[rect,below=2.5cm of n1] (n4) {&#10;\alt{71pt}{ &#10;\urie{content} &amp; \uriq{U2 uwu?}\\&#10;\urie{language} &amp; \uriq{en}}};&#10;&#10;%%%%% label of n4&#10;\node[rt] (ln4) at (n4.north) {\uri{{$n_4$} $:$ \color{orange}Post}} ;&#10;&#10;%%%%% edge e4&#10;\draw[arrout, bend left=20] (n4) to&#10;node[below, erectw] (e4) &#10;{}&#10;(n3);&#10;&#10;%%%%% label of e4&#10;\node[ert] (le4) at (e4.north) {\uri{{$e_4$} $:$ \color{purple}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{$n_5$} $:$ \color{orange}Person}} ;&#10;&#10;%%%%% edge e5&#10;\draw[arrout] (n1) to&#10;node[left, erect] (e5) {&#10;\alt{58pt}{&#10;\urie{date} &amp; \uriq{2015-09-14}}}&#10;(ln4);&#10;&#10;%%%%% label of e5&#10;\node[ert] (le5) at (e5.north) {\uri{{$e_5$} $:$ \color{purple}likes}};&#10;&#10;%%%%% edge e6&#10;\draw[arrout] (n2) to&#10;node[right, erect] (e6) {&#10;\alt{55pt}{ &#10;\urie{rel} &amp; \uriq{brother}}}&#10;(ln5);&#10;&#10;%%%%% label of e6&#10;\node[ert] (le6) at (e6.north) {\uri{{$e_6$} $:$ \color{purple}knows}};&#10;&#10;%%%%% edge e7&#10;\draw[arrout] (n2) to&#10;node[below, erect] (e7) {&#10;\alt{58pt}{ &#10;\urie{date} &amp; \uriq{2014-03-15}}}&#10;(n4);&#10;&#10;%%%%% label of e7&#10;\node[ert] (le7) at (e7.north) {\uri{{$e_7$} $:$ \color{purple}likes}};&#10;&#10;%%%%% edge e8&#10;\draw[arrout] (n5) to&#10;node[below, erect] (e8) {&#10;\alt{58pt}{ &#10;\urie{date} &amp; \uriq{2016-03-15}}}&#10;(n4);&#10;&#10;%%%%% label of e8&#10;\node[ert] (le6) at (e8.north) {\uri{{$e_8$} $:$ \color{purple}likes}};&#10;&#10;&#10;\end{tikzpicture}&#10;}&#10;\end{document}"/>
  <p:tag name="IGUANATEXSIZE" val="18"/>
  <p:tag name="IGUANATEXCURSOR" val="55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147,66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3cm}&#10;~~\begin{lstlisting}[]&#10;MATCH (x:Post) &#10;RETURN x\end{lstlisting}&#10;\end{minipage}&#10;\end{document}"/>
  <p:tag name="IGUANATEXSIZE" val="20"/>
  <p:tag name="IGUANATEXCURSOR" val="3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9.5613"/>
  <p:tag name="ORIGINALWIDTH" val="3151.19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}\\&#10;\midrule&#10;(:Post \{content: &quot;U2 uwu?&quot;, language: &quot;en&quot;\}) \\&#10;\bottomrule&#10;\end{tabular}&#10;\end{document}"/>
  <p:tag name="IGUANATEXSIZE" val="14"/>
  <p:tag name="IGUANATEXCURSOR" val="3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147,66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3cm}&#10;~~\begin{lstlisting}[]&#10;MATCH (x:Person) &#10;RETURN x.firstName\end{lstlisting}&#10;\end{minipage}&#10;\end{document}"/>
  <p:tag name="IGUANATEXSIZE" val="20"/>
  <p:tag name="IGUANATEXCURSOR" val="35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848,89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.8cm}&#10;~~\begin{lstlisting}[]&#10;MATCH (x:Person {gender: &quot;male&quot;, lastName: &quot;Cook&quot;}) &#10;RETURN x.first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ohn \\&#10;Frank \\&#10;\bottomrule&#10;\end{tabular}&#10;\end{document}"/>
  <p:tag name="IGUANATEXSIZE" val="14"/>
  <p:tag name="IGUANATEXCURSOR" val="35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8,8196"/>
  <p:tag name="ORIGINALWIDTH" val="4458,623"/>
  <p:tag name="OUTPUTDPI" val="1200"/>
  <p:tag name="LATEXADDIN" val="\documentclass{article}&#10;\usepackage[utf8]{inputenc}&#10;\usepackage{inconsolata}&#10;\usepackage{amsmath}&#10;\usepackage{xcolor}&#10;\usepackage[normalem]{ulem}&#10;\usepackage{C:/Users/ahogan/Documents/Teaching/Databases/macros/bdd}&#10;\pagestyle{empty}&#10;&#10;\begin{document}&#10;\tpre&#10;\begin{tabular}{p{12ex} p{18ex} p{12ex} p{9ex} R{8ex} R{8ex} L{14ex} }&#10;\rlt{Debit}\\&#10;\hline&#10;\sch{account} &amp; \sch{comment} &amp; \sch{date} &amp; \sch{time}  &amp; \sch{amount} &amp; \sch{total} &amp; \schk{id}\\[0.5ex]&#10;\hline &#10;7873698669 &amp; Initial deposit &amp; 2020-21-01 &amp; 20:02:02 &amp; 300000 &amp; 300000 &amp; \tt TRCXGU8JSHD \\&#10;7873698669 &amp; C0°0°L Designs &amp; 2020-02-06 &amp; 09:15:33 &amp; 50000 &amp; 325000 &amp; \tt TRCCIA2J8A0 \\&#10;\hline&#10;\end{tabular}&#10;&#10;&#10;&#10;&#10;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 &#10;RETURN x.firstName,x.gender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541,46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.firstName} &amp; \textbf{x.gender}\\&#10;\midrule&#10;Julie &amp;  \\&#10;John &amp; male\\&#10;Frank  &amp; male \\&#10;\bottomrule&#10;\end{tabular}&#10;\end{document}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 &#10;RETURN x.firstName,x.gender\end{lstlisting}&#10;\end{minipage}&#10;\end{document}"/>
  <p:tag name="IGUANATEXSIZE" val="20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1541,46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.firstName} &amp; \textbf{x.gender}\\&#10;\midrule&#10;Julie &amp;  \\&#10;John &amp; male\\&#10;Frank  &amp; male \\&#10; &amp; \\&#10; &amp; \\&#10;\bottomrule&#10;\end{tabular}&#10;\end{document}"/>
  <p:tag name="IGUANATEXSIZE" val="14"/>
  <p:tag name="IGUANATEXCURSOR" val="43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:Person)--&gt;(x:Person) &#10;RETURN x.firstName\end{lstlisting}&#10;\end{minipage}&#10;\end{document}"/>
  <p:tag name="IGUANATEXSIZE" val="20"/>
  <p:tag name="IGUANATEXCURSOR" val="33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:Person) &#10;RETURN x.firstName\end{lstlisting}&#10;\end{minipage}&#10;\end{document}"/>
  <p:tag name="IGUANATEXSIZE" val="20"/>
  <p:tag name="IGUANATEXCURSOR" val="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9,6032"/>
  <p:tag name="ORIGINALWIDTH" val="4458,62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usepackage{inconsolata}&#10;\pagestyle{empty}&#10;&#10;\begin{document}&#10;\tpre&#10;\begin{tabular}{p{12ex} p{18ex} p{12ex} p{9ex} R{8ex} R{8ex} L{14ex} }&#10;\rlt{Credit}\\&#10;\hline&#10;\sch{account} &amp; \sch{comment} &amp; \sch{date} &amp; \sch{time}  &amp; \sch{amount} &amp; \sch{total} &amp; \schk{id}\\[0.5ex]&#10;\hline &#10;7873698669 &amp; Electricity &amp; 2020-02-02 &amp; 20:00:01 &amp; 8200 &amp; 291800 &amp; \tt TRCJASJDA9A \\&#10;7873698669 &amp; Heat &amp; 2020-02-02 &amp; 20:00:02 &amp;  600 &amp; 291200  &amp; \tt TRC81KAQWAS \\&#10;7873698669 &amp; Moviestar &amp; 2020-02-02 &amp; 20:00:03 &amp; 16200 &amp; 275000 &amp; \tt TRCK8J7JA8D \\&#10;7873698669 &amp; ATM &amp; 2020-02-08 &amp; 16:05:02 &amp; 100000 &amp; 225000 &amp; \tt TRCPM8A45AD \\&#10;\hline&#10;\end{tabular}&#10;&#10;&#10;&#10;&#10;&#10;\end{document}"/>
  <p:tag name="IGUANATEXSIZE" val="16"/>
  <p:tag name="IGUANATEXCURSOR" val="7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37.1579"/>
  <p:tag name="ORIGINALWIDTH" val="868.3914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John \\&#10;\bottomrule&#10;\end{tabular}&#10;\end{document}"/>
  <p:tag name="IGUANATEXSIZE" val="14"/>
  <p:tag name="IGUANATEXCURSOR" val="384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 &#10;RETURN x.firstName\end{lstlisting}&#10;\end{minipage}&#10;\end{document}"/>
  <p:tag name="IGUANATEXSIZE" val="20"/>
  <p:tag name="IGUANATEXCURSOR" val="3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ulie \\&#10;John \\&#10;John \\&#10;John \\&#10;Frank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 &#10;RETURN DISTINCT x.firstName\end{lstlisting}&#10;\end{minipage}&#10;\end{document}"/>
  <p:tag name="IGUANATEXSIZE" val="20"/>
  <p:tag name="IGUANATEXCURSOR" val="3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\\&#10;\midrule&#10;Julie \\&#10;John \\&#10;Frank \\&#10;\bottomrule&#10;\end{tabular}&#10;\end{document}"/>
  <p:tag name="IGUANATEXSIZE" val="14"/>
  <p:tag name="IGUANATEXCURSOR" val="3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1:Person)--&gt;(x2:Person) &#10;RETURN x1.firstName,x2.firstname\end{lstlisting}&#10;\end{minipage}&#10;\end{document}"/>
  <p:tag name="IGUANATEXSIZE" val="20"/>
  <p:tag name="IGUANATEXCURSOR" val="3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 \\&#10;John &amp; Julie \\&#10;John &amp; Frank \\&#10;\bottomrule&#10;\end{tabular}&#10;\end{document}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95,819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\\[0.5ex]&#10;\hline &#10;Mercury  \\&#10;Venus \\&#10;Earth \\&#10;Mars \\&#10;Jupiter \\&#10;Saturn \\&#10;Uranus \\&#10;Neptune \\ &#10;Pluto \\\hline&#10;\end{tabular}&#10;&#10;&#10;&#10;&#10;&#10;\end{document}"/>
  <p:tag name="IGUANATEXSIZE" val="15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140,04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8cm}&#10;~~\begin{lstlisting}[]&#10;MATCH (x1:Person)-[r]-&gt;(x2:Person) &#10;RETURN x1.firstName,x2.firstName,r.rel\end{lstlisting}&#10;\end{minipage}&#10;\end{document}"/>
  <p:tag name="IGUANATEXSIZE" val="20"/>
  <p:tag name="IGUANATEXCURSOR" val="39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2475,345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l}&#10;\toprule&#10;\textbf{x1.firstName} &amp; \textbf{x2.firstName} &amp; \textbf{r.rel} \\&#10;\midrule&#10;Julie &amp; John  &amp; \\&#10;John &amp; Julie &amp; \\&#10;John &amp; Frank &amp; brother \\&#10;\bottomrule&#10;\end{tabular}&#10;\end{document}"/>
  <p:tag name="IGUANATEXSIZE" val="14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140,04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8cm}&#10;~~\begin{lstlisting}[]&#10;MATCH (x1:Person)-[r]-&gt;(x2:Person) &#10;RETURN r\end{lstlisting}&#10;\end{minipage}&#10;\end{document}"/>
  <p:tag name="IGUANATEXSIZE" val="20"/>
  <p:tag name="IGUANATEXCURSOR" val="3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843,007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r} \\&#10;\midrule&#10;{[:knows]} \\&#10;{[:knows]} \\&#10;{[:knows \{rel: &quot;brother&quot;\}]} \\&#10;\bottomrule&#10;\end{tabular}&#10;\end{document}"/>
  <p:tag name="IGUANATEXSIZE" val="14"/>
  <p:tag name="IGUANATEXCURSOR" val="4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069,53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6cm}&#10;~~\begin{lstlisting}[]&#10;MATCH ()&lt;-[:knows]-(y)-[:knows]-&gt;() &#10;RETURN y.firstName\end{lstlisting}&#10;\end{minipage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y.firstName} \\&#10;\midrule&#10;John\\&#10;John\\&#10;\bottomrule&#10;\end{tabular}&#10;\end{document}"/>
  <p:tag name="IGUANATEXSIZE" val="14"/>
  <p:tag name="IGUANATEXCURSOR" val="3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 \\&#10;Venus &amp; \\&#10;Earth &amp; 1.00 \\&#10;Mars &amp;  \\&#10;Jupiter &amp; \\&#10;Saturn &amp; \\&#10;Uranus &amp; \\&#10;Neptune &amp; \\ &#10;Pluto &amp; \hphantom{49.31}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069,53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.6cm}&#10;~~\begin{lstlisting}[]&#10;MATCH ()-[:knows]-&gt;(y)-[:knows]-&gt;() &#10;RETURN y.firstName\end{lstlisting}&#10;\end{minipage}&#10;\end{document}"/>
  <p:tag name="IGUANATEXSIZE" val="20"/>
  <p:tag name="IGUANATEXCURSOR" val="32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y.firstName} \\&#10;\midrule&#10;Julie \\&#10;John \\&#10;John \\&#10;\bottomrule&#10;\end{tabular}&#10;\end{document}"/>
  <p:tag name="IGUANATEXSIZE" val="14"/>
  <p:tag name="IGUANATEXCURSOR" val="38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:Person)--&gt;()--&gt;()--&gt;(x) &#10;RETURN x.first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ulie \\&#10;\bottomrule&#10;\end{tabular}&#10;\end{document}"/>
  <p:tag name="IGUANATEXSIZE" val="14"/>
  <p:tag name="IGUANATEXCURSOR" val="36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--&gt;(y)--&gt;(x)&#10;RETURN x.firstName\end{lstlisting}&#10;\end{minipage}&#10;\end{document}"/>
  <p:tag name="IGUANATEXSIZE" val="20"/>
  <p:tag name="IGUANATEXCURSOR" val="3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ulie \\&#10;John \\&#10;\bottomrule&#10;\end{tabular}&#10;\end{document}"/>
  <p:tag name="IGUANATEXSIZE" val="14"/>
  <p:tag name="IGUANATEXCURSOR" val="37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1856,5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5cm}&#10;~~\begin{lstlisting}[]&#10;MATCH (x)--&gt;(y)--&gt;(x)--&gt;(y) &#10;RETURN x.firstName\end{lstlisting}&#10;\end{minipage}&#10;\end{document}"/>
  <p:tag name="IGUANATEXSIZE" val="20"/>
  <p:tag name="IGUANATEXCURSOR" val="3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861,120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\\[0.5ex]&#10;\hline &#10;Mercury &amp; 0.39  \\&#10;Venus &amp; 0.72 \\&#10;Earth &amp; 1.00 \\&#10;Mars &amp; 1.52 \\&#10;Jupiter &amp;  \\&#10;Saturn &amp; \\&#10;Uranus &amp; \\&#10;Neptune &amp; \\ &#10;Pluto &amp; 49.31 \\\hline&#10;\end{tabular}&#10;&#10;&#10;&#10;&#10;&#10;\end{document}"/>
  <p:tag name="IGUANATEXSIZE" val="15"/>
  <p:tag name="IGUANATEXCURSOR" val="4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6,5358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\bottomrule&#10;\end{tabular}&#10;\end{document}"/>
  <p:tag name="IGUANATEXSIZE" val="14"/>
  <p:tag name="IGUANATEXCURSOR" val="36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&lt;-[:likes]-(x2)&#10;RETURN x1.firstName AS n1, x2.firstName AS n2\end{lstlisting}&#10;\end{minipage}&#10;\end{document}"/>
  <p:tag name="IGUANATEXSIZE" val="20"/>
  <p:tag name="IGUANATEXCURSOR" val="3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952,6329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n1} &amp; \textbf{n2} \\&#10;\midrule&#10;Julie &amp; John \\&#10;John &amp; Julie \\&#10;John &amp; Frank \\&#10;Frank &amp; John \\&#10;Frank &amp; Julie \\&#10;Julie &amp; Frank \\&#10;\bottomrule&#10;\end{tabular}&#10;\end{document}"/>
  <p:tag name="IGUANATEXSIZE" val="14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&#10;MATCH (y)&lt;-[:likes]-(x2)&#10;RETURN x1.firstName AS n1, x2.firstName AS n2\end{lstlisting}&#10;\end{minipage}&#10;\end{document}"/>
  <p:tag name="IGUANATEXSIZE" val="20"/>
  <p:tag name="IGUANATEXCURSOR" val="3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35,895"/>
  <p:tag name="ORIGINALWIDTH" val="952,6329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n1} &amp; \textbf{n2} \\&#10;\midrule&#10;Julie &amp; John \\&#10;John &amp; Julie \\&#10;Julie &amp; Julie \\&#10;John &amp; Frank \\&#10;... &amp; ... \\&#10;\bottomrule&#10;\end{tabular}&#10;\end{document}"/>
  <p:tag name="IGUANATEXSIZE" val="14"/>
  <p:tag name="IGUANATEXCURSOR" val="3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-[:hasTag]-&gt;(z),&#10;   (x2)-[:likes]-&gt;(y)&#10;RETURN z.name\end{lstlisting}&#10;\end{minipage}&#10;\end{document}"/>
  <p:tag name="IGUANATEXSIZE" val="20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541,575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z.name} \\&#10;\midrule&#10;U2 \\&#10;U2 \\&#10;U2 \\&#10;U2 \\&#10;U2 \\&#10;U2 \\&#10;\bottomrule&#10;\end{tabular}&#10;\end{document}"/>
  <p:tag name="IGUANATEXSIZE" val="13"/>
  <p:tag name="IGUANATEXCURSOR" val="3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1254,175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 \\[0.5ex]&#10;\hline &#10;Mercury &amp; 0.39 &amp; 0.38  \\&#10;Venus &amp; 0.72 &amp;  \\&#10;Earth &amp; 1.00  &amp; 1.00  \\&#10;Mars &amp; 1.52 &amp; 0.53 \\&#10;Jupiter &amp; &amp; 10.97 \\&#10;Saturn &amp; 9.54 &amp; \\&#10;Uranus &amp; 19.19 &amp; 3.98 \\&#10;Neptune &amp;  &amp;  \\ &#10;Pluto &amp; 49.31 &amp; \\\hline&#10;\end{tabular}&#10;&#10;&#10;&#10;&#10;&#10;\end{document}"/>
  <p:tag name="IGUANATEXSIZE" val="15"/>
  <p:tag name="IGUANATEXCURSOR" val="53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likes]-&gt;(y)-[:hasTag]-&gt;(z)&#10;MATCH (x2)-[:likes]-&gt;(y)&#10;RETURN z.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40,6806"/>
  <p:tag name="ORIGINALWIDTH" val="179,354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z.name} \\&#10;\midrule&#10;U2 \\&#10;U2 \\&#10;U2 \\&#10;U2 \\&#10;U2 \\&#10;U2 \\&#10;U2 \\&#10;U2 \\&#10;U2 \\&#10;\bottomrule&#10;\end{tabular}&#10;\end{document}"/>
  <p:tag name="IGUANATEXSIZE" val="13"/>
  <p:tag name="IGUANATEXCURSOR" val="40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4,4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John &amp; Frank \\&#10;\bottomrule&#10;\end{tabular}&#10;\end{document}"/>
  <p:tag name="IGUANATEXSIZE" val="14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34,4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John &amp; Frank \\&#10;\bottomrule&#10;\end{tabular}&#10;\end{document}"/>
  <p:tag name="IGUANATEXSIZE" val="14"/>
  <p:tag name="IGUANATEXCURSOR" val="4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3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ohn &amp; Frank \\&#10;\bottomrule&#10;\end{tabular}&#10;\end{document}"/>
  <p:tag name="IGUANATEXSIZE" val="14"/>
  <p:tag name="IGUANATEXCURSOR" val="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2..3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85,8736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Frank \\&#10;Julie &amp; Julie \\&#10;John &amp; Frank \\&#10;John &amp; John \\&#10;\bottomrule&#10;\end{tabular}&#10;\end{document}"/>
  <p:tag name="IGUANATEXSIZE" val="14"/>
  <p:tag name="IGUANATEXCURSOR" val="4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..2]-&gt;(x2)&#10;RETURN x1.firstName, x2.firstName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ohn \\&#10;Julie &amp; Frank \\&#10;Julie &amp; Julie \\&#10;John &amp; Julie \\&#10;John &amp; John \\&#10;John &amp; Frank \\&#10;\bottomrule&#10;\end{tabular}&#10;\end{document}"/>
  <p:tag name="IGUANATEXSIZE" val="14"/>
  <p:tag name="IGUANATEXCURSOR" val="4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0..1]-&gt;(x2)&#10;RETURN x1.firstName, x2.firstName&#10;\end{lstlisting}&#10;\end{minipage}&#10;\end{document}"/>
  <p:tag name="IGUANATEXSIZE" val="20"/>
  <p:tag name="IGUANATEXCURSOR" val="34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83,707"/>
  <p:tag name="ORIGINALWIDTH" val="1868,511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x2.firstName} \\&#10;\midrule&#10;Julie &amp; Julie \\&#10;&#10;Julie &amp; John \\&#10;John &amp; John \\&#10;John &amp; Julie \\&#10;John &amp; Frank \\&#10;Frank &amp; Frank \\&#10; &amp; \\&#10; &amp; \\&#10;\bottomrule&#10;\end{tabular}&#10;\end{document}"/>
  <p:tag name="IGUANATEXSIZE" val="14"/>
  <p:tag name="IGUANATEXCURSOR" val="4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,85583"/>
  <p:tag name="ORIGINALWIDTH" val="720,034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p{33.8cm}}&#10;\toprule&#10;\textbf{p} \\&#10;\midrule&#10;(:Person \{firstName:&quot;John&quot;,\fbox{\ldots}\})-[:knows]-&gt;(:Person \{firstName:&quot;Julie&quot;,\fbox{\ldots}\})-[:knows]-&gt;(:Person \{firstName:&quot;John&quot;,\fbox{\ldots}\})-[:knows {rel:&quot;brother&quot;}]-&gt;(:Person \{firstName:&quot;Frank&quot;,\fbox{\ldots}\}) \\&#10;\bottomrule&#10;\end{tabular}&#10;\end{document}"/>
  <p:tag name="IGUANATEXSIZE" val="14"/>
  <p:tag name="IGUANATEXCURSOR" val="32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4,80315"/>
  <p:tag name="ORIGINALWIDTH" val="720,3619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p{18cm}}&#10;\toprule&#10;\textbf{p} \\&#10;\midrule&#10;(:Person \{firstName:&quot;John&quot;,\fbox{\ldots}\})-[:knows]-&gt;(:Person \{firstName:&quot;Julie&quot;,\fbox{\ldots}\})-[:knows]-&gt;\\&#10;~~(:Person \{firstName:&quot;John&quot;,\fbox{\ldots}\})-[:knows {rel:&quot;brother&quot;}]-&gt;(:Person \{firstName:&quot;Frank&quot;,\fbox{\ldots}\}) \\&#10;\bottomrule&#10;\end{tabular}&#10;\end{document}"/>
  <p:tag name="IGUANATEXSIZE" val="14"/>
  <p:tag name="IGUANATEXCURSOR" val="32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2 \cdot e_2 \cdot n_1 \cdot e_1 \cdot n_2 \cdot e_6 \cdot n_5$ \\&#10;\bottomrule&#10;\end{tabular}&#10;\end{document}"/>
  <p:tag name="IGUANATEXSIZE" val="14"/>
  <p:tag name="IGUANATEXCURSOR" val="4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p = (x1)-[:knows*3]-&gt;(x2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4403,114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 l}&#10;\rlt{Planet}\\&#10;\hline&#10;\schk{name} &amp; \sch{dist} &amp; \sch{radius} &amp; \sch{grav} &amp; \sch{days} &amp; \sch{years} &amp; \sch{temp}  &amp; \sch{ring} &amp; \sch{moon} \\[0.5ex]&#10;\hline &#10;Mercury &amp; 0.39 &amp; 0.38 &amp; 2.8 &amp; 58.646 &amp; 0.241 &amp; 440 &amp; false &amp; \color{red}$\bot$ \\&#10;Venus &amp; 0.72 &amp; 0.95 &amp; 8.9 &amp; -243.019 &amp; 0.615  &amp; 730 &amp; false &amp; \color{red}$\bot$\\&#10;Earth &amp; 1.00  &amp; 1.00   &amp; 9.8 &amp; 0.997  &amp; 1.000  &amp; 288 &amp; false &amp; Luna \\&#10;Mars &amp; 1.52 &amp; 0.53  &amp; 3.7 &amp; 1.026  &amp; 1.880  &amp; 186 &amp; false &amp; \color{red} Phobos, Deimos \\&#10;Jupiter &amp; 5.20 &amp; 10.97  &amp; 22.9 &amp; 0.414  &amp; 11.862 &amp; 152 &amp; true &amp; \color{red} Callisto, Ganymede, ... \\&#10;Saturn &amp; 9.54 &amp; 9.14  &amp; 9.1 &amp; 0.444  &amp; 29.447 &amp; 134 &amp; true &amp; \color{red} Titan, Rhea, ...\\&#10;Uranus &amp; 19.19 &amp; 3.98  &amp; 7.8 &amp; -0.719 &amp; 84.017 &amp; 76 &amp; true &amp; \color{red} Oberon, Titania, ...\\&#10;Neptune &amp; 30.07 &amp; 3.86  &amp; 11.0 &amp; 0.671  &amp; 164.791 &amp; 53 &amp; true &amp; \color{red} Triton, ...\\ &#10;Pluto &amp; 49.31 &amp; 0.19 &amp; 0.063 &amp; 6.39 &amp; 248.000 &amp; 44 &amp; false &amp; Charon \\\hline&#10;\end{tabular}&#10;&#10;&#10;&#10;&#10;&#10;\end{document}"/>
  <p:tag name="IGUANATEXSIZE" val="15"/>
  <p:tag name="IGUANATEXCURSOR" val="5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(j))&#10;RETURN p&#10;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128,908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6 \cdot n_2 \cdot e_2 \cdot n_1$ \\&#10;\bottomrule&#10;\end{tabular}&#10;\end{document}"/>
  <p:tag name="IGUANATEXSIZE" val="14"/>
  <p:tag name="IGUANATEXCURSOR" val="41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allShortestPaths((f)-[*]-(j))&#10;RETURN p&#10;\end{lstlisting}&#10;\end{minipage}&#10;\end{document}"/>
  <p:tag name="IGUANATEXSIZE" val="20"/>
  <p:tag name="IGUANATEXCURSOR" val="42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85.165"/>
  <p:tag name="ORIGINALWIDTH" val="1128.908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6 \cdot n_2 \cdot e_2 \cdot n_1$ \\&#10;\color{violet}$n_5 \cdot e_6 \cdot n_2 \cdot e_1 \cdot n_1$ \\&#10;\color{violet}$n_5 \cdot e_8 \cdot n_4 \cdot e_5 \cdot n_1$ \\&#10;\color{violet}$n_1 \cdot e_2 \cdot n_2 \cdot e_6 \cdot n_5$ \\&#10;\color{violet}$n_1 \cdot e_1 \cdot n_2 \cdot e_6 \cdot n_5$ \\&#10;\color{violet}$n_1 \cdot e_5 \cdot n_4 \cdot e_8 \cdot n_5$ \\&#10;\bottomrule&#10;\end{tabular}&#10;\end{document}"/>
  <p:tag name="IGUANATEXSIZE" val="14"/>
  <p:tag name="IGUANATEXCURSOR" val="70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8 \cdot n_4 \cdot e_4 \cdot n_3 \cdot e_3 \cdot n_1$ \\&#10;\bottomrule&#10;\end{tabular}&#10;\end{document}"/>
  <p:tag name="IGUANATEXSIZE" val="14"/>
  <p:tag name="IGUANATEXCURSOR" val="43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2,877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SELECT ?const (COUNT(DISTINCT ?body) AS ?num)&#10;WHERE { &#10;  ?body :instance/:subclass* :AstronomicalBody .&#10;  ?body :parent?/:constellation ?const . &#10;}&#10;GROUP BY ?const&#10;ORDER BY DESC(?num)&#10;\end{lstlisting}&#10;\end{minipage}&#10;\end{document}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Freud'}),&#10;  p = shortestPath((c1)-[*]-&gt;(c2))&#10;RETURN p&#10;\end{lstlisting}&#10;\end{minipage}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553,467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p} \\&#10;\midrule&#10;\color{violet}$n_5 \cdot e_8 \cdot n_4 \cdot e_4 \cdot n_3 \cdot e_3 \cdot n_1$ \\&#10;\color{violet}$n_2 \cdot e_2 \cdot n_1$ \\&#10;\bottomrule&#10;\end{tabular}&#10;\end{document}"/>
  <p:tag name="IGUANATEXSIZE" val="14"/>
  <p:tag name="IGUANATEXCURSOR" val="47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Cook'}),&#10;  p = shortestPath((c1)-[*]-&gt;(c2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c1 {lastName: 'Cook'}), &#10;  (c2 {lastName: 'Cook'}),&#10;  p = shortestPath((c1)-[*]-&gt;(c2))&#10;RETURN p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-[r:likes]-&gt;(y:Post)&#10;WHERE r.date &gt; '2010-01-01' AND r.date &lt; '2015-01-01' &#10;RETURN x.firstName\end{lstlisting}&#10;\end{minipage}&#10;\end{document}"/>
  <p:tag name="IGUANATEXSIZE" val="20"/>
  <p:tag name="IGUANATEXCURSOR" val="4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\bottomrule&#10;\end{tabular}&#10;\end{document}"/>
  <p:tag name="IGUANATEXSIZE" val="14"/>
  <p:tag name="IGUANATEXCURSOR" val="36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EXISTS(x.gender)&#10;RETURN x.firstName\end{lstlisting}&#10;\end{minipage}&#10;\end{document}"/>
  <p:tag name="IGUANATEXSIZE" val="20"/>
  <p:tag name="IGUANATEXCURSOR" val="3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Frank\\&#10;\bottomrule&#10;\end{tabular}&#10;\end{document}"/>
  <p:tag name="IGUANATEXSIZE" val="14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x.firstName STARTS WITH 'J'&#10;RETURN x.firstName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868,6212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firstName} \\&#10;\midrule&#10;John\\&#10;Julie\\&#10;\bottomrule&#10;\end{tabular}&#10;\end{document}"/>
  <p:tag name="IGUANATEXSIZE" val="14"/>
  <p:tag name="IGUANATEXCURSOR" val="37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919,407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8cm}&#10;~~\begin{lstlisting}[]&#10;MATCH (x)&#10;WHERE x.name =~ '.*[0-9]'&#10;RETURN x.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541,575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\textbf{x.name} \\&#10;\midrule&#10;U2\\&#10;\bottomrule&#10;\end{tabular}&#10;\end{document}"/>
  <p:tag name="IGUANATEXSIZE" val="14"/>
  <p:tag name="IGUANATEXCURSOR" val="36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)-[r:likes]-&gt;(p:Post)&#10;RETURN r.date, p.content, p.language&#10;ORDER BY p.content, r.date DESC&#10;SKIP 1&#10;LIMIT 1\end{lstlisting}&#10;\end{minipage}&#10;\end{document}"/>
  <p:tag name="IGUANATEXSIZE" val="20"/>
  <p:tag name="IGUANATEXCURSOR" val="38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8.0611"/>
  <p:tag name="ORIGINALWIDTH" val="2344.827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l}&#10;\toprule&#10;\textbf{r.date} &amp; \textbf{p.content} &amp; \textbf{p.language} \\&#10;\midrule&#10;2015-09-14 &amp; U2 uwu? &amp; en\\&#10;\bottomrule&#10;\end{tabular}&#10;\end{document}"/>
  <p:tag name="IGUANATEXSIZE" val="14"/>
  <p:tag name="IGUANATEXCURSOR" val="4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OPTIONAL MATCH (y)-[:hasFollower]-&gt;(x1)&#10;RETURN x1.firstName,y.name\end{lstlisting}&#10;\end{minipage}&#10;\end{document}"/>
  <p:tag name="IGUANATEXSIZE" val="20"/>
  <p:tag name="IGUANATEXCURSOR" val="29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1476,20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&amp; \textbf{y.name} \\&#10;\midrule&#10;Julie &amp; U2 \\&#10;John &amp;   \\&#10;John &amp;   \\&#10;\bottomrule&#10;\end{tabular}&#10;\end{document}"/>
  <p:tag name="IGUANATEXSIZE" val="14"/>
  <p:tag name="IGUANATEXCURSOR" val="4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&#10;MATCH (x1)-[:knows]-&gt;(x2)&#10;RETURN x2.firstName\end{lstlisting}&#10;\end{minipage}&#10;\end{document}"/>
  <p:tag name="IGUANATEXSIZE" val="20"/>
  <p:tag name="IGUANATEXCURSOR" val="37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&#10;MATCH (x2)-[:knows]-&gt;(x1)&#10;RETURN x1.firstName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\\&#10;\midrule&#10;Julie   \\&#10;John    \\&#10;Frank   \\&#10;\bottomrule&#10;\end{tabular}&#10;\end{document}"/>
  <p:tag name="IGUANATEXSIZE" val="14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2408,58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 &amp; \sch{discoverer} &amp; \sch{year}\\[0.5ex]&#10;\hline &#10;Ganimedes &amp; Jupiter &amp; Galileo Galilei &amp; 1610\\&#10;Calisto &amp; Jupiter &amp; Galileo Galilei &amp; 1610\\&#10;Europa &amp; Jupiter &amp; Galileo Galilei &amp; 1610\\&#10;Io &amp; Jupiter &amp; Galileo Galilei &amp; 1610\\&#10;Titan &amp; Saturn &amp; Christiaan Huygens &amp; 1655\\&#10;Triton &amp; Neptune &amp; William Lassell &amp; 1846\\&#10;Luna &amp; Terra &amp; \color{red} $\bot$ &amp; \color{red}$\bot$\\&#10;Oberon &amp; Uranus &amp; William Herschel &amp; 1787\\&#10;Charon &amp; Pluto &amp; \color{red} $\bot$ &amp; 1978\\ &#10;... &amp; ... &amp; ... &amp; ... \\\hline&#10;\end{tabular}&#10;&#10;&#10;&#10;&#10;&#10;\end{document}"/>
  <p:tag name="IGUANATEXSIZE" val="15"/>
  <p:tag name="IGUANATEXCURSOR" val="77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x1)-[:knows]-&gt;(x2)&#10;RETURN x1.firstName&#10;UNION ALL&#10;MATCH (x2)-[:knows]-&gt;(x1)&#10;RETURN x1.firstName\end{lstlisting}&#10;\end{minipage}&#10;\end{document}"/>
  <p:tag name="IGUANATEXSIZE" val="20"/>
  <p:tag name="IGUANATEXCURSOR" val="41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85,165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l}&#10;\toprule&#10;\textbf{x1.firstName} \\&#10;\midrule&#10;Julie   \\&#10;Julie   \\&#10;John    \\&#10;John    \\&#10;John    \\&#10;Frank   \\&#10;\bottomrule&#10;\end{tabular}&#10;\end{document}"/>
  <p:tag name="IGUANATEXSIZE" val="14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count(x2)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4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DISTINCT x1.firstName, count(x2)&#10;\end{lstlisting}&#10;\end{minipage}&#10;\end{document}"/>
  <p:tag name="IGUANATEXSIZE" val="20"/>
  <p:tag name="IGUANATEXCURSOR" val="3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4 \\&#10;\bottomrule&#10;\end{tabular}&#10;\end{document}"/>
  <p:tag name="IGUANATEXSIZE" val="14"/>
  <p:tag name="IGUANATEXCURSOR" val="39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2565,358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7cm}&#10;~~\begin{lstlisting}[]&#10;MATCH (x1)-[:knows*]-&gt;(x2)&#10;RETURN x1.firstName, count(distinct x2)&#10;\end{lstlisting}&#10;\end{minipage}&#10;\end{document}"/>
  <p:tag name="IGUANATEXSIZE" val="20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87,332"/>
  <p:tag name="ORIGINALWIDTH" val="1671,98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r}&#10;\toprule&#10;\textbf{x1.firstName} &amp; \textbf{count(x2)} \\&#10;\midrule&#10;Julie &amp; 3 \\&#10;John &amp; 3 \\&#10;\bottomrule&#10;\end{tabular}&#10;\end{document}"/>
  <p:tag name="IGUANATEXSIZE" val="14"/>
  <p:tag name="IGUANATEXCURSOR" val="4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length(p)&#10;\end{lstlisting}&#10;\end{minipage}&#10;\end{document}"/>
  <p:tag name="IGUANATEXSIZE" val="20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,543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] (n4) {&#10;\alt{71pt}{ &#10;\urie{content} &amp; \uriq{U2 sux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alt{58pt}{&#10;\urie{date} &amp; \uriq{2015-09-14}}}&#10;(ln4);&#10;&#10;%%%%% label of e5&#10;\node[ert] (le5) at (e5.north) {\uri{$e_5$ $:$ likes}};&#10;&#10;%%%%% edge e6&#10;\draw[arrout] (n2) to&#10;node[right, erect] (e6) {&#10;\alt{55pt}{ &#10;\urie{rel} &amp; \uriq{brother}}}&#10;(ln5);&#10;&#10;%%%%% label of e6&#10;\node[ert] (le6) at (e6.north) {\uri{$e_6$ $:$ knows}};&#10;&#10;%%%%% edge e7&#10;\draw[arrout] (n2) to&#10;node[below, erect] (e7) {&#10;\alt{58pt}{ &#10;\urie{date} &amp; \uriq{2014-03-15}}}&#10;(n4);&#10;&#10;%%%%% label of e7&#10;\node[ert] (le7) at (e7.north) {\uri{$e_7$ $:$ likes}};&#10;&#10;%%%%% edge e8&#10;\draw[arrout] (n5) to&#10;node[below, erect] (e8) {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628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58,0779"/>
  <p:tag name="ORIGINALWIDTH" val="2211,309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6cm}&#10;~~\begin{lstlisting}[]&#10;MATCH (f {firstName: 'Frank'}), &#10;  (j {firstName: 'Julie'}),&#10;  p = shortestPath((f)-[*]-&gt;(j))&#10;RETURN length(p)&#10;\end{lstlisting}&#10;\end{minipage}&#10;\end{document}"/>
  <p:tag name="IGUANATEXSIZE" val="20"/>
  <p:tag name="IGUANATEXCURSOR" val="42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7,311"/>
  <p:tag name="ORIGINALWIDTH" val="738,103"/>
  <p:tag name="OUTPUTDPI" val="1200"/>
  <p:tag name="LATEXADDIN" val="\documentclass{standalon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r}&#10;\toprule&#10;\textbf{length(p)} \\&#10;\midrule&#10;3 \\&#10;\bottomrule&#10;\end{tabular}&#10;\end{document}"/>
  <p:tag name="IGUANATEXSIZE" val="14"/>
  <p:tag name="IGUANATEXCURSOR" val="3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676,5944"/>
  <p:tag name="ORIGINALWIDTH" val="4961,192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4cm}&#10;~~\begin{lstlisting}[]&#10;CREATE (:Person { firstName:'Julie', lastName:'Freud', country:'Chile' });&#10;CREATE (:Person { firstName:'John', lastName:'Cook', country:'Chile', gender:'male' });&#10;CREATE (:Tag { name:'U2' });&#10;CREATE (:Post { content:'U2 sux', language:'en' });&#10;CREATE (:Person { firstName:'Frank', lastName:'Cook', country:'Chile', gender:'male' });\end{lstlisting}&#10;\end{minipage}&#10;\end{document}"/>
  <p:tag name="IGUANATEXSIZE" val="16"/>
  <p:tag name="IGUANATEXCURSOR" val="6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49,911"/>
  <p:tag name="ORIGINALWIDTH" val="5670,041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6cm}&#10;~~\begin{lstlisting}[]&#10;MATCH  (n1 { firstName:'Julie' }),(n2 { firstName:'John' }),(n3:Tag),(n4:Post),(n5 { firstName:'Frank' })&#10;CREATE (n1)-[e1:knows]-&gt;(n2)&#10;CREATE (n2)-[e2:knows]-&gt;(n1)&#10;CREATE (n3)-[e3:hasFollower]-&gt;(n1)&#10;CREATE (n4)-[e4:hasTag]-&gt;(n3)&#10;CREATE (n1)-[e5:likes { date:'2015-09-14'}]-&gt;(n4)&#10;CREATE (n2)-[e6:knows { rel:'brother'}]-&gt;(n5)&#10;CREATE (n2)-[e7:likes { date:'2014-03-15'}]-&gt;(n4)&#10;CREATE (n5)-[e8:likes { date:'2016-03-15'}]-&gt;(n4);...\end{lstlisting}&#10;\end{minipage}&#10;\end{document}"/>
  <p:tag name="IGUANATEXSIZE" val="20"/>
  <p:tag name="IGUANATEXCURSOR" val="29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,2784"/>
  <p:tag name="ORIGINALWIDTH" val="5138,217"/>
  <p:tag name="OUTPUTDPI" val="1200"/>
  <p:tag name="LATEXADDIN" val="\documentclass{standalon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4.5cm}&#10;~~\begin{lstlisting}[]&#10;MATCH (n) DETACH DELETE n;\end{lstlisting}&#10;\end{minipage}&#10;\end{document}"/>
  <p:tag name="IGUANATEXSIZE" val="16"/>
  <p:tag name="IGUANATEXCURSOR" val="3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Terra \\&#10;Oberon &amp; Uranus \\&#10;Charon &amp; Pluto \\ &#10;... &amp; ... \\\hline&#10;\end{tabular}&#10;&#10;&#10;&#10;&#10;&#10;\end{document}"/>
  <p:tag name="IGUANATEXSIZE" val="15"/>
  <p:tag name="IGUANATEXCURSOR" val="30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x2.firstName \\\midrule&#10;Julie \\&#10;John \\&#10;Frank\\&#10;\bottomrule&#10;\end{tabular}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736,6028"/>
  <p:tag name="ORIGINALWIDTH" val="933,8803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}&#10;\toprule&#10;x2.firstName \\\midrule&#10;Julie \\&#10;John \\&#10;Frank\\&#10;\bottomrule&#10;\end{tabular}&#10;\end{document}"/>
  <p:tag name="IGUANATEXSIZE" val="16"/>
  <p:tag name="IGUANATEXCURSOR" val="31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1,0448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n1 = g.v.filter{firstName:&quot;Julie&quot;}.inV.outE('knows').loop()&#10;n2 = n1.call().more.functions().until('done')&#10;\end{lstlisting}&#10;\end{minipage}&#10;\end{document}"/>
  <p:tag name="IGUANATEXSIZE" val="16"/>
  <p:tag name="IGUANATEXCURSOR" val="4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313,962"/>
  <p:tag name="ORIGINALWIDTH" val="4104,573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font=\sf\scriptsize\hsp,&#10;  rectangle,&#10;  rounded corners,&#10;  dotted,&#10;  top color=white, &#10;  bottom color=green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&#10;\resizebox{\textwidth}{!}{&#10;\begin{tikzpicture}&#10;\node[iri,anchor=mid] (b) {b}; &#10;&#10;\node[iri,above right=\vgap of b.mid,anchor=mid,xshift=-0.5cm] (c) {c}&#10;   edge[arrin] (b);&#10;   &#10;\node[iri,above left=\vgap of c.mid,anchor=mid,xshift=0.5cm] (d) {d}&#10;   edge[arrin] (c);&#10;   &#10;\node[iri,left=\vgap of d.mid,anchor=mid] (e)  {e}&#10;   edge[arrin] (c);  &#10;   &#10;\node[iri,below left=\vgap of e.mid,anchor=mid,xshift=0.5cm] (f) {f}&#10;   edge[arrin] (e)&#10;   edge[arrout] (c); &#10;   &#10;\node[iri] (a) at (e.mid |- b.mid) {a}&#10;   edge[arrinout] (f)&#10;   edge[arrin] (d)   &#10;   edge[arrout] (b)&#10;   edge[arrout] (c);      &#10;&#10;  &#10;&#10;\node[state,below left=\sgap of a,anchor=mid,invisible] (sa) { \vs{a} };&#10;&#10;\node[state,below right=\sgap of b,anchor=mid,invisible] (sb) { \vs{b} };&#10;&#10;\node[state,right=\sgap of c,anchor=mid,invisible] (sc) { \vs{c} };&#10;&#10;\node[state,above right=\sgap of d,anchor=mid,invisible] (sd) { \vs{d} };&#10;&#10;\node[state,above left=\sgap of e,anchor=mid,invisible] (se) { \vs{e} };&#10;&#10;\node[state,left=\sgap of f,anchor=mid,invisible] (sf) { \vs{f} };&#10;\end{tikzpicture}&#10;&#10;&#10;}&#10;\end{document}"/>
  <p:tag name="IGUANATEXSIZE" val="10"/>
  <p:tag name="IGUANATEXCURSOR" val="2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12,211"/>
  <p:tag name="ORIGINALWIDTH" val="1871,51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text=green!40!black,&#10;  draw=green!40!black,&#10;  font=\sf\scriptsize\hsp,&#10;  rectangle,&#10;  rounded corners,&#10;  dotted,&#10;  top color=white, &#10;  bottom color=green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&#10;\begin{tikzpicture}&#10;\node[iri,anchor=mid] (b) {b}; &#10;&#10;\node[iri,above right=\vgap of b.mid,anchor=mid,xshift=-0.5cm] (c) {c}&#10;   edge[arrin] (b);&#10;   &#10;\node[iri,above left=\vgap of c.mid,anchor=mid,xshift=0.5cm] (d) {d}&#10;   edge[arrin] (c);&#10;   &#10;\node[iri,left=\vgap of d.mid,anchor=mid] (e)  {e}&#10;   edge[arrin] (c);  &#10;   &#10;\node[iri,below left=\vgap of e.mid,anchor=mid,xshift=0.5cm] (f) {f}&#10;   edge[arrin] (e)&#10;   edge[arrout] (c); &#10;   &#10;\node[iri] (a) at (e.mid |- b.mid) {a}&#10;   edge[arrinout] (f)&#10;   edge[arrin] (d)   &#10;   edge[arrout] (b)&#10;   edge[arrout] (c);      &#10;&#10;  &#10;&#10;\node[state,below left=\sgap of a,anchor=mid] (sa) { \vs{a} };&#10;&#10;\node[state,below right=\sgap of b,anchor=mid] (sb) { \vs{b} };&#10;&#10;\node[state,right=\sgap of c,anchor=mid] (sc) { \vs{c} };&#10;&#10;\node[state,above right=\sgap of d,anchor=mid] (sd) { \vs{d} };&#10;&#10;\node[state,above left=\sgap of e,anchor=mid] (se) { \vs{e} };&#10;&#10;\node[state,left=\sgap of f,anchor=mid] (sf) { \vs{f} };&#10;\end{tikzpicture}&#10;\end{document}"/>
  <p:tag name="IGUANATEXSIZE" val="22"/>
  <p:tag name="IGUANATEXCURSOR" val="62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12,211"/>
  <p:tag name="ORIGINALWIDTH" val="1871,51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&#10;\begin{tikzpicture}&#10;\node[iri,anchor=mid] (b) {b}; &#10;&#10;\node[iri,above right=\vgap of b.mid,anchor=mid,xshift=-0.5cm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inout] (f)&#10;   edge[arrin] (d)   &#10;   edge[arrout] (b)&#10;   edge[arrout] (c);      &#10;&#10;  &#10;&#10;\node[state,below left=\sgap of a,anchor=mid] (sa) { \vs{a} };&#10;&#10;\node[state,below right=\sgap of b,anchor=mid,,faded] (sb) { \vs{b} };&#10;&#10;\node[state,right=\sgap of c,anchor=mid,faded] (sc) { \vs{c} };&#10;&#10;\node[state,above right=\sgap of d,anchor=mid,faded] (sd) { \vs{d} };&#10;&#10;\node[state,above left=\sgap of e,anchor=mid,faded] (se) { \vs{e} };&#10;&#10;\node[state,left=\sgap of f,anchor=mid,faded] (sf) { \vs{f} };&#10;\end{tikzpicture}&#10;\end{document}"/>
  <p:tag name="IGUANATEXSIZE" val="22"/>
  <p:tag name="IGUANATEXCURSOR" val="6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4,0242"/>
  <p:tag name="ORIGINALWIDTH" val="883,6233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font=\sf\scriptsize\hsp,&#10;  rectangle,&#10;  rounded corners,&#10;  dotted,&#10;  top color=white, &#10;  bottom color=green!20, &#10; },&#10; msg/.style={&#10;  draw=blue!40!black,&#10;  text=blue!40!black,&#10;  font=\sf\scriptsize\hsp,&#10;  rectangle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newlength{\mgap}&#10;\setlength{\vgap}{2cm}&#10;\setlength{\hgap}{4.6cm}&#10;\setlength{\sgap}{0.3cm}&#10;\setlength{\mgap}{0.1cm}&#10;&#10;&#10;\newcommand{\vs}[1]{\ensuremath{s_\textsf{#1}}}&#10;\newcommand{\msg}[2]{\ensuremath{m_{\textsf{#1},\textsf{#2}}}}&#10;&#10;\begin{tikzpicture}&#10;\node[msg,anchor=mid] (mab) {\msg{a}{b}}; &#10;\node[msg,anchor=mid,right=\mgap of mab] (mac) {\msg{a}{c}}; &#10;\node[msg,anchor=mid,right=\mgap of mac] (maf) {\msg{a}{f}}; &#10;\end{tikzpicture}&#10;\end{document}"/>
  <p:tag name="IGUANATEXSIZE" val="22"/>
  <p:tag name="IGUANATEXCURSOR" val="7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12,211"/>
  <p:tag name="ORIGINALWIDTH" val="1871,51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msg/.style={&#10;  draw=blue!40!black,&#10;  font=\sf\scriptsize\hsp,&#10;  rectangle,&#10;  text=blue!40!black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font=\bf\footnotesize\hsp},&#10; arrinout/.style={&#10;        &lt;-&gt;,&#10;        latex-latex,&#10;  purple,&#10;  thick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newlength{\mgap}&#10;\setlength{\vgap}{2cm}&#10;\setlength{\hgap}{4.6cm}&#10;\setlength{\sgap}{0.3cm}&#10;\setlength{\mgap}{0.1cm}&#10;&#10;&#10;\newcommand{\vs}[1]{\ensuremath{s_\textsf{#1}}}&#10;\newcommand{\msg}[2]{\ensuremath{m_{\textsf{#1},\textsf{#2}}}}&#10;&#10;\begin{tikzpicture}&#10;\node[iri,anchor=mid] (b) {b}; &#10;&#10;\node[iri,above right=\vgap of b.mid,anchor=mid,xshift=-0.5cm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in,faded] (f)&#10;   edge[arrout] node[msg,yshift=-1pt] (maf) {\msg{a}{f}} (f) &#10;   edge[arrin,faded] (d)   &#10;   edge[arrout] node[msg] (mab) {\msg{a}{b}} (b)&#10;   edge[arrout] node[msg] (mac) {\msg{a}{c}} (c);      &#10;&#10;%\node[msg,anchor=mid,right=\mgap of mab] (mac) {\msg{a}{c}}; &#10;%\node[msg,anchor=mid,right=\mgap of mac] (maf) {\msg{a}{f}}; &#10;  &#10;&#10;\node[state,below left=\sgap of a,anchor=mid,faded] (sa) { \vs{a} };&#10;&#10;\node[state,below right=\sgap of b,anchor=mid,,faded] (sb) { \vs{b} };&#10;&#10;\node[state,right=\sgap of c,anchor=mid,faded] (sc) { \vs{c} };&#10;&#10;\node[state,above right=\sgap of d,anchor=mid,faded] (sd) { \vs{d} };&#10;&#10;\node[state,above left=\sgap of e,anchor=mid,faded] (se) { \vs{e} };&#10;&#10;\node[state,left=\sgap of f,anchor=mid,faded] (sf) { \vs{f} };&#10;\end{tikzpicture}&#10;\end{document}"/>
  <p:tag name="IGUANATEXSIZE" val="22"/>
  <p:tag name="IGUANATEXCURSOR" val="6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12,211"/>
  <p:tag name="ORIGINALWIDTH" val="1871,51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msg/.style={&#10;  draw=blue!40!black,&#10;  font=\sf\scriptsize\hsp,&#10;  rectangle,&#10;  text=blue!40!black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font=\bf\footnotesize\hsp},&#10; arrinout/.style={&#10;        &lt;-&gt;,&#10;        latex-latex,&#10;  purple,&#10;  thick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newlength{\mgap}&#10;\setlength{\vgap}{2cm}&#10;\setlength{\hgap}{4.6cm}&#10;\setlength{\sgap}{0.3cm}&#10;\setlength{\mgap}{0.1cm}&#10;&#10;&#10;\newcommand{\vs}[1]{\ensuremath{s_\textsf{#1}}}&#10;\newcommand{\vsp}[1]{\ensuremath{s'_\textsf{#1}}}&#10;\newcommand{\msg}[2]{\ensuremath{m_{\textsf{#1},\textsf{#2}}}}&#10;&#10;\begin{tikzpicture}&#10;\node[iri,anchor=mid] (b) {b}; &#10;&#10;\node[iri,above right=\vgap of b.mid,anchor=mid,xshift=-0.5cm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out,faded] (f) &#10;   edge[arrin] node[msg,yshift=1pt] (mfa) {\msg{f}{a}} (f)&#10;   edge[arrin] node[msg] (mda) {\msg{d}{a}} (d)   &#10;   edge[arrout,faded] (b)&#10;   edge[arrout,faded] (c);      &#10;&#10;%\node[msg,anchor=mid,right=\mgap of mab] (mac) {\msg{a}{c}}; &#10;%\node[msg,anchor=mid,right=\mgap of mac] (maf) {\msg{a}{f}}; &#10;  &#10;&#10;\node[state,below left=\sgap of a,anchor=mid] (sa) { \vs{a} };&#10;&#10;\node[state,below right=\sgap of b,anchor=mid,faded] (sb) { \vs{b} };&#10;&#10;\node[state,right=\sgap of c,anchor=mid,faded] (sc) { \vs{c} };&#10;&#10;\node[state,above right=\sgap of d,anchor=mid,faded] (sd) { \vs{d} };&#10;&#10;\node[state,above left=\sgap of e,anchor=mid,faded] (se) { \vs{e} };&#10;&#10;\node[state,left=\sgap of f,anchor=mid,faded] (sf) { \vs{f} };&#10;\end{tikzpicture}&#10;\end{document}"/>
  <p:tag name="IGUANATEXSIZE" val="22"/>
  <p:tag name="IGUANATEXCURSOR" val="6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20,462"/>
  <p:tag name="ORIGINALWIDTH" val="1871,51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msg/.style={&#10;  draw=blue!40!black,&#10;  font=\sf\scriptsize\hsp,&#10;  rectangle,&#10;  text=blue!40!black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font=\bf\footnotesize\hsp},&#10; arrinout/.style={&#10;        &lt;-&gt;,&#10;        latex-latex,&#10;  purple,&#10;  thick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newlength{\mgap}&#10;\setlength{\vgap}{2cm}&#10;\setlength{\hgap}{4.6cm}&#10;\setlength{\sgap}{0.3cm}&#10;\setlength{\mgap}{0.1cm}&#10;&#10;&#10;\newcommand{\vs}[1]{\ensuremath{s_\textsf{#1}}}&#10;\newcommand{\vsp}[1]{\ensuremath{s'_\textsf{#1}}}&#10;\newcommand{\msg}[2]{\ensuremath{m_{\textsf{#1},\textsf{#2}}}}&#10;&#10;\begin{tikzpicture}&#10;\node[iri,anchor=mid] (b) {b}; &#10;&#10;\node[iri,above right=\vgap of b.mid,anchor=mid,xshift=-0.5cm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out,faded] (f) &#10;   edge[arrin] node[msg,yshift=1pt] (mfa) {\msg{f}{a}} (f)&#10;   edge[arrin] node[msg] (mda) {\msg{d}{a}} (d)   &#10;   edge[arrout,faded] (b)&#10;   edge[arrout,faded] (c);      &#10;&#10;%\node[msg,anchor=mid,right=\mgap of mab] (mac) {\msg{a}{c}}; &#10;%\node[msg,anchor=mid,right=\mgap of mac] (maf) {\msg{a}{f}}; &#10;  &#10;&#10;\node[state,below left=\sgap of a,anchor=mid] (sa) { \vsp{a} };&#10;&#10;\node[state,below right=\sgap of b,anchor=mid,faded] (sb) { \vs{b} };&#10;&#10;\node[state,right=\sgap of c,anchor=mid,faded] (sc) { \vs{c} };&#10;&#10;\node[state,above right=\sgap of d,anchor=mid,faded] (sd) { \vs{d} };&#10;&#10;\node[state,above left=\sgap of e,anchor=mid,faded] (se) { \vs{e} };&#10;&#10;\node[state,left=\sgap of f,anchor=mid,faded] (sf) { \vs{f} };&#10;\end{tikzpicture}&#10;\end{document}"/>
  <p:tag name="IGUANATEXSIZE" val="22"/>
  <p:tag name="IGUANATEXCURSOR" val="96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807,86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gcol}[1]{{\color{orange!50!black}#1}}&#10;\newcommand{\vcol}[1]{{\color{black!50}#1}}&#10;\newcommand{\ecol}[1]{{\color{purple}#1}}&#10;\newcommand{\scol}[1]{{\color{blue!40!black}#1}}&#10;\newcommand{\mcol}[1]{{\color{green!40!black}#1}}&#10;\newcommand{\G}{\gcol{G}}&#10;\newcommand{\V}{\vcol{V}}&#10;\newcommand{\E}{\ecol{E}}&#10;\renewcommand{\S}{\scol{S}}&#10;\newcommand{\M}{\mcol{M}}&#10;&#10;\begin{document}&#10;$\mathrm{PageRank}(\G)$ :&#10;%$\mathrm{state}: \V \rightarrow \S$&#10;% $\mathrm{out}: \S \times \mathcal{L} \rightarrow \M \times \V$&#10;% $\mathrm{in}: \S \times 2^{\M} \rightarrow \S$&#10;\end{document}&#10;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,715"/>
  <p:tag name="ORIGINALWIDTH" val="1865,5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font=\sf\scriptsize\hsp,&#10;  rectangle,&#10;  rounded corners,&#10;  dotted,&#10;  top color=white, &#10;  bottom color=green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&#10;\begin{tikzpicture}&#10;\node[iri,anchor=mid] (b) {b}; &#10;&#10;\node[iri,above right=\vgap of b.mid,anchor=mid,xshift=-0.5cm] (c) {c}&#10;   edge[arrin] (b);&#10;   &#10;\node[iri,above left=\vgap of c.mid,anchor=mid,xshift=0.5cm] (d) {d}&#10;   edge[arrin] (c);&#10;   &#10;\node[iri,left=\vgap of d.mid,anchor=mid] (e)  {e}&#10;   edge[arrin] (c);  &#10;   &#10;\node[iri,below left=\vgap of e.mid,anchor=mid,xshift=0.5cm] (f) {f}&#10;   edge[arrin] (e)&#10;   edge[arrout] (c); &#10;   &#10;\node[iri] (a) at (e.mid |- b.mid) {a}&#10;   edge[arrinout] (f)&#10;   edge[arrin] (d)   &#10;   edge[arrout] (b)&#10;   edge[arrout] (c);      &#10;&#10;  &#10;&#10;\node[state,below left=\sgap of a,anchor=mid] (sa) { $\frac{1}{6}$ };&#10;&#10;\node[state,below right=\sgap of b,anchor=mid] (sb) { $\frac{1}{6}$ };&#10;&#10;\node[state,right=\sgap of c,anchor=mid] (sc) { $\frac{1}{6}$ };&#10;&#10;\node[state,above right=\sgap of d,anchor=mid] (sd) { $\frac{1}{6}$ };&#10;&#10;\node[state,above left=\sgap of e,anchor=mid] (se) { $\frac{1}{6}$ };&#10;&#10;\node[state,left=\sgap of f,anchor=mid] (sf) { $\frac{1}{6}$ };&#10;\end{tikzpicture}&#10;\end{document}"/>
  <p:tag name="IGUANATEXSIZE" val="22"/>
  <p:tag name="IGUANATEXCURSOR" val="289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,715"/>
  <p:tag name="ORIGINALWIDTH" val="1865,5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 msg/.style={&#10;  draw=blue!40!black,&#10;  text=blue!40!black,&#10;  font=\sf\scriptsize\hsp,&#10;  rectangle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\newcommand{\msg}[2]{\ensuremath{m_\textsf{#1},\textsf{#2}}}&#10;&#10;\begin{tikzpicture}&#10;\node[iri,anchor=mid] (b) {b}; &#10;&#10;\node[iri,above right=\vgap of b.mid,anchor=mid,xshift=-0.5cm] (c) {c}&#10;   edge[arrin,faded] (b);&#10;   &#10;\node[iri,above left=\vgap of c.mid,anchor=mid,xshift=0.5cm,faded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in,faded] (f)&#10;   edge[arrout] node[msg,yshift=-1pt] {$\frac{1}{18}$} (f)&#10;   edge[arrin,faded] (d)   &#10;   edge[arrout] node[msg] {$\frac{1}{18}$} (b)&#10;   edge[arrout] node[msg] {$\frac{1}{18}$} (c);      &#10;&#10;  &#10;&#10;\node[state,below left=\sgap of a,anchor=mid] (sa) { $\frac{1}{6}$ };&#10;&#10;\node[state,below right=\sgap of b,anchor=mid,faded] (sb) { $\frac{1}{6}$ };&#10;&#10;\node[state,right=\sgap of c,anchor=mid,faded] (sc) { $\frac{1}{6}$ };&#10;&#10;\node[state,above right=\sgap of d,anchor=mid,faded] (sd) { $\frac{1}{6}$ };&#10;&#10;\node[state,above left=\sgap of e,anchor=mid,faded] (se) { $\frac{1}{6}$ };&#10;&#10;\node[state,left=\sgap of f,anchor=mid,faded] (sf) { $\frac{1}{6}$ };&#10;\end{tikzpicture}&#10;\end{document}"/>
  <p:tag name="IGUANATEXSIZE" val="22"/>
  <p:tag name="IGUANATEXCURSOR" val="27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807,86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gcol}[1]{{\color{orange!50!black}#1}}&#10;\newcommand{\vcol}[1]{{\color{black!50}#1}}&#10;\newcommand{\ecol}[1]{{\color{purple}#1}}&#10;\newcommand{\scol}[1]{{\color{blue!40!black}#1}}&#10;\newcommand{\mcol}[1]{{\color{green!40!black}#1}}&#10;\newcommand{\G}{\gcol{G}}&#10;\newcommand{\V}{\vcol{V}}&#10;\newcommand{\E}{\ecol{E}}&#10;\renewcommand{\S}{\scol{S}}&#10;\newcommand{\M}{\mcol{M}}&#10;&#10;\begin{document}&#10;$\mathrm{PageRank}(\G)$ :&#10;%$\mathrm{state}: \V \rightarrow \S$&#10;% $\mathrm{out}: \S \times \mathcal{L} \rightarrow \M \times \V$&#10;% $\mathrm{in}: \S \times 2^{\M} \rightarrow \S$&#10;\end{document}&#10;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807,86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gcol}[1]{{\color{orange!50!black}#1}}&#10;\newcommand{\vcol}[1]{{\color{black!50}#1}}&#10;\newcommand{\ecol}[1]{{\color{purple}#1}}&#10;\newcommand{\scol}[1]{{\color{blue!40!black}#1}}&#10;\newcommand{\mcol}[1]{{\color{green!40!black}#1}}&#10;\newcommand{\G}{\gcol{G}}&#10;\newcommand{\V}{\vcol{V}}&#10;\newcommand{\E}{\ecol{E}}&#10;\renewcommand{\S}{\scol{S}}&#10;\newcommand{\M}{\mcol{M}}&#10;&#10;\begin{document}&#10;$\mathrm{PageRank}(\G)$ :&#10;%$\mathrm{state}: \V \rightarrow \S$&#10;% $\mathrm{out}: \S \times \mathcal{L} \rightarrow \M \times \V$&#10;% $\mathrm{in}: \S \times 2^{\M} \rightarrow \S$&#10;\end{document}&#10;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,715"/>
  <p:tag name="ORIGINALWIDTH" val="1865,5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 msg/.style={&#10;  draw=blue!40!black,&#10;  text=blue!40!black,&#10;  font=\sf\scriptsize\hsp,&#10;  rectangle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\newcommand{\msg}[2]{\ensuremath{m_\textsf{#1},\textsf{#2}}}&#10;&#10;\begin{tikzpicture}&#10;\node[iri,anchor=mid,faded] (b) {b}; &#10;&#10;\node[iri,above right=\vgap of b.mid,anchor=mid,xshift=-0.5cm,faded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out,faded](f)&#10;   edge[arrin] node[msg,yshift=1pt] {$\frac{1}{12}$} (f)&#10;   edge[arrin] node[msg] {$\frac{1}{6}$}  (d)   &#10;   edge[arrout,faded] (b)&#10;   edge[arrout,faded] (c);      &#10;&#10;  &#10;&#10;\node[state,below left=\sgap of a,anchor=mid] (sa) { $\frac{1}{6}$ };&#10;&#10;\node[state,below right=\sgap of b,anchor=mid,faded] (sb) { $\frac{1}{6}$ };&#10;&#10;\node[state,right=\sgap of c,anchor=mid,faded] (sc) { $\frac{1}{6}$ };&#10;&#10;\node[state,above right=\sgap of d,anchor=mid,faded] (sd) { $\frac{1}{6}$ };&#10;&#10;\node[state,above left=\sgap of e,anchor=mid,faded] (se) { $\frac{1}{6}$ };&#10;&#10;\node[state,left=\sgap of f,anchor=mid,faded] (sf) { $\frac{1}{6}$ };&#10;\end{tikzpicture}&#10;\end{document}"/>
  <p:tag name="IGUANATEXSIZE" val="22"/>
  <p:tag name="IGUANATEXCURSOR" val="306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4,76181"/>
  <p:tag name="ORIGINALWIDTH" val="77,2607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color{orange}$\Sigma$&#10;\end{document}&#10;"/>
  <p:tag name="IGUANATEXSIZE" val="20"/>
  <p:tag name="IGUANATEXCURSOR" val="2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807,86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gcol}[1]{{\color{orange!50!black}#1}}&#10;\newcommand{\vcol}[1]{{\color{black!50}#1}}&#10;\newcommand{\ecol}[1]{{\color{purple}#1}}&#10;\newcommand{\scol}[1]{{\color{blue!40!black}#1}}&#10;\newcommand{\mcol}[1]{{\color{green!40!black}#1}}&#10;\newcommand{\G}{\gcol{G}}&#10;\newcommand{\V}{\vcol{V}}&#10;\newcommand{\E}{\ecol{E}}&#10;\renewcommand{\S}{\scol{S}}&#10;\newcommand{\M}{\mcol{M}}&#10;&#10;\begin{document}&#10;$\mathrm{PageRank}(\G)$ :&#10;%$\mathrm{state}: \V \rightarrow \S$&#10;% $\mathrm{out}: \S \times \mathcal{L} \rightarrow \M \times \V$&#10;% $\mathrm{in}: \S \times 2^{\M} \rightarrow \S$&#10;\end{document}&#10;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,715"/>
  <p:tag name="ORIGINALWIDTH" val="1865,51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 msg/.style={&#10;  draw=blue!40!black,&#10;  text=blue!40!black,&#10;  font=\sf\scriptsize\hsp,&#10;  rectangle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\newcommand{\msg}[2]{\ensuremath{m_\textsf{#1},\textsf{#2}}}&#10;&#10;\begin{tikzpicture}&#10;\node[iri,anchor=mid,faded] (b) {b}; &#10;&#10;\node[iri,above right=\vgap of b.mid,anchor=mid,xshift=-0.5cm,faded] (c) {c}&#10;   edge[arrin,faded] (b);&#10;   &#10;\node[iri,above left=\vgap of c.mid,anchor=mid,xshift=0.5cm] (d) {d}&#10;   edge[arrin,faded] (c);&#10;   &#10;\node[iri,left=\vgap of d.mid,anchor=mid,faded] (e)  {e}&#10;   edge[arrin,faded] (c);  &#10;   &#10;\node[iri,below left=\vgap of e.mid,anchor=mid,xshift=0.5cm] (f) {f}&#10;   edge[arrin,faded] (e)&#10;   edge[arrout,faded] (c); &#10;   &#10;\node[iri] (a) at (e.mid |- b.mid) {a}&#10;   edge[arrout,faded](f)&#10;   edge[arrin] node[msg,yshift=1pt] {$\frac{1}{12}$} (f)&#10;   edge[arrin] node[msg] {$\frac{1}{6}$}  (d)   &#10;   edge[arrout,faded] (b)&#10;   edge[arrout,faded] (c);      &#10;&#10;  &#10;&#10;\node[state,below left=\sgap of a,anchor=mid] (sa) { $\frac{1}{4}$ };&#10;&#10;\node[state,below right=\sgap of b,anchor=mid,faded] (sb) { $\frac{1}{6}$ };&#10;&#10;\node[state,right=\sgap of c,anchor=mid,faded] (sc) { $\frac{1}{6}$ };&#10;&#10;\node[state,above right=\sgap of d,anchor=mid,faded] (sd) { $\frac{1}{6}$ };&#10;&#10;\node[state,above left=\sgap of e,anchor=mid,faded] (se) { $\frac{1}{6}$ };&#10;&#10;\node[state,left=\sgap of f,anchor=mid,faded] (sf) { $\frac{1}{6}$ };&#10;\end{tikzpicture}&#10;\end{document}"/>
  <p:tag name="IGUANATEXSIZE" val="22"/>
  <p:tag name="IGUANATEXCURSOR" val="32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4,5174"/>
  <p:tag name="ORIGINALWIDTH" val="807,862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newcommand{\gcol}[1]{{\color{orange!50!black}#1}}&#10;\newcommand{\vcol}[1]{{\color{black!50}#1}}&#10;\newcommand{\ecol}[1]{{\color{purple}#1}}&#10;\newcommand{\scol}[1]{{\color{blue!40!black}#1}}&#10;\newcommand{\mcol}[1]{{\color{green!40!black}#1}}&#10;\newcommand{\G}{\gcol{G}}&#10;\newcommand{\V}{\vcol{V}}&#10;\newcommand{\E}{\ecol{E}}&#10;\renewcommand{\S}{\scol{S}}&#10;\newcommand{\M}{\mcol{M}}&#10;&#10;\begin{document}&#10;$\mathrm{PageRank}(\G)$ :&#10;%$\mathrm{state}: \V \rightarrow \S$&#10;% $\mathrm{out}: \S \times \mathcal{L} \rightarrow \M \times \V$&#10;% $\mathrm{in}: \S \times 2^{\M} \rightarrow \S$&#10;\end{document}&#10;"/>
  <p:tag name="IGUANATEXSIZE" val="20"/>
  <p:tag name="IGUANATEXCURSOR" val="62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37,715"/>
  <p:tag name="ORIGINALWIDTH" val="1887,263"/>
  <p:tag name="OUTPUTDPI" val="1200"/>
  <p:tag name="LATEXADDIN" val="\documentclass{standalone}&#10;\usepackage[utf8]{inputenc}&#10;\usepackage{amsmath}&#10;\usepackage{tikz}&#10;\usetikzlibrary{shapes,arrows,positioning,fit,backgrounds,matrix,chains,patterns,trees}&#10;\usepackage{tikz-qtree}&#10;%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state/.style={&#10;  draw=green!40!black,&#10;  text=green!40!black,&#10;  font=\sf\scriptsize\hsp,&#10;  rectangle,&#10;  rounded corners,&#10;  dotted,&#10;  top color=white, &#10;  bottom color=green!20, &#10; },&#10;  msg/.style={&#10;  draw=blue!40!black,&#10;  text=blue!40!black,&#10;  font=\sf\scriptsize\hsp,&#10;  rectangle,&#10;  rounded corners,&#10;  dotted,&#10;  top color=white, &#10;  bottom color=blue!20, &#10; 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arrinout/.style={&#10;        &lt;-&gt;,&#10;        latex-latex,&#10;  purple,&#10;  thick,&#10;  text=blue,&#10;  font=\bf\footnotesize\hsp},  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invisible/.style={opacity=0,text opacity=0,text=white,draw=white,bottom color=white,top color=white},&#10;    faded/.style={opacity=0.2,text opacity=0.2}&#10;}&#10;&#10;\begin{document}&#10;\newlength{\vgap}&#10;\newlength{\hgap}&#10;\newlength{\sgap}&#10;\setlength{\vgap}{2cm}&#10;\setlength{\hgap}{4.6cm}&#10;\setlength{\sgap}{0.3cm}&#10;&#10;\newcommand{\vs}[1]{\ensuremath{s_\textsf{#1}}}&#10;\newcommand{\msg}[2]{\ensuremath{m_\textsf{#1},\textsf{#2}}}&#10;&#10;\begin{tikzpicture}&#10;\node[iri,anchor=mid] (b) {b}; &#10;&#10;\node[iri,above right=\vgap of b.mid,anchor=mid,xshift=-0.5cm] (c) {c}&#10;   edge[arrin] (b);&#10;   &#10;\node[iri,above left=\vgap of c.mid,anchor=mid,xshift=0.5cm] (d) {d}&#10;   edge[arrin] (c);&#10;   &#10;\node[iri,left=\vgap of d.mid,anchor=mid] (e)  {e}&#10;   edge[arrin] (c);  &#10;   &#10;\node[iri,below left=\vgap of e.mid,anchor=mid,xshift=0.5cm] (f) {f}&#10;   edge[arrin] (e)&#10;   edge[arrout] (c); &#10;   &#10;\node[iri] (a) at (e.mid |- b.mid) {a}&#10;   edge[arrout](f)&#10;   edge[arrin] (f)&#10;   edge[arrin] (d)   &#10;   edge[arrout] (b)&#10;   edge[arrout] (c);      &#10;&#10;  &#10;&#10;\node[state,below left=\sgap of a,anchor=mid] (sa) { $\frac{1}{4}$ };&#10;&#10;\node[state,below right=\sgap of b,anchor=mid] (sb) { $\frac{1}{18}$ };&#10;&#10;\node[state,right=\sgap of c,anchor=mid] (sc) { $\frac{11}{36}$ };&#10;&#10;\node[state,above right=\sgap of d,anchor=mid] (sd) { $\frac{1}{12}$ };&#10;&#10;\node[state,above left=\sgap of e,anchor=mid] (se) { $\frac{1}{12}$ };&#10;&#10;\node[state,left=\sgap of f,anchor=mid] (sf) { $\frac{2}{9}$ };&#10;\end{tikzpicture}&#10;\end{document}"/>
  <p:tag name="IGUANATEXSIZE" val="22"/>
  <p:tag name="IGUANATEXCURSOR" val="355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planet}\\[0.5ex]&#10;\hline &#10;Ganimedes &amp; Jupiter \\&#10;Calisto &amp; Jupiter \\&#10;Europa &amp; Jupiter \\&#10;Io &amp; Jupiter \\&#10;Titan &amp; Saturn \\&#10;Triton &amp; Neptune \\&#10;Luna &amp; \color{red}Terra \\&#10;Oberon &amp; Uranus \\&#10;Charon &amp; Pluto \\ &#10;... &amp; ... \\\hline&#10;\end{tabular}&#10;&#10;&#10;&#10;&#10;&#10;\end{document}"/>
  <p:tag name="IGUANATEXSIZE" val="15"/>
  <p:tag name="IGUANATEXCURSOR" val="45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.7367"/>
  <p:tag name="ORIGINALWIDTH" val="720.0347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s} &amp; =\,\uri{0.1221 M$_\odot$}\\[-1ex]&#10;       \uri{spectral} &amp; =\,\uri{M5.5Ve} } };&#10;  &#10;  %%%% label of n1&#10;  \node[rt] (ln1) at (n1.north) {\uri{Proxima Centauri : Red Dwarf}};&#10;  &#10;  %%%% node n2&#10;  \node[nrect,right=2\hgap of n1] (n2) {&#10;   \alt{&#10;      \uri{mass} &amp; =\,\uri{1.172 M$_\oplus$} } };&#10;  &#10;  %%%% label of n2&#10;  \node[rt] (ln2) at (n2.north) {\uri{Proxima b : Exoplanet}};&#10;  &#10;  %%%% edge e1&#10;  \draw[arrout,pos=0.5] (n1) to &#10;   node[erect] (e1) {&#10;   \alt{ \uri{distance} &amp; =\,\uri{0.05 AU}\\ } }&#10;  (n2);&#10;  &#10;  %%%% label of e1&#10;  \node[rte] (le1) at (e1.north) {\uri{$:$ child}};&#10;&#10;  %%%% label of n3  &#10;  \node[rt,above=1.3\vgap of le1] (ln3) {\uri{Alpha Centauri : Star System}};&#10;  &#10;  %%%% edge e2&#10;  \draw[arrout,pos=0.52] (ln1) to &#10;     node[rte,anchor=mid] (le2) { \uri{$:$ system} }&#10;    (ln3);&#10;&#10;  %%%% edge e3&#10;  \draw[arrout,pos=0.55] (ln2) to &#10;     node[rte,anchor=mid] (le3) { \uri{$:$ system} }&#10;    (ln3);&#10;\end{tikzpicture}&#10;&#10;\end{document}"/>
  <p:tag name="IGUANATEXSIZE" val="20"/>
  <p:tag name="IGUANATEXCURSOR" val="10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3277,207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 &#10;Pluto &amp; 49.31 &amp; 0.19 &amp; 0.063 &amp; 6.39 &amp; 248.000 &amp; 44 &amp; false \\\hline&#10;\end{tabular}&#10;&#10;&#10;&#10;&#10;&#10;\end{document}"/>
  <p:tag name="IGUANATEXSIZE" val="15"/>
  <p:tag name="IGUANATEXCURSOR" val="97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06.1917"/>
  <p:tag name="ORIGINALWIDTH" val="719.7074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tikzset{&#10;    lab/.style={&#10;     fill=purp,&#10;     text=blue!30!white&#10;    }&#10;}&#10;&#10;\centering&#10;\begin{tikzpicture}&#10;\node[iri,anchor=center] (pc) {Proxima Centauri};  &#10;&#10;\node[iri,anchor=center,below=\vgap of pc] (rd) {Red Dwarf}&#10;  edge[arrin] node[lab,xshift=-0.03cm] {type} (pc);  &#10;  &#10;\node[lit,anchor=center,right=0.6\hgap of rd,xshift=-1cm] {0.1221 M$_\odot$}&#10;  edge[arrin] node[lab] {mass} (pc);  &#10;&#10;\node[lit,anchor=center,left=0.8\hgap of rd,xshift=1cm] {M5.5Ve}&#10;  edge[arrin] node[lab] {spectral} (pc);  &#10;  &#10;\node[iri,anchor=center,right=\hgap of pc] (orbit) {Pb orbit}&#10;  edge[arrout] node[lab] {star} (pc);&#10;&#10;\node[lit,anchor=center,below=\vgap of orbit] (odist) {0.05 AU}&#10;  edge[arrin] node[lab] {distance} (orbit);&#10; &#10;\node[iri,anchor=center,right=\hgap of orbit] (pcb) {Proxima b}&#10;  edge[arrin] node[lab] {planet} (orbit); &#10;&#10;\node[iri,anchor=center,below=\vgap of pcb,xshift=-0.5\hgap] (ep) {Exoplanet}&#10;  edge[arrin] node[lab,xshift=-0.03cm] {type} (pcb);&#10;&#10;\node[lit,anchor=center,below=\vgap of pcb,xshift=0.5\hgap] {1.172 M$_\oplus$}&#10;  edge[arrin] node[lab] {mass} (pcb);&#10;  &#10;\node[iri,anchor=center,above=\vgap of orbit] (ac) {Alpha Centauri}&#10;  edge[arrin] node[lab] {system} (pc)&#10;  edge[arrin] node[lab] {system} (pcb);&#10;  &#10;\node[iri,anchor=center] (ss) at (pcb|-ac) {Star System}&#10;  edge[arrin] node[lab] {type} (ac);&#10;\end{tikzpicture}&#10;&#10;\end{document}"/>
  <p:tag name="IGUANATEXSIZE" val="20"/>
  <p:tag name="IGUANATEXCURSOR" val="1359"/>
  <p:tag name="TRANSPARENCY" val="True"/>
  <p:tag name="FILENAME" val=""/>
  <p:tag name="LATEXENGINEID" val="2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30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rlt{P}.\sch{name}\\[0.5ex]&#10;\hline &#10;Ganimedes &amp; Jupiter \\&#10;Calisto &amp; Jupiter \\&#10;Europa &amp; Jupiter \\&#10;Io &amp; Jupiter \\&#10;Titan &amp; Saturn \\&#10;Triton &amp; Neptune \\&#10;Luna &amp; Earth\\&#10;Oberon &amp; Uranus \\&#10;Charon &amp; {\color{red} Pluto} \\ &#10;... &amp; ... \\\hline&#10;\end{tabular}&#10;&#10;&#10;&#10;&#10;&#10;\end{document}"/>
  <p:tag name="IGUANATEXSIZE" val="15"/>
  <p:tag name="IGUANATEXCURSOR" val="50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4.7367"/>
  <p:tag name="ORIGINALWIDTH" val="720.0347"/>
  <p:tag name="LATEXADDIN" val="\documentclass{article}&#10;\usepackage[utf8]{inputenc}&#10;\usepackage{amsmath}&#10;\usepackage{xcolor}&#10;\usepackage[normalem]{ulem}&#10;\usepackage{C:/Users/aidhog/Documents/Research/papers/2020/kg-research/kg-macros}&#10;\usepackage{C:/Users/aidhog/Documents/Research/papers/2020/kg-research/tikz-uml}&#10;\usepackage{inconsolata}&#10;\pagestyle{empty}&#10;&#10;\begin{document}&#10;\setlength{\vgap}{0.9cm}&#10;\setlength{\hgap}{2cm}&#10;&#10;\centering&#10;\tt&#10;\begin{tikzpicture}&#10; %%%% node n1 &#10;\node[nrect] (n1) {&#10;   \alt{&#10;       \uri{mass} &amp; =\,\uri{0.1221 M$_\odot$}\\[-1ex]&#10;       \uri{spectral} &amp; =\,\uri{M5.5Ve} } };&#10;  &#10;  %%%% label of n1&#10;  \node[rt] (ln1) at (n1.north) {\uri{Proxima Centauri : Red Dwarf}};&#10;  &#10;  %%%% node n2&#10;  \node[nrect,right=2\hgap of n1] (n2) {&#10;   \alt{&#10;      \uri{mass} &amp; =\,\uri{1.172 M$_\oplus$} } };&#10;  &#10;  %%%% label of n2&#10;  \node[rt] (ln2) at (n2.north) {\uri{Proxima b : Exoplanet}};&#10;  &#10;  %%%% edge e1&#10;  \draw[arrout,pos=0.5] (n1) to &#10;   node[erect] (e1) {&#10;   \alt{ \uri{distance} &amp; =\,\uri{0.05 AU}\\ } }&#10;  (n2);&#10;  &#10;  %%%% label of e1&#10;  \node[rte] (le1) at (e1.north) {\uri{$:$ child}};&#10;&#10;  %%%% label of n3  &#10;  \node[rt,above=1.3\vgap of le1] (ln3) {\uri{Alpha Centauri : Star System}};&#10;  &#10;  %%%% edge e2&#10;  \draw[arrout,pos=0.52] (ln1) to &#10;     node[rte,anchor=mid] (le2) { \uri{$:$ system} }&#10;    (ln3);&#10;&#10;  %%%% edge e3&#10;  \draw[arrout,pos=0.55] (ln2) to &#10;     node[rte,anchor=mid] (le3) { \uri{$:$ system} }&#10;    (ln3);&#10;\end{tikzpicture}&#10;&#10;\end{document}"/>
  <p:tag name="IGUANATEXSIZE" val="20"/>
  <p:tag name="IGUANATEXCURSOR" val="105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26,9612"/>
  <p:tag name="ORIGINALWIDTH" val="719,707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sux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644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,invisible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364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,invisible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49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,invisible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186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,invisible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3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,invisible] node[lab,invisible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4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510,6"/>
  <p:tag name="ORIGINALWIDTH" val="4188,584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,invisible] (t1b) {Pluto}&#10;   edge[arrout,bend left=10,invisible] node[lab,invisible] {parent} (t1)&#10;   edge[arrin,bend right=10,invisible] node[lab,invisible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58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0208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,invisibl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,invisible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95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,invisible] node[lab,invisible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,invisible] node[lab,invisible] {instance} (t1b)&#10;   edge[arrin,invisible] node[lab,invisible] {instance} (t1c);&#10;&#10;&#10;\end{tikzpicture}&#10;&#10;&#10;}&#10;\end{document}"/>
  <p:tag name="IGUANATEXSIZE" val="20"/>
  <p:tag name="IGUANATEXCURSOR" val="202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,invisible] (k) {5,778 K}&#10;   edge[arrin,invisible] node[lab,invisible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387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3,6573"/>
  <p:tag name="ORIGINALWIDTH" val="720,6893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&#10;\node[iri,left=\hgap of more] (ucd) {G-type Star}&#10;   edge[arrin] node[lab] {instance} (t1);&#10;&#10;\node[lit,right=\hgap of t1] (k) {5,778 K}&#10;   edge[arrin] node[lab] {temp} (t1);&#10;&#10;\node[lit,below=\vgap of k,invisible] (t1m) {1 M$_{\odot}$}&#10;   edge[arrin,invisible] node[lab,invisible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,invisible] (t1cm) {0.00314 M$_\text{J}$}&#10;   edge[arrin,invisible] node[lab,invisible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,invisible] (t1bm) {0.0000079 M$_\text{J}$}&#10;   edge[arrin,invisible] node[lab,invisible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220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b)&#10;   edge[arrin] node[lab] {instance} (t1c);&#10;&#10;&#10;\end{tikzpicture}&#10;&#10;&#10;}&#10;\end{document}"/>
  <p:tag name="IGUANATEXSIZE" val="20"/>
  <p:tag name="IGUANATEXCURSOR" val="3150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lit,below=\vgap of t1b,invisible] (dw) {DwarfPlanet}&#10;   edge[arrin,invisible] node[lab,invisible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325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,invisible] (aq) {Milky Way}&#10;   edge[arrin,invisible] node[lab,invisible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5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8,0528"/>
  <p:tag name="ORIGINALWIDTH" val="2866,9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 r}&#10;\rlt{Account}\\&#10;\hline&#10;\schk{number} &amp; \sch{rut} &amp; \sch{type} &amp; \sch{total\_clp} &amp; \sch{total\_usd}\\[0.5ex]&#10;\hline &#10;7873698669 &amp; 32.000.273-K &amp; Current &amp; 225000 &amp; 344,94 \\&#10;\hline&#10;\end{tabular}&#10;&#10;&#10;&#10;&#10;&#10;\end{document}"/>
  <p:tag name="IGUANATEXSIZE" val="16"/>
  <p:tag name="IGUANATEXCURSOR" val="4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,invisible] node[lab,invisible] {\color{white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,invisible] node[lab,invisible] {\color{white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92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,invisible] (more) {...}&#10;   edge[arrin,invisible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7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32.3481"/>
  <p:tag name="ORIGINALWIDTH" val="720.0347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iri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2859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79,553"/>
  <p:tag name="ORIGINALWIDTH" val="3197,69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multicolumn{2}{l}{\rlt{DwarfPlanet}}\\&#10;\hline&#10;\schk{name} &amp; \sch{dist} &amp; \sch{radius} &amp; \sch{grav} &amp; \sch{days} &amp; \sch{years} &amp; \sch{temp}  &amp; \sch{ring} \\[0.5ex]&#10;\hline &#10;Pluto~~~~ &amp; 49.31 &amp; 0.19 &amp; 0.063 &amp; ~~~6.39 &amp; 248.000 &amp; 44 &amp; false \\\hline&#10;\end{tabular}&#10;&#10;&#10;&#10;&#10;&#10;\end{document}"/>
  <p:tag name="IGUANATEXSIZE" val="15"/>
  <p:tag name="IGUANATEXCURSOR" val="44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3229,951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 r r r r r r}&#10;\rlt{Planet}\\&#10;\hline&#10;\schk{name} &amp; \sch{dist} &amp; \sch{radius} &amp; \sch{grav} &amp; \sch{days} &amp; \sch{years} &amp; \sch{temp}  &amp; \sch{ring} \\[0.5ex]&#10;\hline &#10;Mercury &amp; 0.39 &amp; 0.38 &amp; 2.8 &amp; 58.646 &amp; 0.241 &amp; 440 &amp; false \\&#10;Venus &amp; 0.72 &amp; 0.95 &amp; 8.9 &amp; -243.019 &amp; 0.615  &amp; 730 &amp; false\\&#10;Earth &amp; 1.00  &amp; 1.00   &amp; 9.8 &amp; 0.997  &amp; 1.000  &amp; 288 &amp; false \\&#10;Mars &amp; 1.52 &amp; 0.53  &amp; 3.7 &amp; 1.026  &amp; 1.880  &amp; 186 &amp; false \\&#10;Jupiter &amp; 5.20 &amp; 10.97  &amp; 22.9 &amp; 0.414  &amp; 11.862 &amp; 152 &amp; true \\&#10;Saturn &amp; 9.54 &amp; 9.14  &amp; 9.1 &amp; 0.444  &amp; 29.447 &amp; 134 &amp; true\\&#10;Uranus &amp; 19.19 &amp; 3.98  &amp; 7.8 &amp; -0.719 &amp; 84.017 &amp; 76 &amp; true\\&#10;Neptune &amp; 30.07 &amp; 3.86  &amp; 11.0 &amp; 0.671  &amp; 164.791 &amp; 53 &amp; true\\\hline&#10;\end{tabular}&#10;&#10;&#10;&#10;&#10;&#10;\end{document}"/>
  <p:tag name="IGUANATEXSIZE" val="15"/>
  <p:tag name="IGUANATEXCURSOR" val="911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443,201"/>
  <p:tag name="ORIGINALWIDTH" val="1095,153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rlt{Moon}\\&#10;\hline&#10;\schk{name} &amp; \sch{\color{red}parent}\\[0.5ex]&#10;\hline &#10;Ganimedes &amp; Jupiter \\&#10;Calisto &amp; Jupiter \\&#10;Europa &amp; Jupiter \\&#10;Io &amp; Jupiter \\&#10;Titan &amp; Saturn \\&#10;Triton &amp; Neptune \\&#10;Luna &amp; Earth\\&#10;Oberon &amp; Uranus \\&#10;Charon &amp; Pluto \\ &#10;... &amp; ... \\\hline&#10;\end{tabular}&#10;&#10;&#10;&#10;&#10;&#10;\end{document}"/>
  <p:tag name="IGUANATEXSIZE" val="15"/>
  <p:tag name="IGUANATEXCURSOR" val="49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06,168"/>
  <p:tag name="ORIGINALWIDTH" val="1576,72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l r}&#10;\multicolumn{2}{l}{\rlt{MoonDiscoverer}}\\&#10;\hline&#10;\schk{name} &amp; \sch{discoverer}\\[0.5ex]&#10;\hline &#10;Ganimedes &amp; Galileo Galilei \\&#10;Calisto &amp; Galileo Galilei \\&#10;Europa &amp; Galileo Galilei \\&#10;Io &amp; Galileo Galilei \\&#10;Titan &amp; Christiaan Huygens \\&#10;Triton &amp; William Lassell \\&#10;Oberon &amp; William Herschel \\&#10;... &amp; ...\\ \hline&#10;\end{tabular}&#10;&#10;&#10;&#10;&#10;&#10;\end{document}"/>
  <p:tag name="IGUANATEXSIZE" val="15"/>
  <p:tag name="IGUANATEXCURSOR" val="56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24,685"/>
  <p:tag name="ORIGINALWIDTH" val="935,3806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r}&#10;\multicolumn{2}{l}{\rlt{MoonDiscYear}}\\&#10;\hline&#10;\schk{name} &amp; \sch{year}\\[0.5ex]&#10;\hline &#10;Ganimedes &amp; 1610\\&#10;Calisto &amp; 1610\\&#10;Europa &amp; 1610\\&#10;Io &amp; 1610\\&#10;Titan &amp; 1655\\&#10;Triton &amp; 1846\\&#10;Oberon &amp; 1787\\&#10;Charon &amp; 1978\\ &#10;... &amp; ... \\\hline&#10;\end{tabular}&#10;&#10;&#10;&#10;&#10;&#10;\end{document}"/>
  <p:tag name="IGUANATEXSIZE" val="15"/>
  <p:tag name="IGUANATEXCURSOR" val="24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2,3481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command{\vgap}{1.3cm}&#10;\newcommand{\hgap}{2.7cm}&#10; &#10;\resizebox{\textwidth}{!}{&#10;\begin{tikzpicture}&#10;&#10;\node[iri] (t1) {Sun};&#10;&#10;\node[lit,below=\vgap of t1] (more) {...}&#10;   edge[arrin] node[lab,invisible] {...} (t1);&#10;&#10;\node[iri,left=\hgap of more] (ucd) {G-type Star}&#10;   edge[arrin] node[lab] {instance} (t1);&#10;&#10;\node[lit,right=\hgap of t1] (k) {5,778 K}&#10;   edge[arrin] node[lab] {temp} (t1);&#10;&#10;\node[lit,below=\vgap of k] (t1m) {1 M$_{\odot}$}&#10;   edge[arrin] node[lab] {mass} (t1);&#10;&#10;\node[iri,above=\vgap of t1] (aq) {Milky Way}&#10;   edge[arrin] node[lab] {galaxy} (t1);&#10;&#10;\node[iri,right=\hgap of aq] (t1c) {Earth}&#10;   edge[arrout,bend right=10] node[lab] {parent} (t1)&#10;   edge[arrin,bend left=10] node[lab] {child} (t1)&#10;   edge[arrout,dotted,gray] node[lab] {\color{gray}galaxy} (aq);&#10;&#10;\node[lit,above=\vgap of t1c] (t1cm) {0.00314 M$_\text{J}$}&#10;   edge[arrin] node[lab] {mass} (t1c);&#10;&#10;&#10;\node[iri,left=\hgap of aq] (t1b) {Pluto}&#10;   edge[arrout,bend left=10] node[lab] {parent} (t1)&#10;   edge[arrin,bend right=10] node[lab] {child} (t1)&#10;   edge[arrout,dotted,gray] node[lab] {\color{gray}galaxy} (aq);&#10;   &#10;\node[lit,below=\vgap of t1b] (dw) {DwarfPlanet}&#10;   edge[arrin] node[lab] {instance} (t1b);&#10;&#10;\node[lit,above=\vgap of t1b] (t1bm) {0.0000079 M$_\text{J}$}&#10;   edge[arrin] node[lab] {mass} (t1b);&#10;&#10;\node[iri,above=\vgap of aq] (esp) {Planet}&#10;   edge[arrin] node[lab] {instance} (t1c)&#10;   edge[arrin,invisible] node[lab,invisible] {instance} (t1b);&#10;&#10;&#10;\end{tikzpicture}&#10;&#10;&#10;}&#10;\end{document}"/>
  <p:tag name="IGUANATEXSIZE" val="20"/>
  <p:tag name="IGUANATEXCURSOR" val="1905"/>
  <p:tag name="TRANSPARENCY" val="True"/>
  <p:tag name="FILENAME" val=""/>
  <p:tag name="INPUTTYPE" val="0"/>
  <p:tag name="LATEXENGINEID" val="1"/>
  <p:tag name="TEMPFOLDER" val="C:\Users\ahogan\Application Data\IguanaTex\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69,3584"/>
  <p:tag name="ORIGINALWIDTH" val="720,0347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}&#10;&#10;\begin{document}&#10;\newlength{\vgap}&#10;\newlength{\hgap}&#10;\setlength{\vgap}{1.7cm}&#10;\setlength{\hgap}{4.6cm}&#10; &#10;\resizebox{\textwidth}{!}{&#10;\begin{tikzpicture}&#10;&#10;\node[iri] (t1) {TRAPPIST-1};&#10;&#10;\node[lit,below=\vgap of t1.mid,anchor=mid] (ucd) {\color{blue}\textit{Ultra-Cool Dwarf}}&#10;   edge[arrin] node[lab] {instance} (t1);&#10;&#10;\node[lit,right=\hgap of t1.mid,anchor=mid] (k) {2,550$\pm$55 K}&#10;   edge[arrin] node[lab] {temp} (t1);&#10;&#10;\node[lit,left=\hgap of t1.mid,anchor=mid] (rd) {\color{blue}\textit{Red Dwarf}}&#10;   edge[arrin] node[lab] {instance} (t1);&#10;&#10;\node[lit,below=\vgap of k.mid,anchor=mid] (t1m) {0.08$\pm$0.009 M$_{\odot}$}&#10;   edge[arrin] node[lab] {mass} (t1);&#10;&#10;\node[iri,left=\hgap of ucd.mid,anchor=mid] (ds) {\color{blue}\textit{Dwarf Star}}&#10;   edge[arrin] node[lab] {subclass} (ucd)&#10;   edge[arrin] node[lab] {subclass} (rd);&#10;&#10;\node[iri,above=\vgap of t1.mid,anchor=mid] (aq) {Aquarius}&#10;   edge[arrin] node[lab] {constellation} (t1);&#10;&#10;\node[iri,right=\hgap of aq.mid,anchor=mid] (t1c) {TRAPPIST-1c}&#10;   edge[arrout,bend right=10] node[lab] {parent} (t1)&#10;   edge[arrin,bend left=10] node[lab] {child} (t1);&#10;   %edge[arrout] node[lab] {constellation} (aq);&#10;&#10;\node[iri,left=\hgap of aq.mid,anchor=mid] (t1b) {TRAPPIST-1b}&#10;   edge[arrout,bend left=10] node[lab] {parent} (t1)&#10;   edge[arrin,bend right=10] node[lab] {child} (t1);&#10;   %edge[arrout] node[lab] {constellation} (aq);&#10;   %edge[arrout,dotted,gray] node[lab] {\color{gray}constellation} (aq);&#10;&#10;\node[iri,above=\vgap of aq.mid,anchor=mid] (esp) {\color{blue}\textit{Extrasolar Planet}}&#10;   edge[arrin] node[lab] {instance} (t1b)&#10;   edge[arrin] node[lab] {instance} (t1c);&#10;&#10;\node[iri,left=\hgap of esp.mid,anchor=mid] (pl) {\color{blue}\textit{Planet}}&#10;   edge[arrin] node[lab] {subclass} (esp);&#10;&#10;\node[iri,left=0.7\hgap of t1b.mid,anchor=mid] (ab) {\color{blue}\textit{Astronomical Body}}&#10;   edge[arrin] node[lab] {subclass} (pl);&#10;&#10;\node[iri,below=\vgap of ab.mid,anchor=mid] (st) {\color{blue}\textit{Star}}&#10;   edge[arrin] node[lab] {subclass} (ds)&#10;   edge[arrout] node[lab] {subclass} (ab);&#10;&#10;&#10;\end{tikzpicture}&#10;&#10;&#10;}&#10;\end{document}"/>
  <p:tag name="IGUANATEXSIZE" val="18"/>
  <p:tag name="IGUANATEXCURSOR" val="273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96,5693"/>
  <p:tag name="ORIGINALWIDTH" val="1347,938"/>
  <p:tag name="OUTPUTDPI" val="1200"/>
  <p:tag name="LATEXADDIN" val="\documentclass{article}&#10;\usepackage[utf8]{inputenc}&#10;\usepackage{amsmath}&#10;\usepackage{xcolor}&#10;\usepackage[normalem]{ulem}&#10;\usepackage{C:/Users/ahogan/Documents/Teaching/Databases/macros/bdd}&#10;\pagestyle{empty}&#10;&#10;\begin{document}&#10;\tpre&#10;\begin{tabular}{l l r}&#10;\multicolumn{2}{l}{\rlt{Exchange}}\\&#10;\hline&#10;\schk{c1} &amp; \schk{c2} &amp; \sch{value}\\[0.5ex]&#10;\hline &#10;CLP &amp; USD &amp;   0,0001533 \\&#10;USD &amp; CLP &amp; 652,2750000 \\&#10;\hline&#10;\end{tabular}&#10;&#10;&#10;&#10;&#10;&#10;\end{document}"/>
  <p:tag name="IGUANATEXSIZE" val="16"/>
  <p:tag name="IGUANATEXCURSOR" val="318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912,8774"/>
  <p:tag name="ORIGINALWIDTH" val="2671,873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sparqld&#10;}&#10;&#10;&#10;\begin{document}&#10;\begin{minipage}{7.3cm}&#10;~~\begin{lstlisting}[]&#10;SELECT ?const (COUNT(DISTINCT ?body) AS ?num)&#10;WHERE { &#10;  ?body :instance/:subclass* :AstronomicalBody .&#10;  ?body :parent?/:constellation ?const . &#10;}&#10;GROUP BY ?const&#10;ORDER BY DESC(?num)&#10;\end{lstlisting}&#10;\end{minipage}&#10;\end{document}"/>
  <p:tag name="IGUANATEXSIZE" val="16"/>
  <p:tag name="IGUANATEXCURSOR" val="294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8,0611"/>
  <p:tag name="ORIGINALWIDTH" val="1149,16"/>
  <p:tag name="OUTPUTDPI" val="1200"/>
  <p:tag name="LATEXADDIN" val="\documentclass{article}&#10;\usepackage{amsmath}&#10;\usepackage{fancyvrb}&#10;\usepackage{booktabs}&#10;\usepackage{listings}&#10;\usepackage[utf8]{inputenc}&#10;\usepackage{xcolor}&#10;\usepackage{C:/Users/ahogan/Documents/Teaching/Databases/macros/bdd}&#10;&#10;&#10;\pagestyle{empty}&#10;\lstset{ %&#10;  style=cypherd&#10;}&#10;&#10;&#10;\begin{document}&#10;\tt&#10;\begin{tabular}{l r}&#10;\toprule&#10;?const &amp; ?num \\\midrule&#10;:Aquarius &amp; 3 \\&#10;\bottomrule&#10;\end{tabular}&#10;\end{document}"/>
  <p:tag name="IGUANATEXSIZE" val="16"/>
  <p:tag name="IGUANATEXCURSOR" val="31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26.9612"/>
  <p:tag name="ORIGINALWIDTH" val="719.7074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&#10;\alt{64pt}{&#10;\urie{firstName} &amp; \uriq{Julie}\\&#10;\urie{lastName} &amp; \uriq{Freud}\\&#10;\urie{country} &amp; \uriq{Chile}&#10;}};&#10;&#10;%%%%% label of n1&#10;\node[rt] (ln1) at (n1.north) {\uri{{$n_1$} $:$ Person}};&#10;&#10;%%%%% node n2&#10;\node[rect, right=3cm of n1] (n2) {&#10;&#10;\alt{60pt}{ &#10;\urie{firstName} &amp; \uriq{John}\\&#10;\urie{lastName} &amp; \uriq{Cook}\\&#10;\urie{gender} &amp; \uriq{male}\\&#10;\urie{country} &amp; \uriq{Chile}&#10;}};&#10;&#10;%%%%% label of n2&#10;\node[rt] (ln2) at (n2.north) {\uri{{$n_2$} $:$ Person}};&#10;&#10;%%%%% edge e1&#10;\draw[arrout,bend left=10] (n1) to &#10;node[below, rectw] (e1) {} &#10;(n2);&#10;&#10;%%%%% label of e1&#10;\node[ert] (le1) at (e1.north) {\uri{{$e_1$} $:$ knows}};&#10;&#10;%%%%% edge e2&#10;\draw[arrout,bend left=10] (n2) to &#10;node[below, erectw] (e2) {} &#10;(n1);&#10;&#10;%%%%% label of e2&#10;\node[ert] (le2) at (e2.north) {\uri{{$e_2$} $:$ knows}};&#10;&#10;%%%%% node n3&#10;\node[rect, below=0.5cm of n1,xshift=-4cm] (n3) {&#10;&#10;\alt{40pt}{&#10;\urie{name} &amp; \uriq{U2}}};&#10;&#10;%%%%% label of n3&#10;\node[rt] (ln3) at (n3.north) {\uri{{$n_3$} $:$ Tag}};&#10;&#10;%%%%% edge e3&#10;\draw[arrin, bend right=20] (n1) to&#10;node[below, erectw] (e3) &#10;{}&#10;(ln3);&#10;&#10;%%%%% label of e3&#10;\node[ert,yshift=-0.1cm] (le3) at (e3.north) {\uri{{$e_3$} $:$ hasFollower}};&#10;&#10;%%%%% node n4 &#10;\node[rect,below=2.5cm of n1] (n4) {&#10;&#10;\alt{71pt}{ &#10;\urie{content} &amp; \uriq{U2 uwu?}\\&#10;\urie{language} &amp; \uriq{en}}};&#10;&#10;%%%%% label of n4&#10;\node[rt] (ln4) at (n4.north) {\uri{{$n_4$} $:$ Post}} ;&#10;&#10;%%%%% edge e4&#10;\draw[arrout, bend left=20] (n4) to&#10;node[below, erectw] (e4) &#10;{}&#10;(n3);&#10;&#10;%%%%% label of e4&#10;\node[ert] (le4) at (e4.north) {\uri{{$e_4$} $:$ hasTag}};&#10;&#10;&#10;%%%%% node n5 &#10;\node[rect,anchor=mid] at (n4.mid -| n2) (n5) {&#10;&#10;\alt{60pt}{&#10;\urie{firstName} &amp; \uriq{Frank}\\&#10;\urie{lastName} &amp; \uriq{Cook}\\&#10;\urie{gender} &amp; \uriq{male}\\&#10;\urie{country} &amp; \uriq{Chile}&#10;}};&#10;&#10;%%%%% label of n5&#10;\node[rt] (ln5) at (n5.north) {\uri{{$n_5$} $:$ Person}} ;&#10;&#10;%%%%% edge e5&#10;\draw[arrout] (n1) to&#10;node[left, erect] (e5) {&#10;\alt{58pt}{&#10;\urie{date} &amp; \uriq{2015-09-14}}}&#10;(ln4);&#10;&#10;%%%%% label of e5&#10;\node[ert] (le5) at (e5.north) {\uri{{$e_5$} $:$ likes}};&#10;&#10;%%%%% edge e6&#10;\draw[arrout] (n2) to&#10;node[right, erect] (e6) {&#10;\alt{55pt}{ &#10;\urie{rel} &amp; \uriq{brother}}}&#10;(ln5);&#10;&#10;%%%%% label of e6&#10;\node[ert] (le6) at (e6.north) {\uri{{$e_6$} $:$ knows}};&#10;&#10;%%%%% edge e7&#10;\draw[arrout] (n2) to&#10;node[below, erect] (e7) {&#10;\alt{58pt}{ &#10;\urie{date} &amp; \uriq{2014-03-15}}}&#10;(n4);&#10;&#10;%%%%% label of e7&#10;\node[ert] (le7) at (e7.north) {\uri{{$e_7$} $:$ likes}};&#10;&#10;%%%%% edge e8&#10;\draw[arrout] (n5) to&#10;node[below, erect] (e8) {&#10;\alt{58pt}{ &#10;\urie{date} &amp; \uriq{2016-03-15}}}&#10;(n4);&#10;&#10;%%%%% label of e8&#10;\node[ert] (le6) at (e8.north) {\uri{{$e_8$} $:$ likes}};&#10;&#10;&#10;\end{tikzpicture}&#10;}&#10;\end{document}"/>
  <p:tag name="IGUANATEXSIZE" val="18"/>
  <p:tag name="IGUANATEXCURSOR" val="507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439,5613"/>
  <p:tag name="ORIGINALWIDTH" val="3806,031"/>
  <p:tag name="OUTPUTDPI" val="1200"/>
  <p:tag name="LATEXADDIN" val="\documentclass{article}&#10;\usepackage{amsmath}&#10;\usepackage{fancyvrb}&#10;\usepackage{listings}&#10;\usepackage[utf8]{inputenc}&#10;\usepackage{xcolor}&#10;\usepackage{C:/Users/ahogan/Documents/Teaching/Databases/macros/bdd}&#10;&#10;&#10;\pagestyle{empty}&#10;\lstset{ %&#10;  style=cypherd&#10;}&#10;&#10;&#10;\begin{document}&#10;\begin{minipage}{10.5cm}&#10;~~\begin{lstlisting}[]&#10;MATCH (x1:Person {firstName:&quot;Julie&quot;})-[:knows*]-&gt;(x2:Person)&#10;MATCH (x2)-[:likes]-&gt;()-[:hasTag]-&gt;()-[:hasFollower]-&gt;(x1)&#10;RETURN x2.firstName\end{lstlisting}&#10;\end{minipage}&#10;\end{document}"/>
  <p:tag name="IGUANATEXSIZE" val="16"/>
  <p:tag name="IGUANATEXCURSOR" val="322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] {discovered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edge[arrout] node[lab] {discovered} (jup1);  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discovered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9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8,6331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%\node[iri,above=\vgap of plu1] (dplu1) {DiscCharon}&#10;%   edge[arrout] node[lab] {body} (plu1);     &#10;%   &#10;%\node[iri,right=0.7\hgap of dplu1] (jwc) {JWChristy}&#10;%   edge[arrin] node[lab] {person} (dplu1);   &#10;%   &#10;%\node[lit,below=0.3\vgap of jwc,mrk] (ydplu1) {1978}&#10;%   edge[arrin] node[lab] {year} (dplu1);     &#10;&#10;\node[iri,above=\vgap of plu1] (jwc) {JWChristy};     &#10;   &#10;\node[iri,right=0.7\hgap of jwc,mrk] (dplu1) {DiscCharon}&#10;   edge[arrout] node[lab] {person} (jwc)&#10;   edge[arrout] node[lab] {body} (plu1);   &#10;   &#10;\node[lit,below=0.7\vgap of dplu1,mrk] (ydplu1) {1978}&#10;   edge[arrin] node[lab,yshift=2pt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;    &#10;   &#10;\node[iri,above=\vgap of jup1,mrk] (djup1) {DiscCalisto}&#10;   edge[arrout] node[lab,xshift=-2pt] {person} (gg)&#10;   edge[arrout] node[lab] {body} (jup1);  &#10;   &#10;\node[lit,below=0.3\vgap of gg,mrk] (ydjup1) {1610}&#10;    edge[arrin] node[lab] {year} (djup1);&#10;   &#10;\node[iri,right=\hgap of jup2] (jup3) {Io}&#10;   edge[arrout] node[lab] {parent} (jup);  &#10;   &#10;\node[iri,above=\vgap of jup3,mrk] (djup3) {DiscIo}&#10;   edge[arrout] node[lab,xshift=2pt] {person} (gg)&#10;   edge[arrout] node[lab] {body} (jup3)&#10;   edge[arrout] node[lab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786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] {discovered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edge[arrout] node[lab] {discovered} (jup1);  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discovered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3953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9,9422"/>
  <p:tag name="ORIGINALWIDTH" val="719,3802"/>
  <p:tag name="OUTPUTDPI" val="1200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invisible/.style={opacity=0,text opacity=0,text=white,draw=white,bottom color=white,top color=white}&#10;}&#10;&#10;\begin{document}&#10;\newlength{\vgap}&#10;\setlength{\vgap}{1.3cm}&#10;\newlength{\hgap}&#10;\setlength{\hgap}{2.2cm}&#10; &#10;\resizebox{\textwidth}{!}{&#10;\begin{tikzpicture}&#10;&#10;\node[iri] (sun) {Sun};&#10;&#10;\node[iri,left=\hgap of sun] (gts) {Star}&#10;   edge[arrin] node[lab] {instance} (sun);&#10;&#10;\node[lit,right=\hgap of sun] (k) {5,778 K}&#10;   edge[arrin] node[lab] {temp} (sun);&#10;&#10;%\node[lit,below=\vgap of k] (t1m) {1 M$_{\odot}$}&#10;%   edge[arrin] node[lab] {mass} (sun);&#10;&#10;\node[iri,above=\vgap of sun] (ura) {...}&#10;   edge[arrout] node[lab] {parent} (sun);&#10;&#10;\node[iri,right=\hgap of ura] (plu) {Pluto}&#10;   edge[arrout] node[lab] {parent} (sun);&#10;   &#10;\node[iri,above=\vgap of plu] (plu1) {Charon}&#10;   edge[arrout] node[lab] {parent} (plu);   &#10;   &#10;\node[iri,above=\vgap of plu1] (jwc) {JWChristy}&#10;   edge[arrout] node[lab,yshift=2pt] {\begin{tabular}{c} discovered \\ \fbox{\color{purple}\textbf{year}: \color{orange}1978} \end{tabular}} (plu1);     &#10;   &#10;\node[iri,right=0.7\hgap of jwc,invisible] (dplu1) {DiscCharon}&#10;   edge[arrout,invisible] node[lab,invisible] {person} (jwc)&#10;   edge[arrout,invisible] node[lab,invisible] {body} (plu1);   &#10;   &#10;\node[lit,below=0.7\vgap of dplu1,invisible] (ydplu1) {1978}&#10;   edge[arrin,invisible] node[lab,yshift=2pt,invisible] {year} (dplu1);  &#10;   &#10;\node[iri,left=\hgap of ura] (jup) {Jupiter}&#10;   edge[arrout] node[lab] {parent} (sun);&#10;   &#10;\node[iri,above=\vgap of jup] (jup2) {...}&#10;   edge[arrout] node[lab] {parent} (jup);&#10;   &#10;\node[iri,left=\hgap of jup2] (jup1) {Calisto}&#10;   edge[arrout] node[lab] {parent} (jup);  &#10;   &#10;\node[iri,above=\vgap of jup2] (gg) {GGalilei}&#10;     edge[arrout] node[lab,yshift=2pt] {\begin{tabular}{c} discovered \\ \fbox{\color{purple}\textbf{year}: \color{orange}1610} \end{tabular}} (jup1);  &#10;   &#10;\node[iri,above=\vgap of jup1,invisible] (djup1) {DiscCalisto}&#10;   edge[arrout,invisible] node[lab,xshift=-2pt,invisible] {person} (gg)&#10;   edge[arrout,invisible] node[lab,invisible] {body} (jup1);  &#10;   &#10;\node[lit,below=0.3\vgap of gg,invisible] (ydjup1) {1610}&#10;    edge[arrin,invisible] node[lab,invisible] {year} (djup1);&#10;   &#10;\node[iri,right=\hgap of jup2] (jup3) {Io}&#10;   edge[arrout] node[lab] {parent} (jup)&#10;   edge[arrin] node[lab] {\begin{tabular}{c} discovered \\ \fbox{\color{purple}\textbf{year}: \color{orange}1610} \end{tabular}} (gg);  &#10;   &#10;\node[iri,above=\vgap of jup3,invisible] (djup3) {DiscIo}&#10;   edge[arrout,invisible] node[lab,xshift=2pt,invisible] {person} (gg)&#10;   edge[arrout,invisible] node[lab,invisible] {body} (jup3)&#10;   edge[arrout,invisible] node[lab,invisible] {year} (ydjup1); &#10;    &#10;      &#10;  % edge[arrin,bend right=10] node[lab] {child} (sun)&#10;   &#10;%\node[lit,below=\vgap of ura] (dw) {DwarfPlanet}&#10;%   edge[arrin] node[lab] {instance} (ura);&#10;%&#10;%\node[iri,above=\vgap of ura] (uram) {0.0000079 M$_\text{J}$}&#10;%   edge[arrin] node[lab] {mass} (ura);&#10;%&#10;%\node[iri,above=\vgap of jup] (esp) {Planet}&#10;%   edge[arrin] node[lab] {instance} (jup)&#10;%   edge[arrin,invisible] node[lab,invisible] {instance} (ura);&#10;&#10;&#10;\end{tikzpicture}&#10;&#10;&#10;}&#10;\end{document}"/>
  <p:tag name="IGUANATEXSIZE" val="20"/>
  <p:tag name="IGUANATEXCURSOR" val="4729"/>
  <p:tag name="TRANSPARENCY" val="True"/>
  <p:tag name="FILENAME" val=""/>
  <p:tag name="INPUTTYPE" val="0"/>
  <p:tag name="LATEXENGINEID" val="1"/>
  <p:tag name="TEMPFOLDER" val="C:\Users\ahogan\Application Data\IguanaTex\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543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color{orange}%&#10;\alt{64pt}{&#10;\urie{firstName} &amp; \uriq{Julie}\\&#10;\urie{lastName} &amp; \uriq{Freud}\\&#10;\urie{country} &amp; \uriq{Chile}&#10;}};&#10;&#10;%%%%% label of n1&#10;\node[rt] (ln1) at (n1.north) {\uri{$n_1$ $:$ Person}};&#10;&#10;%%%%% node n2&#10;\node[rect, right=3cm of n1] (n2) {&#10;\color{orange}%&#10;\alt{60pt}{ &#10;\urie{firstName} &amp; \uriq{John}\\&#10;\urie{lastName} &amp; \uriq{Cook}\\&#10;\urie{gender} &amp; \uriq{male}\\&#10;\urie{country} &amp; \uriq{Chile}&#10;}};&#10;&#10;%%%%% label of n2&#10;\node[rt] (ln2) at (n2.north) {\uri{$n_2$ $:$ Person}};&#10;&#10;%%%%% edge e1&#10;\draw[arrout,bend left=10] (n1) to &#10;node[below, rectw] (e1) {} &#10;(n2);&#10;&#10;%%%%% label of e1&#10;\node[ert] (le1) at (e1.north) {\uri{$e_1$ $:$ knows}};&#10;&#10;%%%%% edge e2&#10;\draw[arrout,bend left=10] (n2) to &#10;node[below, erectw] (e2) {} &#10;(n1);&#10;&#10;%%%%% label of e2&#10;\node[ert] (le2) at (e2.north) {\uri{$e_2$ $:$ knows}};&#10;&#10;%%%%% node n3&#10;\node[rect, below=0.5cm of n1,xshift=-4cm] (n3) {&#10;\color{orange}%&#10;\alt{40pt}{&#10;\urie{name} &amp; \uriq{U2}}};&#10;&#10;%%%%% label of n3&#10;\node[rt] (ln3) at (n3.north) {\uri{$n_3$ $:$ Tag}};&#10;&#10;%%%%% edge e3&#10;\draw[arrin, bend right=20] (n1) to&#10;node[below, erectw] (e3) &#10;{}&#10;(ln3);&#10;&#10;%%%%% label of e3&#10;\node[ert,yshift=-0.1cm] (le3) at (e3.north) {\uri{$e_3$ $:$ hasFollower}};&#10;&#10;%%%%% node n4 &#10;\node[rect,below=2.5cm of n1,text=orange] (n4) {&#10;\color{orange}%&#10;\alt{71pt}{ &#10;\urie{content} &amp; \uriq{U2 uwu?}\\&#10;\urie{language} &amp; \uriq{en}}};&#10;&#10;%%%%% label of n4&#10;\node[rt] (ln4) at (n4.north) {\uri{$n_4$ $:$ Post}} ;&#10;&#10;%%%%% edge e4&#10;\draw[arrout, bend left=20] (n4) to&#10;node[below, erectw] (e4) &#10;{}&#10;(n3);&#10;&#10;%%%%% label of e4&#10;\node[ert] (le4) at (e4.north) {\uri{$e_4$ $:$ hasTag}};&#10;&#10;&#10;%%%%% node n5 &#10;\node[rect,anchor=mid] at (n4.mid -| n2) (n5) {&#10;\color{orange}%&#10;\alt{60pt}{&#10;\urie{firstName} &amp; \uriq{Frank}\\&#10;\urie{lastName} &amp; \uriq{Cook}\\&#10;\urie{gender} &amp; \uriq{male}\\&#10;\urie{country} &amp; \uriq{Chile}&#10;}};&#10;&#10;%%%%% label of n5&#10;\node[rt] (ln5) at (n5.north) {\uri{$n_5$ $:$ Person}} ;&#10;&#10;%%%%% edge e5&#10;\draw[arrout] (n1) to&#10;node[left, erect] (e5) {&#10;\color{purple}%&#10;\alt{58pt}{&#10;\urie{date} &amp; \uriq{2015-09-14}}}&#10;(ln4);&#10;&#10;%%%%% label of e5&#10;\node[ert] (le5) at (e5.north) {\uri{$e_5$ $:$ likes}};&#10;&#10;%%%%% edge e6&#10;\draw[arrout] (n2) to&#10;node[right, erect] (e6) {&#10;\color{purple}%&#10;\alt{55pt}{ &#10;\urie{rel} &amp; \uriq{brother}}}&#10;(ln5);&#10;&#10;%%%%% label of e6&#10;\node[ert] (le6) at (e6.north) {\uri{$e_6$ $:$ knows}};&#10;&#10;%%%%% edge e7&#10;\draw[arrout] (n2) to&#10;node[below, erect] (e7) {&#10;\color{purple}%&#10;\alt{58pt}{ &#10;\urie{date} &amp; \uriq{2014-03-15}}}&#10;(n4);&#10;&#10;%%%%% label of e7&#10;\node[ert] (le7) at (e7.north) {\uri{$e_7$ $:$ likes}};&#10;&#10;%%%%% edge e8&#10;\draw[arrout] (n5) to&#10;node[below, erect] (e8) {&#10;\color{purple}%%&#10;\alt{58pt}{ &#10;\urie{date} &amp; \uriq{2016-03-15}}}&#10;(n4);&#10;&#10;%%%%% label of e8&#10;\node[ert] (le6) at (e8.north) {\uri{$e_8$ $:$ likes}};&#10;&#10;&#10;\end{tikzpicture}&#10;&#10;}&#10;\end{document}"/>
  <p:tag name="IGUANATEXSIZE" val="18"/>
  <p:tag name="IGUANATEXCURSOR" val="5092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5432"/>
  <p:tag name="ORIGINALWIDTH" val="719.3802"/>
  <p:tag name="LATEXADDIN" val="\documentclass{article}&#10;\usepackage[utf8]{inputenc}&#10;\usepackage{amsmath}&#10;\usepackage{tikz}&#10;\usetikzlibrary{shapes,arrows,positioning,fit,backgrounds,matrix,chains,patterns,trees}&#10;\usepackage{tikz-qtree}&#10;\pagestyle{empty}&#10;&#10;% Gives an invisible horizontal space to align fonts&#10;%\newcommand{\hsp}{\vphantom{\strut}}&#10;\newcommand{\hsp}{\vphantom{Ag}}&#10;&#10;\newcommand{\al}[2]{&#10; \addtolength{\jot}{-1ex} % row spacing&#10; \begin{minipage}{#1} &#10;  \vspace{1pt}&#10;  \begin{center}&#10;   $\begin{aligned}&#10;   #2&#10;   \end{aligned}$&#10;  \end{center}&#10; \end{minipage}&#10; \addtolength{\jot}{1em} % reset&#10;}&#10;&#10;\newcommand{\alt}[2]{&#10; \addtolength{\jot}{-1ex} % row spacing&#10; \begin{minipage}{#1} &#10;  \vspace{2pt}&#10;  \begin{center}&#10;   $\begin{aligned}&#10;   #2&#10;   \end{aligned}$&#10;  \end{center}&#10; \end{minipage}% reset&#10;}&#10;&#10;\tikzset{&#10;    lab/.style={ &#10;           text centered,&#10;  fill=white, &#10;  opacity=0.98,&#10;  text opacity=1,&#10;  font=\sf\footnotesize\hsp},&#10; elab/.style={ &#10;           text centered,&#10;  fill=\exbg, &#10;  opacity=0.98,&#10;  text opacity=1,&#10;  font=\sf\footnotesize\hsp},&#10; iri/.style={&#10;  draw=black!50!white, &#10;  rectangle,&#10;            rounded corners,&#10;            thick,&#10;            text centered,&#10;  top color=white, &#10;  bottom color=black!15, &#10;  %opacity=0.7,&#10;  %text opacity=1,&#10;  font=\sf\small\hsp},&#10; lit/.style={&#10;  draw=black!50!white, &#10;  rectangle,&#10;  thick,&#10;  text centered,&#10;  top color=white, &#10;  bottom color=black!15, &#10;  %opacity=0.7,&#10;  %text opacity=1,&#10;  font=\sf\small\hsp},&#10; arrout/.style={&#10;  -&gt;,&#10;  -latex,&#10;  purple,&#10;  thick,&#10;  text=blue,&#10;  font=\sf\footnotesize\hsp},&#10; arrin/.style={&#10;        &lt;-,&#10;        latex-,&#10;  purple,&#10;  thick,&#10;  text=blue,&#10;  font=\bf\footnotesize\hsp},&#10; dashmed/.style={&#10;            -,&#10;  black!50, &#10;  thick,&#10;  text=black,&#10;  dash pattern=on 3pt off 3pt,&#10;  font=\sf\footnotesize\hsp},&#10; expred/.style={&#10;      inner sep=0.3em,&#10;      outer sep=0,&#10;      fill=\exbg&#10;    },&#10; stu/.style={&#10;   bottom color=blue!20,&#10;  },&#10;    prof/.style={&#10;        bottom color=red!20,&#10;    },&#10;    ta/.style={&#10;     bottom color=green!20,&#10;    },&#10;    mrk/.style={&#10;     bottom color=orange!20,&#10;    },&#10;     rt/.style={&#10;  rectangle,&#10;  fill=blue!15,&#10;  draw=black, &#10;  text centered,&#10;  inner sep=0.5ex&#10;  },&#10;    rtt/.style={ %tighter version&#10;     rt,&#10;     inner sep=0.1ex&#10;     },&#10;    ert/.style={ %edge box&#10;      rt,&#10;      dashed&#10;      }, &#10;    ertt/.style={ %edge box, tighter&#10;        rtt,&#10;        dashed&#10;        }, &#10;    rect/.style={ % rounded prop graph boxes&#10;        rectangle,&#10;        rounded corners,&#10;        draw=black, &#10;        text centered,&#10;        inner sep=0.8ex,&#10;        top color=white, &#10;        bottom color=green!15&#10;        },&#10;    rectw/.style={&#10;     fill=black!15,&#10;        rect,&#10;        draw=white&#10;        },&#10;    erect/.style={ %edge rect, unfortunate name&#10;     fill=black!15,&#10;     rect,&#10;     dashed&#10;     },&#10;    erectw/.style={ %edge rectw&#10;     fill=black!15,&#10;      rectw,&#10;      dashed&#10;      },&#10;    arrout/.style={&#10;           -&gt;,&#10;           -latex,&#10;           },&#10;    arrin/.style={&#10;           &lt;-,&#10;           latex-,&#10;           },&#10;    arrb/.style={&#10;           &lt;-&gt;,&#10;           &gt;=latex,&#10;           }&#10;}&#10;&#10;\newcommand{\uri}[1]{\text{\scriptsize {\tt\vphantom{yI}#1}}}% version for use in graphs&#10;\newcommand{\urit}[1]{\text{{\tt\vphantom{yI}#1}}}% version for use in text&#10;&#10;\newcommand{\urie}[1]{\uri{#1\,=\,}}&#10;&#10;\newcommand{\ttt}[1]{{\texttt{#1}}} % tt font in text&#10;&#10;\newcommand{\uriq}[1]{\uri{#1}}% version with quotes for use in graphs&#10;\newcommand{\uriqt}[1]{\urit{#1}}% version with quotes for use in text&#10;&#10;\newcommand{\appex}[1]{{\color{green}#1}} % text that will have to change if&#10;                                         % we move examples to appendix&#10;&#10;\renewcommand{\arraystretch}{0.97}% spacing in table rows&#10;&#10;\begin{document}&#10;\newcommand{\vgap}{1.3cm}&#10;\newcommand{\hgap}{2.7cm}&#10; &#10;\resizebox{\textwidth}{!}{&#10;\begin{tikzpicture}&#10;%%%%% node n1 &#10;\node[rect] (n1) {&#10;\alt{64pt}{&#10;\urie{firstName} &amp; \uriq{Julie}\\&#10;\urie{lastName} &amp; \uriq{Freud}\\&#10;\urie{country} &amp; \uriq{Chile}&#10;}};&#10;&#10;%%%%% label of n1&#10;\node[rt] (ln1) at (n1.north) {\uri{{\color{orange}$n_1$} $:$ Person}};&#10;&#10;%%%%% node n2&#10;\node[rect, right=3cm of n1] (n2) {&#10;\alt{60pt}{ &#10;\urie{firstName} &amp; \uriq{John}\\&#10;\urie{lastName} &amp; \uriq{Cook}\\&#10;\urie{gender} &amp; \uriq{male}\\&#10;\urie{country} &amp; \uriq{Chile}&#10;}};&#10;&#10;%%%%% label of n2&#10;\node[rt] (ln2) at (n2.north) {\uri{{\color{orange}$n_2$} $:$ Person}};&#10;&#10;%%%%% edge e1&#10;\draw[arrout,bend left=10] (n1) to &#10;node[below, rectw] (e1) {} &#10;(n2);&#10;&#10;%%%%% label of e1&#10;\node[ert] (le1) at (e1.north) {\uri{{\color{purple}$e_1$} $:$ knows}};&#10;&#10;%%%%% edge e2&#10;\draw[arrout,bend left=10] (n2) to &#10;node[below, erectw] (e2) {} &#10;(n1);&#10;&#10;%%%%% label of e2&#10;\node[ert] (le2) at (e2.north) {\uri{{\color{purple}$e_2$} $:$ knows}};&#10;&#10;%%%%% node n3&#10;\node[rect, below=0.5cm of n1,xshift=-4cm] (n3) {&#10;\alt{40pt}{&#10;\urie{name} &amp; \uriq{U2}}};&#10;&#10;%%%%% label of n3&#10;\node[rt] (ln3) at (n3.north) {\uri{{\color{orange}$n_3$} $:$ Tag}};&#10;&#10;%%%%% edge e3&#10;\draw[arrin, bend right=20] (n1) to&#10;node[below, erectw] (e3) &#10;{}&#10;(ln3);&#10;&#10;%%%%% label of e3&#10;\node[ert,yshift=-0.1cm] (le3) at (e3.north) {\uri{{\color{purple}$e_3$} $:$ hasFollower}};&#10;&#10;%%%%% node n4 &#10;\node[rect,below=2.5cm of n1] (n4) {&#10;\alt{71pt}{ &#10;\urie{content} &amp; \uriq{U2 uwu?}\\&#10;\urie{language} &amp; \uriq{en}}};&#10;&#10;%%%%% label of n4&#10;\node[rt] (ln4) at (n4.north) {\uri{{\color{orange}$n_4$} $:$ Post}} ;&#10;&#10;%%%%% edge e4&#10;\draw[arrout, bend left=20] (n4) to&#10;node[below, erectw] (e4) &#10;{}&#10;(n3);&#10;&#10;%%%%% label of e4&#10;\node[ert] (le4) at (e4.north) {\uri{{\color{purple}$e_4$} $:$ hasTag}};&#10;&#10;&#10;%%%%% node n5 &#10;\node[rect,anchor=mid] at (n4.mid -| n2) (n5) {&#10;\alt{60pt}{&#10;\urie{firstName} &amp; \uriq{Frank}\\&#10;\urie{lastName} &amp; \uriq{Cook}\\&#10;\urie{gender} &amp; \uriq{male}\\&#10;\urie{country} &amp; \uriq{Chile}&#10;}};&#10;&#10;%%%%% label of n5&#10;\node[rt] (ln5) at (n5.north) {\uri{{\color{orange}$n_5$} $:$ Person}} ;&#10;&#10;%%%%% edge e5&#10;\draw[arrout] (n1) to&#10;node[left, erect] (e5) {&#10;\alt{58pt}{&#10;\urie{date} &amp; \uriq{2015-09-14}}}&#10;(ln4);&#10;&#10;%%%%% label of e5&#10;\node[ert] (le5) at (e5.north) {\uri{{\color{purple}$e_5$} $:$ likes}};&#10;&#10;%%%%% edge e6&#10;\draw[arrout] (n2) to&#10;node[right, erect] (e6) {&#10;\alt{55pt}{ &#10;\urie{rel} &amp; \uriq{brother}}}&#10;(ln5);&#10;&#10;%%%%% label of e6&#10;\node[ert] (le6) at (e6.north) {\uri{{\color{purple}$e_6$} $:$ knows}};&#10;&#10;%%%%% edge e7&#10;\draw[arrout] (n2) to&#10;node[below, erect] (e7) {&#10;\alt{58pt}{ &#10;\urie{date} &amp; \uriq{2014-03-15}}}&#10;(n4);&#10;&#10;%%%%% label of e7&#10;\node[ert] (le7) at (e7.north) {\uri{{\color{purple}$e_7$} $:$ likes}};&#10;&#10;%%%%% edge e8&#10;\draw[arrout] (n5) to&#10;node[below, erect] (e8) {&#10;\alt{58pt}{ &#10;\urie{date} &amp; \uriq{2016-03-15}}}&#10;(n4);&#10;&#10;%%%%% label of e8&#10;\node[ert] (le6) at (e8.north) {\uri{{\color{purple}$e_8$} $:$ likes}};&#10;&#10;&#10;\end{tikzpicture}&#10;}&#10;\end{document}"/>
  <p:tag name="IGUANATEXSIZE" val="18"/>
  <p:tag name="IGUANATEXCURSOR" val="473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23142</TotalTime>
  <Words>1006</Words>
  <Application>Microsoft Office PowerPoint</Application>
  <PresentationFormat>On-screen Show (4:3)</PresentationFormat>
  <Paragraphs>320</Paragraphs>
  <Slides>167</Slides>
  <Notes>0</Notes>
  <HiddenSlides>26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167</vt:i4>
      </vt:variant>
    </vt:vector>
  </HeadingPairs>
  <TitlesOfParts>
    <vt:vector size="168" baseType="lpstr">
      <vt:lpstr>Office Theme</vt:lpstr>
      <vt:lpstr>CC5212-1 Procesamiento Masivo de Datos Otoño 2023  Lecture 11 NoSQL: Neo4J</vt:lpstr>
      <vt:lpstr>NoSQL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a Graph Database?</vt:lpstr>
      <vt:lpstr>Directed edge-labelled graph</vt:lpstr>
      <vt:lpstr>Property graph</vt:lpstr>
      <vt:lpstr>Property graph</vt:lpstr>
      <vt:lpstr>Property Graph</vt:lpstr>
      <vt:lpstr>Why do we need Graph Databases? </vt:lpstr>
      <vt:lpstr>Why do we need Graph Databases? Flexibility</vt:lpstr>
      <vt:lpstr>Relational Databases …</vt:lpstr>
      <vt:lpstr>Relational Databases …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Relational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Planets / Graph Database</vt:lpstr>
      <vt:lpstr>Relational databases: Pros and Cons</vt:lpstr>
      <vt:lpstr>PowerPoint Presentation</vt:lpstr>
      <vt:lpstr>Graph Databases: Pros and Cons</vt:lpstr>
      <vt:lpstr>PowerPoint Presentation</vt:lpstr>
      <vt:lpstr>Why do we need Graph Databases? Path Queries</vt:lpstr>
      <vt:lpstr>Directed Edge-labelled Graph</vt:lpstr>
      <vt:lpstr>Property Graph</vt:lpstr>
      <vt:lpstr>Why do we need Property Graphs?</vt:lpstr>
      <vt:lpstr>Directed Labelled Graph</vt:lpstr>
      <vt:lpstr>Directed Labelled Graph</vt:lpstr>
      <vt:lpstr>Wouldn't it have been nice to simply ...</vt:lpstr>
      <vt:lpstr>Wouldn't it have been nice to simply ...</vt:lpstr>
      <vt:lpstr>Property Graphs ...</vt:lpstr>
      <vt:lpstr>Property Graphs</vt:lpstr>
      <vt:lpstr>Property Graphs</vt:lpstr>
      <vt:lpstr>Popular Graph Databases</vt:lpstr>
      <vt:lpstr>PowerPoint Presentation</vt:lpstr>
      <vt:lpstr>PowerPoint Presentation</vt:lpstr>
      <vt:lpstr>Neo4j</vt:lpstr>
      <vt:lpstr>Neo4j Graph Database</vt:lpstr>
      <vt:lpstr>Cypher:  MATCH/RETURN 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MATCH/RETURN</vt:lpstr>
      <vt:lpstr>Cypher:  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MATCH (Paths)</vt:lpstr>
      <vt:lpstr>Cypher:  WHERE</vt:lpstr>
      <vt:lpstr>WHERE</vt:lpstr>
      <vt:lpstr>WHERE</vt:lpstr>
      <vt:lpstr>WHERE</vt:lpstr>
      <vt:lpstr>WHERE</vt:lpstr>
      <vt:lpstr>WHERE</vt:lpstr>
      <vt:lpstr>Cypher:  ORDER BY/SKIP/LIMIT</vt:lpstr>
      <vt:lpstr>ORDER BY</vt:lpstr>
      <vt:lpstr>Cypher:  OPTIONAL MATCH</vt:lpstr>
      <vt:lpstr>OPTIONAL MATCH</vt:lpstr>
      <vt:lpstr>Cypher:  UNION (ALL)</vt:lpstr>
      <vt:lpstr>UNION</vt:lpstr>
      <vt:lpstr>UNION</vt:lpstr>
      <vt:lpstr>UNION ALL</vt:lpstr>
      <vt:lpstr>Cypher: Aggregation</vt:lpstr>
      <vt:lpstr>Aggregation</vt:lpstr>
      <vt:lpstr>COUNT</vt:lpstr>
      <vt:lpstr>COUNT</vt:lpstr>
      <vt:lpstr>COUNT</vt:lpstr>
      <vt:lpstr>Cypher: Other Functions</vt:lpstr>
      <vt:lpstr>PowerPoint Presentation</vt:lpstr>
      <vt:lpstr>LENGTH (Path)</vt:lpstr>
      <vt:lpstr>LENGTH (Path)</vt:lpstr>
      <vt:lpstr>Cypher: Update Graphs CREATE/REMOVE/...</vt:lpstr>
      <vt:lpstr>Update graphs</vt:lpstr>
      <vt:lpstr>Update graphs</vt:lpstr>
      <vt:lpstr>/Core of Cypher /Part of Neo4j</vt:lpstr>
      <vt:lpstr>Neo4j Graph Database</vt:lpstr>
      <vt:lpstr>Property Graph: Cypher</vt:lpstr>
      <vt:lpstr>Property Graph: Gremlin</vt:lpstr>
      <vt:lpstr>Gremlin: Graph Queries + Processing</vt:lpstr>
      <vt:lpstr>Graph Processing:  Abstraction (in brief)</vt:lpstr>
      <vt:lpstr>PowerPoint Presentation</vt:lpstr>
      <vt:lpstr>Aka. Systolic Computation,  Asynchronous Actor Model,  Vertex-Centric Computation, ...</vt:lpstr>
      <vt:lpstr>Graph Parallel Computation</vt:lpstr>
      <vt:lpstr>Graph Parallel Computation</vt:lpstr>
      <vt:lpstr>Graph Parallel Computation</vt:lpstr>
      <vt:lpstr>Graph Parallel Computation</vt:lpstr>
      <vt:lpstr>Graph Parallel Computation</vt:lpstr>
      <vt:lpstr>Graph Parallel Computation</vt:lpstr>
      <vt:lpstr>Example: PageRank (simplified)</vt:lpstr>
      <vt:lpstr>Example: PageRank (simplified)</vt:lpstr>
      <vt:lpstr>Example: PageRank (simplified)</vt:lpstr>
      <vt:lpstr>Example: PageRank (simplified)</vt:lpstr>
      <vt:lpstr>Example: PageRank (simplified)</vt:lpstr>
      <vt:lpstr>Other algorithms ...</vt:lpstr>
      <vt:lpstr>What the framework offers ...</vt:lpstr>
      <vt:lpstr>Ongoing Research ...</vt:lpstr>
      <vt:lpstr>/Graphs</vt:lpstr>
      <vt:lpstr>Gremlin: Graph Queries + Processing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CC5212-1 Procesamiento Masivo de Datos</dc:title>
  <dc:creator>Aidan Hogan</dc:creator>
  <cp:lastModifiedBy>Aidan Hogan</cp:lastModifiedBy>
  <cp:revision>958</cp:revision>
  <dcterms:created xsi:type="dcterms:W3CDTF">2006-08-16T00:00:00Z</dcterms:created>
  <dcterms:modified xsi:type="dcterms:W3CDTF">2023-06-05T20:24:09Z</dcterms:modified>
</cp:coreProperties>
</file>