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528" r:id="rId2"/>
    <p:sldId id="529" r:id="rId3"/>
    <p:sldId id="531" r:id="rId4"/>
    <p:sldId id="532" r:id="rId5"/>
    <p:sldId id="533" r:id="rId6"/>
    <p:sldId id="668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657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5" r:id="rId57"/>
    <p:sldId id="586" r:id="rId58"/>
    <p:sldId id="587" r:id="rId59"/>
    <p:sldId id="588" r:id="rId60"/>
    <p:sldId id="589" r:id="rId61"/>
    <p:sldId id="590" r:id="rId62"/>
    <p:sldId id="591" r:id="rId63"/>
    <p:sldId id="592" r:id="rId64"/>
    <p:sldId id="593" r:id="rId65"/>
    <p:sldId id="594" r:id="rId66"/>
    <p:sldId id="595" r:id="rId67"/>
    <p:sldId id="596" r:id="rId68"/>
    <p:sldId id="597" r:id="rId69"/>
    <p:sldId id="598" r:id="rId70"/>
    <p:sldId id="599" r:id="rId71"/>
    <p:sldId id="600" r:id="rId72"/>
    <p:sldId id="601" r:id="rId73"/>
    <p:sldId id="602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0" r:id="rId82"/>
    <p:sldId id="611" r:id="rId83"/>
    <p:sldId id="612" r:id="rId84"/>
    <p:sldId id="613" r:id="rId85"/>
    <p:sldId id="614" r:id="rId86"/>
    <p:sldId id="615" r:id="rId87"/>
    <p:sldId id="616" r:id="rId88"/>
    <p:sldId id="617" r:id="rId89"/>
    <p:sldId id="618" r:id="rId90"/>
    <p:sldId id="619" r:id="rId91"/>
    <p:sldId id="620" r:id="rId92"/>
    <p:sldId id="621" r:id="rId93"/>
    <p:sldId id="622" r:id="rId94"/>
    <p:sldId id="623" r:id="rId95"/>
    <p:sldId id="624" r:id="rId96"/>
    <p:sldId id="625" r:id="rId97"/>
    <p:sldId id="660" r:id="rId98"/>
    <p:sldId id="662" r:id="rId99"/>
    <p:sldId id="661" r:id="rId100"/>
    <p:sldId id="663" r:id="rId101"/>
    <p:sldId id="664" r:id="rId102"/>
    <p:sldId id="667" r:id="rId103"/>
    <p:sldId id="666" r:id="rId104"/>
    <p:sldId id="656" r:id="rId10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708DB0"/>
    <a:srgbClr val="FEF9F4"/>
    <a:srgbClr val="F7F7F7"/>
    <a:srgbClr val="C2E49C"/>
    <a:srgbClr val="EEA61A"/>
    <a:srgbClr val="FFFF66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2888" autoAdjust="0"/>
  </p:normalViewPr>
  <p:slideViewPr>
    <p:cSldViewPr>
      <p:cViewPr varScale="1">
        <p:scale>
          <a:sx n="94" d="100"/>
          <a:sy n="94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29/05/2023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786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975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smtClean="0"/>
              <a:t>db.createCollection("series")</a:t>
            </a:r>
          </a:p>
          <a:p>
            <a:r>
              <a:rPr lang="en-GB" sz="1200" smtClean="0"/>
              <a:t>db.series.insert(</a:t>
            </a:r>
          </a:p>
          <a:p>
            <a:r>
              <a:rPr lang="en-GB" sz="1200" smtClean="0"/>
              <a:t> [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"name": "The Wire",</a:t>
            </a:r>
          </a:p>
          <a:p>
            <a:r>
              <a:rPr lang="en-GB" sz="1200" smtClean="0"/>
              <a:t>	  "country": "US"</a:t>
            </a:r>
          </a:p>
          <a:p>
            <a:r>
              <a:rPr lang="en-GB" sz="1200" smtClean="0"/>
              <a:t>	},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"name": "Black Mirror",</a:t>
            </a:r>
          </a:p>
          <a:p>
            <a:r>
              <a:rPr lang="en-GB" sz="1200" smtClean="0"/>
              <a:t>	  "country": "UK"</a:t>
            </a:r>
          </a:p>
          <a:p>
            <a:r>
              <a:rPr lang="en-GB" sz="1200" smtClean="0"/>
              <a:t>	}</a:t>
            </a:r>
          </a:p>
          <a:p>
            <a:r>
              <a:rPr lang="en-GB" sz="1200" smtClean="0"/>
              <a:t> ]</a:t>
            </a:r>
          </a:p>
          <a:p>
            <a:r>
              <a:rPr lang="en-GB" sz="1200" smtClean="0"/>
              <a:t>)</a:t>
            </a:r>
          </a:p>
          <a:p>
            <a:endParaRPr lang="en-GB" sz="1200" smtClean="0"/>
          </a:p>
          <a:p>
            <a:r>
              <a:rPr lang="en-GB" sz="1200" smtClean="0"/>
              <a:t>db.createCollection("networks")</a:t>
            </a:r>
          </a:p>
          <a:p>
            <a:r>
              <a:rPr lang="en-GB" sz="1200" smtClean="0"/>
              <a:t>db.networks.insert(</a:t>
            </a:r>
          </a:p>
          <a:p>
            <a:r>
              <a:rPr lang="en-GB" sz="1200" smtClean="0"/>
              <a:t> [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"nation": "US",</a:t>
            </a:r>
          </a:p>
          <a:p>
            <a:r>
              <a:rPr lang="en-GB" sz="1200" smtClean="0"/>
              <a:t>	  "network": "HBO"</a:t>
            </a:r>
          </a:p>
          <a:p>
            <a:r>
              <a:rPr lang="en-GB" sz="1200" smtClean="0"/>
              <a:t>	},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"nation": "US",</a:t>
            </a:r>
          </a:p>
          <a:p>
            <a:r>
              <a:rPr lang="en-GB" sz="1200" smtClean="0"/>
              <a:t>	  "network": "FOX"</a:t>
            </a:r>
          </a:p>
          <a:p>
            <a:r>
              <a:rPr lang="en-GB" sz="1200" smtClean="0"/>
              <a:t> 	}</a:t>
            </a:r>
          </a:p>
          <a:p>
            <a:r>
              <a:rPr lang="en-GB" sz="1200" smtClean="0"/>
              <a:t> ]</a:t>
            </a:r>
          </a:p>
          <a:p>
            <a:r>
              <a:rPr lang="en-GB" sz="1200" smtClean="0"/>
              <a:t>)</a:t>
            </a:r>
          </a:p>
          <a:p>
            <a:endParaRPr lang="en-GB" sz="1200" smtClean="0"/>
          </a:p>
          <a:p>
            <a:r>
              <a:rPr lang="en-GB" sz="1200" smtClean="0"/>
              <a:t>db.series.aggregate( [ </a:t>
            </a:r>
          </a:p>
          <a:p>
            <a:r>
              <a:rPr lang="en-GB" sz="1200" smtClean="0"/>
              <a:t>  { $lookup: { from: "networks", localField: "country",</a:t>
            </a:r>
          </a:p>
          <a:p>
            <a:r>
              <a:rPr lang="en-GB" sz="1200" smtClean="0"/>
              <a:t>     foreignField: "nation", as: "possibleNetworks" }</a:t>
            </a:r>
          </a:p>
          <a:p>
            <a:r>
              <a:rPr lang="en-GB" sz="1200" smtClean="0"/>
              <a:t>  } ] 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84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5.xml"/><Relationship Id="rId21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news/2020/05/Jepsen-MongoDB-4-2-6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eremyvsjeremy/what-is-the-mean-stack-9d11ae2cd38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geospatial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bitwis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projection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field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array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method/db.collection.distinct/" TargetMode="External"/><Relationship Id="rId2" Type="http://schemas.openxmlformats.org/officeDocument/2006/relationships/hyperlink" Target="https://docs.mongodb.com/manual/reference/method/db.collection.count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aggregation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aggregation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7.xml"/><Relationship Id="rId7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cryto.net/~joepie91/blog/2015/07/19/why-you-should-never-ever-ever-use-mongodb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world.com/article/3155260/ransomware-groups-have-deleted-over-10000-mongodb-databases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2023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/>
              <a:t>Lecture </a:t>
            </a:r>
            <a:r>
              <a:rPr lang="en-IE" sz="4000" dirty="0" smtClean="0"/>
              <a:t>10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NoSQL: MongoDB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2400" y="1219200"/>
            <a:ext cx="8831932" cy="54037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81001" y="1481356"/>
            <a:ext cx="8381999" cy="25572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 Datatypes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85" y="2319799"/>
            <a:ext cx="1285750" cy="292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31" y="3152251"/>
            <a:ext cx="1851510" cy="225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07" y="1677348"/>
            <a:ext cx="1447780" cy="319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55" y="1961706"/>
            <a:ext cx="1695092" cy="292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4382011"/>
            <a:ext cx="5099916" cy="299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42" y="2698650"/>
            <a:ext cx="1987778" cy="226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06" y="5152921"/>
            <a:ext cx="6689295" cy="248256"/>
          </a:xfrm>
          <a:prstGeom prst="rect">
            <a:avLst/>
          </a:prstGeom>
        </p:spPr>
      </p:pic>
      <p:pic>
        <p:nvPicPr>
          <p:cNvPr id="29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4" y="3377815"/>
            <a:ext cx="1516732" cy="6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68" y="3780651"/>
            <a:ext cx="437465" cy="2031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0386" y="5949983"/>
            <a:ext cx="2143738" cy="5653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20" y="6338055"/>
            <a:ext cx="437465" cy="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8" y="609600"/>
            <a:ext cx="818755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644420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https://www.infoq.com/news/2020/05/Jepsen-MongoDB-4-2-6/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912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Popularity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74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http://db-engines.com/en/ranking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84212" cy="57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MEAN Stack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MongoDB, Express.js</a:t>
            </a:r>
            <a:r>
              <a:rPr lang="en-US" dirty="0"/>
              <a:t>, </a:t>
            </a:r>
            <a:r>
              <a:rPr lang="en-US" dirty="0" smtClean="0"/>
              <a:t>Angular(JS), Node.js</a:t>
            </a:r>
            <a:endParaRPr lang="en-IE" dirty="0"/>
          </a:p>
        </p:txBody>
      </p:sp>
      <p:pic>
        <p:nvPicPr>
          <p:cNvPr id="6148" name="Picture 4" descr="https://miro.medium.com/max/981/1*jaSIDcOmluf97OKazeaHX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2045"/>
            <a:ext cx="7477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634928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https://medium.com/@jeremyvsjeremy/what-is-the-mean-stack-9d11ae2cd384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326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 Map from keys to BSON values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41345"/>
              </p:ext>
            </p:extLst>
          </p:nvPr>
        </p:nvGraphicFramePr>
        <p:xfrm>
          <a:off x="457200" y="1295400"/>
          <a:ext cx="8229600" cy="512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TVSeries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28841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99a88b77c66d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4210540" cy="36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102900"/>
              </p:ext>
            </p:extLst>
          </p:nvPr>
        </p:nvGraphicFramePr>
        <p:xfrm>
          <a:off x="462987" y="12954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TVSeries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782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99a88b77c66d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11f22e33d44c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 Collection: Similar Documents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1"/>
            <a:ext cx="2858680" cy="11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64628"/>
            <a:ext cx="2859079" cy="11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610600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database: TV</a:t>
            </a:r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 Database: Related Collections</a:t>
            </a:r>
            <a:endParaRPr lang="en-IE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41987"/>
              </p:ext>
            </p:extLst>
          </p:nvPr>
        </p:nvGraphicFramePr>
        <p:xfrm>
          <a:off x="457200" y="3213844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TVEpisodes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77362"/>
              </p:ext>
            </p:extLst>
          </p:nvPr>
        </p:nvGraphicFramePr>
        <p:xfrm>
          <a:off x="457200" y="4662579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TVNetworks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85831"/>
              </p:ext>
            </p:extLst>
          </p:nvPr>
        </p:nvGraphicFramePr>
        <p:xfrm>
          <a:off x="457200" y="1759322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TVSeries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Load database </a:t>
            </a:r>
            <a:r>
              <a:rPr lang="en-IE" sz="2800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r>
              <a:rPr lang="en-IE" sz="2800" dirty="0" smtClean="0"/>
              <a:t> (and create if not exists):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904457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use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endParaRPr lang="en-IE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switched to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76764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See all (</a:t>
            </a:r>
            <a:r>
              <a:rPr lang="en-IE" sz="2800" u="sng" dirty="0" smtClean="0">
                <a:latin typeface="Calibri Light" panose="020F0302020204030204" pitchFamily="34" charset="0"/>
              </a:rPr>
              <a:t>non-empty</a:t>
            </a:r>
            <a:r>
              <a:rPr lang="en-IE" sz="2800" dirty="0" smtClean="0">
                <a:latin typeface="Calibri Light" panose="020F0302020204030204" pitchFamily="34" charset="0"/>
              </a:rPr>
              <a:t>) databases (</a:t>
            </a:r>
            <a:r>
              <a:rPr lang="en-IE" sz="2800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r>
              <a:rPr lang="en-IE" sz="2800" dirty="0" smtClean="0">
                <a:latin typeface="Calibri Light" panose="020F0302020204030204" pitchFamily="34" charset="0"/>
              </a:rPr>
              <a:t> is empty):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519699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show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dbs</a:t>
            </a:r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local 	0.00001 GB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test	0.00231 GB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62086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See current database: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336831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</a:t>
            </a:r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57200" y="519326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Drop current database: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90923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db.dropDatabase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"dropped" :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 "ok" : 1 }</a:t>
            </a:r>
          </a:p>
        </p:txBody>
      </p:sp>
    </p:spTree>
    <p:extLst>
      <p:ext uri="{BB962C8B-B14F-4D97-AF65-F5344CB8AC3E}">
        <p14:creationId xmlns:p14="http://schemas.microsoft.com/office/powerpoint/2010/main" val="32535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Create collection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2800" dirty="0" smtClean="0"/>
              <a:t>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828257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db.createCollection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"ok" : 1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782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See all collections in current database: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534819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show collections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459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Drop collection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2800" dirty="0" smtClean="0">
                <a:latin typeface="Calibri Light" panose="020F0302020204030204" pitchFamily="34" charset="0"/>
              </a:rPr>
              <a:t>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175124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db.series.drop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true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511321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Clear all documents from collection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2800" dirty="0" smtClean="0">
                <a:latin typeface="Calibri Light" panose="020F0302020204030204" pitchFamily="34" charset="0"/>
              </a:rPr>
              <a:t>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829181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db.series.remove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{} 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nRemoved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 })</a:t>
            </a:r>
          </a:p>
        </p:txBody>
      </p:sp>
    </p:spTree>
    <p:extLst>
      <p:ext uri="{BB962C8B-B14F-4D97-AF65-F5344CB8AC3E}">
        <p14:creationId xmlns:p14="http://schemas.microsoft.com/office/powerpoint/2010/main" val="19887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6925"/>
            <a:ext cx="8229600" cy="7159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Create capped collection </a:t>
            </a:r>
            <a:r>
              <a:rPr lang="en-IE" sz="2800" dirty="0"/>
              <a:t>(</a:t>
            </a:r>
            <a:r>
              <a:rPr lang="en-IE" sz="2800" dirty="0" smtClean="0"/>
              <a:t>keeps only most recent):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08982"/>
            <a:ext cx="7162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db.createCollection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"last100episodes",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FFFFCC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capped: true, size: 12285600, max: 100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"ok" : 1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Inserting Data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9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Insert document: without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255295"/>
            <a:ext cx="71628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"Science-Fiction",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"Thriller"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Insert document: with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5181600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fails if _id already exists</a:t>
            </a:r>
          </a:p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use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update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or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save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to update existing document(s)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55295"/>
            <a:ext cx="7162800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60,    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"Science-Fiction",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"Thriller"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2654697"/>
            <a:ext cx="1371600" cy="1460103"/>
          </a:xfrm>
          <a:prstGeom prst="rect">
            <a:avLst/>
          </a:prstGeom>
          <a:noFill/>
          <a:ln w="539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2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Use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save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dirty="0" smtClean="0"/>
              <a:t> to overwrite: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55295"/>
            <a:ext cx="71628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14400" y="5943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overwrites old document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55295"/>
            <a:ext cx="7162800" cy="24622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7162800" cy="19082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db.series.save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 (Overwritten)"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Queries with Selection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4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91600" cy="715962"/>
          </a:xfrm>
        </p:spPr>
        <p:txBody>
          <a:bodyPr>
            <a:noAutofit/>
          </a:bodyPr>
          <a:lstStyle/>
          <a:p>
            <a:r>
              <a:rPr lang="en-IE" dirty="0" smtClean="0"/>
              <a:t>Query documents in a collection with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find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274012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use </a:t>
            </a:r>
            <a:r>
              <a:rPr lang="en-IE" sz="28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findOne</a:t>
            </a:r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to return one document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246365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39534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"type" : "Scripted",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Pretty print results with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pretty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0517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912275"/>
            <a:ext cx="7162800" cy="18774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().pretty()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"name" : "Black Mirror",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"type" : "Scripted",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"runtime" : 60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Selection: find documents matching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095500" y="3048000"/>
            <a:ext cx="495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3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3200" b="1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sz="3200" b="1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sz="3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599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Equality: 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"type": "Scripted"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"type" : "Scripted",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"type": "Scripted"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599" y="5791200"/>
            <a:ext cx="7162801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Results would include </a:t>
            </a:r>
            <a:r>
              <a:rPr lang="en-IE" sz="20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but for brevity, we will omit</a:t>
            </a:r>
          </a:p>
          <a:p>
            <a:pPr>
              <a:buClr>
                <a:schemeClr val="tx1"/>
              </a:buClr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this from examples where it is not important.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070" y="5791200"/>
            <a:ext cx="317330" cy="3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Nested key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Key can access nested values: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null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on nested null value: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matches when value is null or ...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null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Key can access nested values: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when field doesn't exist with </a:t>
            </a:r>
            <a:r>
              <a:rPr lang="en-IE" sz="28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document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Value can be an object/document: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"rating": 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 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29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Document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9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document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Value can be an object/document: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"rating": { "votes":9001 }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pPr marL="285750" indent="-285750">
              <a:buFont typeface="Wingdings"/>
              <a:buChar char="Ø"/>
            </a:pP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needs to match full object.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document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Value can be an object/document: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"rating": { "votes":9001, "avg":9.4 }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order of attributes matters.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exact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Equality can match an exact array: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"Science-Fiction",            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                "Thriller" ]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"Science-Fiction", "Thriller" ]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80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exact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can match an exact array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[ "Science-Fiction" ]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needs to match full array.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exact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can match an exact array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[ "Thriller",          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                "Science-Fiction" ]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order of elements matters.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[ "Science-Fiction",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matches inside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matches a value in an array: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"Thriller"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4785"/>
            <a:ext cx="7162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[ 5, 6 ]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matches both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matches a value inside and outside an array: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[ 5, 6 ] }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 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[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5,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6 ]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*cough*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Inequalities</a:t>
            </a:r>
            <a:endParaRPr lang="en-I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2366" y="1752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1752600"/>
            <a:ext cx="8229600" cy="378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Less than: 	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8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Greater than: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</a:t>
            </a: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Less than or equal: 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lte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</a:t>
            </a: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Greater than or equal: 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gte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Not equals: 	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$ne: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687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Less Than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"runtime": {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70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Less than: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 one of multiple values</a:t>
            </a:r>
            <a:endParaRPr lang="en-I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98120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any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$in: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430038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also passes if key does not exist.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no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57" y="4608832"/>
            <a:ext cx="9144000" cy="224916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0" y="2362200"/>
            <a:ext cx="9144000" cy="22466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43" y="0"/>
            <a:ext cx="8229600" cy="715962"/>
          </a:xfrm>
        </p:spPr>
        <p:txBody>
          <a:bodyPr/>
          <a:lstStyle/>
          <a:p>
            <a:r>
              <a:rPr lang="en-IE" dirty="0" smtClean="0"/>
              <a:t>Key–Value: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903668"/>
              </p:ext>
            </p:extLst>
          </p:nvPr>
        </p:nvGraphicFramePr>
        <p:xfrm>
          <a:off x="538630" y="71596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3" y="2098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Tabular: Multi-dimensional Maps </a:t>
            </a:r>
            <a:endParaRPr lang="en-IE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84918"/>
              </p:ext>
            </p:extLst>
          </p:nvPr>
        </p:nvGraphicFramePr>
        <p:xfrm>
          <a:off x="533400" y="3012440"/>
          <a:ext cx="8229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Asia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31108077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456643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Document: Value is a document</a:t>
            </a:r>
            <a:endParaRPr lang="en-IE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922956"/>
              </p:ext>
            </p:extLst>
          </p:nvPr>
        </p:nvGraphicFramePr>
        <p:xfrm>
          <a:off x="540966" y="525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{ cap: “Kabul”, con: “Asia”, pop: { </a:t>
                      </a:r>
                      <a:r>
                        <a:rPr lang="en-IE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31108077,</a:t>
                      </a:r>
                      <a:r>
                        <a:rPr lang="en-IE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y: </a:t>
                      </a:r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2011 } }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 one of multiple values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"runtime": { $in: [30, 60]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any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$in: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4475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FEF9F4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 one of multiple values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{ $in: ["Noir", "Thriller"]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558ED5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"Science-Fiction", </a:t>
            </a:r>
            <a:r>
              <a:rPr lang="en-IE" dirty="0" smtClean="0">
                <a:solidFill>
                  <a:srgbClr val="558ED5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FEF9F4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any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</a:t>
            </a:r>
            <a:r>
              <a:rPr lang="en-IE" sz="2400" dirty="0" smtClean="0">
                <a:solidFill>
                  <a:srgbClr val="558ED5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$in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if key references an array, any value of array </a:t>
            </a:r>
          </a:p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should match any value of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$in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Boolean connectives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And: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$and: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,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Or: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$or: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,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303212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Not: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$not: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74808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Nor: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$nor: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naturally, we can nest such conditions 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And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$and: [ 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"runtime": { $in: [30, 60] } }</a:t>
            </a:r>
            <a:r>
              <a:rPr lang="en-I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2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{ $ne: "Lost" } }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And: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$and: [ </a:t>
            </a:r>
            <a:r>
              <a:rPr lang="en-I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, </a:t>
            </a:r>
            <a:r>
              <a:rPr lang="en-IE" sz="2400" b="1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bg2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Attribute (not) exists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Not 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false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Attribute exists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{ $exists : true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checks that the field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exists</a:t>
            </a:r>
          </a:p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even if value is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NULL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Attribute not exists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{ $exists : false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Not 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key: { $exists : false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checks that the field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doesn’t exist</a:t>
            </a:r>
          </a:p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(empty results)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All: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$all : [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one: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: {</a:t>
            </a:r>
            <a:r>
              <a:rPr lang="en-IE" sz="2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1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032124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Size: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$size : 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int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072401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"Sci-Fi", "Thriller", "Comedy"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 contains </a:t>
            </a:r>
            <a:r>
              <a:rPr lang="en-IE" sz="2200" dirty="0" smtClean="0"/>
              <a:t>(at least)</a:t>
            </a:r>
            <a:r>
              <a:rPr lang="en-IE" dirty="0" smtClean="0"/>
              <a:t> all elements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"Sci-Fi",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"Comedy"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All: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$all : [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…,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all values are in the array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$all : [ "Comedy", "Sci-Fi" ]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"Sci-Fi", "Thriller", "Comedy"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 element matches </a:t>
            </a:r>
            <a:r>
              <a:rPr lang="en-IE" sz="2200" dirty="0" smtClean="0"/>
              <a:t>(with AND)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one: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: {</a:t>
            </a:r>
            <a:r>
              <a:rPr lang="en-IE" sz="2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1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one element matches all criteria (with AND)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{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: {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 }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"series": [ 1, 2, 3 ],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8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ongo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7200" cy="21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76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 with exact size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</a:rPr>
              <a:t>Size: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: { $size :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int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only possible for exact size of array (not ranges)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{ $size : 3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"series": [ 1, 2, 3 ],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Type of value</a:t>
            </a:r>
            <a:endParaRPr lang="en-IE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295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Type: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$type: </a:t>
            </a:r>
            <a:r>
              <a:rPr lang="en-IE" sz="24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typename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6446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"double"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65388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"string"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"object"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9641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"array"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03592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binData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5037" y="466315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"undefined"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980" y="483855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6414" y="449385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"bool"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5065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"date"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524594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"null"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318" y="533547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"regex"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2349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dbPointer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61203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javascript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0075" y="370138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int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7637" y="419775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"long"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2356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"decimal"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3235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"timestamp"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3749" y="575319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"array"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2026" y="62951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"number"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9500" y="635106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Type of value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Type: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$type: </a:t>
            </a:r>
            <a:r>
              <a:rPr lang="en-IE" sz="24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typename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{ $type : 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"number"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Matching an array by type?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Type: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$type: </a:t>
            </a:r>
            <a:r>
              <a:rPr lang="en-IE" sz="24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typename</a:t>
            </a:r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empty</a:t>
            </a:r>
          </a:p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passes if </a:t>
            </a:r>
            <a:r>
              <a:rPr lang="en-IE" sz="2800" u="sng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any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value </a:t>
            </a:r>
            <a:r>
              <a:rPr lang="en-IE" sz="2800" u="sng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in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the array has that 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$type : "array"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0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124201"/>
            <a:ext cx="9144000" cy="3733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3" y="1066800"/>
            <a:ext cx="8401153" cy="159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https://docs.mongodb.com/manual/reference/operator/query/type/</a:t>
            </a:r>
            <a:endParaRPr lang="en-IE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Matching an array by type?</a:t>
            </a:r>
            <a:endParaRPr lang="en-IE" dirty="0"/>
          </a:p>
        </p:txBody>
      </p:sp>
      <p:pic>
        <p:nvPicPr>
          <p:cNvPr id="12" name="Picture 2" descr="https://i.imgflip.com/1rm8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" y="33528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0017" y="4942841"/>
            <a:ext cx="5562600" cy="13388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</a:t>
            </a:r>
            <a:r>
              <a:rPr lang="en-IE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}</a:t>
            </a:r>
          </a:p>
          <a:p>
            <a:r>
              <a:rPr lang="en-IE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)</a:t>
            </a: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"Science-Fiction"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"Thriller" ],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87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124201"/>
            <a:ext cx="9144000" cy="3733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3" y="1066800"/>
            <a:ext cx="8401153" cy="159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https://docs.mongodb.com/manual/reference/operator/query/type/</a:t>
            </a:r>
            <a:endParaRPr lang="en-IE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Matching an array by type?</a:t>
            </a:r>
            <a:endParaRPr lang="en-IE" dirty="0"/>
          </a:p>
        </p:txBody>
      </p:sp>
      <p:pic>
        <p:nvPicPr>
          <p:cNvPr id="12" name="Picture 2" descr="https://i.imgflip.com/1rm8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" y="33528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0017" y="4942841"/>
            <a:ext cx="5562600" cy="13388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</a:t>
            </a:r>
            <a:r>
              <a:rPr lang="en-IE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}</a:t>
            </a:r>
          </a:p>
          <a:p>
            <a:r>
              <a:rPr lang="en-IE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)</a:t>
            </a: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"Science-Fiction"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"Thriller" ],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9" name="Picture 2" descr="https://i.imgflip.com/1rmb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" y="3358922"/>
            <a:ext cx="3067050" cy="30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[]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0017" y="4942841"/>
            <a:ext cx="5562600" cy="16158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$or: [ 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{ 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</a:t>
            </a:r>
            <a:r>
              <a:rPr lang="en-IE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$exists: true } } },</a:t>
            </a:r>
          </a:p>
          <a:p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{ "genres": [] }</a:t>
            </a:r>
          </a:p>
          <a:p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] } </a:t>
            </a:r>
            <a:r>
              <a:rPr lang="en-IE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[], "runtime" : 60 }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Other operators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Mod: 	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$mod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div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rem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 </a:t>
            </a:r>
          </a:p>
          <a:p>
            <a:pPr>
              <a:lnSpc>
                <a:spcPct val="150000"/>
              </a:lnSpc>
            </a:pPr>
            <a:endParaRPr lang="en-IE" sz="28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Regex: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$regex: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pattern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Text search: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$text: { $search: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terms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</a:p>
          <a:p>
            <a:pPr>
              <a:lnSpc>
                <a:spcPct val="150000"/>
              </a:lnSpc>
            </a:pPr>
            <a:endParaRPr lang="en-IE" sz="28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Where (JS):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$where: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javascript_code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endParaRPr lang="en-IE" sz="2400" dirty="0" smtClean="0"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144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where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is executed over all documents</a:t>
            </a:r>
          </a:p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(and should be avoided where possible)</a:t>
            </a:r>
          </a:p>
        </p:txBody>
      </p:sp>
    </p:spTree>
    <p:extLst>
      <p:ext uri="{BB962C8B-B14F-4D97-AF65-F5344CB8AC3E}">
        <p14:creationId xmlns:p14="http://schemas.microsoft.com/office/powerpoint/2010/main" val="31640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067"/>
            <a:ext cx="9144000" cy="51546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11013"/>
            <a:ext cx="9144000" cy="5758862"/>
          </a:xfrm>
          <a:prstGeom prst="rect">
            <a:avLst/>
          </a:prstGeom>
          <a:solidFill>
            <a:srgbClr val="F6EB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Geographic features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905000" y="5012160"/>
            <a:ext cx="19812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geoWithin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19200" y="3218283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geoIntersects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248400" y="2847071"/>
            <a:ext cx="1164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$near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67400" y="4269735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nearSphere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001001" y="5943600"/>
            <a:ext cx="6858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27000">
                    <a:schemeClr val="tx1">
                      <a:alpha val="11000"/>
                    </a:schemeClr>
                  </a:glow>
                </a:effectLst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127000">
                  <a:schemeClr val="tx1">
                    <a:alpha val="11000"/>
                  </a:schemeClr>
                </a:glow>
              </a:effectLst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500543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https://docs.mongodb.com/manual/reference/operator/query-geospatial/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55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013"/>
            <a:ext cx="9144000" cy="575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11013"/>
            <a:ext cx="9144000" cy="5758862"/>
          </a:xfrm>
          <a:prstGeom prst="rect">
            <a:avLst/>
          </a:prstGeom>
          <a:solidFill>
            <a:srgbClr val="F6EBFF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Bitwise features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23900" y="4064404"/>
            <a:ext cx="25146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bitsAnyClear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133600" y="1969324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bitsAllClear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92012" y="2833410"/>
            <a:ext cx="207818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bitsAllSet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77712" y="4806829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bitsAnySet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001001" y="5943600"/>
            <a:ext cx="6858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27000">
                    <a:schemeClr val="tx1">
                      <a:alpha val="11000"/>
                    </a:schemeClr>
                  </a:glow>
                </a:effectLst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127000">
                  <a:schemeClr val="tx1">
                    <a:alpha val="11000"/>
                  </a:schemeClr>
                </a:glow>
              </a:effectLst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6500543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https://docs.mongodb.com/manual/reference/operator/query-bitwise/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00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Projection of output values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0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http://db-engines.com/en/ranking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84212" cy="57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Choose output values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</a:t>
            </a:r>
            <a:r>
              <a:rPr lang="en-IE" sz="2400" dirty="0" smtClean="0">
                <a:latin typeface="Calibri Light" panose="020F0302020204030204" pitchFamily="34" charset="0"/>
              </a:rPr>
              <a:t>:		Output field(s) with </a:t>
            </a:r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 </a:t>
            </a:r>
          </a:p>
          <a:p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0</a:t>
            </a:r>
            <a:r>
              <a:rPr lang="en-IE" sz="2400" dirty="0" smtClean="0">
                <a:latin typeface="Calibri Light" panose="020F0302020204030204" pitchFamily="34" charset="0"/>
              </a:rPr>
              <a:t>:		Suppress field(s) with </a:t>
            </a:r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 </a:t>
            </a:r>
          </a:p>
          <a:p>
            <a:endParaRPr lang="en-IE" sz="2400" dirty="0" smtClean="0">
              <a:solidFill>
                <a:srgbClr val="5BEC1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array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.$: 1</a:t>
            </a:r>
            <a:r>
              <a:rPr lang="en-IE" sz="2400" dirty="0" smtClean="0">
                <a:latin typeface="Calibri Light" panose="020F0302020204030204" pitchFamily="34" charset="0"/>
              </a:rPr>
              <a:t>		Project first matching array element I</a:t>
            </a:r>
          </a:p>
          <a:p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2400" dirty="0" smtClean="0">
                <a:latin typeface="Calibri Light" panose="020F0302020204030204" pitchFamily="34" charset="0"/>
              </a:rPr>
              <a:t>:		Project first matching array element II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</a:t>
            </a:r>
            <a:r>
              <a:rPr lang="en-IE" sz="2400" dirty="0" smtClean="0">
                <a:latin typeface="Calibri Light" panose="020F0302020204030204" pitchFamily="34" charset="0"/>
              </a:rPr>
              <a:t>:		Output first or last 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slice</a:t>
            </a:r>
            <a:r>
              <a:rPr lang="en-IE" sz="2400" dirty="0" smtClean="0">
                <a:latin typeface="Calibri Light" panose="020F0302020204030204" pitchFamily="34" charset="0"/>
              </a:rPr>
              <a:t> array values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https://docs.mongodb.com/manual/reference/operator/projection/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certain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only certain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1 , "runtime": 1, "network":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400" y="6096000"/>
            <a:ext cx="899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outputs what is available; by default also outputs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field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embedded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, "votes": 9001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(embedded)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1 , "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"rating" 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field is still nested in output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embedded fields in array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"reviews":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"jack" , "score": 9.1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jill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, "score": 8.3 }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(embedded)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1 , "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reviews.score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"reviews" : [ { "score": 9.1 } , { "score": 8.3 }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projects from within the array.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Suppress certain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Return all but specified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0,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0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0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cannot combine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0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and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1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except ...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Suppress certain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Suppress ID: 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_id: 0,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0, "name": 1 , "series":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"series" : [ 1, 2, 3 ]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609600" y="6096000"/>
            <a:ext cx="975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0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suppresses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when other fields are output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[ 1,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3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array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.$: 1</a:t>
            </a:r>
            <a:r>
              <a:rPr lang="en-IE" sz="2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"series.$": 1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_id: ..., "series": [ 2 ]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 }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"series": [ 1 ]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[ 1,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3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allows to separate selection and projection criteria.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 }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[ 1,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3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5800" y="6096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drops array field entirely if no element is projected.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"reviews":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"score":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8 } }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"reviews": [ { "user": "jack" , "score": 9.1 }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can match on array of documents.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"reviews":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"jack" , "score": 9.1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jill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, "score": 8.3 }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6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Data model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77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Return first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elements: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600" dirty="0" smtClean="0">
                <a:latin typeface="Calibri Light" panose="020F0302020204030204" pitchFamily="34" charset="0"/>
              </a:rPr>
              <a:t>(where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 &gt;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2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2 ], "runtime":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0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Return last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elements: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600" dirty="0" smtClean="0">
                <a:latin typeface="Calibri Light" panose="020F0302020204030204" pitchFamily="34" charset="0"/>
              </a:rPr>
              <a:t>(where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 &lt;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-2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[ 2, 3 ], "runtime":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8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Skip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and return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  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[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</a:t>
            </a:r>
            <a:r>
              <a:rPr lang="en-IE" sz="2600" dirty="0" smtClean="0">
                <a:latin typeface="Calibri Light" panose="020F0302020204030204" pitchFamily="34" charset="0"/>
              </a:rPr>
              <a:t>(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,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latin typeface="Calibri Light" panose="020F0302020204030204" pitchFamily="34" charset="0"/>
              </a:rPr>
              <a:t> &gt;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[ 2, 1 ]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[ 3 ], "runtime": 60 }</a:t>
            </a:r>
          </a:p>
          <a:p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3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305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From last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, return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 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[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</a:t>
            </a:r>
            <a:r>
              <a:rPr lang="en-IE" sz="2600" dirty="0" smtClean="0">
                <a:latin typeface="Calibri Light" panose="020F0302020204030204" pitchFamily="34" charset="0"/>
              </a:rPr>
              <a:t>(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 &lt; 0,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latin typeface="Calibri Light" panose="020F0302020204030204" pitchFamily="34" charset="0"/>
              </a:rPr>
              <a:t> &gt;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[ -2, 1 ]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[ 2 ], "runtime":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14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Updates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66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fields in documents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$set</a:t>
            </a:r>
            <a:r>
              <a:rPr lang="en-IE" sz="2400" dirty="0" smtClean="0">
                <a:latin typeface="Calibri Light" panose="020F0302020204030204" pitchFamily="34" charset="0"/>
              </a:rPr>
              <a:t>:			Set the value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$unset</a:t>
            </a:r>
            <a:r>
              <a:rPr lang="en-IE" sz="2400" dirty="0" smtClean="0">
                <a:latin typeface="Calibri Light" panose="020F0302020204030204" pitchFamily="34" charset="0"/>
              </a:rPr>
              <a:t>:		Remove the key and value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$rename</a:t>
            </a:r>
            <a:r>
              <a:rPr lang="en-IE" sz="2400" dirty="0" smtClean="0">
                <a:latin typeface="Calibri Light" panose="020F0302020204030204" pitchFamily="34" charset="0"/>
              </a:rPr>
              <a:t>:		Rename the field (change the key)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setOnInsert</a:t>
            </a:r>
            <a:r>
              <a:rPr lang="en-IE" sz="2400" dirty="0" smtClean="0">
                <a:latin typeface="Calibri Light" panose="020F0302020204030204" pitchFamily="34" charset="0"/>
              </a:rPr>
              <a:t>:	Set value only if a new document is created</a:t>
            </a:r>
          </a:p>
          <a:p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inc</a:t>
            </a:r>
            <a:r>
              <a:rPr lang="en-IE" sz="2400" dirty="0" smtClean="0">
                <a:latin typeface="Calibri Light" panose="020F0302020204030204" pitchFamily="34" charset="0"/>
              </a:rPr>
              <a:t>:			Increment number by </a:t>
            </a:r>
            <a:r>
              <a:rPr lang="en-IE" sz="24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inc</a:t>
            </a:r>
            <a:endParaRPr lang="en-IE" sz="2400" dirty="0" smtClean="0">
              <a:solidFill>
                <a:srgbClr val="7030A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mul</a:t>
            </a:r>
            <a:r>
              <a:rPr lang="en-IE" sz="2400" dirty="0" smtClean="0">
                <a:latin typeface="Calibri Light" panose="020F0302020204030204" pitchFamily="34" charset="0"/>
              </a:rPr>
              <a:t>:			Multiply number by </a:t>
            </a:r>
            <a:r>
              <a:rPr lang="en-IE" sz="24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mul</a:t>
            </a:r>
            <a:endParaRPr lang="en-IE" sz="2400" dirty="0" smtClean="0">
              <a:solidFill>
                <a:srgbClr val="7030A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$min</a:t>
            </a:r>
            <a:r>
              <a:rPr lang="en-IE" sz="2400" dirty="0" smtClean="0">
                <a:latin typeface="Calibri Light" panose="020F0302020204030204" pitchFamily="34" charset="0"/>
              </a:rPr>
              <a:t>:			Replace values less than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min</a:t>
            </a:r>
            <a:r>
              <a:rPr lang="en-IE" sz="24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n-IE" sz="2400" dirty="0" smtClean="0">
                <a:latin typeface="Calibri Light" panose="020F0302020204030204" pitchFamily="34" charset="0"/>
              </a:rPr>
              <a:t>by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min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$max</a:t>
            </a:r>
            <a:r>
              <a:rPr lang="en-IE" sz="2400" dirty="0" smtClean="0">
                <a:latin typeface="Calibri Light" panose="020F0302020204030204" pitchFamily="34" charset="0"/>
              </a:rPr>
              <a:t>:			Replace values greater than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max</a:t>
            </a:r>
            <a:r>
              <a:rPr lang="en-IE" sz="24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n-IE" sz="2400" dirty="0" smtClean="0">
                <a:latin typeface="Calibri Light" panose="020F0302020204030204" pitchFamily="34" charset="0"/>
              </a:rPr>
              <a:t>by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max</a:t>
            </a:r>
          </a:p>
          <a:p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currentDate</a:t>
            </a:r>
            <a:r>
              <a:rPr lang="en-IE" sz="2400" dirty="0" smtClean="0">
                <a:latin typeface="Calibri Light" panose="020F0302020204030204" pitchFamily="34" charset="0"/>
              </a:rPr>
              <a:t>:	Set to current date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https://docs.mongodb.com/manual/reference/operator/update-field/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1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Use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update</a:t>
            </a:r>
            <a:r>
              <a:rPr lang="en-IE" sz="2800" dirty="0" smtClean="0"/>
              <a:t> with </a:t>
            </a:r>
            <a:r>
              <a:rPr lang="en-IE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query</a:t>
            </a:r>
            <a:r>
              <a:rPr lang="en-IE" sz="2800" dirty="0" smtClean="0"/>
              <a:t> criteria and </a:t>
            </a:r>
            <a:r>
              <a:rPr lang="en-IE" sz="2800" dirty="0" smtClean="0">
                <a:solidFill>
                  <a:srgbClr val="E717BA"/>
                </a:solidFill>
              </a:rPr>
              <a:t>update</a:t>
            </a:r>
            <a:r>
              <a:rPr lang="en-IE" sz="2800" dirty="0" smtClean="0"/>
              <a:t> criteria: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0693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"language": "English",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chemeClr val="accent5">
                  <a:lumMod val="20000"/>
                  <a:lumOff val="8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"type": "Scripted" }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$set: { "type": "Fiction" }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	"_id":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"name":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"type": "Fiction",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"language": "English"		}</a:t>
            </a:r>
          </a:p>
        </p:txBody>
      </p:sp>
    </p:spTree>
    <p:extLst>
      <p:ext uri="{BB962C8B-B14F-4D97-AF65-F5344CB8AC3E}">
        <p14:creationId xmlns:p14="http://schemas.microsoft.com/office/powerpoint/2010/main" val="38221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addToSet</a:t>
            </a:r>
            <a:r>
              <a:rPr lang="en-IE" sz="2400" dirty="0" smtClean="0">
                <a:latin typeface="Calibri Light" panose="020F0302020204030204" pitchFamily="34" charset="0"/>
              </a:rPr>
              <a:t>:	Adds value if not already present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$pop</a:t>
            </a:r>
            <a:r>
              <a:rPr lang="en-IE" sz="2400" dirty="0" smtClean="0">
                <a:latin typeface="Calibri Light" panose="020F0302020204030204" pitchFamily="34" charset="0"/>
              </a:rPr>
              <a:t>:		Deletes first or last value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$push</a:t>
            </a:r>
            <a:r>
              <a:rPr lang="en-IE" sz="2400" dirty="0" smtClean="0">
                <a:latin typeface="Calibri Light" panose="020F0302020204030204" pitchFamily="34" charset="0"/>
              </a:rPr>
              <a:t>:		Appends (an) item(s) to the array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pullAll</a:t>
            </a:r>
            <a:r>
              <a:rPr lang="en-IE" sz="2400" dirty="0" smtClean="0">
                <a:latin typeface="Calibri Light" panose="020F0302020204030204" pitchFamily="34" charset="0"/>
              </a:rPr>
              <a:t>:	Removes values from the array</a:t>
            </a:r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$pull</a:t>
            </a:r>
            <a:r>
              <a:rPr lang="en-IE" sz="2400" dirty="0" smtClean="0">
                <a:latin typeface="Calibri Light" panose="020F0302020204030204" pitchFamily="34" charset="0"/>
              </a:rPr>
              <a:t>:		Removes values that match a condition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latin typeface="Calibri Light" panose="020F0302020204030204" pitchFamily="34" charset="0"/>
              </a:rPr>
              <a:t>(Sub-)operators used upon pushing/adding values: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</a:t>
            </a:r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000" dirty="0" smtClean="0">
                <a:latin typeface="Calibri Light" panose="020F0302020204030204" pitchFamily="34" charset="0"/>
              </a:rPr>
              <a:t>:		Select first element matching query condition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$each</a:t>
            </a:r>
            <a:r>
              <a:rPr lang="en-IE" sz="2000" dirty="0" smtClean="0">
                <a:latin typeface="Calibri Light" panose="020F0302020204030204" pitchFamily="34" charset="0"/>
              </a:rPr>
              <a:t>:		Add or push multiple values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$slice</a:t>
            </a:r>
            <a:r>
              <a:rPr lang="en-IE" sz="2000" dirty="0" smtClean="0">
                <a:latin typeface="Calibri Light" panose="020F0302020204030204" pitchFamily="34" charset="0"/>
              </a:rPr>
              <a:t>:		After pushing, keep first or last </a:t>
            </a:r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slice</a:t>
            </a:r>
            <a:r>
              <a:rPr lang="en-IE" sz="2000" dirty="0" smtClean="0">
                <a:latin typeface="Calibri Light" panose="020F0302020204030204" pitchFamily="34" charset="0"/>
              </a:rPr>
              <a:t> values</a:t>
            </a: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$sort</a:t>
            </a:r>
            <a:r>
              <a:rPr lang="en-IE" sz="2000" dirty="0" smtClean="0">
                <a:latin typeface="Calibri Light" panose="020F0302020204030204" pitchFamily="34" charset="0"/>
              </a:rPr>
              <a:t>:		Sort the array after pushing [1 for ASC; </a:t>
            </a:r>
            <a:r>
              <a:rPr lang="en-US" sz="2000" dirty="0"/>
              <a:t>−</a:t>
            </a:r>
            <a:r>
              <a:rPr lang="en-IE" sz="2000" dirty="0" smtClean="0">
                <a:latin typeface="Calibri Light" panose="020F0302020204030204" pitchFamily="34" charset="0"/>
              </a:rPr>
              <a:t>1 for DESC]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$position</a:t>
            </a:r>
            <a:r>
              <a:rPr lang="en-IE" sz="2000" dirty="0" smtClean="0">
                <a:latin typeface="Calibri Light" panose="020F0302020204030204" pitchFamily="34" charset="0"/>
              </a:rPr>
              <a:t>:	Push values to a specific array index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https://docs.mongodb.com/manual/reference/operator/update-array/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11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1090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[ "Scripted", "Drama"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"type": "Scripted"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$pull: { "type": { $in: [ "Drama", "Sci-Fi" ] },</a:t>
            </a:r>
          </a:p>
          <a:p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"languages": "Spanish" } }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prstClr val="white">
                    <a:lumMod val="65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dirty="0" smtClean="0">
              <a:solidFill>
                <a:prstClr val="white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"type" : [ "Scripted" ],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 "English" ]	}</a:t>
            </a:r>
          </a:p>
        </p:txBody>
      </p:sp>
    </p:spTree>
    <p:extLst>
      <p:ext uri="{BB962C8B-B14F-4D97-AF65-F5344CB8AC3E}">
        <p14:creationId xmlns:p14="http://schemas.microsoft.com/office/powerpoint/2010/main" val="6241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"ratings": [ 8, 11, 13, 9 ],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"ratings": { $</a:t>
            </a:r>
            <a:r>
              <a:rPr lang="en-IE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10 }</a:t>
            </a:r>
            <a:r>
              <a:rPr lang="en-I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$set: { "ratings.</a:t>
            </a:r>
            <a:r>
              <a:rPr lang="en-I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10 }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prstClr val="white">
                    <a:lumMod val="65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dirty="0" smtClean="0">
              <a:solidFill>
                <a:prstClr val="white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"ratings" : [ 8, 10, 13, 9 ], 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 "English", "Spanish" ]	}</a:t>
            </a:r>
          </a:p>
        </p:txBody>
      </p:sp>
    </p:spTree>
    <p:extLst>
      <p:ext uri="{BB962C8B-B14F-4D97-AF65-F5344CB8AC3E}">
        <p14:creationId xmlns:p14="http://schemas.microsoft.com/office/powerpoint/2010/main" val="101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JavaScript Object Notation: </a:t>
            </a:r>
            <a:r>
              <a:rPr lang="en-I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JSON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955099" cy="5238719"/>
          </a:xfrm>
          <a:prstGeom prst="rect">
            <a:avLst/>
          </a:prstGeom>
        </p:spPr>
      </p:pic>
      <p:pic>
        <p:nvPicPr>
          <p:cNvPr id="22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524106"/>
            <a:ext cx="3364299" cy="13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1090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"ratings": [ 8, 11, 13, 9 ],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"ratings": { $</a:t>
            </a:r>
            <a:r>
              <a:rPr lang="en-IE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10 }</a:t>
            </a:r>
            <a:r>
              <a:rPr lang="en-I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$push: { "ratings": { $each: [4, 9],</a:t>
            </a:r>
          </a:p>
          <a:p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		     $sort: 1, $slice: 4 } }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prstClr val="white">
                    <a:lumMod val="65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dirty="0" smtClean="0">
              <a:solidFill>
                <a:prstClr val="white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"ratings" : [ 4, 8, 9, 9 ], 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 "English", "Spanish" ]	}</a:t>
            </a:r>
          </a:p>
        </p:txBody>
      </p:sp>
    </p:spTree>
    <p:extLst>
      <p:ext uri="{BB962C8B-B14F-4D97-AF65-F5344CB8AC3E}">
        <p14:creationId xmlns:p14="http://schemas.microsoft.com/office/powerpoint/2010/main" val="5523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Aggregation and Pipelines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5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Aggregation: without grouping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300" dirty="0" err="1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db.coll.distinct</a:t>
            </a:r>
            <a:r>
              <a:rPr lang="en-IE" sz="23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23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3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r>
              <a:rPr lang="en-IE" sz="23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Array of unique values for that key</a:t>
            </a:r>
          </a:p>
          <a:p>
            <a:endParaRPr lang="en-IE" sz="23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300" dirty="0" smtClean="0">
              <a:solidFill>
                <a:srgbClr val="C000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300" dirty="0" err="1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db.coll.count</a:t>
            </a:r>
            <a:r>
              <a:rPr lang="en-IE" sz="23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n-IE" sz="23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Count the documents</a:t>
            </a:r>
            <a:endParaRPr lang="en-IE" sz="23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197" y="4267200"/>
            <a:ext cx="754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prstClr val="black"/>
                </a:solidFill>
                <a:hlinkClick r:id="rId2"/>
              </a:rPr>
              <a:t>https://docs.mongodb.com/manual/reference/method/db.collection.count</a:t>
            </a:r>
            <a:r>
              <a:rPr lang="en-IE" dirty="0" smtClean="0">
                <a:solidFill>
                  <a:prstClr val="black"/>
                </a:solidFill>
                <a:hlinkClick r:id="rId2"/>
              </a:rPr>
              <a:t>/</a:t>
            </a:r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198" y="3199469"/>
            <a:ext cx="7543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prstClr val="black"/>
                </a:solidFill>
                <a:hlinkClick r:id="rId3"/>
              </a:rPr>
              <a:t>https://docs.mongodb.com/manual/reference/method/db.collection.distinct</a:t>
            </a:r>
            <a:r>
              <a:rPr lang="en-IE" dirty="0" smtClean="0">
                <a:solidFill>
                  <a:prstClr val="black"/>
                </a:solidFill>
                <a:hlinkClick r:id="rId3"/>
              </a:rPr>
              <a:t>/</a:t>
            </a:r>
            <a:endParaRPr lang="en-IE" dirty="0" smtClean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Aggregation: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distinct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29" y="1219200"/>
            <a:ext cx="417934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Pipelines: Transforming Collections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hlinkClick r:id="rId2"/>
              </a:rPr>
              <a:t>https://docs.mongodb.com/manual/reference/operator/aggregation/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Col1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Col2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...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ColN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6" idx="1"/>
          </p:cNvCxnSpPr>
          <p:nvPr/>
        </p:nvCxnSpPr>
        <p:spPr>
          <a:xfrm>
            <a:off x="18288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39624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60960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35079" y="29292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stage1</a:t>
            </a:r>
            <a:endParaRPr lang="en-IE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6700" y="29292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stage2</a:t>
            </a:r>
            <a:endParaRPr lang="en-IE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0063" y="2929235"/>
            <a:ext cx="1249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stageN-1</a:t>
            </a:r>
            <a:endParaRPr lang="en-I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</a:t>
            </a:r>
            <a:r>
              <a:rPr lang="en-IE" b="1" dirty="0" smtClean="0">
                <a:solidFill>
                  <a:srgbClr val="FBA803"/>
                </a:solidFill>
              </a:rPr>
              <a:t>ρ</a:t>
            </a:r>
            <a:r>
              <a:rPr lang="en-IE" dirty="0" smtClean="0"/>
              <a:t>: Stage Operators</a:t>
            </a:r>
            <a:endParaRPr lang="en-IE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990600"/>
            <a:ext cx="8229600" cy="549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$match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Filter by selection criteria </a:t>
            </a:r>
            <a:r>
              <a:rPr lang="en-I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σ</a:t>
            </a:r>
            <a:endParaRPr lang="en-IE" sz="1800" dirty="0" smtClean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$project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Perform a projection </a:t>
            </a:r>
            <a:r>
              <a:rPr lang="en-IE" sz="1800" b="1" dirty="0" smtClean="0">
                <a:solidFill>
                  <a:srgbClr val="5BEC12"/>
                </a:solidFill>
                <a:latin typeface="Calibri Light" panose="020F0302020204030204" pitchFamily="34" charset="0"/>
              </a:rPr>
              <a:t>π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$group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Group documents by a key/value</a:t>
            </a:r>
          </a:p>
          <a:p>
            <a:pPr>
              <a:lnSpc>
                <a:spcPct val="120000"/>
              </a:lnSpc>
            </a:pPr>
            <a:r>
              <a:rPr lang="en-IE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           [used with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$sum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1600" i="1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$first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$last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$max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$min</a:t>
            </a:r>
            <a:r>
              <a:rPr lang="en-IE" sz="1600" dirty="0" smtClean="0">
                <a:latin typeface="Calibri Light" panose="020F0302020204030204" pitchFamily="34" charset="0"/>
              </a:rPr>
              <a:t>, etc.</a:t>
            </a:r>
            <a:r>
              <a:rPr lang="en-IE" sz="1600" b="1" dirty="0" smtClean="0">
                <a:latin typeface="Calibri Light" panose="020F0302020204030204" pitchFamily="34" charset="0"/>
              </a:rPr>
              <a:t>]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$lookup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Perform left-outer-join with another collection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$unwind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Copy each document for each array value</a:t>
            </a:r>
            <a:endParaRPr lang="en-IE" sz="1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18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collStats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Get statistics about collection</a:t>
            </a: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$count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Count the documents in the collection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$sort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Sort documents by a given key (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ASC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|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DESC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)</a:t>
            </a:r>
            <a:endParaRPr lang="en-IE" sz="1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$limit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Return (up to) 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first documents</a:t>
            </a: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$sample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Return (up to) 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sampled documents</a:t>
            </a: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$skip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Skip n documents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$out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Save collection to MongoDB</a:t>
            </a:r>
            <a:r>
              <a:rPr lang="en-IE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</a:t>
            </a:r>
            <a:endParaRPr lang="en-IE" sz="16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						           (more besides)</a:t>
            </a:r>
            <a:endParaRPr lang="en-IE" sz="1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hlinkClick r:id="rId2"/>
              </a:rPr>
              <a:t>https://docs.mongodb.com/manual/reference/operator/aggregation/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Aggregation: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$match</a:t>
            </a:r>
            <a:r>
              <a:rPr lang="en-IE" dirty="0" smtClean="0">
                <a:solidFill>
                  <a:srgbClr val="FBA803"/>
                </a:solidFill>
              </a:rPr>
              <a:t> </a:t>
            </a:r>
            <a:r>
              <a:rPr lang="en-IE" dirty="0" smtClean="0"/>
              <a:t>and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$group</a:t>
            </a:r>
            <a:endParaRPr lang="en-IE" dirty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7" y="1143000"/>
            <a:ext cx="710168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426" y="2936786"/>
            <a:ext cx="8839200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4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</a:t>
            </a:r>
            <a:r>
              <a:rPr lang="en-IE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14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.aggregate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[ </a:t>
            </a:r>
          </a:p>
          <a:p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$lookup: { from: "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networks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 </a:t>
            </a:r>
            <a:r>
              <a:rPr lang="en-IE" sz="14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localField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"country",</a:t>
            </a:r>
          </a:p>
          <a:p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</a:t>
            </a:r>
            <a:r>
              <a:rPr lang="en-IE" sz="14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foreignField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"nation", as: "</a:t>
            </a:r>
            <a:r>
              <a:rPr lang="en-IE" sz="14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possibleNetworks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}</a:t>
            </a:r>
          </a:p>
          <a:p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 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5999" y="3886200"/>
            <a:ext cx="4495800" cy="2711397"/>
          </a:xfrm>
          <a:prstGeom prst="roundRect">
            <a:avLst/>
          </a:prstGeom>
          <a:solidFill>
            <a:srgbClr val="AFFF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741170" y="1050608"/>
            <a:ext cx="2721987" cy="1777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Aggregation: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$lookup</a:t>
            </a:r>
            <a:endParaRPr lang="en-IE" dirty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26467"/>
            <a:ext cx="2375527" cy="158756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638800" y="1050608"/>
            <a:ext cx="2721987" cy="1777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31" y="1126468"/>
            <a:ext cx="1705622" cy="1587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940421"/>
            <a:ext cx="4028053" cy="26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426" y="2936786"/>
            <a:ext cx="8839200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4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</a:t>
            </a:r>
            <a:r>
              <a:rPr lang="en-IE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14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.aggregate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[ 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$unwind : "$genres" } 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0" y="3810000"/>
            <a:ext cx="4495800" cy="2819401"/>
          </a:xfrm>
          <a:prstGeom prst="roundRect">
            <a:avLst/>
          </a:prstGeom>
          <a:solidFill>
            <a:srgbClr val="AFFF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0" y="1257298"/>
            <a:ext cx="4495800" cy="1143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Aggregation: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$unwind</a:t>
            </a:r>
            <a:endParaRPr lang="en-IE" dirty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409701"/>
            <a:ext cx="4210601" cy="772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17" y="4023367"/>
            <a:ext cx="2092562" cy="23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Indexing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30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Binary JSON: </a:t>
            </a:r>
            <a:r>
              <a:rPr lang="en-I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BSON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3"/>
            <a:ext cx="5963140" cy="5240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53" y="5715000"/>
            <a:ext cx="4333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 Indexing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dirty="0" smtClean="0"/>
              <a:t>Per collection:</a:t>
            </a:r>
          </a:p>
          <a:p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dirty="0" smtClean="0"/>
              <a:t> Index</a:t>
            </a:r>
          </a:p>
          <a:p>
            <a:r>
              <a:rPr lang="en-IE" dirty="0" smtClean="0"/>
              <a:t>Single-field Index </a:t>
            </a:r>
            <a:r>
              <a:rPr lang="en-IE" sz="2800" dirty="0" smtClean="0"/>
              <a:t>(sorted)</a:t>
            </a:r>
            <a:endParaRPr lang="en-IE" dirty="0" smtClean="0"/>
          </a:p>
          <a:p>
            <a:r>
              <a:rPr lang="en-IE" dirty="0" smtClean="0"/>
              <a:t>Compound Index (sorted)</a:t>
            </a:r>
          </a:p>
          <a:p>
            <a:r>
              <a:rPr lang="en-IE" dirty="0" err="1" smtClean="0"/>
              <a:t>Multikey</a:t>
            </a:r>
            <a:r>
              <a:rPr lang="en-IE" dirty="0" smtClean="0"/>
              <a:t> Index </a:t>
            </a:r>
            <a:r>
              <a:rPr lang="en-IE" sz="2800" dirty="0" smtClean="0"/>
              <a:t>(for arrays)</a:t>
            </a:r>
          </a:p>
          <a:p>
            <a:r>
              <a:rPr lang="en-IE" dirty="0" smtClean="0"/>
              <a:t>Geospatial Index</a:t>
            </a:r>
          </a:p>
          <a:p>
            <a:r>
              <a:rPr lang="en-IE" dirty="0" smtClean="0"/>
              <a:t>Full-text Index</a:t>
            </a:r>
          </a:p>
          <a:p>
            <a:r>
              <a:rPr lang="en-IE" dirty="0" smtClean="0"/>
              <a:t>Hash-based indexing </a:t>
            </a:r>
            <a:r>
              <a:rPr lang="en-IE" sz="2800" dirty="0" smtClean="0"/>
              <a:t>(hashed)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11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MongoDB: Text Indexing Example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"summary": "A British sci-fi series with a dystopian setting",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db.series.createIndex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{ summary: "text"})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db.series.getIndexes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     {        "v" : 2,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"key" : { "_id" : 1 },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"name" : "_id_",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"ns"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test.series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	}, 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       "v" : 2,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"key" : 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fts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"text", "_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ftsx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"name"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summary_text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"ns"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test.series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"weights" : { "summary" : 1 },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default_language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english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language_override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"language",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textIndexVersion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3	}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MongoDB: Text Indexing Example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"summary": "A British sci-fi series with a dystopian setting",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db.series.createIndex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{ summary: "text"})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</a:p>
          <a:p>
            <a:r>
              <a:rPr lang="en-I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{ $text: { $search: "dystopia sci-fi" }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"summary" : "A British sci-fi series with a dystopian setting",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"English",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"Spanish"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]		}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Distribution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7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 Distribution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"</a:t>
            </a:r>
            <a:r>
              <a:rPr lang="en-IE" dirty="0" err="1" smtClean="0"/>
              <a:t>Sharding</a:t>
            </a:r>
            <a:r>
              <a:rPr lang="en-IE" dirty="0" smtClean="0"/>
              <a:t>":</a:t>
            </a:r>
          </a:p>
          <a:p>
            <a:pPr lvl="1"/>
            <a:r>
              <a:rPr lang="en-IE" dirty="0" smtClean="0"/>
              <a:t>Hash-based or Horizontal Ranged</a:t>
            </a:r>
          </a:p>
          <a:p>
            <a:pPr marL="914400" lvl="2" indent="0">
              <a:buNone/>
            </a:pPr>
            <a:r>
              <a:rPr lang="en-IE" dirty="0" smtClean="0"/>
              <a:t>(Depends on indexes)</a:t>
            </a:r>
          </a:p>
          <a:p>
            <a:endParaRPr lang="en-IE" dirty="0" smtClean="0"/>
          </a:p>
          <a:p>
            <a:r>
              <a:rPr lang="en-IE" dirty="0" smtClean="0"/>
              <a:t>Replication</a:t>
            </a:r>
          </a:p>
          <a:p>
            <a:pPr lvl="1"/>
            <a:r>
              <a:rPr lang="en-IE" dirty="0" smtClean="0"/>
              <a:t>Replica sets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88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mapreduce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38900" cy="54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a word of </a:t>
            </a:r>
            <a:r>
              <a:rPr lang="en-IE" sz="3200" dirty="0" smtClean="0"/>
              <a:t>caution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69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466725"/>
            <a:ext cx="8162925" cy="592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6426964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 smtClean="0">
                <a:hlinkClick r:id="rId3"/>
              </a:rPr>
              <a:t>http://cryto.net/~joepie91/blog/2015/07/19/why-you-should-never-ever-ever-use-mongodb/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59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8229600" cy="54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62484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https://www.computerworld.com/article/3155260/ransomware-groups-have-deleted-over-10000-mongodb-databases.html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8160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429746" cy="471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id&quot;: 179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&quot;2002-06-02&quot;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5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^\elip^&#10;}&#10;\end{lstlisting}&#10;\end{document}"/>
  <p:tag name="IGUANATEXSIZE" val="20"/>
  <p:tag name="IGUANATEXCURSOR" val="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11f22e33d44c^),&#10;  &quot;name&quot;: &quot;Rick and Morty&quot;,&#10;  &quot;type&quot;: &quot;Animation&quot;,&#10;  ^\elip^&#10;}&#10;\end{lstlisting}&#10;\end{document}"/>
  <p:tag name="IGUANATEXSIZE" val="20"/>
  <p:tag name="IGUANATEXCURSOR" val="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1,149"/>
  <p:tag name="ORIGINALWIDTH" val="1612,725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country&quot;: &quot;US&quot;&#10;}&#10;{&#10;  &quot;name&quot;: &quot;Black Mirror&quot;,&#10;  &quot;country&quot;: &quot;UK&quot;&#10;}&#10;\end{lstlisting}&#10;\end{document}"/>
  <p:tag name="IGUANATEXSIZE" val="20"/>
  <p:tag name="IGUANATEXCURSOR" val="4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1,149"/>
  <p:tag name="ORIGINALWIDTH" val="1157,411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tion&quot;: &quot;US&quot;,&#10;  &quot;network&quot;: &quot;HBO&quot;&#10;}&#10;{&#10;  &quot;nation&quot;: &quot;US&quot;,&#10;  &quot;network&quot;: &quot;FOX&quot;&#10;}&#10;\end{lstlisting}&#10;\end{document}"/>
  <p:tag name="IGUANATEXSIZE" val="20"/>
  <p:tag name="IGUANATEXCURSOR" val="3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5,995"/>
  <p:tag name="ORIGINALWIDTH" val="2733,381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country&quot;: &quot;US&quot;,&#10;  &quot;possibleNetworks&quot;: [ &#10;    { &quot;nation&quot;: &quot;US&quot;, &quot;network&quot;: &quot;HBO&quot; } ,&#10;    { &quot;nation&quot;: &quot;US&quot;, &quot;network&quot;: &quot;FOX&quot; } &#10;  ]&#10;}&#10;{&#10;  &quot;name&quot;: &quot;Black Mirror&quot;,&#10;  &quot;country&quot;: &quot;UK&quot;&#10;  &quot;possibleNetworks&quot;: []&#10;}&#10;\end{lstlisting}&#10;\end{document}"/>
  <p:tag name="IGUANATEXSIZE" val="20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823"/>
  <p:tag name="ORIGINALWIDTH" val="2860,89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genres&quot;: [ &quot;Drama&quot;, &quot;Crime&quot;, &quot;Thriller&quot; ]&#10;}&#10;\end{lstlisting}&#10;\end{document}"/>
  <p:tag name="IGUANATEXSIZE" val="20"/>
  <p:tag name="IGUANATEXCURSOR" val="38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8,726"/>
  <p:tag name="ORIGINALWIDTH" val="1420,69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genres&quot;: &quot;Drama&quot;&#10;}&#10;{&#10;  &quot;name&quot;: &quot;The Wire&quot;,&#10;  &quot;genres&quot;: &quot;Crime&quot;&#10;}&#10;{&#10;  &quot;name&quot;: &quot;The Wire&quot;,&#10;  &quot;genres&quot;: &quot;Thriller&quot;&#10;}&#10;&#10;\end{lstlisting}&#10;\end{document}"/>
  <p:tag name="IGUANATEXSIZE" val="20"/>
  <p:tag name="IGUANATEXCURSOR" val="4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504,82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Array: {\color{blue}\tt[]}&#10;\end{document}&#10;"/>
  <p:tag name="IGUANATEXSIZE" val="25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26,85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ouble: {\color{blue}\tt 43.2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566,3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: {\color{blue}\tt\{\}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662,342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String: {\color{blue}\tt&quot;sí&quot;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,2662"/>
  <p:tag name="ORIGINALWIDTH" val="1993,77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ID: {\color{blue}\tt ObjectId(0A0A0A0A0A0A)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77,108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Boolean: {\color{blue}\tt true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01339"/>
  <p:tag name="ORIGINALWIDTH" val="2614,1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ate: {\color{blue}\tt ISODate(&quot;2003-14-15T09:26:53.589Z&quot;)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22667</TotalTime>
  <Words>6286</Words>
  <Application>Microsoft Office PowerPoint</Application>
  <PresentationFormat>On-screen Show (4:3)</PresentationFormat>
  <Paragraphs>1200</Paragraphs>
  <Slides>104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CC5212-1 Procesamiento Masivo de Datos Otoño 2023  Lecture 10 NoSQL: MongoDB</vt:lpstr>
      <vt:lpstr>NoSQL</vt:lpstr>
      <vt:lpstr>Document Stores</vt:lpstr>
      <vt:lpstr>Key–Value: a Distributed Map</vt:lpstr>
      <vt:lpstr>PowerPoint Presentation</vt:lpstr>
      <vt:lpstr>PowerPoint Presentation</vt:lpstr>
      <vt:lpstr>MongoDB:  Data model</vt:lpstr>
      <vt:lpstr>JavaScript Object Notation: JSON</vt:lpstr>
      <vt:lpstr>Binary JSON: BSON</vt:lpstr>
      <vt:lpstr>MongoDB: Datatypes</vt:lpstr>
      <vt:lpstr>MongoDB: Map from keys to BSON values</vt:lpstr>
      <vt:lpstr>MongoDB Collection: Similar Documents</vt:lpstr>
      <vt:lpstr>MongoDB Database: Related Collections</vt:lpstr>
      <vt:lpstr>Load database tvdb (and create if not exists):</vt:lpstr>
      <vt:lpstr>Create collection series:</vt:lpstr>
      <vt:lpstr>Create capped collection (keeps only most recent):</vt:lpstr>
      <vt:lpstr>MongoDB:  Inserting Data</vt:lpstr>
      <vt:lpstr>Insert document: without _id</vt:lpstr>
      <vt:lpstr>Insert document: with _id</vt:lpstr>
      <vt:lpstr>Use save and _id to overwrite:</vt:lpstr>
      <vt:lpstr>MongoDB:  Queries with Selection</vt:lpstr>
      <vt:lpstr>Query documents in a collection with find:</vt:lpstr>
      <vt:lpstr>Pretty print results with pretty:</vt:lpstr>
      <vt:lpstr>Selection: find documents matching σ </vt:lpstr>
      <vt:lpstr>Selection σ: Equality</vt:lpstr>
      <vt:lpstr>Selection σ: Nested key</vt:lpstr>
      <vt:lpstr>Selection σ: Equality on null</vt:lpstr>
      <vt:lpstr>Selection σ: Equality on null</vt:lpstr>
      <vt:lpstr>Selection σ: Equality on document</vt:lpstr>
      <vt:lpstr>Selection σ: Equality on document</vt:lpstr>
      <vt:lpstr>Selection σ: Equality on document</vt:lpstr>
      <vt:lpstr>Selection σ: Equality on exact array</vt:lpstr>
      <vt:lpstr>Selection σ: Equality on exact array</vt:lpstr>
      <vt:lpstr>Selection σ: Equality on exact array</vt:lpstr>
      <vt:lpstr>Selection σ: Equality matches inside array</vt:lpstr>
      <vt:lpstr>Selection σ: Equality matches both</vt:lpstr>
      <vt:lpstr>Selection σ: Inequalities</vt:lpstr>
      <vt:lpstr>Selection σ: Less Than</vt:lpstr>
      <vt:lpstr>Selection σ: Match one of multiple values</vt:lpstr>
      <vt:lpstr>Selection σ: Match one of multiple values</vt:lpstr>
      <vt:lpstr>Selection σ: Match one of multiple values</vt:lpstr>
      <vt:lpstr>Selection σ: Boolean connectives</vt:lpstr>
      <vt:lpstr>Selection σ: And</vt:lpstr>
      <vt:lpstr>Selection σ: Attribute (not) exists</vt:lpstr>
      <vt:lpstr>Selection σ: Attribute exists</vt:lpstr>
      <vt:lpstr>Selection σ: Attribute not exists</vt:lpstr>
      <vt:lpstr>Selection σ: Arrays</vt:lpstr>
      <vt:lpstr>Selection σ: Array contains (at least) all elements</vt:lpstr>
      <vt:lpstr>Selection σ: Array element matches (with AND)</vt:lpstr>
      <vt:lpstr>Selection σ: Array with exact size</vt:lpstr>
      <vt:lpstr>Selection σ: Type of value</vt:lpstr>
      <vt:lpstr>Selection σ: Type of value</vt:lpstr>
      <vt:lpstr>Selection σ: Matching an array by type?</vt:lpstr>
      <vt:lpstr>Selection σ: Matching an array by type?</vt:lpstr>
      <vt:lpstr>Selection σ: Matching an array by type?</vt:lpstr>
      <vt:lpstr>Selection σ: Other operators</vt:lpstr>
      <vt:lpstr>Selection σ: Geographic features</vt:lpstr>
      <vt:lpstr>Selection σ: Bitwise features</vt:lpstr>
      <vt:lpstr>MongoDB:  Projection of output values</vt:lpstr>
      <vt:lpstr>Projection π: Choose output values</vt:lpstr>
      <vt:lpstr>Projection π: Output certain fields</vt:lpstr>
      <vt:lpstr>Projection π: Output embedded fields</vt:lpstr>
      <vt:lpstr>Projection π: Output embedded fields in array</vt:lpstr>
      <vt:lpstr>Projection π: Suppress certain fields</vt:lpstr>
      <vt:lpstr>Projection π: Suppress certain fields</vt:lpstr>
      <vt:lpstr>Projection π: Output first matching element</vt:lpstr>
      <vt:lpstr>Projection π: Output first matching element</vt:lpstr>
      <vt:lpstr>Projection π: Output first matching element</vt:lpstr>
      <vt:lpstr>Projection π: Output first matching element</vt:lpstr>
      <vt:lpstr>Projection π: Output some matching elements</vt:lpstr>
      <vt:lpstr>Projection π: Output some matching elements</vt:lpstr>
      <vt:lpstr>Projection π: Output some matching elements</vt:lpstr>
      <vt:lpstr>Projection π: Output some matching elements</vt:lpstr>
      <vt:lpstr>MongoDB:  Updates</vt:lpstr>
      <vt:lpstr>Update u: Modify fields in documents</vt:lpstr>
      <vt:lpstr>Use update with query criteria and update criteria:</vt:lpstr>
      <vt:lpstr>Update u: Modify arrays in documents</vt:lpstr>
      <vt:lpstr>Update u: Modify arrays in documents</vt:lpstr>
      <vt:lpstr>Update u: Modify arrays in documents</vt:lpstr>
      <vt:lpstr>Update u: Modify arrays in documents</vt:lpstr>
      <vt:lpstr>MongoDB:  Aggregation and Pipelines</vt:lpstr>
      <vt:lpstr>Aggregation: without grouping</vt:lpstr>
      <vt:lpstr>Aggregation: distinct</vt:lpstr>
      <vt:lpstr>Pipelines: Transforming Collections</vt:lpstr>
      <vt:lpstr>Pipeline ρ: Stage Operators</vt:lpstr>
      <vt:lpstr>Pipeline Aggregation: $match and $group</vt:lpstr>
      <vt:lpstr>Pipeline Aggregation: $lookup</vt:lpstr>
      <vt:lpstr>Pipeline Aggregation: $unwind</vt:lpstr>
      <vt:lpstr>MongoDB: Indexing</vt:lpstr>
      <vt:lpstr>MongoDB Indexing</vt:lpstr>
      <vt:lpstr>MongoDB: Text Indexing Example</vt:lpstr>
      <vt:lpstr>MongoDB: Text Indexing Example</vt:lpstr>
      <vt:lpstr>MongoDB: Distribution</vt:lpstr>
      <vt:lpstr>MongoDB: Distribution</vt:lpstr>
      <vt:lpstr>mapreduce</vt:lpstr>
      <vt:lpstr>MongoDB: a word of caution</vt:lpstr>
      <vt:lpstr>PowerPoint Presentation</vt:lpstr>
      <vt:lpstr>PowerPoint Presentation</vt:lpstr>
      <vt:lpstr>PowerPoint Presentation</vt:lpstr>
      <vt:lpstr>PowerPoint Presentation</vt:lpstr>
      <vt:lpstr>MongoDB: Popularity</vt:lpstr>
      <vt:lpstr>PowerPoint Presentation</vt:lpstr>
      <vt:lpstr>MEAN Stack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Aidan Hogan</cp:lastModifiedBy>
  <cp:revision>824</cp:revision>
  <cp:lastPrinted>2019-05-28T03:26:58Z</cp:lastPrinted>
  <dcterms:created xsi:type="dcterms:W3CDTF">2006-08-16T00:00:00Z</dcterms:created>
  <dcterms:modified xsi:type="dcterms:W3CDTF">2023-05-29T20:00:53Z</dcterms:modified>
</cp:coreProperties>
</file>