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6"/>
  </p:notesMasterIdLst>
  <p:handoutMasterIdLst>
    <p:handoutMasterId r:id="rId127"/>
  </p:handoutMasterIdLst>
  <p:sldIdLst>
    <p:sldId id="528" r:id="rId2"/>
    <p:sldId id="664" r:id="rId3"/>
    <p:sldId id="532" r:id="rId4"/>
    <p:sldId id="533" r:id="rId5"/>
    <p:sldId id="535" r:id="rId6"/>
    <p:sldId id="534" r:id="rId7"/>
    <p:sldId id="657" r:id="rId8"/>
    <p:sldId id="537" r:id="rId9"/>
    <p:sldId id="538" r:id="rId10"/>
    <p:sldId id="539" r:id="rId11"/>
    <p:sldId id="540" r:id="rId12"/>
    <p:sldId id="543" r:id="rId13"/>
    <p:sldId id="658" r:id="rId14"/>
    <p:sldId id="545" r:id="rId15"/>
    <p:sldId id="544" r:id="rId16"/>
    <p:sldId id="546" r:id="rId17"/>
    <p:sldId id="547" r:id="rId18"/>
    <p:sldId id="548" r:id="rId19"/>
    <p:sldId id="549" r:id="rId20"/>
    <p:sldId id="550" r:id="rId21"/>
    <p:sldId id="660" r:id="rId22"/>
    <p:sldId id="661" r:id="rId23"/>
    <p:sldId id="553" r:id="rId24"/>
    <p:sldId id="554" r:id="rId25"/>
    <p:sldId id="555" r:id="rId26"/>
    <p:sldId id="556" r:id="rId27"/>
    <p:sldId id="557" r:id="rId28"/>
    <p:sldId id="558" r:id="rId29"/>
    <p:sldId id="559" r:id="rId30"/>
    <p:sldId id="659" r:id="rId31"/>
    <p:sldId id="561" r:id="rId32"/>
    <p:sldId id="562" r:id="rId33"/>
    <p:sldId id="563" r:id="rId34"/>
    <p:sldId id="564" r:id="rId35"/>
    <p:sldId id="565" r:id="rId36"/>
    <p:sldId id="566" r:id="rId37"/>
    <p:sldId id="567" r:id="rId38"/>
    <p:sldId id="568" r:id="rId39"/>
    <p:sldId id="569" r:id="rId40"/>
    <p:sldId id="570" r:id="rId41"/>
    <p:sldId id="649" r:id="rId42"/>
    <p:sldId id="571" r:id="rId43"/>
    <p:sldId id="572" r:id="rId44"/>
    <p:sldId id="573" r:id="rId45"/>
    <p:sldId id="574" r:id="rId46"/>
    <p:sldId id="575" r:id="rId47"/>
    <p:sldId id="576" r:id="rId48"/>
    <p:sldId id="577" r:id="rId49"/>
    <p:sldId id="578" r:id="rId50"/>
    <p:sldId id="579" r:id="rId51"/>
    <p:sldId id="580" r:id="rId52"/>
    <p:sldId id="582" r:id="rId53"/>
    <p:sldId id="583" r:id="rId54"/>
    <p:sldId id="584" r:id="rId55"/>
    <p:sldId id="585" r:id="rId56"/>
    <p:sldId id="586" r:id="rId57"/>
    <p:sldId id="587" r:id="rId58"/>
    <p:sldId id="662" r:id="rId59"/>
    <p:sldId id="589" r:id="rId60"/>
    <p:sldId id="590" r:id="rId61"/>
    <p:sldId id="591" r:id="rId62"/>
    <p:sldId id="592" r:id="rId63"/>
    <p:sldId id="593" r:id="rId64"/>
    <p:sldId id="594" r:id="rId65"/>
    <p:sldId id="595" r:id="rId66"/>
    <p:sldId id="596" r:id="rId67"/>
    <p:sldId id="597" r:id="rId68"/>
    <p:sldId id="598" r:id="rId69"/>
    <p:sldId id="599" r:id="rId70"/>
    <p:sldId id="600" r:id="rId71"/>
    <p:sldId id="601" r:id="rId72"/>
    <p:sldId id="602" r:id="rId73"/>
    <p:sldId id="603" r:id="rId74"/>
    <p:sldId id="604" r:id="rId75"/>
    <p:sldId id="605" r:id="rId76"/>
    <p:sldId id="606" r:id="rId77"/>
    <p:sldId id="607" r:id="rId78"/>
    <p:sldId id="608" r:id="rId79"/>
    <p:sldId id="609" r:id="rId80"/>
    <p:sldId id="610" r:id="rId81"/>
    <p:sldId id="611" r:id="rId82"/>
    <p:sldId id="612" r:id="rId83"/>
    <p:sldId id="613" r:id="rId84"/>
    <p:sldId id="614" r:id="rId85"/>
    <p:sldId id="615" r:id="rId86"/>
    <p:sldId id="616" r:id="rId87"/>
    <p:sldId id="617" r:id="rId88"/>
    <p:sldId id="618" r:id="rId89"/>
    <p:sldId id="619" r:id="rId90"/>
    <p:sldId id="620" r:id="rId91"/>
    <p:sldId id="621" r:id="rId92"/>
    <p:sldId id="622" r:id="rId93"/>
    <p:sldId id="663" r:id="rId94"/>
    <p:sldId id="623" r:id="rId95"/>
    <p:sldId id="624" r:id="rId96"/>
    <p:sldId id="625" r:id="rId97"/>
    <p:sldId id="626" r:id="rId98"/>
    <p:sldId id="627" r:id="rId99"/>
    <p:sldId id="628" r:id="rId100"/>
    <p:sldId id="629" r:id="rId101"/>
    <p:sldId id="630" r:id="rId102"/>
    <p:sldId id="631" r:id="rId103"/>
    <p:sldId id="632" r:id="rId104"/>
    <p:sldId id="633" r:id="rId105"/>
    <p:sldId id="634" r:id="rId106"/>
    <p:sldId id="635" r:id="rId107"/>
    <p:sldId id="636" r:id="rId108"/>
    <p:sldId id="637" r:id="rId109"/>
    <p:sldId id="638" r:id="rId110"/>
    <p:sldId id="639" r:id="rId111"/>
    <p:sldId id="640" r:id="rId112"/>
    <p:sldId id="641" r:id="rId113"/>
    <p:sldId id="643" r:id="rId114"/>
    <p:sldId id="654" r:id="rId115"/>
    <p:sldId id="655" r:id="rId116"/>
    <p:sldId id="642" r:id="rId117"/>
    <p:sldId id="644" r:id="rId118"/>
    <p:sldId id="645" r:id="rId119"/>
    <p:sldId id="665" r:id="rId120"/>
    <p:sldId id="666" r:id="rId121"/>
    <p:sldId id="667" r:id="rId122"/>
    <p:sldId id="668" r:id="rId123"/>
    <p:sldId id="669" r:id="rId124"/>
    <p:sldId id="647" r:id="rId1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9F4"/>
    <a:srgbClr val="C2E49C"/>
    <a:srgbClr val="EEA61A"/>
    <a:srgbClr val="F7F7F7"/>
    <a:srgbClr val="FFFF66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8" autoAdjust="0"/>
    <p:restoredTop sz="92888" autoAdjust="0"/>
  </p:normalViewPr>
  <p:slideViewPr>
    <p:cSldViewPr>
      <p:cViewPr varScale="1">
        <p:scale>
          <a:sx n="94" d="100"/>
          <a:sy n="94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D19905A-9E26-441A-BC1F-8B61076A375C}" type="datetimeFigureOut">
              <a:rPr lang="en-IE" smtClean="0">
                <a:latin typeface="Calibri Light" panose="020F0302020204030204" pitchFamily="34" charset="0"/>
              </a:rPr>
              <a:t>22/05/2023</a:t>
            </a:fld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304028-618E-4087-A3AB-6E82E0D0DB10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50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22/05/2023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668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40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099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54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0717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55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6924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56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9920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90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5094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91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5390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100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4144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145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22/05/2023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22/05/2023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22/05/2023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22/05/2023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22/05/2023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22/05/2023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22/05/2023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22/05/2023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22/05/2023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22/05/2023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22/05/2023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22/05/2023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99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hyperlink" Target="https://cassandra.apache.org/doc/latest/cql/index.html" TargetMode="Externa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4.gi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13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png"/><Relationship Id="rId4" Type="http://schemas.openxmlformats.org/officeDocument/2006/relationships/image" Target="../media/image93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sz="4400" dirty="0" smtClean="0"/>
              <a:t>CC5212-1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cap="small" dirty="0" err="1" smtClean="0"/>
              <a:t>Procesamiento</a:t>
            </a:r>
            <a:r>
              <a:rPr lang="en-IE" cap="small" dirty="0" smtClean="0"/>
              <a:t> </a:t>
            </a:r>
            <a:r>
              <a:rPr lang="en-IE" cap="small" dirty="0" err="1" smtClean="0"/>
              <a:t>Masivo</a:t>
            </a:r>
            <a:r>
              <a:rPr lang="en-IE" cap="small" dirty="0" smtClean="0"/>
              <a:t>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err="1" smtClean="0"/>
              <a:t>Otoño</a:t>
            </a:r>
            <a:r>
              <a:rPr lang="en-IE" cap="small" dirty="0" smtClean="0"/>
              <a:t> </a:t>
            </a:r>
            <a:r>
              <a:rPr lang="en-IE" dirty="0" smtClean="0"/>
              <a:t>2023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sz="4000" dirty="0"/>
              <a:t>Lecture </a:t>
            </a:r>
            <a:r>
              <a:rPr lang="en-IE" sz="4000" dirty="0" smtClean="0"/>
              <a:t>9</a:t>
            </a: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NoSQL: Overview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Aidan Hogan</a:t>
            </a:r>
          </a:p>
          <a:p>
            <a:r>
              <a:rPr lang="en-IE" sz="2400" dirty="0" smtClean="0"/>
              <a:t>aidhog@gmail.com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Alternatives to Relational Databases For Big Data?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43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Sorted Keys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907355" y="5791200"/>
            <a:ext cx="6931845" cy="403172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Benefits of sorted vs. hashed keys?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797" y="5845668"/>
            <a:ext cx="365403" cy="348704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1907355" y="6324600"/>
            <a:ext cx="2436045" cy="381000"/>
          </a:xfrm>
          <a:prstGeom prst="rect">
            <a:avLst/>
          </a:prstGeom>
          <a:solidFill>
            <a:srgbClr val="C5E6A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Clr>
                <a:schemeClr val="tx1"/>
              </a:buClr>
              <a:buNone/>
            </a:pPr>
            <a:r>
              <a:rPr lang="en-IE" sz="20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Range queries and …</a:t>
            </a:r>
          </a:p>
          <a:p>
            <a:pPr marL="0" indent="0">
              <a:buFont typeface="Arial" pitchFamily="34" charset="0"/>
              <a:buNone/>
            </a:pPr>
            <a:endParaRPr lang="en-IE" sz="20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831940"/>
              </p:ext>
            </p:extLst>
          </p:nvPr>
        </p:nvGraphicFramePr>
        <p:xfrm>
          <a:off x="838199" y="1447800"/>
          <a:ext cx="8001001" cy="345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Primary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 Key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capital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year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Asia:Afghanistan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Kabul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  <a:endParaRPr lang="es-CL" sz="1600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2009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2011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Asia:Azerbaijan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Europe:Albania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Tirana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2010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3011405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Europe:Andorra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Down Arrow 10"/>
          <p:cNvSpPr/>
          <p:nvPr/>
        </p:nvSpPr>
        <p:spPr>
          <a:xfrm>
            <a:off x="152400" y="1905000"/>
            <a:ext cx="685800" cy="3276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S</a:t>
            </a:r>
          </a:p>
          <a:p>
            <a:pPr algn="ctr"/>
            <a:r>
              <a:rPr lang="es-CL" sz="2400" b="1" dirty="0" smtClean="0"/>
              <a:t>O</a:t>
            </a:r>
          </a:p>
          <a:p>
            <a:pPr algn="ctr"/>
            <a:r>
              <a:rPr lang="es-CL" sz="2400" b="1" dirty="0" smtClean="0"/>
              <a:t>R</a:t>
            </a:r>
          </a:p>
          <a:p>
            <a:pPr algn="ctr"/>
            <a:r>
              <a:rPr lang="es-CL" sz="2400" b="1" dirty="0" smtClean="0"/>
              <a:t>T</a:t>
            </a:r>
          </a:p>
          <a:p>
            <a:pPr algn="ctr"/>
            <a:r>
              <a:rPr lang="es-CL" sz="2400" b="1" dirty="0" smtClean="0"/>
              <a:t>E</a:t>
            </a:r>
          </a:p>
          <a:p>
            <a:pPr algn="ctr"/>
            <a:r>
              <a:rPr lang="es-CL" sz="2400" b="1" dirty="0" smtClean="0"/>
              <a:t>D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302725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Tablets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254720"/>
              </p:ext>
            </p:extLst>
          </p:nvPr>
        </p:nvGraphicFramePr>
        <p:xfrm>
          <a:off x="838199" y="1447800"/>
          <a:ext cx="8001001" cy="345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Primary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 Key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capital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year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Asia:Afghanistan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Kabul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  <a:endParaRPr lang="es-CL" sz="1600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2009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2011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Asia:Azerbaijan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Europe:Albania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Tirana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2010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3011405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Europe:Andorra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Up-Down Arrow 14"/>
          <p:cNvSpPr/>
          <p:nvPr/>
        </p:nvSpPr>
        <p:spPr>
          <a:xfrm>
            <a:off x="228600" y="1828800"/>
            <a:ext cx="533400" cy="16303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</a:t>
            </a:r>
          </a:p>
          <a:p>
            <a:pPr algn="ctr"/>
            <a:r>
              <a:rPr lang="es-CL" b="1" dirty="0" smtClean="0"/>
              <a:t>S</a:t>
            </a:r>
          </a:p>
          <a:p>
            <a:pPr algn="ctr"/>
            <a:r>
              <a:rPr lang="es-CL" b="1" dirty="0" smtClean="0"/>
              <a:t>I</a:t>
            </a:r>
          </a:p>
          <a:p>
            <a:pPr algn="ctr"/>
            <a:r>
              <a:rPr lang="es-CL" b="1" dirty="0" smtClean="0"/>
              <a:t>A</a:t>
            </a:r>
            <a:endParaRPr lang="es-CL" b="1" dirty="0"/>
          </a:p>
        </p:txBody>
      </p:sp>
      <p:sp>
        <p:nvSpPr>
          <p:cNvPr id="16" name="Up-Down Arrow 15"/>
          <p:cNvSpPr/>
          <p:nvPr/>
        </p:nvSpPr>
        <p:spPr>
          <a:xfrm>
            <a:off x="228600" y="3459163"/>
            <a:ext cx="533400" cy="2027237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</a:t>
            </a:r>
          </a:p>
          <a:p>
            <a:pPr algn="ctr"/>
            <a:r>
              <a:rPr lang="es-CL" b="1" dirty="0" smtClean="0"/>
              <a:t>U</a:t>
            </a:r>
          </a:p>
          <a:p>
            <a:pPr algn="ctr"/>
            <a:r>
              <a:rPr lang="es-CL" b="1" dirty="0" smtClean="0"/>
              <a:t>R</a:t>
            </a:r>
          </a:p>
          <a:p>
            <a:pPr algn="ctr"/>
            <a:r>
              <a:rPr lang="es-CL" b="1" dirty="0" smtClean="0"/>
              <a:t>O</a:t>
            </a:r>
          </a:p>
          <a:p>
            <a:pPr algn="ctr"/>
            <a:r>
              <a:rPr lang="es-CL" b="1" dirty="0" smtClean="0"/>
              <a:t>P</a:t>
            </a:r>
          </a:p>
          <a:p>
            <a:pPr algn="ctr"/>
            <a:r>
              <a:rPr lang="es-CL" b="1" dirty="0" smtClean="0"/>
              <a:t>E</a:t>
            </a:r>
            <a:endParaRPr lang="es-CL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07355" y="5791200"/>
            <a:ext cx="6931845" cy="403172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Benefits of sorted vs. hashed keys?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797" y="5845668"/>
            <a:ext cx="365403" cy="348704"/>
          </a:xfrm>
          <a:prstGeom prst="rect">
            <a:avLst/>
          </a:prstGeom>
        </p:spPr>
      </p:pic>
      <p:sp>
        <p:nvSpPr>
          <p:cNvPr id="19" name="Content Placeholder 3"/>
          <p:cNvSpPr txBox="1">
            <a:spLocks/>
          </p:cNvSpPr>
          <p:nvPr/>
        </p:nvSpPr>
        <p:spPr>
          <a:xfrm>
            <a:off x="1907355" y="6324600"/>
            <a:ext cx="2436045" cy="381000"/>
          </a:xfrm>
          <a:prstGeom prst="rect">
            <a:avLst/>
          </a:prstGeom>
          <a:solidFill>
            <a:srgbClr val="C5E6A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Clr>
                <a:schemeClr val="tx1"/>
              </a:buClr>
              <a:buNone/>
            </a:pPr>
            <a:r>
              <a:rPr lang="en-IE" sz="20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Range queries and …</a:t>
            </a:r>
          </a:p>
          <a:p>
            <a:pPr marL="0" indent="0">
              <a:buFont typeface="Arial" pitchFamily="34" charset="0"/>
              <a:buNone/>
            </a:pPr>
            <a:endParaRPr lang="en-IE" sz="20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6019801" y="6324600"/>
            <a:ext cx="2819400" cy="381000"/>
          </a:xfrm>
          <a:prstGeom prst="rect">
            <a:avLst/>
          </a:prstGeom>
          <a:solidFill>
            <a:srgbClr val="C5E6A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Clr>
                <a:schemeClr val="tx1"/>
              </a:buClr>
              <a:buNone/>
            </a:pPr>
            <a:r>
              <a:rPr lang="en-IE" sz="20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... locality of processing</a:t>
            </a:r>
          </a:p>
          <a:p>
            <a:pPr marL="0" indent="0">
              <a:buFont typeface="Arial" pitchFamily="34" charset="0"/>
              <a:buNone/>
            </a:pPr>
            <a:endParaRPr lang="en-IE" sz="20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 real-</a:t>
            </a:r>
            <a:r>
              <a:rPr lang="es-CL" dirty="0" err="1" smtClean="0"/>
              <a:t>world</a:t>
            </a:r>
            <a:r>
              <a:rPr lang="es-CL" dirty="0" smtClean="0"/>
              <a:t> </a:t>
            </a:r>
            <a:r>
              <a:rPr lang="es-CL" dirty="0" err="1" smtClean="0"/>
              <a:t>example</a:t>
            </a:r>
            <a:r>
              <a:rPr lang="es-CL" dirty="0" smtClean="0"/>
              <a:t> of </a:t>
            </a:r>
            <a:r>
              <a:rPr lang="es-CL" dirty="0" err="1" smtClean="0"/>
              <a:t>locality</a:t>
            </a:r>
            <a:r>
              <a:rPr lang="es-CL" dirty="0" smtClean="0"/>
              <a:t>/</a:t>
            </a:r>
            <a:r>
              <a:rPr lang="es-CL" dirty="0" err="1" smtClean="0"/>
              <a:t>sorting</a:t>
            </a:r>
            <a:endParaRPr lang="es-CL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454434"/>
              </p:ext>
            </p:extLst>
          </p:nvPr>
        </p:nvGraphicFramePr>
        <p:xfrm>
          <a:off x="838199" y="1635760"/>
          <a:ext cx="8001001" cy="400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1"/>
                <a:gridCol w="457200"/>
                <a:gridCol w="838200"/>
                <a:gridCol w="381000"/>
                <a:gridCol w="2286000"/>
                <a:gridCol w="457200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Primary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 Key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language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title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links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com.imdb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en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  <a:endParaRPr lang="es-CL" sz="1600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IMDb</a:t>
                      </a:r>
                      <a:r>
                        <a:rPr lang="es-CL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 Home</a:t>
                      </a:r>
                      <a:endParaRPr lang="es-CL" sz="16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IMDB</a:t>
                      </a:r>
                      <a:r>
                        <a:rPr lang="es-CL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 - </a:t>
                      </a:r>
                      <a:r>
                        <a:rPr lang="es-CL" sz="16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Movies</a:t>
                      </a:r>
                      <a:endParaRPr lang="es-CL" sz="16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effectLst/>
                          <a:latin typeface="Inconsolata" panose="020B0609030003000000" pitchFamily="49" charset="0"/>
                        </a:rPr>
                        <a:t>IMDb</a:t>
                      </a:r>
                      <a:endParaRPr lang="es-CL" sz="1600" dirty="0" smtClean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com.imdb</a:t>
                      </a:r>
                      <a:r>
                        <a:rPr lang="es-CL" sz="1600" dirty="0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/</a:t>
                      </a:r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title</a:t>
                      </a:r>
                      <a:r>
                        <a:rPr lang="es-CL" sz="1600" dirty="0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/tt2724064/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en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Sharknado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com.imdb</a:t>
                      </a:r>
                      <a:r>
                        <a:rPr lang="es-CL" sz="1600" dirty="0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/</a:t>
                      </a:r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title</a:t>
                      </a:r>
                      <a:r>
                        <a:rPr lang="es-CL" sz="1600" dirty="0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/tt3062074/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en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Sharknado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 II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org.wikipedia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CL" sz="1600" dirty="0" err="1" smtClean="0">
                          <a:effectLst/>
                          <a:latin typeface="Inconsolata" panose="020B0609030003000000" pitchFamily="49" charset="0"/>
                        </a:rPr>
                        <a:t>multi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Wikipedia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Wikipedia Home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org.wikipedia.ace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effectLst/>
                          <a:latin typeface="Inconsolata" panose="020B0609030003000000" pitchFamily="49" charset="0"/>
                        </a:rPr>
                        <a:t>ace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 </a:t>
                      </a:r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Wikipèdia</a:t>
                      </a: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 </a:t>
                      </a:r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bahsa</a:t>
                      </a: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 </a:t>
                      </a:r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Acèh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http://ia.media-imdb.com/images/G/01/imdb/images/logos/imdb_fb_logo-1730868325._CB522736557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8" y="2397760"/>
            <a:ext cx="722129" cy="72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8" y="4683760"/>
            <a:ext cx="722129" cy="65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Distribution</a:t>
            </a:r>
            <a:endParaRPr lang="en-I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40584" y="5069938"/>
            <a:ext cx="61553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7" y="4581882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4581884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77" y="4581884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581883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endCxn id="11" idx="0"/>
          </p:cNvCxnSpPr>
          <p:nvPr/>
        </p:nvCxnSpPr>
        <p:spPr>
          <a:xfrm rot="5400000">
            <a:off x="2113189" y="2173466"/>
            <a:ext cx="1735813" cy="3081021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8" idx="0"/>
          </p:cNvCxnSpPr>
          <p:nvPr/>
        </p:nvCxnSpPr>
        <p:spPr>
          <a:xfrm rot="5400000">
            <a:off x="3115077" y="3175354"/>
            <a:ext cx="1735812" cy="107724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9" idx="0"/>
          </p:cNvCxnSpPr>
          <p:nvPr/>
        </p:nvCxnSpPr>
        <p:spPr>
          <a:xfrm rot="16200000" flipH="1">
            <a:off x="4105675" y="3261999"/>
            <a:ext cx="1735814" cy="90395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594579" y="3433944"/>
            <a:ext cx="2812181" cy="11479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7601" y="174300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4" y="1143000"/>
            <a:ext cx="3495675" cy="78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3" y="2124005"/>
            <a:ext cx="3495675" cy="6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657601" y="2983468"/>
            <a:ext cx="17679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Split by tablet</a:t>
            </a:r>
            <a:endParaRPr lang="en-IE" b="1" dirty="0">
              <a:latin typeface="Calibri Light" panose="020F0302020204030204" pitchFamily="34" charset="0"/>
            </a:endParaRPr>
          </a:p>
        </p:txBody>
      </p: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65" y="2889572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79777" y="1600200"/>
            <a:ext cx="8229600" cy="4876800"/>
          </a:xfrm>
        </p:spPr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 algn="ctr">
              <a:buNone/>
            </a:pPr>
            <a:r>
              <a:rPr lang="en-IE" dirty="0" smtClean="0"/>
              <a:t>Horizontal range partitioning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3992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78035E-7 L 0.01268 0.27052 L 0.11441 0.28116 L 0.11441 0.48833 " pathEditMode="relative" ptsTypes="AAAA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5549E-6 L 0.00156 0.14612 L -0.32379 0.14404 L -0.3224 0.35121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11" y="1754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35CA1C"/>
                </a:solidFill>
              </a:rPr>
              <a:t>Column Families</a:t>
            </a:r>
            <a:endParaRPr lang="en-IE" dirty="0">
              <a:solidFill>
                <a:srgbClr val="35C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257800"/>
          </a:xfrm>
        </p:spPr>
        <p:txBody>
          <a:bodyPr>
            <a:normAutofit fontScale="92500" lnSpcReduction="10000"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endParaRPr lang="en-IE" sz="2800" dirty="0" smtClean="0"/>
          </a:p>
          <a:p>
            <a:r>
              <a:rPr lang="en-IE" sz="2800" dirty="0" smtClean="0"/>
              <a:t>Group logically similar columns together</a:t>
            </a:r>
          </a:p>
          <a:p>
            <a:pPr lvl="1"/>
            <a:r>
              <a:rPr lang="en-IE" sz="2400" dirty="0" smtClean="0"/>
              <a:t>Accessed efficiently together</a:t>
            </a:r>
          </a:p>
          <a:p>
            <a:pPr lvl="1"/>
            <a:r>
              <a:rPr lang="en-IE" sz="2400" dirty="0" smtClean="0"/>
              <a:t>Access-control and storage: column family level</a:t>
            </a:r>
          </a:p>
          <a:p>
            <a:pPr lvl="1"/>
            <a:r>
              <a:rPr lang="en-IE" sz="2400" dirty="0" smtClean="0"/>
              <a:t>If of same type, can be compressed</a:t>
            </a:r>
            <a:endParaRPr lang="en-IE" sz="24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685800" y="1143000"/>
          <a:ext cx="8001001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  <a:latin typeface="Calibri Light" panose="020F0302020204030204" pitchFamily="34" charset="0"/>
                        </a:rPr>
                        <a:t>pol: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  <a:latin typeface="Calibri Light" panose="020F0302020204030204" pitchFamily="34" charset="0"/>
                        </a:rPr>
                        <a:t>demo: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  <a:latin typeface="Calibri Light" panose="020F0302020204030204" pitchFamily="34" charset="0"/>
                        </a:rPr>
                        <a:t>demo: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Asia:Afghanistan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Kabul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n-I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2009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2011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Asia:Azerbaijan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Europe:Albania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Tirana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2010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3011405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Europe:Andorra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1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Versioning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876800"/>
          </a:xfrm>
        </p:spPr>
        <p:txBody>
          <a:bodyPr/>
          <a:lstStyle/>
          <a:p>
            <a:r>
              <a:rPr lang="en-IE" dirty="0" smtClean="0"/>
              <a:t>Similar to Apache Dynamo</a:t>
            </a:r>
          </a:p>
          <a:p>
            <a:pPr lvl="1"/>
            <a:r>
              <a:rPr lang="en-IE" dirty="0" smtClean="0"/>
              <a:t>Cell-level</a:t>
            </a:r>
          </a:p>
          <a:p>
            <a:pPr lvl="1"/>
            <a:r>
              <a:rPr lang="en-IE" dirty="0" smtClean="0"/>
              <a:t>64-bit integer time stamps</a:t>
            </a:r>
          </a:p>
          <a:p>
            <a:pPr lvl="1"/>
            <a:r>
              <a:rPr lang="en-IE" dirty="0" smtClean="0"/>
              <a:t>Inserts push down current version</a:t>
            </a:r>
          </a:p>
          <a:p>
            <a:pPr lvl="1"/>
            <a:r>
              <a:rPr lang="en-IE" dirty="0" smtClean="0"/>
              <a:t>Lazy deletions / periodic garbage collection</a:t>
            </a:r>
          </a:p>
          <a:p>
            <a:pPr lvl="1"/>
            <a:r>
              <a:rPr lang="en-IE" dirty="0" smtClean="0"/>
              <a:t>Two options:</a:t>
            </a:r>
          </a:p>
          <a:p>
            <a:pPr lvl="2"/>
            <a:r>
              <a:rPr lang="en-IE" dirty="0" smtClean="0"/>
              <a:t>keep last </a:t>
            </a:r>
            <a:r>
              <a:rPr lang="en-IE" i="1" dirty="0" smtClean="0">
                <a:latin typeface="Cambria" panose="02040503050406030204" pitchFamily="18" charset="0"/>
              </a:rPr>
              <a:t>n</a:t>
            </a:r>
            <a:r>
              <a:rPr lang="en-IE" dirty="0" smtClean="0"/>
              <a:t> versions</a:t>
            </a:r>
          </a:p>
          <a:p>
            <a:pPr lvl="2"/>
            <a:r>
              <a:rPr lang="en-IE" dirty="0" smtClean="0"/>
              <a:t>keep versions newer than </a:t>
            </a:r>
            <a:r>
              <a:rPr lang="en-IE" i="1" dirty="0" smtClean="0">
                <a:latin typeface="Cambria" panose="02040503050406030204" pitchFamily="18" charset="0"/>
              </a:rPr>
              <a:t>t</a:t>
            </a:r>
            <a:r>
              <a:rPr lang="en-IE" dirty="0" smtClean="0"/>
              <a:t> time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3351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dirty="0" err="1" smtClean="0"/>
              <a:t>SSTable</a:t>
            </a:r>
            <a:r>
              <a:rPr lang="en-IE" dirty="0" smtClean="0"/>
              <a:t> Map Implementation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64k blocks (default) with index in footer (GFS)</a:t>
            </a:r>
          </a:p>
          <a:p>
            <a:r>
              <a:rPr lang="en-IE" sz="2400" dirty="0" smtClean="0"/>
              <a:t>Index loaded into memory, allows for seeks</a:t>
            </a:r>
          </a:p>
          <a:p>
            <a:r>
              <a:rPr lang="en-IE" sz="2400" dirty="0" smtClean="0"/>
              <a:t>Can be split or merged, as needed</a:t>
            </a:r>
            <a:endParaRPr lang="en-IE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22579" y="1624749"/>
            <a:ext cx="1371600" cy="403172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Writes?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776" y="1679217"/>
            <a:ext cx="365403" cy="348704"/>
          </a:xfrm>
          <a:prstGeom prst="rect">
            <a:avLst/>
          </a:prstGeom>
        </p:spPr>
      </p:pic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371067"/>
              </p:ext>
            </p:extLst>
          </p:nvPr>
        </p:nvGraphicFramePr>
        <p:xfrm>
          <a:off x="883997" y="2667000"/>
          <a:ext cx="8001001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Primary</a:t>
                      </a:r>
                      <a:r>
                        <a:rPr lang="es-CL" sz="1600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 Key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600" b="1" dirty="0" err="1" smtClean="0">
                          <a:solidFill>
                            <a:srgbClr val="35CA1C"/>
                          </a:solidFill>
                          <a:latin typeface="Inconsolata" panose="020B0609030003000000" pitchFamily="49" charset="0"/>
                        </a:rPr>
                        <a:t>pol: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capital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600" b="1" dirty="0" err="1" smtClean="0">
                          <a:solidFill>
                            <a:srgbClr val="35CA1C"/>
                          </a:solidFill>
                          <a:latin typeface="Inconsolata" panose="020B0609030003000000" pitchFamily="49" charset="0"/>
                        </a:rPr>
                        <a:t>demo: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pop-value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600" b="1" dirty="0" err="1" smtClean="0">
                          <a:solidFill>
                            <a:srgbClr val="35CA1C"/>
                          </a:solidFill>
                          <a:latin typeface="Inconsolata" panose="020B0609030003000000" pitchFamily="49" charset="0"/>
                        </a:rPr>
                        <a:t>demo: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pop-year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Asia:Afghanistan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Kabul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  <a:endParaRPr lang="es-CL" sz="1600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2009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2011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Asia:Azerbaijan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Asia:Japan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Asia:Jordan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s-CL" sz="1600" b="1" dirty="0" smtClean="0">
                          <a:solidFill>
                            <a:srgbClr val="7030A0"/>
                          </a:solidFill>
                          <a:effectLst/>
                          <a:latin typeface="Inconsolata" panose="020B0609030003000000" pitchFamily="49" charset="0"/>
                        </a:rPr>
                        <a:t>Block</a:t>
                      </a:r>
                      <a:r>
                        <a:rPr lang="es-CL" sz="1600" b="1" baseline="0" dirty="0" smtClean="0">
                          <a:solidFill>
                            <a:srgbClr val="7030A0"/>
                          </a:solidFill>
                          <a:effectLst/>
                          <a:latin typeface="Inconsolata" panose="020B0609030003000000" pitchFamily="49" charset="0"/>
                        </a:rPr>
                        <a:t> 0 / Offset 0 / </a:t>
                      </a:r>
                      <a:r>
                        <a:rPr lang="es-CL" sz="1600" b="1" baseline="0" dirty="0" err="1" smtClean="0">
                          <a:solidFill>
                            <a:srgbClr val="7030A0"/>
                          </a:solidFill>
                          <a:effectLst/>
                          <a:latin typeface="Inconsolata" panose="020B0609030003000000" pitchFamily="49" charset="0"/>
                        </a:rPr>
                        <a:t>Asia:Afghanistan</a:t>
                      </a:r>
                      <a:endParaRPr lang="es-CL" sz="1600" b="1" dirty="0">
                        <a:solidFill>
                          <a:srgbClr val="7030A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s-CL" sz="1600" b="1" dirty="0" smtClean="0">
                          <a:solidFill>
                            <a:srgbClr val="008000"/>
                          </a:solidFill>
                          <a:effectLst/>
                          <a:latin typeface="Inconsolata" panose="020B0609030003000000" pitchFamily="49" charset="0"/>
                        </a:rPr>
                        <a:t>Block 1 / Offset</a:t>
                      </a:r>
                      <a:r>
                        <a:rPr lang="es-CL" sz="1600" b="1" baseline="0" dirty="0" smtClean="0">
                          <a:solidFill>
                            <a:srgbClr val="008000"/>
                          </a:solidFill>
                          <a:effectLst/>
                          <a:latin typeface="Inconsolata" panose="020B0609030003000000" pitchFamily="49" charset="0"/>
                        </a:rPr>
                        <a:t> 65536 / Asia: </a:t>
                      </a:r>
                      <a:r>
                        <a:rPr lang="es-CL" sz="1600" b="1" baseline="0" dirty="0" err="1" smtClean="0">
                          <a:solidFill>
                            <a:srgbClr val="008000"/>
                          </a:solidFill>
                          <a:effectLst/>
                          <a:latin typeface="Inconsolata" panose="020B0609030003000000" pitchFamily="49" charset="0"/>
                        </a:rPr>
                        <a:t>Japan</a:t>
                      </a:r>
                      <a:endParaRPr lang="es-CL" sz="1600" b="1" dirty="0">
                        <a:solidFill>
                          <a:srgbClr val="00800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883997" y="3048000"/>
            <a:ext cx="8001000" cy="1627107"/>
          </a:xfrm>
          <a:prstGeom prst="rect">
            <a:avLst/>
          </a:prstGeom>
          <a:noFill/>
          <a:ln w="508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angle 14"/>
          <p:cNvSpPr/>
          <p:nvPr/>
        </p:nvSpPr>
        <p:spPr>
          <a:xfrm>
            <a:off x="883997" y="4691715"/>
            <a:ext cx="8001000" cy="1114725"/>
          </a:xfrm>
          <a:prstGeom prst="rect">
            <a:avLst/>
          </a:prstGeom>
          <a:noFill/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extBox 15"/>
          <p:cNvSpPr txBox="1"/>
          <p:nvPr/>
        </p:nvSpPr>
        <p:spPr>
          <a:xfrm>
            <a:off x="426798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7030A0"/>
                </a:solidFill>
              </a:rPr>
              <a:t>0</a:t>
            </a:r>
            <a:endParaRPr lang="es-CL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0402" y="45989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008000"/>
                </a:solidFill>
              </a:rPr>
              <a:t>65536</a:t>
            </a:r>
            <a:endParaRPr lang="es-CL" b="1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98" y="611124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err="1" smtClean="0">
                <a:solidFill>
                  <a:schemeClr val="bg1">
                    <a:lumMod val="50000"/>
                  </a:schemeClr>
                </a:solidFill>
              </a:rPr>
              <a:t>Index</a:t>
            </a:r>
            <a:r>
              <a:rPr lang="es-CL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Buffered/Batched Writes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GFS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In-memory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Tablet log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latin typeface="Calibri Light" panose="020F0302020204030204" pitchFamily="34" charset="0"/>
              </a:rPr>
              <a:t>Memtable</a:t>
            </a:r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16" name="Elbow Connector 15"/>
          <p:cNvCxnSpPr>
            <a:endCxn id="12" idx="2"/>
          </p:cNvCxnSpPr>
          <p:nvPr/>
        </p:nvCxnSpPr>
        <p:spPr>
          <a:xfrm flipV="1">
            <a:off x="1600200" y="5257800"/>
            <a:ext cx="1257300" cy="609600"/>
          </a:xfrm>
          <a:prstGeom prst="bentConnector2">
            <a:avLst/>
          </a:prstGeom>
          <a:ln w="41275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0"/>
          </p:cNvCxnSpPr>
          <p:nvPr/>
        </p:nvCxnSpPr>
        <p:spPr>
          <a:xfrm flipV="1">
            <a:off x="2857500" y="3784084"/>
            <a:ext cx="0" cy="71171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066800" y="5562600"/>
            <a:ext cx="116205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WRITE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71659" y="2548493"/>
            <a:ext cx="1162050" cy="533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READ</a:t>
            </a:r>
            <a:endParaRPr lang="en-IE" b="1" dirty="0">
              <a:latin typeface="Calibri Light" panose="020F0302020204030204" pitchFamily="34" charset="0"/>
            </a:endParaRPr>
          </a:p>
        </p:txBody>
      </p:sp>
      <p:cxnSp>
        <p:nvCxnSpPr>
          <p:cNvPr id="29" name="Straight Arrow Connector 28"/>
          <p:cNvCxnSpPr>
            <a:endCxn id="27" idx="2"/>
          </p:cNvCxnSpPr>
          <p:nvPr/>
        </p:nvCxnSpPr>
        <p:spPr>
          <a:xfrm flipV="1">
            <a:off x="3657600" y="2815193"/>
            <a:ext cx="3614059" cy="43549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126458" y="5048250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126458" y="3574018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Tablet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SSTable2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SSTable3</a:t>
            </a:r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30" name="Straight Arrow Connector 29"/>
          <p:cNvCxnSpPr>
            <a:endCxn id="27" idx="3"/>
          </p:cNvCxnSpPr>
          <p:nvPr/>
        </p:nvCxnSpPr>
        <p:spPr>
          <a:xfrm flipV="1">
            <a:off x="5429253" y="3003778"/>
            <a:ext cx="2012584" cy="1308779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667500" y="3032938"/>
            <a:ext cx="952500" cy="127236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7" idx="4"/>
          </p:cNvCxnSpPr>
          <p:nvPr/>
        </p:nvCxnSpPr>
        <p:spPr>
          <a:xfrm flipH="1" flipV="1">
            <a:off x="7852684" y="3081893"/>
            <a:ext cx="118381" cy="1230664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64" y="218766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7112363" y="1992868"/>
            <a:ext cx="126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Merge-sort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1973" y="1426440"/>
            <a:ext cx="3659028" cy="403172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What’s the danger?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598" y="1421642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0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4" grpId="0" animBg="1"/>
      <p:bldP spid="25" grpId="0" animBg="1"/>
      <p:bldP spid="27" grpId="0" animBg="1"/>
      <p:bldP spid="41" grpId="0" animBg="1"/>
      <p:bldP spid="42" grpId="0" animBg="1"/>
      <p:bldP spid="50" grpId="0"/>
      <p:bldP spid="28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Redo Log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If machine fails, </a:t>
            </a:r>
            <a:r>
              <a:rPr lang="en-IE" dirty="0" err="1" smtClean="0"/>
              <a:t>Memtable</a:t>
            </a:r>
            <a:r>
              <a:rPr lang="en-IE" dirty="0" smtClean="0"/>
              <a:t> redone from log</a:t>
            </a:r>
            <a:endParaRPr lang="en-IE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GFS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In-memory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Tablet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SSTable2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SSTable3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Tablet log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latin typeface="Calibri Light" panose="020F0302020204030204" pitchFamily="34" charset="0"/>
              </a:rPr>
              <a:t>Memtable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126458" y="5048250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126458" y="3574018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3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4963086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78" y="3574018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31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22" grpId="0" animBg="1"/>
      <p:bldP spid="22" grpId="1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0070C0"/>
                </a:solidFill>
              </a:rPr>
              <a:t>Minor</a:t>
            </a:r>
            <a:r>
              <a:rPr lang="en-IE" dirty="0" smtClean="0"/>
              <a:t> Compaction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When full, </a:t>
            </a:r>
            <a:r>
              <a:rPr lang="en-IE" dirty="0" smtClean="0">
                <a:solidFill>
                  <a:srgbClr val="0070C0"/>
                </a:solidFill>
              </a:rPr>
              <a:t>write </a:t>
            </a:r>
            <a:r>
              <a:rPr lang="en-IE" dirty="0" err="1" smtClean="0">
                <a:solidFill>
                  <a:srgbClr val="0070C0"/>
                </a:solidFill>
              </a:rPr>
              <a:t>Memtable</a:t>
            </a:r>
            <a:r>
              <a:rPr lang="en-IE" dirty="0" smtClean="0">
                <a:solidFill>
                  <a:srgbClr val="0070C0"/>
                </a:solidFill>
              </a:rPr>
              <a:t> as </a:t>
            </a:r>
            <a:r>
              <a:rPr lang="en-IE" dirty="0" err="1" smtClean="0">
                <a:solidFill>
                  <a:srgbClr val="0070C0"/>
                </a:solidFill>
              </a:rPr>
              <a:t>SSTable</a:t>
            </a:r>
            <a:endParaRPr lang="en-IE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GFS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In-memory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Tablet log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4963086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Tablet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SSTable2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SSTable3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latin typeface="Calibri Light" panose="020F0302020204030204" pitchFamily="34" charset="0"/>
              </a:rPr>
              <a:t>Memtable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65917" y="53793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SSTable4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7400" y="271093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latin typeface="Calibri Light" panose="020F0302020204030204" pitchFamily="34" charset="0"/>
              </a:rPr>
              <a:t>Memtable</a:t>
            </a:r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78" y="3574018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027772" y="1951038"/>
            <a:ext cx="3659028" cy="403172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Problem with performance?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397" y="1946240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-4.07407E-6 L 0.27917 0.37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85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21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902213"/>
            <a:ext cx="9144000" cy="26634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9144000" cy="26634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</a:t>
            </a:r>
            <a:endParaRPr lang="en-IE" dirty="0"/>
          </a:p>
        </p:txBody>
      </p:sp>
      <p:pic>
        <p:nvPicPr>
          <p:cNvPr id="3076" name="Picture 4" descr="http://www.appdynamics.com/blog/wp-content/uploads/2011/05/nosql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002"/>
            <a:ext cx="61722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lker.com/cliparts/6/9/4/X/4/Y/correct-tick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60" y="4461567"/>
            <a:ext cx="1676400" cy="17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lker.com/cliparts/P/L/t/c/6/F/x-wrong-cross-no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182">
            <a:off x="6322310" y="1498502"/>
            <a:ext cx="2176700" cy="1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86200" y="472934"/>
            <a:ext cx="5048250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Anybody know anything about NoSQL?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549" y="478738"/>
            <a:ext cx="342900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007" y="1549594"/>
            <a:ext cx="2347792" cy="21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4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8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0070C0"/>
                </a:solidFill>
              </a:rPr>
              <a:t>Merge</a:t>
            </a:r>
            <a:r>
              <a:rPr lang="en-IE" dirty="0" smtClean="0"/>
              <a:t> Compaction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Merge </a:t>
            </a:r>
            <a:r>
              <a:rPr lang="en-IE" dirty="0" smtClean="0">
                <a:solidFill>
                  <a:srgbClr val="0070C0"/>
                </a:solidFill>
              </a:rPr>
              <a:t>some of </a:t>
            </a:r>
            <a:r>
              <a:rPr lang="en-IE" dirty="0" smtClean="0"/>
              <a:t>the </a:t>
            </a:r>
            <a:r>
              <a:rPr lang="en-IE" dirty="0" err="1" smtClean="0"/>
              <a:t>SSTables</a:t>
            </a:r>
            <a:r>
              <a:rPr lang="en-IE" dirty="0" smtClean="0"/>
              <a:t> </a:t>
            </a:r>
            <a:r>
              <a:rPr lang="en-IE" sz="2000" dirty="0" smtClean="0"/>
              <a:t>(and the </a:t>
            </a:r>
            <a:r>
              <a:rPr lang="en-IE" sz="2000" dirty="0" err="1" smtClean="0"/>
              <a:t>Memtable</a:t>
            </a:r>
            <a:r>
              <a:rPr lang="en-IE" sz="2000" dirty="0" smtClean="0"/>
              <a:t>)</a:t>
            </a:r>
            <a:endParaRPr lang="en-IE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GFS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In-memory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Tablet log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Tablet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SSTable2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SSTable3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latin typeface="Calibri Light" panose="020F0302020204030204" pitchFamily="34" charset="0"/>
              </a:rPr>
              <a:t>Memtable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65917" y="53793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SSTable4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7400" y="271093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latin typeface="Calibri Light" panose="020F0302020204030204" pitchFamily="34" charset="0"/>
              </a:rPr>
              <a:t>Memtable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65916" y="4388757"/>
            <a:ext cx="1126671" cy="18596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271659" y="2548493"/>
            <a:ext cx="1162050" cy="533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READ</a:t>
            </a:r>
            <a:endParaRPr lang="en-IE" b="1" dirty="0">
              <a:latin typeface="Calibri Light" panose="020F0302020204030204" pitchFamily="34" charset="0"/>
            </a:endParaRPr>
          </a:p>
        </p:txBody>
      </p:sp>
      <p:cxnSp>
        <p:nvCxnSpPr>
          <p:cNvPr id="25" name="Straight Arrow Connector 24"/>
          <p:cNvCxnSpPr>
            <a:endCxn id="24" idx="2"/>
          </p:cNvCxnSpPr>
          <p:nvPr/>
        </p:nvCxnSpPr>
        <p:spPr>
          <a:xfrm flipV="1">
            <a:off x="3657600" y="2815193"/>
            <a:ext cx="3614059" cy="43549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4" idx="3"/>
          </p:cNvCxnSpPr>
          <p:nvPr/>
        </p:nvCxnSpPr>
        <p:spPr>
          <a:xfrm flipV="1">
            <a:off x="5429253" y="3003778"/>
            <a:ext cx="2012584" cy="1308779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667500" y="3032938"/>
            <a:ext cx="952500" cy="127236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4" idx="4"/>
          </p:cNvCxnSpPr>
          <p:nvPr/>
        </p:nvCxnSpPr>
        <p:spPr>
          <a:xfrm flipH="1" flipV="1">
            <a:off x="7852684" y="3081893"/>
            <a:ext cx="118381" cy="1230664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27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0070C0"/>
                </a:solidFill>
              </a:rPr>
              <a:t>Major</a:t>
            </a:r>
            <a:r>
              <a:rPr lang="en-IE" dirty="0" smtClean="0"/>
              <a:t> Compaction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Merge </a:t>
            </a:r>
            <a:r>
              <a:rPr lang="en-IE" dirty="0" smtClean="0">
                <a:solidFill>
                  <a:srgbClr val="0070C0"/>
                </a:solidFill>
              </a:rPr>
              <a:t>all</a:t>
            </a:r>
            <a:r>
              <a:rPr lang="en-IE" dirty="0" smtClean="0"/>
              <a:t> </a:t>
            </a:r>
            <a:r>
              <a:rPr lang="en-IE" dirty="0" err="1" smtClean="0"/>
              <a:t>SSTables</a:t>
            </a:r>
            <a:r>
              <a:rPr lang="en-IE" sz="2000" dirty="0"/>
              <a:t> (and the </a:t>
            </a:r>
            <a:r>
              <a:rPr lang="en-IE" sz="2000" dirty="0" err="1"/>
              <a:t>Memtable</a:t>
            </a:r>
            <a:r>
              <a:rPr lang="en-IE" sz="2000" dirty="0" smtClean="0"/>
              <a:t>)</a:t>
            </a:r>
          </a:p>
          <a:p>
            <a:r>
              <a:rPr lang="en-IE" dirty="0" smtClean="0"/>
              <a:t>Makes reads more efficient!</a:t>
            </a:r>
            <a:endParaRPr lang="en-IE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GFS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In-memory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Tablet log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Tablet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SSTable2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SSTable3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65917" y="53793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SSTable4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65916" y="4388757"/>
            <a:ext cx="1126671" cy="18596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271659" y="2548493"/>
            <a:ext cx="1162050" cy="533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READ</a:t>
            </a:r>
            <a:endParaRPr lang="en-IE" b="1" dirty="0">
              <a:latin typeface="Calibri Light" panose="020F0302020204030204" pitchFamily="34" charset="0"/>
            </a:endParaRPr>
          </a:p>
        </p:txBody>
      </p:sp>
      <p:cxnSp>
        <p:nvCxnSpPr>
          <p:cNvPr id="25" name="Straight Arrow Connector 24"/>
          <p:cNvCxnSpPr>
            <a:endCxn id="24" idx="2"/>
          </p:cNvCxnSpPr>
          <p:nvPr/>
        </p:nvCxnSpPr>
        <p:spPr>
          <a:xfrm flipV="1">
            <a:off x="3657600" y="2815193"/>
            <a:ext cx="3614059" cy="43549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4" idx="3"/>
          </p:cNvCxnSpPr>
          <p:nvPr/>
        </p:nvCxnSpPr>
        <p:spPr>
          <a:xfrm flipV="1">
            <a:off x="5429253" y="3003778"/>
            <a:ext cx="2012584" cy="1308779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667500" y="3032938"/>
            <a:ext cx="952500" cy="127236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4" idx="4"/>
          </p:cNvCxnSpPr>
          <p:nvPr/>
        </p:nvCxnSpPr>
        <p:spPr>
          <a:xfrm flipH="1" flipV="1">
            <a:off x="7852684" y="3081893"/>
            <a:ext cx="118381" cy="1230664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865917" y="4388758"/>
            <a:ext cx="3668483" cy="18727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7400" y="271093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latin typeface="Calibri Light" panose="020F0302020204030204" pitchFamily="34" charset="0"/>
              </a:rPr>
              <a:t>Memtable</a:t>
            </a:r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3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4125 0.26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130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22" grpId="1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A Bunch of Other Things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Hierarchy and locks</a:t>
            </a:r>
            <a:r>
              <a:rPr lang="en-IE" sz="2800" dirty="0" smtClean="0"/>
              <a:t>: how to find and lock tablets</a:t>
            </a:r>
          </a:p>
          <a:p>
            <a:r>
              <a:rPr lang="en-IE" sz="2800" dirty="0" smtClean="0">
                <a:solidFill>
                  <a:srgbClr val="0070C0"/>
                </a:solidFill>
              </a:rPr>
              <a:t>Locality groups</a:t>
            </a:r>
            <a:r>
              <a:rPr lang="en-IE" sz="2800" dirty="0" smtClean="0"/>
              <a:t>: Group multiple column families together; assigned a separate </a:t>
            </a:r>
            <a:r>
              <a:rPr lang="en-IE" sz="2800" dirty="0" err="1" smtClean="0"/>
              <a:t>SSTable</a:t>
            </a:r>
            <a:endParaRPr lang="en-IE" sz="2800" dirty="0" smtClean="0"/>
          </a:p>
          <a:p>
            <a:r>
              <a:rPr lang="en-IE" sz="2800" dirty="0" smtClean="0">
                <a:solidFill>
                  <a:srgbClr val="0070C0"/>
                </a:solidFill>
              </a:rPr>
              <a:t>Select storage</a:t>
            </a:r>
            <a:r>
              <a:rPr lang="en-IE" sz="2800" dirty="0" smtClean="0"/>
              <a:t>: </a:t>
            </a:r>
            <a:r>
              <a:rPr lang="en-IE" sz="2800" dirty="0" err="1" smtClean="0"/>
              <a:t>SSTables</a:t>
            </a:r>
            <a:r>
              <a:rPr lang="en-IE" sz="2800" dirty="0" smtClean="0"/>
              <a:t> can be persistent or in-memory</a:t>
            </a:r>
          </a:p>
          <a:p>
            <a:r>
              <a:rPr lang="en-IE" sz="2800" dirty="0" smtClean="0">
                <a:solidFill>
                  <a:srgbClr val="0070C0"/>
                </a:solidFill>
              </a:rPr>
              <a:t>Compression</a:t>
            </a:r>
            <a:r>
              <a:rPr lang="en-IE" sz="2800" dirty="0" smtClean="0"/>
              <a:t>: Applied on </a:t>
            </a:r>
            <a:r>
              <a:rPr lang="en-IE" sz="2800" dirty="0" err="1" smtClean="0"/>
              <a:t>SSTable</a:t>
            </a:r>
            <a:r>
              <a:rPr lang="en-IE" sz="2800" dirty="0" smtClean="0"/>
              <a:t> blocks; custom compression can be chosen</a:t>
            </a:r>
          </a:p>
          <a:p>
            <a:r>
              <a:rPr lang="en-IE" sz="2800" dirty="0" smtClean="0">
                <a:solidFill>
                  <a:srgbClr val="0070C0"/>
                </a:solidFill>
              </a:rPr>
              <a:t>Caches</a:t>
            </a:r>
            <a:r>
              <a:rPr lang="en-IE" sz="2800" dirty="0" smtClean="0"/>
              <a:t>: </a:t>
            </a:r>
            <a:r>
              <a:rPr lang="en-IE" sz="2800" dirty="0" err="1" smtClean="0"/>
              <a:t>SSTable</a:t>
            </a:r>
            <a:r>
              <a:rPr lang="en-IE" sz="2800" dirty="0" smtClean="0"/>
              <a:t>-level and block-level</a:t>
            </a:r>
          </a:p>
          <a:p>
            <a:r>
              <a:rPr lang="en-IE" sz="2800" dirty="0" smtClean="0">
                <a:solidFill>
                  <a:srgbClr val="0070C0"/>
                </a:solidFill>
              </a:rPr>
              <a:t>Bloom filters</a:t>
            </a:r>
            <a:r>
              <a:rPr lang="en-IE" sz="2800" dirty="0" smtClean="0"/>
              <a:t>: Find negatives cheaply …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424540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Aside: Bloom Filter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Create a bit array of length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i="1" dirty="0" smtClean="0"/>
              <a:t> </a:t>
            </a:r>
            <a:r>
              <a:rPr lang="en-IE" sz="2400" dirty="0" smtClean="0"/>
              <a:t>(</a:t>
            </a:r>
            <a:r>
              <a:rPr lang="en-IE" sz="2400" dirty="0" err="1" smtClean="0"/>
              <a:t>init</a:t>
            </a:r>
            <a:r>
              <a:rPr lang="en-IE" sz="2400" dirty="0" smtClean="0"/>
              <a:t> to 0’s)</a:t>
            </a:r>
          </a:p>
          <a:p>
            <a:r>
              <a:rPr lang="en-IE" sz="2400" dirty="0" smtClean="0"/>
              <a:t>Create </a:t>
            </a:r>
            <a:r>
              <a:rPr lang="en-IE" sz="2400" i="1" dirty="0" smtClean="0">
                <a:latin typeface="Cambria" panose="02040503050406030204" pitchFamily="18" charset="0"/>
              </a:rPr>
              <a:t>k</a:t>
            </a:r>
            <a:r>
              <a:rPr lang="en-IE" sz="2400" dirty="0" smtClean="0"/>
              <a:t> hash functions that map an object to an index of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i="1" dirty="0" smtClean="0"/>
              <a:t> </a:t>
            </a:r>
          </a:p>
          <a:p>
            <a:r>
              <a:rPr lang="en-IE" sz="2400" dirty="0" smtClean="0">
                <a:solidFill>
                  <a:srgbClr val="0070C0"/>
                </a:solidFill>
              </a:rPr>
              <a:t>Index </a:t>
            </a:r>
            <a:r>
              <a:rPr lang="en-IE" sz="2400" i="1" dirty="0" smtClean="0">
                <a:latin typeface="Cambria" panose="02040503050406030204" pitchFamily="18" charset="0"/>
              </a:rPr>
              <a:t>x</a:t>
            </a:r>
            <a:r>
              <a:rPr lang="en-IE" sz="2400" dirty="0" smtClean="0"/>
              <a:t>: set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dirty="0" smtClean="0"/>
              <a:t>[hash</a:t>
            </a:r>
            <a:r>
              <a:rPr lang="en-IE" sz="2400" baseline="-25000" dirty="0" smtClean="0"/>
              <a:t>1</a:t>
            </a:r>
            <a:r>
              <a:rPr lang="en-IE" sz="2400" dirty="0" smtClean="0"/>
              <a:t>(</a:t>
            </a:r>
            <a:r>
              <a:rPr lang="en-IE" sz="2400" i="1" dirty="0" smtClean="0">
                <a:latin typeface="Cambria" panose="02040503050406030204" pitchFamily="18" charset="0"/>
              </a:rPr>
              <a:t>x</a:t>
            </a:r>
            <a:r>
              <a:rPr lang="en-IE" sz="2400" dirty="0" smtClean="0"/>
              <a:t>)], …,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dirty="0" smtClean="0"/>
              <a:t>[</a:t>
            </a:r>
            <a:r>
              <a:rPr lang="en-IE" sz="2400" dirty="0" err="1" smtClean="0"/>
              <a:t>hash</a:t>
            </a:r>
            <a:r>
              <a:rPr lang="en-IE" sz="2400" i="1" baseline="-25000" dirty="0" err="1" smtClean="0">
                <a:latin typeface="Cambria" panose="02040503050406030204" pitchFamily="18" charset="0"/>
              </a:rPr>
              <a:t>k</a:t>
            </a:r>
            <a:r>
              <a:rPr lang="en-IE" sz="2400" dirty="0" smtClean="0"/>
              <a:t>(</a:t>
            </a:r>
            <a:r>
              <a:rPr lang="en-IE" sz="2400" i="1" dirty="0" smtClean="0">
                <a:latin typeface="Cambria" panose="02040503050406030204" pitchFamily="18" charset="0"/>
              </a:rPr>
              <a:t>x</a:t>
            </a:r>
            <a:r>
              <a:rPr lang="en-IE" sz="2400" dirty="0" smtClean="0"/>
              <a:t>)] to 1</a:t>
            </a: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IE" sz="2400" dirty="0">
              <a:solidFill>
                <a:srgbClr val="0070C0"/>
              </a:solidFill>
            </a:endParaRPr>
          </a:p>
        </p:txBody>
      </p:sp>
      <p:pic>
        <p:nvPicPr>
          <p:cNvPr id="4100" name="Picture 4" descr="File:Bloom filte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78531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0427" y="4419600"/>
            <a:ext cx="6096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6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Aside: Bloom Filter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Create a bit array of length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i="1" dirty="0" smtClean="0"/>
              <a:t> </a:t>
            </a:r>
            <a:r>
              <a:rPr lang="en-IE" sz="2400" dirty="0" smtClean="0"/>
              <a:t>(</a:t>
            </a:r>
            <a:r>
              <a:rPr lang="en-IE" sz="2400" dirty="0" err="1" smtClean="0"/>
              <a:t>init</a:t>
            </a:r>
            <a:r>
              <a:rPr lang="en-IE" sz="2400" dirty="0" smtClean="0"/>
              <a:t> to 0’s)</a:t>
            </a:r>
          </a:p>
          <a:p>
            <a:r>
              <a:rPr lang="en-IE" sz="2400" dirty="0" smtClean="0"/>
              <a:t>Create </a:t>
            </a:r>
            <a:r>
              <a:rPr lang="en-IE" sz="2400" i="1" dirty="0" smtClean="0">
                <a:latin typeface="Cambria" panose="02040503050406030204" pitchFamily="18" charset="0"/>
              </a:rPr>
              <a:t>k</a:t>
            </a:r>
            <a:r>
              <a:rPr lang="en-IE" sz="2400" dirty="0" smtClean="0"/>
              <a:t> hash functions that map an object to an index of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i="1" dirty="0" smtClean="0"/>
              <a:t> </a:t>
            </a:r>
          </a:p>
          <a:p>
            <a:r>
              <a:rPr lang="en-IE" sz="2400" dirty="0" smtClean="0">
                <a:solidFill>
                  <a:srgbClr val="0070C0"/>
                </a:solidFill>
              </a:rPr>
              <a:t>Index </a:t>
            </a:r>
            <a:r>
              <a:rPr lang="en-IE" sz="2400" i="1" dirty="0" smtClean="0">
                <a:latin typeface="Cambria" panose="02040503050406030204" pitchFamily="18" charset="0"/>
              </a:rPr>
              <a:t>x</a:t>
            </a:r>
            <a:r>
              <a:rPr lang="en-IE" sz="2400" dirty="0" smtClean="0"/>
              <a:t>: set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dirty="0" smtClean="0"/>
              <a:t>[hash</a:t>
            </a:r>
            <a:r>
              <a:rPr lang="en-IE" sz="2400" baseline="-25000" dirty="0" smtClean="0"/>
              <a:t>1</a:t>
            </a:r>
            <a:r>
              <a:rPr lang="en-IE" sz="2400" dirty="0" smtClean="0"/>
              <a:t>(</a:t>
            </a:r>
            <a:r>
              <a:rPr lang="en-IE" sz="2400" i="1" dirty="0" smtClean="0">
                <a:latin typeface="Cambria" panose="02040503050406030204" pitchFamily="18" charset="0"/>
              </a:rPr>
              <a:t>x</a:t>
            </a:r>
            <a:r>
              <a:rPr lang="en-IE" sz="2400" dirty="0" smtClean="0"/>
              <a:t>)], …,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dirty="0" smtClean="0"/>
              <a:t>[</a:t>
            </a:r>
            <a:r>
              <a:rPr lang="en-IE" sz="2400" dirty="0" err="1" smtClean="0"/>
              <a:t>hash</a:t>
            </a:r>
            <a:r>
              <a:rPr lang="en-IE" sz="2400" i="1" baseline="-25000" dirty="0" err="1" smtClean="0">
                <a:latin typeface="Cambria" panose="02040503050406030204" pitchFamily="18" charset="0"/>
              </a:rPr>
              <a:t>k</a:t>
            </a:r>
            <a:r>
              <a:rPr lang="en-IE" sz="2400" dirty="0" smtClean="0"/>
              <a:t>(</a:t>
            </a:r>
            <a:r>
              <a:rPr lang="en-IE" sz="2400" i="1" dirty="0" smtClean="0">
                <a:latin typeface="Cambria" panose="02040503050406030204" pitchFamily="18" charset="0"/>
              </a:rPr>
              <a:t>x</a:t>
            </a:r>
            <a:r>
              <a:rPr lang="en-IE" sz="2400" dirty="0" smtClean="0"/>
              <a:t>)] to 1</a:t>
            </a: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Query</a:t>
            </a:r>
            <a:r>
              <a:rPr lang="en-IE" sz="2400" dirty="0" smtClean="0"/>
              <a:t> </a:t>
            </a:r>
            <a:r>
              <a:rPr lang="en-IE" sz="2400" i="1" dirty="0" smtClean="0">
                <a:latin typeface="Cambria" panose="02040503050406030204" pitchFamily="18" charset="0"/>
              </a:rPr>
              <a:t>w</a:t>
            </a:r>
            <a:r>
              <a:rPr lang="en-IE" sz="2400" dirty="0" smtClean="0"/>
              <a:t>: </a:t>
            </a:r>
          </a:p>
          <a:p>
            <a:pPr lvl="1"/>
            <a:r>
              <a:rPr lang="en-IE" sz="1800" b="1" dirty="0" smtClean="0"/>
              <a:t>any</a:t>
            </a:r>
            <a:r>
              <a:rPr lang="en-IE" sz="1800" dirty="0" smtClean="0"/>
              <a:t> </a:t>
            </a:r>
            <a:r>
              <a:rPr lang="en-IE" sz="1800" i="1" dirty="0" smtClean="0">
                <a:latin typeface="Cambria" panose="02040503050406030204" pitchFamily="18" charset="0"/>
              </a:rPr>
              <a:t>m</a:t>
            </a:r>
            <a:r>
              <a:rPr lang="en-IE" sz="1800" dirty="0" smtClean="0"/>
              <a:t>[hash</a:t>
            </a:r>
            <a:r>
              <a:rPr lang="en-IE" sz="1800" baseline="-25000" dirty="0" smtClean="0"/>
              <a:t>1</a:t>
            </a:r>
            <a:r>
              <a:rPr lang="en-IE" sz="1800" dirty="0" smtClean="0"/>
              <a:t>(</a:t>
            </a:r>
            <a:r>
              <a:rPr lang="en-IE" sz="1800" i="1" dirty="0" smtClean="0">
                <a:latin typeface="Cambria" panose="02040503050406030204" pitchFamily="18" charset="0"/>
              </a:rPr>
              <a:t>w</a:t>
            </a:r>
            <a:r>
              <a:rPr lang="en-IE" sz="1800" dirty="0" smtClean="0"/>
              <a:t>)], </a:t>
            </a:r>
            <a:r>
              <a:rPr lang="en-IE" sz="1800" dirty="0"/>
              <a:t>…, </a:t>
            </a:r>
            <a:r>
              <a:rPr lang="en-IE" sz="1800" i="1" dirty="0" smtClean="0">
                <a:latin typeface="Cambria" panose="02040503050406030204" pitchFamily="18" charset="0"/>
              </a:rPr>
              <a:t>m</a:t>
            </a:r>
            <a:r>
              <a:rPr lang="en-IE" sz="1800" dirty="0" smtClean="0"/>
              <a:t>[</a:t>
            </a:r>
            <a:r>
              <a:rPr lang="en-IE" sz="1800" dirty="0" err="1" smtClean="0"/>
              <a:t>hash</a:t>
            </a:r>
            <a:r>
              <a:rPr lang="en-IE" sz="1800" i="1" baseline="-25000" dirty="0" err="1" smtClean="0">
                <a:latin typeface="Cambria" panose="02040503050406030204" pitchFamily="18" charset="0"/>
              </a:rPr>
              <a:t>k</a:t>
            </a:r>
            <a:r>
              <a:rPr lang="en-IE" sz="1800" dirty="0" smtClean="0"/>
              <a:t>(</a:t>
            </a:r>
            <a:r>
              <a:rPr lang="en-IE" sz="1800" i="1" dirty="0" smtClean="0">
                <a:latin typeface="Cambria" panose="02040503050406030204" pitchFamily="18" charset="0"/>
              </a:rPr>
              <a:t>w</a:t>
            </a:r>
            <a:r>
              <a:rPr lang="en-IE" sz="1800" dirty="0" smtClean="0"/>
              <a:t>)] set to </a:t>
            </a:r>
            <a:r>
              <a:rPr lang="en-IE" sz="1800" b="1" dirty="0" smtClean="0"/>
              <a:t>0</a:t>
            </a:r>
            <a:r>
              <a:rPr lang="en-IE" sz="1800" dirty="0" smtClean="0"/>
              <a:t> </a:t>
            </a:r>
            <a:r>
              <a:rPr lang="en-GB" sz="1800" dirty="0"/>
              <a:t>⇒</a:t>
            </a:r>
            <a:r>
              <a:rPr lang="en-IE" sz="1800" dirty="0" smtClean="0"/>
              <a:t> not indexed</a:t>
            </a:r>
          </a:p>
          <a:p>
            <a:pPr lvl="1"/>
            <a:r>
              <a:rPr lang="en-IE" sz="1800" b="1" dirty="0" smtClean="0"/>
              <a:t>all</a:t>
            </a:r>
            <a:r>
              <a:rPr lang="en-IE" sz="1800" dirty="0" smtClean="0"/>
              <a:t>   </a:t>
            </a:r>
            <a:r>
              <a:rPr lang="en-IE" sz="1800" i="1" dirty="0" smtClean="0">
                <a:latin typeface="Cambria" panose="02040503050406030204" pitchFamily="18" charset="0"/>
              </a:rPr>
              <a:t>m</a:t>
            </a:r>
            <a:r>
              <a:rPr lang="en-IE" sz="1800" dirty="0" smtClean="0"/>
              <a:t>[hash</a:t>
            </a:r>
            <a:r>
              <a:rPr lang="en-IE" sz="1800" baseline="-25000" dirty="0" smtClean="0"/>
              <a:t>1</a:t>
            </a:r>
            <a:r>
              <a:rPr lang="en-IE" sz="1800" dirty="0" smtClean="0"/>
              <a:t>(</a:t>
            </a:r>
            <a:r>
              <a:rPr lang="en-IE" sz="1800" i="1" dirty="0" smtClean="0">
                <a:latin typeface="Cambria" panose="02040503050406030204" pitchFamily="18" charset="0"/>
              </a:rPr>
              <a:t>w</a:t>
            </a:r>
            <a:r>
              <a:rPr lang="en-IE" sz="1800" dirty="0" smtClean="0"/>
              <a:t>)], </a:t>
            </a:r>
            <a:r>
              <a:rPr lang="en-IE" sz="1800" dirty="0"/>
              <a:t>…, </a:t>
            </a:r>
            <a:r>
              <a:rPr lang="en-IE" sz="1800" i="1" dirty="0" smtClean="0">
                <a:latin typeface="Cambria" panose="02040503050406030204" pitchFamily="18" charset="0"/>
              </a:rPr>
              <a:t>m</a:t>
            </a:r>
            <a:r>
              <a:rPr lang="en-IE" sz="1800" dirty="0" smtClean="0"/>
              <a:t>[</a:t>
            </a:r>
            <a:r>
              <a:rPr lang="en-IE" sz="1800" dirty="0" err="1" smtClean="0"/>
              <a:t>hash</a:t>
            </a:r>
            <a:r>
              <a:rPr lang="en-IE" sz="1800" i="1" baseline="-25000" dirty="0" err="1" smtClean="0">
                <a:latin typeface="Cambria" panose="02040503050406030204" pitchFamily="18" charset="0"/>
              </a:rPr>
              <a:t>k</a:t>
            </a:r>
            <a:r>
              <a:rPr lang="en-IE" sz="1800" dirty="0" smtClean="0"/>
              <a:t>(</a:t>
            </a:r>
            <a:r>
              <a:rPr lang="en-IE" sz="1800" i="1" dirty="0" smtClean="0">
                <a:latin typeface="Cambria" panose="02040503050406030204" pitchFamily="18" charset="0"/>
              </a:rPr>
              <a:t>w</a:t>
            </a:r>
            <a:r>
              <a:rPr lang="en-IE" sz="1800" dirty="0" smtClean="0"/>
              <a:t>)] </a:t>
            </a:r>
            <a:r>
              <a:rPr lang="en-IE" sz="1800" dirty="0"/>
              <a:t>set to </a:t>
            </a:r>
            <a:r>
              <a:rPr lang="en-IE" sz="1800" b="1" dirty="0" smtClean="0"/>
              <a:t>1</a:t>
            </a:r>
            <a:r>
              <a:rPr lang="en-IE" sz="1800" dirty="0" smtClean="0"/>
              <a:t> </a:t>
            </a:r>
            <a:r>
              <a:rPr lang="en-GB" sz="1800" dirty="0"/>
              <a:t>⇒</a:t>
            </a:r>
            <a:r>
              <a:rPr lang="en-IE" sz="1800" dirty="0" smtClean="0"/>
              <a:t> </a:t>
            </a:r>
            <a:r>
              <a:rPr lang="en-IE" sz="1800" b="1" dirty="0" smtClean="0"/>
              <a:t>might</a:t>
            </a:r>
            <a:r>
              <a:rPr lang="en-IE" sz="1800" dirty="0" smtClean="0"/>
              <a:t> be indexed</a:t>
            </a:r>
            <a:endParaRPr lang="en-IE" sz="1800" dirty="0"/>
          </a:p>
        </p:txBody>
      </p:sp>
      <p:pic>
        <p:nvPicPr>
          <p:cNvPr id="4100" name="Picture 4" descr="File:Bloom filte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78531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0427" y="4419600"/>
            <a:ext cx="6096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5889184"/>
            <a:ext cx="1676400" cy="6640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t" anchorCtr="0">
            <a:noAutofit/>
          </a:bodyPr>
          <a:lstStyle/>
          <a:p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498" y="6038599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Aside: Bloom Filter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Create a bit array of length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i="1" dirty="0" smtClean="0"/>
              <a:t> </a:t>
            </a:r>
            <a:r>
              <a:rPr lang="en-IE" sz="2400" dirty="0" smtClean="0"/>
              <a:t>(</a:t>
            </a:r>
            <a:r>
              <a:rPr lang="en-IE" sz="2400" dirty="0" err="1" smtClean="0"/>
              <a:t>init</a:t>
            </a:r>
            <a:r>
              <a:rPr lang="en-IE" sz="2400" dirty="0" smtClean="0"/>
              <a:t> to 0’s)</a:t>
            </a:r>
          </a:p>
          <a:p>
            <a:r>
              <a:rPr lang="en-IE" sz="2400" dirty="0" smtClean="0"/>
              <a:t>Create </a:t>
            </a:r>
            <a:r>
              <a:rPr lang="en-IE" sz="2400" i="1" dirty="0" smtClean="0">
                <a:latin typeface="Cambria" panose="02040503050406030204" pitchFamily="18" charset="0"/>
              </a:rPr>
              <a:t>k</a:t>
            </a:r>
            <a:r>
              <a:rPr lang="en-IE" sz="2400" dirty="0" smtClean="0"/>
              <a:t> hash functions that map an object to an index of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i="1" dirty="0" smtClean="0"/>
              <a:t> </a:t>
            </a:r>
          </a:p>
          <a:p>
            <a:r>
              <a:rPr lang="en-IE" sz="2400" dirty="0" smtClean="0">
                <a:solidFill>
                  <a:srgbClr val="0070C0"/>
                </a:solidFill>
              </a:rPr>
              <a:t>Index </a:t>
            </a:r>
            <a:r>
              <a:rPr lang="en-IE" sz="2400" i="1" dirty="0" smtClean="0">
                <a:latin typeface="Cambria" panose="02040503050406030204" pitchFamily="18" charset="0"/>
              </a:rPr>
              <a:t>x</a:t>
            </a:r>
            <a:r>
              <a:rPr lang="en-IE" sz="2400" dirty="0" smtClean="0"/>
              <a:t>: set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dirty="0" smtClean="0"/>
              <a:t>[hash</a:t>
            </a:r>
            <a:r>
              <a:rPr lang="en-IE" sz="2400" baseline="-25000" dirty="0" smtClean="0"/>
              <a:t>1</a:t>
            </a:r>
            <a:r>
              <a:rPr lang="en-IE" sz="2400" dirty="0" smtClean="0"/>
              <a:t>(</a:t>
            </a:r>
            <a:r>
              <a:rPr lang="en-IE" sz="2400" i="1" dirty="0" smtClean="0">
                <a:latin typeface="Cambria" panose="02040503050406030204" pitchFamily="18" charset="0"/>
              </a:rPr>
              <a:t>x</a:t>
            </a:r>
            <a:r>
              <a:rPr lang="en-IE" sz="2400" dirty="0" smtClean="0"/>
              <a:t>)], …,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dirty="0" smtClean="0"/>
              <a:t>[</a:t>
            </a:r>
            <a:r>
              <a:rPr lang="en-IE" sz="2400" dirty="0" err="1" smtClean="0"/>
              <a:t>hash</a:t>
            </a:r>
            <a:r>
              <a:rPr lang="en-IE" sz="2400" i="1" baseline="-25000" dirty="0" err="1" smtClean="0">
                <a:latin typeface="Cambria" panose="02040503050406030204" pitchFamily="18" charset="0"/>
              </a:rPr>
              <a:t>k</a:t>
            </a:r>
            <a:r>
              <a:rPr lang="en-IE" sz="2400" dirty="0" smtClean="0"/>
              <a:t>(</a:t>
            </a:r>
            <a:r>
              <a:rPr lang="en-IE" sz="2400" i="1" dirty="0" smtClean="0">
                <a:latin typeface="Cambria" panose="02040503050406030204" pitchFamily="18" charset="0"/>
              </a:rPr>
              <a:t>x</a:t>
            </a:r>
            <a:r>
              <a:rPr lang="en-IE" sz="2400" dirty="0" smtClean="0"/>
              <a:t>)] to 1</a:t>
            </a: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Query</a:t>
            </a:r>
            <a:r>
              <a:rPr lang="en-IE" sz="2400" dirty="0" smtClean="0"/>
              <a:t> </a:t>
            </a:r>
            <a:r>
              <a:rPr lang="en-IE" sz="2400" i="1" dirty="0" smtClean="0">
                <a:latin typeface="Cambria" panose="02040503050406030204" pitchFamily="18" charset="0"/>
              </a:rPr>
              <a:t>w</a:t>
            </a:r>
            <a:r>
              <a:rPr lang="en-IE" sz="2400" dirty="0" smtClean="0"/>
              <a:t>: </a:t>
            </a:r>
          </a:p>
          <a:p>
            <a:pPr lvl="1"/>
            <a:r>
              <a:rPr lang="en-IE" sz="1800" b="1" dirty="0" smtClean="0"/>
              <a:t>any</a:t>
            </a:r>
            <a:r>
              <a:rPr lang="en-IE" sz="1800" dirty="0" smtClean="0"/>
              <a:t> </a:t>
            </a:r>
            <a:r>
              <a:rPr lang="en-IE" sz="1800" i="1" dirty="0" smtClean="0">
                <a:latin typeface="Cambria" panose="02040503050406030204" pitchFamily="18" charset="0"/>
              </a:rPr>
              <a:t>m</a:t>
            </a:r>
            <a:r>
              <a:rPr lang="en-IE" sz="1800" dirty="0" smtClean="0"/>
              <a:t>[hash</a:t>
            </a:r>
            <a:r>
              <a:rPr lang="en-IE" sz="1800" baseline="-25000" dirty="0" smtClean="0"/>
              <a:t>1</a:t>
            </a:r>
            <a:r>
              <a:rPr lang="en-IE" sz="1800" dirty="0" smtClean="0"/>
              <a:t>(</a:t>
            </a:r>
            <a:r>
              <a:rPr lang="en-IE" sz="1800" i="1" dirty="0" smtClean="0">
                <a:latin typeface="Cambria" panose="02040503050406030204" pitchFamily="18" charset="0"/>
              </a:rPr>
              <a:t>w</a:t>
            </a:r>
            <a:r>
              <a:rPr lang="en-IE" sz="1800" dirty="0" smtClean="0"/>
              <a:t>)], </a:t>
            </a:r>
            <a:r>
              <a:rPr lang="en-IE" sz="1800" dirty="0"/>
              <a:t>…, </a:t>
            </a:r>
            <a:r>
              <a:rPr lang="en-IE" sz="1800" i="1" dirty="0" smtClean="0">
                <a:latin typeface="Cambria" panose="02040503050406030204" pitchFamily="18" charset="0"/>
              </a:rPr>
              <a:t>m</a:t>
            </a:r>
            <a:r>
              <a:rPr lang="en-IE" sz="1800" dirty="0" smtClean="0"/>
              <a:t>[</a:t>
            </a:r>
            <a:r>
              <a:rPr lang="en-IE" sz="1800" dirty="0" err="1" smtClean="0"/>
              <a:t>hash</a:t>
            </a:r>
            <a:r>
              <a:rPr lang="en-IE" sz="1800" i="1" baseline="-25000" dirty="0" err="1" smtClean="0">
                <a:latin typeface="Cambria" panose="02040503050406030204" pitchFamily="18" charset="0"/>
              </a:rPr>
              <a:t>k</a:t>
            </a:r>
            <a:r>
              <a:rPr lang="en-IE" sz="1800" dirty="0" smtClean="0"/>
              <a:t>(</a:t>
            </a:r>
            <a:r>
              <a:rPr lang="en-IE" sz="1800" i="1" dirty="0" smtClean="0">
                <a:latin typeface="Cambria" panose="02040503050406030204" pitchFamily="18" charset="0"/>
              </a:rPr>
              <a:t>w</a:t>
            </a:r>
            <a:r>
              <a:rPr lang="en-IE" sz="1800" dirty="0" smtClean="0"/>
              <a:t>)] set to </a:t>
            </a:r>
            <a:r>
              <a:rPr lang="en-IE" sz="1800" b="1" dirty="0" smtClean="0"/>
              <a:t>0</a:t>
            </a:r>
            <a:r>
              <a:rPr lang="en-IE" sz="1800" dirty="0" smtClean="0"/>
              <a:t> </a:t>
            </a:r>
            <a:r>
              <a:rPr lang="en-GB" sz="1800" dirty="0"/>
              <a:t>⇒</a:t>
            </a:r>
            <a:r>
              <a:rPr lang="en-IE" sz="1800" dirty="0" smtClean="0"/>
              <a:t> not indexed</a:t>
            </a:r>
          </a:p>
          <a:p>
            <a:pPr lvl="1"/>
            <a:r>
              <a:rPr lang="en-IE" sz="1800" b="1" dirty="0" smtClean="0"/>
              <a:t>all</a:t>
            </a:r>
            <a:r>
              <a:rPr lang="en-IE" sz="1800" dirty="0" smtClean="0"/>
              <a:t>   </a:t>
            </a:r>
            <a:r>
              <a:rPr lang="en-IE" sz="1800" i="1" dirty="0" smtClean="0">
                <a:latin typeface="Cambria" panose="02040503050406030204" pitchFamily="18" charset="0"/>
              </a:rPr>
              <a:t>m</a:t>
            </a:r>
            <a:r>
              <a:rPr lang="en-IE" sz="1800" dirty="0" smtClean="0"/>
              <a:t>[hash</a:t>
            </a:r>
            <a:r>
              <a:rPr lang="en-IE" sz="1800" baseline="-25000" dirty="0" smtClean="0"/>
              <a:t>1</a:t>
            </a:r>
            <a:r>
              <a:rPr lang="en-IE" sz="1800" dirty="0" smtClean="0"/>
              <a:t>(</a:t>
            </a:r>
            <a:r>
              <a:rPr lang="en-IE" sz="1800" i="1" dirty="0" smtClean="0">
                <a:latin typeface="Cambria" panose="02040503050406030204" pitchFamily="18" charset="0"/>
              </a:rPr>
              <a:t>w</a:t>
            </a:r>
            <a:r>
              <a:rPr lang="en-IE" sz="1800" dirty="0" smtClean="0"/>
              <a:t>)], </a:t>
            </a:r>
            <a:r>
              <a:rPr lang="en-IE" sz="1800" dirty="0"/>
              <a:t>…, </a:t>
            </a:r>
            <a:r>
              <a:rPr lang="en-IE" sz="1800" i="1" dirty="0" smtClean="0">
                <a:latin typeface="Cambria" panose="02040503050406030204" pitchFamily="18" charset="0"/>
              </a:rPr>
              <a:t>m</a:t>
            </a:r>
            <a:r>
              <a:rPr lang="en-IE" sz="1800" dirty="0" smtClean="0"/>
              <a:t>[</a:t>
            </a:r>
            <a:r>
              <a:rPr lang="en-IE" sz="1800" dirty="0" err="1" smtClean="0"/>
              <a:t>hash</a:t>
            </a:r>
            <a:r>
              <a:rPr lang="en-IE" sz="1800" i="1" baseline="-25000" dirty="0" err="1" smtClean="0">
                <a:latin typeface="Cambria" panose="02040503050406030204" pitchFamily="18" charset="0"/>
              </a:rPr>
              <a:t>k</a:t>
            </a:r>
            <a:r>
              <a:rPr lang="en-IE" sz="1800" dirty="0" smtClean="0"/>
              <a:t>(</a:t>
            </a:r>
            <a:r>
              <a:rPr lang="en-IE" sz="1800" i="1" dirty="0" smtClean="0">
                <a:latin typeface="Cambria" panose="02040503050406030204" pitchFamily="18" charset="0"/>
              </a:rPr>
              <a:t>w</a:t>
            </a:r>
            <a:r>
              <a:rPr lang="en-IE" sz="1800" dirty="0" smtClean="0"/>
              <a:t>)] </a:t>
            </a:r>
            <a:r>
              <a:rPr lang="en-IE" sz="1800" dirty="0"/>
              <a:t>set to </a:t>
            </a:r>
            <a:r>
              <a:rPr lang="en-IE" sz="1800" b="1" dirty="0" smtClean="0"/>
              <a:t>1</a:t>
            </a:r>
            <a:r>
              <a:rPr lang="en-IE" sz="1800" dirty="0" smtClean="0"/>
              <a:t> </a:t>
            </a:r>
            <a:r>
              <a:rPr lang="en-GB" sz="1800" dirty="0"/>
              <a:t>⇒</a:t>
            </a:r>
            <a:r>
              <a:rPr lang="en-IE" sz="1800" dirty="0" smtClean="0"/>
              <a:t> </a:t>
            </a:r>
            <a:r>
              <a:rPr lang="en-IE" sz="1800" b="1" dirty="0" smtClean="0"/>
              <a:t>might</a:t>
            </a:r>
            <a:r>
              <a:rPr lang="en-IE" sz="1800" dirty="0" smtClean="0"/>
              <a:t> be indexed</a:t>
            </a:r>
            <a:endParaRPr lang="en-IE" sz="1800" dirty="0"/>
          </a:p>
        </p:txBody>
      </p:sp>
      <p:pic>
        <p:nvPicPr>
          <p:cNvPr id="4100" name="Picture 4" descr="File:Bloom filte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78531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5600" y="274638"/>
            <a:ext cx="2209800" cy="1015663"/>
          </a:xfrm>
          <a:prstGeom prst="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Reject “empty” queries using very little memory!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73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Read More …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2195833"/>
            <a:ext cx="6934200" cy="4662167"/>
          </a:xfrm>
          <a:prstGeom prst="rect">
            <a:avLst/>
          </a:prstGeom>
        </p:spPr>
      </p:pic>
      <p:pic>
        <p:nvPicPr>
          <p:cNvPr id="7" name="Picture 4" descr="http://9to5google.files.wordpress.com/2013/09/new-google-logo-knockoff.png?w=704&amp;h=2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1535"/>
            <a:ext cx="6288088" cy="2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Tabular Store: Apache </a:t>
            </a:r>
            <a:r>
              <a:rPr lang="en-IE" dirty="0" err="1" smtClean="0"/>
              <a:t>HBase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sz="2800" dirty="0" smtClean="0"/>
          </a:p>
          <a:p>
            <a:endParaRPr lang="en-IE" sz="2800" dirty="0"/>
          </a:p>
          <a:p>
            <a:endParaRPr lang="en-IE" sz="2800" dirty="0" smtClean="0"/>
          </a:p>
          <a:p>
            <a:endParaRPr lang="en-IE" sz="2800" dirty="0"/>
          </a:p>
          <a:p>
            <a:pPr marL="0" indent="0" algn="ctr">
              <a:buNone/>
            </a:pPr>
            <a:endParaRPr lang="en-IE" sz="2800" i="1" dirty="0"/>
          </a:p>
          <a:p>
            <a:pPr marL="0" indent="0" algn="ctr">
              <a:buNone/>
            </a:pPr>
            <a:endParaRPr lang="en-IE" sz="2800" i="1" dirty="0" smtClean="0"/>
          </a:p>
          <a:p>
            <a:pPr marL="0" indent="0" algn="ctr">
              <a:buNone/>
            </a:pPr>
            <a:endParaRPr lang="en-IE" sz="2800" i="1" dirty="0" smtClean="0"/>
          </a:p>
          <a:p>
            <a:pPr marL="0" indent="0" algn="ctr">
              <a:buNone/>
            </a:pPr>
            <a:endParaRPr lang="en-IE" sz="28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573" y="1779587"/>
            <a:ext cx="5572854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Tabular Store: </a:t>
            </a:r>
            <a:r>
              <a:rPr lang="es-CL" dirty="0" err="1" smtClean="0"/>
              <a:t>Cassandra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6248400" cy="41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Cassandra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05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6539706"/>
            <a:ext cx="69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http://db-engines.com/en/ranking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3" y="345260"/>
            <a:ext cx="8382000" cy="545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5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Tabular </a:t>
            </a:r>
            <a:r>
              <a:rPr lang="es-CL" dirty="0" err="1" smtClean="0"/>
              <a:t>Store</a:t>
            </a:r>
            <a:endParaRPr lang="es-CL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071107"/>
              </p:ext>
            </p:extLst>
          </p:nvPr>
        </p:nvGraphicFramePr>
        <p:xfrm>
          <a:off x="838200" y="1295400"/>
          <a:ext cx="746759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670"/>
                <a:gridCol w="1552669"/>
                <a:gridCol w="1182986"/>
                <a:gridCol w="2292035"/>
                <a:gridCol w="887238"/>
              </a:tblGrid>
              <a:tr h="354367">
                <a:tc>
                  <a:txBody>
                    <a:bodyPr/>
                    <a:lstStyle/>
                    <a:p>
                      <a:r>
                        <a:rPr lang="es-CL" dirty="0" err="1" smtClean="0">
                          <a:latin typeface="Inconsolata" panose="020B0609030003000000" pitchFamily="49" charset="0"/>
                        </a:rPr>
                        <a:t>product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 smtClean="0">
                          <a:latin typeface="Inconsolata" panose="020B0609030003000000" pitchFamily="49" charset="0"/>
                        </a:rPr>
                        <a:t>s</a:t>
                      </a:r>
                      <a:r>
                        <a:rPr lang="es-CL" smtClean="0">
                          <a:latin typeface="Inconsolata" panose="020B0609030003000000" pitchFamily="49" charset="0"/>
                        </a:rPr>
                        <a:t>tore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 smtClean="0">
                          <a:latin typeface="Inconsolata" panose="020B0609030003000000" pitchFamily="49" charset="0"/>
                        </a:rPr>
                        <a:t>client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Inconsolata" panose="020B0609030003000000" pitchFamily="49" charset="0"/>
                        </a:rPr>
                        <a:t>date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 smtClean="0">
                          <a:latin typeface="Inconsolata" panose="020B0609030003000000" pitchFamily="49" charset="0"/>
                        </a:rPr>
                        <a:t>value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1L_Leche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Santiago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412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2020-03-31T08:47:57Z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900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La_Tercera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Providencia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413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2020-03-31T08:47:59Z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Providencia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413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2020-03-31T08:47:59Z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3500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Providencia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413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2020-03-31T08:48:00Z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3500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Comfort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Valparaíso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414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2020-03-31T08:48:04Z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2300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Providencia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415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2020-03-31T08:48:04Z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3500</a:t>
                      </a: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Comfort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Valparaíso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2020-03-31T08:48:07Z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2300</a:t>
                      </a: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1L_Leche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Valparaíso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2020-03-31T08:48:07Z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800</a:t>
                      </a: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Santiago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2020-03-31T08:48:08Z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3700</a:t>
                      </a: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La_Tercera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Santiago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2020-03-31T08:48:08Z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2000</a:t>
                      </a: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Comfort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Santiago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2020-03-31T08:48:08Z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2500</a:t>
                      </a: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914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tx2"/>
                </a:solidFill>
              </a:rPr>
              <a:t>Sales</a:t>
            </a:r>
            <a:endParaRPr lang="es-C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Cassandra</a:t>
            </a:r>
            <a:r>
              <a:rPr lang="es-CL" dirty="0" smtClean="0"/>
              <a:t> </a:t>
            </a:r>
            <a:r>
              <a:rPr lang="es-CL" dirty="0" err="1" smtClean="0"/>
              <a:t>Query</a:t>
            </a:r>
            <a:r>
              <a:rPr lang="es-CL" dirty="0" smtClean="0"/>
              <a:t> </a:t>
            </a:r>
            <a:r>
              <a:rPr lang="es-CL" dirty="0" err="1" smtClean="0"/>
              <a:t>Language</a:t>
            </a:r>
            <a:r>
              <a:rPr lang="es-CL" dirty="0" smtClean="0"/>
              <a:t> (CQL)</a:t>
            </a:r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3429000" y="64008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https://cassandra.apache.org/doc/latest/cql/index.html</a:t>
            </a:r>
            <a:endParaRPr lang="es-CL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6845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rgbClr val="C00000"/>
                </a:solidFill>
                <a:latin typeface="Inconsolata" panose="00000509000000000000" pitchFamily="49" charset="0"/>
              </a:rPr>
              <a:t>SELECT </a:t>
            </a:r>
            <a:r>
              <a:rPr lang="es-CL" sz="2000" dirty="0">
                <a:latin typeface="Inconsolata" panose="00000509000000000000" pitchFamily="49" charset="0"/>
              </a:rPr>
              <a:t>[ </a:t>
            </a:r>
            <a:r>
              <a:rPr lang="es-CL" sz="2000" dirty="0">
                <a:solidFill>
                  <a:srgbClr val="C00000"/>
                </a:solidFill>
                <a:latin typeface="Inconsolata" panose="00000509000000000000" pitchFamily="49" charset="0"/>
              </a:rPr>
              <a:t>JSON</a:t>
            </a:r>
            <a:r>
              <a:rPr lang="es-CL" sz="2000" dirty="0">
                <a:latin typeface="Inconsolata" panose="00000509000000000000" pitchFamily="49" charset="0"/>
              </a:rPr>
              <a:t> | </a:t>
            </a:r>
            <a:r>
              <a:rPr lang="es-CL" sz="2000" dirty="0">
                <a:solidFill>
                  <a:srgbClr val="C00000"/>
                </a:solidFill>
                <a:latin typeface="Inconsolata" panose="00000509000000000000" pitchFamily="49" charset="0"/>
              </a:rPr>
              <a:t>DISTINCT</a:t>
            </a:r>
            <a:r>
              <a:rPr lang="es-CL" sz="2000" dirty="0">
                <a:latin typeface="Inconsolata" panose="00000509000000000000" pitchFamily="49" charset="0"/>
              </a:rPr>
              <a:t> ] ( 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</a:rPr>
              <a:t>select_clause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</a:rPr>
              <a:t> </a:t>
            </a:r>
            <a:r>
              <a:rPr lang="es-CL" sz="2000" dirty="0">
                <a:latin typeface="Inconsolata" panose="00000509000000000000" pitchFamily="49" charset="0"/>
              </a:rPr>
              <a:t>| '</a:t>
            </a:r>
            <a:r>
              <a:rPr lang="es-CL" sz="2000" dirty="0">
                <a:solidFill>
                  <a:srgbClr val="C00000"/>
                </a:solidFill>
                <a:latin typeface="Inconsolata" panose="00000509000000000000" pitchFamily="49" charset="0"/>
              </a:rPr>
              <a:t>*</a:t>
            </a:r>
            <a:r>
              <a:rPr lang="es-CL" sz="2000" dirty="0">
                <a:latin typeface="Inconsolata" panose="00000509000000000000" pitchFamily="49" charset="0"/>
              </a:rPr>
              <a:t>' )</a:t>
            </a:r>
          </a:p>
          <a:p>
            <a:r>
              <a:rPr lang="es-CL" sz="2000" dirty="0">
                <a:latin typeface="Inconsolata" panose="00000509000000000000" pitchFamily="49" charset="0"/>
              </a:rPr>
              <a:t> </a:t>
            </a:r>
            <a:r>
              <a:rPr lang="es-CL" sz="2000" dirty="0" smtClean="0">
                <a:solidFill>
                  <a:srgbClr val="C00000"/>
                </a:solidFill>
                <a:latin typeface="Inconsolata" panose="00000509000000000000" pitchFamily="49" charset="0"/>
              </a:rPr>
              <a:t>FROM</a:t>
            </a:r>
            <a:r>
              <a:rPr lang="es-CL" sz="2000" dirty="0" smtClean="0">
                <a:latin typeface="Inconsolata" panose="00000509000000000000" pitchFamily="49" charset="0"/>
              </a:rPr>
              <a:t> 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</a:rPr>
              <a:t>table_name</a:t>
            </a:r>
            <a:endParaRPr lang="es-CL" sz="2000" dirty="0">
              <a:solidFill>
                <a:srgbClr val="00B050"/>
              </a:solidFill>
              <a:latin typeface="Inconsolata" panose="00000509000000000000" pitchFamily="49" charset="0"/>
            </a:endParaRPr>
          </a:p>
          <a:p>
            <a:r>
              <a:rPr lang="es-CL" sz="2000" dirty="0">
                <a:latin typeface="Inconsolata" panose="00000509000000000000" pitchFamily="49" charset="0"/>
              </a:rPr>
              <a:t> </a:t>
            </a:r>
            <a:r>
              <a:rPr lang="es-CL" sz="2000" dirty="0" smtClean="0">
                <a:latin typeface="Inconsolata" panose="00000509000000000000" pitchFamily="49" charset="0"/>
              </a:rPr>
              <a:t>[ </a:t>
            </a:r>
            <a:r>
              <a:rPr lang="es-CL" sz="2000" dirty="0">
                <a:solidFill>
                  <a:srgbClr val="C00000"/>
                </a:solidFill>
                <a:latin typeface="Inconsolata" panose="00000509000000000000" pitchFamily="49" charset="0"/>
              </a:rPr>
              <a:t>WHERE</a:t>
            </a:r>
            <a:r>
              <a:rPr lang="es-CL" sz="2000" dirty="0">
                <a:latin typeface="Inconsolata" panose="00000509000000000000" pitchFamily="49" charset="0"/>
              </a:rPr>
              <a:t> 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</a:rPr>
              <a:t>where_clause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</a:rPr>
              <a:t> </a:t>
            </a:r>
            <a:r>
              <a:rPr lang="es-CL" sz="2000" dirty="0">
                <a:latin typeface="Inconsolata" panose="00000509000000000000" pitchFamily="49" charset="0"/>
              </a:rPr>
              <a:t>]</a:t>
            </a:r>
          </a:p>
          <a:p>
            <a:r>
              <a:rPr lang="es-CL" sz="2000" dirty="0">
                <a:latin typeface="Inconsolata" panose="00000509000000000000" pitchFamily="49" charset="0"/>
              </a:rPr>
              <a:t> </a:t>
            </a:r>
            <a:r>
              <a:rPr lang="es-CL" sz="2000" dirty="0" smtClean="0">
                <a:latin typeface="Inconsolata" panose="00000509000000000000" pitchFamily="49" charset="0"/>
              </a:rPr>
              <a:t>[ </a:t>
            </a:r>
            <a:r>
              <a:rPr lang="es-CL" sz="2000" dirty="0">
                <a:solidFill>
                  <a:srgbClr val="C00000"/>
                </a:solidFill>
                <a:latin typeface="Inconsolata" panose="00000509000000000000" pitchFamily="49" charset="0"/>
              </a:rPr>
              <a:t>GROUP BY</a:t>
            </a:r>
            <a:r>
              <a:rPr lang="es-CL" sz="2000" dirty="0">
                <a:latin typeface="Inconsolata" panose="00000509000000000000" pitchFamily="49" charset="0"/>
              </a:rPr>
              <a:t> 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</a:rPr>
              <a:t>group_by_clause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</a:rPr>
              <a:t> </a:t>
            </a:r>
            <a:r>
              <a:rPr lang="es-CL" sz="2000" dirty="0">
                <a:latin typeface="Inconsolata" panose="00000509000000000000" pitchFamily="49" charset="0"/>
              </a:rPr>
              <a:t>]</a:t>
            </a:r>
          </a:p>
          <a:p>
            <a:r>
              <a:rPr lang="es-CL" sz="2000" dirty="0">
                <a:latin typeface="Inconsolata" panose="00000509000000000000" pitchFamily="49" charset="0"/>
              </a:rPr>
              <a:t> </a:t>
            </a:r>
            <a:r>
              <a:rPr lang="es-CL" sz="2000" dirty="0" smtClean="0">
                <a:latin typeface="Inconsolata" panose="00000509000000000000" pitchFamily="49" charset="0"/>
              </a:rPr>
              <a:t>[ </a:t>
            </a:r>
            <a:r>
              <a:rPr lang="es-CL" sz="2000" dirty="0">
                <a:solidFill>
                  <a:srgbClr val="C00000"/>
                </a:solidFill>
                <a:latin typeface="Inconsolata" panose="00000509000000000000" pitchFamily="49" charset="0"/>
              </a:rPr>
              <a:t>ORDER BY 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</a:rPr>
              <a:t>ordering_clause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</a:rPr>
              <a:t> </a:t>
            </a:r>
            <a:r>
              <a:rPr lang="es-CL" sz="2000" dirty="0">
                <a:latin typeface="Inconsolata" panose="00000509000000000000" pitchFamily="49" charset="0"/>
              </a:rPr>
              <a:t>]</a:t>
            </a:r>
          </a:p>
          <a:p>
            <a:r>
              <a:rPr lang="es-CL" sz="2000" dirty="0">
                <a:latin typeface="Inconsolata" panose="00000509000000000000" pitchFamily="49" charset="0"/>
              </a:rPr>
              <a:t> </a:t>
            </a:r>
            <a:r>
              <a:rPr lang="es-CL" sz="2000" dirty="0" smtClean="0">
                <a:latin typeface="Inconsolata" panose="00000509000000000000" pitchFamily="49" charset="0"/>
              </a:rPr>
              <a:t>[ </a:t>
            </a:r>
            <a:r>
              <a:rPr lang="es-CL" sz="2000" dirty="0">
                <a:solidFill>
                  <a:srgbClr val="C00000"/>
                </a:solidFill>
                <a:latin typeface="Inconsolata" panose="00000509000000000000" pitchFamily="49" charset="0"/>
              </a:rPr>
              <a:t>PER PARTITION LIMIT </a:t>
            </a:r>
            <a:r>
              <a:rPr lang="es-CL" sz="2000" dirty="0">
                <a:latin typeface="Inconsolata" panose="00000509000000000000" pitchFamily="49" charset="0"/>
              </a:rPr>
              <a:t>(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</a:rPr>
              <a:t>integer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</a:rPr>
              <a:t> </a:t>
            </a:r>
            <a:r>
              <a:rPr lang="es-CL" sz="2000" dirty="0">
                <a:latin typeface="Inconsolata" panose="00000509000000000000" pitchFamily="49" charset="0"/>
              </a:rPr>
              <a:t>| 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</a:rPr>
              <a:t>bind_marker</a:t>
            </a:r>
            <a:r>
              <a:rPr lang="es-CL" sz="2000" dirty="0">
                <a:latin typeface="Inconsolata" panose="00000509000000000000" pitchFamily="49" charset="0"/>
              </a:rPr>
              <a:t>) ]</a:t>
            </a:r>
          </a:p>
          <a:p>
            <a:r>
              <a:rPr lang="es-CL" sz="2000" dirty="0">
                <a:latin typeface="Inconsolata" panose="00000509000000000000" pitchFamily="49" charset="0"/>
              </a:rPr>
              <a:t> </a:t>
            </a:r>
            <a:r>
              <a:rPr lang="es-CL" sz="2000" dirty="0" smtClean="0">
                <a:latin typeface="Inconsolata" panose="00000509000000000000" pitchFamily="49" charset="0"/>
              </a:rPr>
              <a:t>[ </a:t>
            </a:r>
            <a:r>
              <a:rPr lang="es-CL" sz="2000" dirty="0">
                <a:solidFill>
                  <a:srgbClr val="C00000"/>
                </a:solidFill>
                <a:latin typeface="Inconsolata" panose="00000509000000000000" pitchFamily="49" charset="0"/>
              </a:rPr>
              <a:t>LIMIT</a:t>
            </a:r>
            <a:r>
              <a:rPr lang="es-CL" sz="2000" dirty="0">
                <a:latin typeface="Inconsolata" panose="00000509000000000000" pitchFamily="49" charset="0"/>
              </a:rPr>
              <a:t> (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</a:rPr>
              <a:t>integer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</a:rPr>
              <a:t> </a:t>
            </a:r>
            <a:r>
              <a:rPr lang="es-CL" sz="2000" dirty="0">
                <a:latin typeface="Inconsolata" panose="00000509000000000000" pitchFamily="49" charset="0"/>
              </a:rPr>
              <a:t>| 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</a:rPr>
              <a:t>bind_marker</a:t>
            </a:r>
            <a:r>
              <a:rPr lang="es-CL" sz="2000" dirty="0">
                <a:latin typeface="Inconsolata" panose="00000509000000000000" pitchFamily="49" charset="0"/>
              </a:rPr>
              <a:t>) ]</a:t>
            </a:r>
          </a:p>
          <a:p>
            <a:r>
              <a:rPr lang="es-CL" sz="2000" dirty="0">
                <a:latin typeface="Inconsolata" panose="00000509000000000000" pitchFamily="49" charset="0"/>
              </a:rPr>
              <a:t> </a:t>
            </a:r>
            <a:r>
              <a:rPr lang="es-CL" sz="2000" dirty="0" smtClean="0">
                <a:latin typeface="Inconsolata" panose="00000509000000000000" pitchFamily="49" charset="0"/>
              </a:rPr>
              <a:t>[ </a:t>
            </a:r>
            <a:r>
              <a:rPr lang="es-CL" sz="2000" dirty="0">
                <a:solidFill>
                  <a:srgbClr val="C00000"/>
                </a:solidFill>
                <a:latin typeface="Inconsolata" panose="00000509000000000000" pitchFamily="49" charset="0"/>
              </a:rPr>
              <a:t>ALLOW FILTERING</a:t>
            </a:r>
            <a:r>
              <a:rPr lang="es-CL" sz="2000" dirty="0">
                <a:latin typeface="Inconsolata" panose="00000509000000000000" pitchFamily="49" charset="0"/>
              </a:rPr>
              <a:t> 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495800"/>
            <a:ext cx="7687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rgbClr val="C00000"/>
                </a:solidFill>
                <a:latin typeface="Inconsolata" panose="00000509000000000000" pitchFamily="49" charset="0"/>
              </a:rPr>
              <a:t>JSON: </a:t>
            </a:r>
            <a:r>
              <a:rPr lang="es-CL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Return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in JSON </a:t>
            </a:r>
            <a:r>
              <a:rPr lang="es-CL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format</a:t>
            </a:r>
            <a:endParaRPr lang="es-CL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rgbClr val="C00000"/>
                </a:solidFill>
                <a:latin typeface="Inconsolata" panose="00000509000000000000" pitchFamily="49" charset="0"/>
              </a:rPr>
              <a:t>PER PARTITION LIMIT</a:t>
            </a:r>
            <a:r>
              <a:rPr lang="es-CL" sz="2000" dirty="0" smtClean="0">
                <a:latin typeface="Inconsolata" panose="00000509000000000000" pitchFamily="49" charset="0"/>
              </a:rPr>
              <a:t>: </a:t>
            </a:r>
            <a:r>
              <a:rPr lang="es-CL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Limit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number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es-CL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rows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CL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partition</a:t>
            </a:r>
            <a:endParaRPr lang="es-CL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rgbClr val="C00000"/>
                </a:solidFill>
                <a:latin typeface="Inconsolata" panose="00000509000000000000" pitchFamily="49" charset="0"/>
              </a:rPr>
              <a:t>ALLOW FILTERING</a:t>
            </a:r>
            <a:r>
              <a:rPr lang="es-CL" sz="2000" dirty="0" smtClean="0">
                <a:latin typeface="Inconsolata" panose="00000509000000000000" pitchFamily="49" charset="0"/>
              </a:rPr>
              <a:t>: </a:t>
            </a:r>
            <a:r>
              <a:rPr lang="es-CL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Allow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queries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need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post-</a:t>
            </a:r>
            <a:r>
              <a:rPr lang="es-CL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filter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rows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read</a:t>
            </a: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8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Cassandra</a:t>
            </a:r>
            <a:r>
              <a:rPr lang="es-CL" dirty="0" smtClean="0"/>
              <a:t> </a:t>
            </a:r>
            <a:r>
              <a:rPr lang="es-CL" dirty="0" err="1" smtClean="0"/>
              <a:t>Query</a:t>
            </a:r>
            <a:r>
              <a:rPr lang="es-CL" dirty="0" smtClean="0"/>
              <a:t> </a:t>
            </a:r>
            <a:r>
              <a:rPr lang="es-CL" dirty="0" err="1" smtClean="0"/>
              <a:t>Language</a:t>
            </a:r>
            <a:r>
              <a:rPr lang="es-CL" dirty="0" smtClean="0"/>
              <a:t> (CQL)</a:t>
            </a:r>
            <a:endParaRPr lang="es-CL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042765"/>
              </p:ext>
            </p:extLst>
          </p:nvPr>
        </p:nvGraphicFramePr>
        <p:xfrm>
          <a:off x="838200" y="1295400"/>
          <a:ext cx="746759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670"/>
                <a:gridCol w="1552669"/>
                <a:gridCol w="1182986"/>
                <a:gridCol w="2292035"/>
                <a:gridCol w="887238"/>
              </a:tblGrid>
              <a:tr h="354367">
                <a:tc>
                  <a:txBody>
                    <a:bodyPr/>
                    <a:lstStyle/>
                    <a:p>
                      <a:r>
                        <a:rPr lang="es-CL" dirty="0" err="1" smtClean="0">
                          <a:latin typeface="Inconsolata" panose="020B0609030003000000" pitchFamily="49" charset="0"/>
                        </a:rPr>
                        <a:t>product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 smtClean="0">
                          <a:latin typeface="Inconsolata" panose="020B0609030003000000" pitchFamily="49" charset="0"/>
                        </a:rPr>
                        <a:t>store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 smtClean="0">
                          <a:latin typeface="Inconsolata" panose="020B0609030003000000" pitchFamily="49" charset="0"/>
                        </a:rPr>
                        <a:t>client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Inconsolata" panose="020B0609030003000000" pitchFamily="49" charset="0"/>
                        </a:rPr>
                        <a:t>date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 smtClean="0">
                          <a:latin typeface="Inconsolata" panose="020B0609030003000000" pitchFamily="49" charset="0"/>
                        </a:rPr>
                        <a:t>value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1L_Leche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Santiago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412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2020-03-31T08:47:57Z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900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La_Tercera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Providencia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413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2020-03-31T08:47:59Z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Providencia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413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2020-03-31T08:47:59Z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3500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Providencia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413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2020-03-31T08:48:00Z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3500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Confort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Valparaíso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414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2020-03-31T08:48:04Z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2300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24836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Providencia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415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2020-03-31T08:48:04Z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3500</a:t>
                      </a: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Confort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Valparaíso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416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2020-03-31T08:48:07Z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2300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2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1L_Leche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Valparaíso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2020-03-31T08:48:07Z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800</a:t>
                      </a: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Santiago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2020-03-31T08:48:08Z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3700</a:t>
                      </a: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La_Tercera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Santiago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2020-03-31T08:48:08Z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2000</a:t>
                      </a: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Comfort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Santiago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2020-03-31T08:48:08Z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2500</a:t>
                      </a: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3816" y="914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tx2"/>
                </a:solidFill>
              </a:rPr>
              <a:t>Sales</a:t>
            </a:r>
            <a:endParaRPr lang="es-CL" sz="2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816" y="5867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  <a:latin typeface="Inconsolata" panose="00000509000000000000" pitchFamily="49" charset="0"/>
              </a:rPr>
              <a:t>SELECT </a:t>
            </a:r>
            <a:r>
              <a:rPr lang="es-CL" dirty="0" smtClean="0">
                <a:latin typeface="Inconsolata" panose="00000509000000000000" pitchFamily="49" charset="0"/>
              </a:rPr>
              <a:t>* </a:t>
            </a:r>
            <a:r>
              <a:rPr lang="es-CL" dirty="0" smtClean="0">
                <a:solidFill>
                  <a:srgbClr val="C00000"/>
                </a:solidFill>
                <a:latin typeface="Inconsolata" panose="00000509000000000000" pitchFamily="49" charset="0"/>
              </a:rPr>
              <a:t>FROM </a:t>
            </a:r>
            <a:r>
              <a:rPr lang="es-CL" dirty="0" smtClean="0">
                <a:latin typeface="Inconsolata" panose="00000509000000000000" pitchFamily="49" charset="0"/>
              </a:rPr>
              <a:t>Sales</a:t>
            </a:r>
            <a:r>
              <a:rPr lang="es-CL" dirty="0" smtClean="0">
                <a:latin typeface="Inconsolata" panose="00000509000000000000" pitchFamily="49" charset="0"/>
              </a:rPr>
              <a:t> </a:t>
            </a:r>
            <a:r>
              <a:rPr lang="es-CL" dirty="0" smtClean="0">
                <a:solidFill>
                  <a:srgbClr val="C00000"/>
                </a:solidFill>
                <a:latin typeface="Inconsolata" panose="00000509000000000000" pitchFamily="49" charset="0"/>
              </a:rPr>
              <a:t>WHERE </a:t>
            </a:r>
            <a:r>
              <a:rPr lang="es-CL" dirty="0" err="1" smtClean="0">
                <a:latin typeface="Inconsolata" panose="00000509000000000000" pitchFamily="49" charset="0"/>
              </a:rPr>
              <a:t>product</a:t>
            </a:r>
            <a:r>
              <a:rPr lang="es-CL" dirty="0" smtClean="0">
                <a:latin typeface="Inconsolata" panose="00000509000000000000" pitchFamily="49" charset="0"/>
              </a:rPr>
              <a:t> </a:t>
            </a:r>
            <a:r>
              <a:rPr lang="es-CL" dirty="0" smtClean="0">
                <a:latin typeface="Inconsolata" panose="00000509000000000000" pitchFamily="49" charset="0"/>
              </a:rPr>
              <a:t>= ‘Confort’ </a:t>
            </a:r>
            <a:r>
              <a:rPr lang="es-CL" dirty="0" smtClean="0">
                <a:solidFill>
                  <a:srgbClr val="C00000"/>
                </a:solidFill>
                <a:latin typeface="Inconsolata" panose="00000509000000000000" pitchFamily="49" charset="0"/>
              </a:rPr>
              <a:t>AND</a:t>
            </a:r>
            <a:r>
              <a:rPr lang="es-CL" dirty="0" smtClean="0">
                <a:latin typeface="Inconsolata" panose="00000509000000000000" pitchFamily="49" charset="0"/>
              </a:rPr>
              <a:t> </a:t>
            </a:r>
            <a:r>
              <a:rPr lang="es-CL" dirty="0" err="1" smtClean="0">
                <a:latin typeface="Inconsolata" panose="00000509000000000000" pitchFamily="49" charset="0"/>
              </a:rPr>
              <a:t>value</a:t>
            </a:r>
            <a:r>
              <a:rPr lang="es-CL" dirty="0" smtClean="0">
                <a:latin typeface="Inconsolata" panose="00000509000000000000" pitchFamily="49" charset="0"/>
              </a:rPr>
              <a:t> </a:t>
            </a:r>
            <a:r>
              <a:rPr lang="es-CL" dirty="0" smtClean="0">
                <a:latin typeface="Inconsolata" panose="00000509000000000000" pitchFamily="49" charset="0"/>
              </a:rPr>
              <a:t>&lt; 2500;</a:t>
            </a:r>
            <a:endParaRPr lang="es-CL" dirty="0"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Primary</a:t>
            </a:r>
            <a:r>
              <a:rPr lang="es-CL" dirty="0" smtClean="0"/>
              <a:t> </a:t>
            </a:r>
            <a:r>
              <a:rPr lang="es-CL" dirty="0" err="1" smtClean="0"/>
              <a:t>key</a:t>
            </a:r>
            <a:r>
              <a:rPr lang="es-CL" dirty="0" smtClean="0"/>
              <a:t> (more </a:t>
            </a:r>
            <a:r>
              <a:rPr lang="es-CL" dirty="0" err="1" smtClean="0"/>
              <a:t>accurately</a:t>
            </a:r>
            <a:r>
              <a:rPr lang="es-CL" dirty="0" smtClean="0"/>
              <a:t>, </a:t>
            </a:r>
            <a:r>
              <a:rPr lang="es-CL" dirty="0" err="1" smtClean="0"/>
              <a:t>super</a:t>
            </a:r>
            <a:r>
              <a:rPr lang="es-CL" dirty="0" smtClean="0"/>
              <a:t> </a:t>
            </a:r>
            <a:r>
              <a:rPr lang="es-CL" dirty="0" err="1" smtClean="0"/>
              <a:t>key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409"/>
            <a:ext cx="8229600" cy="4737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 smtClean="0">
                <a:latin typeface="Inconsolata" panose="00000509000000000000" pitchFamily="49" charset="0"/>
              </a:rPr>
              <a:t>Sales</a:t>
            </a:r>
            <a:r>
              <a:rPr lang="es-CL" sz="2000" dirty="0" smtClean="0">
                <a:latin typeface="Inconsolata" panose="00000509000000000000" pitchFamily="49" charset="0"/>
              </a:rPr>
              <a:t>(</a:t>
            </a:r>
            <a:r>
              <a:rPr lang="es-CL" sz="2000" b="1" u="sng" dirty="0" err="1" smtClean="0">
                <a:latin typeface="Inconsolata" panose="00000509000000000000" pitchFamily="49" charset="0"/>
              </a:rPr>
              <a:t>product</a:t>
            </a:r>
            <a:r>
              <a:rPr lang="es-CL" sz="2000" dirty="0" err="1" smtClean="0">
                <a:latin typeface="Inconsolata" panose="00000509000000000000" pitchFamily="49" charset="0"/>
              </a:rPr>
              <a:t>,</a:t>
            </a:r>
            <a:r>
              <a:rPr lang="es-CL" sz="2000" b="1" u="sng" dirty="0" err="1" smtClean="0">
                <a:latin typeface="Inconsolata" panose="00000509000000000000" pitchFamily="49" charset="0"/>
              </a:rPr>
              <a:t>store</a:t>
            </a:r>
            <a:r>
              <a:rPr lang="es-CL" sz="2000" dirty="0" err="1" smtClean="0">
                <a:latin typeface="Inconsolata" panose="00000509000000000000" pitchFamily="49" charset="0"/>
              </a:rPr>
              <a:t>,</a:t>
            </a:r>
            <a:r>
              <a:rPr lang="es-CL" sz="2000" u="sng" dirty="0" err="1" smtClean="0">
                <a:latin typeface="Inconsolata" panose="00000509000000000000" pitchFamily="49" charset="0"/>
              </a:rPr>
              <a:t>date</a:t>
            </a:r>
            <a:r>
              <a:rPr lang="es-CL" sz="2000" dirty="0" err="1" smtClean="0">
                <a:latin typeface="Inconsolata" panose="00000509000000000000" pitchFamily="49" charset="0"/>
              </a:rPr>
              <a:t>,</a:t>
            </a:r>
            <a:r>
              <a:rPr lang="es-CL" sz="2000" u="sng" dirty="0" err="1" smtClean="0">
                <a:latin typeface="Inconsolata" panose="00000509000000000000" pitchFamily="49" charset="0"/>
              </a:rPr>
              <a:t>client</a:t>
            </a:r>
            <a:r>
              <a:rPr lang="es-CL" sz="2000" dirty="0" err="1" smtClean="0">
                <a:latin typeface="Inconsolata" panose="00000509000000000000" pitchFamily="49" charset="0"/>
              </a:rPr>
              <a:t>,value</a:t>
            </a:r>
            <a:r>
              <a:rPr lang="es-CL" sz="2000" dirty="0" smtClean="0">
                <a:latin typeface="Inconsolata" panose="00000509000000000000" pitchFamily="49" charset="0"/>
              </a:rPr>
              <a:t>)</a:t>
            </a:r>
            <a:endParaRPr lang="es-CL" sz="2000" dirty="0" smtClean="0">
              <a:latin typeface="Inconsolata" panose="00000509000000000000" pitchFamily="49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788694"/>
              </p:ext>
            </p:extLst>
          </p:nvPr>
        </p:nvGraphicFramePr>
        <p:xfrm>
          <a:off x="1968916" y="1981200"/>
          <a:ext cx="671483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514"/>
                <a:gridCol w="1343287"/>
                <a:gridCol w="2243315"/>
                <a:gridCol w="1013605"/>
                <a:gridCol w="867115"/>
              </a:tblGrid>
              <a:tr h="354367">
                <a:tc>
                  <a:txBody>
                    <a:bodyPr/>
                    <a:lstStyle/>
                    <a:p>
                      <a:r>
                        <a:rPr lang="es-CL" b="1" u="sng" dirty="0" err="1" smtClean="0">
                          <a:latin typeface="Inconsolata" panose="020B0609030003000000" pitchFamily="49" charset="0"/>
                        </a:rPr>
                        <a:t>product</a:t>
                      </a:r>
                      <a:endParaRPr lang="es-CL" b="1" u="sng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u="sng" dirty="0" err="1" smtClean="0">
                          <a:latin typeface="Inconsolata" panose="020B0609030003000000" pitchFamily="49" charset="0"/>
                        </a:rPr>
                        <a:t>store</a:t>
                      </a:r>
                      <a:endParaRPr lang="es-CL" b="1" u="sng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u="sng" dirty="0" smtClean="0">
                          <a:latin typeface="Inconsolata" panose="020B0609030003000000" pitchFamily="49" charset="0"/>
                        </a:rPr>
                        <a:t>date</a:t>
                      </a:r>
                      <a:endParaRPr lang="es-CL" b="0" u="sng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u="sng" dirty="0" err="1" smtClean="0">
                          <a:latin typeface="Inconsolata" panose="020B0609030003000000" pitchFamily="49" charset="0"/>
                        </a:rPr>
                        <a:t>client</a:t>
                      </a:r>
                      <a:endParaRPr lang="es-CL" b="0" u="sng" dirty="0" smtClean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err="1" smtClean="0">
                          <a:latin typeface="Inconsolata" panose="020B0609030003000000" pitchFamily="49" charset="0"/>
                        </a:rPr>
                        <a:t>value</a:t>
                      </a:r>
                      <a:endParaRPr lang="es-CL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1L_Leche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Santiago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2020-03-31T08:47:57Z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412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900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Confort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Valparaíso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2020-03-31T08:48:04Z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2300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Confort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Valparaíso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2020-03-31T08:48:07Z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0" u="none" dirty="0" smtClean="0">
                          <a:latin typeface="Inconsolata" panose="020B0609030003000000" pitchFamily="49" charset="0"/>
                        </a:rPr>
                        <a:t>416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2300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703497"/>
              </p:ext>
            </p:extLst>
          </p:nvPr>
        </p:nvGraphicFramePr>
        <p:xfrm>
          <a:off x="1968916" y="3688080"/>
          <a:ext cx="6714836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7514"/>
                <a:gridCol w="1343287"/>
                <a:gridCol w="2243315"/>
                <a:gridCol w="1013605"/>
                <a:gridCol w="867115"/>
              </a:tblGrid>
              <a:tr h="354367">
                <a:tc>
                  <a:txBody>
                    <a:bodyPr/>
                    <a:lstStyle/>
                    <a:p>
                      <a:r>
                        <a:rPr lang="es-CL" b="1" u="sng" dirty="0" err="1" smtClean="0">
                          <a:latin typeface="Inconsolata" panose="020B0609030003000000" pitchFamily="49" charset="0"/>
                        </a:rPr>
                        <a:t>product</a:t>
                      </a:r>
                      <a:endParaRPr lang="es-CL" b="1" u="sng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u="sng" dirty="0" err="1" smtClean="0">
                          <a:latin typeface="Inconsolata" panose="020B0609030003000000" pitchFamily="49" charset="0"/>
                        </a:rPr>
                        <a:t>store</a:t>
                      </a:r>
                      <a:endParaRPr lang="es-CL" b="1" u="sng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u="sng" dirty="0" smtClean="0">
                          <a:latin typeface="Inconsolata" panose="020B0609030003000000" pitchFamily="49" charset="0"/>
                        </a:rPr>
                        <a:t>date</a:t>
                      </a:r>
                      <a:endParaRPr lang="es-CL" b="0" u="sng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u="sng" dirty="0" err="1" smtClean="0">
                          <a:latin typeface="Inconsolata" panose="00000509000000000000" pitchFamily="49" charset="0"/>
                        </a:rPr>
                        <a:t>client</a:t>
                      </a:r>
                      <a:endParaRPr lang="es-CL" b="0" u="sng" dirty="0" smtClean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err="1" smtClean="0">
                          <a:latin typeface="Inconsolata" panose="00000509000000000000" pitchFamily="49" charset="0"/>
                        </a:rPr>
                        <a:t>value</a:t>
                      </a:r>
                      <a:endParaRPr lang="es-CL" b="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0000509000000000000" pitchFamily="49" charset="0"/>
                        </a:rPr>
                        <a:t>La_Tercera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Providencia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0000509000000000000" pitchFamily="49" charset="0"/>
                        </a:rPr>
                        <a:t>2020-03-31T08:47:59Z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413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effectLst/>
                          <a:latin typeface="Inconsolata" panose="00000509000000000000" pitchFamily="49" charset="0"/>
                        </a:rPr>
                        <a:t>Confort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Santiago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0000509000000000000" pitchFamily="49" charset="0"/>
                        </a:rPr>
                        <a:t>2020-03-31T08:48:08Z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412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2500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68184" y="6096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/>
              <a:t>…</a:t>
            </a:r>
            <a:endParaRPr lang="es-CL" sz="4000" dirty="0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219262"/>
              </p:ext>
            </p:extLst>
          </p:nvPr>
        </p:nvGraphicFramePr>
        <p:xfrm>
          <a:off x="1968916" y="4953000"/>
          <a:ext cx="6714836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47514"/>
                <a:gridCol w="1343287"/>
                <a:gridCol w="2243315"/>
                <a:gridCol w="1013605"/>
                <a:gridCol w="867115"/>
              </a:tblGrid>
              <a:tr h="354367">
                <a:tc>
                  <a:txBody>
                    <a:bodyPr/>
                    <a:lstStyle/>
                    <a:p>
                      <a:r>
                        <a:rPr lang="es-CL" b="1" u="sng" dirty="0" err="1" smtClean="0">
                          <a:latin typeface="Inconsolata" panose="020B0609030003000000" pitchFamily="49" charset="0"/>
                        </a:rPr>
                        <a:t>product</a:t>
                      </a:r>
                      <a:endParaRPr lang="es-CL" b="1" u="sng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u="sng" dirty="0" err="1" smtClean="0">
                          <a:latin typeface="Inconsolata" panose="020B0609030003000000" pitchFamily="49" charset="0"/>
                        </a:rPr>
                        <a:t>store</a:t>
                      </a:r>
                      <a:endParaRPr lang="es-CL" b="1" u="sng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u="sng" dirty="0" smtClean="0">
                          <a:latin typeface="Inconsolata" panose="020B0609030003000000" pitchFamily="49" charset="0"/>
                        </a:rPr>
                        <a:t>date</a:t>
                      </a:r>
                      <a:endParaRPr lang="es-CL" b="0" u="sng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u="sng" dirty="0" err="1" smtClean="0">
                          <a:latin typeface="Inconsolata" panose="00000509000000000000" pitchFamily="49" charset="0"/>
                        </a:rPr>
                        <a:t>client</a:t>
                      </a:r>
                      <a:endParaRPr lang="es-CL" b="0" u="sng" dirty="0" smtClean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err="1" smtClean="0">
                          <a:latin typeface="Inconsolata" panose="00000509000000000000" pitchFamily="49" charset="0"/>
                        </a:rPr>
                        <a:t>value</a:t>
                      </a:r>
                      <a:endParaRPr lang="es-CL" b="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Providencia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0000509000000000000" pitchFamily="49" charset="0"/>
                        </a:rPr>
                        <a:t>2020-03-31T08:47:59Z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413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3500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Providencia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0000509000000000000" pitchFamily="49" charset="0"/>
                        </a:rPr>
                        <a:t>2020-03-31T08:48:00Z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413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3500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Providencia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0000509000000000000" pitchFamily="49" charset="0"/>
                        </a:rPr>
                        <a:t>2020-03-31T08:48:04Z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u="none" dirty="0" smtClean="0">
                          <a:latin typeface="Inconsolata" panose="00000509000000000000" pitchFamily="49" charset="0"/>
                        </a:rPr>
                        <a:t>415</a:t>
                      </a:r>
                      <a:endParaRPr lang="es-CL" sz="1600" b="0" u="none" dirty="0" smtClean="0"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3500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74281"/>
            <a:ext cx="1433366" cy="8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4331"/>
            <a:ext cx="1433366" cy="8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49731"/>
            <a:ext cx="1433366" cy="8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5400" y="990600"/>
            <a:ext cx="1676400" cy="644019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s-CL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Partition</a:t>
            </a: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990600"/>
            <a:ext cx="1524000" cy="644019"/>
          </a:xfrm>
          <a:prstGeom prst="rect">
            <a:avLst/>
          </a:prstGeom>
          <a:solidFill>
            <a:srgbClr val="00B0F0">
              <a:alpha val="16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s-CL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Clustering</a:t>
            </a: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5410200"/>
            <a:ext cx="22098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NoSQL</a:t>
            </a:r>
            <a:r>
              <a:rPr lang="es-CL" dirty="0" smtClean="0"/>
              <a:t>: </a:t>
            </a:r>
            <a:r>
              <a:rPr lang="es-CL" dirty="0" err="1" smtClean="0"/>
              <a:t>features</a:t>
            </a:r>
            <a:r>
              <a:rPr lang="es-CL" dirty="0" smtClean="0"/>
              <a:t> vs. </a:t>
            </a:r>
            <a:r>
              <a:rPr lang="es-CL" dirty="0" err="1" smtClean="0"/>
              <a:t>scale</a:t>
            </a:r>
            <a:r>
              <a:rPr lang="es-CL" dirty="0" smtClean="0"/>
              <a:t>/performance</a:t>
            </a:r>
            <a:endParaRPr lang="es-CL" dirty="0"/>
          </a:p>
        </p:txBody>
      </p:sp>
      <p:pic>
        <p:nvPicPr>
          <p:cNvPr id="2050" name="Picture 2" descr="https://silverfit.co.za/wp-content/uploads/2018/05/Balancing_Act_Credit_Niro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03" y="1447800"/>
            <a:ext cx="74485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2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IE" dirty="0" smtClean="0"/>
              <a:t>NoSQL: common characteristics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r>
              <a:rPr lang="en-IE" dirty="0" smtClean="0"/>
              <a:t>Often </a:t>
            </a:r>
            <a:r>
              <a:rPr lang="en-IE" b="1" dirty="0" smtClean="0">
                <a:solidFill>
                  <a:srgbClr val="0070C0"/>
                </a:solidFill>
              </a:rPr>
              <a:t>distributed</a:t>
            </a:r>
            <a:endParaRPr lang="en-IE" b="1" dirty="0" smtClean="0"/>
          </a:p>
          <a:p>
            <a:pPr marL="0" indent="0">
              <a:buNone/>
            </a:pPr>
            <a:endParaRPr lang="en-IE" sz="2600" dirty="0"/>
          </a:p>
          <a:p>
            <a:r>
              <a:rPr lang="en-IE" dirty="0" smtClean="0"/>
              <a:t>Often </a:t>
            </a:r>
            <a:r>
              <a:rPr lang="en-IE" b="1" dirty="0" smtClean="0">
                <a:solidFill>
                  <a:srgbClr val="0070C0"/>
                </a:solidFill>
              </a:rPr>
              <a:t>simpler</a:t>
            </a:r>
            <a:r>
              <a:rPr lang="en-IE" dirty="0" smtClean="0"/>
              <a:t> languages than SQL</a:t>
            </a:r>
          </a:p>
          <a:p>
            <a:pPr lvl="1"/>
            <a:endParaRPr lang="en-IE" dirty="0"/>
          </a:p>
          <a:p>
            <a:r>
              <a:rPr lang="en-IE" b="1" dirty="0" smtClean="0">
                <a:solidFill>
                  <a:srgbClr val="0070C0"/>
                </a:solidFill>
              </a:rPr>
              <a:t>Different flavours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smtClean="0"/>
              <a:t>(for different scenarios)</a:t>
            </a:r>
          </a:p>
        </p:txBody>
      </p:sp>
    </p:spTree>
    <p:extLst>
      <p:ext uri="{BB962C8B-B14F-4D97-AF65-F5344CB8AC3E}">
        <p14:creationId xmlns:p14="http://schemas.microsoft.com/office/powerpoint/2010/main" val="39658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NoSQL: four main flavours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8" y="1219200"/>
            <a:ext cx="8877146" cy="52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Limitations of distributed computing: CAP Theorem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275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But first … ACID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668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/>
              <a:t>For traditional (non-distributed) databases …</a:t>
            </a:r>
          </a:p>
          <a:p>
            <a:pPr marL="0" indent="0">
              <a:buNone/>
            </a:pPr>
            <a:endParaRPr lang="en-IE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sz="4700" b="1" dirty="0" smtClean="0">
                <a:solidFill>
                  <a:srgbClr val="0070C0"/>
                </a:solidFill>
              </a:rPr>
              <a:t>A</a:t>
            </a:r>
            <a:r>
              <a:rPr lang="en-IE" dirty="0" smtClean="0">
                <a:solidFill>
                  <a:srgbClr val="0070C0"/>
                </a:solidFill>
              </a:rPr>
              <a:t>tomicity: </a:t>
            </a:r>
          </a:p>
          <a:p>
            <a:pPr marL="914400" lvl="1" indent="-514350"/>
            <a:r>
              <a:rPr lang="en-IE" dirty="0" smtClean="0"/>
              <a:t>Transactions all or nothing: fail cleanly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4700" b="1" dirty="0" smtClean="0">
                <a:solidFill>
                  <a:srgbClr val="0070C0"/>
                </a:solidFill>
              </a:rPr>
              <a:t>C</a:t>
            </a:r>
            <a:r>
              <a:rPr lang="en-IE" dirty="0" smtClean="0">
                <a:solidFill>
                  <a:srgbClr val="0070C0"/>
                </a:solidFill>
              </a:rPr>
              <a:t>onsistency: </a:t>
            </a:r>
          </a:p>
          <a:p>
            <a:pPr marL="914400" lvl="1" indent="-514350"/>
            <a:r>
              <a:rPr lang="en-IE" dirty="0" smtClean="0"/>
              <a:t>Doesn’t break constraints/rules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4700" b="1" dirty="0" smtClean="0">
                <a:solidFill>
                  <a:srgbClr val="0070C0"/>
                </a:solidFill>
              </a:rPr>
              <a:t>I</a:t>
            </a:r>
            <a:r>
              <a:rPr lang="en-IE" dirty="0" smtClean="0">
                <a:solidFill>
                  <a:srgbClr val="0070C0"/>
                </a:solidFill>
              </a:rPr>
              <a:t>solation: </a:t>
            </a:r>
          </a:p>
          <a:p>
            <a:pPr marL="914400" lvl="1" indent="-514350"/>
            <a:r>
              <a:rPr lang="en-IE" dirty="0" smtClean="0"/>
              <a:t>Parallel transactions act as if sequential</a:t>
            </a:r>
            <a:endParaRPr lang="en-IE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sz="4600" b="1" dirty="0" smtClean="0">
                <a:solidFill>
                  <a:srgbClr val="0070C0"/>
                </a:solidFill>
              </a:rPr>
              <a:t>D</a:t>
            </a:r>
            <a:r>
              <a:rPr lang="en-IE" dirty="0" smtClean="0">
                <a:solidFill>
                  <a:srgbClr val="0070C0"/>
                </a:solidFill>
              </a:rPr>
              <a:t>urability</a:t>
            </a:r>
          </a:p>
          <a:p>
            <a:pPr marL="914400" lvl="1" indent="-514350"/>
            <a:r>
              <a:rPr lang="en-IE" dirty="0" smtClean="0"/>
              <a:t>System remembers changes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91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CAP?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Three</a:t>
            </a:r>
            <a:r>
              <a:rPr lang="en-IE" i="1" dirty="0" smtClean="0"/>
              <a:t> guarantees</a:t>
            </a:r>
            <a:r>
              <a:rPr lang="en-IE" dirty="0" smtClean="0"/>
              <a:t> a </a:t>
            </a:r>
            <a:r>
              <a:rPr lang="en-IE" u="sng" dirty="0" smtClean="0"/>
              <a:t>distributed</a:t>
            </a:r>
            <a:r>
              <a:rPr lang="en-IE" dirty="0" smtClean="0"/>
              <a:t> sys. could make</a:t>
            </a:r>
          </a:p>
          <a:p>
            <a:pPr marL="0" indent="0">
              <a:buNone/>
            </a:pP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sz="4000" b="1" dirty="0" smtClean="0">
                <a:solidFill>
                  <a:srgbClr val="C00000"/>
                </a:solidFill>
              </a:rPr>
              <a:t>C</a:t>
            </a:r>
            <a:r>
              <a:rPr lang="en-IE" dirty="0" smtClean="0">
                <a:solidFill>
                  <a:srgbClr val="C00000"/>
                </a:solidFill>
              </a:rPr>
              <a:t>onsistency</a:t>
            </a:r>
            <a:r>
              <a:rPr lang="en-IE" dirty="0" smtClean="0"/>
              <a:t>:</a:t>
            </a:r>
          </a:p>
          <a:p>
            <a:pPr marL="857250" lvl="1" indent="-457200"/>
            <a:r>
              <a:rPr lang="en-IE" dirty="0" smtClean="0"/>
              <a:t>All nodes have a consistent view of the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4000" b="1" dirty="0" smtClean="0">
                <a:solidFill>
                  <a:srgbClr val="C00000"/>
                </a:solidFill>
              </a:rPr>
              <a:t>A</a:t>
            </a:r>
            <a:r>
              <a:rPr lang="en-IE" dirty="0" smtClean="0">
                <a:solidFill>
                  <a:srgbClr val="C00000"/>
                </a:solidFill>
              </a:rPr>
              <a:t>vailability</a:t>
            </a:r>
            <a:r>
              <a:rPr lang="en-IE" dirty="0" smtClean="0"/>
              <a:t>:</a:t>
            </a:r>
          </a:p>
          <a:p>
            <a:pPr marL="914400" lvl="1" indent="-514350"/>
            <a:r>
              <a:rPr lang="en-IE" dirty="0" smtClean="0"/>
              <a:t>Every read/write is acted upon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4000" b="1" dirty="0" smtClean="0">
                <a:solidFill>
                  <a:srgbClr val="C00000"/>
                </a:solidFill>
              </a:rPr>
              <a:t>P</a:t>
            </a:r>
            <a:r>
              <a:rPr lang="en-IE" dirty="0" smtClean="0">
                <a:solidFill>
                  <a:srgbClr val="C00000"/>
                </a:solidFill>
              </a:rPr>
              <a:t>artition-tolerance</a:t>
            </a:r>
            <a:r>
              <a:rPr lang="en-IE" dirty="0" smtClean="0"/>
              <a:t>:</a:t>
            </a:r>
          </a:p>
          <a:p>
            <a:pPr marL="914400" lvl="1" indent="-514350"/>
            <a:r>
              <a:rPr lang="en-IE" dirty="0" smtClean="0"/>
              <a:t>The system works even if messages are lost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6266914"/>
            <a:ext cx="47244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CA</a:t>
            </a:r>
            <a:r>
              <a:rPr lang="en-IE" dirty="0" smtClean="0">
                <a:latin typeface="Calibri Light" panose="020F0302020204030204" pitchFamily="34" charset="0"/>
              </a:rPr>
              <a:t> in </a:t>
            </a:r>
            <a:r>
              <a:rPr lang="en-IE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CA</a:t>
            </a:r>
            <a:r>
              <a:rPr lang="en-IE" dirty="0" smtClean="0">
                <a:latin typeface="Calibri Light" panose="020F0302020204030204" pitchFamily="34" charset="0"/>
              </a:rPr>
              <a:t>P not the same as </a:t>
            </a:r>
            <a:r>
              <a:rPr lang="en-IE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CA</a:t>
            </a:r>
            <a:r>
              <a:rPr lang="en-IE" dirty="0" smtClean="0">
                <a:latin typeface="Calibri Light" panose="020F0302020204030204" pitchFamily="34" charset="0"/>
              </a:rPr>
              <a:t> in </a:t>
            </a:r>
            <a:r>
              <a:rPr lang="en-IE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AC</a:t>
            </a:r>
            <a:r>
              <a:rPr lang="en-IE" dirty="0" smtClean="0">
                <a:latin typeface="Calibri Light" panose="020F0302020204030204" pitchFamily="34" charset="0"/>
              </a:rPr>
              <a:t>ID!!</a:t>
            </a:r>
            <a:endParaRPr lang="en-IE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835" y="6266914"/>
            <a:ext cx="351110" cy="3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5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54995" y="2262402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3585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2880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9060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Distributed System (with Replication)</a:t>
            </a:r>
            <a:endParaRPr lang="en-I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3585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5173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4285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6834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6834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4285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6517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27293" y="1854945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037602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9060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563167" y="1016745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54945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285593" y="1881090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7151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027292" y="4397659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582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781438" y="5084372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10540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563168" y="5131545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32458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285592" y="4258603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4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7616" y="4206114"/>
            <a:ext cx="7696200" cy="9144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500" dirty="0" smtClean="0">
                <a:latin typeface="Franklin Gothic Medium Cond" panose="020B0606030402020204" pitchFamily="34" charset="0"/>
              </a:rPr>
              <a:t>Local Data Processing</a:t>
            </a:r>
            <a:endParaRPr lang="en-IE" sz="1500" dirty="0">
              <a:latin typeface="Franklin Gothic Medium Cond" panose="020B06060304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616" y="3291714"/>
            <a:ext cx="7696200" cy="9144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500" dirty="0" smtClean="0">
                <a:latin typeface="Franklin Gothic Medium Cond" panose="020B0606030402020204" pitchFamily="34" charset="0"/>
              </a:rPr>
              <a:t>Distributed Systems</a:t>
            </a:r>
            <a:endParaRPr lang="en-IE" sz="1500" dirty="0">
              <a:latin typeface="Franklin Gothic Medium Cond" panose="020B06060304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7616" y="2362200"/>
            <a:ext cx="3848100" cy="9144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500" dirty="0" smtClean="0">
                <a:latin typeface="Franklin Gothic Medium Cond" panose="020B0606030402020204" pitchFamily="34" charset="0"/>
              </a:rPr>
              <a:t>Distributed Data Processing</a:t>
            </a:r>
            <a:endParaRPr lang="en-IE" sz="1500" dirty="0">
              <a:latin typeface="Franklin Gothic Medium Cond" panose="020B06060304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5716" y="2362200"/>
            <a:ext cx="3848100" cy="9144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500" dirty="0" smtClean="0">
                <a:latin typeface="Franklin Gothic Medium Cond" panose="020B0606030402020204" pitchFamily="34" charset="0"/>
              </a:rPr>
              <a:t>Distributed Data Management</a:t>
            </a:r>
            <a:endParaRPr lang="en-IE" sz="1500" dirty="0">
              <a:latin typeface="Franklin Gothic Medium Cond" panose="020B06060304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7616" y="1447800"/>
            <a:ext cx="1929384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500" dirty="0" smtClean="0">
                <a:latin typeface="Franklin Gothic Medium Cond" panose="020B0606030402020204" pitchFamily="34" charset="0"/>
              </a:rPr>
              <a:t>Distributed Static </a:t>
            </a:r>
          </a:p>
          <a:p>
            <a:pPr algn="ctr"/>
            <a:r>
              <a:rPr lang="en-IE" sz="1500" dirty="0" smtClean="0">
                <a:latin typeface="Franklin Gothic Medium Cond" panose="020B0606030402020204" pitchFamily="34" charset="0"/>
              </a:rPr>
              <a:t>Data Processing</a:t>
            </a:r>
            <a:endParaRPr lang="en-IE" sz="1500" dirty="0">
              <a:latin typeface="Franklin Gothic Medium Cond" panose="020B06060304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54933" y="1447800"/>
            <a:ext cx="1949045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500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Distributed  Dynamic</a:t>
            </a:r>
          </a:p>
          <a:p>
            <a:pPr algn="ctr"/>
            <a:r>
              <a:rPr lang="en-IE" sz="1500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Data Processing</a:t>
            </a:r>
            <a:endParaRPr lang="en-IE" sz="1500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85716" y="1447800"/>
            <a:ext cx="1947647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500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Distr. Unstructured</a:t>
            </a:r>
          </a:p>
          <a:p>
            <a:pPr algn="ctr"/>
            <a:r>
              <a:rPr lang="en-IE" sz="1500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Data Management</a:t>
            </a:r>
            <a:endParaRPr lang="en-IE" sz="1500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3362" y="1447800"/>
            <a:ext cx="1896045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500" dirty="0" smtClean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Distr. (Semi-)structured</a:t>
            </a:r>
          </a:p>
          <a:p>
            <a:pPr algn="ctr"/>
            <a:r>
              <a:rPr lang="en-IE" sz="1500" dirty="0" smtClean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Data Management</a:t>
            </a:r>
            <a:endParaRPr lang="en-IE" sz="1500" dirty="0">
              <a:solidFill>
                <a:schemeClr val="accent6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54995" y="2264229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3768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306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924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Consistency</a:t>
            </a:r>
            <a:endParaRPr lang="en-I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3768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4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0173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7017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4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6699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27293" y="1856772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039429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924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563167" y="1018572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5677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285593" y="1882917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73341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027292" y="4399486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6005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781438" y="5086199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1072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563168" y="5133372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34285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285592" y="4260430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2514600" y="2895600"/>
            <a:ext cx="1905000" cy="1184739"/>
          </a:xfrm>
          <a:prstGeom prst="cloudCallout">
            <a:avLst>
              <a:gd name="adj1" fmla="val -56292"/>
              <a:gd name="adj2" fmla="val 639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3" name="Cloud Callout 32"/>
          <p:cNvSpPr/>
          <p:nvPr/>
        </p:nvSpPr>
        <p:spPr>
          <a:xfrm>
            <a:off x="4623810" y="2667000"/>
            <a:ext cx="1905000" cy="1184739"/>
          </a:xfrm>
          <a:prstGeom prst="cloudCallout">
            <a:avLst>
              <a:gd name="adj1" fmla="val 82375"/>
              <a:gd name="adj2" fmla="val -23041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611479" y="1002236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54995" y="2264229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3768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306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924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Availability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3768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4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0173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7017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4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6699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27293" y="1856772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039429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924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563167" y="1018572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5677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285593" y="1882917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73341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027292" y="4399486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6005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781438" y="5086199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1072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563168" y="5133372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34285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285592" y="4260430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34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8" y="5181600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Callout 34"/>
          <p:cNvSpPr/>
          <p:nvPr/>
        </p:nvSpPr>
        <p:spPr>
          <a:xfrm>
            <a:off x="52322" y="6000848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How many users start with ‘M’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6" name="Oval Callout 35"/>
          <p:cNvSpPr/>
          <p:nvPr/>
        </p:nvSpPr>
        <p:spPr>
          <a:xfrm>
            <a:off x="6684442" y="228600"/>
            <a:ext cx="1066800" cy="419100"/>
          </a:xfrm>
          <a:prstGeom prst="wedgeEllipseCallout">
            <a:avLst>
              <a:gd name="adj1" fmla="val -57693"/>
              <a:gd name="adj2" fmla="val 18532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891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9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611479" y="1002236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54995" y="2264229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3768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306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924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Partition tolerance</a:t>
            </a:r>
            <a:endParaRPr lang="en-I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3768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4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0173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7017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4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6699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27293" y="1856772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039429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924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563167" y="1018572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5677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285593" y="1882917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73341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027292" y="4399486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6005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781438" y="5086199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1072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563168" y="5133372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34285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285592" y="4260430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34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8" y="5181600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Callout 34"/>
          <p:cNvSpPr/>
          <p:nvPr/>
        </p:nvSpPr>
        <p:spPr>
          <a:xfrm>
            <a:off x="52322" y="6000848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How many users start with ‘M’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6" name="Oval Callout 35"/>
          <p:cNvSpPr/>
          <p:nvPr/>
        </p:nvSpPr>
        <p:spPr>
          <a:xfrm>
            <a:off x="6684442" y="228600"/>
            <a:ext cx="1066800" cy="419100"/>
          </a:xfrm>
          <a:prstGeom prst="wedgeEllipseCallout">
            <a:avLst>
              <a:gd name="adj1" fmla="val -57693"/>
              <a:gd name="adj2" fmla="val 18532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891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Lightning Bolt 32"/>
          <p:cNvSpPr/>
          <p:nvPr/>
        </p:nvSpPr>
        <p:spPr>
          <a:xfrm rot="1487477" flipH="1">
            <a:off x="5261259" y="1032518"/>
            <a:ext cx="694332" cy="5360453"/>
          </a:xfrm>
          <a:prstGeom prst="lightningBolt">
            <a:avLst/>
          </a:prstGeom>
          <a:solidFill>
            <a:srgbClr val="FFFFCC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37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0" y="2180617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06" y="4582120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6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CAP</a:t>
            </a:r>
            <a:r>
              <a:rPr lang="en-IE" dirty="0"/>
              <a:t> </a:t>
            </a:r>
            <a:r>
              <a:rPr lang="en-IE" dirty="0" smtClean="0"/>
              <a:t>Question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Can a distributed system guarantee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0070C0"/>
                </a:solidFill>
              </a:rPr>
              <a:t>consistency</a:t>
            </a:r>
            <a:r>
              <a:rPr lang="en-IE" dirty="0" smtClean="0"/>
              <a:t> </a:t>
            </a:r>
            <a:r>
              <a:rPr lang="en-IE" sz="2000" dirty="0">
                <a:solidFill>
                  <a:schemeClr val="bg1">
                    <a:lumMod val="50000"/>
                  </a:schemeClr>
                </a:solidFill>
              </a:rPr>
              <a:t>(all nodes have the same up-to-date </a:t>
            </a: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view)</a:t>
            </a:r>
            <a:r>
              <a:rPr lang="en-IE" dirty="0" smtClean="0"/>
              <a:t>,</a:t>
            </a:r>
          </a:p>
          <a:p>
            <a:pPr marL="0" indent="0">
              <a:buNone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availability </a:t>
            </a: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(every read/write is acted upon)</a:t>
            </a:r>
            <a:r>
              <a:rPr lang="en-IE" dirty="0" smtClean="0"/>
              <a:t> and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C00000"/>
                </a:solidFill>
              </a:rPr>
              <a:t>partition-tolerance</a:t>
            </a:r>
            <a:r>
              <a:rPr lang="en-IE" dirty="0" smtClean="0"/>
              <a:t> </a:t>
            </a: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(the system works if messages are lost)</a:t>
            </a:r>
            <a:r>
              <a:rPr lang="en-IE" dirty="0" smtClean="0"/>
              <a:t> </a:t>
            </a:r>
          </a:p>
          <a:p>
            <a:pPr marL="0" indent="0">
              <a:buNone/>
            </a:pPr>
            <a:r>
              <a:rPr lang="en-IE" dirty="0" smtClean="0"/>
              <a:t>at the same time?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5486400"/>
            <a:ext cx="5048250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What do you think?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49" y="549220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CAP Answer</a:t>
            </a:r>
            <a:endParaRPr lang="en-IE" dirty="0"/>
          </a:p>
        </p:txBody>
      </p:sp>
      <p:pic>
        <p:nvPicPr>
          <p:cNvPr id="4100" name="Picture 4" descr="http://friendsoftype.com/wp-content/uploads/2011/03/FOT_EM_NOPE_05_LRG-1250x1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451429"/>
            <a:ext cx="47053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5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CAP</a:t>
            </a:r>
            <a:r>
              <a:rPr lang="en-IE" dirty="0"/>
              <a:t> </a:t>
            </a:r>
            <a:r>
              <a:rPr lang="en-IE" dirty="0" smtClean="0"/>
              <a:t>Theorem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A distributed system </a:t>
            </a:r>
            <a:r>
              <a:rPr lang="en-IE" u="sng" dirty="0" smtClean="0">
                <a:solidFill>
                  <a:srgbClr val="FF0000"/>
                </a:solidFill>
              </a:rPr>
              <a:t>cannot</a:t>
            </a:r>
            <a:r>
              <a:rPr lang="en-IE" dirty="0" smtClean="0"/>
              <a:t> guarantee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0070C0"/>
                </a:solidFill>
              </a:rPr>
              <a:t>consistency</a:t>
            </a:r>
            <a:r>
              <a:rPr lang="en-IE" dirty="0" smtClean="0"/>
              <a:t> </a:t>
            </a:r>
            <a:r>
              <a:rPr lang="en-IE" sz="2000" dirty="0">
                <a:solidFill>
                  <a:schemeClr val="bg1">
                    <a:lumMod val="50000"/>
                  </a:schemeClr>
                </a:solidFill>
              </a:rPr>
              <a:t>(all nodes have the same up-to-date </a:t>
            </a: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view)</a:t>
            </a:r>
            <a:r>
              <a:rPr lang="en-IE" dirty="0" smtClean="0"/>
              <a:t>,</a:t>
            </a:r>
          </a:p>
          <a:p>
            <a:pPr marL="0" indent="0">
              <a:buNone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availability </a:t>
            </a: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(every read/write is acted upon)</a:t>
            </a:r>
            <a:r>
              <a:rPr lang="en-IE" dirty="0" smtClean="0"/>
              <a:t> and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C00000"/>
                </a:solidFill>
              </a:rPr>
              <a:t>partition-tolerance</a:t>
            </a:r>
            <a:r>
              <a:rPr lang="en-IE" dirty="0" smtClean="0"/>
              <a:t> </a:t>
            </a: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(the system works if messages are lost)</a:t>
            </a:r>
            <a:r>
              <a:rPr lang="en-IE" dirty="0" smtClean="0"/>
              <a:t> </a:t>
            </a:r>
          </a:p>
          <a:p>
            <a:pPr marL="0" indent="0">
              <a:buNone/>
            </a:pPr>
            <a:r>
              <a:rPr lang="en-IE" dirty="0" smtClean="0"/>
              <a:t>at the same time!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53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CAP “Proof”</a:t>
            </a: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611479" y="1104334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54995" y="2329134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200258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955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10573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0258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3190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8095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3507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63507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8095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73190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27293" y="1921677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104334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10573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563167" y="10834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92167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285593" y="1947822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438246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027292" y="4464391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124959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781438" y="5151104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172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563168" y="51982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9919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285592" y="4325335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0" name="Lightning Bolt 29"/>
          <p:cNvSpPr/>
          <p:nvPr/>
        </p:nvSpPr>
        <p:spPr>
          <a:xfrm rot="1487477" flipH="1">
            <a:off x="5261259" y="1153666"/>
            <a:ext cx="694332" cy="5360453"/>
          </a:xfrm>
          <a:prstGeom prst="lightningBolt">
            <a:avLst/>
          </a:prstGeom>
          <a:solidFill>
            <a:srgbClr val="FFFFCC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31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0" y="2301765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06" y="4703268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1" y="5124352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Callout 33"/>
          <p:cNvSpPr/>
          <p:nvPr/>
        </p:nvSpPr>
        <p:spPr>
          <a:xfrm>
            <a:off x="95825" y="5943600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How many users start with ‘M’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3314" name="Picture 2" descr="http://img2.timeinc.net/people/i/2008/database/madonna/madonna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39" y="5657445"/>
            <a:ext cx="683655" cy="9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loud Callout 35"/>
          <p:cNvSpPr/>
          <p:nvPr/>
        </p:nvSpPr>
        <p:spPr>
          <a:xfrm>
            <a:off x="7320719" y="5173957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7" name="Cloud Callout 36"/>
          <p:cNvSpPr/>
          <p:nvPr/>
        </p:nvSpPr>
        <p:spPr>
          <a:xfrm>
            <a:off x="7100310" y="381000"/>
            <a:ext cx="1905000" cy="1184739"/>
          </a:xfrm>
          <a:prstGeom prst="cloudCallout">
            <a:avLst>
              <a:gd name="adj1" fmla="val -79910"/>
              <a:gd name="adj2" fmla="val 3821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8" name="Oval Callout 37"/>
          <p:cNvSpPr/>
          <p:nvPr/>
        </p:nvSpPr>
        <p:spPr>
          <a:xfrm>
            <a:off x="5310781" y="400063"/>
            <a:ext cx="1066800" cy="285750"/>
          </a:xfrm>
          <a:prstGeom prst="wedgeEllipseCallout">
            <a:avLst>
              <a:gd name="adj1" fmla="val -45448"/>
              <a:gd name="adj2" fmla="val 21580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891</a:t>
            </a:r>
            <a:endParaRPr lang="en-IE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5" name="Plus 34"/>
          <p:cNvSpPr/>
          <p:nvPr/>
        </p:nvSpPr>
        <p:spPr>
          <a:xfrm>
            <a:off x="5088771" y="6162335"/>
            <a:ext cx="508606" cy="4557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1" name="Cloud Callout 40"/>
          <p:cNvSpPr/>
          <p:nvPr/>
        </p:nvSpPr>
        <p:spPr>
          <a:xfrm>
            <a:off x="7324348" y="5170305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892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6" grpId="0" animBg="1"/>
      <p:bldP spid="36" grpId="1" animBg="1"/>
      <p:bldP spid="37" grpId="0" animBg="1"/>
      <p:bldP spid="38" grpId="0" animBg="1"/>
      <p:bldP spid="35" grpId="0" animBg="1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CAP “Proof” (in boring words)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Consider machines </a:t>
            </a:r>
            <a:r>
              <a:rPr lang="en-IE" i="1" dirty="0" smtClean="0"/>
              <a:t>m</a:t>
            </a:r>
            <a:r>
              <a:rPr lang="en-IE" baseline="-25000" dirty="0" smtClean="0"/>
              <a:t>1</a:t>
            </a:r>
            <a:r>
              <a:rPr lang="en-IE" dirty="0" smtClean="0"/>
              <a:t> and </a:t>
            </a:r>
            <a:r>
              <a:rPr lang="en-IE" i="1" dirty="0" smtClean="0"/>
              <a:t>m</a:t>
            </a:r>
            <a:r>
              <a:rPr lang="en-IE" baseline="-25000" dirty="0" smtClean="0"/>
              <a:t>2</a:t>
            </a:r>
            <a:r>
              <a:rPr lang="en-IE" dirty="0" smtClean="0"/>
              <a:t> on either side of a partition:</a:t>
            </a:r>
          </a:p>
          <a:p>
            <a:pPr lvl="1"/>
            <a:r>
              <a:rPr lang="en-IE" dirty="0" smtClean="0"/>
              <a:t>If an update is allowed on </a:t>
            </a:r>
            <a:r>
              <a:rPr lang="en-IE" i="1" dirty="0" smtClean="0"/>
              <a:t>m</a:t>
            </a:r>
            <a:r>
              <a:rPr lang="en-IE" baseline="-25000" dirty="0" smtClean="0"/>
              <a:t>2</a:t>
            </a:r>
            <a:r>
              <a:rPr lang="en-IE" dirty="0" smtClean="0"/>
              <a:t> (</a:t>
            </a:r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vailability</a:t>
            </a:r>
            <a:r>
              <a:rPr lang="en-IE" dirty="0" smtClean="0"/>
              <a:t>), then </a:t>
            </a:r>
            <a:r>
              <a:rPr lang="en-IE" i="1" dirty="0" smtClean="0"/>
              <a:t>m</a:t>
            </a:r>
            <a:r>
              <a:rPr lang="en-IE" baseline="-25000" dirty="0" smtClean="0"/>
              <a:t>1 </a:t>
            </a:r>
            <a:r>
              <a:rPr lang="en-IE" dirty="0" smtClean="0"/>
              <a:t>cannot see the change: (loses </a:t>
            </a:r>
            <a:r>
              <a:rPr lang="en-IE" b="1" dirty="0" smtClean="0">
                <a:solidFill>
                  <a:srgbClr val="0070C0"/>
                </a:solidFill>
              </a:rPr>
              <a:t>C</a:t>
            </a:r>
            <a:r>
              <a:rPr lang="en-IE" dirty="0" smtClean="0">
                <a:solidFill>
                  <a:srgbClr val="0070C0"/>
                </a:solidFill>
              </a:rPr>
              <a:t>onsistency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/>
              <a:t>To make sure that </a:t>
            </a:r>
            <a:r>
              <a:rPr lang="en-IE" i="1" dirty="0"/>
              <a:t>m</a:t>
            </a:r>
            <a:r>
              <a:rPr lang="en-IE" baseline="-25000" dirty="0"/>
              <a:t>1</a:t>
            </a:r>
            <a:r>
              <a:rPr lang="en-IE" dirty="0"/>
              <a:t> and </a:t>
            </a:r>
            <a:r>
              <a:rPr lang="en-IE" i="1" dirty="0"/>
              <a:t>m</a:t>
            </a:r>
            <a:r>
              <a:rPr lang="en-IE" baseline="-25000" dirty="0"/>
              <a:t>2</a:t>
            </a:r>
            <a:r>
              <a:rPr lang="en-IE" dirty="0"/>
              <a:t> </a:t>
            </a:r>
            <a:r>
              <a:rPr lang="en-IE" dirty="0" smtClean="0"/>
              <a:t>have the same, up-to-date view (</a:t>
            </a:r>
            <a:r>
              <a:rPr lang="en-IE" b="1" dirty="0" smtClean="0">
                <a:solidFill>
                  <a:srgbClr val="0070C0"/>
                </a:solidFill>
              </a:rPr>
              <a:t>C</a:t>
            </a:r>
            <a:r>
              <a:rPr lang="en-IE" dirty="0" smtClean="0">
                <a:solidFill>
                  <a:srgbClr val="0070C0"/>
                </a:solidFill>
              </a:rPr>
              <a:t>onsistency</a:t>
            </a:r>
            <a:r>
              <a:rPr lang="en-IE" dirty="0" smtClean="0"/>
              <a:t>), neither </a:t>
            </a:r>
            <a:r>
              <a:rPr lang="en-IE" i="1" dirty="0"/>
              <a:t>m</a:t>
            </a:r>
            <a:r>
              <a:rPr lang="en-IE" baseline="-25000" dirty="0"/>
              <a:t>1</a:t>
            </a:r>
            <a:r>
              <a:rPr lang="en-IE" dirty="0"/>
              <a:t> </a:t>
            </a:r>
            <a:r>
              <a:rPr lang="en-IE" dirty="0" smtClean="0"/>
              <a:t>nor </a:t>
            </a:r>
            <a:r>
              <a:rPr lang="en-IE" i="1" dirty="0" smtClean="0"/>
              <a:t>m</a:t>
            </a:r>
            <a:r>
              <a:rPr lang="en-IE" baseline="-25000" dirty="0" smtClean="0"/>
              <a:t>2</a:t>
            </a:r>
            <a:r>
              <a:rPr lang="en-IE" dirty="0" smtClean="0"/>
              <a:t> can accept any requests/updates (lose </a:t>
            </a:r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vailability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/>
              <a:t>Thus, only when </a:t>
            </a:r>
            <a:r>
              <a:rPr lang="en-IE" i="1" dirty="0" smtClean="0"/>
              <a:t>m</a:t>
            </a:r>
            <a:r>
              <a:rPr lang="en-IE" baseline="-25000" dirty="0" smtClean="0"/>
              <a:t>1</a:t>
            </a:r>
            <a:r>
              <a:rPr lang="en-IE" dirty="0" smtClean="0"/>
              <a:t> </a:t>
            </a:r>
            <a:r>
              <a:rPr lang="en-IE" dirty="0"/>
              <a:t>and </a:t>
            </a:r>
            <a:r>
              <a:rPr lang="en-IE" i="1" dirty="0"/>
              <a:t>m</a:t>
            </a:r>
            <a:r>
              <a:rPr lang="en-IE" baseline="-25000" dirty="0"/>
              <a:t>2</a:t>
            </a:r>
            <a:r>
              <a:rPr lang="en-IE" dirty="0"/>
              <a:t> </a:t>
            </a:r>
            <a:r>
              <a:rPr lang="en-IE" dirty="0" smtClean="0"/>
              <a:t>can communicate (lose </a:t>
            </a:r>
            <a:r>
              <a:rPr lang="en-IE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dirty="0" smtClean="0">
                <a:solidFill>
                  <a:schemeClr val="accent2">
                    <a:lumMod val="75000"/>
                  </a:schemeClr>
                </a:solidFill>
              </a:rPr>
              <a:t>artition tolerance</a:t>
            </a:r>
            <a:r>
              <a:rPr lang="en-IE" dirty="0" smtClean="0"/>
              <a:t>) can </a:t>
            </a:r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vailability</a:t>
            </a:r>
            <a:r>
              <a:rPr lang="en-IE" dirty="0" smtClean="0"/>
              <a:t> and </a:t>
            </a:r>
            <a:r>
              <a:rPr lang="en-IE" b="1" dirty="0" smtClean="0">
                <a:solidFill>
                  <a:srgbClr val="0070C0"/>
                </a:solidFill>
              </a:rPr>
              <a:t>C</a:t>
            </a:r>
            <a:r>
              <a:rPr lang="en-IE" dirty="0" smtClean="0">
                <a:solidFill>
                  <a:srgbClr val="0070C0"/>
                </a:solidFill>
              </a:rPr>
              <a:t>onsistency</a:t>
            </a:r>
            <a:r>
              <a:rPr lang="en-IE" dirty="0" smtClean="0"/>
              <a:t> be guaranteed</a:t>
            </a:r>
          </a:p>
          <a:p>
            <a:pPr lvl="1"/>
            <a:endParaRPr lang="en-IE" b="1" dirty="0" smtClean="0"/>
          </a:p>
          <a:p>
            <a:pPr marL="457200" lvl="1" indent="0">
              <a:buNone/>
            </a:pPr>
            <a:endParaRPr lang="en-IE" b="1" dirty="0" smtClean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433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CAP Triangle</a:t>
            </a:r>
            <a:endParaRPr lang="en-IE" dirty="0"/>
          </a:p>
        </p:txBody>
      </p:sp>
      <p:sp>
        <p:nvSpPr>
          <p:cNvPr id="2" name="Oval 1"/>
          <p:cNvSpPr/>
          <p:nvPr/>
        </p:nvSpPr>
        <p:spPr>
          <a:xfrm>
            <a:off x="3955143" y="1486693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alibri Light" panose="020F0302020204030204" pitchFamily="34" charset="0"/>
              </a:rPr>
              <a:t>C</a:t>
            </a:r>
            <a:endParaRPr lang="en-IE" sz="5400" b="1" dirty="0">
              <a:latin typeface="Calibri Light" panose="020F03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14286" y="4610893"/>
            <a:ext cx="13716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alibri Light" panose="020F0302020204030204" pitchFamily="34" charset="0"/>
              </a:rPr>
              <a:t>A</a:t>
            </a:r>
            <a:endParaRPr lang="en-IE" sz="5400" b="1" dirty="0">
              <a:latin typeface="Calibri Light" panose="020F03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4610893"/>
            <a:ext cx="1371600" cy="1295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alibri Light" panose="020F0302020204030204" pitchFamily="34" charset="0"/>
              </a:rPr>
              <a:t>P</a:t>
            </a:r>
            <a:endParaRPr lang="en-IE" sz="5400" b="1" dirty="0">
              <a:latin typeface="Calibri Light" panose="020F0302020204030204" pitchFamily="34" charset="0"/>
            </a:endParaRPr>
          </a:p>
        </p:txBody>
      </p:sp>
      <p:cxnSp>
        <p:nvCxnSpPr>
          <p:cNvPr id="8" name="Straight Arrow Connector 7"/>
          <p:cNvCxnSpPr>
            <a:stCxn id="7" idx="1"/>
            <a:endCxn id="2" idx="5"/>
          </p:cNvCxnSpPr>
          <p:nvPr/>
        </p:nvCxnSpPr>
        <p:spPr>
          <a:xfrm flipH="1" flipV="1">
            <a:off x="5125877" y="2592386"/>
            <a:ext cx="1170989" cy="2208214"/>
          </a:xfrm>
          <a:prstGeom prst="straightConnector1">
            <a:avLst/>
          </a:prstGeom>
          <a:ln w="123825">
            <a:gradFill flip="none" rotWithShape="1">
              <a:gsLst>
                <a:gs pos="0">
                  <a:srgbClr val="0070C0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  <a:tileRect/>
            </a:gra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5" idx="6"/>
          </p:cNvCxnSpPr>
          <p:nvPr/>
        </p:nvCxnSpPr>
        <p:spPr>
          <a:xfrm flipH="1">
            <a:off x="3185886" y="5258593"/>
            <a:ext cx="2888343" cy="0"/>
          </a:xfrm>
          <a:prstGeom prst="straightConnector1">
            <a:avLst/>
          </a:prstGeom>
          <a:ln w="123825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  <a:tileRect/>
            </a:gra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7"/>
            <a:endCxn id="2" idx="3"/>
          </p:cNvCxnSpPr>
          <p:nvPr/>
        </p:nvCxnSpPr>
        <p:spPr>
          <a:xfrm flipV="1">
            <a:off x="2985020" y="2592386"/>
            <a:ext cx="1170989" cy="2208214"/>
          </a:xfrm>
          <a:prstGeom prst="straightConnector1">
            <a:avLst/>
          </a:prstGeom>
          <a:ln w="123825">
            <a:gradFill flip="none" rotWithShape="1">
              <a:gsLst>
                <a:gs pos="0">
                  <a:srgbClr val="0070C0"/>
                </a:gs>
                <a:gs pos="100000">
                  <a:schemeClr val="accent6">
                    <a:lumMod val="75000"/>
                  </a:schemeClr>
                </a:gs>
              </a:gsLst>
              <a:lin ang="10800000" scaled="0"/>
              <a:tileRect/>
            </a:gra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55143" y="35052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Choose</a:t>
            </a:r>
          </a:p>
          <a:p>
            <a:pPr algn="ctr"/>
            <a:r>
              <a:rPr lang="en-IE" sz="28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Two</a:t>
            </a:r>
            <a:endParaRPr lang="en-IE" sz="28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CAP Systems</a:t>
            </a:r>
            <a:endParaRPr lang="en-IE" dirty="0"/>
          </a:p>
        </p:txBody>
      </p:sp>
      <p:grpSp>
        <p:nvGrpSpPr>
          <p:cNvPr id="34" name="Group 33"/>
          <p:cNvGrpSpPr/>
          <p:nvPr/>
        </p:nvGrpSpPr>
        <p:grpSpPr>
          <a:xfrm>
            <a:off x="2880682" y="1600200"/>
            <a:ext cx="3543960" cy="3222301"/>
            <a:chOff x="2224314" y="1219200"/>
            <a:chExt cx="4862286" cy="4495800"/>
          </a:xfrm>
        </p:grpSpPr>
        <p:sp>
          <p:nvSpPr>
            <p:cNvPr id="4" name="Oval 3"/>
            <p:cNvSpPr/>
            <p:nvPr/>
          </p:nvSpPr>
          <p:spPr>
            <a:xfrm>
              <a:off x="3334336" y="1219200"/>
              <a:ext cx="2636651" cy="2546996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C</a:t>
              </a:r>
              <a:endParaRPr lang="en-IE" sz="5400" b="1" dirty="0">
                <a:solidFill>
                  <a:srgbClr val="0070C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24314" y="3168003"/>
              <a:ext cx="2636651" cy="2546996"/>
            </a:xfrm>
            <a:prstGeom prst="ellipse">
              <a:avLst/>
            </a:prstGeom>
            <a:solidFill>
              <a:schemeClr val="accent6">
                <a:lumMod val="75000"/>
                <a:alpha val="3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accent6">
                      <a:lumMod val="75000"/>
                    </a:schemeClr>
                  </a:solidFill>
                  <a:latin typeface="Calibri Light" panose="020F0302020204030204" pitchFamily="34" charset="0"/>
                </a:rPr>
                <a:t>A</a:t>
              </a:r>
              <a:endParaRPr lang="en-IE" sz="54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49949" y="3168004"/>
              <a:ext cx="2636651" cy="2546996"/>
            </a:xfrm>
            <a:prstGeom prst="ellipse">
              <a:avLst/>
            </a:prstGeom>
            <a:solidFill>
              <a:schemeClr val="accent2">
                <a:lumMod val="75000"/>
                <a:alpha val="3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accent2">
                      <a:lumMod val="75000"/>
                    </a:schemeClr>
                  </a:solidFill>
                  <a:latin typeface="Calibri Light" panose="020F0302020204030204" pitchFamily="34" charset="0"/>
                </a:rPr>
                <a:t>P</a:t>
              </a:r>
              <a:endParaRPr lang="en-IE" sz="54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24642" y="4049420"/>
            <a:ext cx="290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Calibri Light" panose="020F0302020204030204" pitchFamily="34" charset="0"/>
              </a:rPr>
              <a:t>(No intersection)</a:t>
            </a:r>
            <a:endParaRPr lang="en-IE" sz="2400" dirty="0"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285" y="1097189"/>
            <a:ext cx="3033486" cy="141577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</a:t>
            </a:r>
            <a:r>
              <a:rPr lang="en-IE" sz="32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A</a:t>
            </a:r>
            <a:r>
              <a:rPr lang="en-IE" sz="2400" dirty="0" smtClean="0">
                <a:latin typeface="Calibri Light" panose="020F0302020204030204" pitchFamily="34" charset="0"/>
              </a:rPr>
              <a:t>: </a:t>
            </a:r>
            <a:r>
              <a:rPr lang="en-IE" dirty="0" smtClean="0">
                <a:latin typeface="Calibri Light" panose="020F0302020204030204" pitchFamily="34" charset="0"/>
              </a:rPr>
              <a:t>Guarantees to give a correct response but only while network works fine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Centralised / Traditional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70987" y="1097189"/>
            <a:ext cx="3028561" cy="141577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</a:t>
            </a:r>
            <a:r>
              <a:rPr lang="en-IE" sz="32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P</a:t>
            </a:r>
            <a:r>
              <a:rPr lang="en-IE" sz="2400" dirty="0" smtClean="0">
                <a:latin typeface="Calibri Light" panose="020F0302020204030204" pitchFamily="34" charset="0"/>
              </a:rPr>
              <a:t>: </a:t>
            </a:r>
            <a:r>
              <a:rPr lang="en-IE" dirty="0" smtClean="0">
                <a:latin typeface="Calibri Light" panose="020F0302020204030204" pitchFamily="34" charset="0"/>
              </a:rPr>
              <a:t>Guarantees responses are correct even if there are network failures, but response may fail (</a:t>
            </a:r>
            <a:r>
              <a:rPr lang="en-IE" i="1" dirty="0" smtClean="0">
                <a:latin typeface="Calibri Light" panose="020F0302020204030204" pitchFamily="34" charset="0"/>
              </a:rPr>
              <a:t>Weak availability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62909" y="5127041"/>
            <a:ext cx="2975429" cy="141577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A</a:t>
            </a:r>
            <a:r>
              <a:rPr lang="en-IE" sz="32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P</a:t>
            </a:r>
            <a:r>
              <a:rPr lang="en-IE" sz="2400" dirty="0" smtClean="0">
                <a:latin typeface="Calibri Light" panose="020F0302020204030204" pitchFamily="34" charset="0"/>
              </a:rPr>
              <a:t>: </a:t>
            </a:r>
            <a:r>
              <a:rPr lang="en-IE" dirty="0" smtClean="0">
                <a:latin typeface="Calibri Light" panose="020F0302020204030204" pitchFamily="34" charset="0"/>
              </a:rPr>
              <a:t>Always provides a “best-effort” response even in presence of network failures (</a:t>
            </a:r>
            <a:r>
              <a:rPr lang="en-IE" i="1" dirty="0" smtClean="0">
                <a:latin typeface="Calibri Light" panose="020F0302020204030204" pitchFamily="34" charset="0"/>
              </a:rPr>
              <a:t>Eventual consistency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652662" y="4038600"/>
            <a:ext cx="0" cy="1088441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196771" y="2512961"/>
            <a:ext cx="994230" cy="680619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067300" y="2512961"/>
            <a:ext cx="903687" cy="680619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58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Big Data: </a:t>
            </a:r>
            <a:br>
              <a:rPr lang="en-IE" dirty="0" smtClean="0"/>
            </a:br>
            <a:r>
              <a:rPr lang="en-IE" sz="3600" dirty="0" smtClean="0"/>
              <a:t>Storing Structured Information</a:t>
            </a:r>
            <a:endParaRPr lang="en-IE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6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 System</a:t>
            </a: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611479" y="1028134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54995" y="2252934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2638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193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81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2638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5570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333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5887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5887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333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5570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27293" y="1845477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028134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81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563167" y="10072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4547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285593" y="1871622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62046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027292" y="4388191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48759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781438" y="5074904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0959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563168" y="51220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2299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285592" y="4249135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3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6" y="5181600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Callout 33"/>
          <p:cNvSpPr/>
          <p:nvPr/>
        </p:nvSpPr>
        <p:spPr>
          <a:xfrm>
            <a:off x="76200" y="6000848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How many users start with ‘M’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3314" name="Picture 2" descr="http://img2.timeinc.net/people/i/2008/database/madonna/madonna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39" y="5581245"/>
            <a:ext cx="683655" cy="9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loud Callout 35"/>
          <p:cNvSpPr/>
          <p:nvPr/>
        </p:nvSpPr>
        <p:spPr>
          <a:xfrm>
            <a:off x="7320719" y="5097757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7" name="Cloud Callout 36"/>
          <p:cNvSpPr/>
          <p:nvPr/>
        </p:nvSpPr>
        <p:spPr>
          <a:xfrm>
            <a:off x="7100310" y="304800"/>
            <a:ext cx="1905000" cy="1184739"/>
          </a:xfrm>
          <a:prstGeom prst="cloudCallout">
            <a:avLst>
              <a:gd name="adj1" fmla="val -79910"/>
              <a:gd name="adj2" fmla="val 3821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5" name="Plus 34"/>
          <p:cNvSpPr/>
          <p:nvPr/>
        </p:nvSpPr>
        <p:spPr>
          <a:xfrm>
            <a:off x="5088771" y="6086135"/>
            <a:ext cx="508606" cy="4557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7324348" y="5094105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892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2" name="Cloud Callout 41"/>
          <p:cNvSpPr/>
          <p:nvPr/>
        </p:nvSpPr>
        <p:spPr>
          <a:xfrm>
            <a:off x="7100310" y="301148"/>
            <a:ext cx="1905000" cy="1184739"/>
          </a:xfrm>
          <a:prstGeom prst="cloudCallout">
            <a:avLst>
              <a:gd name="adj1" fmla="val -79910"/>
              <a:gd name="adj2" fmla="val 3821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892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1" name="Oval Callout 40"/>
          <p:cNvSpPr/>
          <p:nvPr/>
        </p:nvSpPr>
        <p:spPr>
          <a:xfrm>
            <a:off x="4655127" y="304800"/>
            <a:ext cx="1066800" cy="495300"/>
          </a:xfrm>
          <a:prstGeom prst="wedgeEllipseCallout">
            <a:avLst>
              <a:gd name="adj1" fmla="val -33760"/>
              <a:gd name="adj2" fmla="val 1458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892</a:t>
            </a:r>
            <a:endParaRPr lang="en-IE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8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CP System</a:t>
            </a: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611479" y="1028134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54995" y="2252934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2638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193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81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2638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5570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333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5887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5887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333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5570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27293" y="1845477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028134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81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563167" y="10072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4547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285593" y="1871622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62046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027292" y="4388191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48759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781438" y="5074904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0959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563168" y="51220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2299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285592" y="4249135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0" name="Lightning Bolt 29"/>
          <p:cNvSpPr/>
          <p:nvPr/>
        </p:nvSpPr>
        <p:spPr>
          <a:xfrm rot="1487477" flipH="1">
            <a:off x="5261259" y="1077466"/>
            <a:ext cx="694332" cy="5360453"/>
          </a:xfrm>
          <a:prstGeom prst="lightningBolt">
            <a:avLst/>
          </a:prstGeom>
          <a:solidFill>
            <a:srgbClr val="FFFFCC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31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0" y="2225565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06" y="4627068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6" y="5181600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Callout 33"/>
          <p:cNvSpPr/>
          <p:nvPr/>
        </p:nvSpPr>
        <p:spPr>
          <a:xfrm>
            <a:off x="76200" y="6000848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How many users start with ‘M’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3314" name="Picture 2" descr="http://img2.timeinc.net/people/i/2008/database/madonna/madonna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39" y="5581245"/>
            <a:ext cx="683655" cy="9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loud Callout 35"/>
          <p:cNvSpPr/>
          <p:nvPr/>
        </p:nvSpPr>
        <p:spPr>
          <a:xfrm>
            <a:off x="7320719" y="5097757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7" name="Cloud Callout 36"/>
          <p:cNvSpPr/>
          <p:nvPr/>
        </p:nvSpPr>
        <p:spPr>
          <a:xfrm>
            <a:off x="7100310" y="304800"/>
            <a:ext cx="1905000" cy="1184739"/>
          </a:xfrm>
          <a:prstGeom prst="cloudCallout">
            <a:avLst>
              <a:gd name="adj1" fmla="val -79910"/>
              <a:gd name="adj2" fmla="val 3821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5" name="Plus 34"/>
          <p:cNvSpPr/>
          <p:nvPr/>
        </p:nvSpPr>
        <p:spPr>
          <a:xfrm>
            <a:off x="5088771" y="6086135"/>
            <a:ext cx="508606" cy="4557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4" name="Oval Callout 43"/>
          <p:cNvSpPr/>
          <p:nvPr/>
        </p:nvSpPr>
        <p:spPr>
          <a:xfrm>
            <a:off x="4655127" y="304800"/>
            <a:ext cx="1066800" cy="495300"/>
          </a:xfrm>
          <a:prstGeom prst="wedgeEllipseCallout">
            <a:avLst>
              <a:gd name="adj1" fmla="val -33760"/>
              <a:gd name="adj2" fmla="val 145873"/>
            </a:avLst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Error</a:t>
            </a:r>
            <a:endParaRPr lang="en-IE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9" name="Cloud Callout 38"/>
          <p:cNvSpPr/>
          <p:nvPr/>
        </p:nvSpPr>
        <p:spPr>
          <a:xfrm>
            <a:off x="7318790" y="5092232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892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 System</a:t>
            </a: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611479" y="1028134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54995" y="2252934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2638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193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81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2638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5570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333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5887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5887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333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5570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27293" y="1845477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028134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81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563167" y="10072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4547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285593" y="1871622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62046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027292" y="4388191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48759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781438" y="5074904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0959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563168" y="51220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2299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285592" y="4249135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0" name="Lightning Bolt 29"/>
          <p:cNvSpPr/>
          <p:nvPr/>
        </p:nvSpPr>
        <p:spPr>
          <a:xfrm rot="1487477" flipH="1">
            <a:off x="5261259" y="1077466"/>
            <a:ext cx="694332" cy="5360453"/>
          </a:xfrm>
          <a:prstGeom prst="lightningBolt">
            <a:avLst/>
          </a:prstGeom>
          <a:solidFill>
            <a:srgbClr val="FFFFCC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31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0" y="2225565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06" y="4627068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6" y="5181600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Callout 33"/>
          <p:cNvSpPr/>
          <p:nvPr/>
        </p:nvSpPr>
        <p:spPr>
          <a:xfrm>
            <a:off x="76200" y="6000848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How many users start with ‘M’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3314" name="Picture 2" descr="http://img2.timeinc.net/people/i/2008/database/madonna/madonna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39" y="5581245"/>
            <a:ext cx="683655" cy="9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loud Callout 35"/>
          <p:cNvSpPr/>
          <p:nvPr/>
        </p:nvSpPr>
        <p:spPr>
          <a:xfrm>
            <a:off x="7320719" y="5097757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7" name="Cloud Callout 36"/>
          <p:cNvSpPr/>
          <p:nvPr/>
        </p:nvSpPr>
        <p:spPr>
          <a:xfrm>
            <a:off x="7100310" y="304800"/>
            <a:ext cx="1905000" cy="1184739"/>
          </a:xfrm>
          <a:prstGeom prst="cloudCallout">
            <a:avLst>
              <a:gd name="adj1" fmla="val -79910"/>
              <a:gd name="adj2" fmla="val 3821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5" name="Plus 34"/>
          <p:cNvSpPr/>
          <p:nvPr/>
        </p:nvSpPr>
        <p:spPr>
          <a:xfrm>
            <a:off x="5088771" y="6086135"/>
            <a:ext cx="508606" cy="4557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7324348" y="5094105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892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1" name="Oval Callout 40"/>
          <p:cNvSpPr/>
          <p:nvPr/>
        </p:nvSpPr>
        <p:spPr>
          <a:xfrm>
            <a:off x="4655127" y="304800"/>
            <a:ext cx="1066800" cy="495300"/>
          </a:xfrm>
          <a:prstGeom prst="wedgeEllipseCallout">
            <a:avLst>
              <a:gd name="adj1" fmla="val -33760"/>
              <a:gd name="adj2" fmla="val 145873"/>
            </a:avLst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891</a:t>
            </a:r>
            <a:endParaRPr lang="en-IE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2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BASE</a:t>
            </a:r>
            <a:r>
              <a:rPr lang="en-I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E" dirty="0" smtClean="0"/>
              <a:t>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IE" sz="3600" b="1" dirty="0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IE" dirty="0" smtClean="0"/>
              <a:t>asically </a:t>
            </a:r>
            <a:r>
              <a:rPr lang="en-IE" sz="3600" b="1" dirty="0" smtClean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IE" dirty="0" smtClean="0"/>
              <a:t>vailable</a:t>
            </a:r>
          </a:p>
          <a:p>
            <a:pPr lvl="1"/>
            <a:r>
              <a:rPr lang="en-IE" dirty="0" smtClean="0"/>
              <a:t>Almost always “up”</a:t>
            </a:r>
          </a:p>
          <a:p>
            <a:r>
              <a:rPr lang="en-IE" sz="3600" b="1" dirty="0" smtClean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IE" dirty="0" smtClean="0"/>
              <a:t>oft State</a:t>
            </a:r>
          </a:p>
          <a:p>
            <a:pPr lvl="1"/>
            <a:r>
              <a:rPr lang="en-IE" dirty="0" smtClean="0"/>
              <a:t>Replicated, cached data</a:t>
            </a:r>
          </a:p>
          <a:p>
            <a:r>
              <a:rPr lang="en-IE" sz="3600" b="1" dirty="0" smtClean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en-IE" dirty="0" smtClean="0"/>
              <a:t>ventual Consistency</a:t>
            </a:r>
          </a:p>
          <a:p>
            <a:pPr lvl="1"/>
            <a:r>
              <a:rPr lang="en-IE" dirty="0" smtClean="0"/>
              <a:t>Stale data tolerated, for a while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5779173"/>
            <a:ext cx="6324600" cy="396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In what way does Twitter act as a BASE </a:t>
            </a:r>
            <a:r>
              <a:rPr lang="en-IE" sz="2000" dirty="0">
                <a:latin typeface="Calibri Light" panose="020F0302020204030204" pitchFamily="34" charset="0"/>
              </a:rPr>
              <a:t>(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A</a:t>
            </a:r>
            <a:r>
              <a:rPr lang="en-IE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P</a:t>
            </a:r>
            <a:r>
              <a:rPr lang="en-IE" sz="2000" dirty="0" smtClean="0">
                <a:latin typeface="Calibri Light" panose="020F0302020204030204" pitchFamily="34" charset="0"/>
              </a:rPr>
              <a:t>) system?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899" y="5784977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7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High-</a:t>
            </a:r>
            <a:r>
              <a:rPr lang="en-IE" sz="3200" dirty="0" err="1" smtClean="0"/>
              <a:t>fanout</a:t>
            </a:r>
            <a:r>
              <a:rPr lang="en-IE" sz="3200" dirty="0" smtClean="0"/>
              <a:t> creates a “partition”</a:t>
            </a:r>
            <a:endParaRPr lang="en-IE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3810000"/>
            <a:ext cx="9144000" cy="198120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Users may see retweets of celebrity tweets </a:t>
            </a:r>
          </a:p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before the original tweet.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Later when the original tweet arrives the 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timeline will be reordered and made consistent.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6853238" cy="256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55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CAP in practical distributed systems</a:t>
            </a:r>
            <a:endParaRPr lang="en-IE" dirty="0"/>
          </a:p>
        </p:txBody>
      </p:sp>
      <p:sp>
        <p:nvSpPr>
          <p:cNvPr id="2" name="Oval 1"/>
          <p:cNvSpPr/>
          <p:nvPr/>
        </p:nvSpPr>
        <p:spPr>
          <a:xfrm>
            <a:off x="3955143" y="1486693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C</a:t>
            </a:r>
            <a:endParaRPr lang="en-IE" sz="5400" b="1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14286" y="4610893"/>
            <a:ext cx="13716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A</a:t>
            </a:r>
            <a:endParaRPr lang="en-IE" sz="5400" b="1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4610893"/>
            <a:ext cx="1371600" cy="1295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P</a:t>
            </a:r>
            <a:endParaRPr lang="en-IE" sz="5400" b="1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9400" y="2667000"/>
            <a:ext cx="1447800" cy="2057400"/>
          </a:xfrm>
          <a:prstGeom prst="straightConnector1">
            <a:avLst/>
          </a:prstGeom>
          <a:ln w="123825">
            <a:gradFill flip="none" rotWithShape="1">
              <a:gsLst>
                <a:gs pos="0">
                  <a:srgbClr val="0070C0"/>
                </a:gs>
                <a:gs pos="100000">
                  <a:schemeClr val="accent6">
                    <a:lumMod val="75000"/>
                  </a:schemeClr>
                </a:gs>
              </a:gsLst>
              <a:lin ang="10800000" scaled="0"/>
              <a:tileRect/>
            </a:gra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00600" y="2895600"/>
            <a:ext cx="422140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sz="2800" dirty="0" smtClean="0">
                <a:latin typeface="Calibri Light" panose="020F0302020204030204" pitchFamily="34" charset="0"/>
              </a:rPr>
              <a:t>Fix </a:t>
            </a:r>
            <a:r>
              <a:rPr lang="en-IE" sz="28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P</a:t>
            </a:r>
            <a:endParaRPr lang="en-IE" sz="2800" dirty="0" smtClean="0">
              <a:latin typeface="Calibri Light" panose="020F03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sz="2800" dirty="0" smtClean="0">
                <a:latin typeface="Calibri Light" panose="020F0302020204030204" pitchFamily="34" charset="0"/>
              </a:rPr>
              <a:t>Choose trade-off point between </a:t>
            </a:r>
            <a:r>
              <a:rPr lang="en-IE" sz="28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</a:t>
            </a:r>
            <a:r>
              <a:rPr lang="en-IE" sz="28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 </a:t>
            </a:r>
            <a:r>
              <a:rPr lang="en-IE" sz="2800" dirty="0" smtClean="0">
                <a:latin typeface="Calibri Light" panose="020F0302020204030204" pitchFamily="34" charset="0"/>
              </a:rPr>
              <a:t>and</a:t>
            </a:r>
            <a:r>
              <a:rPr lang="en-IE" sz="28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A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116887" cy="1362075"/>
          </a:xfrm>
        </p:spPr>
        <p:txBody>
          <a:bodyPr>
            <a:normAutofit/>
          </a:bodyPr>
          <a:lstStyle/>
          <a:p>
            <a:r>
              <a:rPr lang="en-IE" dirty="0" smtClean="0"/>
              <a:t>Partition Tolerance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368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Faults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 descr="http://www.storagecraft.com/blog/wp-content/uploads/2013/01/melted_ser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20478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fectzia.net/ieuterpe/wp-content/uploads/2014/04/currupterharddr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3162300" cy="22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odrepel.com/blog/wp-content/uploads/2014/06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29075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etewarden.files.wordpress.com/2007/08/d6249-systembus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51077"/>
            <a:ext cx="28765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arter_stevens.home.comcast.net/~carter_stevens/images/Flood_pics/IMG_02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29075"/>
            <a:ext cx="3224213" cy="241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hehindu.com/multimedia/dynamic/00880/ParkStreet_880807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3927558" cy="261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Fail–Stop Fault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534400" cy="4525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 machine fails to respond or times-out </a:t>
            </a:r>
          </a:p>
          <a:p>
            <a:pPr lvl="1"/>
            <a:r>
              <a:rPr lang="en-IE" sz="2000" dirty="0" smtClean="0"/>
              <a:t>often hardware or load</a:t>
            </a:r>
          </a:p>
          <a:p>
            <a:pPr lvl="1"/>
            <a:r>
              <a:rPr lang="en-IE" sz="2000" dirty="0" smtClean="0"/>
              <a:t>need at least </a:t>
            </a:r>
            <a:r>
              <a:rPr lang="en-IE" sz="2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f </a:t>
            </a:r>
            <a:r>
              <a:rPr lang="en-IE" sz="2000" dirty="0" smtClean="0"/>
              <a:t>+ 1 </a:t>
            </a:r>
            <a:r>
              <a:rPr lang="en-IE" sz="2000" u="sng" dirty="0" smtClean="0"/>
              <a:t>replicated</a:t>
            </a:r>
            <a:r>
              <a:rPr lang="en-IE" sz="2000" dirty="0" smtClean="0"/>
              <a:t> machines </a:t>
            </a:r>
          </a:p>
          <a:p>
            <a:pPr lvl="2"/>
            <a:r>
              <a:rPr lang="en-IE" sz="1800" i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</a:t>
            </a:r>
            <a:r>
              <a:rPr lang="en-IE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IE" sz="1800" dirty="0" smtClean="0">
                <a:solidFill>
                  <a:schemeClr val="bg1">
                    <a:lumMod val="50000"/>
                  </a:schemeClr>
                </a:solidFill>
              </a:rPr>
              <a:t>= number of fail-stop failures</a:t>
            </a:r>
            <a:endParaRPr lang="en-I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48" y="3048000"/>
            <a:ext cx="682126" cy="68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11" y="379023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24221" y="3367064"/>
            <a:ext cx="1578228" cy="88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dirty="0" smtClean="0">
                <a:latin typeface="Calibri Light" panose="020F0302020204030204" pitchFamily="34" charset="0"/>
              </a:rPr>
              <a:t>Word</a:t>
            </a:r>
            <a:endParaRPr lang="en-IE" sz="1600" dirty="0">
              <a:latin typeface="Calibri Light" panose="020F0302020204030204" pitchFamily="34" charset="0"/>
            </a:endParaRPr>
          </a:p>
          <a:p>
            <a:r>
              <a:rPr lang="en-IE" sz="1600" dirty="0" smtClean="0">
                <a:latin typeface="Calibri Light" panose="020F0302020204030204" pitchFamily="34" charset="0"/>
              </a:rPr>
              <a:t>Count</a:t>
            </a:r>
            <a:endParaRPr lang="en-IE" sz="1600" dirty="0">
              <a:latin typeface="Calibri Light" panose="020F030202020403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35" y="3436470"/>
            <a:ext cx="587116" cy="68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9" idx="2"/>
            <a:endCxn id="5" idx="0"/>
          </p:cNvCxnSpPr>
          <p:nvPr/>
        </p:nvCxnSpPr>
        <p:spPr>
          <a:xfrm rot="16200000" flipH="1">
            <a:off x="4842109" y="4084844"/>
            <a:ext cx="1493143" cy="22465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2"/>
            <a:endCxn id="4" idx="0"/>
          </p:cNvCxnSpPr>
          <p:nvPr/>
        </p:nvCxnSpPr>
        <p:spPr>
          <a:xfrm rot="5400000">
            <a:off x="2632309" y="4121582"/>
            <a:ext cx="1493143" cy="2173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49" y="595468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6"/>
            <a:ext cx="1147331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49" y="588857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66000" y="5102791"/>
            <a:ext cx="17018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4.575.144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2.160.185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2.073.216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 1.844.613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1.479.936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	</a:t>
            </a:r>
            <a:endParaRPr lang="en-I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4830611" y="4084845"/>
            <a:ext cx="1493143" cy="2246538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79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Byzantine Fault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 machine responds incorrectly/maliciously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48" y="3048000"/>
            <a:ext cx="682126" cy="68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11" y="379023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24221" y="3367064"/>
            <a:ext cx="1578228" cy="88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dirty="0" smtClean="0">
                <a:latin typeface="Calibri Light" panose="020F0302020204030204" pitchFamily="34" charset="0"/>
              </a:rPr>
              <a:t>Word</a:t>
            </a:r>
            <a:endParaRPr lang="en-IE" sz="1600" dirty="0">
              <a:latin typeface="Calibri Light" panose="020F0302020204030204" pitchFamily="34" charset="0"/>
            </a:endParaRPr>
          </a:p>
          <a:p>
            <a:r>
              <a:rPr lang="en-IE" sz="1600" dirty="0" smtClean="0">
                <a:latin typeface="Calibri Light" panose="020F0302020204030204" pitchFamily="34" charset="0"/>
              </a:rPr>
              <a:t>Count</a:t>
            </a:r>
            <a:endParaRPr lang="en-IE" sz="1600" dirty="0">
              <a:latin typeface="Calibri Light" panose="020F030202020403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35" y="3436470"/>
            <a:ext cx="587116" cy="68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9" idx="2"/>
            <a:endCxn id="5" idx="0"/>
          </p:cNvCxnSpPr>
          <p:nvPr/>
        </p:nvCxnSpPr>
        <p:spPr>
          <a:xfrm rot="16200000" flipH="1">
            <a:off x="4842109" y="4084844"/>
            <a:ext cx="1493143" cy="22465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2"/>
            <a:endCxn id="4" idx="0"/>
          </p:cNvCxnSpPr>
          <p:nvPr/>
        </p:nvCxnSpPr>
        <p:spPr>
          <a:xfrm rot="5400000">
            <a:off x="2632309" y="4121582"/>
            <a:ext cx="1493143" cy="2173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49" y="595468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6"/>
            <a:ext cx="1147331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49" y="588857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66000" y="5102791"/>
            <a:ext cx="17018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4.575.144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2.160.185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2.073.216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 1.844.613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1.479.936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	</a:t>
            </a:r>
            <a:endParaRPr lang="en-I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4830611" y="4084845"/>
            <a:ext cx="1493143" cy="2246538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306" y="4994781"/>
            <a:ext cx="17018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 4.575.144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2.160.185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sé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2.073.216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1.844.613</a:t>
            </a:r>
          </a:p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 1.479.936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	</a:t>
            </a:r>
            <a:endParaRPr lang="en-I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Elbow Connector 20"/>
          <p:cNvCxnSpPr>
            <a:stCxn id="9" idx="2"/>
            <a:endCxn id="1026" idx="0"/>
          </p:cNvCxnSpPr>
          <p:nvPr/>
        </p:nvCxnSpPr>
        <p:spPr>
          <a:xfrm rot="5400000">
            <a:off x="2633391" y="4122666"/>
            <a:ext cx="1493144" cy="217089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18208" y="3048000"/>
            <a:ext cx="51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 Light" panose="020F0302020204030204" pitchFamily="34" charset="0"/>
              </a:rPr>
              <a:t>?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95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60" y="5810389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011511" y="5404705"/>
            <a:ext cx="873580" cy="81136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4.575.144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2.160.185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2.073.216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 1.844.613</a:t>
            </a: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1.479.936</a:t>
            </a: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…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6" name="Elbow Connector 25"/>
          <p:cNvCxnSpPr>
            <a:stCxn id="9" idx="2"/>
            <a:endCxn id="23" idx="0"/>
          </p:cNvCxnSpPr>
          <p:nvPr/>
        </p:nvCxnSpPr>
        <p:spPr>
          <a:xfrm rot="5400000">
            <a:off x="3714985" y="5204258"/>
            <a:ext cx="1493142" cy="7711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8072" y="1817729"/>
            <a:ext cx="7787855" cy="719108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How many working machines do we need in the general case to be </a:t>
            </a:r>
          </a:p>
          <a:p>
            <a:r>
              <a:rPr lang="en-IE" sz="2000" dirty="0" smtClean="0">
                <a:latin typeface="Calibri Light" panose="020F0302020204030204" pitchFamily="34" charset="0"/>
              </a:rPr>
              <a:t>robust against Byzantine faults?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3027" y="1817729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7" grpId="0" animBg="1"/>
      <p:bldP spid="14" grpId="0"/>
      <p:bldP spid="25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Relational Databases</a:t>
            </a:r>
            <a:endParaRPr lang="en-IE" dirty="0"/>
          </a:p>
        </p:txBody>
      </p:sp>
      <p:pic>
        <p:nvPicPr>
          <p:cNvPr id="6" name="Picture 2" descr="http://thedecorologist.com/wp-content/uploads/2012/02/filing-cabinets-via-ssa_g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25" y="1227269"/>
            <a:ext cx="5891389" cy="47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Byzantine Fault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 machine responds incorrectly/maliciously</a:t>
            </a:r>
          </a:p>
          <a:p>
            <a:pPr lvl="1"/>
            <a:r>
              <a:rPr lang="en-IE" sz="2000" dirty="0" smtClean="0"/>
              <a:t>Need </a:t>
            </a:r>
            <a:r>
              <a:rPr lang="en-IE" sz="2000" i="1" dirty="0" smtClean="0"/>
              <a:t>at least</a:t>
            </a:r>
            <a:r>
              <a:rPr lang="en-IE" sz="2000" dirty="0" smtClean="0"/>
              <a:t> </a:t>
            </a:r>
            <a:r>
              <a:rPr lang="en-IE" sz="2000" b="1" dirty="0" smtClean="0"/>
              <a:t>2</a:t>
            </a:r>
            <a:r>
              <a:rPr lang="en-IE" sz="2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f </a:t>
            </a:r>
            <a:r>
              <a:rPr lang="en-IE" sz="2000" dirty="0" smtClean="0"/>
              <a:t>+1 </a:t>
            </a:r>
            <a:r>
              <a:rPr lang="en-IE" sz="2000" u="sng" dirty="0" smtClean="0"/>
              <a:t>replicated</a:t>
            </a:r>
            <a:r>
              <a:rPr lang="en-IE" sz="2000" dirty="0" smtClean="0"/>
              <a:t> machines</a:t>
            </a:r>
            <a:endParaRPr lang="en-IE" sz="2000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IE" sz="1800" i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</a:t>
            </a:r>
            <a:r>
              <a:rPr lang="en-IE" sz="1800" dirty="0" smtClean="0">
                <a:solidFill>
                  <a:schemeClr val="bg1">
                    <a:lumMod val="50000"/>
                  </a:schemeClr>
                </a:solidFill>
              </a:rPr>
              <a:t> = number of (possibly Byzantine) failures</a:t>
            </a:r>
            <a:endParaRPr lang="en-I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48" y="3048000"/>
            <a:ext cx="682126" cy="68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11" y="379023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24221" y="3367064"/>
            <a:ext cx="1578228" cy="88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dirty="0" smtClean="0">
                <a:latin typeface="Calibri Light" panose="020F0302020204030204" pitchFamily="34" charset="0"/>
              </a:rPr>
              <a:t>Word</a:t>
            </a:r>
            <a:endParaRPr lang="en-IE" sz="1600" dirty="0">
              <a:latin typeface="Calibri Light" panose="020F0302020204030204" pitchFamily="34" charset="0"/>
            </a:endParaRPr>
          </a:p>
          <a:p>
            <a:r>
              <a:rPr lang="en-IE" sz="1600" dirty="0" smtClean="0">
                <a:latin typeface="Calibri Light" panose="020F0302020204030204" pitchFamily="34" charset="0"/>
              </a:rPr>
              <a:t>Count</a:t>
            </a:r>
            <a:endParaRPr lang="en-IE" sz="1600" dirty="0">
              <a:latin typeface="Calibri Light" panose="020F030202020403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35" y="3436470"/>
            <a:ext cx="587116" cy="68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9" idx="2"/>
            <a:endCxn id="5" idx="0"/>
          </p:cNvCxnSpPr>
          <p:nvPr/>
        </p:nvCxnSpPr>
        <p:spPr>
          <a:xfrm rot="16200000" flipH="1">
            <a:off x="4842109" y="4084844"/>
            <a:ext cx="1493143" cy="22465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2"/>
            <a:endCxn id="4" idx="0"/>
          </p:cNvCxnSpPr>
          <p:nvPr/>
        </p:nvCxnSpPr>
        <p:spPr>
          <a:xfrm rot="5400000">
            <a:off x="2632309" y="4121582"/>
            <a:ext cx="1493143" cy="2173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49" y="595468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6"/>
            <a:ext cx="1147331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49" y="588857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66000" y="5102791"/>
            <a:ext cx="17018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4.575.144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2.160.185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2.073.216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 1.844.613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1.479.936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	</a:t>
            </a:r>
            <a:endParaRPr lang="en-I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4830611" y="4084845"/>
            <a:ext cx="1493143" cy="2246538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306" y="4994781"/>
            <a:ext cx="17018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 4.575.144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2.160.185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sé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2.073.216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1.844.613</a:t>
            </a:r>
          </a:p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 1.479.936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	</a:t>
            </a:r>
            <a:endParaRPr lang="en-I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Elbow Connector 20"/>
          <p:cNvCxnSpPr>
            <a:stCxn id="9" idx="2"/>
            <a:endCxn id="1026" idx="0"/>
          </p:cNvCxnSpPr>
          <p:nvPr/>
        </p:nvCxnSpPr>
        <p:spPr>
          <a:xfrm rot="5400000">
            <a:off x="2633391" y="4122666"/>
            <a:ext cx="1493144" cy="217089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18208" y="3048000"/>
            <a:ext cx="51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 Light" panose="020F0302020204030204" pitchFamily="34" charset="0"/>
              </a:rPr>
              <a:t>?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95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60" y="5810389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011511" y="5404705"/>
            <a:ext cx="873580" cy="81136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4.575.144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2.160.185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2.073.216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 1.844.613</a:t>
            </a: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1.479.936</a:t>
            </a: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…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6" name="Elbow Connector 25"/>
          <p:cNvCxnSpPr>
            <a:stCxn id="9" idx="2"/>
            <a:endCxn id="23" idx="0"/>
          </p:cNvCxnSpPr>
          <p:nvPr/>
        </p:nvCxnSpPr>
        <p:spPr>
          <a:xfrm rot="5400000">
            <a:off x="3714985" y="5204258"/>
            <a:ext cx="1493142" cy="7711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1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285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pic>
        <p:nvPicPr>
          <p:cNvPr id="3074" name="Picture 2" descr="http://static3.businessinsider.com/image/54efc8df6da811177cd8fa88-495-750/dress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40971"/>
            <a:ext cx="3348038" cy="50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1981200"/>
            <a:ext cx="2986088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Colour of the dress?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587" y="198700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Consensus.</a:t>
            </a:r>
            <a:endParaRPr lang="en-IE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Strong consensus: </a:t>
            </a:r>
            <a:r>
              <a:rPr lang="en-IE" sz="2400" dirty="0" smtClean="0"/>
              <a:t>All 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6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Strong consensus: </a:t>
            </a:r>
            <a:r>
              <a:rPr lang="en-IE" sz="2400" dirty="0" smtClean="0"/>
              <a:t>All 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consensus.</a:t>
            </a:r>
            <a:endParaRPr lang="en-IE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Majority consensus: </a:t>
            </a:r>
            <a:r>
              <a:rPr lang="en-IE" sz="2400" dirty="0" smtClean="0"/>
              <a:t>A majority of 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Consensus.</a:t>
            </a:r>
            <a:endParaRPr lang="en-IE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6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Majority consensus: </a:t>
            </a:r>
            <a:r>
              <a:rPr lang="en-IE" sz="2400" dirty="0" smtClean="0"/>
              <a:t>A majority of 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Consensus.</a:t>
            </a:r>
            <a:endParaRPr lang="en-IE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Majority consensus: </a:t>
            </a:r>
            <a:r>
              <a:rPr lang="en-IE" sz="2400" dirty="0" smtClean="0"/>
              <a:t>A majority of 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Green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consensus.</a:t>
            </a:r>
            <a:endParaRPr lang="en-IE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Plurality consensus: </a:t>
            </a:r>
            <a:r>
              <a:rPr lang="en-IE" sz="2400" dirty="0" smtClean="0"/>
              <a:t>A plurality of 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Green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Orange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Consensus.</a:t>
            </a:r>
            <a:endParaRPr lang="en-IE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0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Plurality consensus: </a:t>
            </a:r>
            <a:r>
              <a:rPr lang="en-IE" sz="2400" dirty="0" smtClean="0"/>
              <a:t>A plurality of 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Green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consensus.</a:t>
            </a:r>
            <a:endParaRPr lang="en-IE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1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146" name="Picture 2" descr="http://www.wininginweb.com/wp-content/uploads/2010/12/Social-Media-SEO-Roadm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1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Quorum consensus: </a:t>
            </a:r>
            <a:r>
              <a:rPr lang="en-IE" sz="2500" i="1" dirty="0">
                <a:solidFill>
                  <a:prstClr val="black"/>
                </a:solidFill>
                <a:latin typeface="Cambria" panose="02040503050406030204" pitchFamily="18" charset="0"/>
              </a:rPr>
              <a:t>n</a:t>
            </a:r>
            <a:r>
              <a:rPr lang="en-IE" sz="2400" dirty="0">
                <a:solidFill>
                  <a:prstClr val="black"/>
                </a:solidFill>
              </a:rPr>
              <a:t> </a:t>
            </a:r>
            <a:r>
              <a:rPr lang="en-IE" sz="2400" dirty="0" smtClean="0"/>
              <a:t>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5970960"/>
            <a:ext cx="2266410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n </a:t>
            </a:r>
            <a:r>
              <a:rPr lang="en-IE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= 3 Consensus.</a:t>
            </a:r>
            <a:endParaRPr lang="en-IE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6367652"/>
            <a:ext cx="2266410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 </a:t>
            </a:r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= 4 No consensus.</a:t>
            </a:r>
            <a:endParaRPr lang="en-IE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Quorum </a:t>
            </a:r>
            <a:r>
              <a:rPr lang="en-IE" dirty="0"/>
              <a:t>consensus: </a:t>
            </a:r>
            <a:r>
              <a:rPr lang="en-IE" sz="2500" i="1" dirty="0">
                <a:solidFill>
                  <a:prstClr val="black"/>
                </a:solidFill>
                <a:latin typeface="Cambria" panose="02040503050406030204" pitchFamily="18" charset="0"/>
              </a:rPr>
              <a:t>n</a:t>
            </a:r>
            <a:r>
              <a:rPr lang="en-IE" sz="2400" dirty="0">
                <a:solidFill>
                  <a:prstClr val="black"/>
                </a:solidFill>
              </a:rPr>
              <a:t> </a:t>
            </a:r>
            <a:r>
              <a:rPr lang="en-IE" sz="2400" dirty="0" smtClean="0"/>
              <a:t>nodes </a:t>
            </a:r>
            <a:r>
              <a:rPr lang="en-IE" sz="2400" dirty="0"/>
              <a:t>need to </a:t>
            </a:r>
            <a:r>
              <a:rPr lang="en-IE" sz="2400" dirty="0" smtClean="0"/>
              <a:t>agree</a:t>
            </a:r>
            <a:endParaRPr lang="en-IE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Green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2743" y="5861503"/>
            <a:ext cx="2525486" cy="923330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n </a:t>
            </a:r>
            <a:r>
              <a:rPr lang="en-IE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= 2 Consensus.</a:t>
            </a:r>
          </a:p>
          <a:p>
            <a:pPr algn="ctr"/>
            <a:r>
              <a:rPr lang="en-IE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(First 2 machines asked, but not unique!)</a:t>
            </a:r>
          </a:p>
        </p:txBody>
      </p:sp>
    </p:spTree>
    <p:extLst>
      <p:ext uri="{BB962C8B-B14F-4D97-AF65-F5344CB8AC3E}">
        <p14:creationId xmlns:p14="http://schemas.microsoft.com/office/powerpoint/2010/main" val="165389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Quorum </a:t>
            </a:r>
            <a:r>
              <a:rPr lang="en-IE" dirty="0"/>
              <a:t>consensus: </a:t>
            </a:r>
            <a:r>
              <a:rPr lang="en-IE" sz="2500" i="1" dirty="0" smtClean="0">
                <a:latin typeface="Cambria" panose="02040503050406030204" pitchFamily="18" charset="0"/>
              </a:rPr>
              <a:t>n</a:t>
            </a:r>
            <a:r>
              <a:rPr lang="en-IE" sz="2400" dirty="0" smtClean="0"/>
              <a:t> nodes </a:t>
            </a:r>
            <a:r>
              <a:rPr lang="en-IE" sz="2400" dirty="0"/>
              <a:t>need to </a:t>
            </a:r>
            <a:r>
              <a:rPr lang="en-IE" sz="2400" dirty="0" smtClean="0"/>
              <a:t>agree</a:t>
            </a:r>
            <a:endParaRPr lang="en-IE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Green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260" y="6326013"/>
            <a:ext cx="6691540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Value of </a:t>
            </a:r>
            <a:r>
              <a:rPr lang="en-IE" sz="2000" i="1" dirty="0" smtClean="0">
                <a:latin typeface="Cambria" panose="02040503050406030204" pitchFamily="18" charset="0"/>
              </a:rPr>
              <a:t>n</a:t>
            </a:r>
            <a:r>
              <a:rPr lang="en-IE" sz="2000" i="1" dirty="0" smtClean="0">
                <a:latin typeface="Calibri Light" panose="020F0302020204030204" pitchFamily="34" charset="0"/>
              </a:rPr>
              <a:t> </a:t>
            </a:r>
            <a:r>
              <a:rPr lang="en-IE" sz="2000" dirty="0" smtClean="0">
                <a:latin typeface="Calibri Light" panose="020F0302020204030204" pitchFamily="34" charset="0"/>
              </a:rPr>
              <a:t>needed for unique consensus with </a:t>
            </a:r>
            <a:r>
              <a:rPr lang="en-IE" sz="2000" i="1" dirty="0">
                <a:latin typeface="Cambria" panose="02040503050406030204" pitchFamily="18" charset="0"/>
              </a:rPr>
              <a:t>N</a:t>
            </a:r>
            <a:r>
              <a:rPr lang="en-IE" sz="2000" dirty="0" smtClean="0">
                <a:latin typeface="Calibri Light" panose="020F0302020204030204" pitchFamily="34" charset="0"/>
              </a:rPr>
              <a:t> nodes?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6329642"/>
            <a:ext cx="342900" cy="3429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67600" y="6332169"/>
            <a:ext cx="1524000" cy="427280"/>
          </a:xfrm>
          <a:prstGeom prst="rect">
            <a:avLst/>
          </a:prstGeom>
          <a:solidFill>
            <a:srgbClr val="C5E6A2">
              <a:alpha val="98000"/>
            </a:srgb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i="1" dirty="0">
                <a:latin typeface="Cambria" panose="02040503050406030204" pitchFamily="18" charset="0"/>
              </a:rPr>
              <a:t>n</a:t>
            </a:r>
            <a:r>
              <a:rPr lang="en-IE" sz="2000" dirty="0" smtClean="0">
                <a:latin typeface="Calibri Light" panose="020F0302020204030204" pitchFamily="34" charset="0"/>
              </a:rPr>
              <a:t> &gt; </a:t>
            </a:r>
            <a:r>
              <a:rPr lang="en-IE" sz="2000" i="1" dirty="0" smtClean="0">
                <a:latin typeface="Cambria" panose="02040503050406030204" pitchFamily="18" charset="0"/>
              </a:rPr>
              <a:t>N/2</a:t>
            </a:r>
            <a:endParaRPr lang="en-IE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6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Consensus off: </a:t>
            </a:r>
            <a:r>
              <a:rPr lang="en-IE" sz="2400" dirty="0" smtClean="0"/>
              <a:t>Take first answer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Green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Orange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Consensus.</a:t>
            </a:r>
            <a:endParaRPr lang="en-IE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0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66700" y="1752600"/>
            <a:ext cx="8610599" cy="403187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6200000" scaled="1"/>
            <a:tileRect/>
          </a:gra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en-IE" sz="32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</a:t>
            </a:r>
            <a:r>
              <a:rPr lang="en-IE" sz="32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P</a:t>
            </a:r>
          </a:p>
          <a:p>
            <a:pPr algn="r"/>
            <a:endParaRPr lang="en-IE" sz="32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r"/>
            <a:endParaRPr lang="en-IE" sz="3200" b="1" dirty="0" smtClean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r"/>
            <a:endParaRPr lang="en-IE" sz="32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r"/>
            <a:endParaRPr lang="en-IE" sz="3200" b="1" dirty="0" smtClean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r"/>
            <a:endParaRPr lang="en-IE" sz="32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r"/>
            <a:endParaRPr lang="en-IE" sz="3200" b="1" dirty="0" smtClean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lvl="0" algn="r"/>
            <a:r>
              <a:rPr lang="en-IE" sz="3200" b="1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A</a:t>
            </a:r>
            <a:r>
              <a:rPr lang="en-IE" sz="3200" b="1" dirty="0" smtClean="0">
                <a:solidFill>
                  <a:srgbClr val="C0504D">
                    <a:lumMod val="75000"/>
                  </a:srgbClr>
                </a:solidFill>
                <a:latin typeface="Calibri Light" panose="020F0302020204030204" pitchFamily="34" charset="0"/>
              </a:rPr>
              <a:t>P</a:t>
            </a:r>
            <a:endParaRPr lang="en-IE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r>
              <a:rPr lang="en-IE" sz="2800" dirty="0" smtClean="0"/>
              <a:t>Strong consensus: </a:t>
            </a:r>
            <a:r>
              <a:rPr lang="en-IE" sz="2000" dirty="0" smtClean="0"/>
              <a:t>All nodes need to agree</a:t>
            </a:r>
          </a:p>
          <a:p>
            <a:pPr marL="0" indent="0">
              <a:buNone/>
            </a:pPr>
            <a:endParaRPr lang="en-IE" sz="2000" dirty="0"/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Majority consensus: </a:t>
            </a:r>
            <a:r>
              <a:rPr lang="en-IE" sz="2000" dirty="0">
                <a:solidFill>
                  <a:prstClr val="black"/>
                </a:solidFill>
              </a:rPr>
              <a:t>A majority of nodes need to </a:t>
            </a:r>
            <a:r>
              <a:rPr lang="en-IE" sz="2000" dirty="0" smtClean="0">
                <a:solidFill>
                  <a:prstClr val="black"/>
                </a:solidFill>
              </a:rPr>
              <a:t>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Plurality consensus: </a:t>
            </a:r>
            <a:r>
              <a:rPr lang="en-IE" sz="2000" dirty="0">
                <a:solidFill>
                  <a:prstClr val="black"/>
                </a:solidFill>
              </a:rPr>
              <a:t>A plurality of nodes need to </a:t>
            </a:r>
            <a:r>
              <a:rPr lang="en-IE" sz="2000" dirty="0" smtClean="0">
                <a:solidFill>
                  <a:prstClr val="black"/>
                </a:solidFill>
              </a:rPr>
              <a:t>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 err="1">
                <a:solidFill>
                  <a:prstClr val="black"/>
                </a:solidFill>
              </a:rPr>
              <a:t>Quorom</a:t>
            </a:r>
            <a:r>
              <a:rPr lang="en-IE" sz="2800" dirty="0">
                <a:solidFill>
                  <a:prstClr val="black"/>
                </a:solidFill>
              </a:rPr>
              <a:t> consensus: </a:t>
            </a:r>
            <a:r>
              <a:rPr lang="en-IE" sz="2400" dirty="0" smtClean="0">
                <a:solidFill>
                  <a:prstClr val="black"/>
                </a:solidFill>
              </a:rPr>
              <a:t>“</a:t>
            </a:r>
            <a:r>
              <a:rPr lang="en-IE" sz="2000" dirty="0" smtClean="0">
                <a:solidFill>
                  <a:prstClr val="black"/>
                </a:solidFill>
              </a:rPr>
              <a:t>Fixed” </a:t>
            </a:r>
            <a:r>
              <a:rPr lang="en-IE" sz="2000" i="1" dirty="0" smtClean="0">
                <a:solidFill>
                  <a:prstClr val="black"/>
                </a:solidFill>
              </a:rPr>
              <a:t>n</a:t>
            </a:r>
            <a:r>
              <a:rPr lang="en-IE" sz="2000" dirty="0" smtClean="0">
                <a:solidFill>
                  <a:prstClr val="black"/>
                </a:solidFill>
              </a:rPr>
              <a:t>  </a:t>
            </a:r>
            <a:r>
              <a:rPr lang="en-IE" sz="2000" dirty="0">
                <a:solidFill>
                  <a:prstClr val="black"/>
                </a:solidFill>
              </a:rPr>
              <a:t>nodes need to 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 smtClean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Consensus off: </a:t>
            </a:r>
            <a:r>
              <a:rPr lang="en-IE" sz="2000" dirty="0">
                <a:solidFill>
                  <a:prstClr val="black"/>
                </a:solidFill>
              </a:rPr>
              <a:t>Take first </a:t>
            </a:r>
            <a:r>
              <a:rPr lang="en-IE" sz="2000" dirty="0" smtClean="0">
                <a:solidFill>
                  <a:prstClr val="black"/>
                </a:solidFill>
              </a:rPr>
              <a:t>answer</a:t>
            </a:r>
            <a:endParaRPr lang="en-IE" sz="20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1211" y="624560"/>
            <a:ext cx="2986088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CP vs. AP?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398" y="63036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66700" y="1752600"/>
            <a:ext cx="8610599" cy="4032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1"/>
            <a:tileRect/>
          </a:gra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en-IE" sz="2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More replication</a:t>
            </a:r>
          </a:p>
          <a:p>
            <a:pPr algn="r"/>
            <a:endParaRPr lang="en-IE" sz="32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r"/>
            <a:endParaRPr lang="en-IE" sz="3200" b="1" dirty="0" smtClean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r"/>
            <a:endParaRPr lang="en-IE" sz="32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r"/>
            <a:endParaRPr lang="en-IE" sz="3200" b="1" dirty="0" smtClean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r"/>
            <a:endParaRPr lang="en-IE" sz="32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r"/>
            <a:endParaRPr lang="en-IE" sz="3200" b="1" dirty="0" smtClean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lvl="0" algn="r"/>
            <a:endParaRPr lang="en-IE" sz="2000" b="1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lvl="0" algn="r"/>
            <a:r>
              <a:rPr lang="en-IE" sz="20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Less replication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r>
              <a:rPr lang="en-IE" sz="2800" dirty="0" smtClean="0"/>
              <a:t>Strong consensus: </a:t>
            </a:r>
            <a:r>
              <a:rPr lang="en-IE" sz="2000" dirty="0" smtClean="0"/>
              <a:t>All nodes need to agree</a:t>
            </a:r>
          </a:p>
          <a:p>
            <a:pPr marL="0" indent="0">
              <a:buNone/>
            </a:pPr>
            <a:endParaRPr lang="en-IE" sz="2000" dirty="0"/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Majority consensus: </a:t>
            </a:r>
            <a:r>
              <a:rPr lang="en-IE" sz="2000" dirty="0">
                <a:solidFill>
                  <a:prstClr val="black"/>
                </a:solidFill>
              </a:rPr>
              <a:t>A majority of nodes need to </a:t>
            </a:r>
            <a:r>
              <a:rPr lang="en-IE" sz="2000" dirty="0" smtClean="0">
                <a:solidFill>
                  <a:prstClr val="black"/>
                </a:solidFill>
              </a:rPr>
              <a:t>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Plurality consensus: </a:t>
            </a:r>
            <a:r>
              <a:rPr lang="en-IE" sz="2000" dirty="0">
                <a:solidFill>
                  <a:prstClr val="black"/>
                </a:solidFill>
              </a:rPr>
              <a:t>A plurality of nodes need to </a:t>
            </a:r>
            <a:r>
              <a:rPr lang="en-IE" sz="2000" dirty="0" smtClean="0">
                <a:solidFill>
                  <a:prstClr val="black"/>
                </a:solidFill>
              </a:rPr>
              <a:t>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 err="1">
                <a:solidFill>
                  <a:prstClr val="black"/>
                </a:solidFill>
              </a:rPr>
              <a:t>Quorom</a:t>
            </a:r>
            <a:r>
              <a:rPr lang="en-IE" sz="2800" dirty="0">
                <a:solidFill>
                  <a:prstClr val="black"/>
                </a:solidFill>
              </a:rPr>
              <a:t> consensus: </a:t>
            </a:r>
            <a:r>
              <a:rPr lang="en-IE" sz="2400" dirty="0" smtClean="0">
                <a:solidFill>
                  <a:prstClr val="black"/>
                </a:solidFill>
              </a:rPr>
              <a:t>“</a:t>
            </a:r>
            <a:r>
              <a:rPr lang="en-IE" sz="2000" dirty="0" smtClean="0">
                <a:solidFill>
                  <a:prstClr val="black"/>
                </a:solidFill>
              </a:rPr>
              <a:t>Fixed” </a:t>
            </a:r>
            <a:r>
              <a:rPr lang="en-IE" sz="2000" i="1" dirty="0" smtClean="0">
                <a:solidFill>
                  <a:prstClr val="black"/>
                </a:solidFill>
              </a:rPr>
              <a:t>n</a:t>
            </a:r>
            <a:r>
              <a:rPr lang="en-IE" sz="2000" dirty="0" smtClean="0">
                <a:solidFill>
                  <a:prstClr val="black"/>
                </a:solidFill>
              </a:rPr>
              <a:t>  </a:t>
            </a:r>
            <a:r>
              <a:rPr lang="en-IE" sz="2000" dirty="0">
                <a:solidFill>
                  <a:prstClr val="black"/>
                </a:solidFill>
              </a:rPr>
              <a:t>nodes need to 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 smtClean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Consensus off: </a:t>
            </a:r>
            <a:r>
              <a:rPr lang="en-IE" sz="2000" dirty="0">
                <a:solidFill>
                  <a:prstClr val="black"/>
                </a:solidFill>
              </a:rPr>
              <a:t>Take first </a:t>
            </a:r>
            <a:r>
              <a:rPr lang="en-IE" sz="2000" dirty="0" smtClean="0">
                <a:solidFill>
                  <a:prstClr val="black"/>
                </a:solidFill>
              </a:rPr>
              <a:t>answer</a:t>
            </a:r>
            <a:endParaRPr lang="en-IE" sz="20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1211" y="624560"/>
            <a:ext cx="2986088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Scale?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398" y="63036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r>
              <a:rPr lang="en-IE" sz="2800" dirty="0" smtClean="0"/>
              <a:t>Strong consensus: </a:t>
            </a:r>
            <a:r>
              <a:rPr lang="en-IE" sz="2000" dirty="0" smtClean="0"/>
              <a:t>All nodes need to agree</a:t>
            </a:r>
          </a:p>
          <a:p>
            <a:pPr marL="0" indent="0">
              <a:buNone/>
            </a:pPr>
            <a:endParaRPr lang="en-IE" sz="2000" dirty="0"/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Majority consensus: </a:t>
            </a:r>
            <a:r>
              <a:rPr lang="en-IE" sz="2000" dirty="0">
                <a:solidFill>
                  <a:prstClr val="black"/>
                </a:solidFill>
              </a:rPr>
              <a:t>A majority of nodes need to </a:t>
            </a:r>
            <a:r>
              <a:rPr lang="en-IE" sz="2000" dirty="0" smtClean="0">
                <a:solidFill>
                  <a:prstClr val="black"/>
                </a:solidFill>
              </a:rPr>
              <a:t>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Plurality consensus: </a:t>
            </a:r>
            <a:r>
              <a:rPr lang="en-IE" sz="2000" dirty="0">
                <a:solidFill>
                  <a:prstClr val="black"/>
                </a:solidFill>
              </a:rPr>
              <a:t>A plurality of nodes need to </a:t>
            </a:r>
            <a:r>
              <a:rPr lang="en-IE" sz="2000" dirty="0" smtClean="0">
                <a:solidFill>
                  <a:prstClr val="black"/>
                </a:solidFill>
              </a:rPr>
              <a:t>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 err="1">
                <a:solidFill>
                  <a:prstClr val="black"/>
                </a:solidFill>
              </a:rPr>
              <a:t>Quorom</a:t>
            </a:r>
            <a:r>
              <a:rPr lang="en-IE" sz="2800" dirty="0">
                <a:solidFill>
                  <a:prstClr val="black"/>
                </a:solidFill>
              </a:rPr>
              <a:t> consensus: </a:t>
            </a:r>
            <a:r>
              <a:rPr lang="en-IE" sz="2400" dirty="0" smtClean="0">
                <a:solidFill>
                  <a:prstClr val="black"/>
                </a:solidFill>
              </a:rPr>
              <a:t>“</a:t>
            </a:r>
            <a:r>
              <a:rPr lang="en-IE" sz="2000" dirty="0" smtClean="0">
                <a:solidFill>
                  <a:prstClr val="black"/>
                </a:solidFill>
              </a:rPr>
              <a:t>Fixed” </a:t>
            </a:r>
            <a:r>
              <a:rPr lang="en-IE" sz="2000" i="1" dirty="0" smtClean="0">
                <a:solidFill>
                  <a:prstClr val="black"/>
                </a:solidFill>
              </a:rPr>
              <a:t>n</a:t>
            </a:r>
            <a:r>
              <a:rPr lang="en-IE" sz="2000" dirty="0" smtClean="0">
                <a:solidFill>
                  <a:prstClr val="black"/>
                </a:solidFill>
              </a:rPr>
              <a:t>  </a:t>
            </a:r>
            <a:r>
              <a:rPr lang="en-IE" sz="2000" dirty="0">
                <a:solidFill>
                  <a:prstClr val="black"/>
                </a:solidFill>
              </a:rPr>
              <a:t>nodes need to 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 smtClean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Consensus off: </a:t>
            </a:r>
            <a:r>
              <a:rPr lang="en-IE" sz="2000" dirty="0">
                <a:solidFill>
                  <a:prstClr val="black"/>
                </a:solidFill>
              </a:rPr>
              <a:t>Take first </a:t>
            </a:r>
            <a:r>
              <a:rPr lang="en-IE" sz="2000" dirty="0" smtClean="0">
                <a:solidFill>
                  <a:prstClr val="black"/>
                </a:solidFill>
              </a:rPr>
              <a:t>answer</a:t>
            </a:r>
            <a:endParaRPr lang="en-IE" sz="2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44196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Choice</a:t>
            </a:r>
            <a:r>
              <a:rPr lang="es-CL" sz="32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CL" sz="3200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is</a:t>
            </a:r>
            <a:r>
              <a:rPr lang="es-CL" sz="32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CL" sz="3200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application</a:t>
            </a:r>
            <a:r>
              <a:rPr lang="es-CL" sz="32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CL" sz="3200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dependent</a:t>
            </a:r>
            <a:r>
              <a:rPr lang="es-CL" sz="32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:</a:t>
            </a:r>
          </a:p>
          <a:p>
            <a:pPr algn="ctr"/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Many</a:t>
            </a:r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NoSQL</a:t>
            </a:r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stores</a:t>
            </a:r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allow</a:t>
            </a:r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you</a:t>
            </a:r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to </a:t>
            </a:r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choose</a:t>
            </a:r>
            <a:endParaRPr lang="es-CL" sz="2800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algn="ctr"/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level</a:t>
            </a:r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of </a:t>
            </a:r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consensus</a:t>
            </a:r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/</a:t>
            </a:r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replication</a:t>
            </a:r>
            <a:endParaRPr lang="en-GB" sz="2800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5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NoSQL: Key–Value stores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483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NoSQL: Key–Value Stores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8" y="1219200"/>
            <a:ext cx="8877146" cy="52331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1447800"/>
            <a:ext cx="1219200" cy="1752600"/>
          </a:xfrm>
          <a:prstGeom prst="rect">
            <a:avLst/>
          </a:prstGeom>
          <a:solidFill>
            <a:srgbClr val="00B050">
              <a:alpha val="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86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Key–Value Store Model</a:t>
            </a:r>
            <a:endParaRPr lang="en-IE" dirty="0"/>
          </a:p>
        </p:txBody>
      </p:sp>
      <p:sp>
        <p:nvSpPr>
          <p:cNvPr id="7" name="Content Placeholder 67"/>
          <p:cNvSpPr txBox="1">
            <a:spLocks/>
          </p:cNvSpPr>
          <p:nvPr/>
        </p:nvSpPr>
        <p:spPr>
          <a:xfrm>
            <a:off x="456643" y="1066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dirty="0" smtClean="0">
                <a:latin typeface="Calibri Light" panose="020F0302020204030204" pitchFamily="34" charset="0"/>
              </a:rPr>
              <a:t>It’s just a Map / Associate Array / Dictionary </a:t>
            </a:r>
            <a:r>
              <a:rPr lang="en-IE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n-IE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put(</a:t>
            </a:r>
            <a:r>
              <a:rPr lang="en-IE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key,value</a:t>
            </a:r>
            <a:r>
              <a:rPr lang="en-I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I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</a:p>
          <a:p>
            <a:r>
              <a:rPr lang="en-I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delete(key)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055239"/>
              </p:ext>
            </p:extLst>
          </p:nvPr>
        </p:nvGraphicFramePr>
        <p:xfrm>
          <a:off x="469900" y="3543300"/>
          <a:ext cx="8229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Inconsolata" panose="020B0609030003000000" pitchFamily="49" charset="0"/>
                        </a:rPr>
                        <a:t>Key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 marL="176349" marR="176349"/>
                </a:tc>
                <a:tc>
                  <a:txBody>
                    <a:bodyPr/>
                    <a:lstStyle/>
                    <a:p>
                      <a:r>
                        <a:rPr lang="es-CL" dirty="0" err="1" smtClean="0">
                          <a:latin typeface="Inconsolata" panose="020B0609030003000000" pitchFamily="49" charset="0"/>
                        </a:rPr>
                        <a:t>Value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 marL="176349" marR="1763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Afghanistan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Kabul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Albania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Tirana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Algeria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Algiers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Andorra la Vella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Andorra la Vella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Angola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Luanda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Antigua and Barbuda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St.</a:t>
                      </a:r>
                      <a:r>
                        <a:rPr lang="es-CL" sz="1600" u="none" strike="noStrike" baseline="0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 </a:t>
                      </a:r>
                      <a:r>
                        <a:rPr lang="es-CL" sz="1600" u="none" strike="noStrike" baseline="0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John’s</a:t>
                      </a:r>
                      <a:endParaRPr lang="es-CL" sz="1600" u="none" strike="noStrike" baseline="0" dirty="0" smtClean="0">
                        <a:solidFill>
                          <a:srgbClr val="0B008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baseline="0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176349" marR="17634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26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Relational Databases: </a:t>
            </a:r>
            <a:br>
              <a:rPr lang="en-IE" dirty="0" smtClean="0"/>
            </a:br>
            <a:r>
              <a:rPr lang="en-IE" dirty="0" smtClean="0"/>
              <a:t>One Size Fits All?</a:t>
            </a:r>
            <a:endParaRPr lang="en-IE" dirty="0"/>
          </a:p>
        </p:txBody>
      </p:sp>
      <p:pic>
        <p:nvPicPr>
          <p:cNvPr id="2050" name="Picture 2" descr="http://media.boreme.com/post_media/2012/one-size-fits-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55" y="1371599"/>
            <a:ext cx="61912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6" y="1138237"/>
            <a:ext cx="7581900" cy="571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87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But You Can Do a Lot With a Map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715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1" dirty="0" smtClean="0">
                <a:latin typeface="Calibri Light" panose="020F0302020204030204" pitchFamily="34" charset="0"/>
              </a:rPr>
              <a:t>… actually you can model any data in a map (but possibly with a lot of redundancy and inefficient lookups if unsorted).</a:t>
            </a:r>
            <a:endParaRPr lang="en-IE" sz="2400" i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286553"/>
              </p:ext>
            </p:extLst>
          </p:nvPr>
        </p:nvGraphicFramePr>
        <p:xfrm>
          <a:off x="304800" y="1722120"/>
          <a:ext cx="84582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Inconsolata" panose="020B0609030003000000" pitchFamily="49" charset="0"/>
                        </a:rPr>
                        <a:t>Key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 smtClean="0">
                          <a:latin typeface="Inconsolata" panose="020B0609030003000000" pitchFamily="49" charset="0"/>
                        </a:rPr>
                        <a:t>Value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country:Afghanistan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capital@city:Kabul,continent:Asia,pop:31108077#2011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country:Albania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capital@city:Tirana,continent:Europe,pop:3011405#2013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city:Kabul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country:Afghanistan,pop:3476000#2013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city:Tirana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country:Albania,pop:3011405#2013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user:10239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effectLst/>
                          <a:latin typeface="Inconsolata" panose="020B0609030003000000" pitchFamily="49" charset="0"/>
                        </a:rPr>
                        <a:t>basedIn@city:Tirana,post</a:t>
                      </a: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:{103,10430,201}</a:t>
                      </a: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65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Case of Amazon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43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5257800" cy="367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339334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Products Listings: prices, details, stock</a:t>
            </a:r>
            <a:endParaRPr lang="en-IE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339334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Customer info: shopping cart, account, etc.</a:t>
            </a:r>
            <a:endParaRPr lang="en-IE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098" name="Picture 2" descr="http://media.smashingmagazine.com/wp-content/uploads/images/ui-patterns/amazon_shoppingc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7625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0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339334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Recommendations, etc.:</a:t>
            </a:r>
            <a:endParaRPr lang="en-IE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5122" name="Picture 2" descr="http://www.digital-warriors.com/wp-content/uploads/2014/05/ecommerce_recommendation_algorith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905000"/>
            <a:ext cx="64389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Amazon customers: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0" y="2133600"/>
            <a:ext cx="7589236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3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24063"/>
            <a:ext cx="76200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8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066800"/>
            <a:ext cx="3681890" cy="204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3300"/>
                </a:solidFill>
              </a:rPr>
              <a:t>Databases struggling …</a:t>
            </a:r>
          </a:p>
          <a:p>
            <a:pPr marL="0" indent="0">
              <a:buNone/>
            </a:pPr>
            <a:r>
              <a:rPr lang="en-IE" b="1" dirty="0" smtClean="0"/>
              <a:t> </a:t>
            </a:r>
          </a:p>
          <a:p>
            <a:pPr marL="0" indent="0">
              <a:buNone/>
            </a:pPr>
            <a:endParaRPr lang="en-IE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IE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IE" dirty="0" smtClean="0">
                <a:solidFill>
                  <a:srgbClr val="00B0F0"/>
                </a:solidFill>
              </a:rPr>
              <a:t>But many Amazon services don’t need:</a:t>
            </a:r>
          </a:p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IE" dirty="0" smtClean="0"/>
              <a:t>(a simple map often enough)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00B0F0"/>
                </a:solidFill>
              </a:rPr>
              <a:t>or even:</a:t>
            </a:r>
          </a:p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transactions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strong consistency</a:t>
            </a:r>
            <a:r>
              <a:rPr lang="en-IE" dirty="0" smtClean="0"/>
              <a:t>, etc.</a:t>
            </a:r>
          </a:p>
          <a:p>
            <a:pPr marL="0" indent="0">
              <a:buNone/>
            </a:pPr>
            <a:endParaRPr lang="en-IE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3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066800"/>
            <a:ext cx="3681890" cy="204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Key–Value Store: </a:t>
            </a:r>
            <a:r>
              <a:rPr lang="en-IE" dirty="0" smtClean="0"/>
              <a:t>Amazon Dynamo(DB)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85000" lnSpcReduction="20000"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Goals: </a:t>
            </a:r>
          </a:p>
          <a:p>
            <a:r>
              <a:rPr lang="en-IE" dirty="0" smtClean="0">
                <a:solidFill>
                  <a:srgbClr val="00B0F0"/>
                </a:solidFill>
              </a:rPr>
              <a:t>Scalability</a:t>
            </a:r>
            <a:r>
              <a:rPr lang="en-IE" dirty="0" smtClean="0"/>
              <a:t> </a:t>
            </a:r>
            <a:r>
              <a:rPr lang="en-IE" dirty="0"/>
              <a:t>(able to grow) </a:t>
            </a:r>
            <a:endParaRPr lang="en-IE" b="1" dirty="0" smtClean="0"/>
          </a:p>
          <a:p>
            <a:r>
              <a:rPr lang="en-IE" dirty="0" smtClean="0">
                <a:solidFill>
                  <a:srgbClr val="00B0F0"/>
                </a:solidFill>
              </a:rPr>
              <a:t>High availability </a:t>
            </a:r>
            <a:r>
              <a:rPr lang="en-IE" dirty="0" smtClean="0"/>
              <a:t>(reliable)</a:t>
            </a:r>
          </a:p>
          <a:p>
            <a:r>
              <a:rPr lang="en-IE" dirty="0" smtClean="0">
                <a:solidFill>
                  <a:srgbClr val="00B0F0"/>
                </a:solidFill>
              </a:rPr>
              <a:t>Performance</a:t>
            </a:r>
            <a:r>
              <a:rPr lang="en-IE" dirty="0" smtClean="0"/>
              <a:t> (fast)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Don’t need full SQL, don’t need full ACID</a:t>
            </a:r>
            <a:endParaRPr lang="en-I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37855"/>
            <a:ext cx="4581525" cy="198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066799"/>
            <a:ext cx="3681890" cy="204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63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Key–Value Store: Distribution</a:t>
            </a:r>
            <a:endParaRPr lang="en-I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40584" y="6141342"/>
            <a:ext cx="61553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7" y="5653286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653287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18" idx="2"/>
            <a:endCxn id="11" idx="0"/>
          </p:cNvCxnSpPr>
          <p:nvPr/>
        </p:nvCxnSpPr>
        <p:spPr>
          <a:xfrm rot="5400000">
            <a:off x="2113189" y="3244870"/>
            <a:ext cx="1735813" cy="3081021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8" idx="2"/>
            <a:endCxn id="8" idx="0"/>
          </p:cNvCxnSpPr>
          <p:nvPr/>
        </p:nvCxnSpPr>
        <p:spPr>
          <a:xfrm rot="5400000">
            <a:off x="3115077" y="4246758"/>
            <a:ext cx="1735812" cy="107724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8" idx="2"/>
            <a:endCxn id="9" idx="0"/>
          </p:cNvCxnSpPr>
          <p:nvPr/>
        </p:nvCxnSpPr>
        <p:spPr>
          <a:xfrm rot="16200000" flipH="1">
            <a:off x="4105675" y="4333403"/>
            <a:ext cx="1735814" cy="90395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594579" y="4505348"/>
            <a:ext cx="2812181" cy="11479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69" y="428683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57601" y="274780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22" y="3662204"/>
            <a:ext cx="2082165" cy="255270"/>
          </a:xfrm>
          <a:prstGeom prst="rect">
            <a:avLst/>
          </a:prstGeom>
          <a:ln w="12700">
            <a:solidFill>
              <a:srgbClr val="002060"/>
            </a:solidFill>
            <a:prstDash val="sysDash"/>
          </a:ln>
        </p:spPr>
      </p:pic>
      <p:cxnSp>
        <p:nvCxnSpPr>
          <p:cNvPr id="25" name="Elbow Connector 24"/>
          <p:cNvCxnSpPr>
            <a:endCxn id="18" idx="0"/>
          </p:cNvCxnSpPr>
          <p:nvPr/>
        </p:nvCxnSpPr>
        <p:spPr>
          <a:xfrm rot="5400000">
            <a:off x="4293006" y="3433604"/>
            <a:ext cx="457200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60" y="2627159"/>
            <a:ext cx="2225878" cy="8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72797" y="1133305"/>
            <a:ext cx="8290203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How might we distribute </a:t>
            </a:r>
            <a:r>
              <a:rPr lang="en-IE" sz="2000" dirty="0">
                <a:latin typeface="Calibri Light" panose="020F0302020204030204" pitchFamily="34" charset="0"/>
              </a:rPr>
              <a:t>a </a:t>
            </a:r>
            <a:r>
              <a:rPr lang="en-IE" sz="2000" dirty="0" smtClean="0">
                <a:latin typeface="Calibri Light" panose="020F0302020204030204" pitchFamily="34" charset="0"/>
              </a:rPr>
              <a:t>key–value store over multiple machines?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7596" y="1133305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182"/>
            <a:ext cx="9144000" cy="715962"/>
          </a:xfrm>
        </p:spPr>
        <p:txBody>
          <a:bodyPr/>
          <a:lstStyle/>
          <a:p>
            <a:pPr algn="ctr"/>
            <a:r>
              <a:rPr lang="es-CL" dirty="0" smtClean="0"/>
              <a:t>SQL</a:t>
            </a:r>
            <a:endParaRPr lang="es-CL" dirty="0"/>
          </a:p>
        </p:txBody>
      </p:sp>
      <p:sp>
        <p:nvSpPr>
          <p:cNvPr id="4" name="Rectangle 3"/>
          <p:cNvSpPr/>
          <p:nvPr/>
        </p:nvSpPr>
        <p:spPr>
          <a:xfrm>
            <a:off x="4512839" y="931144"/>
            <a:ext cx="4631161" cy="22613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931144"/>
            <a:ext cx="4512839" cy="22613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28600" y="1083544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Difficult to optimise</a:t>
            </a:r>
          </a:p>
          <a:p>
            <a:pPr algn="ctr"/>
            <a:endParaRPr lang="en-IE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Difficult to distribute</a:t>
            </a:r>
            <a:endParaRPr lang="en-IE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0020" y="1083544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Declarative language</a:t>
            </a:r>
          </a:p>
          <a:p>
            <a:pPr algn="ctr"/>
            <a:endParaRPr lang="en-US" dirty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GB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Expressive</a:t>
            </a:r>
            <a:endParaRPr lang="en-GB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66" y="931144"/>
            <a:ext cx="1077273" cy="2345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592" y="914400"/>
            <a:ext cx="1231457" cy="236220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0" y="3566736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ctr"/>
            <a:r>
              <a:rPr lang="es-CL" dirty="0" smtClean="0"/>
              <a:t>ACID</a:t>
            </a:r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4496049" y="4267200"/>
            <a:ext cx="4631161" cy="22613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-16790" y="4267200"/>
            <a:ext cx="4512839" cy="22613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11810" y="4419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Costly to implement</a:t>
            </a:r>
          </a:p>
          <a:p>
            <a:pPr algn="ctr"/>
            <a:endParaRPr lang="en-IE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Difficult to distribute</a:t>
            </a:r>
            <a:endParaRPr lang="en-IE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93230" y="44196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Guarantees correct </a:t>
            </a:r>
            <a:r>
              <a:rPr lang="en-US" dirty="0" err="1" smtClean="0">
                <a:solidFill>
                  <a:srgbClr val="00B050"/>
                </a:solidFill>
                <a:latin typeface="Calibri Light" panose="020F0302020204030204" pitchFamily="34" charset="0"/>
              </a:rPr>
              <a:t>behaviour</a:t>
            </a:r>
            <a:endParaRPr lang="en-US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algn="ctr"/>
            <a:endParaRPr lang="en-US" dirty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US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Support transactions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776" y="4267200"/>
            <a:ext cx="1077273" cy="23454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802" y="4250456"/>
            <a:ext cx="123145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2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22" grpId="0"/>
      <p:bldP spid="23" grpId="0" animBg="1"/>
      <p:bldP spid="24" grpId="0" animBg="1"/>
      <p:bldP spid="25" grpId="0"/>
      <p:bldP spid="2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Key–Value Store: Distribution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40584" y="6141342"/>
            <a:ext cx="61553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7" y="5653286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653287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18" idx="2"/>
            <a:endCxn id="11" idx="0"/>
          </p:cNvCxnSpPr>
          <p:nvPr/>
        </p:nvCxnSpPr>
        <p:spPr>
          <a:xfrm rot="5400000">
            <a:off x="2113189" y="3244870"/>
            <a:ext cx="1735813" cy="3081021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8" idx="2"/>
            <a:endCxn id="8" idx="0"/>
          </p:cNvCxnSpPr>
          <p:nvPr/>
        </p:nvCxnSpPr>
        <p:spPr>
          <a:xfrm rot="5400000">
            <a:off x="3115077" y="4246758"/>
            <a:ext cx="1735812" cy="107724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8" idx="2"/>
            <a:endCxn id="9" idx="0"/>
          </p:cNvCxnSpPr>
          <p:nvPr/>
        </p:nvCxnSpPr>
        <p:spPr>
          <a:xfrm rot="16200000" flipH="1">
            <a:off x="4105675" y="4333403"/>
            <a:ext cx="1735814" cy="90395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594579" y="4505348"/>
            <a:ext cx="2812181" cy="11479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69" y="428683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57601" y="274780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22" y="3662204"/>
            <a:ext cx="2082165" cy="255270"/>
          </a:xfrm>
          <a:prstGeom prst="rect">
            <a:avLst/>
          </a:prstGeom>
          <a:ln w="12700">
            <a:solidFill>
              <a:srgbClr val="002060"/>
            </a:solidFill>
            <a:prstDash val="sysDash"/>
          </a:ln>
        </p:spPr>
      </p:pic>
      <p:cxnSp>
        <p:nvCxnSpPr>
          <p:cNvPr id="25" name="Elbow Connector 24"/>
          <p:cNvCxnSpPr>
            <a:endCxn id="18" idx="0"/>
          </p:cNvCxnSpPr>
          <p:nvPr/>
        </p:nvCxnSpPr>
        <p:spPr>
          <a:xfrm rot="5400000">
            <a:off x="4293006" y="3433604"/>
            <a:ext cx="457200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60" y="2627159"/>
            <a:ext cx="2225878" cy="8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72797" y="1133305"/>
            <a:ext cx="8290203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What happens if a machine leaves or joins afterwards?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7596" y="1133305"/>
            <a:ext cx="365403" cy="3487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7311" y="1851366"/>
            <a:ext cx="8290203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How can we avoid rehashing everything?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2110" y="1851366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Consistent Hashing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b="1" dirty="0" smtClean="0">
                <a:solidFill>
                  <a:srgbClr val="00B050"/>
                </a:solidFill>
              </a:rPr>
              <a:t>Avoid re-hashing everything</a:t>
            </a:r>
          </a:p>
          <a:p>
            <a:r>
              <a:rPr lang="en-IE" sz="2400" dirty="0" smtClean="0"/>
              <a:t>Hash using a ring</a:t>
            </a:r>
          </a:p>
          <a:p>
            <a:r>
              <a:rPr lang="en-IE" sz="2400" dirty="0" smtClean="0"/>
              <a:t>Each machine picks </a:t>
            </a:r>
            <a:r>
              <a:rPr lang="en-IE" sz="2400" i="1" dirty="0" smtClean="0">
                <a:latin typeface="Cambria" panose="02040503050406030204" pitchFamily="18" charset="0"/>
              </a:rPr>
              <a:t>n</a:t>
            </a:r>
            <a:r>
              <a:rPr lang="en-IE" sz="2400" i="1" dirty="0" smtClean="0"/>
              <a:t> </a:t>
            </a:r>
            <a:r>
              <a:rPr lang="en-IE" sz="2400" dirty="0" smtClean="0"/>
              <a:t>pseudo-random points on the ring</a:t>
            </a:r>
          </a:p>
          <a:p>
            <a:r>
              <a:rPr lang="en-IE" sz="2400" dirty="0" smtClean="0"/>
              <a:t>Machine responsible for arc after its point</a:t>
            </a:r>
          </a:p>
          <a:p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</a:rPr>
              <a:t>Objects</a:t>
            </a:r>
            <a:r>
              <a:rPr lang="en-IE" sz="2400" dirty="0" smtClean="0"/>
              <a:t> mapped to ring</a:t>
            </a:r>
          </a:p>
          <a:p>
            <a:r>
              <a:rPr lang="en-IE" sz="2400" dirty="0" smtClean="0"/>
              <a:t>If </a:t>
            </a:r>
            <a:r>
              <a:rPr lang="en-IE" sz="2400" dirty="0"/>
              <a:t>a machine leaves, its range moves to previous machine</a:t>
            </a:r>
          </a:p>
          <a:p>
            <a:r>
              <a:rPr lang="en-IE" sz="2400" dirty="0"/>
              <a:t>If </a:t>
            </a:r>
            <a:r>
              <a:rPr lang="en-IE" sz="2400" dirty="0" smtClean="0"/>
              <a:t>a machine </a:t>
            </a:r>
            <a:r>
              <a:rPr lang="en-IE" sz="2400" dirty="0"/>
              <a:t>joins, it picks new </a:t>
            </a:r>
            <a:r>
              <a:rPr lang="en-IE" sz="2400" dirty="0" smtClean="0"/>
              <a:t>points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3514725" cy="325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610349" y="3754858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10400" y="3609689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62999" y="5564608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24546" y="5869408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86511" y="6378995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48600" y="6540919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2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Amazon Dynamo: Hashing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Consistent Hashing (128-bit MD5)</a:t>
            </a:r>
          </a:p>
          <a:p>
            <a:endParaRPr lang="en-IE" dirty="0"/>
          </a:p>
        </p:txBody>
      </p:sp>
      <p:pic>
        <p:nvPicPr>
          <p:cNvPr id="4" name="Picture 2" descr="http://blog.grio.com/wp-content/uploads/2012/03/Amazon-Web-Services-DynamoDB-A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235" y="228601"/>
            <a:ext cx="145284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4048125" cy="375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22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Amazon Dynamo: Replication</a:t>
            </a:r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56643" y="1066800"/>
            <a:ext cx="8229600" cy="4876800"/>
          </a:xfrm>
        </p:spPr>
        <p:txBody>
          <a:bodyPr/>
          <a:lstStyle/>
          <a:p>
            <a:r>
              <a:rPr lang="en-IE" dirty="0" smtClean="0"/>
              <a:t>A set replication factor (e.g., 3)</a:t>
            </a:r>
          </a:p>
          <a:p>
            <a:r>
              <a:rPr lang="en-IE" dirty="0" smtClean="0"/>
              <a:t>Commonly primary / secondary replicas</a:t>
            </a:r>
          </a:p>
          <a:p>
            <a:pPr lvl="1"/>
            <a:r>
              <a:rPr lang="en-IE" dirty="0" smtClean="0"/>
              <a:t>Primary replica elected from secondary replicas in the case of failure of primary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019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9428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9836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14418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90819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38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19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19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28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9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09019" y="524726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>
                <a:latin typeface="Calibri Light" panose="020F0302020204030204" pitchFamily="34" charset="0"/>
              </a:rPr>
              <a:t>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18909" y="5247263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>
                <a:latin typeface="Calibri Light" panose="020F0302020204030204" pitchFamily="34" charset="0"/>
              </a:rPr>
              <a:t>v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190818" y="5877935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k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00710" y="5877935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v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36" name="TextBox 50"/>
          <p:cNvSpPr txBox="1"/>
          <p:nvPr/>
        </p:nvSpPr>
        <p:spPr>
          <a:xfrm>
            <a:off x="846186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>
                <a:latin typeface="Calibri Light" panose="020F0302020204030204" pitchFamily="34" charset="0"/>
              </a:rPr>
              <a:t>A1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7" name="TextBox 52"/>
          <p:cNvSpPr txBox="1"/>
          <p:nvPr/>
        </p:nvSpPr>
        <p:spPr>
          <a:xfrm>
            <a:off x="2504907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>
                <a:latin typeface="Calibri Light" panose="020F0302020204030204" pitchFamily="34" charset="0"/>
              </a:rPr>
              <a:t>B1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8" name="TextBox 53"/>
          <p:cNvSpPr txBox="1"/>
          <p:nvPr/>
        </p:nvSpPr>
        <p:spPr>
          <a:xfrm>
            <a:off x="4239703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9" name="TextBox 54"/>
          <p:cNvSpPr txBox="1"/>
          <p:nvPr/>
        </p:nvSpPr>
        <p:spPr>
          <a:xfrm>
            <a:off x="5964287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>
                <a:latin typeface="Calibri Light" panose="020F0302020204030204" pitchFamily="34" charset="0"/>
              </a:rPr>
              <a:t>D1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0" name="TextBox 55"/>
          <p:cNvSpPr txBox="1"/>
          <p:nvPr/>
        </p:nvSpPr>
        <p:spPr>
          <a:xfrm>
            <a:off x="7640685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>
                <a:latin typeface="Calibri Light" panose="020F0302020204030204" pitchFamily="34" charset="0"/>
              </a:rPr>
              <a:t>E1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99428" y="5846112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>
                <a:latin typeface="Calibri Light" panose="020F0302020204030204" pitchFamily="34" charset="0"/>
              </a:rPr>
              <a:t>k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783919" y="5846111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>
                <a:latin typeface="Calibri Light" panose="020F0302020204030204" pitchFamily="34" charset="0"/>
              </a:rPr>
              <a:t>v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514418" y="5388912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>
                <a:latin typeface="Calibri Light" panose="020F0302020204030204" pitchFamily="34" charset="0"/>
              </a:rPr>
              <a:t>k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224308" y="5388911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>
                <a:latin typeface="Calibri Light" panose="020F0302020204030204" pitchFamily="34" charset="0"/>
              </a:rPr>
              <a:t>v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789833" y="5388910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k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499725" y="5388910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v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514418" y="5730802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k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224310" y="5730802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v</a:t>
            </a:r>
            <a:endParaRPr lang="en-IE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1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Amazon Dynamo: Replication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Replication factor of </a:t>
            </a:r>
            <a:r>
              <a:rPr lang="en-IE" sz="3300" i="1" dirty="0" smtClean="0">
                <a:latin typeface="Cambria" panose="02040503050406030204" pitchFamily="18" charset="0"/>
              </a:rPr>
              <a:t>n</a:t>
            </a:r>
            <a:r>
              <a:rPr lang="en-IE" sz="3600" dirty="0" smtClean="0"/>
              <a:t>?</a:t>
            </a:r>
            <a:endParaRPr lang="en-IE" sz="3300" dirty="0">
              <a:latin typeface="Cambria" panose="02040503050406030204" pitchFamily="18" charset="0"/>
            </a:endParaRPr>
          </a:p>
          <a:p>
            <a:pPr lvl="1"/>
            <a:r>
              <a:rPr lang="en-IE" dirty="0" smtClean="0"/>
              <a:t>Easy: pick </a:t>
            </a:r>
            <a:r>
              <a:rPr lang="en-IE" i="1" dirty="0" smtClean="0">
                <a:latin typeface="Cambria" panose="02040503050406030204" pitchFamily="18" charset="0"/>
              </a:rPr>
              <a:t>n</a:t>
            </a:r>
            <a:r>
              <a:rPr lang="en-IE" dirty="0" smtClean="0"/>
              <a:t> next buckets (different machines!)</a:t>
            </a:r>
          </a:p>
          <a:p>
            <a:endParaRPr lang="en-I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4048125" cy="375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2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Amazon Dynamo: Object Versioning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Object Versioning (per bucket)</a:t>
            </a:r>
          </a:p>
          <a:p>
            <a:pPr lvl="1"/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Inconsolata" panose="020B0609030003000000" pitchFamily="49" charset="0"/>
              </a:rPr>
              <a:t>PUT</a:t>
            </a:r>
            <a:r>
              <a:rPr lang="en-IE" dirty="0" smtClean="0"/>
              <a:t> doesn’t overwrite: pushes version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GET</a:t>
            </a:r>
            <a:r>
              <a:rPr lang="en-IE" dirty="0" smtClean="0"/>
              <a:t> returns most recent version</a:t>
            </a:r>
          </a:p>
        </p:txBody>
      </p:sp>
      <p:pic>
        <p:nvPicPr>
          <p:cNvPr id="10244" name="Picture 4" descr="http://docs.aws.amazon.com/AmazonS3/latest/dev/images/versioning_PUT_versionEnabl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14886"/>
            <a:ext cx="3521075" cy="27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533774"/>
            <a:ext cx="1643062" cy="23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 descr="http://docs.aws.amazon.com/AmazonS3/latest/dev/images/versioning_objec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62571"/>
            <a:ext cx="2057400" cy="11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4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</a:t>
            </a:r>
            <a:r>
              <a:rPr lang="en-IE" dirty="0" smtClean="0"/>
              <a:t>Dynamo: </a:t>
            </a:r>
            <a:r>
              <a:rPr lang="en-IE" dirty="0"/>
              <a:t>Object Versioning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Object Versioning </a:t>
            </a:r>
            <a:r>
              <a:rPr lang="en-IE" dirty="0"/>
              <a:t>(per bucket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  <a:latin typeface="Inconsolata" panose="020B0609030003000000" pitchFamily="49" charset="0"/>
              </a:rPr>
              <a:t>DELETE</a:t>
            </a:r>
            <a:r>
              <a:rPr lang="en-IE" dirty="0" smtClean="0"/>
              <a:t> doesn’t wipe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GET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smtClean="0"/>
              <a:t>will return not found</a:t>
            </a:r>
          </a:p>
        </p:txBody>
      </p:sp>
      <p:pic>
        <p:nvPicPr>
          <p:cNvPr id="10254" name="Picture 14" descr="http://docs.aws.amazon.com/AmazonS3/latest/dev/images/versioning_DELETE_versioningEnab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3905250" cy="275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886200"/>
            <a:ext cx="2724150" cy="206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1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</a:t>
            </a:r>
            <a:r>
              <a:rPr lang="en-IE" dirty="0" smtClean="0"/>
              <a:t>Dynamo: </a:t>
            </a:r>
            <a:r>
              <a:rPr lang="en-IE" dirty="0"/>
              <a:t>Object Versioning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Object Versioning (per bucket)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GET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smtClean="0"/>
              <a:t>by version</a:t>
            </a:r>
          </a:p>
        </p:txBody>
      </p:sp>
      <p:pic>
        <p:nvPicPr>
          <p:cNvPr id="15362" name="Picture 2" descr="http://docs.aws.amazon.com/AmazonS3/latest/dev/images/versioning_GET_Version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6629400" cy="304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0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</a:t>
            </a:r>
            <a:r>
              <a:rPr lang="en-IE" dirty="0" smtClean="0"/>
              <a:t>Dynamo: </a:t>
            </a:r>
            <a:r>
              <a:rPr lang="en-IE" dirty="0"/>
              <a:t>Object Versioning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IE" dirty="0" smtClean="0"/>
              <a:t>Object Versioning </a:t>
            </a:r>
            <a:r>
              <a:rPr lang="en-IE" dirty="0"/>
              <a:t>(per bucket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  <a:latin typeface="Inconsolata" panose="020B0609030003000000" pitchFamily="49" charset="0"/>
              </a:rPr>
              <a:t>PERMANENT DELETE</a:t>
            </a:r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 </a:t>
            </a:r>
            <a:r>
              <a:rPr lang="en-IE" dirty="0" smtClean="0"/>
              <a:t>by version … wiped</a:t>
            </a:r>
          </a:p>
          <a:p>
            <a:pPr lvl="1"/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</p:txBody>
      </p:sp>
      <p:pic>
        <p:nvPicPr>
          <p:cNvPr id="16386" name="Picture 2" descr="http://docs.aws.amazon.com/AmazonS3/latest/dev/images/versioning_DELETE_versioningEnable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04282"/>
            <a:ext cx="4276725" cy="31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0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</a:t>
            </a:r>
            <a:r>
              <a:rPr lang="en-IE" dirty="0" smtClean="0"/>
              <a:t>Dynamo: Model</a:t>
            </a:r>
            <a:endParaRPr lang="en-IE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6643" y="25781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Countries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Afghanistan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capital:Kabul,continent:Asia,pop:31108077#2011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Albania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capital:Tirana,continent:Europe,pop:3011405#2013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6" name="Content Placeholder 67"/>
          <p:cNvSpPr txBox="1">
            <a:spLocks/>
          </p:cNvSpPr>
          <p:nvPr/>
        </p:nvSpPr>
        <p:spPr>
          <a:xfrm>
            <a:off x="456643" y="1066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Named table with primary key and a value</a:t>
            </a:r>
          </a:p>
          <a:p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Primary key is hashed / unordered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456643" y="4724400"/>
          <a:ext cx="822960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Cities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Kabul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country:Afghanistan,pop:3476000#2013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Tirana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country:Albania,pop:3011405#2013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7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Transactional overhead: the cost of ACID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72449" y="1524001"/>
            <a:ext cx="4323457" cy="2133599"/>
          </a:xfrm>
        </p:spPr>
        <p:txBody>
          <a:bodyPr>
            <a:normAutofit fontScale="77500" lnSpcReduction="20000"/>
          </a:bodyPr>
          <a:lstStyle/>
          <a:p>
            <a:r>
              <a:rPr lang="en-IE" dirty="0" smtClean="0"/>
              <a:t>640 transactions per second for system with full transactional support (ACID)</a:t>
            </a:r>
          </a:p>
          <a:p>
            <a:r>
              <a:rPr lang="en-IE" dirty="0" smtClean="0"/>
              <a:t>12,700 transactions per second for system without logs, transactions or lock scheduling</a:t>
            </a:r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13" y="4270952"/>
            <a:ext cx="4899260" cy="258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63" y="1219200"/>
            <a:ext cx="3905250" cy="289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8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Amazon </a:t>
            </a:r>
            <a:r>
              <a:rPr lang="en-IE" dirty="0" smtClean="0"/>
              <a:t>Dynamo: CAP</a:t>
            </a:r>
            <a:endParaRPr lang="en-I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19450"/>
            <a:ext cx="4112514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4953000" cy="4876800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Two options for each table:</a:t>
            </a:r>
          </a:p>
          <a:p>
            <a:endParaRPr lang="en-IE" b="1" dirty="0" smtClean="0">
              <a:solidFill>
                <a:srgbClr val="0070C0"/>
              </a:solidFill>
            </a:endParaRPr>
          </a:p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FF0000"/>
                </a:solidFill>
              </a:rPr>
              <a:t>Eventual consistency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8000"/>
                </a:solidFill>
              </a:rPr>
              <a:t>High availability </a:t>
            </a:r>
            <a:endParaRPr lang="en-IE" dirty="0" smtClean="0"/>
          </a:p>
          <a:p>
            <a:endParaRPr lang="en-I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IE" b="1" dirty="0" smtClean="0">
                <a:solidFill>
                  <a:srgbClr val="0070C0"/>
                </a:solidFill>
              </a:rPr>
              <a:t>C</a:t>
            </a:r>
            <a:r>
              <a:rPr lang="en-IE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008000"/>
                </a:solidFill>
              </a:rPr>
              <a:t>Strong consistency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FF0000"/>
                </a:solidFill>
              </a:rPr>
              <a:t>Lower availability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3352800"/>
            <a:ext cx="197891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</a:rPr>
              <a:t>What’s a CP system again?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7686" y="5867400"/>
            <a:ext cx="197891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</a:rPr>
              <a:t>What’s an AP system again?</a:t>
            </a:r>
          </a:p>
        </p:txBody>
      </p:sp>
    </p:spTree>
    <p:extLst>
      <p:ext uri="{BB962C8B-B14F-4D97-AF65-F5344CB8AC3E}">
        <p14:creationId xmlns:p14="http://schemas.microsoft.com/office/powerpoint/2010/main" val="391628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Amazon </a:t>
            </a:r>
            <a:r>
              <a:rPr lang="en-IE" dirty="0" smtClean="0"/>
              <a:t>Dynamo: Consistency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Gossiping</a:t>
            </a:r>
          </a:p>
          <a:p>
            <a:pPr lvl="1"/>
            <a:r>
              <a:rPr lang="en-IE" dirty="0" smtClean="0"/>
              <a:t>Keep-alive messages sent between nodes with state</a:t>
            </a:r>
          </a:p>
          <a:p>
            <a:pPr lvl="1"/>
            <a:r>
              <a:rPr lang="en-IE" dirty="0" smtClean="0"/>
              <a:t>Dynamo largely decentralised (no master node)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Quorums:</a:t>
            </a:r>
          </a:p>
          <a:p>
            <a:pPr lvl="1"/>
            <a:r>
              <a:rPr lang="en-IE" dirty="0" smtClean="0"/>
              <a:t>Multiple</a:t>
            </a:r>
            <a:r>
              <a:rPr lang="en-IE" i="1" dirty="0" smtClean="0"/>
              <a:t> </a:t>
            </a:r>
            <a:r>
              <a:rPr lang="en-IE" dirty="0" smtClean="0"/>
              <a:t>nodes responsible for a read (</a:t>
            </a:r>
            <a:r>
              <a:rPr lang="en-IE" i="1" dirty="0" smtClean="0"/>
              <a:t>R</a:t>
            </a:r>
            <a:r>
              <a:rPr lang="en-IE" dirty="0" smtClean="0"/>
              <a:t>) or write (</a:t>
            </a:r>
            <a:r>
              <a:rPr lang="en-IE" i="1" dirty="0" smtClean="0"/>
              <a:t>W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/>
              <a:t>At least </a:t>
            </a:r>
            <a:r>
              <a:rPr lang="en-IE" i="1" dirty="0" smtClean="0"/>
              <a:t>R</a:t>
            </a:r>
            <a:r>
              <a:rPr lang="en-IE" dirty="0" smtClean="0"/>
              <a:t> or </a:t>
            </a:r>
            <a:r>
              <a:rPr lang="en-IE" i="1" dirty="0" smtClean="0"/>
              <a:t>W</a:t>
            </a:r>
            <a:r>
              <a:rPr lang="en-IE" dirty="0" smtClean="0"/>
              <a:t> nodes acknowledge for success</a:t>
            </a:r>
          </a:p>
          <a:p>
            <a:pPr lvl="1"/>
            <a:r>
              <a:rPr lang="en-IE" dirty="0" smtClean="0"/>
              <a:t>Higher </a:t>
            </a:r>
            <a:r>
              <a:rPr lang="en-IE" i="1" dirty="0" smtClean="0"/>
              <a:t>R</a:t>
            </a:r>
            <a:r>
              <a:rPr lang="en-IE" dirty="0" smtClean="0"/>
              <a:t> or </a:t>
            </a:r>
            <a:r>
              <a:rPr lang="en-IE" i="1" dirty="0" smtClean="0"/>
              <a:t>W</a:t>
            </a:r>
            <a:r>
              <a:rPr lang="en-IE" dirty="0" smtClean="0"/>
              <a:t> = Higher consistency, lower availability</a:t>
            </a:r>
          </a:p>
          <a:p>
            <a:pPr marL="457200" lvl="1" indent="0">
              <a:buNone/>
            </a:pPr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Hinted Handoff</a:t>
            </a:r>
          </a:p>
          <a:p>
            <a:pPr lvl="1"/>
            <a:r>
              <a:rPr lang="en-IE" dirty="0" smtClean="0"/>
              <a:t>For transient failures </a:t>
            </a:r>
          </a:p>
          <a:p>
            <a:pPr lvl="1"/>
            <a:r>
              <a:rPr lang="en-IE" dirty="0" smtClean="0"/>
              <a:t>A node “covers” for another node while it is down</a:t>
            </a:r>
          </a:p>
        </p:txBody>
      </p:sp>
    </p:spTree>
    <p:extLst>
      <p:ext uri="{BB962C8B-B14F-4D97-AF65-F5344CB8AC3E}">
        <p14:creationId xmlns:p14="http://schemas.microsoft.com/office/powerpoint/2010/main" val="134557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00" y="2286000"/>
            <a:ext cx="2926207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Amazon Dynamo: Consistency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906963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Vector Clock</a:t>
            </a:r>
            <a:r>
              <a:rPr lang="en-IE" sz="2800" dirty="0" smtClean="0"/>
              <a:t>: </a:t>
            </a:r>
          </a:p>
          <a:p>
            <a:pPr lvl="1"/>
            <a:r>
              <a:rPr lang="en-IE" sz="2400" dirty="0" smtClean="0"/>
              <a:t>A list of pairs indicating a node and operation count</a:t>
            </a:r>
          </a:p>
          <a:p>
            <a:pPr lvl="1"/>
            <a:r>
              <a:rPr lang="en-IE" sz="2400" dirty="0" smtClean="0"/>
              <a:t>Used to track branches of revisions</a:t>
            </a:r>
          </a:p>
        </p:txBody>
      </p:sp>
    </p:spTree>
    <p:extLst>
      <p:ext uri="{BB962C8B-B14F-4D97-AF65-F5344CB8AC3E}">
        <p14:creationId xmlns:p14="http://schemas.microsoft.com/office/powerpoint/2010/main" val="2346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Amazon Dynamo: Consistency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Two versions of one shopping cart: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83873"/>
            <a:ext cx="3602388" cy="24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6876"/>
            <a:ext cx="3602388" cy="246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1106076" y="5664055"/>
            <a:ext cx="6931845" cy="889145"/>
          </a:xfrm>
          <a:prstGeom prst="rect">
            <a:avLst/>
          </a:prstGeom>
          <a:solidFill>
            <a:srgbClr val="C5E6A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Clr>
                <a:schemeClr val="tx1"/>
              </a:buClr>
              <a:buNone/>
            </a:pPr>
            <a:r>
              <a:rPr lang="en-IE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Application knows best </a:t>
            </a:r>
          </a:p>
          <a:p>
            <a:pPr marL="0" indent="0" algn="ctr">
              <a:buNone/>
            </a:pPr>
            <a:r>
              <a:rPr lang="en-IE" sz="1900" dirty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r>
              <a:rPr lang="en-IE" sz="1900" dirty="0" smtClean="0">
                <a:latin typeface="Calibri Light" panose="020F0302020204030204" pitchFamily="34" charset="0"/>
              </a:rPr>
              <a:t>(… and must support multiple versions being returned)</a:t>
            </a: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6077" y="4826589"/>
            <a:ext cx="6931845" cy="723166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How best to merge multiple conflicting versions of a value </a:t>
            </a:r>
          </a:p>
          <a:p>
            <a:r>
              <a:rPr lang="en-IE" sz="2000" dirty="0">
                <a:latin typeface="Calibri Light" panose="020F0302020204030204" pitchFamily="34" charset="0"/>
              </a:rPr>
              <a:t>	</a:t>
            </a:r>
            <a:r>
              <a:rPr lang="en-IE" sz="2000" dirty="0" smtClean="0">
                <a:latin typeface="Calibri Light" panose="020F0302020204030204" pitchFamily="34" charset="0"/>
              </a:rPr>
              <a:t>			(known as </a:t>
            </a:r>
            <a:r>
              <a:rPr lang="en-IE" sz="2000" u="sng" dirty="0" smtClean="0">
                <a:latin typeface="Calibri Light" panose="020F0302020204030204" pitchFamily="34" charset="0"/>
              </a:rPr>
              <a:t>reconciliation</a:t>
            </a:r>
            <a:r>
              <a:rPr lang="en-IE" sz="2000" dirty="0" smtClean="0">
                <a:latin typeface="Calibri Light" panose="020F0302020204030204" pitchFamily="34" charset="0"/>
              </a:rPr>
              <a:t>)?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519" y="4881057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7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Amazon </a:t>
            </a:r>
            <a:r>
              <a:rPr lang="es-CL" dirty="0" err="1" smtClean="0"/>
              <a:t>Dynamo</a:t>
            </a:r>
            <a:r>
              <a:rPr lang="es-CL" dirty="0" smtClean="0"/>
              <a:t>: </a:t>
            </a:r>
            <a:r>
              <a:rPr lang="es-CL" dirty="0" err="1" smtClean="0"/>
              <a:t>Consistency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26896"/>
            <a:ext cx="4168748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48" y="2126896"/>
            <a:ext cx="4168748" cy="1683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0025" y="4578009"/>
            <a:ext cx="6931845" cy="723166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How can we efficiently verify that two copies of a block of</a:t>
            </a:r>
          </a:p>
          <a:p>
            <a:r>
              <a:rPr lang="en-IE" sz="2000" dirty="0" smtClean="0">
                <a:latin typeface="Calibri Light" panose="020F0302020204030204" pitchFamily="34" charset="0"/>
              </a:rPr>
              <a:t>data are the same (and find where the differences are)?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467" y="4632477"/>
            <a:ext cx="365403" cy="348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15" y="1554537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67" y="1554538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9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</a:t>
            </a:r>
            <a:r>
              <a:rPr lang="en-IE" dirty="0" smtClean="0"/>
              <a:t>Dynamo: </a:t>
            </a:r>
            <a:r>
              <a:rPr lang="en-IE" dirty="0" err="1" smtClean="0"/>
              <a:t>Merkle</a:t>
            </a:r>
            <a:r>
              <a:rPr lang="en-IE" dirty="0" smtClean="0"/>
              <a:t> Trees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906963"/>
          </a:xfrm>
        </p:spPr>
        <p:txBody>
          <a:bodyPr/>
          <a:lstStyle/>
          <a:p>
            <a:r>
              <a:rPr lang="en-IE" dirty="0" err="1" smtClean="0">
                <a:solidFill>
                  <a:srgbClr val="0070C0"/>
                </a:solidFill>
              </a:rPr>
              <a:t>Merkle</a:t>
            </a:r>
            <a:r>
              <a:rPr lang="en-IE" dirty="0" smtClean="0">
                <a:solidFill>
                  <a:srgbClr val="0070C0"/>
                </a:solidFill>
              </a:rPr>
              <a:t> tree: </a:t>
            </a:r>
            <a:r>
              <a:rPr lang="en-IE" dirty="0" smtClean="0"/>
              <a:t>A hash tree</a:t>
            </a:r>
          </a:p>
          <a:p>
            <a:pPr lvl="1"/>
            <a:r>
              <a:rPr lang="en-IE" dirty="0"/>
              <a:t>Leaf node </a:t>
            </a:r>
            <a:r>
              <a:rPr lang="en-IE" dirty="0" smtClean="0"/>
              <a:t>compute hashes </a:t>
            </a:r>
            <a:r>
              <a:rPr lang="en-IE" dirty="0"/>
              <a:t>from </a:t>
            </a:r>
            <a:r>
              <a:rPr lang="en-IE" dirty="0" smtClean="0"/>
              <a:t>data</a:t>
            </a:r>
          </a:p>
          <a:p>
            <a:pPr lvl="1"/>
            <a:r>
              <a:rPr lang="en-IE" dirty="0" smtClean="0"/>
              <a:t>Non-leaf nodes have hashes of their children</a:t>
            </a:r>
          </a:p>
          <a:p>
            <a:pPr lvl="1"/>
            <a:r>
              <a:rPr lang="en-IE" dirty="0"/>
              <a:t>F</a:t>
            </a:r>
            <a:r>
              <a:rPr lang="en-IE" dirty="0" smtClean="0"/>
              <a:t>ind differences between two trees level-by-level</a:t>
            </a:r>
          </a:p>
        </p:txBody>
      </p:sp>
      <p:pic>
        <p:nvPicPr>
          <p:cNvPr id="3074" name="Picture 2" descr="https://indigocore.org/img/documentation/v0.1.0/references/proof-of-existence-merkle-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91678"/>
            <a:ext cx="8142514" cy="314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7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Read More …</a:t>
            </a:r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9" y="3200400"/>
            <a:ext cx="807132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blog.grio.com/wp-content/uploads/2012/03/Amazon-Web-Services-DynamoDB-A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30" y="381000"/>
            <a:ext cx="269813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Key–Value stores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66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</a:t>
            </a:r>
            <a:r>
              <a:rPr lang="en-IE" dirty="0"/>
              <a:t>Key–Value </a:t>
            </a:r>
            <a:r>
              <a:rPr lang="en-IE" dirty="0" smtClean="0"/>
              <a:t>Stores</a:t>
            </a:r>
            <a:endParaRPr lang="en-IE" dirty="0"/>
          </a:p>
        </p:txBody>
      </p:sp>
      <p:sp>
        <p:nvSpPr>
          <p:cNvPr id="4" name="AutoShape 2" descr="data:image/jpeg;base64,/9j/4AAQSkZJRgABAQAAAQABAAD/2wCEAAkGBxMHEhUSExIWExUWGRQXFxcXFxoYGBcbFBMYFxsZGhQYHSggGRslHBYYIT0tJSkrLjouFyAzODMsNygtLiwBCgoKDQ0OGhAQFywcFB0sLC8sLCsxNzctLCwyLCwsKys3LzcrNzcsNys3NysrKy4sKyszNywsKyssNy4sKy4rLP/AABEIAHkBQAMBIgACEQEDEQH/xAAcAAEAAgMBAQEAAAAAAAAAAAAABgcEBQgDAgH/xABBEAABAwICBgQKCAYDAQAAAAABAAIDBBEFBgcSITFBUTRhcZETInJzgZKhsbLBFTJCUlRis9EUFiNDgvAz4fFT/8QAFwEBAQEBAAAAAAAAAAAAAAAAAAECBP/EABoRAQEBAQEBAQAAAAAAAAAAAAABEQIEQTH/2gAMAwEAAhEDEQA/ALxREQEREBERAREQEREBERAREQEREBEXy94ZvIHag+kREBERAREQEREBERAREQEREBERAREQEREBERAREQEREBERAREQEREBERAREQEREGjzjjv0BTGQAF5IYwHdrEE3PYAT6FSNfWSYi8vleZHHi437uQ7Fa2lWidVUjXtF/BPDneSWlt/QSFUSsSpDlLNMmASNBcXQkgPYTcAfeaOBG/ZvV3g620LnKCB1U4MYNZziGtA4k7AuiaWLwDGsvfVa1t+dhZKR6oiKKIiICIiAiIgIiIKs0iY3UUFYWRTvY3UYbNNhc3UY/mis/FS+stvpR6cfNx/NRFaRd+Qat9dRRvkeXuJfdx37HkKRKL6NegR9snxlShZUREQEREBERAREQERYk2JwwO1HSta7kT7+XpWeu+eZvVxrnnrr8msteVVUso2OkkcGMaLlxNgAvVaDPGFSYxSPji+vdrgL21tU3tcrTL3wfM9LjLiyGUOcNuqQWkjmAd63CqXImWKqOrZLJE+JkZJJeNW92kaoB37+xW0gIsLEcVgwsAzSsjvu1nAE9g3lZNPO2qaHscHtO0OaQQewhB6IixcVeY4JXA2IjkII4EMNigykVBjMtZ+Jl9ZSXJGaZIHTyVMz3sZFcBxvdxe0AAczeyuJq1ibL5ZM1+5wPYQVReP5nqMdcS95azhG0kNA6/vHrPsWvwmmfUzRxxEte9waC3YRc77jkNvoTDXQsjBICCAQRYg7iDwsoPiWjOnqHF0Ur4Qfs2D2jyb2IHpKkeZHuoqKYscQ5kZ1XX8bYN9+apr+Zaz8TL6yQWxlrJlPgB1xrSSfffbZ5LRsHtPWpIqcydj1TVVsDH1EjmucQWl1wfEcdquNKoiLT5kzHDl5mtIbuN9Rg+s63uHWoNwvN8zY97gO0gKlcazrV4qT/U8EzgyO473byf8AbKOPPhDc7TzO095VxNdHskD9xB7DdfS5yp530puxzmHm0lvuUyy7pEnoiG1H9aP739xvXfc707etMNW2iqbPWZZHTtdTVLhG6NpGo6wvc3uOBUc/mWs/Ey+smGr8RRrR7VvraJj5Hl7i6S7nG52PICkqiqc0o9OPm4/moipdpR6cfNx/NRFaiLp0a9Aj7ZPjKlCi+jXoEfbJ8ZUoWVEWhzdmVmXYr7HSuv4NnO3E/lCqOTNFZISTUybSTsNht5AbgrgvpFQseYq2QhraiZxJsACSSTwAG8q3Mo4ZPQRa1TM+SV9iQ512sH3R18ymDfIiKAiIgKuMSw2aOVwLHuJc4ghpOtc7xZWOi4vb4ufTJLcx1eX1Xz22TdVRR6R56E+DdEyRjfFF9Zj7DZtJuL+gKTYfpGpKiwk14T+Ztx3tv7lhaRcrCcGrhaNdu2VvB7R9qw4jjbh2LQU2EujhbVUrRVQH/lp5AHOYRvA4m3MbdxsV288znmSfHN11bbb9WrRVsde3WikbI3m1wI9iyFV+D4LS41eSgqJKSYbXRFxNuzbct9J9C2X09iOWjash/iIv/rHvHaRs7wO0q4jS6UMMndVCXUc+NzWhpaCQ0je023bdvpUp0ZYfNQUpEoLdZ5cxrthDS0Dcd1yCf/VucEzJTY2P6MoLuLDseP8AE7+0XC2yAsPGejzebk+ArMWHjPR5vNyfAVBzyF9XsvkL6DS/YBcnYBzJ3LTLcYDlipx65iYNUbC951W35A2uT2KZZFydPhVW6SdgAY3xCHBwc52zZx2AHeBvCnWE0DcLhZCzcxoHaeJ9J2rMU1Wnzf0Ko8273KhlfOb+hVHm3e5UMkK3uRun0/ln4HK9FReRun0/ln4HK9EpGDjeKMwaF8z9zRsHFxO4DtKofFcSkxaV00pu53cBwaBwAU40uYkXPipwdgBkcOZOxvcA7vVeKwos/DcFqMV/4YXyDmBZvrmzR3reZByuMfkc+QHwMdr8Ndx26t+Vtp7RzVxwwtgaGtaGtGwACwHoCWikZsk18QuaYnyXMce4OufQtHPA6mcWva5jhva4FpHoK6NWnzJl6HH4y14s4X1Hj6zT8x1KaYoZFkYhRPw6R8Ugs5hIPo4jqO/0rHVRc2jHoDPKl/UKlaimjHoDPKl/UKlay0pzSj04+bj+aiKl2lHpx83H81EVqIunRr0CPtk+MrZ5jx2PAIjI83J2MZxe7kOrrUeydiseDYWyWU2aDJYcXHXNmgcSVW+YMbkx6UyydjWjcxvIfupg8MWxOTF5XSyuu53cBwaBwAWGisrR5k/U1aqobt2GJh4fncOfLvVGdo/yf9GAVE7f6pHiNP8AbB4n8x9inKIsqIiIC/HuDASdgG0+hfq/HDW2HcgrV+lE+F2QAw35nXI58ger2qx4JhUNa9pu1wDgeYIuFAJNFzDLcTkRX+rbxgOQff22VgQxiFoa0WDQAByAFgFR9EXUAwYfyniT6bdBU+NHya7bYD2t9VWAodpOw8zUzahmySncHtcN4BIv3ENP+Kg9M05R/iz/ABNKfA1LdoLdgf28AevvXvlDM302HQzN8HUR7HsItrW2EgH2j91usIrhiUEcw+21ruwkbR33UWz1gj4iK+l8WeLa+322jiRxsO8dgVGXjmRqfED4SK9PKNofHsBPW35ixUbq82V+VXGnqBHO6wLHk7bXIubb93Gx6yp5l7F2Y5AyZmy+xw+64bwtTnHJ7cxlrw/wcjRq3tcOF72I6jfvQeuTM0DMrH3ZqSRlusAbizr2IP8Aie5bfGejzebk+ArWZRyyzLbHAOL3vIL3br6t7ADgBc962eM9Hm83J8BUHPIWxy/H4Wqpxzli9jwVrgtrlbplP51nxLSL9REWVafN/QqjzbvcqGV85v6FUebd7lQysSt7kbp9P5Z+ByvRUXkbp9P5Z+ByvRKRSekaXwtfL+UMb3NB+ajSkukWIxV8v5tR3e0D5KNKi7tH1KKWght9oF57XE/9KRqO6P6kVNBDb7ILD2tJCkSyoiIgqTSxTCGrY8fbjF+1riPdZQlTfSzUiWqYwfYjF+1zifdZQhaiLm0Y9AZ5Uv6hUrUU0Y9AZ5Uv6hUrWVU5pR6cfNx/NRFS7Sj04+bj+aiK1EZE1a+ZjI3OJZHrajeA1jcntKx1v35ZfJRMrI7uHjiRvFuq4gOHMc1oEE60dZUGJH+JmAMbTZjN+s4cXDkOXHs32uqLynmSTLsusLujdbwjOfWOTgrsw+tjxGNssbg5jhcEfMcCpSMhERRRERAREQF+XX6qFx/Eqh9TI6SR7ZGvcLaxGpZ2wNtuFrIL6WNidIK6GSI/ba5veLLwy/NJPTQulFpCxpdfYb23kc1sEEN0V1Znoyw74nuaQeF7OHvI9CmJF1BdHY8BVYjFwbKCB2vlHuDVO0or/CB/KWJPpr6tPU+NHfc122w6uLfVVgKotKs0jqtrXXDGsBj5bfrEHncDuClui+pmqaQ+FJc0PIjLt5bqjid4BuqiYLDxno83m5PgKzFh4z0ebzcnwFRXPIW1yt0yn86z4lqgtrlbplP51nxLSL9REWVafN/QqjzbvcqGV85v6FUebd7lQysSt7kbp9P5Z+ByvRUXkbp9P5Z+ByvRKRWWlzDS18VSBsIMbzyI2t7wXdyrtdCYzhjMYhfC/c4b+IPAjrBVEYvhcmDyuhlFnN48HDg4HkVYVIdH2aBgUjo5TaGQgk79Rw2a1hwIsD2BXDHIJQHNIIO0EG4PYVzgtphWYarCNkMzmD7uxzfVcCB6EwX6tXmDHYsBjMkjtv2WD6zzyA+aqmbP1fILeGDetsbL+0FR6rq5K12vI90jjxcST7VMNfeJVz8SlfNIbueSTyHIDqA2ehYyIqi5tGPQGeVL+oVK1FNGPQGeVL+oVK1lpTmlHpx83H81EVLtKPTj5uP5qIrURdGjYXw+MdcnxlQ3P2Tvoomogb/RP1mj+2Ty/IfYpno16BH2yfGVJpGCUFrgCCLEEXBB4EKK5wUjybml+XZLG7oXHx28vzN6/f3LKz1lE4G7wsQJgce3wZ+6erke/riSqOjKWpZWMbIxwc1wBBG4gr1VMZIza7AH+DkJdA47RvMZ+80cuYVyQytnaHNIc0gEEbQQeIKyr7REQEREBYc+FwVDxI+GNzxue5jS4f5EXWYiAo7n3EJcNo3vhJDrtbrDe0ONiR/vFSJfEsTZ2lrmhzSLEEXBHIg70FOaO8RlirmhpLhNcS323ABdrE8wfermWuwzAqbCiXQwsjJ3kDbblc7gtilGPWUMVcAJY2SAbQHtDgPQQvaOMRANaAANgAFgOwL6RAWJizS+CUAXJjkAA4ksKy0Qc/DAqr8PL6h/ZbLLeDVEVXA50EgAkYSSwgAA7yVd6K6mCIiitVmqJ01HO1oLnGNwAG0nsCpP6Cqvw8vqH9l0CiuimMmYRUU9dA50EjWhxuS0gDxHbyrnRFAWozHl2HMDNWQWcL6jx9Zt+XMdS26IKQxzJdVhBJ1DKzg+MX7272n/AG6jrvFNjsPI7+5dIrwlo45/rRsd2tB94V1Mc7RtMps0Fx5AXPcFLcu5BqMTIdKDBFzd9d3kt4dp9qt6GmZB9VjW9jQPcvVNMVBnjLbqWdrKaneY2xtF2tJubm5J4lR36Cqfw8vqH9l0CiaYjOjqnfS0LGvaWODpNjhY7XngVJkRRVT6SMLmq60ujhe9uowXa0kbL8Qot9BVP4eX1D+y6BRXUxG9HtO+loY2vaWOBfcOFjteeBUkRFFedTA2qaWPaHNcCCDuIKp3NWSpsKl/osfLE65aWguLfyut7+KuZEHP30FU/h5fUP7KZ5DxOqwd3gZoJjA47DqOPgyeO76p/wC+as5FdQREUU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9460" name="Picture 4" descr="http://upload.wikimedia.org/wikipedia/en/archive/5/53/20131205141155!Riak_produc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71599"/>
            <a:ext cx="5013157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The AT&amp;T log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82" y="4152900"/>
            <a:ext cx="703481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AOL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5572125"/>
            <a:ext cx="1428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AskLogoNew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5305425"/>
            <a:ext cx="128587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Best Buy Logo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5029200"/>
            <a:ext cx="19050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Boeing-Logo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5686426"/>
            <a:ext cx="1905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4" name="Picture 18" descr="Comcast Logo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4238626"/>
            <a:ext cx="1905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6" name="Picture 20" descr="The Symantec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4324350"/>
            <a:ext cx="1905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</a:t>
            </a:r>
            <a:r>
              <a:rPr lang="en-IE" dirty="0"/>
              <a:t>Key–Value Stores</a:t>
            </a:r>
          </a:p>
        </p:txBody>
      </p:sp>
      <p:pic>
        <p:nvPicPr>
          <p:cNvPr id="25604" name="Picture 4" descr="https://investor.twitterinc.com/images/ios_homescreen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35" y="5434128"/>
            <a:ext cx="618871" cy="61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s://lh5.ggpht.com/xISNMehvByzh2OiqV4ozJl1mhoKy_3ngjLny6FXZzlVpzVSsmddw-OosOMEfoy_kSYj9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66056"/>
            <a:ext cx="1066987" cy="106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://www.droid-life.com/wp-content/uploads/2014/01/Stack_Exchang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464" y="3674041"/>
            <a:ext cx="3030136" cy="9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http://robertianhawdon.me.uk/blog/wp-content/uploads/2014/02/redis-300dp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1" y="1279006"/>
            <a:ext cx="5677651" cy="18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http://www.wakanda.org/sites/default/files/blog/blog-githu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187912"/>
            <a:ext cx="1943239" cy="77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http://imgs.sfgate.com/blogs/images/sfgate/ybenjamin/2010/08/06/digg-logo-heart-lg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99" y="4888809"/>
            <a:ext cx="1366837" cy="10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8" name="Picture 18" descr="http://www.bucksmore.com/wp-content/uploads/flickr-icon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53" y="3868955"/>
            <a:ext cx="839763" cy="8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4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RDBMS: Complexity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124" name="Picture 4" descr="http://www.matillion.com/uploads/2013/02/ERD-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42975"/>
            <a:ext cx="6143625" cy="62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67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</a:t>
            </a:r>
            <a:r>
              <a:rPr lang="en-IE" dirty="0"/>
              <a:t>Key–Value Stores</a:t>
            </a:r>
          </a:p>
        </p:txBody>
      </p:sp>
      <p:pic>
        <p:nvPicPr>
          <p:cNvPr id="26626" name="Picture 2" descr="http://upload.wikimedia.org/wikipedia/commons/thumb/5/5e/Cassandra_logo.svg/279px-Cassandra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6777"/>
            <a:ext cx="4038600" cy="27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planetcassandra.org/wp-content/uploads/Company/thumbnail/Accenture-High-performance-Delive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63" y="4346906"/>
            <a:ext cx="1905000" cy="105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planetcassandra.org/wp-content/uploads/Company/thumbnail/Ado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63" y="3345238"/>
            <a:ext cx="2060575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planetcassandra.org/wp-content/uploads/Company/thumbnail/answers.co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63" y="4114799"/>
            <a:ext cx="2619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http://planetcassandra.org/wp-content/uploads/Company/thumbnail/200px-CERN_logo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7" y="5559186"/>
            <a:ext cx="1103313" cy="10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http://planetcassandra.org/wp-content/uploads/Company/thumbnail/Dell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18101"/>
            <a:ext cx="999438" cy="9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http://planetcassandra.org/wp-content/uploads/Company/thumbnail/Disne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51460"/>
            <a:ext cx="1861010" cy="10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2" name="Picture 18" descr="http://planetcassandra.org/wp-content/uploads/Company/thumbnail/Instagra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38" y="4820312"/>
            <a:ext cx="2150062" cy="5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4" name="Picture 20" descr="http://planetcassandra.org/wp-content/uploads/Company/thumbnail/NAS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32" y="5546421"/>
            <a:ext cx="1274093" cy="108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4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</a:t>
            </a:r>
            <a:r>
              <a:rPr lang="en-IE" dirty="0"/>
              <a:t>Key–Value Stores</a:t>
            </a:r>
          </a:p>
        </p:txBody>
      </p:sp>
      <p:pic>
        <p:nvPicPr>
          <p:cNvPr id="26626" name="Picture 2" descr="http://upload.wikimedia.org/wikipedia/commons/thumb/5/5e/Cassandra_logo.svg/279px-Cassandra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6777"/>
            <a:ext cx="4038600" cy="27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planetcassandra.org/wp-content/uploads/Company/thumbnail/Accenture-High-performance-Delive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63" y="4346906"/>
            <a:ext cx="1905000" cy="105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planetcassandra.org/wp-content/uploads/Company/thumbnail/Ado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63" y="3345238"/>
            <a:ext cx="2060575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planetcassandra.org/wp-content/uploads/Company/thumbnail/answers.co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63" y="4114799"/>
            <a:ext cx="2619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http://planetcassandra.org/wp-content/uploads/Company/thumbnail/200px-CERN_logo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7" y="5559186"/>
            <a:ext cx="1103313" cy="10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http://planetcassandra.org/wp-content/uploads/Company/thumbnail/Dell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18101"/>
            <a:ext cx="999438" cy="9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http://planetcassandra.org/wp-content/uploads/Company/thumbnail/Disne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51460"/>
            <a:ext cx="1861010" cy="10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2" name="Picture 18" descr="http://planetcassandra.org/wp-content/uploads/Company/thumbnail/Instagra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38" y="4820312"/>
            <a:ext cx="2150062" cy="5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4" name="Picture 20" descr="http://planetcassandra.org/wp-content/uploads/Company/thumbnail/NAS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32" y="5546421"/>
            <a:ext cx="1274093" cy="108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0" y="3411912"/>
            <a:ext cx="9144000" cy="2500005"/>
          </a:xfrm>
          <a:prstGeom prst="rect">
            <a:avLst/>
          </a:prstGeom>
          <a:solidFill>
            <a:srgbClr val="C5E6A2">
              <a:alpha val="92000"/>
            </a:srgb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Clr>
                <a:schemeClr val="tx1"/>
              </a:buClr>
              <a:buNone/>
            </a:pPr>
            <a:endParaRPr lang="en-IE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57150" indent="0" algn="ctr">
              <a:buClr>
                <a:schemeClr val="tx1"/>
              </a:buClr>
              <a:buNone/>
            </a:pP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57150" indent="0" algn="ctr">
              <a:buClr>
                <a:schemeClr val="tx1"/>
              </a:buClr>
              <a:buNone/>
            </a:pPr>
            <a:endParaRPr lang="en-IE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57150" indent="0" algn="ctr">
              <a:buClr>
                <a:schemeClr val="tx1"/>
              </a:buClr>
              <a:buNone/>
            </a:pP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57150" indent="0" algn="ctr">
              <a:buClr>
                <a:schemeClr val="tx1"/>
              </a:buClr>
              <a:buNone/>
            </a:pP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Evolved into a </a:t>
            </a:r>
          </a:p>
          <a:p>
            <a:pPr marL="57150" indent="0" algn="ctr">
              <a:buClr>
                <a:schemeClr val="tx1"/>
              </a:buClr>
              <a:buNone/>
            </a:pP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tabular store …</a:t>
            </a:r>
            <a:endParaRPr lang="en-IE" sz="1900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2964" y="3604942"/>
            <a:ext cx="3363497" cy="124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Tabular / Column Family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331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NoSQL: Column Family Stores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8" y="1219200"/>
            <a:ext cx="8877146" cy="52331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6600" y="1981200"/>
            <a:ext cx="1219200" cy="1752600"/>
          </a:xfrm>
          <a:prstGeom prst="rect">
            <a:avLst/>
          </a:prstGeom>
          <a:solidFill>
            <a:srgbClr val="00B050">
              <a:alpha val="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76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Key–Value = a Distributed Map</a:t>
            </a:r>
            <a:endParaRPr lang="en-IE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6643" y="12954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Countries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Afghanistan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capital:Kabul,continent:Asia,pop:31108077#2011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Albania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capital:Tirana,continent:Europe,pop:3011405#2013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456643" y="3505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Tabular = Multi-dimensional Maps </a:t>
            </a:r>
            <a:endParaRPr lang="en-IE" sz="36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/>
          </p:nvPr>
        </p:nvGraphicFramePr>
        <p:xfrm>
          <a:off x="533400" y="4686300"/>
          <a:ext cx="8229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00200"/>
                <a:gridCol w="1600200"/>
                <a:gridCol w="1676400"/>
                <a:gridCol w="1828799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Countries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continent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Afghanistan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Kabul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Asia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31108077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2011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Albania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Tirana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Europe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3011405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2013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29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The Original Whitepaper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520819" cy="561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9to5google.files.wordpress.com/2013/09/new-google-logo-knockoff.png?w=704&amp;h=2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648200"/>
            <a:ext cx="6288088" cy="2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3048000"/>
            <a:ext cx="8382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3048000"/>
            <a:ext cx="12192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14478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MapReduce</a:t>
            </a:r>
            <a:endParaRPr lang="en-IE" dirty="0" smtClean="0">
              <a:solidFill>
                <a:schemeClr val="accent5">
                  <a:lumMod val="20000"/>
                  <a:lumOff val="80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authors</a:t>
            </a:r>
            <a:endParaRPr lang="en-IE" dirty="0">
              <a:solidFill>
                <a:schemeClr val="accent5">
                  <a:lumMod val="20000"/>
                  <a:lumOff val="80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8" name="Straight Connector 7"/>
          <p:cNvCxnSpPr>
            <a:stCxn id="4" idx="1"/>
            <a:endCxn id="5" idx="3"/>
          </p:cNvCxnSpPr>
          <p:nvPr/>
        </p:nvCxnSpPr>
        <p:spPr>
          <a:xfrm flipH="1" flipV="1">
            <a:off x="1905000" y="2990166"/>
            <a:ext cx="838200" cy="13403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9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 used for 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 descr="http://stonemaiergames.com/wp-content/uploads/2015/05/Google-Analy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4438"/>
            <a:ext cx="32385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ack.1.mshcdn.com/media/ZgkyMDEzLzA1LzA5LzdmL2dvb2dsZV9lYXJ0LjJhMGYxLmpwZwpwCXRodW1iCTk1MHg1MzQjCmUJanBn/49002403/a5a/google_ear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4438"/>
            <a:ext cx="4397285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quantumbooks.com/wp-content/uploads/2015/06/google-fina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67552"/>
            <a:ext cx="3899045" cy="320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rkut.google.com/imgs/orkut-byGoogle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1" y="5867400"/>
            <a:ext cx="4352523" cy="79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webmonkey.com/wp-content/uploads/2012/01/gpersonalresul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55692"/>
            <a:ext cx="55245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97722" y="5888182"/>
            <a:ext cx="2549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 smtClean="0">
                <a:latin typeface="Calibri Light" panose="020F0302020204030204" pitchFamily="34" charset="0"/>
              </a:rPr>
              <a:t>…</a:t>
            </a:r>
            <a:endParaRPr lang="en-IE" sz="5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6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Data Model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“a </a:t>
            </a:r>
            <a:r>
              <a:rPr lang="en-IE" dirty="0" smtClean="0">
                <a:solidFill>
                  <a:srgbClr val="0070C0"/>
                </a:solidFill>
              </a:rPr>
              <a:t>sparse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distributed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persistent,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70C0"/>
                </a:solidFill>
              </a:rPr>
              <a:t>multi-dimensional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sorted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70C0"/>
                </a:solidFill>
              </a:rPr>
              <a:t>map</a:t>
            </a:r>
            <a:r>
              <a:rPr lang="en-IE" dirty="0" smtClean="0"/>
              <a:t>.”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sparse</a:t>
            </a:r>
            <a:r>
              <a:rPr lang="en-IE" dirty="0" smtClean="0"/>
              <a:t>: not all values form a dense square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distributed</a:t>
            </a:r>
            <a:r>
              <a:rPr lang="en-IE" dirty="0" smtClean="0"/>
              <a:t>: lots of machines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persistent</a:t>
            </a:r>
            <a:r>
              <a:rPr lang="en-IE" dirty="0" smtClean="0"/>
              <a:t>: disk storage (GFS)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multi-dimensional</a:t>
            </a:r>
            <a:r>
              <a:rPr lang="en-IE" dirty="0" smtClean="0"/>
              <a:t>: values with columns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sorted</a:t>
            </a:r>
            <a:r>
              <a:rPr lang="en-IE" dirty="0" smtClean="0"/>
              <a:t>: sorting lexicographically by row key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map</a:t>
            </a:r>
            <a:r>
              <a:rPr lang="en-IE" dirty="0" smtClean="0"/>
              <a:t>: look up a key, get a value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6433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in a nutshell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/>
              <a:t>(</a:t>
            </a:r>
            <a:r>
              <a:rPr lang="en-IE" dirty="0" smtClean="0">
                <a:solidFill>
                  <a:srgbClr val="00B050"/>
                </a:solidFill>
              </a:rPr>
              <a:t>row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7030A0"/>
                </a:solidFill>
              </a:rPr>
              <a:t>column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IE" dirty="0" smtClean="0"/>
              <a:t>) → value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B050"/>
                </a:solidFill>
              </a:rPr>
              <a:t>row</a:t>
            </a:r>
            <a:r>
              <a:rPr lang="en-IE" dirty="0" smtClean="0"/>
              <a:t>: a row id string </a:t>
            </a:r>
          </a:p>
          <a:p>
            <a:pPr lvl="1"/>
            <a:r>
              <a:rPr lang="en-IE" dirty="0" smtClean="0"/>
              <a:t>e.g., “</a:t>
            </a:r>
            <a:r>
              <a:rPr lang="en-I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Afganistan</a:t>
            </a:r>
            <a:r>
              <a:rPr lang="en-IE" dirty="0" smtClean="0"/>
              <a:t>”</a:t>
            </a:r>
          </a:p>
          <a:p>
            <a:r>
              <a:rPr lang="en-IE" dirty="0" smtClean="0">
                <a:solidFill>
                  <a:srgbClr val="7030A0"/>
                </a:solidFill>
              </a:rPr>
              <a:t>column</a:t>
            </a:r>
            <a:r>
              <a:rPr lang="en-IE" dirty="0" smtClean="0"/>
              <a:t>: a column name string </a:t>
            </a:r>
          </a:p>
          <a:p>
            <a:pPr lvl="1"/>
            <a:r>
              <a:rPr lang="en-IE" dirty="0" smtClean="0"/>
              <a:t>e.g., “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pop-value</a:t>
            </a:r>
            <a:r>
              <a:rPr lang="en-IE" dirty="0" smtClean="0"/>
              <a:t>”</a:t>
            </a:r>
          </a:p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IE" dirty="0" smtClean="0"/>
              <a:t>: an integer (64-bit) version time-stamp</a:t>
            </a:r>
          </a:p>
          <a:p>
            <a:pPr lvl="1"/>
            <a:r>
              <a:rPr lang="en-IE" dirty="0" smtClean="0"/>
              <a:t>e.g., 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18545664</a:t>
            </a:r>
          </a:p>
          <a:p>
            <a:r>
              <a:rPr lang="en-IE" dirty="0" smtClean="0"/>
              <a:t>value: the element of the cell</a:t>
            </a:r>
          </a:p>
          <a:p>
            <a:pPr lvl="1"/>
            <a:r>
              <a:rPr lang="en-IE" dirty="0" smtClean="0"/>
              <a:t>e.g., “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31120978</a:t>
            </a:r>
            <a:r>
              <a:rPr lang="en-IE" dirty="0" smtClean="0"/>
              <a:t>”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0078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in a nutshell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2185845"/>
            <a:ext cx="255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31108077</a:t>
            </a:r>
            <a:endParaRPr lang="en-IE" sz="3600" dirty="0">
              <a:latin typeface="Inconsolata" panose="020B0609030003000000" pitchFamily="49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629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3000" dirty="0" smtClean="0">
                <a:latin typeface="Calibri Light" panose="020F0302020204030204" pitchFamily="34" charset="0"/>
              </a:rPr>
              <a:t>(</a:t>
            </a:r>
            <a:r>
              <a:rPr lang="en-IE" sz="3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row</a:t>
            </a:r>
            <a:r>
              <a:rPr lang="en-IE" sz="3000" dirty="0" smtClean="0">
                <a:latin typeface="Calibri Light" panose="020F0302020204030204" pitchFamily="34" charset="0"/>
              </a:rPr>
              <a:t>, </a:t>
            </a:r>
            <a:r>
              <a:rPr lang="en-IE" sz="3000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column</a:t>
            </a:r>
            <a:r>
              <a:rPr lang="en-IE" sz="3000" dirty="0" smtClean="0">
                <a:latin typeface="Calibri Light" panose="020F0302020204030204" pitchFamily="34" charset="0"/>
              </a:rPr>
              <a:t>, </a:t>
            </a:r>
            <a:r>
              <a:rPr lang="en-IE" sz="3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time</a:t>
            </a:r>
            <a:r>
              <a:rPr lang="en-IE" sz="3000" dirty="0" smtClean="0">
                <a:latin typeface="Calibri Light" panose="020F0302020204030204" pitchFamily="34" charset="0"/>
              </a:rPr>
              <a:t>) → value</a:t>
            </a:r>
          </a:p>
          <a:p>
            <a:pPr marL="0" indent="0">
              <a:buFont typeface="Arial" pitchFamily="34" charset="0"/>
              <a:buNone/>
            </a:pPr>
            <a:r>
              <a:rPr lang="en-IE" sz="3000" dirty="0" smtClean="0">
                <a:latin typeface="Inconsolata" panose="020B0609030003000000" pitchFamily="49" charset="0"/>
              </a:rPr>
              <a:t>(</a:t>
            </a:r>
            <a:r>
              <a:rPr lang="en-IE" sz="2800" dirty="0" smtClean="0">
                <a:solidFill>
                  <a:srgbClr val="00B05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Afganistan</a:t>
            </a:r>
            <a:r>
              <a:rPr lang="en-IE" sz="28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,</a:t>
            </a:r>
            <a:r>
              <a:rPr lang="en-IE" sz="2800" dirty="0" smtClean="0">
                <a:solidFill>
                  <a:srgbClr val="7030A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pop-value</a:t>
            </a:r>
            <a:r>
              <a:rPr lang="en-IE" sz="28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,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t</a:t>
            </a:r>
            <a:r>
              <a:rPr lang="en-IE" sz="2800" baseline="-250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4</a:t>
            </a:r>
            <a:r>
              <a:rPr lang="en-IE" sz="28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) </a:t>
            </a:r>
            <a:r>
              <a:rPr lang="en-IE" sz="2800" dirty="0" smtClean="0">
                <a:latin typeface="Inconsolata" panose="020B0609030003000000" pitchFamily="49" charset="0"/>
              </a:rPr>
              <a:t>→</a:t>
            </a:r>
            <a:endParaRPr lang="en-IE" dirty="0">
              <a:latin typeface="Inconsolata" panose="020B0609030003000000" pitchFamily="49" charset="0"/>
            </a:endParaRPr>
          </a:p>
        </p:txBody>
      </p:sp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162625"/>
              </p:ext>
            </p:extLst>
          </p:nvPr>
        </p:nvGraphicFramePr>
        <p:xfrm>
          <a:off x="533400" y="3220720"/>
          <a:ext cx="82296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800100"/>
                <a:gridCol w="800100"/>
                <a:gridCol w="800100"/>
                <a:gridCol w="876300"/>
                <a:gridCol w="762000"/>
                <a:gridCol w="1295400"/>
                <a:gridCol w="4572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Primary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 Key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capital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continent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year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s-CL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Afghanistan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Kabul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Asia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  <a:endParaRPr lang="es-CL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2009</a:t>
                      </a:r>
                      <a:endParaRPr lang="es-CL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2011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s-CL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Albania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Tirana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 smtClean="0">
                          <a:effectLst/>
                          <a:latin typeface="Inconsolata" panose="020B0609030003000000" pitchFamily="49" charset="0"/>
                        </a:rPr>
                        <a:t>Europe</a:t>
                      </a:r>
                      <a:endParaRPr lang="es-CL" dirty="0" smtClean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2010</a:t>
                      </a:r>
                      <a:endParaRPr lang="es-CL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3011405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 gridSpan="2">
                  <a:txBody>
                    <a:bodyPr/>
                    <a:lstStyle/>
                    <a:p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33400" y="3571240"/>
            <a:ext cx="8229600" cy="1143000"/>
          </a:xfrm>
          <a:prstGeom prst="rect">
            <a:avLst/>
          </a:prstGeom>
          <a:noFill/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angle 14"/>
          <p:cNvSpPr/>
          <p:nvPr/>
        </p:nvSpPr>
        <p:spPr>
          <a:xfrm>
            <a:off x="5334000" y="3190240"/>
            <a:ext cx="2057400" cy="2590800"/>
          </a:xfrm>
          <a:prstGeom prst="rect">
            <a:avLst/>
          </a:prstGeom>
          <a:noFill/>
          <a:ln w="508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angle 15"/>
          <p:cNvSpPr/>
          <p:nvPr/>
        </p:nvSpPr>
        <p:spPr>
          <a:xfrm>
            <a:off x="5334000" y="4333240"/>
            <a:ext cx="3429000" cy="381000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068380"/>
            <a:ext cx="25908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Primary Key</a:t>
            </a:r>
            <a:r>
              <a:rPr lang="en-IE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value only!</a:t>
            </a:r>
            <a:endParaRPr lang="en-IE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143000" y="1437712"/>
            <a:ext cx="152400" cy="34612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59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6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rm{mod}(\mathrm{hash}(key),m)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rm{mod}(\mathrm{hash}(key),m)$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17500</TotalTime>
  <Words>3717</Words>
  <Application>Microsoft Office PowerPoint</Application>
  <PresentationFormat>On-screen Show (4:3)</PresentationFormat>
  <Paragraphs>1484</Paragraphs>
  <Slides>124</Slides>
  <Notes>9</Notes>
  <HiddenSlides>21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25" baseType="lpstr">
      <vt:lpstr>Office Theme</vt:lpstr>
      <vt:lpstr>CC5212-1 Procesamiento Masivo de Datos Otoño 2023  Lecture 9 NoSQL: Overview</vt:lpstr>
      <vt:lpstr>PowerPoint Presentation</vt:lpstr>
      <vt:lpstr>Big Data:  Storing Structured Information</vt:lpstr>
      <vt:lpstr>Relational Databases</vt:lpstr>
      <vt:lpstr>PowerPoint Presentation</vt:lpstr>
      <vt:lpstr>Relational Databases:  One Size Fits All?</vt:lpstr>
      <vt:lpstr>SQL</vt:lpstr>
      <vt:lpstr>Transactional overhead: the cost of ACID</vt:lpstr>
      <vt:lpstr>RDBMS: Complexity</vt:lpstr>
      <vt:lpstr>Alternatives to Relational Databases For Big Data?</vt:lpstr>
      <vt:lpstr>NoSQL</vt:lpstr>
      <vt:lpstr>PowerPoint Presentation</vt:lpstr>
      <vt:lpstr>NoSQL: features vs. scale/performance</vt:lpstr>
      <vt:lpstr>NoSQL: common characteristics</vt:lpstr>
      <vt:lpstr>NoSQL: four main flavours</vt:lpstr>
      <vt:lpstr>Limitations of distributed computing: CAP Theorem</vt:lpstr>
      <vt:lpstr>But first … ACID</vt:lpstr>
      <vt:lpstr>What is CAP?</vt:lpstr>
      <vt:lpstr>A Distributed System (with Replication)</vt:lpstr>
      <vt:lpstr>Consistency</vt:lpstr>
      <vt:lpstr>Availability</vt:lpstr>
      <vt:lpstr>Partition tolerance</vt:lpstr>
      <vt:lpstr>The CAP Question</vt:lpstr>
      <vt:lpstr>The CAP Answer</vt:lpstr>
      <vt:lpstr>The CAP Theorem</vt:lpstr>
      <vt:lpstr>The CAP “Proof”</vt:lpstr>
      <vt:lpstr>The CAP “Proof” (in boring words)</vt:lpstr>
      <vt:lpstr>The CAP Triangle</vt:lpstr>
      <vt:lpstr>CAP Systems</vt:lpstr>
      <vt:lpstr>CA System</vt:lpstr>
      <vt:lpstr>CP System</vt:lpstr>
      <vt:lpstr>AP System</vt:lpstr>
      <vt:lpstr>BASE (AP)</vt:lpstr>
      <vt:lpstr>High-fanout creates a “partition”</vt:lpstr>
      <vt:lpstr>CAP in practical distributed systems</vt:lpstr>
      <vt:lpstr>Partition Tolerance</vt:lpstr>
      <vt:lpstr>Faults</vt:lpstr>
      <vt:lpstr>Fail–Stop Fault</vt:lpstr>
      <vt:lpstr>Byzantine Fault</vt:lpstr>
      <vt:lpstr>Byzantine Fault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NoSQL: Key–Value stores</vt:lpstr>
      <vt:lpstr>NoSQL: Key–Value Stores</vt:lpstr>
      <vt:lpstr>Key–Value Store Model</vt:lpstr>
      <vt:lpstr>But You Can Do a Lot With a Map</vt:lpstr>
      <vt:lpstr>The Case of Amazon</vt:lpstr>
      <vt:lpstr>The Amazon Scenario</vt:lpstr>
      <vt:lpstr>The Amazon Scenario</vt:lpstr>
      <vt:lpstr>The Amazon Scenario</vt:lpstr>
      <vt:lpstr>The Amazon Scenario</vt:lpstr>
      <vt:lpstr>The Amazon Scenario</vt:lpstr>
      <vt:lpstr>The Amazon Scenario</vt:lpstr>
      <vt:lpstr>Key–Value Store: Amazon Dynamo(DB)</vt:lpstr>
      <vt:lpstr>Key–Value Store: Distribution</vt:lpstr>
      <vt:lpstr>Key–Value Store: Distribution</vt:lpstr>
      <vt:lpstr>Consistent Hashing</vt:lpstr>
      <vt:lpstr>Amazon Dynamo: Hashing</vt:lpstr>
      <vt:lpstr>Amazon Dynamo: Replication</vt:lpstr>
      <vt:lpstr>Amazon Dynamo: Replication</vt:lpstr>
      <vt:lpstr>Amazon Dynamo: Object Versioning</vt:lpstr>
      <vt:lpstr>Amazon Dynamo: Object Versioning</vt:lpstr>
      <vt:lpstr>Amazon Dynamo: Object Versioning</vt:lpstr>
      <vt:lpstr>Amazon Dynamo: Object Versioning</vt:lpstr>
      <vt:lpstr>Amazon Dynamo: Model</vt:lpstr>
      <vt:lpstr>Amazon Dynamo: CAP</vt:lpstr>
      <vt:lpstr>Amazon Dynamo: Consistency</vt:lpstr>
      <vt:lpstr>Amazon Dynamo: Consistency</vt:lpstr>
      <vt:lpstr>Amazon Dynamo: Consistency</vt:lpstr>
      <vt:lpstr>Amazon Dynamo: Consistency</vt:lpstr>
      <vt:lpstr>Amazon Dynamo: Merkle Trees</vt:lpstr>
      <vt:lpstr>Read More …</vt:lpstr>
      <vt:lpstr>Other Key–Value stores</vt:lpstr>
      <vt:lpstr>Other Key–Value Stores</vt:lpstr>
      <vt:lpstr>Other Key–Value Stores</vt:lpstr>
      <vt:lpstr>Other Key–Value Stores</vt:lpstr>
      <vt:lpstr>Other Key–Value Stores</vt:lpstr>
      <vt:lpstr>Tabular / Column Family</vt:lpstr>
      <vt:lpstr>NoSQL: Column Family Stores</vt:lpstr>
      <vt:lpstr>Key–Value = a Distributed Map</vt:lpstr>
      <vt:lpstr>Bigtable: The Original Whitepaper</vt:lpstr>
      <vt:lpstr>Bigtable used for …</vt:lpstr>
      <vt:lpstr>Bigtable: Data Model</vt:lpstr>
      <vt:lpstr>Bigtable: in a nutshell</vt:lpstr>
      <vt:lpstr>Bigtable: in a nutshell</vt:lpstr>
      <vt:lpstr>Bigtable: Sorted Keys</vt:lpstr>
      <vt:lpstr>Bigtable: Tablets</vt:lpstr>
      <vt:lpstr>A real-world example of locality/sorting</vt:lpstr>
      <vt:lpstr>Bigtable: Distribution</vt:lpstr>
      <vt:lpstr>Bigtable: Column Families</vt:lpstr>
      <vt:lpstr>Bigtable: Versioning</vt:lpstr>
      <vt:lpstr>Bigtable: SSTable Map Implementation</vt:lpstr>
      <vt:lpstr>Bigtable: Buffered/Batched Writes</vt:lpstr>
      <vt:lpstr>Bigtable: Redo Log</vt:lpstr>
      <vt:lpstr>Bigtable: Minor Compaction</vt:lpstr>
      <vt:lpstr>Bigtable: Merge Compaction</vt:lpstr>
      <vt:lpstr>Bigtable: Major Compaction</vt:lpstr>
      <vt:lpstr>Bigtable: A Bunch of Other Things</vt:lpstr>
      <vt:lpstr>Aside: Bloom Filter</vt:lpstr>
      <vt:lpstr>Aside: Bloom Filter</vt:lpstr>
      <vt:lpstr>Aside: Bloom Filter</vt:lpstr>
      <vt:lpstr>Read More …</vt:lpstr>
      <vt:lpstr>Tabular Store: Apache HBase</vt:lpstr>
      <vt:lpstr>Tabular Store: Cassandra</vt:lpstr>
      <vt:lpstr>Cassandra</vt:lpstr>
      <vt:lpstr>Tabular Store</vt:lpstr>
      <vt:lpstr>Cassandra Query Language (CQL)</vt:lpstr>
      <vt:lpstr>Cassandra Query Language (CQL)</vt:lpstr>
      <vt:lpstr>Primary key (more accurately, super key)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</dc:title>
  <dc:creator>Aidan Hogan</dc:creator>
  <cp:lastModifiedBy>Aidan Hogan</cp:lastModifiedBy>
  <cp:revision>804</cp:revision>
  <dcterms:created xsi:type="dcterms:W3CDTF">2006-08-16T00:00:00Z</dcterms:created>
  <dcterms:modified xsi:type="dcterms:W3CDTF">2023-05-22T19:59:53Z</dcterms:modified>
</cp:coreProperties>
</file>