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528" r:id="rId2"/>
    <p:sldId id="638" r:id="rId3"/>
    <p:sldId id="530" r:id="rId4"/>
    <p:sldId id="531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640" r:id="rId16"/>
    <p:sldId id="641" r:id="rId17"/>
    <p:sldId id="544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  <p:sldId id="554" r:id="rId28"/>
    <p:sldId id="555" r:id="rId29"/>
    <p:sldId id="556" r:id="rId30"/>
    <p:sldId id="557" r:id="rId31"/>
    <p:sldId id="558" r:id="rId32"/>
    <p:sldId id="559" r:id="rId33"/>
    <p:sldId id="560" r:id="rId34"/>
    <p:sldId id="561" r:id="rId35"/>
    <p:sldId id="562" r:id="rId36"/>
    <p:sldId id="563" r:id="rId37"/>
    <p:sldId id="564" r:id="rId38"/>
    <p:sldId id="565" r:id="rId39"/>
    <p:sldId id="566" r:id="rId40"/>
    <p:sldId id="567" r:id="rId41"/>
    <p:sldId id="568" r:id="rId42"/>
    <p:sldId id="569" r:id="rId43"/>
    <p:sldId id="570" r:id="rId44"/>
    <p:sldId id="571" r:id="rId45"/>
    <p:sldId id="572" r:id="rId46"/>
    <p:sldId id="573" r:id="rId47"/>
    <p:sldId id="574" r:id="rId48"/>
    <p:sldId id="613" r:id="rId49"/>
    <p:sldId id="576" r:id="rId50"/>
    <p:sldId id="614" r:id="rId51"/>
    <p:sldId id="578" r:id="rId52"/>
    <p:sldId id="615" r:id="rId53"/>
    <p:sldId id="580" r:id="rId54"/>
    <p:sldId id="581" r:id="rId55"/>
    <p:sldId id="616" r:id="rId56"/>
    <p:sldId id="583" r:id="rId57"/>
    <p:sldId id="584" r:id="rId58"/>
    <p:sldId id="585" r:id="rId59"/>
    <p:sldId id="586" r:id="rId60"/>
    <p:sldId id="626" r:id="rId61"/>
    <p:sldId id="587" r:id="rId62"/>
    <p:sldId id="588" r:id="rId63"/>
    <p:sldId id="589" r:id="rId64"/>
    <p:sldId id="590" r:id="rId65"/>
    <p:sldId id="591" r:id="rId66"/>
    <p:sldId id="592" r:id="rId67"/>
    <p:sldId id="594" r:id="rId68"/>
    <p:sldId id="623" r:id="rId69"/>
    <p:sldId id="593" r:id="rId70"/>
    <p:sldId id="595" r:id="rId71"/>
    <p:sldId id="596" r:id="rId72"/>
    <p:sldId id="627" r:id="rId73"/>
    <p:sldId id="630" r:id="rId74"/>
    <p:sldId id="635" r:id="rId75"/>
    <p:sldId id="597" r:id="rId76"/>
    <p:sldId id="598" r:id="rId77"/>
    <p:sldId id="624" r:id="rId78"/>
    <p:sldId id="636" r:id="rId79"/>
    <p:sldId id="637" r:id="rId80"/>
    <p:sldId id="612" r:id="rId8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C0FF"/>
    <a:srgbClr val="F7F7F7"/>
    <a:srgbClr val="FFFF66"/>
    <a:srgbClr val="C2E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8" autoAdjust="0"/>
    <p:restoredTop sz="94049" autoAdjust="0"/>
  </p:normalViewPr>
  <p:slideViewPr>
    <p:cSldViewPr>
      <p:cViewPr varScale="1">
        <p:scale>
          <a:sx n="95" d="100"/>
          <a:sy n="95" d="100"/>
        </p:scale>
        <p:origin x="-65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D19905A-9E26-441A-BC1F-8B61076A375C}" type="datetimeFigureOut">
              <a:rPr lang="en-IE" smtClean="0">
                <a:latin typeface="Calibri Light" panose="020F0302020204030204" pitchFamily="34" charset="0"/>
              </a:rPr>
              <a:t>08/05/2023</a:t>
            </a:fld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304028-618E-4087-A3AB-6E82E0D0DB10}" type="slidenum">
              <a:rPr lang="en-IE" smtClean="0">
                <a:latin typeface="Calibri Light" panose="020F0302020204030204" pitchFamily="34" charset="0"/>
              </a:rPr>
              <a:t>‹#›</a:t>
            </a:fld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50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08/05/2023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4400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2280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4554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pPr/>
              <a:t>78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7119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982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pPr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49014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5708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40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9592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41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1654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9612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2526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726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08/05/2023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08/05/2023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08/05/2023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08/05/2023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small" baseline="0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08/05/2023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08/05/2023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08/05/2023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08/05/2023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08/05/2023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08/05/2023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08/05/2023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08/05/2023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https://nutch.apach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hyperlink" Target="http://en.wikipedia.org/wiki/Ryan_Coogl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rama_film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hyperlink" Target="http://en.wikipedia.org/wiki/Ryan_Coogl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rama_film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8.xml"/><Relationship Id="rId7" Type="http://schemas.openxmlformats.org/officeDocument/2006/relationships/image" Target="../media/image4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4.png"/><Relationship Id="rId11" Type="http://schemas.openxmlformats.org/officeDocument/2006/relationships/image" Target="../media/image43.png"/><Relationship Id="rId5" Type="http://schemas.openxmlformats.org/officeDocument/2006/relationships/image" Target="../media/image7.png"/><Relationship Id="rId10" Type="http://schemas.openxmlformats.org/officeDocument/2006/relationships/image" Target="../media/image4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yan_Coogler" TargetMode="External"/><Relationship Id="rId2" Type="http://schemas.openxmlformats.org/officeDocument/2006/relationships/hyperlink" Target="http://en.wikipedia.org/wiki/Drama_fil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33.png"/><Relationship Id="rId4" Type="http://schemas.openxmlformats.org/officeDocument/2006/relationships/image" Target="../media/image6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lasticsearch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sz="4400" dirty="0" smtClean="0"/>
              <a:t>CC5212-1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cap="small" dirty="0" err="1" smtClean="0"/>
              <a:t>Procesamiento</a:t>
            </a:r>
            <a:r>
              <a:rPr lang="en-IE" cap="small" dirty="0" smtClean="0"/>
              <a:t> </a:t>
            </a:r>
            <a:r>
              <a:rPr lang="en-IE" cap="small" dirty="0" err="1" smtClean="0"/>
              <a:t>Masivo</a:t>
            </a:r>
            <a:r>
              <a:rPr lang="en-IE" cap="small" dirty="0" smtClean="0"/>
              <a:t>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err="1" smtClean="0"/>
              <a:t>Otoño</a:t>
            </a:r>
            <a:r>
              <a:rPr lang="en-IE" cap="small" dirty="0" smtClean="0"/>
              <a:t> </a:t>
            </a:r>
            <a:r>
              <a:rPr lang="en-IE" dirty="0" smtClean="0"/>
              <a:t>2023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sz="4000" dirty="0" smtClean="0"/>
              <a:t>Lecture 7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Information Retrieval: Crawling &amp; Indexing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Aidan Hogan</a:t>
            </a:r>
          </a:p>
          <a:p>
            <a:r>
              <a:rPr lang="en-IE" sz="2400" dirty="0" smtClean="0"/>
              <a:t>aidhog@gmail.com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dn0.tnwcdn.com/wp-content/blogs.dir/1/files/2013/03/google_nob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3" y="1295400"/>
            <a:ext cx="897130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Building Google Web-search</a:t>
            </a:r>
            <a:endParaRPr lang="en-IE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588292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113" y="1295400"/>
            <a:ext cx="8590307" cy="199112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b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What processes/algorithms does Google</a:t>
            </a: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need to implement Web search?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520" y="1295400"/>
            <a:ext cx="342900" cy="34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247" y="3422107"/>
            <a:ext cx="4038600" cy="1231106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Calibri Light" panose="020F0302020204030204" pitchFamily="34" charset="0"/>
              </a:rPr>
              <a:t>Crawling</a:t>
            </a:r>
            <a:endParaRPr lang="en-IE" altLang="ja-JP" sz="2000" dirty="0" smtClean="0">
              <a:latin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Calibri Light" panose="020F0302020204030204" pitchFamily="34" charset="0"/>
              </a:rPr>
              <a:t>Parse links from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Calibri Light" panose="020F0302020204030204" pitchFamily="34" charset="0"/>
              </a:rPr>
              <a:t>Schedule links for crawling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Calibri Light" panose="020F0302020204030204" pitchFamily="34" charset="0"/>
              </a:rPr>
              <a:t>Download pages, GOTO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947" y="3433013"/>
            <a:ext cx="342900" cy="342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10747" y="3419395"/>
            <a:ext cx="4038600" cy="1233818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Calibri Light" panose="020F0302020204030204" pitchFamily="34" charset="0"/>
              </a:rPr>
              <a:t>Indexing</a:t>
            </a:r>
            <a:endParaRPr lang="en-IE" altLang="ja-JP" sz="2000" dirty="0" smtClean="0">
              <a:latin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Calibri Light" panose="020F0302020204030204" pitchFamily="34" charset="0"/>
              </a:rPr>
              <a:t>Parse keywords from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Calibri Light" panose="020F0302020204030204" pitchFamily="34" charset="0"/>
              </a:rPr>
              <a:t>Index keywords to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Calibri Light" panose="020F0302020204030204" pitchFamily="34" charset="0"/>
              </a:rPr>
              <a:t>Manage updates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447" y="3443919"/>
            <a:ext cx="342900" cy="342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7254" y="1428267"/>
            <a:ext cx="5191125" cy="11040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248" y="4788694"/>
            <a:ext cx="4038600" cy="1231106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Calibri Light" panose="020F0302020204030204" pitchFamily="34" charset="0"/>
              </a:rPr>
              <a:t>Ranking</a:t>
            </a:r>
            <a:endParaRPr lang="en-IE" altLang="ja-JP" sz="2000" dirty="0" smtClean="0">
              <a:latin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Calibri Light" panose="020F0302020204030204" pitchFamily="34" charset="0"/>
              </a:rPr>
              <a:t>How relevant is a page? (TF-IDF)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Calibri Light" panose="020F0302020204030204" pitchFamily="34" charset="0"/>
              </a:rPr>
              <a:t>How important is it? (PageRank)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Calibri Light" panose="020F0302020204030204" pitchFamily="34" charset="0"/>
              </a:rPr>
              <a:t>How many users clicked it?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947" y="4788694"/>
            <a:ext cx="342900" cy="342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10747" y="4788694"/>
            <a:ext cx="4038600" cy="1231106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u="sng" dirty="0" smtClean="0">
                <a:latin typeface="Calibri Light" panose="020F0302020204030204" pitchFamily="34" charset="0"/>
              </a:rPr>
              <a:t>...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446" y="478869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Information Retrieval:</a:t>
            </a:r>
            <a:br>
              <a:rPr lang="en-IE" dirty="0" smtClean="0"/>
            </a:br>
            <a:r>
              <a:rPr lang="en-IE" dirty="0" smtClean="0"/>
              <a:t>	Crawling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732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How does Google know about the Web?</a:t>
            </a:r>
            <a:endParaRPr lang="en-IE" sz="32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" y="1905000"/>
            <a:ext cx="9124406" cy="398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i.imgur.com/YH1xBe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43873"/>
            <a:ext cx="46672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200400"/>
            <a:ext cx="6037068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73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493939" y="2362200"/>
            <a:ext cx="8229600" cy="4343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crawl</a:t>
            </a:r>
            <a:r>
              <a:rPr lang="en-IE" sz="22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2200" b="1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list</a:t>
            </a:r>
            <a:r>
              <a:rPr lang="en-IE" sz="22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seedUrls</a:t>
            </a:r>
            <a:r>
              <a:rPr lang="en-IE" sz="22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frontier_i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= 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seedUrls</a:t>
            </a:r>
            <a:endParaRPr lang="en-IE" sz="1800" dirty="0">
              <a:solidFill>
                <a:schemeClr val="bg1"/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w</a:t>
            </a:r>
            <a:r>
              <a:rPr lang="en-IE" sz="1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hile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!</a:t>
            </a: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frontier_i.</a:t>
            </a:r>
            <a:r>
              <a:rPr lang="en-IE" sz="1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isEmpty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()</a:t>
            </a:r>
            <a:endParaRPr lang="en-IE" sz="1800" dirty="0">
              <a:solidFill>
                <a:schemeClr val="bg1"/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new</a:t>
            </a:r>
            <a:r>
              <a:rPr lang="en-IE" sz="1800" b="1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1800" b="1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list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frontier_i+1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for</a:t>
            </a:r>
            <a:r>
              <a:rPr lang="en-IE" sz="1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: 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frontier_i</a:t>
            </a:r>
            <a:endParaRPr lang="en-IE" sz="1800" dirty="0">
              <a:solidFill>
                <a:schemeClr val="bg1"/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page 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= </a:t>
            </a:r>
            <a:r>
              <a:rPr lang="en-IE" sz="1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downloadPage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</a:t>
            </a: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rl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	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frontier_i+1.</a:t>
            </a:r>
            <a:r>
              <a:rPr lang="en-IE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addAll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1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extractUrls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(page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	</a:t>
            </a:r>
            <a:r>
              <a:rPr lang="en-IE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store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(page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i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++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Download the Web.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</a:t>
            </a:r>
            <a:endParaRPr lang="en-IE" sz="3200" dirty="0"/>
          </a:p>
        </p:txBody>
      </p:sp>
      <p:pic>
        <p:nvPicPr>
          <p:cNvPr id="1026" name="Picture 2" descr="http://arraymultimedia.in/blog/wp-content/uploads/2013/04/Tips-to-Get-Your-Website-Crawled-Fas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05" y="381001"/>
            <a:ext cx="15561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9600" y="6096000"/>
            <a:ext cx="386590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What’s missing?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749" y="609600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3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493939" y="2362200"/>
            <a:ext cx="8229600" cy="4343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crawl</a:t>
            </a:r>
            <a:r>
              <a:rPr lang="en-IE" sz="22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2200" b="1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list</a:t>
            </a:r>
            <a:r>
              <a:rPr lang="en-IE" sz="22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seedUrls</a:t>
            </a:r>
            <a:r>
              <a:rPr lang="en-IE" sz="22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frontier_i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= </a:t>
            </a: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seedUrls</a:t>
            </a:r>
            <a:endParaRPr lang="en-IE" sz="1800" dirty="0" smtClean="0">
              <a:solidFill>
                <a:schemeClr val="bg1"/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new set </a:t>
            </a:r>
            <a:r>
              <a:rPr lang="en-IE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urlsSeen</a:t>
            </a:r>
            <a:endParaRPr lang="en-IE" sz="1800" dirty="0" smtClean="0">
              <a:solidFill>
                <a:schemeClr val="accent6">
                  <a:lumMod val="60000"/>
                  <a:lumOff val="40000"/>
                </a:schemeClr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w</a:t>
            </a:r>
            <a:r>
              <a:rPr lang="en-IE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hile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!</a:t>
            </a: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frontier_i.isEmpty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()</a:t>
            </a:r>
            <a:endParaRPr lang="en-IE" sz="1800" dirty="0">
              <a:solidFill>
                <a:schemeClr val="bg1"/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new</a:t>
            </a:r>
            <a:r>
              <a:rPr lang="en-IE" sz="1800" b="1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1800" b="1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list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frontier_i+1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for</a:t>
            </a:r>
            <a:r>
              <a:rPr lang="en-IE" sz="1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: 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frontier_i</a:t>
            </a:r>
            <a:endParaRPr lang="en-IE" sz="1800" dirty="0">
              <a:solidFill>
                <a:schemeClr val="bg1"/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page 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= </a:t>
            </a:r>
            <a:r>
              <a:rPr lang="en-IE" sz="1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downloadPage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</a:t>
            </a: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rl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urlsSeen.add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  <a:endParaRPr lang="en-IE" sz="1800" dirty="0">
              <a:solidFill>
                <a:schemeClr val="accent6">
                  <a:lumMod val="60000"/>
                  <a:lumOff val="40000"/>
                </a:schemeClr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frontier_i+1.</a:t>
            </a:r>
            <a:r>
              <a:rPr lang="en-IE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addAll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1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extractUrls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(page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.</a:t>
            </a:r>
            <a:r>
              <a:rPr lang="en-IE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removeAll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urlsSeen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  <a:endParaRPr lang="en-IE" sz="1800" dirty="0">
              <a:solidFill>
                <a:schemeClr val="bg1"/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	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store(page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i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++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Download the Web.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</a:t>
            </a:r>
            <a:r>
              <a:rPr lang="en-IE" sz="3200" dirty="0" smtClean="0"/>
              <a:t>Avoid Cycles</a:t>
            </a:r>
            <a:endParaRPr lang="en-IE" sz="3200" dirty="0"/>
          </a:p>
        </p:txBody>
      </p:sp>
      <p:pic>
        <p:nvPicPr>
          <p:cNvPr id="7" name="Picture 2" descr="http://arraymultimedia.in/blog/wp-content/uploads/2013/04/Tips-to-Get-Your-Website-Crawled-Fas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05" y="381001"/>
            <a:ext cx="15561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19600" y="6096000"/>
            <a:ext cx="386590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Performance?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749" y="609600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493939" y="2362200"/>
            <a:ext cx="8229600" cy="4343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crawl</a:t>
            </a:r>
            <a:r>
              <a:rPr lang="en-IE" sz="22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2200" b="1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list</a:t>
            </a:r>
            <a:r>
              <a:rPr lang="en-IE" sz="22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seedUrls</a:t>
            </a:r>
            <a:r>
              <a:rPr lang="en-IE" sz="22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frontier_i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= </a:t>
            </a: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seedUrls</a:t>
            </a:r>
            <a:endParaRPr lang="en-IE" sz="1800" dirty="0" smtClean="0">
              <a:solidFill>
                <a:schemeClr val="bg1"/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new set </a:t>
            </a:r>
            <a:r>
              <a:rPr lang="en-IE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urlsSeen</a:t>
            </a:r>
            <a:endParaRPr lang="en-IE" sz="1800" dirty="0" smtClean="0">
              <a:solidFill>
                <a:schemeClr val="accent6">
                  <a:lumMod val="60000"/>
                  <a:lumOff val="40000"/>
                </a:schemeClr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w</a:t>
            </a:r>
            <a:r>
              <a:rPr lang="en-IE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hile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!</a:t>
            </a: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frontier_i.isEmpty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()</a:t>
            </a:r>
            <a:endParaRPr lang="en-IE" sz="1800" dirty="0">
              <a:solidFill>
                <a:schemeClr val="bg1"/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new</a:t>
            </a:r>
            <a:r>
              <a:rPr lang="en-IE" sz="1800" b="1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1800" b="1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list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frontier_i+1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for</a:t>
            </a:r>
            <a:r>
              <a:rPr lang="en-IE" sz="1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: 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frontier_i</a:t>
            </a:r>
            <a:endParaRPr lang="en-IE" sz="1800" dirty="0">
              <a:solidFill>
                <a:schemeClr val="bg1"/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page 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= </a:t>
            </a:r>
            <a:r>
              <a:rPr lang="en-IE" sz="1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downloadPage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</a:t>
            </a: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rl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urlsSeen.add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  <a:endParaRPr lang="en-IE" sz="1800" dirty="0">
              <a:solidFill>
                <a:schemeClr val="accent6">
                  <a:lumMod val="60000"/>
                  <a:lumOff val="40000"/>
                </a:schemeClr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frontier_i+1.</a:t>
            </a:r>
            <a:r>
              <a:rPr lang="en-IE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addAll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1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extractUrls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(page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.</a:t>
            </a:r>
            <a:r>
              <a:rPr lang="en-IE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removeAll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urlsSeen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  <a:endParaRPr lang="en-IE" sz="1800" dirty="0">
              <a:solidFill>
                <a:schemeClr val="bg1"/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	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store(page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i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++</a:t>
            </a:r>
          </a:p>
        </p:txBody>
      </p:sp>
      <p:sp>
        <p:nvSpPr>
          <p:cNvPr id="8" name="Rectangle 7"/>
          <p:cNvSpPr/>
          <p:nvPr/>
        </p:nvSpPr>
        <p:spPr>
          <a:xfrm>
            <a:off x="493939" y="2362200"/>
            <a:ext cx="8229600" cy="43434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Download the Web.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</a:t>
            </a:r>
            <a:r>
              <a:rPr lang="en-IE" sz="3200" dirty="0" smtClean="0"/>
              <a:t>Performance</a:t>
            </a:r>
            <a:endParaRPr lang="en-IE" sz="3200" dirty="0"/>
          </a:p>
        </p:txBody>
      </p:sp>
      <p:pic>
        <p:nvPicPr>
          <p:cNvPr id="7" name="Picture 2" descr="http://arraymultimedia.in/blog/wp-content/uploads/2013/04/Tips-to-Get-Your-Website-Crawled-Fas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05" y="381001"/>
            <a:ext cx="15561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19600" y="6096000"/>
            <a:ext cx="386590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Performance?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749" y="6096000"/>
            <a:ext cx="342900" cy="342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901" y="4742408"/>
            <a:ext cx="8420099" cy="1200329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Majority of time spent waiting for connection</a:t>
            </a:r>
            <a:endParaRPr lang="en-IE" sz="240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Disk/CPU usage will be near 0</a:t>
            </a:r>
            <a:endParaRPr lang="en-IE" sz="240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Bandwidth will not be maximised</a:t>
            </a:r>
            <a:endParaRPr lang="en-IE" sz="240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7946" y="4742408"/>
            <a:ext cx="351110" cy="35223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9" y="2184634"/>
            <a:ext cx="6325872" cy="223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608739" y="2641834"/>
            <a:ext cx="533400" cy="658018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493939" y="2362200"/>
            <a:ext cx="8229600" cy="4343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crawl</a:t>
            </a:r>
            <a:r>
              <a:rPr lang="en-IE" sz="22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2200" b="1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list</a:t>
            </a:r>
            <a:r>
              <a:rPr lang="en-IE" sz="22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seedUrls</a:t>
            </a:r>
            <a:r>
              <a:rPr lang="en-IE" sz="22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frontier_i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= </a:t>
            </a: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seedUrls</a:t>
            </a:r>
            <a:endParaRPr lang="en-IE" sz="1800" dirty="0" smtClean="0">
              <a:solidFill>
                <a:schemeClr val="bg1"/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new set </a:t>
            </a:r>
            <a:r>
              <a:rPr lang="en-IE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urlsSeen</a:t>
            </a:r>
            <a:endParaRPr lang="en-IE" sz="1800" dirty="0" smtClean="0">
              <a:solidFill>
                <a:schemeClr val="accent6">
                  <a:lumMod val="60000"/>
                  <a:lumOff val="40000"/>
                </a:schemeClr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w</a:t>
            </a:r>
            <a:r>
              <a:rPr lang="en-IE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hile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!</a:t>
            </a: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frontier_i.isEmpty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()</a:t>
            </a:r>
            <a:endParaRPr lang="en-IE" sz="1800" dirty="0">
              <a:solidFill>
                <a:schemeClr val="bg1"/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new</a:t>
            </a:r>
            <a:r>
              <a:rPr lang="en-IE" sz="1800" b="1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1800" b="1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list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frontier_i+1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for</a:t>
            </a:r>
            <a:r>
              <a:rPr lang="en-IE" sz="1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: 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frontier_i</a:t>
            </a:r>
            <a:endParaRPr lang="en-IE" sz="1800" dirty="0">
              <a:solidFill>
                <a:schemeClr val="bg1"/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page 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= </a:t>
            </a:r>
            <a:r>
              <a:rPr lang="en-IE" sz="1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downloadPage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</a:t>
            </a: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rl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urlsSeen.add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  <a:endParaRPr lang="en-IE" sz="1800" dirty="0">
              <a:solidFill>
                <a:schemeClr val="accent6">
                  <a:lumMod val="60000"/>
                  <a:lumOff val="40000"/>
                </a:schemeClr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frontier_i+1.</a:t>
            </a:r>
            <a:r>
              <a:rPr lang="en-IE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addAll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1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extractUrls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(page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.</a:t>
            </a:r>
            <a:r>
              <a:rPr lang="en-IE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removeAll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urlsSeen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  <a:endParaRPr lang="en-IE" sz="1800" dirty="0">
              <a:solidFill>
                <a:schemeClr val="bg1"/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	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store(page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i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++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Download the Web.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</a:t>
            </a:r>
            <a:r>
              <a:rPr lang="en-IE" sz="3200" dirty="0" smtClean="0"/>
              <a:t>Performance</a:t>
            </a:r>
            <a:endParaRPr lang="en-IE" sz="3200" dirty="0"/>
          </a:p>
        </p:txBody>
      </p:sp>
      <p:pic>
        <p:nvPicPr>
          <p:cNvPr id="7" name="Picture 2" descr="http://arraymultimedia.in/blog/wp-content/uploads/2013/04/Tips-to-Get-Your-Website-Crawled-Fas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05" y="381001"/>
            <a:ext cx="15561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19600" y="6096000"/>
            <a:ext cx="386590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Solution?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749" y="6096000"/>
            <a:ext cx="342900" cy="342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4200" y="4443809"/>
            <a:ext cx="1828800" cy="329009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5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Multi-threading Important</a:t>
            </a:r>
            <a:endParaRPr lang="en-IE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87406" y="1143000"/>
            <a:ext cx="8351793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crawl</a:t>
            </a:r>
            <a:r>
              <a:rPr lang="en-IE" sz="22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2200" b="1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list</a:t>
            </a:r>
            <a:r>
              <a:rPr lang="en-IE" sz="22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seedUrls</a:t>
            </a:r>
            <a:r>
              <a:rPr lang="en-IE" sz="22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frontier_i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= </a:t>
            </a: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seedUrls</a:t>
            </a:r>
            <a:endParaRPr lang="en-IE" sz="1800" dirty="0" smtClean="0">
              <a:solidFill>
                <a:schemeClr val="bg1"/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new </a:t>
            </a:r>
            <a:r>
              <a:rPr lang="en-IE" sz="1800" b="1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set </a:t>
            </a: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urlsSeen</a:t>
            </a:r>
            <a:endParaRPr lang="en-IE" sz="1800" dirty="0" smtClean="0">
              <a:solidFill>
                <a:schemeClr val="bg1"/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w</a:t>
            </a:r>
            <a:r>
              <a:rPr lang="en-IE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hile</a:t>
            </a:r>
            <a:r>
              <a:rPr lang="en-IE" sz="1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!</a:t>
            </a: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frontier_i.isEmpty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()</a:t>
            </a:r>
            <a:endParaRPr lang="en-IE" sz="1800" dirty="0">
              <a:solidFill>
                <a:schemeClr val="bg1"/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new</a:t>
            </a:r>
            <a:r>
              <a:rPr lang="en-IE" sz="1800" b="1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list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frontier_i+1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new </a:t>
            </a:r>
            <a:r>
              <a:rPr lang="en-IE" sz="1800" b="1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list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threads</a:t>
            </a:r>
            <a:endParaRPr lang="en-IE" sz="1800" dirty="0">
              <a:solidFill>
                <a:schemeClr val="bg1"/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for</a:t>
            </a:r>
            <a:r>
              <a:rPr lang="en-IE" sz="1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: 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frontier_i</a:t>
            </a:r>
            <a:endParaRPr lang="en-IE" sz="1800" dirty="0">
              <a:solidFill>
                <a:schemeClr val="bg1"/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thread = 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new </a:t>
            </a:r>
            <a:r>
              <a:rPr lang="en-IE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DownloadThread.run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(url,urlsSeen,frontier_i+1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	</a:t>
            </a:r>
            <a:r>
              <a:rPr lang="en-IE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threads.add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(thread)</a:t>
            </a:r>
            <a:r>
              <a:rPr lang="en-I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threads.poll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i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++</a:t>
            </a:r>
          </a:p>
          <a:p>
            <a:pPr marL="57150" indent="0">
              <a:buNone/>
            </a:pPr>
            <a:r>
              <a:rPr lang="en-IE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 </a:t>
            </a:r>
            <a:r>
              <a:rPr lang="en-IE" sz="2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DownloadThread</a:t>
            </a: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: run(url,urlsSeen,frontier_i+1)</a:t>
            </a:r>
          </a:p>
          <a:p>
            <a:pPr marL="457200" lvl="1" indent="0">
              <a:buNone/>
            </a:pP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 page </a:t>
            </a:r>
            <a:r>
              <a:rPr lang="en-I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= </a:t>
            </a:r>
            <a:r>
              <a:rPr lang="en-IE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downloadPage</a:t>
            </a:r>
            <a:r>
              <a:rPr lang="en-I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 synchronised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: </a:t>
            </a:r>
            <a:r>
              <a:rPr lang="en-IE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urlsSeen.add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 </a:t>
            </a:r>
            <a:r>
              <a:rPr lang="en-IE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synchronised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: frontier_i+1.addAll(</a:t>
            </a:r>
            <a:r>
              <a:rPr lang="en-IE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extractUrls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(page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).</a:t>
            </a:r>
            <a:r>
              <a:rPr lang="en-IE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removeAll</a:t>
            </a:r>
            <a:r>
              <a:rPr lang="en-I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urlsSeen</a:t>
            </a:r>
            <a:r>
              <a:rPr lang="en-I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))</a:t>
            </a: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 synchronised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: store(page</a:t>
            </a:r>
            <a:r>
              <a:rPr lang="en-I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</a:p>
          <a:p>
            <a:pPr marL="57150" indent="0">
              <a:buNone/>
            </a:pPr>
            <a:endParaRPr lang="en-IE" sz="22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1832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14599"/>
            <a:ext cx="9144000" cy="3200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Multi-threading Important</a:t>
            </a:r>
            <a:endParaRPr lang="en-IE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5" y="2558128"/>
            <a:ext cx="4343401" cy="3034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514600"/>
            <a:ext cx="4354446" cy="3121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1635028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Crawl 1,000 URLs …</a:t>
            </a:r>
            <a:endParaRPr lang="en-IE" sz="28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Important to be Polite!</a:t>
            </a:r>
            <a:endParaRPr lang="en-IE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3545" y="12192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2800" dirty="0" smtClean="0">
                <a:solidFill>
                  <a:srgbClr val="FF0000"/>
                </a:solidFill>
              </a:rPr>
              <a:t>(Distributed) Denial of Server Attack: (D)</a:t>
            </a:r>
            <a:r>
              <a:rPr lang="en-IE" sz="2800" dirty="0" err="1" smtClean="0">
                <a:solidFill>
                  <a:srgbClr val="FF0000"/>
                </a:solidFill>
              </a:rPr>
              <a:t>DoS</a:t>
            </a:r>
            <a:endParaRPr lang="en-IE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upload.wikimedia.org/wikipedia/commons/c/c1/Print_creens_low_orbit_ion_cann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313511" cy="430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7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7616" y="4206114"/>
            <a:ext cx="7696200" cy="9144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500" dirty="0" smtClean="0">
                <a:latin typeface="Franklin Gothic Medium Cond" panose="020B0606030402020204" pitchFamily="34" charset="0"/>
              </a:rPr>
              <a:t>Local Data Processing</a:t>
            </a:r>
            <a:endParaRPr lang="en-IE" sz="1500" dirty="0">
              <a:latin typeface="Franklin Gothic Medium Cond" panose="020B06060304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7616" y="3291714"/>
            <a:ext cx="7696200" cy="9144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500" dirty="0" smtClean="0">
                <a:latin typeface="Franklin Gothic Medium Cond" panose="020B0606030402020204" pitchFamily="34" charset="0"/>
              </a:rPr>
              <a:t>Distributed Systems</a:t>
            </a:r>
            <a:endParaRPr lang="en-IE" sz="1500" dirty="0">
              <a:latin typeface="Franklin Gothic Medium Cond" panose="020B06060304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7616" y="2362200"/>
            <a:ext cx="3848100" cy="9144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500" dirty="0" smtClean="0">
                <a:latin typeface="Franklin Gothic Medium Cond" panose="020B0606030402020204" pitchFamily="34" charset="0"/>
              </a:rPr>
              <a:t>Distributed Data Processing</a:t>
            </a:r>
            <a:endParaRPr lang="en-IE" sz="1500" dirty="0">
              <a:latin typeface="Franklin Gothic Medium Cond" panose="020B06060304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5716" y="2362200"/>
            <a:ext cx="3848100" cy="9144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500" dirty="0" smtClean="0">
                <a:latin typeface="Franklin Gothic Medium Cond" panose="020B0606030402020204" pitchFamily="34" charset="0"/>
              </a:rPr>
              <a:t>Distributed Data Management</a:t>
            </a:r>
            <a:endParaRPr lang="en-IE" sz="1500" dirty="0">
              <a:latin typeface="Franklin Gothic Medium Cond" panose="020B06060304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7616" y="1447800"/>
            <a:ext cx="1929384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500" dirty="0" smtClean="0">
                <a:latin typeface="Franklin Gothic Medium Cond" panose="020B0606030402020204" pitchFamily="34" charset="0"/>
              </a:rPr>
              <a:t>Distributed Static </a:t>
            </a:r>
          </a:p>
          <a:p>
            <a:pPr algn="ctr"/>
            <a:r>
              <a:rPr lang="en-IE" sz="1500" dirty="0" smtClean="0">
                <a:latin typeface="Franklin Gothic Medium Cond" panose="020B0606030402020204" pitchFamily="34" charset="0"/>
              </a:rPr>
              <a:t>Data Processing</a:t>
            </a:r>
            <a:endParaRPr lang="en-IE" sz="1500" dirty="0">
              <a:latin typeface="Franklin Gothic Medium Cond" panose="020B06060304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54933" y="1447800"/>
            <a:ext cx="1949045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500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Distributed  Dynamic</a:t>
            </a:r>
          </a:p>
          <a:p>
            <a:pPr algn="ctr"/>
            <a:r>
              <a:rPr lang="en-IE" sz="1500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Data Processing</a:t>
            </a:r>
            <a:endParaRPr lang="en-IE" sz="1500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85716" y="1447800"/>
            <a:ext cx="1947647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500" dirty="0" smtClean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Distr. Unstructured</a:t>
            </a:r>
          </a:p>
          <a:p>
            <a:pPr algn="ctr"/>
            <a:r>
              <a:rPr lang="en-IE" sz="1500" dirty="0" smtClean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Data Management</a:t>
            </a:r>
            <a:endParaRPr lang="en-IE" sz="1500" dirty="0">
              <a:solidFill>
                <a:schemeClr val="accent6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3362" y="1447800"/>
            <a:ext cx="1896045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500" dirty="0" smtClean="0">
                <a:latin typeface="Franklin Gothic Medium Cond" panose="020B0606030402020204" pitchFamily="34" charset="0"/>
              </a:rPr>
              <a:t>Distr. (Semi-)structured</a:t>
            </a:r>
          </a:p>
          <a:p>
            <a:pPr algn="ctr"/>
            <a:r>
              <a:rPr lang="en-IE" sz="1500" dirty="0" smtClean="0">
                <a:latin typeface="Franklin Gothic Medium Cond" panose="020B0606030402020204" pitchFamily="34" charset="0"/>
              </a:rPr>
              <a:t>Data Management</a:t>
            </a:r>
            <a:endParaRPr lang="en-IE" sz="15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33362" y="1447800"/>
            <a:ext cx="1900453" cy="9144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sz="15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Avoid (D)</a:t>
            </a:r>
            <a:r>
              <a:rPr lang="en-IE" sz="3200" dirty="0" err="1" smtClean="0"/>
              <a:t>DoSing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037"/>
            <a:ext cx="8229600" cy="4906963"/>
          </a:xfrm>
        </p:spPr>
        <p:txBody>
          <a:bodyPr>
            <a:normAutofit/>
          </a:bodyPr>
          <a:lstStyle/>
          <a:p>
            <a:endParaRPr lang="en-I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endParaRPr lang="en-I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endParaRPr lang="en-I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I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</a:rPr>
              <a:t>… more likely your IP range will be banned</a:t>
            </a:r>
            <a:endParaRPr lang="en-IE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2" name="Picture 4" descr="Christopher Weather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19962"/>
            <a:ext cx="5295900" cy="331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4834171"/>
            <a:ext cx="5295900" cy="830997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Christopher Weatherhead</a:t>
            </a:r>
            <a:endParaRPr lang="en-IE" sz="240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18 months prison</a:t>
            </a:r>
            <a:endParaRPr lang="en-IE" sz="240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390" y="4841699"/>
            <a:ext cx="351110" cy="352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39" y="1519962"/>
            <a:ext cx="5207161" cy="331420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195866"/>
            <a:ext cx="45148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81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Web-site Scheduler</a:t>
            </a:r>
            <a:endParaRPr lang="en-IE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87406" y="1143000"/>
            <a:ext cx="8351793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crawl</a:t>
            </a:r>
            <a:r>
              <a:rPr lang="en-IE" sz="22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2200" b="1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list</a:t>
            </a:r>
            <a:r>
              <a:rPr lang="en-IE" sz="22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seedUrls</a:t>
            </a:r>
            <a:r>
              <a:rPr lang="en-IE" sz="22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frontier_i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= 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seedUrls</a:t>
            </a:r>
            <a:endParaRPr lang="en-IE" sz="1800" dirty="0">
              <a:solidFill>
                <a:schemeClr val="bg1"/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new </a:t>
            </a:r>
            <a:r>
              <a:rPr lang="en-IE" sz="1800" b="1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set 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urlsSeen</a:t>
            </a:r>
            <a:endParaRPr lang="en-IE" sz="1800" dirty="0">
              <a:solidFill>
                <a:schemeClr val="bg1"/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while</a:t>
            </a:r>
            <a:r>
              <a:rPr lang="en-IE" sz="1800" dirty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!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frontier_i.isEmpty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new</a:t>
            </a:r>
            <a:r>
              <a:rPr lang="en-IE" sz="1800" b="1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list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frontier_i+1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new </a:t>
            </a:r>
            <a:r>
              <a:rPr lang="en-IE" sz="1800" b="1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list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threads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for</a:t>
            </a:r>
            <a:r>
              <a:rPr lang="en-IE" sz="1800" dirty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: 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schedule(</a:t>
            </a:r>
            <a:r>
              <a:rPr lang="en-IE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frontier_i</a:t>
            </a:r>
            <a:r>
              <a:rPr lang="en-IE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 </a:t>
            </a:r>
            <a:r>
              <a:rPr lang="en-IE" sz="1400" dirty="0" smtClean="0">
                <a:solidFill>
                  <a:schemeClr val="bg1">
                    <a:lumMod val="75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# maximise gap between requests to one site</a:t>
            </a:r>
            <a:endParaRPr lang="en-IE" sz="1800" dirty="0">
              <a:solidFill>
                <a:schemeClr val="bg1">
                  <a:lumMod val="75000"/>
                </a:schemeClr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	thread = </a:t>
            </a:r>
            <a:r>
              <a:rPr lang="en-IE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new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DownloadThread.run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(url,urlsSeen,frontier_i+1)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	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threads.add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(thread)		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threads.poll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	i++</a:t>
            </a:r>
          </a:p>
          <a:p>
            <a:pPr marL="57150" indent="0">
              <a:buNone/>
            </a:pPr>
            <a:r>
              <a:rPr lang="en-IE" sz="22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 </a:t>
            </a:r>
            <a:r>
              <a:rPr lang="en-IE" sz="22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DownloadThread</a:t>
            </a:r>
            <a:r>
              <a:rPr lang="en-IE" sz="22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: </a:t>
            </a:r>
            <a:r>
              <a:rPr lang="en-IE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run</a:t>
            </a:r>
            <a:r>
              <a:rPr lang="en-IE" sz="22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(url,urlsSeen,frontier_i+1)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 page = </a:t>
            </a:r>
            <a:r>
              <a:rPr lang="en-IE" sz="1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downloadPage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b="1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 </a:t>
            </a:r>
            <a:r>
              <a:rPr lang="en-IE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synchronised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: 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urlsSeen.</a:t>
            </a:r>
            <a:r>
              <a:rPr lang="en-IE" sz="1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add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b="1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 </a:t>
            </a:r>
            <a:r>
              <a:rPr lang="en-IE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synchronised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: frontier_i+1.</a:t>
            </a:r>
            <a:r>
              <a:rPr lang="en-IE" sz="1800" dirty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addAll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extractUrls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(page).</a:t>
            </a:r>
            <a:r>
              <a:rPr lang="en-IE" sz="1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removeAll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urlsSeen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))</a:t>
            </a:r>
          </a:p>
          <a:p>
            <a:pPr marL="457200" lvl="1" indent="0">
              <a:buNone/>
            </a:pPr>
            <a:r>
              <a:rPr lang="en-IE" sz="1800" b="1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</a:t>
            </a:r>
            <a:r>
              <a:rPr lang="en-IE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 synchronised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: </a:t>
            </a:r>
            <a:r>
              <a:rPr lang="en-IE" sz="1800" dirty="0">
                <a:solidFill>
                  <a:schemeClr val="accent4">
                    <a:lumMod val="40000"/>
                    <a:lumOff val="60000"/>
                  </a:schemeClr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store</a:t>
            </a:r>
            <a:r>
              <a:rPr lang="en-IE" sz="1800" dirty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(page</a:t>
            </a:r>
            <a:r>
              <a:rPr lang="en-IE" sz="1800" dirty="0" smtClean="0">
                <a:solidFill>
                  <a:schemeClr val="bg1"/>
                </a:solidFill>
                <a:latin typeface="Inconsolata SemiCondensed" pitchFamily="49" charset="0"/>
                <a:ea typeface="Inconsolata SemiCondensed" pitchFamily="49" charset="0"/>
                <a:sym typeface="Wingdings" panose="05000000000000000000" pitchFamily="2" charset="2"/>
              </a:rPr>
              <a:t>)</a:t>
            </a:r>
            <a:endParaRPr lang="en-IE" sz="1800" dirty="0">
              <a:solidFill>
                <a:schemeClr val="bg1"/>
              </a:solidFill>
              <a:latin typeface="Inconsolata SemiCondensed" pitchFamily="49" charset="0"/>
              <a:ea typeface="Inconsolata SemiCondensed" pitchFamily="49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563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Robots Exclusion Protocol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http://</a:t>
            </a:r>
            <a:r>
              <a:rPr lang="en-I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website.com</a:t>
            </a:r>
            <a:r>
              <a:rPr lang="en-IE" dirty="0" smtClean="0"/>
              <a:t>/robots.txt</a:t>
            </a:r>
          </a:p>
          <a:p>
            <a:pPr marL="0" indent="0">
              <a:buNone/>
            </a:pPr>
            <a:endParaRPr lang="en-IE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33400" y="2057400"/>
            <a:ext cx="8229600" cy="838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User-agent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*</a:t>
            </a:r>
          </a:p>
          <a:p>
            <a:pPr marL="57150" indent="0">
              <a:buNone/>
            </a:pPr>
            <a:r>
              <a:rPr lang="en-IE" sz="2200" dirty="0" smtClean="0">
                <a:solidFill>
                  <a:srgbClr val="FF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Disallow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/</a:t>
            </a:r>
            <a:endParaRPr lang="en-IE" sz="22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895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No bots allowed on the website.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33400" y="3505200"/>
            <a:ext cx="8229600" cy="1295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User-agent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*</a:t>
            </a:r>
          </a:p>
          <a:p>
            <a:pPr marL="57150" indent="0">
              <a:buNone/>
            </a:pPr>
            <a:r>
              <a:rPr lang="en-IE" sz="2200" dirty="0">
                <a:solidFill>
                  <a:srgbClr val="FF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Disallow: 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/user/</a:t>
            </a:r>
            <a:endParaRPr lang="en-IE" sz="22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57150" indent="0">
              <a:buNone/>
            </a:pPr>
            <a:r>
              <a:rPr lang="en-IE" sz="2200" dirty="0">
                <a:solidFill>
                  <a:srgbClr val="FF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Disallow: 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/main/login.html</a:t>
            </a:r>
            <a:endParaRPr lang="en-IE" sz="22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953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No bots allowed in /user/ sub-folder or login page.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20337" y="5562600"/>
            <a:ext cx="8229600" cy="838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User-agent</a:t>
            </a: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</a:t>
            </a:r>
            <a:r>
              <a:rPr lang="en-IE" sz="22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googlebot</a:t>
            </a:r>
            <a:endParaRPr lang="en-IE" sz="2200" dirty="0" smtClean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57150" indent="0">
              <a:buNone/>
            </a:pPr>
            <a:r>
              <a:rPr lang="en-IE" sz="2200" dirty="0" smtClean="0">
                <a:solidFill>
                  <a:srgbClr val="FF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Disallow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/</a:t>
            </a:r>
            <a:endParaRPr lang="en-IE" sz="22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7137" y="6400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Ban only the bot with “user-agent” </a:t>
            </a:r>
            <a:r>
              <a:rPr lang="en-IE" dirty="0" err="1" smtClean="0">
                <a:latin typeface="Calibri Light" panose="020F0302020204030204" pitchFamily="34" charset="0"/>
              </a:rPr>
              <a:t>googlebot</a:t>
            </a:r>
            <a:r>
              <a:rPr lang="en-IE" dirty="0" smtClean="0">
                <a:latin typeface="Calibri Light" panose="020F0302020204030204" pitchFamily="34" charset="0"/>
              </a:rPr>
              <a:t>.</a:t>
            </a:r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4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Robots Exclusion Protocol (non-standard)</a:t>
            </a:r>
            <a:endParaRPr lang="en-IE" sz="32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33400" y="1219200"/>
            <a:ext cx="8229600" cy="838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User-agent</a:t>
            </a: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</a:t>
            </a:r>
            <a:r>
              <a:rPr lang="en-IE" sz="22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googlebot</a:t>
            </a:r>
            <a:endParaRPr lang="en-IE" sz="2200" dirty="0" smtClean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57150" indent="0">
              <a:buNone/>
            </a:pPr>
            <a:r>
              <a:rPr lang="en-IE" sz="2200" dirty="0" smtClean="0">
                <a:solidFill>
                  <a:srgbClr val="0070C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Crawl-delay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10</a:t>
            </a:r>
            <a:endParaRPr lang="en-IE" sz="22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057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Tell the </a:t>
            </a:r>
            <a:r>
              <a:rPr lang="en-IE" dirty="0" err="1" smtClean="0">
                <a:latin typeface="Calibri Light" panose="020F0302020204030204" pitchFamily="34" charset="0"/>
              </a:rPr>
              <a:t>googlebot</a:t>
            </a:r>
            <a:r>
              <a:rPr lang="en-IE" dirty="0" smtClean="0">
                <a:latin typeface="Calibri Light" panose="020F0302020204030204" pitchFamily="34" charset="0"/>
              </a:rPr>
              <a:t> to only crawl a page from this host no more than once every 10 seconds.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33400" y="3059668"/>
            <a:ext cx="8229600" cy="1371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User-agent</a:t>
            </a: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*</a:t>
            </a:r>
          </a:p>
          <a:p>
            <a:pPr marL="57150" indent="0">
              <a:buNone/>
            </a:pPr>
            <a:r>
              <a:rPr lang="en-IE" sz="2200" dirty="0" smtClean="0">
                <a:solidFill>
                  <a:srgbClr val="FF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Disallow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/</a:t>
            </a:r>
          </a:p>
          <a:p>
            <a:pPr marL="57150" indent="0">
              <a:buNone/>
            </a:pPr>
            <a:r>
              <a:rPr lang="en-IE" sz="2200" dirty="0" smtClean="0">
                <a:solidFill>
                  <a:srgbClr val="92D05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Allow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/public/</a:t>
            </a:r>
            <a:endParaRPr lang="en-IE" sz="22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4312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Ban everything but the /public/ folder for all agents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26869" y="5257800"/>
            <a:ext cx="8229600" cy="86678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User-agent</a:t>
            </a: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*</a:t>
            </a:r>
          </a:p>
          <a:p>
            <a:pPr marL="57150" indent="0">
              <a:buNone/>
            </a:pPr>
            <a:r>
              <a:rPr lang="en-IE" sz="2200" dirty="0" smtClean="0">
                <a:solidFill>
                  <a:srgbClr val="FF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Sitemap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http://example.com/main/sitemap.xml</a:t>
            </a:r>
            <a:endParaRPr lang="en-IE" sz="22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6248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Tell user-agents about your </a:t>
            </a:r>
            <a:r>
              <a:rPr lang="en-IE" i="1" dirty="0" smtClean="0">
                <a:latin typeface="Calibri Light" panose="020F0302020204030204" pitchFamily="34" charset="0"/>
              </a:rPr>
              <a:t>site-map</a:t>
            </a:r>
            <a:endParaRPr lang="en-IE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Site-Map: Additional </a:t>
            </a:r>
            <a:r>
              <a:rPr lang="en-IE" sz="3200" dirty="0"/>
              <a:t>c</a:t>
            </a:r>
            <a:r>
              <a:rPr lang="en-IE" sz="3200" dirty="0" smtClean="0"/>
              <a:t>rawler information</a:t>
            </a:r>
            <a:endParaRPr lang="en-IE" sz="32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597618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8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Important Points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0070C0"/>
                </a:solidFill>
              </a:rPr>
              <a:t>Seed-list</a:t>
            </a:r>
            <a:r>
              <a:rPr lang="en-IE" sz="2400" dirty="0" smtClean="0"/>
              <a:t>: Entry point for crawling</a:t>
            </a:r>
          </a:p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0070C0"/>
                </a:solidFill>
              </a:rPr>
              <a:t>Frontier</a:t>
            </a:r>
            <a:r>
              <a:rPr lang="en-IE" sz="2400" dirty="0" smtClean="0"/>
              <a:t>: Extract links from current pages for next round</a:t>
            </a:r>
          </a:p>
          <a:p>
            <a:pPr>
              <a:lnSpc>
                <a:spcPct val="150000"/>
              </a:lnSpc>
            </a:pPr>
            <a:r>
              <a:rPr lang="en-IE" sz="2400" dirty="0">
                <a:solidFill>
                  <a:srgbClr val="0070C0"/>
                </a:solidFill>
              </a:rPr>
              <a:t>Seen-list</a:t>
            </a:r>
            <a:r>
              <a:rPr lang="en-IE" sz="2400" dirty="0"/>
              <a:t>: Avoid </a:t>
            </a:r>
            <a:r>
              <a:rPr lang="en-IE" sz="2400" dirty="0" smtClean="0"/>
              <a:t>cycles</a:t>
            </a:r>
          </a:p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0070C0"/>
                </a:solidFill>
              </a:rPr>
              <a:t>Threading</a:t>
            </a:r>
            <a:r>
              <a:rPr lang="en-IE" sz="2400" dirty="0" smtClean="0"/>
              <a:t>: Keep machines busy</a:t>
            </a:r>
          </a:p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0070C0"/>
                </a:solidFill>
              </a:rPr>
              <a:t>Politeness</a:t>
            </a:r>
            <a:r>
              <a:rPr lang="en-IE" sz="2400" dirty="0" smtClean="0"/>
              <a:t>: Don’t annoy web-sites</a:t>
            </a:r>
          </a:p>
          <a:p>
            <a:pPr lvl="1"/>
            <a:r>
              <a:rPr lang="en-IE" sz="2000" dirty="0" smtClean="0"/>
              <a:t>Set delay between crawling pages on the same web-site</a:t>
            </a:r>
          </a:p>
          <a:p>
            <a:pPr lvl="1"/>
            <a:r>
              <a:rPr lang="en-IE" sz="2000" dirty="0" smtClean="0"/>
              <a:t>Stick to what’s stated in the robots.txt file</a:t>
            </a:r>
          </a:p>
          <a:p>
            <a:pPr lvl="1"/>
            <a:r>
              <a:rPr lang="en-IE" sz="2000" dirty="0" smtClean="0"/>
              <a:t>Check for a site-map</a:t>
            </a:r>
          </a:p>
        </p:txBody>
      </p:sp>
    </p:spTree>
    <p:extLst>
      <p:ext uri="{BB962C8B-B14F-4D97-AF65-F5344CB8AC3E}">
        <p14:creationId xmlns:p14="http://schemas.microsoft.com/office/powerpoint/2010/main" val="163688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Distribution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84" y="4850398"/>
            <a:ext cx="8229600" cy="636002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/>
              <a:t>Similar benefits to multi-threading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endParaRPr lang="en-IE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23863" y="13716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How might we implement a distributed crawler?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1371600"/>
            <a:ext cx="342900" cy="342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3863" y="1714499"/>
            <a:ext cx="8767735" cy="2857501"/>
          </a:xfrm>
          <a:prstGeom prst="rect">
            <a:avLst/>
          </a:prstGeom>
          <a:solidFill>
            <a:srgbClr val="FFC000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7" y="3459747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78" y="3459747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178" y="3459747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87" y="3459747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78" y="3459747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2545" y="3547527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1266" y="3547527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2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6062" y="3547527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0646" y="3547527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37044" y="3547527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5</a:t>
            </a: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228600" y="2288164"/>
            <a:ext cx="8762999" cy="86678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for </a:t>
            </a:r>
            <a:r>
              <a:rPr lang="en-IE" sz="22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</a:t>
            </a: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frontier_i-1</a:t>
            </a:r>
          </a:p>
          <a:p>
            <a:pPr marL="57150" indent="0">
              <a:buNone/>
            </a:pP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map(</a:t>
            </a:r>
            <a:r>
              <a:rPr lang="en-IE" sz="22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url,count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3863" y="5783846"/>
            <a:ext cx="8763000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What will be the bottleneck as machines increase?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963" y="5783846"/>
            <a:ext cx="342900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3864" y="6164846"/>
            <a:ext cx="8763000" cy="419101"/>
          </a:xfrm>
          <a:prstGeom prst="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Bandwidth or politeness delays</a:t>
            </a:r>
          </a:p>
        </p:txBody>
      </p:sp>
    </p:spTree>
    <p:extLst>
      <p:ext uri="{BB962C8B-B14F-4D97-AF65-F5344CB8AC3E}">
        <p14:creationId xmlns:p14="http://schemas.microsoft.com/office/powerpoint/2010/main" val="14071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7" grpId="0" animBg="1"/>
      <p:bldP spid="22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All the Web?</a:t>
            </a:r>
            <a:endParaRPr lang="en-IE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23863" y="11430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Can we crawl all the Web?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1143000"/>
            <a:ext cx="342900" cy="342900"/>
          </a:xfrm>
          <a:prstGeom prst="rect">
            <a:avLst/>
          </a:prstGeom>
        </p:spPr>
      </p:pic>
      <p:pic>
        <p:nvPicPr>
          <p:cNvPr id="7170" name="Picture 2" descr="http://www.reactiongifs.com/r/bcme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2" y="1752600"/>
            <a:ext cx="8767737" cy="492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1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All the Web?</a:t>
            </a:r>
            <a:endParaRPr lang="en-IE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23863" y="11430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Can </a:t>
            </a:r>
            <a:r>
              <a:rPr lang="en-IE" sz="2000" strike="sngStrike" dirty="0" smtClean="0">
                <a:latin typeface="Calibri Light" panose="020F0302020204030204" pitchFamily="34" charset="0"/>
              </a:rPr>
              <a:t>we</a:t>
            </a:r>
            <a:r>
              <a:rPr lang="en-IE" sz="2000" dirty="0" smtClean="0">
                <a:latin typeface="Calibri Light" panose="020F0302020204030204" pitchFamily="34" charset="0"/>
              </a:rPr>
              <a:t> crawl all the Web?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1143000"/>
            <a:ext cx="342900" cy="34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863" y="17526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Can </a:t>
            </a:r>
            <a:r>
              <a:rPr lang="en-IE" sz="2000" u="sng" dirty="0" smtClean="0">
                <a:latin typeface="Calibri Light" panose="020F0302020204030204" pitchFamily="34" charset="0"/>
              </a:rPr>
              <a:t>Google</a:t>
            </a:r>
            <a:r>
              <a:rPr lang="en-IE" sz="2000" dirty="0" smtClean="0">
                <a:latin typeface="Calibri Light" panose="020F0302020204030204" pitchFamily="34" charset="0"/>
              </a:rPr>
              <a:t> crawl all the Web?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1752600"/>
            <a:ext cx="3429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090" y="2983675"/>
            <a:ext cx="3612220" cy="361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7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Inaccessible (Bow-Tie)</a:t>
            </a:r>
            <a:endParaRPr lang="en-IE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2911" y="6564868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Broder et al. </a:t>
            </a:r>
            <a:r>
              <a:rPr lang="en-IE" dirty="0">
                <a:latin typeface="Calibri Light" panose="020F0302020204030204" pitchFamily="34" charset="0"/>
                <a:cs typeface="Calibri Light" panose="020F0302020204030204" pitchFamily="34" charset="0"/>
              </a:rPr>
              <a:t>“Graph structure in the web,” </a:t>
            </a:r>
            <a:r>
              <a:rPr lang="en-IE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Comput</a:t>
            </a:r>
            <a:r>
              <a:rPr lang="en-I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Networks</a:t>
            </a:r>
            <a:r>
              <a:rPr lang="en-IE" dirty="0">
                <a:latin typeface="Calibri Light" panose="020F0302020204030204" pitchFamily="34" charset="0"/>
                <a:cs typeface="Calibri Light" panose="020F0302020204030204" pitchFamily="34" charset="0"/>
              </a:rPr>
              <a:t>, vol. 33, no. 1-6, pp. </a:t>
            </a:r>
            <a:r>
              <a:rPr lang="en-I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309–320, 2000</a:t>
            </a:r>
            <a:endParaRPr lang="en-I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43000"/>
            <a:ext cx="6553200" cy="494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2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6677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31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Inaccessible (Deep Web)</a:t>
            </a:r>
            <a:endParaRPr lang="en-I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7379" y="12954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What is the Deep Web?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216" y="129540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1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Inaccessible (Deep Web)</a:t>
            </a:r>
            <a:endParaRPr lang="en-I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7379" y="12954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What is the Deep Web?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216" y="1295400"/>
            <a:ext cx="342900" cy="34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381" y="1676400"/>
            <a:ext cx="8767735" cy="4876800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714500"/>
            <a:ext cx="8229600" cy="4876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Dynamically-generated content</a:t>
            </a:r>
            <a:endParaRPr lang="en-IE" sz="1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06207"/>
            <a:ext cx="5254956" cy="316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5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Inaccessible (Deep Web)</a:t>
            </a:r>
            <a:endParaRPr lang="en-I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7379" y="12954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What is the Deep Web?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216" y="1295400"/>
            <a:ext cx="342900" cy="34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381" y="1676400"/>
            <a:ext cx="8767735" cy="4876800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714500"/>
            <a:ext cx="8229600" cy="4876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Dynamically-generated content</a:t>
            </a:r>
          </a:p>
          <a:p>
            <a:r>
              <a:rPr lang="en-IE" sz="2400" dirty="0" smtClean="0"/>
              <a:t>Password-protected</a:t>
            </a:r>
            <a:endParaRPr lang="en-IE" sz="12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06207"/>
            <a:ext cx="5254956" cy="3169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206207"/>
            <a:ext cx="5254956" cy="320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5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Inaccessible (Deep Web)</a:t>
            </a:r>
            <a:endParaRPr lang="en-I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7379" y="12954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What is the Deep Web?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216" y="1295400"/>
            <a:ext cx="342900" cy="34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381" y="1676400"/>
            <a:ext cx="8767735" cy="4876800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714500"/>
            <a:ext cx="8229600" cy="4876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Dynamically-generated content</a:t>
            </a:r>
          </a:p>
          <a:p>
            <a:r>
              <a:rPr lang="en-IE" sz="2400" dirty="0" smtClean="0"/>
              <a:t>Password-protected</a:t>
            </a:r>
          </a:p>
          <a:p>
            <a:r>
              <a:rPr lang="en-IE" sz="2400" dirty="0" smtClean="0"/>
              <a:t>Dark Web</a:t>
            </a:r>
            <a:endParaRPr lang="en-IE" sz="12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06207"/>
            <a:ext cx="5254956" cy="3169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206207"/>
            <a:ext cx="5254956" cy="3202561"/>
          </a:xfrm>
          <a:prstGeom prst="rect">
            <a:avLst/>
          </a:prstGeom>
        </p:spPr>
      </p:pic>
      <p:pic>
        <p:nvPicPr>
          <p:cNvPr id="10" name="Picture 2" descr="https://silkroaddrugs.org/wp-content/uploads/2015/08/silk-road-interfa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6206"/>
            <a:ext cx="5197322" cy="320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57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Inaccessible (Deep Web)</a:t>
            </a:r>
            <a:endParaRPr lang="en-I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7379" y="12954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What is the Deep Web?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216" y="1295400"/>
            <a:ext cx="342900" cy="34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381" y="1676400"/>
            <a:ext cx="8767735" cy="4876800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714500"/>
            <a:ext cx="8229600" cy="4876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Dynamically-generated content</a:t>
            </a:r>
          </a:p>
          <a:p>
            <a:r>
              <a:rPr lang="en-IE" sz="2400" dirty="0" smtClean="0"/>
              <a:t>Password-protected</a:t>
            </a:r>
          </a:p>
          <a:p>
            <a:r>
              <a:rPr lang="en-IE" sz="2400" dirty="0" smtClean="0"/>
              <a:t>Dark Web</a:t>
            </a:r>
            <a:endParaRPr lang="en-IE" sz="12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06207"/>
            <a:ext cx="5254956" cy="3169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206207"/>
            <a:ext cx="5254956" cy="3202561"/>
          </a:xfrm>
          <a:prstGeom prst="rect">
            <a:avLst/>
          </a:prstGeom>
        </p:spPr>
      </p:pic>
      <p:pic>
        <p:nvPicPr>
          <p:cNvPr id="10" name="Picture 2" descr="https://silkroaddrugs.org/wp-content/uploads/2015/08/silk-road-interfa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6206"/>
            <a:ext cx="5197322" cy="320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7381" y="1694727"/>
            <a:ext cx="8767735" cy="4876800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pic>
        <p:nvPicPr>
          <p:cNvPr id="14" name="Picture 2" descr="The Deep We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586" y="1919158"/>
            <a:ext cx="6094080" cy="463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410201" y="3352800"/>
            <a:ext cx="2743198" cy="381000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69594" y="5181600"/>
            <a:ext cx="2083805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277873"/>
            <a:ext cx="5829420" cy="461665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IE" sz="24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46% of statistics made up on the spot</a:t>
            </a:r>
            <a:endParaRPr lang="en-IE" sz="240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4588" y="6277873"/>
            <a:ext cx="351110" cy="3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3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090" y="2983675"/>
            <a:ext cx="3612220" cy="3612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All the Web?</a:t>
            </a:r>
            <a:endParaRPr lang="en-IE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23863" y="11430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Can </a:t>
            </a:r>
            <a:r>
              <a:rPr lang="en-IE" sz="2000" strike="sngStrike" dirty="0" smtClean="0">
                <a:latin typeface="Calibri Light" panose="020F0302020204030204" pitchFamily="34" charset="0"/>
              </a:rPr>
              <a:t>we</a:t>
            </a:r>
            <a:r>
              <a:rPr lang="en-IE" sz="2000" dirty="0" smtClean="0">
                <a:latin typeface="Calibri Light" panose="020F0302020204030204" pitchFamily="34" charset="0"/>
              </a:rPr>
              <a:t> crawl all the Web?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0" y="1143000"/>
            <a:ext cx="342900" cy="34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863" y="17526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Can </a:t>
            </a:r>
            <a:r>
              <a:rPr lang="en-IE" sz="2000" u="sng" dirty="0" smtClean="0">
                <a:latin typeface="Calibri Light" panose="020F0302020204030204" pitchFamily="34" charset="0"/>
              </a:rPr>
              <a:t>Google</a:t>
            </a:r>
            <a:r>
              <a:rPr lang="en-IE" sz="2000" dirty="0" smtClean="0">
                <a:latin typeface="Calibri Light" panose="020F0302020204030204" pitchFamily="34" charset="0"/>
              </a:rPr>
              <a:t> crawl all the Web?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0" y="1752600"/>
            <a:ext cx="342900" cy="34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113385"/>
            <a:ext cx="3352800" cy="335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3863" y="23622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Can </a:t>
            </a:r>
            <a:r>
              <a:rPr lang="en-IE" sz="2000" u="sng" dirty="0" smtClean="0">
                <a:latin typeface="Calibri Light" panose="020F0302020204030204" pitchFamily="34" charset="0"/>
              </a:rPr>
              <a:t>Google</a:t>
            </a:r>
            <a:r>
              <a:rPr lang="en-IE" sz="2000" dirty="0" smtClean="0">
                <a:latin typeface="Calibri Light" panose="020F0302020204030204" pitchFamily="34" charset="0"/>
              </a:rPr>
              <a:t> crawl itself?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0" y="236220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3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Apache </a:t>
            </a:r>
            <a:r>
              <a:rPr lang="en-IE" sz="3200" dirty="0" err="1" smtClean="0"/>
              <a:t>Nutch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 smtClean="0"/>
              <a:t>Open-source crawling framework!</a:t>
            </a:r>
          </a:p>
          <a:p>
            <a:r>
              <a:rPr lang="en-IE" sz="2800" dirty="0" smtClean="0"/>
              <a:t>Compatible with Hadoop!</a:t>
            </a:r>
            <a:endParaRPr lang="en-I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881226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dirty="0">
                <a:latin typeface="Calibri Light" panose="020F0302020204030204" pitchFamily="34" charset="0"/>
                <a:hlinkClick r:id="rId2"/>
              </a:rPr>
              <a:t>https://nutch.apache.org</a:t>
            </a:r>
            <a:r>
              <a:rPr lang="en-IE" sz="3600" dirty="0" smtClean="0">
                <a:latin typeface="Calibri Light" panose="020F0302020204030204" pitchFamily="34" charset="0"/>
                <a:hlinkClick r:id="rId2"/>
              </a:rPr>
              <a:t>/</a:t>
            </a:r>
            <a:endParaRPr lang="en-IE" sz="3600" dirty="0">
              <a:latin typeface="Calibri Light" panose="020F0302020204030204" pitchFamily="34" charset="0"/>
            </a:endParaRPr>
          </a:p>
        </p:txBody>
      </p:sp>
      <p:pic>
        <p:nvPicPr>
          <p:cNvPr id="18436" name="Picture 4" descr="Apa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6487"/>
            <a:ext cx="193357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387" y="2839243"/>
            <a:ext cx="44672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Information Retrieval:</a:t>
            </a:r>
            <a:br>
              <a:rPr lang="en-IE" dirty="0" smtClean="0"/>
            </a:br>
            <a:r>
              <a:rPr lang="en-IE" dirty="0" smtClean="0"/>
              <a:t>	Inverted Indexing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77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19400"/>
            <a:ext cx="9144000" cy="3886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Inverted Index</a:t>
            </a:r>
            <a:r>
              <a:rPr lang="en-IE" sz="2800" dirty="0" smtClean="0"/>
              <a:t>: A map from words to documents</a:t>
            </a:r>
          </a:p>
          <a:p>
            <a:pPr lvl="1"/>
            <a:r>
              <a:rPr lang="en-IE" sz="2000" dirty="0" smtClean="0"/>
              <a:t>“Inverted” because usually documents map to words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9" y="3096945"/>
            <a:ext cx="3810000" cy="139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2" y="4775654"/>
            <a:ext cx="4495800" cy="32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847" y="3792296"/>
            <a:ext cx="3048844" cy="264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96945"/>
            <a:ext cx="4733109" cy="53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1" y="5550585"/>
            <a:ext cx="46005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6723" y="2216444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Examples of applications?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1560" y="221644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43000"/>
            <a:ext cx="9143999" cy="2573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Example</a:t>
            </a:r>
            <a:endParaRPr lang="en-IE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77879"/>
              </p:ext>
            </p:extLst>
          </p:nvPr>
        </p:nvGraphicFramePr>
        <p:xfrm>
          <a:off x="3237955" y="3931920"/>
          <a:ext cx="5676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645"/>
                <a:gridCol w="4114255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latin typeface="Inconsolata" panose="020B0609030003000000" pitchFamily="49" charset="0"/>
                        </a:rPr>
                        <a:t>american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directed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drama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1000" y="4922520"/>
            <a:ext cx="266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u="sng" dirty="0" smtClean="0">
                <a:latin typeface="Calibri Light" panose="020F0302020204030204" pitchFamily="34" charset="0"/>
              </a:rPr>
              <a:t>Inverted index:</a:t>
            </a:r>
            <a:endParaRPr lang="en-IE" sz="2800" u="sng" dirty="0">
              <a:latin typeface="Calibri Light" panose="020F030202020403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63" y="1731918"/>
            <a:ext cx="6766560" cy="42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63" y="2324101"/>
            <a:ext cx="57721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51" y="1174751"/>
            <a:ext cx="17430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276863" y="117475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endParaRPr lang="en-IE" sz="3600" b="1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5200" y="3346967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>
                <a:latin typeface="Calibri Light" panose="020F0302020204030204" pitchFamily="34" charset="0"/>
              </a:rPr>
              <a:t>Fruitvale Station</a:t>
            </a:r>
            <a:r>
              <a:rPr lang="en-IE" dirty="0">
                <a:latin typeface="Calibri Light" panose="020F0302020204030204" pitchFamily="34" charset="0"/>
              </a:rPr>
              <a:t> is a 2013 American </a:t>
            </a:r>
            <a:r>
              <a:rPr lang="en-IE" dirty="0">
                <a:latin typeface="Calibri Light" panose="020F0302020204030204" pitchFamily="34" charset="0"/>
                <a:hlinkClick r:id="rId6" tooltip="Drama film"/>
              </a:rPr>
              <a:t>drama film</a:t>
            </a:r>
            <a:r>
              <a:rPr lang="en-IE" dirty="0">
                <a:latin typeface="Calibri Light" panose="020F0302020204030204" pitchFamily="34" charset="0"/>
              </a:rPr>
              <a:t> written and directed by </a:t>
            </a:r>
            <a:r>
              <a:rPr lang="en-IE" dirty="0">
                <a:latin typeface="Calibri Light" panose="020F0302020204030204" pitchFamily="34" charset="0"/>
                <a:hlinkClick r:id="rId7" tooltip="Ryan Coogler"/>
              </a:rPr>
              <a:t>Ryan </a:t>
            </a:r>
            <a:r>
              <a:rPr lang="en-IE" dirty="0" err="1">
                <a:latin typeface="Calibri Light" panose="020F0302020204030204" pitchFamily="34" charset="0"/>
                <a:hlinkClick r:id="rId7" tooltip="Ryan Coogler"/>
              </a:rPr>
              <a:t>Coogler</a:t>
            </a:r>
            <a:r>
              <a:rPr lang="en-IE" dirty="0"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862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text data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" name="Picture 2" descr="http://www.cambridgesemantics.com/sites/default/files/solutions/Unstructured%20Text%20Integration%20(Custom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84479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7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Example Search</a:t>
            </a:r>
            <a:endParaRPr lang="en-IE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" y="4922520"/>
            <a:ext cx="266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u="sng" dirty="0" smtClean="0">
                <a:latin typeface="Calibri Light" panose="020F0302020204030204" pitchFamily="34" charset="0"/>
              </a:rPr>
              <a:t>Inverted index:</a:t>
            </a:r>
            <a:endParaRPr lang="en-IE" sz="2800" u="sng" dirty="0">
              <a:latin typeface="Calibri Light" panose="020F0302020204030204" pitchFamily="34" charset="0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9937" y="1204732"/>
            <a:ext cx="8229600" cy="4906963"/>
          </a:xfrm>
        </p:spPr>
        <p:txBody>
          <a:bodyPr/>
          <a:lstStyle/>
          <a:p>
            <a:pPr marL="0" indent="0">
              <a:buNone/>
            </a:pPr>
            <a:endParaRPr lang="en-IE" dirty="0" smtClean="0"/>
          </a:p>
          <a:p>
            <a:r>
              <a:rPr lang="en-IE" sz="2400" dirty="0" smtClean="0">
                <a:solidFill>
                  <a:srgbClr val="0070C0"/>
                </a:solidFill>
              </a:rPr>
              <a:t>AND</a:t>
            </a:r>
            <a:r>
              <a:rPr lang="en-IE" sz="2400" dirty="0" smtClean="0"/>
              <a:t>: Intersect posting lists</a:t>
            </a:r>
          </a:p>
          <a:p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</a:rPr>
              <a:t>OR</a:t>
            </a:r>
            <a:r>
              <a:rPr lang="en-IE" sz="2400" dirty="0" smtClean="0"/>
              <a:t>: Union posting lists</a:t>
            </a:r>
          </a:p>
          <a:p>
            <a:r>
              <a:rPr lang="en-IE" sz="2400" dirty="0" smtClean="0">
                <a:solidFill>
                  <a:srgbClr val="DA006D"/>
                </a:solidFill>
              </a:rPr>
              <a:t>PHRASE</a:t>
            </a:r>
            <a:r>
              <a:rPr lang="en-IE" sz="2400" dirty="0" smtClean="0"/>
              <a:t>: ???</a:t>
            </a:r>
            <a:endParaRPr lang="en-IE" sz="2400" dirty="0"/>
          </a:p>
        </p:txBody>
      </p:sp>
      <p:sp>
        <p:nvSpPr>
          <p:cNvPr id="32" name="Content Placeholder 4"/>
          <p:cNvSpPr txBox="1">
            <a:spLocks/>
          </p:cNvSpPr>
          <p:nvPr/>
        </p:nvSpPr>
        <p:spPr>
          <a:xfrm>
            <a:off x="3124200" y="1154202"/>
            <a:ext cx="3124200" cy="419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IE" sz="22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american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drama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957893"/>
              </p:ext>
            </p:extLst>
          </p:nvPr>
        </p:nvGraphicFramePr>
        <p:xfrm>
          <a:off x="3237955" y="3931920"/>
          <a:ext cx="5676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645"/>
                <a:gridCol w="4114255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latin typeface="Inconsolata" panose="020B0609030003000000" pitchFamily="49" charset="0"/>
                        </a:rPr>
                        <a:t>american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directed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drama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3270998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How should we implement </a:t>
            </a:r>
            <a:r>
              <a:rPr lang="en-IE" sz="2000" b="1" dirty="0" smtClean="0">
                <a:solidFill>
                  <a:srgbClr val="DA006D"/>
                </a:solidFill>
                <a:latin typeface="Calibri Light" panose="020F0302020204030204" pitchFamily="34" charset="0"/>
              </a:rPr>
              <a:t>PHRASE</a:t>
            </a:r>
            <a:r>
              <a:rPr lang="en-IE" sz="2000" dirty="0" smtClean="0">
                <a:latin typeface="Calibri Light" panose="020F0302020204030204" pitchFamily="34" charset="0"/>
              </a:rPr>
              <a:t>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437" y="3270998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0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43000"/>
            <a:ext cx="9143999" cy="2573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Example</a:t>
            </a:r>
            <a:endParaRPr lang="en-IE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279589"/>
              </p:ext>
            </p:extLst>
          </p:nvPr>
        </p:nvGraphicFramePr>
        <p:xfrm>
          <a:off x="3237955" y="3931920"/>
          <a:ext cx="5676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645"/>
                <a:gridCol w="4114255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96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103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latin typeface="Inconsolata" panose="020B0609030003000000" pitchFamily="49" charset="0"/>
                        </a:rPr>
                        <a:t>american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123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56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139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69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157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directed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60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212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drama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37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87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1000" y="4922520"/>
            <a:ext cx="266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u="sng" dirty="0" smtClean="0">
                <a:latin typeface="Calibri Light" panose="020F0302020204030204" pitchFamily="34" charset="0"/>
              </a:rPr>
              <a:t>Inverted index:</a:t>
            </a:r>
            <a:endParaRPr lang="en-IE" sz="2800" u="sng" dirty="0">
              <a:latin typeface="Calibri Light" panose="020F030202020403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63" y="1731918"/>
            <a:ext cx="6766560" cy="42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63" y="2324101"/>
            <a:ext cx="57721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51" y="1174751"/>
            <a:ext cx="17430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276863" y="117475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endParaRPr lang="en-IE" sz="3600" b="1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5200" y="3346967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>
                <a:latin typeface="Calibri Light" panose="020F0302020204030204" pitchFamily="34" charset="0"/>
              </a:rPr>
              <a:t>Fruitvale Station</a:t>
            </a:r>
            <a:r>
              <a:rPr lang="en-IE" dirty="0">
                <a:latin typeface="Calibri Light" panose="020F0302020204030204" pitchFamily="34" charset="0"/>
              </a:rPr>
              <a:t> is a 2013 American </a:t>
            </a:r>
            <a:r>
              <a:rPr lang="en-IE" dirty="0">
                <a:latin typeface="Calibri Light" panose="020F0302020204030204" pitchFamily="34" charset="0"/>
                <a:hlinkClick r:id="rId6" tooltip="Drama film"/>
              </a:rPr>
              <a:t>drama film</a:t>
            </a:r>
            <a:r>
              <a:rPr lang="en-IE" dirty="0">
                <a:latin typeface="Calibri Light" panose="020F0302020204030204" pitchFamily="34" charset="0"/>
              </a:rPr>
              <a:t> written and directed by </a:t>
            </a:r>
            <a:r>
              <a:rPr lang="en-IE" dirty="0">
                <a:latin typeface="Calibri Light" panose="020F0302020204030204" pitchFamily="34" charset="0"/>
                <a:hlinkClick r:id="rId7" tooltip="Ryan Coogler"/>
              </a:rPr>
              <a:t>Ryan </a:t>
            </a:r>
            <a:r>
              <a:rPr lang="en-IE" dirty="0" err="1">
                <a:latin typeface="Calibri Light" panose="020F0302020204030204" pitchFamily="34" charset="0"/>
                <a:hlinkClick r:id="rId7" tooltip="Ryan Coogler"/>
              </a:rPr>
              <a:t>Coogler</a:t>
            </a:r>
            <a:r>
              <a:rPr lang="en-IE" dirty="0"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2063" y="3086101"/>
            <a:ext cx="826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1                   10           18 21 23         28                   37         43       48             56       60              69   72        77</a:t>
            </a:r>
            <a:endParaRPr lang="en-IE" sz="1400" dirty="0">
              <a:solidFill>
                <a:srgbClr val="7030A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0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4054144"/>
            <a:ext cx="914400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219200"/>
            <a:ext cx="914400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Flavours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0292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dirty="0" smtClean="0">
                <a:solidFill>
                  <a:srgbClr val="0070C0"/>
                </a:solidFill>
              </a:rPr>
              <a:t>Record-level inverted index</a:t>
            </a: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</a:rPr>
              <a:t>Maps words to documents without positional information</a:t>
            </a:r>
          </a:p>
          <a:p>
            <a:pPr marL="0" indent="0">
              <a:buNone/>
            </a:pPr>
            <a:endParaRPr lang="en-IE" sz="28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4078932"/>
            <a:ext cx="5029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2800" dirty="0" smtClean="0">
                <a:solidFill>
                  <a:srgbClr val="0070C0"/>
                </a:solidFill>
              </a:rPr>
              <a:t>Word-level inverted index</a:t>
            </a:r>
            <a:r>
              <a:rPr lang="en-IE" sz="2800" dirty="0" smtClean="0"/>
              <a:t>: </a:t>
            </a:r>
          </a:p>
          <a:p>
            <a:pPr marL="0" indent="0">
              <a:buFont typeface="Arial" pitchFamily="34" charset="0"/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</a:rPr>
              <a:t>Additionally maps words with positional information</a:t>
            </a:r>
          </a:p>
          <a:p>
            <a:pPr marL="0" indent="0">
              <a:buFont typeface="Arial" pitchFamily="34" charset="0"/>
              <a:buNone/>
            </a:pPr>
            <a:endParaRPr lang="en-IE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19" y="4091124"/>
            <a:ext cx="3297238" cy="17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19" y="1295401"/>
            <a:ext cx="3297238" cy="17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86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3" grpId="0" uiExpand="1" build="p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Word Normalisation</a:t>
            </a:r>
            <a:endParaRPr lang="en-IE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200400" y="1181100"/>
            <a:ext cx="3124200" cy="419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IE" sz="2200" dirty="0" smtClean="0">
                <a:solidFill>
                  <a:schemeClr val="bg1"/>
                </a:solidFill>
                <a:latin typeface="Inconsolata" panose="020B0609030003000000" pitchFamily="49" charset="0"/>
                <a:sym typeface="Wingdings" panose="05000000000000000000" pitchFamily="2" charset="2"/>
              </a:rPr>
              <a:t>drama </a:t>
            </a:r>
            <a:r>
              <a:rPr lang="en-IE" sz="2200" dirty="0" err="1" smtClean="0">
                <a:solidFill>
                  <a:srgbClr val="FF0000"/>
                </a:solidFill>
                <a:latin typeface="Inconsolata" panose="020B0609030003000000" pitchFamily="49" charset="0"/>
                <a:sym typeface="Wingdings" panose="05000000000000000000" pitchFamily="2" charset="2"/>
              </a:rPr>
              <a:t>america</a:t>
            </a:r>
            <a:endParaRPr lang="en-IE" sz="2200" dirty="0" smtClean="0">
              <a:solidFill>
                <a:srgbClr val="FF0000"/>
              </a:solidFill>
              <a:latin typeface="Inconsolata" panose="020B0609030003000000" pitchFamily="49" charset="0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922520"/>
            <a:ext cx="266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u="sng" dirty="0" smtClean="0">
                <a:latin typeface="Calibri Light" panose="020F0302020204030204" pitchFamily="34" charset="0"/>
              </a:rPr>
              <a:t>Inverted index:</a:t>
            </a:r>
            <a:endParaRPr lang="en-IE" sz="2800" u="sng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77546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How can we solve this problem?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437" y="1775460"/>
            <a:ext cx="342900" cy="3429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852960"/>
              </p:ext>
            </p:extLst>
          </p:nvPr>
        </p:nvGraphicFramePr>
        <p:xfrm>
          <a:off x="3237955" y="3931920"/>
          <a:ext cx="5676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645"/>
                <a:gridCol w="4114255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96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103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FF0000"/>
                          </a:solidFill>
                          <a:latin typeface="Inconsolata" panose="020B0609030003000000" pitchFamily="49" charset="0"/>
                        </a:rPr>
                        <a:t>american</a:t>
                      </a:r>
                      <a:endParaRPr lang="en-IE" dirty="0">
                        <a:solidFill>
                          <a:srgbClr val="FF000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123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56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139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69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157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directed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60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212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drama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37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87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3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Word Normalisation</a:t>
            </a:r>
            <a:endParaRPr lang="en-IE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200400" y="1181100"/>
            <a:ext cx="3124200" cy="419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IE" sz="2200" dirty="0" smtClean="0">
                <a:solidFill>
                  <a:schemeClr val="bg1"/>
                </a:solidFill>
                <a:latin typeface="Inconsolata" panose="020B0609030003000000" pitchFamily="49" charset="0"/>
                <a:sym typeface="Wingdings" panose="05000000000000000000" pitchFamily="2" charset="2"/>
              </a:rPr>
              <a:t>drama </a:t>
            </a:r>
            <a:r>
              <a:rPr lang="en-IE" sz="2200" dirty="0" err="1" smtClean="0">
                <a:solidFill>
                  <a:srgbClr val="FF0000"/>
                </a:solidFill>
                <a:latin typeface="Inconsolata" panose="020B0609030003000000" pitchFamily="49" charset="0"/>
                <a:sym typeface="Wingdings" panose="05000000000000000000" pitchFamily="2" charset="2"/>
              </a:rPr>
              <a:t>america</a:t>
            </a:r>
            <a:endParaRPr lang="en-IE" sz="2200" dirty="0" smtClean="0">
              <a:solidFill>
                <a:srgbClr val="FF0000"/>
              </a:solidFill>
              <a:latin typeface="Inconsolata" panose="020B0609030003000000" pitchFamily="49" charset="0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922520"/>
            <a:ext cx="266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u="sng" dirty="0" smtClean="0">
                <a:latin typeface="Calibri Light" panose="020F0302020204030204" pitchFamily="34" charset="0"/>
              </a:rPr>
              <a:t>Inverted index:</a:t>
            </a:r>
            <a:endParaRPr lang="en-IE" sz="2800" u="sng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77546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How can we solve this problem?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437" y="1775460"/>
            <a:ext cx="3429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2" y="2156460"/>
            <a:ext cx="8767735" cy="1043940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Normalise words: </a:t>
            </a: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Stemming cuts the ends off of words using generic rules: </a:t>
            </a:r>
          </a:p>
          <a:p>
            <a:pPr algn="ctr"/>
            <a:r>
              <a:rPr lang="en-IE" sz="2000" dirty="0">
                <a:latin typeface="Calibri Light" panose="020F0302020204030204" pitchFamily="34" charset="0"/>
              </a:rPr>
              <a:t>{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America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,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American</a:t>
            </a:r>
            <a:r>
              <a:rPr lang="en-IE" sz="2000" dirty="0">
                <a:latin typeface="Calibri Light" panose="020F0302020204030204" pitchFamily="34" charset="0"/>
              </a:rPr>
              <a:t> , </a:t>
            </a:r>
            <a:r>
              <a:rPr lang="en-IE" sz="2000" dirty="0" err="1">
                <a:solidFill>
                  <a:srgbClr val="FF0000"/>
                </a:solidFill>
                <a:latin typeface="Inconsolata" panose="020B0609030003000000" pitchFamily="49" charset="0"/>
              </a:rPr>
              <a:t>americas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,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 err="1">
                <a:solidFill>
                  <a:srgbClr val="FF0000"/>
                </a:solidFill>
                <a:latin typeface="Inconsolata" panose="020B0609030003000000" pitchFamily="49" charset="0"/>
              </a:rPr>
              <a:t>americanise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 → { </a:t>
            </a:r>
            <a:r>
              <a:rPr lang="en-IE" sz="2000" dirty="0" err="1">
                <a:solidFill>
                  <a:srgbClr val="00B050"/>
                </a:solidFill>
                <a:latin typeface="Inconsolata" panose="020B0609030003000000" pitchFamily="49" charset="0"/>
              </a:rPr>
              <a:t>america</a:t>
            </a:r>
            <a:r>
              <a:rPr lang="en-IE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</a:t>
            </a: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535739"/>
              </p:ext>
            </p:extLst>
          </p:nvPr>
        </p:nvGraphicFramePr>
        <p:xfrm>
          <a:off x="3237955" y="3931920"/>
          <a:ext cx="5676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645"/>
                <a:gridCol w="4114255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96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103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FF0000"/>
                          </a:solidFill>
                          <a:latin typeface="Inconsolata" panose="020B0609030003000000" pitchFamily="49" charset="0"/>
                        </a:rPr>
                        <a:t>american</a:t>
                      </a:r>
                      <a:endParaRPr lang="en-IE" dirty="0">
                        <a:solidFill>
                          <a:srgbClr val="FF000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123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56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139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69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157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directed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60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212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drama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37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87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4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612576"/>
              </p:ext>
            </p:extLst>
          </p:nvPr>
        </p:nvGraphicFramePr>
        <p:xfrm>
          <a:off x="3237955" y="3931920"/>
          <a:ext cx="5676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645"/>
                <a:gridCol w="4114255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96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103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FF0000"/>
                          </a:solidFill>
                          <a:latin typeface="Inconsolata" panose="020B0609030003000000" pitchFamily="49" charset="0"/>
                        </a:rPr>
                        <a:t>american</a:t>
                      </a:r>
                      <a:endParaRPr lang="en-IE" dirty="0">
                        <a:solidFill>
                          <a:srgbClr val="FF000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123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57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139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70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157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directed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61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212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drama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38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87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4922520"/>
            <a:ext cx="266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u="sng" dirty="0" smtClean="0">
                <a:latin typeface="Calibri Light" panose="020F0302020204030204" pitchFamily="34" charset="0"/>
              </a:rPr>
              <a:t>Inverted index:</a:t>
            </a:r>
            <a:endParaRPr lang="en-IE" sz="2800" u="sng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Word Normalisation</a:t>
            </a:r>
            <a:endParaRPr lang="en-IE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200400" y="1181100"/>
            <a:ext cx="3124200" cy="419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IE" sz="2200" dirty="0" smtClean="0">
                <a:solidFill>
                  <a:schemeClr val="bg1"/>
                </a:solidFill>
                <a:latin typeface="Inconsolata" panose="020B0609030003000000" pitchFamily="49" charset="0"/>
                <a:sym typeface="Wingdings" panose="05000000000000000000" pitchFamily="2" charset="2"/>
              </a:rPr>
              <a:t>drama </a:t>
            </a:r>
            <a:r>
              <a:rPr lang="en-IE" sz="2200" dirty="0" err="1" smtClean="0">
                <a:solidFill>
                  <a:srgbClr val="FF0000"/>
                </a:solidFill>
                <a:latin typeface="Inconsolata" panose="020B0609030003000000" pitchFamily="49" charset="0"/>
                <a:sym typeface="Wingdings" panose="05000000000000000000" pitchFamily="2" charset="2"/>
              </a:rPr>
              <a:t>america</a:t>
            </a:r>
            <a:endParaRPr lang="en-IE" sz="2200" dirty="0" smtClean="0">
              <a:solidFill>
                <a:srgbClr val="FF0000"/>
              </a:solidFill>
              <a:latin typeface="Inconsolata" panose="020B0609030003000000" pitchFamily="49" charset="0"/>
              <a:sym typeface="Wingdings" panose="05000000000000000000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77546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How can we solve this problem?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437" y="1775460"/>
            <a:ext cx="3429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2" y="2156460"/>
            <a:ext cx="8767735" cy="2034540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Normalise words: </a:t>
            </a: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Stemming cuts the ends off of words using generic rules: </a:t>
            </a:r>
          </a:p>
          <a:p>
            <a:pPr algn="ctr"/>
            <a:r>
              <a:rPr lang="en-IE" sz="2000" dirty="0">
                <a:latin typeface="Calibri Light" panose="020F0302020204030204" pitchFamily="34" charset="0"/>
              </a:rPr>
              <a:t>{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America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,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American</a:t>
            </a:r>
            <a:r>
              <a:rPr lang="en-IE" sz="2000" dirty="0">
                <a:latin typeface="Calibri Light" panose="020F0302020204030204" pitchFamily="34" charset="0"/>
              </a:rPr>
              <a:t> , </a:t>
            </a:r>
            <a:r>
              <a:rPr lang="en-IE" sz="2000" dirty="0" err="1">
                <a:solidFill>
                  <a:srgbClr val="FF0000"/>
                </a:solidFill>
                <a:latin typeface="Inconsolata" panose="020B0609030003000000" pitchFamily="49" charset="0"/>
              </a:rPr>
              <a:t>americas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,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 err="1">
                <a:solidFill>
                  <a:srgbClr val="FF0000"/>
                </a:solidFill>
                <a:latin typeface="Inconsolata" panose="020B0609030003000000" pitchFamily="49" charset="0"/>
              </a:rPr>
              <a:t>americanise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 → { </a:t>
            </a:r>
            <a:r>
              <a:rPr lang="en-IE" sz="2000" dirty="0" err="1">
                <a:solidFill>
                  <a:srgbClr val="00B050"/>
                </a:solidFill>
                <a:latin typeface="Inconsolata" panose="020B0609030003000000" pitchFamily="49" charset="0"/>
              </a:rPr>
              <a:t>america</a:t>
            </a:r>
            <a:r>
              <a:rPr lang="en-IE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</a:t>
            </a:r>
          </a:p>
          <a:p>
            <a:pPr algn="ctr"/>
            <a:endParaRPr lang="en-IE" sz="2000" dirty="0">
              <a:latin typeface="Calibri Light" panose="020F0302020204030204" pitchFamily="34" charset="0"/>
            </a:endParaRP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Lemmatisation uses knowledge of the word to normalise:</a:t>
            </a: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{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</a:rPr>
              <a:t>better</a:t>
            </a:r>
            <a:r>
              <a:rPr lang="en-IE" sz="2000" dirty="0" smtClean="0">
                <a:latin typeface="Calibri Light" panose="020F0302020204030204" pitchFamily="34" charset="0"/>
              </a:rPr>
              <a:t> ,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</a:rPr>
              <a:t>goodly</a:t>
            </a:r>
            <a:r>
              <a:rPr lang="en-IE" sz="2000" dirty="0" smtClean="0">
                <a:latin typeface="Calibri Light" panose="020F0302020204030204" pitchFamily="34" charset="0"/>
              </a:rPr>
              <a:t> ,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</a:rPr>
              <a:t>best</a:t>
            </a:r>
            <a:r>
              <a:rPr lang="en-IE" sz="2000" dirty="0" smtClean="0">
                <a:latin typeface="Calibri Light" panose="020F0302020204030204" pitchFamily="34" charset="0"/>
              </a:rPr>
              <a:t> } </a:t>
            </a:r>
            <a:r>
              <a:rPr lang="en-IE" sz="2000" dirty="0">
                <a:latin typeface="Calibri Light" panose="020F0302020204030204" pitchFamily="34" charset="0"/>
              </a:rPr>
              <a:t>→ { </a:t>
            </a:r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good</a:t>
            </a:r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 smtClean="0">
                <a:latin typeface="Calibri Light" panose="020F0302020204030204" pitchFamily="34" charset="0"/>
              </a:rPr>
              <a:t>}</a:t>
            </a:r>
            <a:endParaRPr lang="en-IE" sz="2000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1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778632"/>
              </p:ext>
            </p:extLst>
          </p:nvPr>
        </p:nvGraphicFramePr>
        <p:xfrm>
          <a:off x="3237955" y="3931920"/>
          <a:ext cx="5676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645"/>
                <a:gridCol w="4114255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96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103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FF0000"/>
                          </a:solidFill>
                          <a:latin typeface="Inconsolata" panose="020B0609030003000000" pitchFamily="49" charset="0"/>
                        </a:rPr>
                        <a:t>american</a:t>
                      </a:r>
                      <a:endParaRPr lang="en-IE" dirty="0">
                        <a:solidFill>
                          <a:srgbClr val="FF000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123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57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139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70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157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directed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61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212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drama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38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87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4922520"/>
            <a:ext cx="266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u="sng" dirty="0" smtClean="0">
                <a:latin typeface="Calibri Light" panose="020F0302020204030204" pitchFamily="34" charset="0"/>
              </a:rPr>
              <a:t>Inverted index:</a:t>
            </a:r>
            <a:endParaRPr lang="en-IE" sz="2800" u="sng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Word Normalisation</a:t>
            </a:r>
            <a:endParaRPr lang="en-IE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77546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How can we solve this problem?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437" y="1775460"/>
            <a:ext cx="3429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2" y="2156460"/>
            <a:ext cx="8767735" cy="2948940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Normalise words: </a:t>
            </a: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Stemming cuts the ends off of words using generic rules: </a:t>
            </a:r>
          </a:p>
          <a:p>
            <a:pPr algn="ctr"/>
            <a:r>
              <a:rPr lang="en-IE" sz="2000" dirty="0">
                <a:latin typeface="Calibri Light" panose="020F0302020204030204" pitchFamily="34" charset="0"/>
              </a:rPr>
              <a:t>{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America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,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American</a:t>
            </a:r>
            <a:r>
              <a:rPr lang="en-IE" sz="2000" dirty="0">
                <a:latin typeface="Calibri Light" panose="020F0302020204030204" pitchFamily="34" charset="0"/>
              </a:rPr>
              <a:t> , </a:t>
            </a:r>
            <a:r>
              <a:rPr lang="en-IE" sz="2000" dirty="0" err="1">
                <a:solidFill>
                  <a:srgbClr val="FF0000"/>
                </a:solidFill>
                <a:latin typeface="Inconsolata" panose="020B0609030003000000" pitchFamily="49" charset="0"/>
              </a:rPr>
              <a:t>americas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,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 err="1">
                <a:solidFill>
                  <a:srgbClr val="FF0000"/>
                </a:solidFill>
                <a:latin typeface="Inconsolata" panose="020B0609030003000000" pitchFamily="49" charset="0"/>
              </a:rPr>
              <a:t>americanise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 → { </a:t>
            </a:r>
            <a:r>
              <a:rPr lang="en-IE" sz="2000" dirty="0" err="1">
                <a:solidFill>
                  <a:srgbClr val="00B050"/>
                </a:solidFill>
                <a:latin typeface="Inconsolata" panose="020B0609030003000000" pitchFamily="49" charset="0"/>
              </a:rPr>
              <a:t>america</a:t>
            </a:r>
            <a:r>
              <a:rPr lang="en-IE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</a:t>
            </a:r>
          </a:p>
          <a:p>
            <a:pPr algn="ctr"/>
            <a:endParaRPr lang="en-IE" sz="2000" dirty="0">
              <a:latin typeface="Calibri Light" panose="020F0302020204030204" pitchFamily="34" charset="0"/>
            </a:endParaRP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Lemmatisation uses knowledge of the word to normalise:</a:t>
            </a:r>
          </a:p>
          <a:p>
            <a:pPr algn="ctr"/>
            <a:r>
              <a:rPr lang="en-IE" sz="2000" dirty="0">
                <a:latin typeface="Calibri Light" panose="020F0302020204030204" pitchFamily="34" charset="0"/>
              </a:rPr>
              <a:t>{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better</a:t>
            </a:r>
            <a:r>
              <a:rPr lang="en-IE" sz="2000" dirty="0">
                <a:latin typeface="Calibri Light" panose="020F0302020204030204" pitchFamily="34" charset="0"/>
              </a:rPr>
              <a:t> ,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goodly</a:t>
            </a:r>
            <a:r>
              <a:rPr lang="en-IE" sz="2000" dirty="0">
                <a:latin typeface="Calibri Light" panose="020F0302020204030204" pitchFamily="34" charset="0"/>
              </a:rPr>
              <a:t> ,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best</a:t>
            </a:r>
            <a:r>
              <a:rPr lang="en-IE" sz="2000" dirty="0">
                <a:latin typeface="Calibri Light" panose="020F0302020204030204" pitchFamily="34" charset="0"/>
              </a:rPr>
              <a:t> } → { </a:t>
            </a:r>
            <a:r>
              <a:rPr lang="en-IE" sz="2000" dirty="0">
                <a:solidFill>
                  <a:srgbClr val="00B050"/>
                </a:solidFill>
                <a:latin typeface="Inconsolata" panose="020B0609030003000000" pitchFamily="49" charset="0"/>
              </a:rPr>
              <a:t>good</a:t>
            </a:r>
            <a:r>
              <a:rPr lang="en-IE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</a:t>
            </a:r>
          </a:p>
          <a:p>
            <a:pPr algn="ctr"/>
            <a:endParaRPr lang="en-IE" sz="2000" dirty="0">
              <a:latin typeface="Calibri Light" panose="020F0302020204030204" pitchFamily="34" charset="0"/>
            </a:endParaRP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Synonym expansion</a:t>
            </a: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{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</a:rPr>
              <a:t>film</a:t>
            </a:r>
            <a:r>
              <a:rPr lang="en-IE" sz="2000" dirty="0" smtClean="0">
                <a:latin typeface="Calibri Light" panose="020F0302020204030204" pitchFamily="34" charset="0"/>
              </a:rPr>
              <a:t> ,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</a:rPr>
              <a:t>movie</a:t>
            </a: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 smtClean="0">
                <a:latin typeface="Calibri Light" panose="020F0302020204030204" pitchFamily="34" charset="0"/>
              </a:rPr>
              <a:t>} </a:t>
            </a:r>
            <a:r>
              <a:rPr lang="en-IE" sz="2000" dirty="0">
                <a:latin typeface="Calibri Light" panose="020F0302020204030204" pitchFamily="34" charset="0"/>
              </a:rPr>
              <a:t>→ { </a:t>
            </a:r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movie</a:t>
            </a:r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</a:t>
            </a:r>
          </a:p>
          <a:p>
            <a:pPr algn="ctr"/>
            <a:endParaRPr lang="en-IE" sz="2000" dirty="0">
              <a:latin typeface="Calibri Light" panose="020F0302020204030204" pitchFamily="34" charset="0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200400" y="1181100"/>
            <a:ext cx="3124200" cy="419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IE" sz="2200" dirty="0" smtClean="0">
                <a:solidFill>
                  <a:schemeClr val="bg1"/>
                </a:solidFill>
                <a:latin typeface="Inconsolata" panose="00000509000000000000" pitchFamily="49" charset="0"/>
                <a:sym typeface="Wingdings" panose="05000000000000000000" pitchFamily="2" charset="2"/>
              </a:rPr>
              <a:t>drama </a:t>
            </a:r>
            <a:r>
              <a:rPr lang="en-IE" sz="2200" dirty="0" err="1" smtClean="0">
                <a:solidFill>
                  <a:srgbClr val="FF0000"/>
                </a:solidFill>
                <a:latin typeface="Inconsolata" panose="00000509000000000000" pitchFamily="49" charset="0"/>
                <a:sym typeface="Wingdings" panose="05000000000000000000" pitchFamily="2" charset="2"/>
              </a:rPr>
              <a:t>america</a:t>
            </a:r>
            <a:endParaRPr lang="en-IE" sz="2200" dirty="0" smtClean="0">
              <a:solidFill>
                <a:srgbClr val="FF0000"/>
              </a:solidFill>
              <a:latin typeface="Inconsolata" panose="00000509000000000000" pitchFamily="49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03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019653"/>
              </p:ext>
            </p:extLst>
          </p:nvPr>
        </p:nvGraphicFramePr>
        <p:xfrm>
          <a:off x="3237955" y="3931920"/>
          <a:ext cx="5676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645"/>
                <a:gridCol w="4114255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96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103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FF0000"/>
                          </a:solidFill>
                          <a:latin typeface="Inconsolata" panose="020B0609030003000000" pitchFamily="49" charset="0"/>
                        </a:rPr>
                        <a:t>american</a:t>
                      </a:r>
                      <a:endParaRPr lang="en-IE" dirty="0">
                        <a:solidFill>
                          <a:srgbClr val="FF000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123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57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139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70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157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directed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61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212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drama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38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87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" y="4922520"/>
            <a:ext cx="266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u="sng" dirty="0" smtClean="0">
                <a:latin typeface="Calibri Light" panose="020F0302020204030204" pitchFamily="34" charset="0"/>
              </a:rPr>
              <a:t>Inverted index:</a:t>
            </a:r>
            <a:endParaRPr lang="en-IE" sz="2800" u="sng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Word Normalisation</a:t>
            </a:r>
            <a:endParaRPr lang="en-IE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77546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How can we solve this problem?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437" y="1775460"/>
            <a:ext cx="3429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2" y="2156460"/>
            <a:ext cx="8767735" cy="2948940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Normalise words: </a:t>
            </a:r>
          </a:p>
          <a:p>
            <a:pPr algn="ctr"/>
            <a:r>
              <a:rPr lang="en-IE" sz="2000" dirty="0">
                <a:latin typeface="Calibri Light" panose="020F0302020204030204" pitchFamily="34" charset="0"/>
              </a:rPr>
              <a:t>Stemming cuts the ends off of words using generic rules: </a:t>
            </a:r>
          </a:p>
          <a:p>
            <a:pPr algn="ctr"/>
            <a:r>
              <a:rPr lang="en-IE" sz="2000" dirty="0">
                <a:latin typeface="Calibri Light" panose="020F0302020204030204" pitchFamily="34" charset="0"/>
              </a:rPr>
              <a:t>{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America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,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American</a:t>
            </a:r>
            <a:r>
              <a:rPr lang="en-IE" sz="2000" dirty="0">
                <a:latin typeface="Calibri Light" panose="020F0302020204030204" pitchFamily="34" charset="0"/>
              </a:rPr>
              <a:t> , </a:t>
            </a:r>
            <a:r>
              <a:rPr lang="en-IE" sz="2000" dirty="0" err="1">
                <a:solidFill>
                  <a:srgbClr val="FF0000"/>
                </a:solidFill>
                <a:latin typeface="Inconsolata" panose="020B0609030003000000" pitchFamily="49" charset="0"/>
              </a:rPr>
              <a:t>americas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,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 err="1">
                <a:solidFill>
                  <a:srgbClr val="FF0000"/>
                </a:solidFill>
                <a:latin typeface="Inconsolata" panose="020B0609030003000000" pitchFamily="49" charset="0"/>
              </a:rPr>
              <a:t>americanise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 → { </a:t>
            </a:r>
            <a:r>
              <a:rPr lang="en-IE" sz="2000" dirty="0" err="1">
                <a:solidFill>
                  <a:srgbClr val="00B050"/>
                </a:solidFill>
                <a:latin typeface="Inconsolata" panose="020B0609030003000000" pitchFamily="49" charset="0"/>
              </a:rPr>
              <a:t>america</a:t>
            </a:r>
            <a:r>
              <a:rPr lang="en-IE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</a:t>
            </a:r>
          </a:p>
          <a:p>
            <a:pPr algn="ctr"/>
            <a:endParaRPr lang="en-IE" sz="2000" dirty="0">
              <a:latin typeface="Calibri Light" panose="020F0302020204030204" pitchFamily="34" charset="0"/>
            </a:endParaRPr>
          </a:p>
          <a:p>
            <a:pPr algn="ctr"/>
            <a:r>
              <a:rPr lang="en-IE" sz="2000" dirty="0">
                <a:latin typeface="Calibri Light" panose="020F0302020204030204" pitchFamily="34" charset="0"/>
              </a:rPr>
              <a:t>Lemmatisation uses knowledge of the word to normalise:</a:t>
            </a:r>
          </a:p>
          <a:p>
            <a:pPr algn="ctr"/>
            <a:r>
              <a:rPr lang="en-IE" sz="2000" dirty="0">
                <a:latin typeface="Calibri Light" panose="020F0302020204030204" pitchFamily="34" charset="0"/>
              </a:rPr>
              <a:t>{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better</a:t>
            </a:r>
            <a:r>
              <a:rPr lang="en-IE" sz="2000" dirty="0">
                <a:latin typeface="Calibri Light" panose="020F0302020204030204" pitchFamily="34" charset="0"/>
              </a:rPr>
              <a:t> ,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goodly</a:t>
            </a:r>
            <a:r>
              <a:rPr lang="en-IE" sz="2000" dirty="0">
                <a:latin typeface="Calibri Light" panose="020F0302020204030204" pitchFamily="34" charset="0"/>
              </a:rPr>
              <a:t> ,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best</a:t>
            </a:r>
            <a:r>
              <a:rPr lang="en-IE" sz="2000" dirty="0">
                <a:latin typeface="Calibri Light" panose="020F0302020204030204" pitchFamily="34" charset="0"/>
              </a:rPr>
              <a:t> } → { </a:t>
            </a:r>
            <a:r>
              <a:rPr lang="en-IE" sz="2000" dirty="0">
                <a:solidFill>
                  <a:srgbClr val="00B050"/>
                </a:solidFill>
                <a:latin typeface="Inconsolata" panose="020B0609030003000000" pitchFamily="49" charset="0"/>
              </a:rPr>
              <a:t>good</a:t>
            </a:r>
            <a:r>
              <a:rPr lang="en-IE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</a:t>
            </a:r>
          </a:p>
          <a:p>
            <a:pPr algn="ctr"/>
            <a:endParaRPr lang="en-IE" sz="2000" dirty="0">
              <a:latin typeface="Calibri Light" panose="020F0302020204030204" pitchFamily="34" charset="0"/>
            </a:endParaRPr>
          </a:p>
          <a:p>
            <a:pPr algn="ctr"/>
            <a:r>
              <a:rPr lang="en-IE" sz="2000" dirty="0">
                <a:latin typeface="Calibri Light" panose="020F0302020204030204" pitchFamily="34" charset="0"/>
              </a:rPr>
              <a:t>Synonym expansion</a:t>
            </a:r>
          </a:p>
          <a:p>
            <a:pPr algn="ctr"/>
            <a:r>
              <a:rPr lang="en-IE" sz="2000" dirty="0">
                <a:latin typeface="Calibri Light" panose="020F0302020204030204" pitchFamily="34" charset="0"/>
              </a:rPr>
              <a:t>{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film</a:t>
            </a:r>
            <a:r>
              <a:rPr lang="en-IE" sz="2000" dirty="0">
                <a:latin typeface="Calibri Light" panose="020F0302020204030204" pitchFamily="34" charset="0"/>
              </a:rPr>
              <a:t> ,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movie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 → { </a:t>
            </a:r>
            <a:r>
              <a:rPr lang="en-IE" sz="2000" dirty="0">
                <a:solidFill>
                  <a:srgbClr val="00B050"/>
                </a:solidFill>
                <a:latin typeface="Inconsolata" panose="020B0609030003000000" pitchFamily="49" charset="0"/>
              </a:rPr>
              <a:t>movie</a:t>
            </a:r>
            <a:r>
              <a:rPr lang="en-IE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</a:t>
            </a:r>
          </a:p>
          <a:p>
            <a:pPr algn="ctr"/>
            <a:endParaRPr lang="en-IE" sz="2000" dirty="0">
              <a:latin typeface="Calibri Light" panose="020F0302020204030204" pitchFamily="34" charset="0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200400" y="1181100"/>
            <a:ext cx="3124200" cy="419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IE" sz="2200" dirty="0" smtClean="0">
                <a:solidFill>
                  <a:schemeClr val="bg1"/>
                </a:solidFill>
                <a:latin typeface="Inconsolata" panose="00000509000000000000" pitchFamily="49" charset="0"/>
                <a:sym typeface="Wingdings" panose="05000000000000000000" pitchFamily="2" charset="2"/>
              </a:rPr>
              <a:t>drama </a:t>
            </a:r>
            <a:r>
              <a:rPr lang="en-IE" sz="2200" dirty="0" err="1" smtClean="0">
                <a:solidFill>
                  <a:srgbClr val="FF0000"/>
                </a:solidFill>
                <a:latin typeface="Inconsolata" panose="00000509000000000000" pitchFamily="49" charset="0"/>
                <a:sym typeface="Wingdings" panose="05000000000000000000" pitchFamily="2" charset="2"/>
              </a:rPr>
              <a:t>america</a:t>
            </a:r>
            <a:endParaRPr lang="en-IE" sz="2200" dirty="0" smtClean="0">
              <a:solidFill>
                <a:srgbClr val="FF0000"/>
              </a:solidFill>
              <a:latin typeface="Inconsolata" panose="00000509000000000000" pitchFamily="49" charset="0"/>
              <a:sym typeface="Wingdings" panose="05000000000000000000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599" y="5087889"/>
            <a:ext cx="8767737" cy="830997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E" sz="2400" dirty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Language specific</a:t>
            </a:r>
            <a:r>
              <a:rPr lang="en-IE" sz="24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!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Use same normalisation on query and document!</a:t>
            </a:r>
            <a:endParaRPr lang="en-IE" sz="240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475" y="5099453"/>
            <a:ext cx="345181" cy="34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9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4054144"/>
            <a:ext cx="914400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219200"/>
            <a:ext cx="914400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Space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0292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dirty="0" smtClean="0">
                <a:solidFill>
                  <a:srgbClr val="0070C0"/>
                </a:solidFill>
              </a:rPr>
              <a:t>Record-level inverted index</a:t>
            </a: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</a:rPr>
              <a:t>Maps words to documents without positional information</a:t>
            </a:r>
          </a:p>
          <a:p>
            <a:pPr marL="0" indent="0">
              <a:buNone/>
            </a:pPr>
            <a:endParaRPr lang="en-IE" sz="28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4078932"/>
            <a:ext cx="5029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2800" dirty="0" smtClean="0">
                <a:solidFill>
                  <a:srgbClr val="0070C0"/>
                </a:solidFill>
              </a:rPr>
              <a:t>Word-level inverted index</a:t>
            </a:r>
            <a:r>
              <a:rPr lang="en-IE" sz="2800" dirty="0" smtClean="0"/>
              <a:t>: </a:t>
            </a:r>
          </a:p>
          <a:p>
            <a:pPr marL="0" indent="0">
              <a:buFont typeface="Arial" pitchFamily="34" charset="0"/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</a:rPr>
              <a:t>Additionally maps words with positional information</a:t>
            </a:r>
          </a:p>
          <a:p>
            <a:pPr marL="0" indent="0">
              <a:buFont typeface="Arial" pitchFamily="34" charset="0"/>
              <a:buNone/>
            </a:pPr>
            <a:endParaRPr lang="en-IE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656285" y="3352800"/>
            <a:ext cx="1524000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Space?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809" y="3352800"/>
            <a:ext cx="342900" cy="342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80285" y="3352800"/>
            <a:ext cx="5666772" cy="381000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5" y="3435084"/>
            <a:ext cx="4358353" cy="2525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56285" y="6172200"/>
            <a:ext cx="1524000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Space?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809" y="6172200"/>
            <a:ext cx="342900" cy="342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80285" y="6172200"/>
            <a:ext cx="5666772" cy="381000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5" y="6236411"/>
            <a:ext cx="5106316" cy="253573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19" y="4091124"/>
            <a:ext cx="3297238" cy="17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19" y="1295401"/>
            <a:ext cx="3297238" cy="17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27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66500" y="2286000"/>
            <a:ext cx="5620912" cy="4388577"/>
          </a:xfrm>
          <a:prstGeom prst="rect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627" y="2781301"/>
            <a:ext cx="4927284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Unique Words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391" y="1066800"/>
            <a:ext cx="8589222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rgbClr val="7030A0"/>
                </a:solidFill>
              </a:rPr>
              <a:t>Not so many unique words …</a:t>
            </a:r>
          </a:p>
          <a:p>
            <a:pPr lvl="1"/>
            <a:r>
              <a:rPr lang="en-IE" dirty="0" smtClean="0">
                <a:solidFill>
                  <a:srgbClr val="7030A0"/>
                </a:solidFill>
              </a:rPr>
              <a:t>Heap’s law</a:t>
            </a:r>
            <a:r>
              <a:rPr lang="en-IE" dirty="0" smtClean="0"/>
              <a:t>:</a:t>
            </a:r>
          </a:p>
          <a:p>
            <a:pPr lvl="1"/>
            <a:r>
              <a:rPr lang="en-IE" dirty="0" smtClean="0"/>
              <a:t>English text</a:t>
            </a:r>
          </a:p>
          <a:p>
            <a:pPr lvl="2"/>
            <a:r>
              <a:rPr lang="en-IE" dirty="0" smtClean="0"/>
              <a:t>K ∈ [10,100]</a:t>
            </a:r>
          </a:p>
          <a:p>
            <a:pPr lvl="2"/>
            <a:r>
              <a:rPr lang="en-IE" i="1" dirty="0" smtClean="0"/>
              <a:t>β</a:t>
            </a:r>
            <a:r>
              <a:rPr lang="en-IE" dirty="0" smtClean="0"/>
              <a:t> ∈ [0.4,0.6]</a:t>
            </a:r>
            <a:endParaRPr lang="en-IE" i="1" baseline="30000" dirty="0" smtClean="0"/>
          </a:p>
          <a:p>
            <a:pPr lvl="1"/>
            <a:endParaRPr lang="en-IE" dirty="0" smtClean="0"/>
          </a:p>
          <a:p>
            <a:pPr lvl="1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5027045" y="6253225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latin typeface="Calibri Light" panose="020F0302020204030204" pitchFamily="34" charset="0"/>
              </a:rPr>
              <a:t>Number of words in text</a:t>
            </a:r>
            <a:endParaRPr lang="en-IE" sz="1600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950966" y="4212224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Calibri Light" panose="020F0302020204030204" pitchFamily="34" charset="0"/>
              </a:rPr>
              <a:t>Number of unique words in text</a:t>
            </a:r>
            <a:endParaRPr lang="en-IE" sz="1600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615" y="1676400"/>
            <a:ext cx="2236345" cy="4580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6858000" y="3581400"/>
            <a:ext cx="0" cy="2443225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3581400"/>
            <a:ext cx="2590800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18054"/>
            <a:ext cx="2546891" cy="164687"/>
          </a:xfrm>
          <a:prstGeom prst="rect">
            <a:avLst/>
          </a:prstGeom>
        </p:spPr>
      </p:pic>
      <p:sp>
        <p:nvSpPr>
          <p:cNvPr id="20" name="AutoShape 2" descr="\in \!\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62400" y="2359949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latin typeface="Calibri Light" panose="020F0302020204030204" pitchFamily="34" charset="0"/>
              </a:rPr>
              <a:t>Raw words versus unique words</a:t>
            </a:r>
            <a:endParaRPr lang="en-IE" sz="16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0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Information Overload</a:t>
            </a:r>
            <a:endParaRPr lang="en-IE" sz="3200" dirty="0"/>
          </a:p>
        </p:txBody>
      </p:sp>
      <p:pic>
        <p:nvPicPr>
          <p:cNvPr id="9218" name="Picture 2" descr="http://www.terminally-incoherent.com/blog/wp-content/uploads/2013/05/information_over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36" y="1801091"/>
            <a:ext cx="5829300" cy="32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8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4054144"/>
            <a:ext cx="914400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219200"/>
            <a:ext cx="914400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Space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0292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dirty="0" smtClean="0">
                <a:solidFill>
                  <a:srgbClr val="0070C0"/>
                </a:solidFill>
              </a:rPr>
              <a:t>Record-level inverted index</a:t>
            </a: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</a:rPr>
              <a:t>Maps words to documents without positional information</a:t>
            </a:r>
          </a:p>
          <a:p>
            <a:pPr marL="0" indent="0">
              <a:buNone/>
            </a:pPr>
            <a:endParaRPr lang="en-IE" sz="28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4078932"/>
            <a:ext cx="5029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2800" dirty="0" smtClean="0">
                <a:solidFill>
                  <a:srgbClr val="0070C0"/>
                </a:solidFill>
              </a:rPr>
              <a:t>Word-level inverted index</a:t>
            </a:r>
            <a:r>
              <a:rPr lang="en-IE" sz="2800" dirty="0" smtClean="0"/>
              <a:t>: </a:t>
            </a:r>
          </a:p>
          <a:p>
            <a:pPr marL="0" indent="0">
              <a:buFont typeface="Arial" pitchFamily="34" charset="0"/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</a:rPr>
              <a:t>Additionally maps words with positional information</a:t>
            </a:r>
          </a:p>
          <a:p>
            <a:pPr marL="0" indent="0">
              <a:buFont typeface="Arial" pitchFamily="34" charset="0"/>
              <a:buNone/>
            </a:pPr>
            <a:endParaRPr lang="en-IE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656285" y="3352800"/>
            <a:ext cx="1524000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Space?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809" y="3352800"/>
            <a:ext cx="342900" cy="342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80285" y="3352800"/>
            <a:ext cx="5666772" cy="381000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5" y="3435084"/>
            <a:ext cx="4358353" cy="2525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56285" y="6172200"/>
            <a:ext cx="1524000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Space?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809" y="6172200"/>
            <a:ext cx="342900" cy="342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80285" y="6172200"/>
            <a:ext cx="5666772" cy="381000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5" y="6236411"/>
            <a:ext cx="5106316" cy="2535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44288" y="571567"/>
            <a:ext cx="2802769" cy="461665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IE" sz="240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4196" y="583131"/>
            <a:ext cx="345181" cy="3462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96" y="682592"/>
            <a:ext cx="1891488" cy="256698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19" y="4091124"/>
            <a:ext cx="3297238" cy="17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19" y="1295401"/>
            <a:ext cx="3297238" cy="17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02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62400" y="2286000"/>
            <a:ext cx="5025012" cy="3535595"/>
          </a:xfrm>
          <a:prstGeom prst="rect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166" y="6144305"/>
            <a:ext cx="8807268" cy="604836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Common Words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990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n-IE" sz="2800" dirty="0" smtClean="0">
                <a:solidFill>
                  <a:srgbClr val="0070C0"/>
                </a:solidFill>
              </a:rPr>
              <a:t>Many occurrences of few words</a:t>
            </a:r>
          </a:p>
          <a:p>
            <a:pPr marL="457200" lvl="1" indent="0">
              <a:buNone/>
            </a:pPr>
            <a:r>
              <a:rPr lang="en-IE" dirty="0" smtClean="0">
                <a:solidFill>
                  <a:srgbClr val="0070C0"/>
                </a:solidFill>
              </a:rPr>
              <a:t>                / Few occurrences of many words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1566" y="2171699"/>
            <a:ext cx="3733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tx1"/>
              </a:buClr>
            </a:pPr>
            <a:r>
              <a:rPr lang="en-IE" dirty="0" err="1" smtClean="0">
                <a:solidFill>
                  <a:srgbClr val="0070C0"/>
                </a:solidFill>
                <a:latin typeface="Calibri Light" panose="020F0302020204030204" pitchFamily="34" charset="0"/>
              </a:rPr>
              <a:t>Zipf’s</a:t>
            </a:r>
            <a:r>
              <a:rPr lang="en-IE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law</a:t>
            </a:r>
          </a:p>
          <a:p>
            <a:pPr lvl="1"/>
            <a:r>
              <a:rPr lang="en-IE" dirty="0" smtClean="0">
                <a:latin typeface="Calibri Light" panose="020F0302020204030204" pitchFamily="34" charset="0"/>
              </a:rPr>
              <a:t>In English text:</a:t>
            </a:r>
          </a:p>
          <a:p>
            <a:pPr lvl="2"/>
            <a:r>
              <a:rPr lang="en-IE" dirty="0" smtClean="0">
                <a:latin typeface="Calibri Light" panose="020F0302020204030204" pitchFamily="34" charset="0"/>
              </a:rPr>
              <a:t>“</a:t>
            </a:r>
            <a:r>
              <a:rPr lang="en-IE" dirty="0" smtClean="0">
                <a:latin typeface="Inconsolata" panose="020B0609030003000000" pitchFamily="49" charset="0"/>
              </a:rPr>
              <a:t>the</a:t>
            </a:r>
            <a:r>
              <a:rPr lang="en-IE" dirty="0" smtClean="0">
                <a:latin typeface="Calibri Light" panose="020F0302020204030204" pitchFamily="34" charset="0"/>
              </a:rPr>
              <a:t>” 7%</a:t>
            </a:r>
          </a:p>
          <a:p>
            <a:pPr lvl="2"/>
            <a:r>
              <a:rPr lang="en-IE" dirty="0" smtClean="0">
                <a:latin typeface="Calibri Light" panose="020F0302020204030204" pitchFamily="34" charset="0"/>
              </a:rPr>
              <a:t>“</a:t>
            </a:r>
            <a:r>
              <a:rPr lang="en-IE" dirty="0" smtClean="0">
                <a:latin typeface="Inconsolata" panose="020B0609030003000000" pitchFamily="49" charset="0"/>
              </a:rPr>
              <a:t>of</a:t>
            </a:r>
            <a:r>
              <a:rPr lang="en-IE" dirty="0" smtClean="0">
                <a:latin typeface="Calibri Light" panose="020F0302020204030204" pitchFamily="34" charset="0"/>
              </a:rPr>
              <a:t>” 3.5%</a:t>
            </a:r>
          </a:p>
          <a:p>
            <a:pPr lvl="2"/>
            <a:r>
              <a:rPr lang="en-IE" dirty="0" smtClean="0">
                <a:latin typeface="Calibri Light" panose="020F0302020204030204" pitchFamily="34" charset="0"/>
              </a:rPr>
              <a:t>“</a:t>
            </a:r>
            <a:r>
              <a:rPr lang="en-IE" dirty="0" smtClean="0">
                <a:latin typeface="Inconsolata" panose="020B0609030003000000" pitchFamily="49" charset="0"/>
              </a:rPr>
              <a:t>and</a:t>
            </a:r>
            <a:r>
              <a:rPr lang="en-IE" dirty="0" smtClean="0">
                <a:latin typeface="Calibri Light" panose="020F0302020204030204" pitchFamily="34" charset="0"/>
              </a:rPr>
              <a:t>” 2.7%</a:t>
            </a:r>
          </a:p>
          <a:p>
            <a:pPr lvl="2"/>
            <a:r>
              <a:rPr lang="en-IE" dirty="0" smtClean="0">
                <a:latin typeface="Calibri Light" panose="020F0302020204030204" pitchFamily="34" charset="0"/>
              </a:rPr>
              <a:t>135 words cover half of all occurrences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144" y="6088296"/>
            <a:ext cx="8871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err="1" smtClean="0">
                <a:solidFill>
                  <a:srgbClr val="0070C0"/>
                </a:solidFill>
                <a:latin typeface="Calibri Light" panose="020F0302020204030204" pitchFamily="34" charset="0"/>
              </a:rPr>
              <a:t>Zipf’s</a:t>
            </a:r>
            <a:r>
              <a:rPr lang="en-IE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law</a:t>
            </a:r>
            <a:r>
              <a:rPr lang="en-IE" b="1" dirty="0" smtClean="0">
                <a:latin typeface="Calibri Light" panose="020F0302020204030204" pitchFamily="34" charset="0"/>
              </a:rPr>
              <a:t>: </a:t>
            </a:r>
            <a:r>
              <a:rPr lang="en-IE" i="1" dirty="0" smtClean="0">
                <a:latin typeface="Calibri Light" panose="020F0302020204030204" pitchFamily="34" charset="0"/>
              </a:rPr>
              <a:t>the most popular word will occur twice as often as the second most popular word, thrice as often as the third most popular word, n times as often as the n-most popular word.</a:t>
            </a:r>
            <a:endParaRPr lang="en-IE" i="1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021" y="2111415"/>
            <a:ext cx="5007979" cy="37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0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62400" y="2286000"/>
            <a:ext cx="5025012" cy="3535595"/>
          </a:xfrm>
          <a:prstGeom prst="rect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166" y="6144305"/>
            <a:ext cx="8807268" cy="604836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Common Words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990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n-IE" sz="2800" dirty="0" smtClean="0">
                <a:solidFill>
                  <a:srgbClr val="0070C0"/>
                </a:solidFill>
              </a:rPr>
              <a:t>Many occurrences of few words</a:t>
            </a:r>
          </a:p>
          <a:p>
            <a:pPr marL="457200" lvl="1" indent="0">
              <a:buNone/>
            </a:pPr>
            <a:r>
              <a:rPr lang="en-IE" dirty="0" smtClean="0">
                <a:solidFill>
                  <a:srgbClr val="0070C0"/>
                </a:solidFill>
              </a:rPr>
              <a:t>                / Few occurrences of many words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1566" y="2171699"/>
            <a:ext cx="3733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tx1"/>
              </a:buClr>
            </a:pPr>
            <a:r>
              <a:rPr lang="en-IE" dirty="0" err="1" smtClean="0">
                <a:solidFill>
                  <a:srgbClr val="0070C0"/>
                </a:solidFill>
                <a:latin typeface="Calibri Light" panose="020F0302020204030204" pitchFamily="34" charset="0"/>
              </a:rPr>
              <a:t>Zipf’s</a:t>
            </a:r>
            <a:r>
              <a:rPr lang="en-IE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law</a:t>
            </a:r>
          </a:p>
          <a:p>
            <a:pPr lvl="1"/>
            <a:r>
              <a:rPr lang="en-IE" dirty="0" smtClean="0">
                <a:latin typeface="Calibri Light" panose="020F0302020204030204" pitchFamily="34" charset="0"/>
              </a:rPr>
              <a:t>In English text:</a:t>
            </a:r>
          </a:p>
          <a:p>
            <a:pPr lvl="2"/>
            <a:r>
              <a:rPr lang="en-IE" dirty="0" smtClean="0">
                <a:latin typeface="Calibri Light" panose="020F0302020204030204" pitchFamily="34" charset="0"/>
              </a:rPr>
              <a:t>“</a:t>
            </a:r>
            <a:r>
              <a:rPr lang="en-IE" dirty="0" smtClean="0">
                <a:latin typeface="Inconsolata" panose="020B0609030003000000" pitchFamily="49" charset="0"/>
              </a:rPr>
              <a:t>the</a:t>
            </a:r>
            <a:r>
              <a:rPr lang="en-IE" dirty="0" smtClean="0">
                <a:latin typeface="Calibri Light" panose="020F0302020204030204" pitchFamily="34" charset="0"/>
              </a:rPr>
              <a:t>” 7%</a:t>
            </a:r>
          </a:p>
          <a:p>
            <a:pPr lvl="2"/>
            <a:r>
              <a:rPr lang="en-IE" dirty="0" smtClean="0">
                <a:latin typeface="Calibri Light" panose="020F0302020204030204" pitchFamily="34" charset="0"/>
              </a:rPr>
              <a:t>“</a:t>
            </a:r>
            <a:r>
              <a:rPr lang="en-IE" dirty="0" smtClean="0">
                <a:latin typeface="Inconsolata" panose="020B0609030003000000" pitchFamily="49" charset="0"/>
              </a:rPr>
              <a:t>of</a:t>
            </a:r>
            <a:r>
              <a:rPr lang="en-IE" dirty="0" smtClean="0">
                <a:latin typeface="Calibri Light" panose="020F0302020204030204" pitchFamily="34" charset="0"/>
              </a:rPr>
              <a:t>” 3.5%</a:t>
            </a:r>
          </a:p>
          <a:p>
            <a:pPr lvl="2"/>
            <a:r>
              <a:rPr lang="en-IE" dirty="0" smtClean="0">
                <a:latin typeface="Calibri Light" panose="020F0302020204030204" pitchFamily="34" charset="0"/>
              </a:rPr>
              <a:t>“</a:t>
            </a:r>
            <a:r>
              <a:rPr lang="en-IE" dirty="0" smtClean="0">
                <a:latin typeface="Inconsolata" panose="020B0609030003000000" pitchFamily="49" charset="0"/>
              </a:rPr>
              <a:t>and</a:t>
            </a:r>
            <a:r>
              <a:rPr lang="en-IE" dirty="0" smtClean="0">
                <a:latin typeface="Calibri Light" panose="020F0302020204030204" pitchFamily="34" charset="0"/>
              </a:rPr>
              <a:t>” 2.7%</a:t>
            </a:r>
          </a:p>
          <a:p>
            <a:pPr lvl="2"/>
            <a:r>
              <a:rPr lang="en-IE" dirty="0" smtClean="0">
                <a:latin typeface="Calibri Light" panose="020F0302020204030204" pitchFamily="34" charset="0"/>
              </a:rPr>
              <a:t>135 words cover half of all occurrences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144" y="6088296"/>
            <a:ext cx="8871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err="1" smtClean="0">
                <a:solidFill>
                  <a:srgbClr val="0070C0"/>
                </a:solidFill>
                <a:latin typeface="Calibri Light" panose="020F0302020204030204" pitchFamily="34" charset="0"/>
              </a:rPr>
              <a:t>Zipf’s</a:t>
            </a:r>
            <a:r>
              <a:rPr lang="en-IE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law</a:t>
            </a:r>
            <a:r>
              <a:rPr lang="en-IE" b="1" dirty="0" smtClean="0">
                <a:latin typeface="Calibri Light" panose="020F0302020204030204" pitchFamily="34" charset="0"/>
              </a:rPr>
              <a:t>: </a:t>
            </a:r>
            <a:r>
              <a:rPr lang="en-IE" i="1" dirty="0" smtClean="0">
                <a:latin typeface="Calibri Light" panose="020F0302020204030204" pitchFamily="34" charset="0"/>
              </a:rPr>
              <a:t>the most popular word will occur twice as often as the second most popular word, thrice as often as the third most popular word, n times as often as the n-most popular word.</a:t>
            </a:r>
            <a:endParaRPr lang="en-IE" i="1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021" y="2111415"/>
            <a:ext cx="5007979" cy="37559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7257" y="2213065"/>
            <a:ext cx="9151257" cy="682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IE" sz="3200" dirty="0">
                <a:latin typeface="Calibri Light" panose="020F0302020204030204" pitchFamily="34" charset="0"/>
              </a:rPr>
              <a:t>Expect </a:t>
            </a:r>
            <a:r>
              <a:rPr lang="en-IE" sz="3200" dirty="0">
                <a:solidFill>
                  <a:srgbClr val="FF0000"/>
                </a:solidFill>
                <a:latin typeface="Calibri Light" panose="020F0302020204030204" pitchFamily="34" charset="0"/>
              </a:rPr>
              <a:t>long</a:t>
            </a:r>
            <a:r>
              <a:rPr lang="en-IE" sz="3200" dirty="0">
                <a:latin typeface="Calibri Light" panose="020F0302020204030204" pitchFamily="34" charset="0"/>
              </a:rPr>
              <a:t> </a:t>
            </a:r>
            <a:r>
              <a:rPr lang="en-IE" sz="3200" dirty="0">
                <a:solidFill>
                  <a:srgbClr val="FF0000"/>
                </a:solidFill>
                <a:latin typeface="Calibri Light" panose="020F0302020204030204" pitchFamily="34" charset="0"/>
              </a:rPr>
              <a:t>posting lists </a:t>
            </a:r>
            <a:r>
              <a:rPr lang="en-IE" sz="3200" dirty="0">
                <a:latin typeface="Calibri Light" panose="020F0302020204030204" pitchFamily="34" charset="0"/>
              </a:rPr>
              <a:t>for common </a:t>
            </a:r>
            <a:r>
              <a:rPr lang="en-IE" sz="3200" dirty="0" smtClean="0">
                <a:latin typeface="Calibri Light" panose="020F0302020204030204" pitchFamily="34" charset="0"/>
              </a:rPr>
              <a:t>words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826" y="2278013"/>
            <a:ext cx="345181" cy="34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5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Common Words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Perhaps implement </a:t>
            </a:r>
            <a:r>
              <a:rPr lang="en-IE" dirty="0" smtClean="0">
                <a:solidFill>
                  <a:srgbClr val="008000"/>
                </a:solidFill>
              </a:rPr>
              <a:t>stop-words</a:t>
            </a:r>
            <a:r>
              <a:rPr lang="en-IE" dirty="0" smtClean="0"/>
              <a:t>?</a:t>
            </a:r>
          </a:p>
          <a:p>
            <a:pPr lvl="2"/>
            <a:r>
              <a:rPr lang="en-IE" dirty="0" smtClean="0"/>
              <a:t>Most common words contain least information</a:t>
            </a:r>
          </a:p>
          <a:p>
            <a:pPr lvl="1"/>
            <a:endParaRPr lang="en-IE" dirty="0"/>
          </a:p>
          <a:p>
            <a:pPr lvl="2"/>
            <a:endParaRPr lang="en-IE" dirty="0"/>
          </a:p>
          <a:p>
            <a:pPr lvl="1"/>
            <a:endParaRPr lang="en-IE" dirty="0" smtClean="0"/>
          </a:p>
          <a:p>
            <a:pPr marL="457200" lvl="1" indent="0">
              <a:buNone/>
            </a:pPr>
            <a:endParaRPr lang="en-IE" dirty="0" smtClean="0"/>
          </a:p>
          <a:p>
            <a:pPr lvl="1"/>
            <a:endParaRPr lang="en-IE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009900" y="2590800"/>
            <a:ext cx="3124200" cy="419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IE" sz="2200" dirty="0" smtClean="0">
                <a:solidFill>
                  <a:srgbClr val="FF0000"/>
                </a:solidFill>
                <a:latin typeface="Inconsolata" panose="020B0609030003000000" pitchFamily="49" charset="0"/>
                <a:sym typeface="Wingdings" panose="05000000000000000000" pitchFamily="2" charset="2"/>
              </a:rPr>
              <a:t>the</a:t>
            </a:r>
            <a:r>
              <a:rPr lang="en-IE" sz="2200" dirty="0" smtClean="0">
                <a:solidFill>
                  <a:schemeClr val="bg1"/>
                </a:solidFill>
                <a:latin typeface="Inconsolata" panose="020B0609030003000000" pitchFamily="49" charset="0"/>
                <a:sym typeface="Wingdings" panose="05000000000000000000" pitchFamily="2" charset="2"/>
              </a:rPr>
              <a:t> drama </a:t>
            </a:r>
            <a:r>
              <a:rPr lang="en-IE" sz="2200" dirty="0" smtClean="0">
                <a:solidFill>
                  <a:srgbClr val="FF0000"/>
                </a:solidFill>
                <a:latin typeface="Inconsolata" panose="020B0609030003000000" pitchFamily="49" charset="0"/>
                <a:sym typeface="Wingdings" panose="05000000000000000000" pitchFamily="2" charset="2"/>
              </a:rPr>
              <a:t>in</a:t>
            </a:r>
            <a:r>
              <a:rPr lang="en-IE" sz="2200" dirty="0" smtClean="0">
                <a:solidFill>
                  <a:schemeClr val="bg1"/>
                </a:solidFill>
                <a:latin typeface="Inconsolata" panose="020B0609030003000000" pitchFamily="49" charset="0"/>
                <a:sym typeface="Wingdings" panose="05000000000000000000" pitchFamily="2" charset="2"/>
              </a:rPr>
              <a:t> </a:t>
            </a:r>
            <a:r>
              <a:rPr lang="en-IE" sz="2200" dirty="0" err="1" smtClean="0">
                <a:solidFill>
                  <a:schemeClr val="bg1"/>
                </a:solidFill>
                <a:latin typeface="Inconsolata" panose="020B0609030003000000" pitchFamily="49" charset="0"/>
                <a:sym typeface="Wingdings" panose="05000000000000000000" pitchFamily="2" charset="2"/>
              </a:rPr>
              <a:t>america</a:t>
            </a:r>
            <a:endParaRPr lang="en-IE" sz="2200" dirty="0" smtClean="0">
              <a:solidFill>
                <a:schemeClr val="bg1"/>
              </a:solidFill>
              <a:latin typeface="Inconsolata" panose="020B0609030003000000" pitchFamily="49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9365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849562"/>
            <a:ext cx="9143999" cy="3505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Common Words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Perhaps implement </a:t>
            </a:r>
            <a:r>
              <a:rPr lang="en-IE" dirty="0">
                <a:solidFill>
                  <a:srgbClr val="008000"/>
                </a:solidFill>
              </a:rPr>
              <a:t>stop-words</a:t>
            </a:r>
            <a:r>
              <a:rPr lang="en-IE" dirty="0" smtClean="0"/>
              <a:t>?</a:t>
            </a:r>
          </a:p>
          <a:p>
            <a:r>
              <a:rPr lang="en-IE" dirty="0" smtClean="0"/>
              <a:t>Perhaps implement </a:t>
            </a:r>
            <a:r>
              <a:rPr lang="en-IE" dirty="0" smtClean="0">
                <a:solidFill>
                  <a:srgbClr val="008000"/>
                </a:solidFill>
              </a:rPr>
              <a:t>block-addressing</a:t>
            </a:r>
            <a:r>
              <a:rPr lang="en-IE" dirty="0" smtClean="0"/>
              <a:t>?</a:t>
            </a:r>
          </a:p>
          <a:p>
            <a:pPr lvl="2"/>
            <a:endParaRPr lang="en-IE" dirty="0"/>
          </a:p>
          <a:p>
            <a:pPr lvl="1"/>
            <a:endParaRPr lang="en-IE" dirty="0" smtClean="0"/>
          </a:p>
          <a:p>
            <a:pPr marL="457200" lvl="1" indent="0">
              <a:buNone/>
            </a:pPr>
            <a:endParaRPr lang="en-IE" dirty="0" smtClean="0"/>
          </a:p>
          <a:p>
            <a:pPr lvl="1"/>
            <a:endParaRPr lang="en-I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4137" y="3001963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>
                <a:latin typeface="Calibri Light" panose="020F0302020204030204" pitchFamily="34" charset="0"/>
              </a:rPr>
              <a:t>Fruitvale Station</a:t>
            </a:r>
            <a:r>
              <a:rPr lang="en-IE" dirty="0">
                <a:latin typeface="Calibri Light" panose="020F0302020204030204" pitchFamily="34" charset="0"/>
              </a:rPr>
              <a:t> is a 2013 American </a:t>
            </a:r>
            <a:r>
              <a:rPr lang="en-IE" dirty="0">
                <a:latin typeface="Calibri Light" panose="020F0302020204030204" pitchFamily="34" charset="0"/>
                <a:hlinkClick r:id="rId2" tooltip="Drama film"/>
              </a:rPr>
              <a:t>drama film</a:t>
            </a:r>
            <a:r>
              <a:rPr lang="en-IE" dirty="0">
                <a:latin typeface="Calibri Light" panose="020F0302020204030204" pitchFamily="34" charset="0"/>
              </a:rPr>
              <a:t> written and directed by </a:t>
            </a:r>
            <a:r>
              <a:rPr lang="en-IE" dirty="0">
                <a:latin typeface="Calibri Light" panose="020F0302020204030204" pitchFamily="34" charset="0"/>
                <a:hlinkClick r:id="rId3" tooltip="Ryan Coogler"/>
              </a:rPr>
              <a:t>Ryan </a:t>
            </a:r>
            <a:r>
              <a:rPr lang="en-IE" dirty="0" err="1">
                <a:latin typeface="Calibri Light" panose="020F0302020204030204" pitchFamily="34" charset="0"/>
                <a:hlinkClick r:id="rId3" tooltip="Ryan Coogler"/>
              </a:rPr>
              <a:t>Coogler</a:t>
            </a:r>
            <a:r>
              <a:rPr lang="en-IE" dirty="0"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4137" y="3001963"/>
            <a:ext cx="4413613" cy="369332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7750" y="3001963"/>
            <a:ext cx="3752850" cy="369332"/>
          </a:xfrm>
          <a:prstGeom prst="rect">
            <a:avLst/>
          </a:prstGeom>
          <a:solidFill>
            <a:schemeClr val="accent6">
              <a:lumMod val="75000"/>
              <a:alpha val="3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36143"/>
              </p:ext>
            </p:extLst>
          </p:nvPr>
        </p:nvGraphicFramePr>
        <p:xfrm>
          <a:off x="3181350" y="3988906"/>
          <a:ext cx="56769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/>
                <a:gridCol w="413385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american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4136" y="3378008"/>
            <a:ext cx="207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Block 1</a:t>
            </a:r>
            <a:endParaRPr lang="en-IE" sz="3600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141" y="3371295"/>
            <a:ext cx="207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Block </a:t>
            </a:r>
            <a:r>
              <a:rPr lang="en-IE" sz="36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463" y="4140571"/>
            <a:ext cx="2844437" cy="824428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What is the effect on phrase search?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4140571"/>
            <a:ext cx="342900" cy="342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5463" y="4964999"/>
            <a:ext cx="2844437" cy="717088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Small blocks ~ </a:t>
            </a:r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okay</a:t>
            </a:r>
          </a:p>
          <a:p>
            <a:r>
              <a:rPr lang="en-IE" sz="2000" dirty="0" smtClean="0">
                <a:latin typeface="Calibri Light" panose="020F0302020204030204" pitchFamily="34" charset="0"/>
              </a:rPr>
              <a:t>Big blocks ~ </a:t>
            </a:r>
            <a:r>
              <a:rPr lang="en-IE" sz="2000" dirty="0" smtClean="0">
                <a:solidFill>
                  <a:srgbClr val="FF3300"/>
                </a:solidFill>
                <a:latin typeface="Calibri Light" panose="020F0302020204030204" pitchFamily="34" charset="0"/>
              </a:rPr>
              <a:t>not okay</a:t>
            </a:r>
          </a:p>
        </p:txBody>
      </p:sp>
    </p:spTree>
    <p:extLst>
      <p:ext uri="{BB962C8B-B14F-4D97-AF65-F5344CB8AC3E}">
        <p14:creationId xmlns:p14="http://schemas.microsoft.com/office/powerpoint/2010/main" val="73902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6" grpId="0" animBg="1"/>
      <p:bldP spid="7" grpId="0" animBg="1"/>
      <p:bldP spid="9" grpId="0"/>
      <p:bldP spid="10" grpId="0"/>
      <p:bldP spid="13" grpId="0" animBg="1"/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578" y="6102810"/>
            <a:ext cx="88718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b="1" dirty="0" err="1" smtClean="0">
                <a:solidFill>
                  <a:srgbClr val="0070C0"/>
                </a:solidFill>
                <a:latin typeface="Calibri Light" panose="020F0302020204030204" pitchFamily="34" charset="0"/>
              </a:rPr>
              <a:t>Zipf’s</a:t>
            </a:r>
            <a:r>
              <a:rPr lang="en-IE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law</a:t>
            </a:r>
            <a:r>
              <a:rPr lang="en-IE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: </a:t>
            </a:r>
            <a:r>
              <a:rPr lang="en-IE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the most popular word will occur twice as often as the second most popular word, thrice as often as the third most popular word, n times as often as the n-most popular word.</a:t>
            </a:r>
            <a:endParaRPr lang="en-IE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2286000"/>
            <a:ext cx="5025012" cy="3535595"/>
          </a:xfrm>
          <a:prstGeom prst="rect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Common Words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990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n-IE" sz="2800" dirty="0" smtClean="0">
                <a:solidFill>
                  <a:srgbClr val="0070C0"/>
                </a:solidFill>
              </a:rPr>
              <a:t>Many occurrences of few words</a:t>
            </a:r>
          </a:p>
          <a:p>
            <a:pPr marL="457200" lvl="1" indent="0">
              <a:buNone/>
            </a:pPr>
            <a:r>
              <a:rPr lang="en-IE" dirty="0" smtClean="0">
                <a:solidFill>
                  <a:srgbClr val="0070C0"/>
                </a:solidFill>
              </a:rPr>
              <a:t>                / Few occurrences of many words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1566" y="2171699"/>
            <a:ext cx="3733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prstClr val="black"/>
              </a:buClr>
            </a:pPr>
            <a:r>
              <a:rPr lang="en-IE" dirty="0" err="1" smtClean="0">
                <a:solidFill>
                  <a:srgbClr val="0070C0"/>
                </a:solidFill>
                <a:latin typeface="Calibri Light" panose="020F0302020204030204" pitchFamily="34" charset="0"/>
              </a:rPr>
              <a:t>Zipf’s</a:t>
            </a:r>
            <a:r>
              <a:rPr lang="en-IE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law</a:t>
            </a:r>
          </a:p>
          <a:p>
            <a:pPr lvl="1"/>
            <a:r>
              <a:rPr lang="en-IE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In English text:</a:t>
            </a:r>
          </a:p>
          <a:p>
            <a:pPr lvl="2"/>
            <a:r>
              <a:rPr lang="en-IE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“</a:t>
            </a:r>
            <a:r>
              <a:rPr lang="en-IE" dirty="0" smtClean="0">
                <a:solidFill>
                  <a:prstClr val="black"/>
                </a:solidFill>
                <a:latin typeface="Inconsolata" panose="020B0609030003000000" pitchFamily="49" charset="0"/>
              </a:rPr>
              <a:t>the</a:t>
            </a:r>
            <a:r>
              <a:rPr lang="en-IE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” 7%</a:t>
            </a:r>
          </a:p>
          <a:p>
            <a:pPr lvl="2"/>
            <a:r>
              <a:rPr lang="en-IE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“</a:t>
            </a:r>
            <a:r>
              <a:rPr lang="en-IE" dirty="0" smtClean="0">
                <a:solidFill>
                  <a:prstClr val="black"/>
                </a:solidFill>
                <a:latin typeface="Inconsolata" panose="020B0609030003000000" pitchFamily="49" charset="0"/>
              </a:rPr>
              <a:t>of</a:t>
            </a:r>
            <a:r>
              <a:rPr lang="en-IE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” 3.5%</a:t>
            </a:r>
          </a:p>
          <a:p>
            <a:pPr lvl="2"/>
            <a:r>
              <a:rPr lang="en-IE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“</a:t>
            </a:r>
            <a:r>
              <a:rPr lang="en-IE" dirty="0" smtClean="0">
                <a:solidFill>
                  <a:prstClr val="black"/>
                </a:solidFill>
                <a:latin typeface="Inconsolata" panose="020B0609030003000000" pitchFamily="49" charset="0"/>
              </a:rPr>
              <a:t>and</a:t>
            </a:r>
            <a:r>
              <a:rPr lang="en-IE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” 2.7%</a:t>
            </a:r>
          </a:p>
          <a:p>
            <a:pPr lvl="2"/>
            <a:r>
              <a:rPr lang="en-IE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135 words cover half of all occurrences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021" y="2111415"/>
            <a:ext cx="5007979" cy="37559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7257" y="2213065"/>
            <a:ext cx="9151257" cy="11397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IE" sz="3200" dirty="0">
                <a:solidFill>
                  <a:prstClr val="black"/>
                </a:solidFill>
                <a:latin typeface="Calibri Light" panose="020F0302020204030204" pitchFamily="34" charset="0"/>
              </a:rPr>
              <a:t>Expect </a:t>
            </a:r>
            <a:r>
              <a:rPr lang="en-IE" sz="3200" dirty="0">
                <a:solidFill>
                  <a:srgbClr val="FF0000"/>
                </a:solidFill>
                <a:latin typeface="Calibri Light" panose="020F0302020204030204" pitchFamily="34" charset="0"/>
              </a:rPr>
              <a:t>long</a:t>
            </a:r>
            <a:r>
              <a:rPr lang="en-IE" sz="3200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n-IE" sz="3200" dirty="0">
                <a:solidFill>
                  <a:srgbClr val="FF0000"/>
                </a:solidFill>
                <a:latin typeface="Calibri Light" panose="020F0302020204030204" pitchFamily="34" charset="0"/>
              </a:rPr>
              <a:t>posting lists </a:t>
            </a:r>
            <a:r>
              <a:rPr lang="en-IE" sz="3200" dirty="0">
                <a:solidFill>
                  <a:prstClr val="black"/>
                </a:solidFill>
                <a:latin typeface="Calibri Light" panose="020F0302020204030204" pitchFamily="34" charset="0"/>
              </a:rPr>
              <a:t>for common </a:t>
            </a:r>
            <a:r>
              <a:rPr lang="en-IE" sz="32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words</a:t>
            </a:r>
          </a:p>
          <a:p>
            <a:r>
              <a:rPr lang="en-IE" sz="32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Expect </a:t>
            </a:r>
            <a:r>
              <a:rPr lang="en-IE" sz="32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more queries </a:t>
            </a:r>
            <a:r>
              <a:rPr lang="en-IE" sz="32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with common words</a:t>
            </a:r>
            <a:endParaRPr lang="en-IE" sz="3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826" y="2278013"/>
            <a:ext cx="345181" cy="34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2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The Long Tail of Search</a:t>
            </a:r>
            <a:endParaRPr lang="en-IE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6908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The Long Tail of Search</a:t>
            </a:r>
            <a:endParaRPr lang="en-IE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35957"/>
            <a:ext cx="7473268" cy="54100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306525"/>
            <a:ext cx="4631834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How to optimise for this?</a:t>
            </a:r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534" y="6306525"/>
            <a:ext cx="342900" cy="34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0434" y="6306525"/>
            <a:ext cx="4114800" cy="381000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Caching for common queries like “</a:t>
            </a:r>
            <a:r>
              <a:rPr lang="en-IE" dirty="0" smtClean="0">
                <a:latin typeface="Inconsolata" panose="020B0609030003000000" pitchFamily="49" charset="0"/>
              </a:rPr>
              <a:t>coffee</a:t>
            </a:r>
            <a:r>
              <a:rPr lang="en-IE" dirty="0" smtClean="0">
                <a:latin typeface="Calibri Light" panose="020F03020202040302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668" y="45357"/>
            <a:ext cx="2641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7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If interested …</a:t>
            </a:r>
            <a:endParaRPr lang="en-IE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2389283"/>
            <a:ext cx="7058025" cy="445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668" y="45357"/>
            <a:ext cx="2641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4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Search Implementation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Vocabulary keys: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Hashing</a:t>
            </a:r>
            <a:r>
              <a:rPr lang="en-IE" dirty="0" smtClean="0"/>
              <a:t>: O(1) lookups (assuming ideal hashing)</a:t>
            </a:r>
          </a:p>
          <a:p>
            <a:pPr lvl="2"/>
            <a:r>
              <a:rPr lang="en-IE" dirty="0" smtClean="0">
                <a:solidFill>
                  <a:srgbClr val="FF0000"/>
                </a:solidFill>
              </a:rPr>
              <a:t>no range queries</a:t>
            </a:r>
          </a:p>
          <a:p>
            <a:pPr lvl="2"/>
            <a:endParaRPr lang="en-IE" dirty="0" smtClean="0">
              <a:solidFill>
                <a:srgbClr val="FF0000"/>
              </a:solidFill>
            </a:endParaRP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Sorting/B-Tree</a:t>
            </a:r>
            <a:r>
              <a:rPr lang="en-IE" dirty="0" smtClean="0"/>
              <a:t>: O(log(</a:t>
            </a:r>
            <a:r>
              <a:rPr lang="en-I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IE" dirty="0" smtClean="0"/>
              <a:t>)) lookups, </a:t>
            </a:r>
            <a:r>
              <a:rPr lang="en-I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IE" i="1" dirty="0" smtClean="0"/>
              <a:t> </a:t>
            </a:r>
            <a:r>
              <a:rPr lang="en-IE" dirty="0" smtClean="0"/>
              <a:t>unique words</a:t>
            </a:r>
          </a:p>
          <a:p>
            <a:pPr lvl="2"/>
            <a:r>
              <a:rPr lang="en-IE" dirty="0" smtClean="0">
                <a:solidFill>
                  <a:srgbClr val="008000"/>
                </a:solidFill>
              </a:rPr>
              <a:t>range queries</a:t>
            </a:r>
          </a:p>
          <a:p>
            <a:pPr lvl="2"/>
            <a:endParaRPr lang="en-IE" dirty="0" smtClean="0">
              <a:solidFill>
                <a:srgbClr val="008000"/>
              </a:solidFill>
            </a:endParaRP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Tries</a:t>
            </a:r>
            <a:r>
              <a:rPr lang="en-IE" dirty="0" smtClean="0"/>
              <a:t>: O(</a:t>
            </a:r>
            <a:r>
              <a:rPr lang="en-I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IE" dirty="0" smtClean="0"/>
              <a:t>) lookups, </a:t>
            </a:r>
            <a:r>
              <a:rPr lang="en-I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IE" dirty="0" smtClean="0"/>
              <a:t>length of the word</a:t>
            </a:r>
          </a:p>
          <a:p>
            <a:pPr lvl="2"/>
            <a:r>
              <a:rPr lang="en-IE" dirty="0" smtClean="0">
                <a:solidFill>
                  <a:srgbClr val="008000"/>
                </a:solidFill>
              </a:rPr>
              <a:t>range queries, compression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600" y="6164263"/>
            <a:ext cx="1371600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Tries?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00" y="6176963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If we didn’t have search …</a:t>
            </a:r>
            <a:endParaRPr lang="en-I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19600" y="1191491"/>
                <a:ext cx="4495800" cy="5410200"/>
              </a:xfrm>
            </p:spPr>
            <p:txBody>
              <a:bodyPr>
                <a:normAutofit/>
              </a:bodyPr>
              <a:lstStyle/>
              <a:p>
                <a:r>
                  <a:rPr lang="en-IE" sz="2400" dirty="0" smtClean="0"/>
                  <a:t>Contains all books with</a:t>
                </a:r>
              </a:p>
              <a:p>
                <a:pPr lvl="1"/>
                <a:r>
                  <a:rPr lang="en-IE" sz="2000" dirty="0" smtClean="0"/>
                  <a:t>25 unique characters</a:t>
                </a:r>
              </a:p>
              <a:p>
                <a:pPr lvl="1"/>
                <a:r>
                  <a:rPr lang="en-IE" sz="2000" dirty="0" smtClean="0"/>
                  <a:t>80 characters per line</a:t>
                </a:r>
              </a:p>
              <a:p>
                <a:pPr lvl="1"/>
                <a:r>
                  <a:rPr lang="en-IE" sz="2000" dirty="0" smtClean="0"/>
                  <a:t>40 lines per page</a:t>
                </a:r>
              </a:p>
              <a:p>
                <a:pPr lvl="1"/>
                <a:r>
                  <a:rPr lang="en-IE" sz="2000" dirty="0" smtClean="0"/>
                  <a:t>410 pages</a:t>
                </a:r>
              </a:p>
              <a:p>
                <a:pPr lvl="1"/>
                <a:r>
                  <a:rPr lang="en-IE" sz="2000" dirty="0" smtClean="0">
                    <a:solidFill>
                      <a:srgbClr val="0070C0"/>
                    </a:solidFill>
                  </a:rPr>
                  <a:t>410 x 40 x 80 = 1,312,000 chars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IE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E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IE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IE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1,312,000</m:t>
                        </m:r>
                      </m:sup>
                    </m:sSup>
                  </m:oMath>
                </a14:m>
                <a:r>
                  <a:rPr lang="en-IE" sz="2000" b="0" dirty="0" smtClean="0">
                    <a:solidFill>
                      <a:srgbClr val="0070C0"/>
                    </a:solidFill>
                  </a:rPr>
                  <a:t> books</a:t>
                </a:r>
                <a:endParaRPr lang="en-IE" sz="2000" dirty="0" smtClean="0">
                  <a:solidFill>
                    <a:srgbClr val="0070C0"/>
                  </a:solidFill>
                </a:endParaRPr>
              </a:p>
              <a:p>
                <a:r>
                  <a:rPr lang="en-IE" sz="2400" dirty="0" smtClean="0"/>
                  <a:t>Would contain any book imaginable</a:t>
                </a:r>
              </a:p>
              <a:p>
                <a:pPr lvl="1"/>
                <a:r>
                  <a:rPr lang="en-IE" sz="2000" dirty="0" smtClean="0"/>
                  <a:t>Including a book with the location of useful </a:t>
                </a:r>
                <a:r>
                  <a:rPr lang="en-IE" sz="2000" dirty="0" smtClean="0"/>
                  <a:t>books</a:t>
                </a:r>
                <a:endParaRPr lang="en-IE" sz="2000" dirty="0" smtClean="0"/>
              </a:p>
              <a:p>
                <a:pPr marL="0" indent="0">
                  <a:buNone/>
                </a:pPr>
                <a:endParaRPr lang="en-IE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IE" sz="20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IE" sz="2000" dirty="0" smtClean="0">
                    <a:solidFill>
                      <a:srgbClr val="FF0000"/>
                    </a:solidFill>
                  </a:rPr>
                  <a:t>All information = Zero information</a:t>
                </a:r>
              </a:p>
              <a:p>
                <a:pPr lvl="1"/>
                <a:endParaRPr lang="en-IE" sz="20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19600" y="1191491"/>
                <a:ext cx="4495800" cy="5410200"/>
              </a:xfrm>
              <a:blipFill rotWithShape="1">
                <a:blip r:embed="rId2"/>
                <a:stretch>
                  <a:fillRect l="-1762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://www.mbird.com/wp-content/uploads/2013/07/babe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1" y="1066800"/>
            <a:ext cx="3802881" cy="56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18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err="1" smtClean="0"/>
              <a:t>Trie</a:t>
            </a:r>
            <a:endParaRPr lang="en-IE" sz="3200" dirty="0"/>
          </a:p>
        </p:txBody>
      </p:sp>
      <p:sp>
        <p:nvSpPr>
          <p:cNvPr id="7" name="Rectangle 6"/>
          <p:cNvSpPr/>
          <p:nvPr/>
        </p:nvSpPr>
        <p:spPr>
          <a:xfrm>
            <a:off x="6629400" y="1837648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5791200" y="2675848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9200" y="3666448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</a:t>
            </a:r>
            <a:endParaRPr lang="es-CL" dirty="0"/>
          </a:p>
        </p:txBody>
      </p:sp>
      <p:sp>
        <p:nvSpPr>
          <p:cNvPr id="10" name="Rectangle 9"/>
          <p:cNvSpPr/>
          <p:nvPr/>
        </p:nvSpPr>
        <p:spPr>
          <a:xfrm>
            <a:off x="6477000" y="3666448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</a:t>
            </a:r>
            <a:endParaRPr lang="es-CL" dirty="0"/>
          </a:p>
        </p:txBody>
      </p:sp>
      <p:sp>
        <p:nvSpPr>
          <p:cNvPr id="11" name="Rectangle 10"/>
          <p:cNvSpPr/>
          <p:nvPr/>
        </p:nvSpPr>
        <p:spPr>
          <a:xfrm>
            <a:off x="5029200" y="4657048"/>
            <a:ext cx="3810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7000" y="4657048"/>
            <a:ext cx="3810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k</a:t>
            </a:r>
            <a:endParaRPr lang="es-CL" dirty="0"/>
          </a:p>
        </p:txBody>
      </p:sp>
      <p:sp>
        <p:nvSpPr>
          <p:cNvPr id="13" name="Rectangle 12"/>
          <p:cNvSpPr/>
          <p:nvPr/>
        </p:nvSpPr>
        <p:spPr>
          <a:xfrm>
            <a:off x="6477000" y="5586688"/>
            <a:ext cx="3810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</a:t>
            </a:r>
            <a:endParaRPr lang="es-CL" dirty="0"/>
          </a:p>
        </p:txBody>
      </p:sp>
      <p:sp>
        <p:nvSpPr>
          <p:cNvPr id="14" name="Rectangle 13"/>
          <p:cNvSpPr/>
          <p:nvPr/>
        </p:nvSpPr>
        <p:spPr>
          <a:xfrm>
            <a:off x="7467600" y="2675848"/>
            <a:ext cx="3810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</a:t>
            </a:r>
            <a:endParaRPr lang="es-CL" dirty="0"/>
          </a:p>
        </p:txBody>
      </p:sp>
      <p:sp>
        <p:nvSpPr>
          <p:cNvPr id="15" name="Rectangle 14"/>
          <p:cNvSpPr/>
          <p:nvPr/>
        </p:nvSpPr>
        <p:spPr>
          <a:xfrm>
            <a:off x="7467600" y="3666448"/>
            <a:ext cx="3810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</a:t>
            </a:r>
            <a:endParaRPr lang="es-CL" dirty="0"/>
          </a:p>
        </p:txBody>
      </p:sp>
      <p:cxnSp>
        <p:nvCxnSpPr>
          <p:cNvPr id="20" name="Straight Arrow Connector 19"/>
          <p:cNvCxnSpPr>
            <a:stCxn id="7" idx="2"/>
            <a:endCxn id="8" idx="0"/>
          </p:cNvCxnSpPr>
          <p:nvPr/>
        </p:nvCxnSpPr>
        <p:spPr>
          <a:xfrm flipH="1">
            <a:off x="5981700" y="2218648"/>
            <a:ext cx="838200" cy="4572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19400" y="1837648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</a:t>
            </a: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1905000" y="2675848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g</a:t>
            </a:r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3657600" y="2675848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</a:t>
            </a:r>
            <a:endParaRPr lang="es-CL" dirty="0"/>
          </a:p>
        </p:txBody>
      </p:sp>
      <p:sp>
        <p:nvSpPr>
          <p:cNvPr id="24" name="Rectangle 23"/>
          <p:cNvSpPr/>
          <p:nvPr/>
        </p:nvSpPr>
        <p:spPr>
          <a:xfrm>
            <a:off x="1143000" y="3666448"/>
            <a:ext cx="3810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</a:t>
            </a:r>
            <a:endParaRPr lang="es-CL" dirty="0"/>
          </a:p>
        </p:txBody>
      </p:sp>
      <p:sp>
        <p:nvSpPr>
          <p:cNvPr id="25" name="Rectangle 24"/>
          <p:cNvSpPr/>
          <p:nvPr/>
        </p:nvSpPr>
        <p:spPr>
          <a:xfrm>
            <a:off x="2590800" y="3674068"/>
            <a:ext cx="3810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o</a:t>
            </a:r>
            <a:endParaRPr lang="es-CL" dirty="0"/>
          </a:p>
        </p:txBody>
      </p:sp>
      <p:sp>
        <p:nvSpPr>
          <p:cNvPr id="26" name="Rectangle 25"/>
          <p:cNvSpPr/>
          <p:nvPr/>
        </p:nvSpPr>
        <p:spPr>
          <a:xfrm>
            <a:off x="3657600" y="3666448"/>
            <a:ext cx="3810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</a:t>
            </a:r>
            <a:endParaRPr lang="es-CL" dirty="0"/>
          </a:p>
        </p:txBody>
      </p:sp>
      <p:sp>
        <p:nvSpPr>
          <p:cNvPr id="27" name="Rectangle 26"/>
          <p:cNvSpPr/>
          <p:nvPr/>
        </p:nvSpPr>
        <p:spPr>
          <a:xfrm>
            <a:off x="1143000" y="4657048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43000" y="5571448"/>
            <a:ext cx="3810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</a:t>
            </a:r>
            <a:endParaRPr lang="es-CL" dirty="0"/>
          </a:p>
        </p:txBody>
      </p:sp>
      <p:cxnSp>
        <p:nvCxnSpPr>
          <p:cNvPr id="29" name="Straight Arrow Connector 28"/>
          <p:cNvCxnSpPr>
            <a:stCxn id="7" idx="2"/>
            <a:endCxn id="14" idx="0"/>
          </p:cNvCxnSpPr>
          <p:nvPr/>
        </p:nvCxnSpPr>
        <p:spPr>
          <a:xfrm>
            <a:off x="6819900" y="2218648"/>
            <a:ext cx="838200" cy="4572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2"/>
            <a:endCxn id="9" idx="0"/>
          </p:cNvCxnSpPr>
          <p:nvPr/>
        </p:nvCxnSpPr>
        <p:spPr>
          <a:xfrm flipH="1">
            <a:off x="5219700" y="3056848"/>
            <a:ext cx="762000" cy="6096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2"/>
            <a:endCxn id="10" idx="0"/>
          </p:cNvCxnSpPr>
          <p:nvPr/>
        </p:nvCxnSpPr>
        <p:spPr>
          <a:xfrm>
            <a:off x="5981700" y="3056848"/>
            <a:ext cx="685800" cy="6096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2"/>
            <a:endCxn id="15" idx="0"/>
          </p:cNvCxnSpPr>
          <p:nvPr/>
        </p:nvCxnSpPr>
        <p:spPr>
          <a:xfrm>
            <a:off x="7658100" y="3056848"/>
            <a:ext cx="0" cy="6096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2"/>
            <a:endCxn id="11" idx="0"/>
          </p:cNvCxnSpPr>
          <p:nvPr/>
        </p:nvCxnSpPr>
        <p:spPr>
          <a:xfrm>
            <a:off x="5219700" y="4047448"/>
            <a:ext cx="0" cy="6096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2"/>
            <a:endCxn id="12" idx="0"/>
          </p:cNvCxnSpPr>
          <p:nvPr/>
        </p:nvCxnSpPr>
        <p:spPr>
          <a:xfrm>
            <a:off x="6667500" y="4047448"/>
            <a:ext cx="0" cy="6096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2" idx="2"/>
            <a:endCxn id="13" idx="0"/>
          </p:cNvCxnSpPr>
          <p:nvPr/>
        </p:nvCxnSpPr>
        <p:spPr>
          <a:xfrm>
            <a:off x="6667500" y="5038048"/>
            <a:ext cx="0" cy="54864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1" idx="2"/>
            <a:endCxn id="22" idx="0"/>
          </p:cNvCxnSpPr>
          <p:nvPr/>
        </p:nvCxnSpPr>
        <p:spPr>
          <a:xfrm flipH="1">
            <a:off x="2095500" y="2218648"/>
            <a:ext cx="914400" cy="4572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1" idx="2"/>
            <a:endCxn id="23" idx="0"/>
          </p:cNvCxnSpPr>
          <p:nvPr/>
        </p:nvCxnSpPr>
        <p:spPr>
          <a:xfrm>
            <a:off x="3009900" y="2218648"/>
            <a:ext cx="838200" cy="4572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2" idx="2"/>
            <a:endCxn id="24" idx="0"/>
          </p:cNvCxnSpPr>
          <p:nvPr/>
        </p:nvCxnSpPr>
        <p:spPr>
          <a:xfrm flipH="1">
            <a:off x="1333500" y="3056848"/>
            <a:ext cx="762000" cy="6096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2" idx="2"/>
            <a:endCxn id="25" idx="0"/>
          </p:cNvCxnSpPr>
          <p:nvPr/>
        </p:nvCxnSpPr>
        <p:spPr>
          <a:xfrm>
            <a:off x="2095500" y="3056848"/>
            <a:ext cx="685800" cy="61722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3" idx="2"/>
            <a:endCxn id="26" idx="0"/>
          </p:cNvCxnSpPr>
          <p:nvPr/>
        </p:nvCxnSpPr>
        <p:spPr>
          <a:xfrm>
            <a:off x="3848100" y="3056848"/>
            <a:ext cx="0" cy="6096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4" idx="2"/>
            <a:endCxn id="27" idx="0"/>
          </p:cNvCxnSpPr>
          <p:nvPr/>
        </p:nvCxnSpPr>
        <p:spPr>
          <a:xfrm>
            <a:off x="1333500" y="4047448"/>
            <a:ext cx="0" cy="6096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7" idx="2"/>
            <a:endCxn id="28" idx="0"/>
          </p:cNvCxnSpPr>
          <p:nvPr/>
        </p:nvCxnSpPr>
        <p:spPr>
          <a:xfrm>
            <a:off x="1333500" y="5038048"/>
            <a:ext cx="0" cy="5334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4572000" y="838200"/>
            <a:ext cx="381000" cy="381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73" name="Straight Arrow Connector 72"/>
          <p:cNvCxnSpPr>
            <a:stCxn id="72" idx="3"/>
            <a:endCxn id="21" idx="0"/>
          </p:cNvCxnSpPr>
          <p:nvPr/>
        </p:nvCxnSpPr>
        <p:spPr>
          <a:xfrm flipH="1">
            <a:off x="3009900" y="1163404"/>
            <a:ext cx="1617896" cy="674244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2" idx="5"/>
            <a:endCxn id="7" idx="0"/>
          </p:cNvCxnSpPr>
          <p:nvPr/>
        </p:nvCxnSpPr>
        <p:spPr>
          <a:xfrm>
            <a:off x="4897204" y="1163404"/>
            <a:ext cx="1922696" cy="674244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Memory Sizes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Term list </a:t>
            </a:r>
            <a:r>
              <a:rPr lang="en-IE" dirty="0" smtClean="0"/>
              <a:t>(vocabulary keys) small:</a:t>
            </a:r>
          </a:p>
          <a:p>
            <a:pPr lvl="1"/>
            <a:r>
              <a:rPr lang="en-IE" dirty="0" smtClean="0"/>
              <a:t>Often will fit in memory (with compression …)!</a:t>
            </a:r>
          </a:p>
          <a:p>
            <a:r>
              <a:rPr lang="en-IE" dirty="0" smtClean="0">
                <a:solidFill>
                  <a:srgbClr val="7030A0"/>
                </a:solidFill>
              </a:rPr>
              <a:t>Posting lists </a:t>
            </a:r>
            <a:r>
              <a:rPr lang="en-IE" dirty="0" smtClean="0"/>
              <a:t>larger: </a:t>
            </a:r>
          </a:p>
          <a:p>
            <a:pPr lvl="1"/>
            <a:r>
              <a:rPr lang="en-IE" dirty="0" smtClean="0"/>
              <a:t>On disk / Hot regions </a:t>
            </a:r>
            <a:r>
              <a:rPr lang="en-IE" u="sng" dirty="0" smtClean="0"/>
              <a:t>cached</a:t>
            </a:r>
            <a:endParaRPr lang="en-I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953946"/>
              </p:ext>
            </p:extLst>
          </p:nvPr>
        </p:nvGraphicFramePr>
        <p:xfrm>
          <a:off x="3200400" y="3672681"/>
          <a:ext cx="5676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407670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96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103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latin typeface="Inconsolata" panose="020B0609030003000000" pitchFamily="49" charset="0"/>
                        </a:rPr>
                        <a:t>american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123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57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139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70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157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directed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61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212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drama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38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87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2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Compression techniques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B050"/>
                </a:solidFill>
              </a:rPr>
              <a:t>Numeric</a:t>
            </a:r>
            <a:r>
              <a:rPr lang="en-IE" dirty="0" smtClean="0"/>
              <a:t> compression important</a:t>
            </a:r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57867"/>
              </p:ext>
            </p:extLst>
          </p:nvPr>
        </p:nvGraphicFramePr>
        <p:xfrm>
          <a:off x="1866900" y="3322320"/>
          <a:ext cx="56769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/>
                <a:gridCol w="426720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country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3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7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1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Compression techniques: High Level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7030A0"/>
                </a:solidFill>
              </a:rPr>
              <a:t>Interval indexing</a:t>
            </a:r>
          </a:p>
          <a:p>
            <a:pPr lvl="1"/>
            <a:r>
              <a:rPr lang="en-IE" dirty="0" smtClean="0"/>
              <a:t>Example for record-level indexing</a:t>
            </a:r>
          </a:p>
          <a:p>
            <a:pPr lvl="2"/>
            <a:r>
              <a:rPr lang="en-IE" dirty="0"/>
              <a:t>C</a:t>
            </a:r>
            <a:r>
              <a:rPr lang="en-IE" dirty="0" smtClean="0"/>
              <a:t>ould also be applied for block-level indexing, etc.</a:t>
            </a:r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285180"/>
              </p:ext>
            </p:extLst>
          </p:nvPr>
        </p:nvGraphicFramePr>
        <p:xfrm>
          <a:off x="1866900" y="3322320"/>
          <a:ext cx="56769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/>
                <a:gridCol w="426720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country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3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7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688000"/>
              </p:ext>
            </p:extLst>
          </p:nvPr>
        </p:nvGraphicFramePr>
        <p:xfrm>
          <a:off x="1905000" y="4724400"/>
          <a:ext cx="5676900" cy="109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1600"/>
                <a:gridCol w="430530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country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(1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–4), (6–7), 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69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Compression techniques: High Level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Gap indexing</a:t>
            </a:r>
          </a:p>
          <a:p>
            <a:pPr lvl="1"/>
            <a:r>
              <a:rPr lang="en-IE" dirty="0" smtClean="0"/>
              <a:t>Example for record-level indexing</a:t>
            </a:r>
          </a:p>
          <a:p>
            <a:pPr lvl="2"/>
            <a:r>
              <a:rPr lang="en-IE" dirty="0"/>
              <a:t>Could also be applied for block-level indexing, etc</a:t>
            </a:r>
            <a:r>
              <a:rPr lang="en-IE" dirty="0" smtClean="0"/>
              <a:t>.</a:t>
            </a:r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573276"/>
              </p:ext>
            </p:extLst>
          </p:nvPr>
        </p:nvGraphicFramePr>
        <p:xfrm>
          <a:off x="1866900" y="3322320"/>
          <a:ext cx="56769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/>
                <a:gridCol w="426720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country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3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8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9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128144"/>
              </p:ext>
            </p:extLst>
          </p:nvPr>
        </p:nvGraphicFramePr>
        <p:xfrm>
          <a:off x="1905000" y="4724400"/>
          <a:ext cx="567690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600"/>
                <a:gridCol w="430530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Lists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country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(1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), 2, 1, 4, 1</a:t>
                      </a:r>
                      <a:endParaRPr lang="en-IE" b="1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6306525"/>
            <a:ext cx="3810000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Benefit?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6319225"/>
            <a:ext cx="3429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8600" y="6306525"/>
            <a:ext cx="4958668" cy="381000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Repeated small numbers easier to compress!</a:t>
            </a:r>
          </a:p>
        </p:txBody>
      </p:sp>
    </p:spTree>
    <p:extLst>
      <p:ext uri="{BB962C8B-B14F-4D97-AF65-F5344CB8AC3E}">
        <p14:creationId xmlns:p14="http://schemas.microsoft.com/office/powerpoint/2010/main" val="57010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Compression techniques: Bit Level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Variable length coding: bit-level techniques </a:t>
            </a:r>
          </a:p>
          <a:p>
            <a:r>
              <a:rPr lang="en-IE" sz="2400" dirty="0" smtClean="0"/>
              <a:t>For example, </a:t>
            </a:r>
            <a:r>
              <a:rPr lang="en-IE" sz="2400" dirty="0" smtClean="0">
                <a:solidFill>
                  <a:srgbClr val="C00000"/>
                </a:solidFill>
              </a:rPr>
              <a:t>Elias γ (gamma) encoding</a:t>
            </a:r>
          </a:p>
          <a:p>
            <a:pPr lvl="1"/>
            <a:r>
              <a:rPr lang="en-IE" sz="2000" dirty="0" smtClean="0"/>
              <a:t>Assumes many small numbers </a:t>
            </a:r>
          </a:p>
          <a:p>
            <a:endParaRPr lang="en-IE" sz="2800" dirty="0" smtClean="0"/>
          </a:p>
          <a:p>
            <a:pPr marL="0" indent="0">
              <a:buNone/>
            </a:pPr>
            <a:endParaRPr lang="en-IE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761362"/>
              </p:ext>
            </p:extLst>
          </p:nvPr>
        </p:nvGraphicFramePr>
        <p:xfrm>
          <a:off x="838200" y="2590800"/>
          <a:ext cx="7696200" cy="381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9240"/>
                <a:gridCol w="1539240"/>
                <a:gridCol w="1539240"/>
                <a:gridCol w="1539240"/>
                <a:gridCol w="1539240"/>
              </a:tblGrid>
              <a:tr h="494670"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latin typeface="Inconsolata" panose="020B0609030003000000" pitchFamily="49" charset="0"/>
                        </a:rPr>
                        <a:t>z: integer to encode</a:t>
                      </a:r>
                      <a:endParaRPr lang="en-IE" sz="1400" b="0" i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kern="1200" dirty="0" smtClean="0">
                          <a:effectLst/>
                          <a:latin typeface="Inconsolata" panose="020B0609030003000000" pitchFamily="49" charset="0"/>
                        </a:rPr>
                        <a:t>n = ⌊log</a:t>
                      </a:r>
                      <a:r>
                        <a:rPr lang="en-IE" sz="1400" kern="1200" baseline="-25000" dirty="0" smtClean="0"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sz="1400" kern="1200" dirty="0" smtClean="0">
                          <a:effectLst/>
                          <a:latin typeface="Inconsolata" panose="020B0609030003000000" pitchFamily="49" charset="0"/>
                        </a:rPr>
                        <a:t>(z)⌋ coded in unary</a:t>
                      </a:r>
                      <a:endParaRPr lang="en-IE" sz="14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latin typeface="Inconsolata" panose="020B0609030003000000" pitchFamily="49" charset="0"/>
                        </a:rPr>
                        <a:t>a zero marker</a:t>
                      </a:r>
                      <a:endParaRPr lang="en-IE" sz="1400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latin typeface="Inconsolata" panose="020B0609030003000000" pitchFamily="49" charset="0"/>
                        </a:rPr>
                        <a:t>next </a:t>
                      </a:r>
                      <a:r>
                        <a:rPr lang="en-IE" sz="1400" kern="1200" dirty="0" smtClean="0">
                          <a:effectLst/>
                          <a:latin typeface="Inconsolata" panose="020B0609030003000000" pitchFamily="49" charset="0"/>
                        </a:rPr>
                        <a:t>n binary </a:t>
                      </a:r>
                      <a:r>
                        <a:rPr lang="en-IE" sz="1400" dirty="0" smtClean="0">
                          <a:latin typeface="Inconsolata" panose="020B0609030003000000" pitchFamily="49" charset="0"/>
                        </a:rPr>
                        <a:t>numbers</a:t>
                      </a:r>
                      <a:endParaRPr lang="en-IE" sz="1400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latin typeface="Inconsolata" panose="020B0609030003000000" pitchFamily="49" charset="0"/>
                        </a:rPr>
                        <a:t>final Elias </a:t>
                      </a:r>
                      <a:r>
                        <a:rPr lang="en-IE" sz="1400" dirty="0" smtClean="0">
                          <a:latin typeface="Calibri Light" panose="020F0302020204030204" pitchFamily="34" charset="0"/>
                        </a:rPr>
                        <a:t>γ</a:t>
                      </a:r>
                      <a:r>
                        <a:rPr lang="en-IE" sz="1400" dirty="0" smtClean="0">
                          <a:latin typeface="Inconsolata" panose="020B0609030003000000" pitchFamily="49" charset="0"/>
                        </a:rPr>
                        <a:t> code</a:t>
                      </a:r>
                      <a:endParaRPr lang="en-IE" sz="1400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00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01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11001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6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10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11010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11011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111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000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1110000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96140" y="6451979"/>
            <a:ext cx="1905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&lt;</a:t>
            </a:r>
            <a:r>
              <a:rPr lang="en-IE" dirty="0" smtClean="0">
                <a:latin typeface="Inconsolata" panose="020B0609030003000000" pitchFamily="49" charset="0"/>
              </a:rPr>
              <a:t>1,2,1,1,4,8,5</a:t>
            </a:r>
            <a:r>
              <a:rPr lang="en-IE" dirty="0" smtClean="0">
                <a:latin typeface="Calibri Light" panose="020F0302020204030204" pitchFamily="34" charset="0"/>
              </a:rPr>
              <a:t>&gt;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454801"/>
            <a:ext cx="507694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Can </a:t>
            </a:r>
            <a:r>
              <a:rPr lang="en-IE" dirty="0">
                <a:latin typeface="Calibri Light" panose="020F0302020204030204" pitchFamily="34" charset="0"/>
                <a:cs typeface="Segoe UI Semilight" panose="020B0402040204020203" pitchFamily="34" charset="0"/>
              </a:rPr>
              <a:t>you </a:t>
            </a: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decode </a:t>
            </a:r>
            <a:r>
              <a:rPr lang="en-IE" dirty="0">
                <a:latin typeface="Calibri Light" panose="020F0302020204030204" pitchFamily="34" charset="0"/>
                <a:cs typeface="Segoe UI Semilight" panose="020B0402040204020203" pitchFamily="34" charset="0"/>
              </a:rPr>
              <a:t>“</a:t>
            </a:r>
            <a:r>
              <a:rPr lang="en-IE" dirty="0">
                <a:latin typeface="Inconsolata" panose="020B0609030003000000" pitchFamily="49" charset="0"/>
                <a:cs typeface="Segoe UI Semilight" panose="020B0402040204020203" pitchFamily="34" charset="0"/>
              </a:rPr>
              <a:t>01000011000111000011001</a:t>
            </a:r>
            <a:r>
              <a:rPr lang="en-IE" dirty="0">
                <a:latin typeface="Calibri Light" panose="020F0302020204030204" pitchFamily="34" charset="0"/>
                <a:cs typeface="Segoe UI Semilight" panose="020B0402040204020203" pitchFamily="34" charset="0"/>
              </a:rPr>
              <a:t>”?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362" y="6486047"/>
            <a:ext cx="335264" cy="335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93" y="2312185"/>
            <a:ext cx="1600845" cy="2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Compression techniques: Bit Level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IE" sz="2400" dirty="0" smtClean="0"/>
              <a:t>Variable length coding: bit-level techniques </a:t>
            </a:r>
          </a:p>
          <a:p>
            <a:r>
              <a:rPr lang="en-IE" sz="2400" dirty="0" smtClean="0"/>
              <a:t>For example, </a:t>
            </a: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Elias δ (delta) encoding</a:t>
            </a:r>
          </a:p>
          <a:p>
            <a:pPr lvl="1"/>
            <a:r>
              <a:rPr lang="en-IE" sz="2000" dirty="0" smtClean="0"/>
              <a:t>Better for some distributions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632349"/>
              </p:ext>
            </p:extLst>
          </p:nvPr>
        </p:nvGraphicFramePr>
        <p:xfrm>
          <a:off x="838200" y="2590800"/>
          <a:ext cx="6156960" cy="3810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39240"/>
                <a:gridCol w="1661160"/>
                <a:gridCol w="1524000"/>
                <a:gridCol w="1432560"/>
              </a:tblGrid>
              <a:tr h="494670">
                <a:tc>
                  <a:txBody>
                    <a:bodyPr/>
                    <a:lstStyle/>
                    <a:p>
                      <a:r>
                        <a:rPr lang="en-IE" sz="1400" b="1" i="1" dirty="0" smtClean="0">
                          <a:latin typeface="Inconsolata" panose="020B0609030003000000" pitchFamily="49" charset="0"/>
                        </a:rPr>
                        <a:t>z: </a:t>
                      </a:r>
                      <a:r>
                        <a:rPr lang="en-IE" sz="1400" b="1" i="0" dirty="0" smtClean="0">
                          <a:latin typeface="Inconsolata" panose="020B0609030003000000" pitchFamily="49" charset="0"/>
                        </a:rPr>
                        <a:t>integer to encode</a:t>
                      </a:r>
                      <a:endParaRPr lang="en-IE" sz="1400" b="1" i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⌊log</a:t>
                      </a:r>
                      <a:r>
                        <a:rPr lang="en-IE" sz="1400" b="1" i="0" kern="1200" baseline="-250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IE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IE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z</a:t>
                      </a:r>
                      <a:r>
                        <a:rPr lang="en-IE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)⌋ + 1</a:t>
                      </a:r>
                    </a:p>
                    <a:p>
                      <a:r>
                        <a:rPr lang="en-IE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coded in Elias</a:t>
                      </a:r>
                      <a:r>
                        <a:rPr lang="en-IE" sz="1400" b="1" i="0" kern="1200" baseline="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400" b="1" dirty="0" smtClean="0">
                          <a:latin typeface="Calibri Light" panose="020F0302020204030204" pitchFamily="34" charset="0"/>
                        </a:rPr>
                        <a:t>γ</a:t>
                      </a:r>
                      <a:endParaRPr lang="en-IE" sz="1400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 dirty="0" smtClean="0">
                          <a:latin typeface="Inconsolata" panose="020B0609030003000000" pitchFamily="49" charset="0"/>
                        </a:rPr>
                        <a:t>next </a:t>
                      </a:r>
                      <a:r>
                        <a:rPr lang="en-IE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⌊log</a:t>
                      </a:r>
                      <a:r>
                        <a:rPr lang="en-IE" sz="1400" b="1" i="0" kern="1200" baseline="-250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IE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IE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z</a:t>
                      </a:r>
                      <a:r>
                        <a:rPr lang="en-IE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)⌋  binary</a:t>
                      </a:r>
                      <a:r>
                        <a:rPr lang="en-IE" sz="1400" b="1" i="0" kern="1200" baseline="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400" b="1" dirty="0" smtClean="0">
                          <a:latin typeface="Inconsolata" panose="020B0609030003000000" pitchFamily="49" charset="0"/>
                        </a:rPr>
                        <a:t>numbers</a:t>
                      </a:r>
                      <a:endParaRPr lang="en-IE" sz="1400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 dirty="0" smtClean="0">
                          <a:latin typeface="Inconsolata" panose="020B0609030003000000" pitchFamily="49" charset="0"/>
                        </a:rPr>
                        <a:t>final Elias </a:t>
                      </a:r>
                      <a:r>
                        <a:rPr lang="en-IE" sz="1400" b="1" dirty="0" smtClean="0">
                          <a:latin typeface="Calibri Light" panose="020F0302020204030204" pitchFamily="34" charset="0"/>
                        </a:rPr>
                        <a:t>δ</a:t>
                      </a:r>
                      <a:r>
                        <a:rPr lang="en-IE" sz="1400" b="1" dirty="0" smtClean="0">
                          <a:latin typeface="Inconsolata" panose="020B0609030003000000" pitchFamily="49" charset="0"/>
                        </a:rPr>
                        <a:t> code</a:t>
                      </a:r>
                      <a:endParaRPr lang="en-IE" sz="1400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100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1000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100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1001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101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10100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101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10101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6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101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10110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101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10111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11000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000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11000000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96140" y="6451979"/>
            <a:ext cx="1905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&lt;</a:t>
            </a:r>
            <a:r>
              <a:rPr lang="en-IE" dirty="0" smtClean="0">
                <a:latin typeface="Inconsolata" panose="020B0609030003000000" pitchFamily="49" charset="0"/>
              </a:rPr>
              <a:t>1,9,3,1,17</a:t>
            </a:r>
            <a:r>
              <a:rPr lang="en-IE" dirty="0" smtClean="0">
                <a:latin typeface="Calibri Light" panose="020F0302020204030204" pitchFamily="34" charset="0"/>
              </a:rPr>
              <a:t>&gt;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6454801"/>
            <a:ext cx="507694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Can </a:t>
            </a:r>
            <a:r>
              <a:rPr lang="en-IE" dirty="0">
                <a:latin typeface="Calibri Light" panose="020F0302020204030204" pitchFamily="34" charset="0"/>
                <a:cs typeface="Segoe UI Semilight" panose="020B0402040204020203" pitchFamily="34" charset="0"/>
              </a:rPr>
              <a:t>you </a:t>
            </a: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decode </a:t>
            </a:r>
            <a:r>
              <a:rPr lang="en-IE" dirty="0">
                <a:latin typeface="Calibri Light" panose="020F0302020204030204" pitchFamily="34" charset="0"/>
                <a:cs typeface="Segoe UI Semilight" panose="020B0402040204020203" pitchFamily="34" charset="0"/>
              </a:rPr>
              <a:t>“</a:t>
            </a:r>
            <a:r>
              <a:rPr lang="en-IE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0110000011001011001001</a:t>
            </a: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”?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362" y="6486047"/>
            <a:ext cx="335264" cy="335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78" y="2317541"/>
            <a:ext cx="3655322" cy="20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3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Compression techniques: Bit Level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6963"/>
          </a:xfrm>
        </p:spPr>
        <p:txBody>
          <a:bodyPr>
            <a:normAutofit/>
          </a:bodyPr>
          <a:lstStyle/>
          <a:p>
            <a:r>
              <a:rPr lang="en-IE" sz="2400" dirty="0" smtClean="0"/>
              <a:t>Previous methods “non-parametric”</a:t>
            </a:r>
          </a:p>
          <a:p>
            <a:pPr lvl="1"/>
            <a:r>
              <a:rPr lang="en-IE" sz="2000" dirty="0" smtClean="0"/>
              <a:t>Don’t take an input value</a:t>
            </a:r>
          </a:p>
          <a:p>
            <a:r>
              <a:rPr lang="en-IE" sz="2400" dirty="0" smtClean="0"/>
              <a:t>Other compression techniques parametric:</a:t>
            </a:r>
          </a:p>
          <a:p>
            <a:pPr lvl="1"/>
            <a:r>
              <a:rPr lang="en-IE" sz="2000" dirty="0" smtClean="0"/>
              <a:t>for example, Golomb-</a:t>
            </a:r>
            <a:r>
              <a:rPr lang="en-IE" sz="2000" i="1" dirty="0" smtClean="0">
                <a:solidFill>
                  <a:srgbClr val="DA006D"/>
                </a:solidFill>
              </a:rPr>
              <a:t>3</a:t>
            </a:r>
            <a:r>
              <a:rPr lang="en-IE" sz="2000" dirty="0" smtClean="0"/>
              <a:t> code:</a:t>
            </a:r>
          </a:p>
          <a:p>
            <a:pPr lvl="2"/>
            <a:endParaRPr lang="en-IE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68700"/>
              </p:ext>
            </p:extLst>
          </p:nvPr>
        </p:nvGraphicFramePr>
        <p:xfrm>
          <a:off x="457200" y="2971800"/>
          <a:ext cx="8305800" cy="3810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1160"/>
                <a:gridCol w="1661160"/>
                <a:gridCol w="1661160"/>
                <a:gridCol w="1661160"/>
                <a:gridCol w="1661160"/>
              </a:tblGrid>
              <a:tr h="507797">
                <a:tc>
                  <a:txBody>
                    <a:bodyPr/>
                    <a:lstStyle/>
                    <a:p>
                      <a:r>
                        <a:rPr lang="en-IE" sz="1400" b="1" i="1" dirty="0" smtClean="0">
                          <a:latin typeface="Inconsolata" panose="020B0609030003000000" pitchFamily="49" charset="0"/>
                        </a:rPr>
                        <a:t>z: </a:t>
                      </a:r>
                      <a:r>
                        <a:rPr lang="en-IE" sz="1400" b="1" i="0" dirty="0" smtClean="0">
                          <a:latin typeface="Inconsolata" panose="020B0609030003000000" pitchFamily="49" charset="0"/>
                        </a:rPr>
                        <a:t>integer to encode</a:t>
                      </a:r>
                      <a:endParaRPr lang="en-IE" sz="1400" b="1" i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IE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 = ⌊(</a:t>
                      </a:r>
                      <a:r>
                        <a:rPr lang="en-IE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z-1)</a:t>
                      </a:r>
                      <a:r>
                        <a:rPr lang="en-IE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IE" sz="1400" b="1" i="0" kern="1200" dirty="0" smtClean="0">
                          <a:solidFill>
                            <a:srgbClr val="DA006D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IE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⌋ coded in unary</a:t>
                      </a:r>
                      <a:endParaRPr lang="en-IE" sz="1400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 dirty="0" smtClean="0">
                          <a:latin typeface="Inconsolata" panose="020B0609030003000000" pitchFamily="49" charset="0"/>
                        </a:rPr>
                        <a:t>zero separator</a:t>
                      </a:r>
                      <a:endParaRPr lang="en-IE" sz="1400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 dirty="0" smtClean="0">
                          <a:latin typeface="Inconsolata" panose="020B0609030003000000" pitchFamily="49" charset="0"/>
                        </a:rPr>
                        <a:t>remainder</a:t>
                      </a:r>
                      <a:endParaRPr lang="en-IE" sz="1400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 dirty="0" smtClean="0">
                          <a:latin typeface="Inconsolata" panose="020B0609030003000000" pitchFamily="49" charset="0"/>
                        </a:rPr>
                        <a:t>final Golomb-3 code</a:t>
                      </a:r>
                      <a:endParaRPr lang="en-IE" sz="1400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58445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00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58445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010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58445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011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58445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100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58445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1010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58445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6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1011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58445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1100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58445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11010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58445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67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Comparison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6963"/>
          </a:xfrm>
        </p:spPr>
        <p:txBody>
          <a:bodyPr>
            <a:normAutofit/>
          </a:bodyPr>
          <a:lstStyle/>
          <a:p>
            <a:r>
              <a:rPr lang="en-IE" sz="2400" dirty="0" smtClean="0"/>
              <a:t>Small values</a:t>
            </a:r>
          </a:p>
          <a:p>
            <a:endParaRPr lang="en-IE" sz="2400" dirty="0" smtClean="0">
              <a:solidFill>
                <a:srgbClr val="02D835"/>
              </a:solidFill>
            </a:endParaRPr>
          </a:p>
          <a:p>
            <a:endParaRPr lang="en-IE" sz="2400" dirty="0" smtClean="0">
              <a:solidFill>
                <a:srgbClr val="02D835"/>
              </a:solidFill>
            </a:endParaRPr>
          </a:p>
          <a:p>
            <a:endParaRPr lang="en-IE" sz="2400" dirty="0" smtClean="0">
              <a:solidFill>
                <a:srgbClr val="02D835"/>
              </a:solidFill>
            </a:endParaRPr>
          </a:p>
          <a:p>
            <a:endParaRPr lang="en-IE" sz="2400" dirty="0" smtClean="0">
              <a:solidFill>
                <a:srgbClr val="02D835"/>
              </a:solidFill>
            </a:endParaRPr>
          </a:p>
          <a:p>
            <a:endParaRPr lang="en-IE" sz="2400" dirty="0" smtClean="0">
              <a:solidFill>
                <a:srgbClr val="02D835"/>
              </a:solidFill>
            </a:endParaRPr>
          </a:p>
          <a:p>
            <a:endParaRPr lang="en-IE" sz="2400" dirty="0" smtClean="0">
              <a:solidFill>
                <a:srgbClr val="02D835"/>
              </a:solidFill>
            </a:endParaRPr>
          </a:p>
          <a:p>
            <a:endParaRPr lang="en-IE" sz="2400" dirty="0" smtClean="0">
              <a:solidFill>
                <a:srgbClr val="02D835"/>
              </a:solidFill>
            </a:endParaRPr>
          </a:p>
          <a:p>
            <a:pPr marL="0" indent="0">
              <a:buNone/>
            </a:pPr>
            <a:endParaRPr lang="en-IE" sz="2400" dirty="0" smtClean="0">
              <a:solidFill>
                <a:srgbClr val="02D835"/>
              </a:solidFill>
            </a:endParaRPr>
          </a:p>
          <a:p>
            <a:r>
              <a:rPr lang="en-IE" sz="2400" dirty="0" smtClean="0"/>
              <a:t>Larger values</a:t>
            </a:r>
            <a:endParaRPr lang="en-IE" sz="2400" dirty="0" smtClean="0">
              <a:solidFill>
                <a:srgbClr val="02D835"/>
              </a:solidFill>
            </a:endParaRPr>
          </a:p>
          <a:p>
            <a:endParaRPr lang="en-IE" sz="2000" dirty="0" smtClean="0">
              <a:solidFill>
                <a:srgbClr val="02D835"/>
              </a:solidFill>
            </a:endParaRPr>
          </a:p>
          <a:p>
            <a:pPr lvl="2"/>
            <a:endParaRPr lang="en-IE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979466"/>
              </p:ext>
            </p:extLst>
          </p:nvPr>
        </p:nvGraphicFramePr>
        <p:xfrm>
          <a:off x="1249680" y="1615281"/>
          <a:ext cx="6979920" cy="34207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4980"/>
                <a:gridCol w="1744980"/>
                <a:gridCol w="1744980"/>
                <a:gridCol w="1744980"/>
              </a:tblGrid>
              <a:tr h="494670">
                <a:tc>
                  <a:txBody>
                    <a:bodyPr/>
                    <a:lstStyle/>
                    <a:p>
                      <a:r>
                        <a:rPr lang="en-IE" sz="1400" b="0" i="1" dirty="0" smtClean="0"/>
                        <a:t>z: </a:t>
                      </a:r>
                      <a:r>
                        <a:rPr lang="en-IE" sz="1400" b="0" i="0" dirty="0" smtClean="0"/>
                        <a:t>input</a:t>
                      </a:r>
                      <a:r>
                        <a:rPr lang="en-IE" sz="1400" b="0" i="1" dirty="0" smtClean="0"/>
                        <a:t> </a:t>
                      </a:r>
                      <a:r>
                        <a:rPr lang="en-IE" sz="1400" b="0" i="0" dirty="0" smtClean="0"/>
                        <a:t>integer</a:t>
                      </a:r>
                      <a:endParaRPr lang="en-IE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0" dirty="0" smtClean="0"/>
                        <a:t>Elias</a:t>
                      </a:r>
                      <a:r>
                        <a:rPr lang="en-IE" sz="1400" b="0" baseline="0" dirty="0" smtClean="0"/>
                        <a:t> </a:t>
                      </a:r>
                      <a:r>
                        <a:rPr lang="en-IE" sz="1400" b="0" dirty="0" smtClean="0"/>
                        <a:t>γ code</a:t>
                      </a:r>
                      <a:endParaRPr lang="en-I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0" dirty="0" smtClean="0"/>
                        <a:t>Elias δ code</a:t>
                      </a:r>
                      <a:endParaRPr lang="en-I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0" dirty="0" smtClean="0"/>
                        <a:t>Golomb-</a:t>
                      </a:r>
                      <a:r>
                        <a:rPr lang="en-IE" sz="1400" b="0" dirty="0" smtClean="0">
                          <a:solidFill>
                            <a:srgbClr val="02D835"/>
                          </a:solidFill>
                        </a:rPr>
                        <a:t>3</a:t>
                      </a:r>
                      <a:r>
                        <a:rPr lang="en-IE" sz="1400" b="0" dirty="0" smtClean="0">
                          <a:solidFill>
                            <a:schemeClr val="bg1"/>
                          </a:solidFill>
                        </a:rPr>
                        <a:t> code</a:t>
                      </a:r>
                      <a:endParaRPr lang="en-IE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010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1001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011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11001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10101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>
                          <a:latin typeface="Inconsolata" panose="020B0609030003000000" pitchFamily="49" charset="0"/>
                        </a:rPr>
                        <a:t>6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11010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10110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11011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10111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1110000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11000000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11010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959768"/>
              </p:ext>
            </p:extLst>
          </p:nvPr>
        </p:nvGraphicFramePr>
        <p:xfrm>
          <a:off x="1249680" y="5486400"/>
          <a:ext cx="6979920" cy="12261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4980"/>
                <a:gridCol w="1744980"/>
                <a:gridCol w="1744980"/>
                <a:gridCol w="1744980"/>
              </a:tblGrid>
              <a:tr h="494670">
                <a:tc>
                  <a:txBody>
                    <a:bodyPr/>
                    <a:lstStyle/>
                    <a:p>
                      <a:r>
                        <a:rPr lang="en-IE" sz="1400" b="0" i="1" dirty="0" smtClean="0"/>
                        <a:t>z: </a:t>
                      </a:r>
                      <a:r>
                        <a:rPr lang="en-IE" sz="1400" b="0" i="0" dirty="0" smtClean="0"/>
                        <a:t>input</a:t>
                      </a:r>
                      <a:r>
                        <a:rPr lang="en-IE" sz="1400" b="0" i="1" dirty="0" smtClean="0"/>
                        <a:t> </a:t>
                      </a:r>
                      <a:r>
                        <a:rPr lang="en-IE" sz="1400" b="0" i="0" dirty="0" smtClean="0"/>
                        <a:t>integer</a:t>
                      </a:r>
                      <a:endParaRPr lang="en-IE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0" dirty="0" smtClean="0"/>
                        <a:t>Elias</a:t>
                      </a:r>
                      <a:r>
                        <a:rPr lang="en-IE" sz="1400" b="0" baseline="0" dirty="0" smtClean="0"/>
                        <a:t> </a:t>
                      </a:r>
                      <a:r>
                        <a:rPr lang="en-IE" sz="1400" b="0" dirty="0" smtClean="0"/>
                        <a:t>γ code</a:t>
                      </a:r>
                      <a:endParaRPr lang="en-I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0" dirty="0" smtClean="0"/>
                        <a:t>Elias δ code</a:t>
                      </a:r>
                      <a:endParaRPr lang="en-I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0" smtClean="0"/>
                        <a:t>Golomb-</a:t>
                      </a:r>
                      <a:r>
                        <a:rPr lang="en-IE" sz="1400" b="0" smtClean="0">
                          <a:solidFill>
                            <a:srgbClr val="02D835"/>
                          </a:solidFill>
                        </a:rPr>
                        <a:t>3</a:t>
                      </a:r>
                      <a:r>
                        <a:rPr lang="en-IE" sz="1400" b="0" smtClean="0">
                          <a:solidFill>
                            <a:schemeClr val="bg1"/>
                          </a:solidFill>
                        </a:rPr>
                        <a:t> code</a:t>
                      </a:r>
                      <a:endParaRPr lang="en-IE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>
                          <a:latin typeface="Inconsolata" panose="020B0609030003000000" pitchFamily="49" charset="0"/>
                        </a:rPr>
                        <a:t>100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1111110100100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10110100100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1111111...101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62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Compression techniques: Byte Level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endParaRPr lang="en-IE" sz="2800" dirty="0" smtClean="0"/>
          </a:p>
          <a:p>
            <a:r>
              <a:rPr lang="en-IE" sz="2800" dirty="0" smtClean="0"/>
              <a:t>Use variable length byte codes</a:t>
            </a:r>
          </a:p>
          <a:p>
            <a:r>
              <a:rPr lang="en-IE" sz="2800" dirty="0" smtClean="0"/>
              <a:t>Use last bit of byte to indicate if the number ends</a:t>
            </a:r>
          </a:p>
          <a:p>
            <a:endParaRPr lang="en-IE" sz="2800" dirty="0" smtClean="0"/>
          </a:p>
          <a:p>
            <a:r>
              <a:rPr lang="en-IE" sz="2800" dirty="0" smtClean="0"/>
              <a:t>For example:</a:t>
            </a:r>
          </a:p>
          <a:p>
            <a:endParaRPr lang="en-IE" sz="2800" dirty="0"/>
          </a:p>
          <a:p>
            <a:endParaRPr lang="en-IE" sz="2800" dirty="0" smtClean="0"/>
          </a:p>
          <a:p>
            <a:pPr marL="0" indent="0">
              <a:buNone/>
            </a:pPr>
            <a:endParaRPr lang="en-IE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3974068"/>
            <a:ext cx="1447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0010010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0</a:t>
            </a:r>
            <a:endParaRPr lang="en-IE" dirty="0">
              <a:latin typeface="Inconsolata" panose="020B0609030003000000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3974068"/>
            <a:ext cx="1447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1010001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0</a:t>
            </a:r>
            <a:endParaRPr lang="en-IE" dirty="0">
              <a:latin typeface="Inconsolata" panose="020B0609030003000000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3974068"/>
            <a:ext cx="1447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0000010</a:t>
            </a:r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1</a:t>
            </a:r>
            <a:endParaRPr lang="en-IE" dirty="0">
              <a:solidFill>
                <a:srgbClr val="00B050"/>
              </a:solidFill>
              <a:latin typeface="Inconsolata" panose="020B0609030003000000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3974068"/>
            <a:ext cx="1447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0010010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0</a:t>
            </a:r>
            <a:endParaRPr lang="en-IE" dirty="0">
              <a:latin typeface="Inconsolata" panose="020B0609030003000000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4589502"/>
            <a:ext cx="1447800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18</a:t>
            </a:r>
            <a:endParaRPr lang="en-IE" dirty="0">
              <a:latin typeface="Inconsolata" panose="020B0609030003000000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4589502"/>
            <a:ext cx="1447800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81</a:t>
            </a:r>
            <a:endParaRPr lang="en-IE" dirty="0">
              <a:latin typeface="Inconsolata" panose="020B0609030003000000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5800" y="4589502"/>
            <a:ext cx="2895600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274</a:t>
            </a:r>
            <a:endParaRPr lang="en-IE" dirty="0">
              <a:latin typeface="Inconsolata" panose="020B0609030003000000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5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The book that indexes the library</a:t>
            </a:r>
            <a:endParaRPr lang="en-IE" sz="3200" dirty="0"/>
          </a:p>
        </p:txBody>
      </p:sp>
      <p:pic>
        <p:nvPicPr>
          <p:cNvPr id="5" name="Picture 2" descr="http://cdn0.tnwcdn.com/wp-content/blogs.dir/1/files/2013/03/google_nob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209307" cy="453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Other Optimisations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Top-Doc</a:t>
            </a:r>
            <a:r>
              <a:rPr lang="en-IE" sz="2800" dirty="0" smtClean="0"/>
              <a:t>: Order posting lists to give likely “top documents” first: good for top-</a:t>
            </a:r>
            <a:r>
              <a:rPr lang="en-IE" sz="2800" i="1" dirty="0" smtClean="0"/>
              <a:t>k</a:t>
            </a:r>
            <a:r>
              <a:rPr lang="en-IE" sz="2800" dirty="0" smtClean="0"/>
              <a:t> results</a:t>
            </a:r>
          </a:p>
          <a:p>
            <a:endParaRPr lang="en-IE" sz="2800" dirty="0"/>
          </a:p>
          <a:p>
            <a:r>
              <a:rPr lang="en-IE" sz="2800" dirty="0" smtClean="0">
                <a:solidFill>
                  <a:srgbClr val="0070C0"/>
                </a:solidFill>
              </a:rPr>
              <a:t>Selectivity</a:t>
            </a:r>
            <a:r>
              <a:rPr lang="en-IE" sz="2800" dirty="0" smtClean="0"/>
              <a:t>: Load the posting lists for the most rare keywords first; apply thresholds</a:t>
            </a:r>
          </a:p>
          <a:p>
            <a:endParaRPr lang="en-IE" sz="2800" dirty="0"/>
          </a:p>
          <a:p>
            <a:r>
              <a:rPr lang="en-IE" sz="2800" dirty="0" err="1" smtClean="0">
                <a:solidFill>
                  <a:srgbClr val="0070C0"/>
                </a:solidFill>
              </a:rPr>
              <a:t>Sharding</a:t>
            </a:r>
            <a:r>
              <a:rPr lang="en-IE" sz="2800" dirty="0" smtClean="0"/>
              <a:t>: Distribute over multiple machines </a:t>
            </a:r>
            <a:r>
              <a:rPr lang="en-IE" sz="1600" dirty="0" smtClean="0"/>
              <a:t>[...]</a:t>
            </a:r>
            <a:endParaRPr lang="en-IE" sz="1600" dirty="0"/>
          </a:p>
          <a:p>
            <a:endParaRPr lang="en-IE" sz="2800" dirty="0" smtClean="0"/>
          </a:p>
          <a:p>
            <a:endParaRPr lang="en-IE" sz="2800" dirty="0"/>
          </a:p>
          <a:p>
            <a:endParaRPr lang="en-IE" sz="2800" dirty="0" smtClean="0"/>
          </a:p>
          <a:p>
            <a:endParaRPr lang="en-IE" sz="2800" dirty="0" smtClean="0"/>
          </a:p>
          <a:p>
            <a:endParaRPr lang="en-IE" sz="2800" dirty="0"/>
          </a:p>
          <a:p>
            <a:pPr marL="0" indent="0">
              <a:buNone/>
            </a:pP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51455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438400"/>
            <a:ext cx="9144000" cy="3886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Extremely Scalable/Efficient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When engineered correctly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87" y="2590800"/>
            <a:ext cx="3810000" cy="139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1" y="4306694"/>
            <a:ext cx="4495800" cy="32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39778"/>
            <a:ext cx="3048844" cy="264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63" y="2480165"/>
            <a:ext cx="4733109" cy="53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87" y="5334000"/>
            <a:ext cx="46005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4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Distributing</a:t>
            </a:r>
            <a:r>
              <a:rPr lang="es-CL" dirty="0" smtClean="0"/>
              <a:t> </a:t>
            </a:r>
            <a:r>
              <a:rPr lang="es-CL" dirty="0" err="1" smtClean="0"/>
              <a:t>an</a:t>
            </a:r>
            <a:r>
              <a:rPr lang="es-CL" dirty="0" smtClean="0"/>
              <a:t> </a:t>
            </a:r>
            <a:r>
              <a:rPr lang="es-CL" dirty="0" err="1" smtClean="0"/>
              <a:t>inverted</a:t>
            </a:r>
            <a:r>
              <a:rPr lang="es-CL" dirty="0" smtClean="0"/>
              <a:t> </a:t>
            </a:r>
            <a:r>
              <a:rPr lang="es-CL" dirty="0" err="1" smtClean="0"/>
              <a:t>index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831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Distribution</a:t>
            </a:r>
            <a:endParaRPr lang="en-IE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23863" y="1371600"/>
            <a:ext cx="7043155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How might we distribute an inverted index?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1371600"/>
            <a:ext cx="342900" cy="342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3863" y="1752600"/>
            <a:ext cx="8767735" cy="3505200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sz="2400" dirty="0" smtClean="0">
                <a:latin typeface="Calibri Light" panose="020F0302020204030204" pitchFamily="34" charset="0"/>
              </a:rPr>
              <a:t>Split by word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69" y="2362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9" y="2362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19" y="2362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78" y="2362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2545" y="2449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2098" y="2449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2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134" y="2449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6887" y="2449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3863" y="5257800"/>
            <a:ext cx="8763000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Possible disadvantages?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5257800"/>
            <a:ext cx="342900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3864" y="5638800"/>
            <a:ext cx="8763000" cy="1066800"/>
          </a:xfrm>
          <a:prstGeom prst="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Complications for load balancing given common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FF0000"/>
                </a:solidFill>
                <a:latin typeface="Inconsolata" panose="00000509000000000000" pitchFamily="49" charset="0"/>
              </a:rPr>
              <a:t>AND</a:t>
            </a: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or </a:t>
            </a:r>
            <a:r>
              <a:rPr lang="en-IE" sz="2000" dirty="0" smtClean="0">
                <a:solidFill>
                  <a:srgbClr val="FF0000"/>
                </a:solidFill>
                <a:latin typeface="Inconsolata" panose="00000509000000000000" pitchFamily="49" charset="0"/>
              </a:rPr>
              <a:t>PHRASE</a:t>
            </a: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search within each document involves multiple machines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Difficult to store statistics, etc., for a document </a:t>
            </a:r>
            <a:r>
              <a:rPr lang="en-IE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(not usually a big issue</a:t>
            </a:r>
            <a:r>
              <a:rPr lang="en-I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IE" sz="2000" dirty="0" smtClean="0">
              <a:latin typeface="Calibri Light" panose="020F030202020403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024535"/>
              </p:ext>
            </p:extLst>
          </p:nvPr>
        </p:nvGraphicFramePr>
        <p:xfrm>
          <a:off x="7253025" y="304800"/>
          <a:ext cx="173355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200150"/>
              </a:tblGrid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Term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Posting</a:t>
                      </a:r>
                      <a:endParaRPr lang="es-CL" sz="1200" dirty="0"/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and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1,3,4,5,6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ate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1,2,3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cat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3,4,6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dog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3,5,6,7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the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1,2,3,4,5,6,7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vet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48284"/>
              </p:ext>
            </p:extLst>
          </p:nvPr>
        </p:nvGraphicFramePr>
        <p:xfrm>
          <a:off x="348493" y="3276600"/>
          <a:ext cx="173355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200150"/>
              </a:tblGrid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Term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Posting</a:t>
                      </a:r>
                      <a:endParaRPr lang="es-CL" sz="1200" dirty="0"/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dog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3,5,6,7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522593"/>
              </p:ext>
            </p:extLst>
          </p:nvPr>
        </p:nvGraphicFramePr>
        <p:xfrm>
          <a:off x="4895850" y="3276600"/>
          <a:ext cx="173355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200150"/>
              </a:tblGrid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Term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Posting</a:t>
                      </a:r>
                      <a:endParaRPr lang="es-CL" sz="1200" dirty="0"/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ate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1,2,3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the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1,2,3,4,5,6,7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733860"/>
              </p:ext>
            </p:extLst>
          </p:nvPr>
        </p:nvGraphicFramePr>
        <p:xfrm>
          <a:off x="7071360" y="3276600"/>
          <a:ext cx="173355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200150"/>
              </a:tblGrid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Term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Posting</a:t>
                      </a:r>
                      <a:endParaRPr lang="es-CL" sz="1200" dirty="0"/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cat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3,4,6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033826"/>
              </p:ext>
            </p:extLst>
          </p:nvPr>
        </p:nvGraphicFramePr>
        <p:xfrm>
          <a:off x="2614334" y="3276600"/>
          <a:ext cx="173355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200150"/>
              </a:tblGrid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Term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Posting</a:t>
                      </a:r>
                      <a:endParaRPr lang="es-CL" sz="1200" dirty="0"/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and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1,3,4,5,6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vet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6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/>
      <p:bldP spid="10" grpId="0"/>
      <p:bldP spid="11" grpId="0"/>
      <p:bldP spid="12" grpId="0"/>
      <p:bldP spid="22" grpId="0" animBg="1"/>
      <p:bldP spid="2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smtClean="0"/>
              <a:t>Inverted Index: </a:t>
            </a:r>
            <a:r>
              <a:rPr lang="en-IE" sz="3200" dirty="0" smtClean="0"/>
              <a:t>Distribution</a:t>
            </a:r>
            <a:endParaRPr lang="en-IE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23863" y="1371600"/>
            <a:ext cx="7043155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How might we distribute an inverted index?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1371600"/>
            <a:ext cx="342900" cy="342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3863" y="1752600"/>
            <a:ext cx="8767735" cy="3505200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sz="2400" dirty="0" smtClean="0">
                <a:latin typeface="Calibri Light" panose="020F0302020204030204" pitchFamily="34" charset="0"/>
              </a:rPr>
              <a:t>Split by document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69" y="2362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9" y="2362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19" y="2362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78" y="2362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2545" y="2449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2098" y="2449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2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134" y="2449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6887" y="2449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3863" y="5257800"/>
            <a:ext cx="8763000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Possible disadvantages?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5257800"/>
            <a:ext cx="342900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3864" y="5638800"/>
            <a:ext cx="8763000" cy="1066800"/>
          </a:xfrm>
          <a:prstGeom prst="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All searches require unions over multiple machines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Might be load balancing issues for large documents (not usually a big issue)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Longer term lists per machine (not usually a big issue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220784"/>
              </p:ext>
            </p:extLst>
          </p:nvPr>
        </p:nvGraphicFramePr>
        <p:xfrm>
          <a:off x="7253025" y="304800"/>
          <a:ext cx="173355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200150"/>
              </a:tblGrid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Term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Posting</a:t>
                      </a:r>
                      <a:endParaRPr lang="es-CL" sz="1200" dirty="0"/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and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1,3,4,5,6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ate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1,2,3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cat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3,4,6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dog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3,5,6,7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the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1,2,3,4,5,6,7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vet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081972"/>
              </p:ext>
            </p:extLst>
          </p:nvPr>
        </p:nvGraphicFramePr>
        <p:xfrm>
          <a:off x="2609850" y="3276600"/>
          <a:ext cx="173355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200150"/>
              </a:tblGrid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Term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Posting</a:t>
                      </a:r>
                      <a:endParaRPr lang="es-CL" sz="1200" dirty="0"/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and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3,5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ate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cat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dog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the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3,5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686277"/>
              </p:ext>
            </p:extLst>
          </p:nvPr>
        </p:nvGraphicFramePr>
        <p:xfrm>
          <a:off x="4895850" y="3276600"/>
          <a:ext cx="173355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200150"/>
              </a:tblGrid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Term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Posting</a:t>
                      </a:r>
                      <a:endParaRPr lang="es-CL" sz="1200" dirty="0"/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and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ate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the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269194"/>
              </p:ext>
            </p:extLst>
          </p:nvPr>
        </p:nvGraphicFramePr>
        <p:xfrm>
          <a:off x="7071360" y="3276600"/>
          <a:ext cx="173355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200150"/>
              </a:tblGrid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Term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Posting</a:t>
                      </a:r>
                      <a:endParaRPr lang="es-CL" sz="1200" dirty="0"/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and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cat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dog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the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vet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551348"/>
              </p:ext>
            </p:extLst>
          </p:nvPr>
        </p:nvGraphicFramePr>
        <p:xfrm>
          <a:off x="348493" y="3276600"/>
          <a:ext cx="173355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200150"/>
              </a:tblGrid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Term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Posting</a:t>
                      </a:r>
                      <a:endParaRPr lang="es-CL" sz="1200" dirty="0"/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ate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cat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6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dog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6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the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2,6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05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Lucene: Text Indexing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517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286000"/>
          </a:xfrm>
        </p:spPr>
        <p:txBody>
          <a:bodyPr/>
          <a:lstStyle/>
          <a:p>
            <a:r>
              <a:rPr lang="en-IE" dirty="0" smtClean="0"/>
              <a:t>Inverted Index</a:t>
            </a:r>
          </a:p>
          <a:p>
            <a:pPr lvl="1"/>
            <a:r>
              <a:rPr lang="en-IE" dirty="0" smtClean="0"/>
              <a:t>They built one so you don’t have to!</a:t>
            </a:r>
          </a:p>
          <a:p>
            <a:pPr lvl="1"/>
            <a:r>
              <a:rPr lang="en-IE" dirty="0" smtClean="0"/>
              <a:t>Open Source in Java</a:t>
            </a:r>
          </a:p>
          <a:p>
            <a:pPr lvl="1"/>
            <a:r>
              <a:rPr lang="en-IE" dirty="0" smtClean="0"/>
              <a:t>Single machine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Apache </a:t>
            </a:r>
            <a:r>
              <a:rPr lang="en-IE" sz="3200" dirty="0" err="1" smtClean="0"/>
              <a:t>Lucene</a:t>
            </a:r>
            <a:endParaRPr lang="en-IE" sz="3200" dirty="0"/>
          </a:p>
        </p:txBody>
      </p:sp>
      <p:pic>
        <p:nvPicPr>
          <p:cNvPr id="3074" name="Picture 2" descr="http://t1.gstatic.com/images?q=tbn:ANd9GcRN1a6D8oiCn2aQVw8caxdVGOsv-7Bl8NwVS8pUlReUwn2LUqM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04" y="274638"/>
            <a:ext cx="2579753" cy="12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.comicvine.com/uploads/scale_super/11/117617/2829551-full_of_w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3541251" cy="273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33700"/>
            <a:ext cx="598027" cy="35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93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85" y="1332089"/>
            <a:ext cx="3037674" cy="2251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85" y="3775764"/>
            <a:ext cx="3036049" cy="2244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Doug </a:t>
            </a:r>
            <a:r>
              <a:rPr lang="es-CL" dirty="0" err="1" smtClean="0"/>
              <a:t>Cutting</a:t>
            </a:r>
            <a:r>
              <a:rPr lang="es-CL" dirty="0" smtClean="0"/>
              <a:t> </a:t>
            </a:r>
            <a:r>
              <a:rPr lang="es-CL" sz="2400" dirty="0" smtClean="0"/>
              <a:t>(</a:t>
            </a:r>
            <a:r>
              <a:rPr lang="es-CL" sz="2400" dirty="0" err="1" smtClean="0"/>
              <a:t>above</a:t>
            </a:r>
            <a:r>
              <a:rPr lang="es-CL" sz="2400" dirty="0" smtClean="0"/>
              <a:t>)</a:t>
            </a:r>
            <a:r>
              <a:rPr lang="es-CL" dirty="0" smtClean="0"/>
              <a:t> &amp; Mike </a:t>
            </a:r>
            <a:r>
              <a:rPr lang="es-CL" dirty="0" err="1" smtClean="0"/>
              <a:t>Cafarella</a:t>
            </a:r>
            <a:r>
              <a:rPr lang="es-CL" dirty="0" smtClean="0"/>
              <a:t> </a:t>
            </a:r>
            <a:r>
              <a:rPr lang="es-CL" sz="2400" dirty="0" smtClean="0"/>
              <a:t>(</a:t>
            </a:r>
            <a:r>
              <a:rPr lang="es-CL" sz="2400" dirty="0" err="1" smtClean="0"/>
              <a:t>below</a:t>
            </a:r>
            <a:r>
              <a:rPr lang="es-CL" sz="2400" dirty="0" smtClean="0"/>
              <a:t>)</a:t>
            </a:r>
            <a:endParaRPr lang="es-CL" sz="2400" dirty="0"/>
          </a:p>
        </p:txBody>
      </p:sp>
      <p:pic>
        <p:nvPicPr>
          <p:cNvPr id="11" name="Picture 2" descr="https://www.goodworklabs.com/wp-content/uploads/2017/11/8-3-Advantages-Of-Apache-Lucen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644106"/>
            <a:ext cx="3133725" cy="100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075" y="2898053"/>
            <a:ext cx="3133725" cy="1169300"/>
          </a:xfrm>
          <a:prstGeom prst="rect">
            <a:avLst/>
          </a:prstGeom>
        </p:spPr>
      </p:pic>
      <p:pic>
        <p:nvPicPr>
          <p:cNvPr id="2050" name="Picture 2" descr="http://saphanatutorial.com/wp-content/uploads/2014/01/What-is-Hadoop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4562536"/>
            <a:ext cx="3173439" cy="118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>
            <a:stCxn id="11" idx="1"/>
            <a:endCxn id="4" idx="3"/>
          </p:cNvCxnSpPr>
          <p:nvPr/>
        </p:nvCxnSpPr>
        <p:spPr>
          <a:xfrm flipH="1">
            <a:off x="3820359" y="2145155"/>
            <a:ext cx="1745416" cy="312816"/>
          </a:xfrm>
          <a:prstGeom prst="line">
            <a:avLst/>
          </a:prstGeom>
          <a:ln w="603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1"/>
            <a:endCxn id="4" idx="3"/>
          </p:cNvCxnSpPr>
          <p:nvPr/>
        </p:nvCxnSpPr>
        <p:spPr>
          <a:xfrm flipH="1" flipV="1">
            <a:off x="3820359" y="2457971"/>
            <a:ext cx="1732716" cy="1024732"/>
          </a:xfrm>
          <a:prstGeom prst="line">
            <a:avLst/>
          </a:prstGeom>
          <a:ln w="603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050" idx="1"/>
            <a:endCxn id="4" idx="3"/>
          </p:cNvCxnSpPr>
          <p:nvPr/>
        </p:nvCxnSpPr>
        <p:spPr>
          <a:xfrm flipH="1" flipV="1">
            <a:off x="3820359" y="2457971"/>
            <a:ext cx="1745416" cy="2699142"/>
          </a:xfrm>
          <a:prstGeom prst="line">
            <a:avLst/>
          </a:prstGeom>
          <a:ln w="603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1"/>
            <a:endCxn id="6" idx="3"/>
          </p:cNvCxnSpPr>
          <p:nvPr/>
        </p:nvCxnSpPr>
        <p:spPr>
          <a:xfrm flipH="1">
            <a:off x="3818734" y="3482703"/>
            <a:ext cx="1734341" cy="1415079"/>
          </a:xfrm>
          <a:prstGeom prst="line">
            <a:avLst/>
          </a:prstGeom>
          <a:ln w="603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50" idx="1"/>
            <a:endCxn id="6" idx="3"/>
          </p:cNvCxnSpPr>
          <p:nvPr/>
        </p:nvCxnSpPr>
        <p:spPr>
          <a:xfrm flipH="1" flipV="1">
            <a:off x="3818734" y="4897782"/>
            <a:ext cx="1747041" cy="259331"/>
          </a:xfrm>
          <a:prstGeom prst="line">
            <a:avLst/>
          </a:prstGeom>
          <a:ln w="603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5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152"/>
            <a:ext cx="8229600" cy="2209800"/>
          </a:xfrm>
        </p:spPr>
        <p:txBody>
          <a:bodyPr/>
          <a:lstStyle/>
          <a:p>
            <a:r>
              <a:rPr lang="en-IE" dirty="0" smtClean="0"/>
              <a:t>Inverted Index</a:t>
            </a:r>
          </a:p>
          <a:p>
            <a:pPr lvl="1"/>
            <a:r>
              <a:rPr lang="en-IE" dirty="0" smtClean="0"/>
              <a:t>Based on Apache Lucene</a:t>
            </a:r>
          </a:p>
          <a:p>
            <a:pPr lvl="1"/>
            <a:r>
              <a:rPr lang="en-IE" dirty="0" smtClean="0"/>
              <a:t>Higher-level interfaces (and richer features)</a:t>
            </a:r>
          </a:p>
          <a:p>
            <a:pPr lvl="1"/>
            <a:r>
              <a:rPr lang="en-IE" dirty="0" smtClean="0"/>
              <a:t>Distributed by document              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Apache </a:t>
            </a:r>
            <a:r>
              <a:rPr lang="en-IE" sz="3200" dirty="0" err="1" smtClean="0"/>
              <a:t>Solr</a:t>
            </a:r>
            <a:endParaRPr lang="en-IE" sz="3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73" y="2933700"/>
            <a:ext cx="598027" cy="35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311" y="-3810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34057"/>
            <a:ext cx="598027" cy="35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4958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/>
              <a:t>Inverted Index</a:t>
            </a:r>
          </a:p>
          <a:p>
            <a:pPr lvl="1"/>
            <a:r>
              <a:rPr lang="en-IE" dirty="0" smtClean="0"/>
              <a:t>Based on Apache Lucene</a:t>
            </a:r>
          </a:p>
          <a:p>
            <a:pPr lvl="1"/>
            <a:r>
              <a:rPr lang="en-IE" dirty="0" smtClean="0"/>
              <a:t>Higher-level interfaces (and richer features)</a:t>
            </a:r>
          </a:p>
          <a:p>
            <a:pPr lvl="1"/>
            <a:r>
              <a:rPr lang="en-IE" dirty="0" smtClean="0"/>
              <a:t>Distributed by document              …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36274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3200" dirty="0" err="1" smtClean="0"/>
              <a:t>Elasticsearch</a:t>
            </a:r>
            <a:endParaRPr lang="en-IE" sz="32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73" y="6201608"/>
            <a:ext cx="598027" cy="35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01965"/>
            <a:ext cx="598027" cy="35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80" y="3581400"/>
            <a:ext cx="2277618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7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Elasticsearch</a:t>
            </a:r>
            <a:r>
              <a:rPr lang="es-CL" dirty="0" smtClean="0"/>
              <a:t>: a </a:t>
            </a:r>
            <a:r>
              <a:rPr lang="es-CL" dirty="0" err="1" smtClean="0"/>
              <a:t>word</a:t>
            </a:r>
            <a:r>
              <a:rPr lang="es-CL" dirty="0" smtClean="0"/>
              <a:t> of </a:t>
            </a:r>
            <a:r>
              <a:rPr lang="es-CL" dirty="0" err="1" smtClean="0"/>
              <a:t>warning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4651"/>
            <a:ext cx="7620000" cy="419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4400" y="6248400"/>
            <a:ext cx="421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https://en.wikipedia.org/wiki/Elasticsearch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337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Web Search/Retrieval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525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5410200"/>
            <a:ext cx="22098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dn0.tnwcdn.com/wp-content/blogs.dir/1/files/2013/03/google_nob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3" y="1295400"/>
            <a:ext cx="897130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Building Google Web-search</a:t>
            </a:r>
            <a:endParaRPr lang="en-IE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520" y="129540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96,779"/>
  <p:tag name="ORIGINALWIDTH" val="3277,207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&#10;&lt;?xml version=&quot;1.0&quot; encoding=&quot;utf-8&quot;?&gt;&#10;&lt;urlset&gt;&#10;    &lt;url&gt;&#10;        &lt;loc&gt;http://aidanhogan.com/&lt;/loc&gt;&#10;        &lt;lastmod&gt;2017-04-17&lt;/lastmod&gt;&#10;        &lt;changefreq&gt;weekly&lt;/changefreq&gt;&#10;        &lt;priority&gt;0.8&lt;/priority&gt;&#10;    &lt;/url&gt;&#10;    &lt;url&gt;&#10;        &lt;loc&gt;http://aidanhogan.com/teaching/&lt;/loc&gt;&#10;        &lt;lastmod&gt;2017-04-04&lt;/lastmod&gt;&#10;        &lt;changefreq&gt;monthly&lt;/changefreq&gt;&#10;        &lt;priority&gt;0.5&lt;/priority&gt;&#10;    &lt;/url&gt;&#10;&lt;/urlset&gt;\end{lstlisting}&#10;\end{document}"/>
  <p:tag name="IGUANATEXSIZE" val="15"/>
  <p:tag name="IGUANATEXCURSOR" val="4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2247,31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\color{orange}&#10;$\lfloor \mathrm{log}_2(z) \rfloor  + 2 \lfloor \mathrm{log}_2 ( \lfloor \mathrm{log}_2(z) \rfloor + 1 )\rfloor +1$ bits&#10;\end{document}&#10;"/>
  <p:tag name="IGUANATEXSIZE" val="16"/>
  <p:tag name="IGUANATEXCURSOR" val="27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,2691"/>
  <p:tag name="ORIGINALWIDTH" val="2383,08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$\sum_{d \in D} \mathrm{U}(d)$ (sum of unique words in all docs)&#10;\end{document}&#10;"/>
  <p:tag name="IGUANATEXSIZE" val="18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,2691"/>
  <p:tag name="ORIGINALWIDTH" val="2791,8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$\sum_{d \in D} \mathrm{W}(d)$ (sum of all word occurrences in all docs)&#10;\end{document}&#10;"/>
  <p:tag name="IGUANATEXSIZE" val="18"/>
  <p:tag name="IGUANATEXCURSOR" val="28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,2691"/>
  <p:tag name="ORIGINALWIDTH" val="671,343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$\mathrm{U}(n) \approx Kn^\beta$&#10;\end{document}&#10;"/>
  <p:tag name="IGUANATEXSIZE" val="20"/>
  <p:tag name="IGUANATEXCURSOR" val="23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687"/>
  <p:tag name="ORIGINALWIDTH" val="2087,54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${\color{blue!80!black}\mathrm{U}(600,000) \approx 10 \times 600,000^{0.5} \approx 7,740}  $&#10;\end{document}&#10;"/>
  <p:tag name="IGUANATEXSIZE" val="12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,2691"/>
  <p:tag name="ORIGINALWIDTH" val="2383,08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$\sum_{d \in D} \mathrm{U}(d)$ (sum of unique words in all docs)&#10;\end{document}&#10;"/>
  <p:tag name="IGUANATEXSIZE" val="18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,2691"/>
  <p:tag name="ORIGINALWIDTH" val="2791,8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$\sum_{d \in D} \mathrm{W}(d)$ (sum of all word occurrences in all docs)&#10;\end{document}&#10;"/>
  <p:tag name="IGUANATEXSIZE" val="18"/>
  <p:tag name="IGUANATEXCURSOR" val="28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,2691"/>
  <p:tag name="ORIGINALWIDTH" val="1029,14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$\mathrm{U}(d) \approx K \times \mathrm{W}(d)^\beta$&#10;\end{document}&#10;"/>
  <p:tag name="IGUANATEXSIZE" val="18"/>
  <p:tag name="IGUANATEXCURSOR" val="27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984,13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\sf\color{orange}&#10;$2 \lfloor \mathrm{log}_2(z) \rfloor + 1$ bits&#10;\end{document}&#10;"/>
  <p:tag name="IGUANATEXSIZE" val="16"/>
  <p:tag name="IGUANATEXCURSOR" val="274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18181</TotalTime>
  <Words>3205</Words>
  <Application>Microsoft Office PowerPoint</Application>
  <PresentationFormat>On-screen Show (4:3)</PresentationFormat>
  <Paragraphs>1007</Paragraphs>
  <Slides>80</Slides>
  <Notes>12</Notes>
  <HiddenSlides>13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CC5212-1 Procesamiento Masivo de Datos Otoño 2023  Lecture 7 Information Retrieval: Crawling &amp; Indexing</vt:lpstr>
      <vt:lpstr>PowerPoint Presentation</vt:lpstr>
      <vt:lpstr>PowerPoint Presentation</vt:lpstr>
      <vt:lpstr>Managing text data</vt:lpstr>
      <vt:lpstr>Information Overload</vt:lpstr>
      <vt:lpstr>If we didn’t have search …</vt:lpstr>
      <vt:lpstr>The book that indexes the library</vt:lpstr>
      <vt:lpstr>Web Search/Retrieval</vt:lpstr>
      <vt:lpstr>Building Google Web-search</vt:lpstr>
      <vt:lpstr>Building Google Web-search</vt:lpstr>
      <vt:lpstr>Information Retrieval:  Crawling</vt:lpstr>
      <vt:lpstr>How does Google know about the Web?</vt:lpstr>
      <vt:lpstr>Crawling</vt:lpstr>
      <vt:lpstr>Crawling: Avoid Cycles</vt:lpstr>
      <vt:lpstr>Crawling: Performance</vt:lpstr>
      <vt:lpstr>Crawling: Performance</vt:lpstr>
      <vt:lpstr>Crawling: Multi-threading Important</vt:lpstr>
      <vt:lpstr>Crawling: Multi-threading Important</vt:lpstr>
      <vt:lpstr>Crawling: Important to be Polite!</vt:lpstr>
      <vt:lpstr>Crawling: Avoid (D)DoSing</vt:lpstr>
      <vt:lpstr>Crawling: Web-site Scheduler</vt:lpstr>
      <vt:lpstr>Robots Exclusion Protocol</vt:lpstr>
      <vt:lpstr>Robots Exclusion Protocol (non-standard)</vt:lpstr>
      <vt:lpstr>Site-Map: Additional crawler information</vt:lpstr>
      <vt:lpstr>Crawling: Important Points</vt:lpstr>
      <vt:lpstr>Crawling: Distribution</vt:lpstr>
      <vt:lpstr>Crawling: All the Web?</vt:lpstr>
      <vt:lpstr>Crawling: All the Web?</vt:lpstr>
      <vt:lpstr>Crawling: Inaccessible (Bow-Tie)</vt:lpstr>
      <vt:lpstr>Crawling: Inaccessible (Deep Web)</vt:lpstr>
      <vt:lpstr>Crawling: Inaccessible (Deep Web)</vt:lpstr>
      <vt:lpstr>Crawling: Inaccessible (Deep Web)</vt:lpstr>
      <vt:lpstr>Crawling: Inaccessible (Deep Web)</vt:lpstr>
      <vt:lpstr>Crawling: Inaccessible (Deep Web)</vt:lpstr>
      <vt:lpstr>Crawling: All the Web?</vt:lpstr>
      <vt:lpstr>Apache Nutch</vt:lpstr>
      <vt:lpstr>Information Retrieval:  Inverted Indexing</vt:lpstr>
      <vt:lpstr>Inverted Index</vt:lpstr>
      <vt:lpstr>Inverted Index: Example</vt:lpstr>
      <vt:lpstr>Inverted Index: Example Search</vt:lpstr>
      <vt:lpstr>Inverted Index: Example</vt:lpstr>
      <vt:lpstr>Inverted Index: Flavours</vt:lpstr>
      <vt:lpstr>Inverted Index: Word Normalisation</vt:lpstr>
      <vt:lpstr>Inverted Index: Word Normalisation</vt:lpstr>
      <vt:lpstr>Inverted Index: Word Normalisation</vt:lpstr>
      <vt:lpstr>Inverted Index: Word Normalisation</vt:lpstr>
      <vt:lpstr>Inverted Index: Word Normalisation</vt:lpstr>
      <vt:lpstr>Inverted Index: Space</vt:lpstr>
      <vt:lpstr>Inverted Index: Unique Words</vt:lpstr>
      <vt:lpstr>Inverted Index: Space</vt:lpstr>
      <vt:lpstr>Inverted Index: Common Words</vt:lpstr>
      <vt:lpstr>Inverted Index: Common Words</vt:lpstr>
      <vt:lpstr>Inverted Index: Common Words</vt:lpstr>
      <vt:lpstr>Inverted Index: Common Words</vt:lpstr>
      <vt:lpstr>Inverted Index: Common Words</vt:lpstr>
      <vt:lpstr>The Long Tail of Search</vt:lpstr>
      <vt:lpstr>The Long Tail of Search</vt:lpstr>
      <vt:lpstr>If interested …</vt:lpstr>
      <vt:lpstr>Search Implementation</vt:lpstr>
      <vt:lpstr>Trie</vt:lpstr>
      <vt:lpstr>Memory Sizes</vt:lpstr>
      <vt:lpstr>Compression techniques</vt:lpstr>
      <vt:lpstr>Compression techniques: High Level</vt:lpstr>
      <vt:lpstr>Compression techniques: High Level</vt:lpstr>
      <vt:lpstr>Compression techniques: Bit Level</vt:lpstr>
      <vt:lpstr>Compression techniques: Bit Level</vt:lpstr>
      <vt:lpstr>Compression techniques: Bit Level</vt:lpstr>
      <vt:lpstr>Comparison</vt:lpstr>
      <vt:lpstr>Compression techniques: Byte Level</vt:lpstr>
      <vt:lpstr>Other Optimisations</vt:lpstr>
      <vt:lpstr>Extremely Scalable/Efficient</vt:lpstr>
      <vt:lpstr>Distributing an inverted index</vt:lpstr>
      <vt:lpstr>Inverted Index: Distribution</vt:lpstr>
      <vt:lpstr>Inverted Index: Distribution</vt:lpstr>
      <vt:lpstr>Lucene: Text Indexing</vt:lpstr>
      <vt:lpstr>Apache Lucene</vt:lpstr>
      <vt:lpstr>Doug Cutting (above) &amp; Mike Cafarella (below)</vt:lpstr>
      <vt:lpstr>Apache Solr</vt:lpstr>
      <vt:lpstr>Elasticsearch: a word of warning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</dc:title>
  <dc:creator>Aidan Hogan</dc:creator>
  <cp:lastModifiedBy>Aidan Hogan</cp:lastModifiedBy>
  <cp:revision>735</cp:revision>
  <dcterms:created xsi:type="dcterms:W3CDTF">2006-08-16T00:00:00Z</dcterms:created>
  <dcterms:modified xsi:type="dcterms:W3CDTF">2023-05-08T18:18:22Z</dcterms:modified>
</cp:coreProperties>
</file>