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528" r:id="rId2"/>
    <p:sldId id="803" r:id="rId3"/>
    <p:sldId id="658" r:id="rId4"/>
    <p:sldId id="678" r:id="rId5"/>
    <p:sldId id="657" r:id="rId6"/>
    <p:sldId id="679" r:id="rId7"/>
    <p:sldId id="671" r:id="rId8"/>
    <p:sldId id="772" r:id="rId9"/>
    <p:sldId id="683" r:id="rId10"/>
    <p:sldId id="684" r:id="rId11"/>
    <p:sldId id="681" r:id="rId12"/>
    <p:sldId id="781" r:id="rId13"/>
    <p:sldId id="669" r:id="rId14"/>
    <p:sldId id="771" r:id="rId15"/>
    <p:sldId id="787" r:id="rId16"/>
    <p:sldId id="680" r:id="rId17"/>
    <p:sldId id="666" r:id="rId18"/>
    <p:sldId id="659" r:id="rId19"/>
    <p:sldId id="672" r:id="rId20"/>
    <p:sldId id="692" r:id="rId21"/>
    <p:sldId id="661" r:id="rId22"/>
    <p:sldId id="663" r:id="rId23"/>
    <p:sldId id="774" r:id="rId24"/>
    <p:sldId id="665" r:id="rId25"/>
    <p:sldId id="675" r:id="rId26"/>
    <p:sldId id="786" r:id="rId27"/>
    <p:sldId id="674" r:id="rId28"/>
    <p:sldId id="695" r:id="rId29"/>
    <p:sldId id="718" r:id="rId30"/>
    <p:sldId id="686" r:id="rId31"/>
    <p:sldId id="691" r:id="rId32"/>
    <p:sldId id="690" r:id="rId33"/>
    <p:sldId id="689" r:id="rId34"/>
    <p:sldId id="693" r:id="rId35"/>
    <p:sldId id="694" r:id="rId36"/>
    <p:sldId id="719" r:id="rId37"/>
    <p:sldId id="775" r:id="rId38"/>
    <p:sldId id="776" r:id="rId39"/>
    <p:sldId id="707" r:id="rId40"/>
    <p:sldId id="698" r:id="rId41"/>
    <p:sldId id="795" r:id="rId42"/>
    <p:sldId id="710" r:id="rId43"/>
    <p:sldId id="715" r:id="rId44"/>
    <p:sldId id="716" r:id="rId45"/>
    <p:sldId id="727" r:id="rId46"/>
    <p:sldId id="733" r:id="rId47"/>
    <p:sldId id="735" r:id="rId48"/>
    <p:sldId id="737" r:id="rId49"/>
    <p:sldId id="736" r:id="rId50"/>
    <p:sldId id="740" r:id="rId51"/>
    <p:sldId id="738" r:id="rId52"/>
    <p:sldId id="741" r:id="rId53"/>
    <p:sldId id="750" r:id="rId54"/>
    <p:sldId id="794" r:id="rId55"/>
    <p:sldId id="793" r:id="rId56"/>
    <p:sldId id="763" r:id="rId57"/>
    <p:sldId id="746" r:id="rId58"/>
    <p:sldId id="751" r:id="rId59"/>
    <p:sldId id="743" r:id="rId60"/>
    <p:sldId id="753" r:id="rId61"/>
    <p:sldId id="754" r:id="rId62"/>
    <p:sldId id="764" r:id="rId63"/>
    <p:sldId id="742" r:id="rId64"/>
    <p:sldId id="756" r:id="rId65"/>
    <p:sldId id="757" r:id="rId66"/>
    <p:sldId id="765" r:id="rId67"/>
    <p:sldId id="758" r:id="rId68"/>
    <p:sldId id="759" r:id="rId69"/>
    <p:sldId id="760" r:id="rId70"/>
    <p:sldId id="761" r:id="rId71"/>
    <p:sldId id="762" r:id="rId72"/>
    <p:sldId id="766" r:id="rId73"/>
    <p:sldId id="788" r:id="rId74"/>
    <p:sldId id="789" r:id="rId75"/>
    <p:sldId id="790" r:id="rId76"/>
    <p:sldId id="791" r:id="rId77"/>
    <p:sldId id="792" r:id="rId78"/>
    <p:sldId id="783" r:id="rId79"/>
    <p:sldId id="782" r:id="rId80"/>
    <p:sldId id="784" r:id="rId81"/>
    <p:sldId id="785" r:id="rId82"/>
    <p:sldId id="769" r:id="rId83"/>
    <p:sldId id="685" r:id="rId84"/>
    <p:sldId id="770" r:id="rId85"/>
    <p:sldId id="767" r:id="rId86"/>
    <p:sldId id="768" r:id="rId87"/>
    <p:sldId id="780" r:id="rId88"/>
    <p:sldId id="796" r:id="rId89"/>
    <p:sldId id="779" r:id="rId90"/>
    <p:sldId id="660" r:id="rId91"/>
    <p:sldId id="797" r:id="rId92"/>
    <p:sldId id="802" r:id="rId93"/>
    <p:sldId id="798" r:id="rId94"/>
    <p:sldId id="799" r:id="rId95"/>
    <p:sldId id="800" r:id="rId96"/>
    <p:sldId id="801" r:id="rId9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307"/>
    <a:srgbClr val="000033"/>
    <a:srgbClr val="1D1C1C"/>
    <a:srgbClr val="FAFAF9"/>
    <a:srgbClr val="EEA61A"/>
    <a:srgbClr val="FEF9F4"/>
    <a:srgbClr val="0000D3"/>
    <a:srgbClr val="BF0040"/>
    <a:srgbClr val="558ED5"/>
    <a:srgbClr val="70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3" autoAdjust="0"/>
    <p:restoredTop sz="94270" autoAdjust="0"/>
  </p:normalViewPr>
  <p:slideViewPr>
    <p:cSldViewPr>
      <p:cViewPr>
        <p:scale>
          <a:sx n="75" d="100"/>
          <a:sy n="75" d="100"/>
        </p:scale>
        <p:origin x="-11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24/04/2023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24/04/2023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4.xml"/><Relationship Id="rId16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8.png"/><Relationship Id="rId5" Type="http://schemas.openxmlformats.org/officeDocument/2006/relationships/tags" Target="../tags/tag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0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2.xml"/><Relationship Id="rId16" Type="http://schemas.openxmlformats.org/officeDocument/2006/relationships/image" Target="../media/image43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8.png"/><Relationship Id="rId5" Type="http://schemas.openxmlformats.org/officeDocument/2006/relationships/tags" Target="../tags/tag1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0.xml"/><Relationship Id="rId16" Type="http://schemas.openxmlformats.org/officeDocument/2006/relationships/image" Target="../media/image43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8.png"/><Relationship Id="rId5" Type="http://schemas.openxmlformats.org/officeDocument/2006/relationships/tags" Target="../tags/tag2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tags" Target="../tags/tag29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tags" Target="../tags/tag3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image" Target="../media/image52.png"/><Relationship Id="rId3" Type="http://schemas.openxmlformats.org/officeDocument/2006/relationships/tags" Target="../tags/tag47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tags" Target="../tags/tag54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7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image" Target="../media/image52.png"/><Relationship Id="rId3" Type="http://schemas.openxmlformats.org/officeDocument/2006/relationships/tags" Target="../tags/tag65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tags" Target="../tags/tag72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7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image" Target="../media/image52.png"/><Relationship Id="rId3" Type="http://schemas.openxmlformats.org/officeDocument/2006/relationships/tags" Target="../tags/tag83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tags" Target="../tags/tag90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57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00.xml"/><Relationship Id="rId16" Type="http://schemas.openxmlformats.org/officeDocument/2006/relationships/image" Target="../media/image43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38.png"/><Relationship Id="rId5" Type="http://schemas.openxmlformats.org/officeDocument/2006/relationships/tags" Target="../tags/tag10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08.xml"/><Relationship Id="rId16" Type="http://schemas.openxmlformats.org/officeDocument/2006/relationships/image" Target="../media/image43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38.png"/><Relationship Id="rId5" Type="http://schemas.openxmlformats.org/officeDocument/2006/relationships/tags" Target="../tags/tag11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16.xml"/><Relationship Id="rId16" Type="http://schemas.openxmlformats.org/officeDocument/2006/relationships/image" Target="../media/image43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38.png"/><Relationship Id="rId5" Type="http://schemas.openxmlformats.org/officeDocument/2006/relationships/tags" Target="../tags/tag119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24.xml"/><Relationship Id="rId16" Type="http://schemas.openxmlformats.org/officeDocument/2006/relationships/image" Target="../media/image43.pn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38.png"/><Relationship Id="rId5" Type="http://schemas.openxmlformats.org/officeDocument/2006/relationships/tags" Target="../tags/tag12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68.png"/><Relationship Id="rId4" Type="http://schemas.openxmlformats.org/officeDocument/2006/relationships/tags" Target="../tags/tag12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32.xml"/><Relationship Id="rId16" Type="http://schemas.openxmlformats.org/officeDocument/2006/relationships/image" Target="../media/image43.pn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38.png"/><Relationship Id="rId5" Type="http://schemas.openxmlformats.org/officeDocument/2006/relationships/tags" Target="../tags/tag13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3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40.xml"/><Relationship Id="rId16" Type="http://schemas.openxmlformats.org/officeDocument/2006/relationships/image" Target="../media/image43.png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38.png"/><Relationship Id="rId5" Type="http://schemas.openxmlformats.org/officeDocument/2006/relationships/tags" Target="../tags/tag14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4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48.xml"/><Relationship Id="rId16" Type="http://schemas.openxmlformats.org/officeDocument/2006/relationships/image" Target="../media/image43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38.png"/><Relationship Id="rId5" Type="http://schemas.openxmlformats.org/officeDocument/2006/relationships/tags" Target="../tags/tag15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68.png"/><Relationship Id="rId4" Type="http://schemas.openxmlformats.org/officeDocument/2006/relationships/tags" Target="../tags/tag15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56.xml"/><Relationship Id="rId16" Type="http://schemas.openxmlformats.org/officeDocument/2006/relationships/image" Target="../media/image43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38.png"/><Relationship Id="rId5" Type="http://schemas.openxmlformats.org/officeDocument/2006/relationships/tags" Target="../tags/tag159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64.xml"/><Relationship Id="rId16" Type="http://schemas.openxmlformats.org/officeDocument/2006/relationships/image" Target="../media/image43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38.png"/><Relationship Id="rId5" Type="http://schemas.openxmlformats.org/officeDocument/2006/relationships/tags" Target="../tags/tag16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6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72.xml"/><Relationship Id="rId16" Type="http://schemas.openxmlformats.org/officeDocument/2006/relationships/image" Target="../media/image43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38.png"/><Relationship Id="rId5" Type="http://schemas.openxmlformats.org/officeDocument/2006/relationships/tags" Target="../tags/tag17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80.xml"/><Relationship Id="rId16" Type="http://schemas.openxmlformats.org/officeDocument/2006/relationships/image" Target="../media/image43.pn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8.png"/><Relationship Id="rId5" Type="http://schemas.openxmlformats.org/officeDocument/2006/relationships/tags" Target="../tags/tag18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68.png"/><Relationship Id="rId4" Type="http://schemas.openxmlformats.org/officeDocument/2006/relationships/tags" Target="../tags/tag18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88.xml"/><Relationship Id="rId16" Type="http://schemas.openxmlformats.org/officeDocument/2006/relationships/image" Target="../media/image43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image" Target="../media/image38.png"/><Relationship Id="rId5" Type="http://schemas.openxmlformats.org/officeDocument/2006/relationships/tags" Target="../tags/tag19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9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196.xml"/><Relationship Id="rId16" Type="http://schemas.openxmlformats.org/officeDocument/2006/relationships/image" Target="../media/image43.png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38.png"/><Relationship Id="rId5" Type="http://schemas.openxmlformats.org/officeDocument/2006/relationships/tags" Target="../tags/tag199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19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04.xml"/><Relationship Id="rId16" Type="http://schemas.openxmlformats.org/officeDocument/2006/relationships/image" Target="../media/image43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38.png"/><Relationship Id="rId5" Type="http://schemas.openxmlformats.org/officeDocument/2006/relationships/tags" Target="../tags/tag20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0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12.xml"/><Relationship Id="rId16" Type="http://schemas.openxmlformats.org/officeDocument/2006/relationships/image" Target="../media/image43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38.png"/><Relationship Id="rId5" Type="http://schemas.openxmlformats.org/officeDocument/2006/relationships/tags" Target="../tags/tag21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68.png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20.xml"/><Relationship Id="rId16" Type="http://schemas.openxmlformats.org/officeDocument/2006/relationships/image" Target="../media/image43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38.png"/><Relationship Id="rId5" Type="http://schemas.openxmlformats.org/officeDocument/2006/relationships/tags" Target="../tags/tag22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28.xml"/><Relationship Id="rId16" Type="http://schemas.openxmlformats.org/officeDocument/2006/relationships/image" Target="../media/image43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38.png"/><Relationship Id="rId5" Type="http://schemas.openxmlformats.org/officeDocument/2006/relationships/tags" Target="../tags/tag23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36.xml"/><Relationship Id="rId16" Type="http://schemas.openxmlformats.org/officeDocument/2006/relationships/image" Target="../media/image43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38.png"/><Relationship Id="rId5" Type="http://schemas.openxmlformats.org/officeDocument/2006/relationships/tags" Target="../tags/tag239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44.xml"/><Relationship Id="rId16" Type="http://schemas.openxmlformats.org/officeDocument/2006/relationships/image" Target="../media/image43.png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38.png"/><Relationship Id="rId5" Type="http://schemas.openxmlformats.org/officeDocument/2006/relationships/tags" Target="../tags/tag24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52.xml"/><Relationship Id="rId16" Type="http://schemas.openxmlformats.org/officeDocument/2006/relationships/image" Target="../media/image43.png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38.png"/><Relationship Id="rId5" Type="http://schemas.openxmlformats.org/officeDocument/2006/relationships/tags" Target="../tags/tag25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68.png"/><Relationship Id="rId4" Type="http://schemas.openxmlformats.org/officeDocument/2006/relationships/tags" Target="../tags/tag25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60.xml"/><Relationship Id="rId16" Type="http://schemas.openxmlformats.org/officeDocument/2006/relationships/image" Target="../media/image43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38.png"/><Relationship Id="rId5" Type="http://schemas.openxmlformats.org/officeDocument/2006/relationships/tags" Target="../tags/tag263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tags" Target="../tags/tag268.xml"/><Relationship Id="rId16" Type="http://schemas.openxmlformats.org/officeDocument/2006/relationships/image" Target="../media/image43.png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38.png"/><Relationship Id="rId5" Type="http://schemas.openxmlformats.org/officeDocument/2006/relationships/tags" Target="../tags/tag27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image" Target="../media/image3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line.bitbucket.io/an-overview-of-apache-streaming-technologie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etsearch.research.google.com/" TargetMode="External"/><Relationship Id="rId2" Type="http://schemas.openxmlformats.org/officeDocument/2006/relationships/hyperlink" Target="https://www.kagg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.datachile.io/" TargetMode="External"/><Relationship Id="rId4" Type="http://schemas.openxmlformats.org/officeDocument/2006/relationships/hyperlink" Target="https://datos.gob.c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2023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/>
              <a:t>Lecture 6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Streaming: Kafka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log messages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Critical error message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most critical fixes today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memory leaks in new release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Disable unsafe feature in a web-site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Automatically fire new developer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fi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0889"/>
            <a:ext cx="7391909" cy="49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Finance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0890"/>
            <a:ext cx="7391909" cy="4915274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Company goes public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Stock drops sharply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stocks with gains of 10% in a day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Create alerts for major buy/sell transactions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BUY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SELL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IE" dirty="0" err="1" smtClean="0">
                <a:solidFill>
                  <a:schemeClr val="bg1">
                    <a:lumMod val="85000"/>
                  </a:schemeClr>
                </a:solidFill>
              </a:rPr>
              <a:t>SELL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The telescope moves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source flashes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Find possible supernovae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object across the sky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Refocus telescope on important object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Lower data filter thresholds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Astronomy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Image result for astroinforma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The telescope moves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source flashes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Find possible supernovae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object across the sky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Refocus telescope on important object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Lower data filter thresholds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Streams: Internet of Things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1" y="1698014"/>
            <a:ext cx="7391909" cy="399163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A light turns on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It starts to rain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Tell me when temperature reaches 30°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Update position of vehicle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Turn off air conditioning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Take another route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Distributed Streaming Platform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9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Available Frameworks</a:t>
            </a:r>
            <a:endParaRPr lang="en-IE" dirty="0"/>
          </a:p>
        </p:txBody>
      </p:sp>
      <p:pic>
        <p:nvPicPr>
          <p:cNvPr id="14338" name="Picture 2" descr="Apache Storm'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38529"/>
            <a:ext cx="2468164" cy="8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pache Apex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1578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park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83973"/>
            <a:ext cx="1828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pache Flin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3973"/>
            <a:ext cx="19050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pache kaf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64" y="4365049"/>
            <a:ext cx="930853" cy="14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616" y="42061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Local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616" y="3291714"/>
            <a:ext cx="7696200" cy="9144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Systems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6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5716" y="2362200"/>
            <a:ext cx="3848100" cy="9144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616" y="1447800"/>
            <a:ext cx="1929384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Distributed Static 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54933" y="1447800"/>
            <a:ext cx="1949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Distributed  Dynamic</a:t>
            </a:r>
          </a:p>
          <a:p>
            <a:pPr algn="ctr"/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  <a:latin typeface="Franklin Gothic Medium Cond" panose="020B0606030402020204" pitchFamily="34" charset="0"/>
              </a:rPr>
              <a:t>Data Processing</a:t>
            </a:r>
            <a:endParaRPr lang="en-IE" sz="1500" dirty="0">
              <a:solidFill>
                <a:schemeClr val="accent6">
                  <a:lumMod val="7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5716" y="1447800"/>
            <a:ext cx="1947647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Unstructured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3362" y="1447800"/>
            <a:ext cx="1896045" cy="9144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Distr. (Semi-)structured</a:t>
            </a:r>
          </a:p>
          <a:p>
            <a:pPr algn="ctr"/>
            <a:r>
              <a:rPr lang="en-IE" sz="1500" dirty="0" smtClean="0">
                <a:latin typeface="Franklin Gothic Medium Cond" panose="020B0606030402020204" pitchFamily="34" charset="0"/>
              </a:rPr>
              <a:t>Data Management</a:t>
            </a:r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5715" y="2362200"/>
            <a:ext cx="3865733" cy="9295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500" dirty="0">
              <a:latin typeface="Franklin Gothic Medium Cond" panose="020B06060304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3978" y="1447800"/>
            <a:ext cx="3829838" cy="9144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15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782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Application: Emergency Response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7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28" y="2688521"/>
            <a:ext cx="1353102" cy="2059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cxnSp>
        <p:nvCxnSpPr>
          <p:cNvPr id="120" name="Curved Connector 119"/>
          <p:cNvCxnSpPr>
            <a:stCxn id="16" idx="2"/>
            <a:endCxn id="57" idx="0"/>
          </p:cNvCxnSpPr>
          <p:nvPr/>
        </p:nvCxnSpPr>
        <p:spPr>
          <a:xfrm rot="5400000">
            <a:off x="5093318" y="2069129"/>
            <a:ext cx="2505428" cy="33956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/>
          <p:cNvCxnSpPr>
            <a:stCxn id="16" idx="2"/>
            <a:endCxn id="58" idx="0"/>
          </p:cNvCxnSpPr>
          <p:nvPr/>
        </p:nvCxnSpPr>
        <p:spPr>
          <a:xfrm rot="5400000">
            <a:off x="6576836" y="3552647"/>
            <a:ext cx="2505428" cy="428626"/>
          </a:xfrm>
          <a:prstGeom prst="curvedConnector3">
            <a:avLst>
              <a:gd name="adj1" fmla="val 34793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16" idx="2"/>
            <a:endCxn id="56" idx="0"/>
          </p:cNvCxnSpPr>
          <p:nvPr/>
        </p:nvCxnSpPr>
        <p:spPr>
          <a:xfrm rot="5400000">
            <a:off x="3609799" y="585610"/>
            <a:ext cx="2505428" cy="63627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>
            <a:stCxn id="14" idx="2"/>
            <a:endCxn id="58" idx="0"/>
          </p:cNvCxnSpPr>
          <p:nvPr/>
        </p:nvCxnSpPr>
        <p:spPr>
          <a:xfrm rot="16200000" flipH="1">
            <a:off x="5895040" y="3299477"/>
            <a:ext cx="2505428" cy="93496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/>
          <p:cNvCxnSpPr>
            <a:stCxn id="14" idx="2"/>
            <a:endCxn id="56" idx="0"/>
          </p:cNvCxnSpPr>
          <p:nvPr/>
        </p:nvCxnSpPr>
        <p:spPr>
          <a:xfrm rot="5400000">
            <a:off x="2928004" y="1267406"/>
            <a:ext cx="2505428" cy="499910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22" idx="2"/>
            <a:endCxn id="58" idx="0"/>
          </p:cNvCxnSpPr>
          <p:nvPr/>
        </p:nvCxnSpPr>
        <p:spPr>
          <a:xfrm rot="16200000" flipH="1">
            <a:off x="5213245" y="2617682"/>
            <a:ext cx="2505428" cy="229855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22" idx="2"/>
            <a:endCxn id="56" idx="0"/>
          </p:cNvCxnSpPr>
          <p:nvPr/>
        </p:nvCxnSpPr>
        <p:spPr>
          <a:xfrm rot="5400000">
            <a:off x="2246208" y="1949201"/>
            <a:ext cx="2505428" cy="36355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>
            <a:stCxn id="21" idx="2"/>
            <a:endCxn id="56" idx="0"/>
          </p:cNvCxnSpPr>
          <p:nvPr/>
        </p:nvCxnSpPr>
        <p:spPr>
          <a:xfrm rot="5400000">
            <a:off x="1564413" y="2630997"/>
            <a:ext cx="2505428" cy="227192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>
            <a:stCxn id="21" idx="2"/>
            <a:endCxn id="57" idx="0"/>
          </p:cNvCxnSpPr>
          <p:nvPr/>
        </p:nvCxnSpPr>
        <p:spPr>
          <a:xfrm rot="16200000" flipH="1">
            <a:off x="3047931" y="3419405"/>
            <a:ext cx="2505428" cy="69511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>
            <a:stCxn id="21" idx="2"/>
            <a:endCxn id="58" idx="0"/>
          </p:cNvCxnSpPr>
          <p:nvPr/>
        </p:nvCxnSpPr>
        <p:spPr>
          <a:xfrm rot="16200000" flipH="1">
            <a:off x="4531449" y="1935886"/>
            <a:ext cx="2505428" cy="366214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/>
          <p:cNvCxnSpPr>
            <a:stCxn id="20" idx="2"/>
            <a:endCxn id="56" idx="0"/>
          </p:cNvCxnSpPr>
          <p:nvPr/>
        </p:nvCxnSpPr>
        <p:spPr>
          <a:xfrm rot="5400000">
            <a:off x="882617" y="3312792"/>
            <a:ext cx="2505428" cy="90833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15" idx="2"/>
            <a:endCxn id="56" idx="0"/>
          </p:cNvCxnSpPr>
          <p:nvPr/>
        </p:nvCxnSpPr>
        <p:spPr>
          <a:xfrm rot="16200000" flipH="1">
            <a:off x="200998" y="3539509"/>
            <a:ext cx="2505074" cy="45525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174" name="Curved Connector 173"/>
          <p:cNvCxnSpPr>
            <a:stCxn id="38" idx="3"/>
            <a:endCxn id="56" idx="0"/>
          </p:cNvCxnSpPr>
          <p:nvPr/>
        </p:nvCxnSpPr>
        <p:spPr>
          <a:xfrm>
            <a:off x="1291133" y="3840297"/>
            <a:ext cx="390030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38" idx="3"/>
            <a:endCxn id="58" idx="0"/>
          </p:cNvCxnSpPr>
          <p:nvPr/>
        </p:nvCxnSpPr>
        <p:spPr>
          <a:xfrm>
            <a:off x="1291133" y="3840297"/>
            <a:ext cx="6324104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/>
          <p:cNvCxnSpPr>
            <a:stCxn id="42" idx="1"/>
            <a:endCxn id="58" idx="0"/>
          </p:cNvCxnSpPr>
          <p:nvPr/>
        </p:nvCxnSpPr>
        <p:spPr>
          <a:xfrm rot="10800000" flipV="1">
            <a:off x="7615237" y="3840296"/>
            <a:ext cx="219904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urved Connector 182"/>
          <p:cNvCxnSpPr>
            <a:stCxn id="38" idx="3"/>
            <a:endCxn id="57" idx="0"/>
          </p:cNvCxnSpPr>
          <p:nvPr/>
        </p:nvCxnSpPr>
        <p:spPr>
          <a:xfrm>
            <a:off x="1291133" y="3840297"/>
            <a:ext cx="3357067" cy="1179377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42" idx="1"/>
            <a:endCxn id="56" idx="0"/>
          </p:cNvCxnSpPr>
          <p:nvPr/>
        </p:nvCxnSpPr>
        <p:spPr>
          <a:xfrm rot="10800000" flipV="1">
            <a:off x="1681163" y="3840296"/>
            <a:ext cx="6153978" cy="1179378"/>
          </a:xfrm>
          <a:prstGeom prst="curvedConnector2">
            <a:avLst/>
          </a:prstGeom>
          <a:ln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urved Connector 188"/>
          <p:cNvCxnSpPr>
            <a:stCxn id="56" idx="3"/>
            <a:endCxn id="57" idx="0"/>
          </p:cNvCxnSpPr>
          <p:nvPr/>
        </p:nvCxnSpPr>
        <p:spPr>
          <a:xfrm flipV="1">
            <a:off x="2447926" y="5019674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58" idx="1"/>
            <a:endCxn id="57" idx="0"/>
          </p:cNvCxnSpPr>
          <p:nvPr/>
        </p:nvCxnSpPr>
        <p:spPr>
          <a:xfrm rot="10800000">
            <a:off x="4648200" y="5019675"/>
            <a:ext cx="2200274" cy="766763"/>
          </a:xfrm>
          <a:prstGeom prst="curvedConnector4">
            <a:avLst>
              <a:gd name="adj1" fmla="val 32576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urved Connector 195"/>
          <p:cNvCxnSpPr>
            <a:endCxn id="58" idx="0"/>
          </p:cNvCxnSpPr>
          <p:nvPr/>
        </p:nvCxnSpPr>
        <p:spPr>
          <a:xfrm flipV="1">
            <a:off x="2443163" y="5019674"/>
            <a:ext cx="5172074" cy="766763"/>
          </a:xfrm>
          <a:prstGeom prst="curvedConnector4">
            <a:avLst>
              <a:gd name="adj1" fmla="val 22497"/>
              <a:gd name="adj2" fmla="val 129814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Real-Time Emergency Response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56" idx="0"/>
            <a:endCxn id="6" idx="4"/>
          </p:cNvCxnSpPr>
          <p:nvPr/>
        </p:nvCxnSpPr>
        <p:spPr>
          <a:xfrm rot="5400000" flipH="1" flipV="1">
            <a:off x="2811334" y="3441827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6" idx="1"/>
            <a:endCxn id="42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38" idx="3"/>
            <a:endCxn id="6" idx="6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urved Connector 125"/>
          <p:cNvCxnSpPr>
            <a:stCxn id="57" idx="0"/>
            <a:endCxn id="6" idx="4"/>
          </p:cNvCxnSpPr>
          <p:nvPr/>
        </p:nvCxnSpPr>
        <p:spPr>
          <a:xfrm rot="16200000" flipV="1">
            <a:off x="4294853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7" name="Picture 719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Apache Kafka vs. Franz Kafka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39100" cy="177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ecagon 6"/>
          <p:cNvSpPr/>
          <p:nvPr/>
        </p:nvSpPr>
        <p:spPr>
          <a:xfrm>
            <a:off x="1752600" y="370256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46" y="3913332"/>
            <a:ext cx="1111999" cy="111199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76726"/>
            <a:ext cx="1524000" cy="198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upload.wikimedia.org/wikipedia/commons/thumb/e/ed/Franz_Kafka_1910.jpg/170px-Franz_Kafka_19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02566"/>
            <a:ext cx="1192154" cy="15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741434" cy="293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5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Apache Kafka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Open Source</a:t>
            </a:r>
          </a:p>
          <a:p>
            <a:endParaRPr lang="en-IE" dirty="0" smtClean="0"/>
          </a:p>
          <a:p>
            <a:r>
              <a:rPr lang="en-IE" dirty="0" smtClean="0"/>
              <a:t>Scala / Java</a:t>
            </a:r>
          </a:p>
          <a:p>
            <a:endParaRPr lang="en-IE" dirty="0" smtClean="0"/>
          </a:p>
          <a:p>
            <a:r>
              <a:rPr lang="en-IE" dirty="0" smtClean="0"/>
              <a:t>Originated in LinkedIn</a:t>
            </a:r>
            <a:endParaRPr lang="en-IE" dirty="0"/>
          </a:p>
        </p:txBody>
      </p:sp>
      <p:sp>
        <p:nvSpPr>
          <p:cNvPr id="4" name="Decagon 3"/>
          <p:cNvSpPr/>
          <p:nvPr/>
        </p:nvSpPr>
        <p:spPr>
          <a:xfrm>
            <a:off x="6858000" y="426768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446" y="637533"/>
            <a:ext cx="1111999" cy="1111999"/>
          </a:xfrm>
          <a:prstGeom prst="rect">
            <a:avLst/>
          </a:prstGeom>
        </p:spPr>
      </p:pic>
      <p:pic>
        <p:nvPicPr>
          <p:cNvPr id="1026" name="Picture 2" descr="https://www.shareaholic.com/blog/wp-content/uploads/2017/10/linkedi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68140"/>
            <a:ext cx="2133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 (Pull)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pic>
        <p:nvPicPr>
          <p:cNvPr id="2150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556" y="1479243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 (Push)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0.00556 0.12778 L -0.05278 0.18704 L -0.17778 0.22593 L -0.3625 0.23704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37 0.05579 L -0.05885 0.0632 L -0.21163 0.10208 L -0.26302 0.15949 L -0.26857 0.28542 " pathEditMode="relative" ptsTypes="AAA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1528 0.0574 L 0.07917 0.0574 L 0.16667 0.07963 L 0.27084 0.14074 L 0.27084 0.27407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Data Model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4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7179" name="Group 7178"/>
          <p:cNvGrpSpPr/>
          <p:nvPr/>
        </p:nvGrpSpPr>
        <p:grpSpPr>
          <a:xfrm>
            <a:off x="457200" y="2514244"/>
            <a:ext cx="4114801" cy="2515310"/>
            <a:chOff x="457200" y="2514244"/>
            <a:chExt cx="4114801" cy="2515310"/>
          </a:xfrm>
        </p:grpSpPr>
        <p:sp>
          <p:nvSpPr>
            <p:cNvPr id="4" name="Rectangle 3"/>
            <p:cNvSpPr/>
            <p:nvPr/>
          </p:nvSpPr>
          <p:spPr>
            <a:xfrm>
              <a:off x="457200" y="3378200"/>
              <a:ext cx="914400" cy="11176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7200" y="2921000"/>
              <a:ext cx="914400" cy="4572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dirty="0" smtClean="0"/>
                <a:t>1</a:t>
              </a:r>
              <a:endParaRPr lang="en-IE" dirty="0"/>
            </a:p>
          </p:txBody>
        </p:sp>
        <p:cxnSp>
          <p:nvCxnSpPr>
            <p:cNvPr id="74" name="Curved Connector 73"/>
            <p:cNvCxnSpPr>
              <a:stCxn id="71" idx="2"/>
              <a:endCxn id="47" idx="0"/>
            </p:cNvCxnSpPr>
            <p:nvPr/>
          </p:nvCxnSpPr>
          <p:spPr>
            <a:xfrm rot="5400000">
              <a:off x="2539823" y="888822"/>
              <a:ext cx="406755" cy="3657600"/>
            </a:xfrm>
            <a:prstGeom prst="curvedConnector3">
              <a:avLst>
                <a:gd name="adj1" fmla="val 50000"/>
              </a:avLst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>
              <a:stCxn id="4" idx="2"/>
              <a:endCxn id="73" idx="0"/>
            </p:cNvCxnSpPr>
            <p:nvPr/>
          </p:nvCxnSpPr>
          <p:spPr>
            <a:xfrm rot="16200000" flipH="1">
              <a:off x="2476323" y="2933877"/>
              <a:ext cx="533755" cy="36576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" name="Picture 716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39633"/>
              <a:ext cx="900396" cy="441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0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Record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  <a:endCxn id="47" idx="0"/>
          </p:cNvCxnSpPr>
          <p:nvPr/>
        </p:nvCxnSpPr>
        <p:spPr>
          <a:xfrm rot="5400000">
            <a:off x="2539823" y="888822"/>
            <a:ext cx="406755" cy="365760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r>
              <a:rPr lang="en-IE" dirty="0" smtClean="0"/>
              <a:t>Records represent "events"</a:t>
            </a:r>
          </a:p>
          <a:p>
            <a:endParaRPr lang="en-IE" dirty="0" smtClean="0"/>
          </a:p>
          <a:p>
            <a:r>
              <a:rPr lang="en-IE" dirty="0" smtClean="0"/>
              <a:t>Records are immutable</a:t>
            </a:r>
          </a:p>
          <a:p>
            <a:endParaRPr lang="en-IE" dirty="0"/>
          </a:p>
          <a:p>
            <a:r>
              <a:rPr lang="en-IE" dirty="0" smtClean="0"/>
              <a:t>Contain id (offset), timestamp, key and value</a:t>
            </a:r>
          </a:p>
          <a:p>
            <a:pPr lvl="1"/>
            <a:r>
              <a:rPr lang="en-IE" dirty="0" smtClean="0"/>
              <a:t>Timestamp assigned by application or Kafka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53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8" grpId="0" animBg="1"/>
      <p:bldP spid="51" grpId="0" animBg="1"/>
      <p:bldP spid="54" grpId="0" animBg="1"/>
      <p:bldP spid="64" grpId="0" animBg="1"/>
      <p:bldP spid="65" grpId="0" animBg="1"/>
      <p:bldP spid="67" grpId="0" animBg="1"/>
      <p:bldP spid="68" grpId="0" animBg="1"/>
      <p:bldP spid="90" grpId="0" animBg="1"/>
      <p:bldP spid="9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ledger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384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</a:t>
            </a:r>
            <a:r>
              <a:rPr lang="en-IE" dirty="0" smtClean="0"/>
              <a:t>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4"/>
            <a:ext cx="901359" cy="441609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</a:t>
            </a:r>
            <a:r>
              <a:rPr lang="en-IE" dirty="0" smtClean="0"/>
              <a:t>Ledger</a:t>
            </a:r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57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ectangle 35"/>
          <p:cNvSpPr/>
          <p:nvPr/>
        </p:nvSpPr>
        <p:spPr>
          <a:xfrm>
            <a:off x="1371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2286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32004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1148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50292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59436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ectangle 44"/>
          <p:cNvSpPr/>
          <p:nvPr/>
        </p:nvSpPr>
        <p:spPr>
          <a:xfrm>
            <a:off x="6858000" y="33782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457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48" name="Rectangle 47"/>
          <p:cNvSpPr/>
          <p:nvPr/>
        </p:nvSpPr>
        <p:spPr>
          <a:xfrm>
            <a:off x="1371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51" name="Rectangle 50"/>
          <p:cNvSpPr/>
          <p:nvPr/>
        </p:nvSpPr>
        <p:spPr>
          <a:xfrm>
            <a:off x="32004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54" name="Rectangle 53"/>
          <p:cNvSpPr/>
          <p:nvPr/>
        </p:nvSpPr>
        <p:spPr>
          <a:xfrm>
            <a:off x="22860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64" name="Rectangle 63"/>
          <p:cNvSpPr/>
          <p:nvPr/>
        </p:nvSpPr>
        <p:spPr>
          <a:xfrm>
            <a:off x="41148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65" name="Rectangle 64"/>
          <p:cNvSpPr/>
          <p:nvPr/>
        </p:nvSpPr>
        <p:spPr>
          <a:xfrm>
            <a:off x="50292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943600" y="29210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68" name="Rectangle 67"/>
          <p:cNvSpPr/>
          <p:nvPr/>
        </p:nvSpPr>
        <p:spPr>
          <a:xfrm>
            <a:off x="6870700" y="29210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71" name="Rectangle 70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74" name="Curved Connector 73"/>
          <p:cNvCxnSpPr>
            <a:stCxn id="71" idx="2"/>
          </p:cNvCxnSpPr>
          <p:nvPr/>
        </p:nvCxnSpPr>
        <p:spPr>
          <a:xfrm rot="16200000" flipH="1">
            <a:off x="6200598" y="885647"/>
            <a:ext cx="406755" cy="366395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4" idx="2"/>
            <a:endCxn id="73" idx="0"/>
          </p:cNvCxnSpPr>
          <p:nvPr/>
        </p:nvCxnSpPr>
        <p:spPr>
          <a:xfrm rot="16200000" flipH="1">
            <a:off x="24763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6" idx="2"/>
            <a:endCxn id="73" idx="0"/>
          </p:cNvCxnSpPr>
          <p:nvPr/>
        </p:nvCxnSpPr>
        <p:spPr>
          <a:xfrm rot="16200000" flipH="1">
            <a:off x="29335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8" idx="2"/>
            <a:endCxn id="73" idx="0"/>
          </p:cNvCxnSpPr>
          <p:nvPr/>
        </p:nvCxnSpPr>
        <p:spPr>
          <a:xfrm rot="16200000" flipH="1">
            <a:off x="33907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9" idx="2"/>
            <a:endCxn id="73" idx="0"/>
          </p:cNvCxnSpPr>
          <p:nvPr/>
        </p:nvCxnSpPr>
        <p:spPr>
          <a:xfrm rot="16200000" flipH="1">
            <a:off x="38479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40" idx="2"/>
            <a:endCxn id="73" idx="0"/>
          </p:cNvCxnSpPr>
          <p:nvPr/>
        </p:nvCxnSpPr>
        <p:spPr>
          <a:xfrm rot="5400000">
            <a:off x="4305123" y="4762677"/>
            <a:ext cx="533755" cy="127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41" idx="2"/>
            <a:endCxn id="73" idx="0"/>
          </p:cNvCxnSpPr>
          <p:nvPr/>
        </p:nvCxnSpPr>
        <p:spPr>
          <a:xfrm rot="5400000">
            <a:off x="4762323" y="4305477"/>
            <a:ext cx="533755" cy="9144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42" idx="2"/>
            <a:endCxn id="73" idx="0"/>
          </p:cNvCxnSpPr>
          <p:nvPr/>
        </p:nvCxnSpPr>
        <p:spPr>
          <a:xfrm rot="5400000">
            <a:off x="5219523" y="3848277"/>
            <a:ext cx="533755" cy="18288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45" idx="2"/>
            <a:endCxn id="73" idx="0"/>
          </p:cNvCxnSpPr>
          <p:nvPr/>
        </p:nvCxnSpPr>
        <p:spPr>
          <a:xfrm rot="5400000">
            <a:off x="5676723" y="3391077"/>
            <a:ext cx="533755" cy="27432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endCxn id="73" idx="0"/>
          </p:cNvCxnSpPr>
          <p:nvPr/>
        </p:nvCxnSpPr>
        <p:spPr>
          <a:xfrm rot="5400000">
            <a:off x="6133923" y="2933877"/>
            <a:ext cx="533755" cy="365760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772400" y="33782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1" name="Rectangle 90"/>
          <p:cNvSpPr/>
          <p:nvPr/>
        </p:nvSpPr>
        <p:spPr>
          <a:xfrm>
            <a:off x="7772400" y="29210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7170" name="Picture 7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39633"/>
            <a:ext cx="900396" cy="441128"/>
          </a:xfrm>
          <a:prstGeom prst="rect">
            <a:avLst/>
          </a:prstGeom>
        </p:spPr>
      </p:pic>
      <p:pic>
        <p:nvPicPr>
          <p:cNvPr id="7171" name="Picture 71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3639634"/>
            <a:ext cx="901359" cy="441609"/>
          </a:xfrm>
          <a:prstGeom prst="rect">
            <a:avLst/>
          </a:prstGeom>
        </p:spPr>
      </p:pic>
      <p:pic>
        <p:nvPicPr>
          <p:cNvPr id="7172" name="Picture 717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3639635"/>
            <a:ext cx="902323" cy="442091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3639636"/>
            <a:ext cx="903288" cy="442573"/>
          </a:xfrm>
          <a:prstGeom prst="rect">
            <a:avLst/>
          </a:prstGeom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3638188"/>
            <a:ext cx="904254" cy="443056"/>
          </a:xfrm>
          <a:prstGeom prst="rect">
            <a:avLst/>
          </a:prstGeom>
        </p:spPr>
      </p:pic>
      <p:pic>
        <p:nvPicPr>
          <p:cNvPr id="7175" name="Picture 7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3638189"/>
            <a:ext cx="905221" cy="443539"/>
          </a:xfrm>
          <a:prstGeom prst="rect">
            <a:avLst/>
          </a:prstGeom>
        </p:spPr>
      </p:pic>
      <p:pic>
        <p:nvPicPr>
          <p:cNvPr id="7176" name="Picture 717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3638188"/>
            <a:ext cx="906189" cy="444023"/>
          </a:xfrm>
          <a:prstGeom prst="rect">
            <a:avLst/>
          </a:prstGeom>
        </p:spPr>
      </p:pic>
      <p:pic>
        <p:nvPicPr>
          <p:cNvPr id="7177" name="Picture 717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3638189"/>
            <a:ext cx="907158" cy="44450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04800" y="990600"/>
            <a:ext cx="85344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Producers may only append to </a:t>
            </a:r>
            <a:r>
              <a:rPr lang="en-IE" dirty="0" smtClean="0"/>
              <a:t>ledger</a:t>
            </a:r>
            <a:endParaRPr lang="en-IE" dirty="0" smtClean="0"/>
          </a:p>
          <a:p>
            <a:endParaRPr lang="en-IE" dirty="0"/>
          </a:p>
          <a:p>
            <a:r>
              <a:rPr lang="en-IE" dirty="0" smtClean="0"/>
              <a:t>Consumers can read from anywhere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* kind of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31748" name="Picture 4" descr="Image result for replay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4608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</a:t>
            </a:r>
            <a:r>
              <a:rPr lang="en-IE" dirty="0" smtClean="0"/>
              <a:t>Topics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08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1: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2: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3: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8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8" grpId="0" animBg="1"/>
      <p:bldP spid="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Topics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11" idx="0"/>
          </p:cNvCxnSpPr>
          <p:nvPr/>
        </p:nvCxnSpPr>
        <p:spPr>
          <a:xfrm rot="16200000" flipH="1">
            <a:off x="1502306" y="2238202"/>
            <a:ext cx="792075" cy="1344870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11" idx="0"/>
          </p:cNvCxnSpPr>
          <p:nvPr/>
        </p:nvCxnSpPr>
        <p:spPr>
          <a:xfrm rot="5400000">
            <a:off x="2183925" y="2901100"/>
            <a:ext cx="792429" cy="18721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11" idx="0"/>
          </p:cNvCxnSpPr>
          <p:nvPr/>
        </p:nvCxnSpPr>
        <p:spPr>
          <a:xfrm rot="5400000">
            <a:off x="2865720" y="2219304"/>
            <a:ext cx="792429" cy="138231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48" idx="0"/>
          </p:cNvCxnSpPr>
          <p:nvPr/>
        </p:nvCxnSpPr>
        <p:spPr>
          <a:xfrm rot="5400000">
            <a:off x="4530784" y="2520777"/>
            <a:ext cx="792429" cy="779366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48" idx="0"/>
          </p:cNvCxnSpPr>
          <p:nvPr/>
        </p:nvCxnSpPr>
        <p:spPr>
          <a:xfrm rot="5400000">
            <a:off x="5212580" y="1838982"/>
            <a:ext cx="792429" cy="214295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51" idx="0"/>
          </p:cNvCxnSpPr>
          <p:nvPr/>
        </p:nvCxnSpPr>
        <p:spPr>
          <a:xfrm rot="5400000">
            <a:off x="6876692" y="2139503"/>
            <a:ext cx="792429" cy="1541915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11" idx="2"/>
            <a:endCxn id="58" idx="0"/>
          </p:cNvCxnSpPr>
          <p:nvPr/>
        </p:nvCxnSpPr>
        <p:spPr>
          <a:xfrm rot="16200000" flipH="1">
            <a:off x="4542743" y="1947179"/>
            <a:ext cx="1100529" cy="50444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51" idx="2"/>
            <a:endCxn id="57" idx="0"/>
          </p:cNvCxnSpPr>
          <p:nvPr/>
        </p:nvCxnSpPr>
        <p:spPr>
          <a:xfrm rot="5400000">
            <a:off x="5024810" y="3542535"/>
            <a:ext cx="1100529" cy="185374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endCxn id="56" idx="0"/>
          </p:cNvCxnSpPr>
          <p:nvPr/>
        </p:nvCxnSpPr>
        <p:spPr>
          <a:xfrm rot="5400000">
            <a:off x="1333738" y="4178251"/>
            <a:ext cx="1188848" cy="49399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75260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1: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Disasters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19137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2: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News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683770" y="3306675"/>
            <a:ext cx="1636356" cy="612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Inconsolata" panose="00000509000000000000" pitchFamily="49" charset="0"/>
              </a:rPr>
              <a:t>Topic 3:</a:t>
            </a:r>
          </a:p>
          <a:p>
            <a:pPr algn="ctr"/>
            <a:r>
              <a:rPr lang="en-IE" dirty="0" smtClean="0">
                <a:latin typeface="Inconsolata" panose="00000509000000000000" pitchFamily="49" charset="0"/>
              </a:rPr>
              <a:t>Traffic</a:t>
            </a:r>
          </a:p>
        </p:txBody>
      </p:sp>
      <p:cxnSp>
        <p:nvCxnSpPr>
          <p:cNvPr id="53" name="Curved Connector 52"/>
          <p:cNvCxnSpPr>
            <a:stCxn id="22" idx="2"/>
            <a:endCxn id="51" idx="0"/>
          </p:cNvCxnSpPr>
          <p:nvPr/>
        </p:nvCxnSpPr>
        <p:spPr>
          <a:xfrm rot="16200000" flipH="1">
            <a:off x="5513100" y="2317826"/>
            <a:ext cx="792429" cy="1185267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51" idx="2"/>
            <a:endCxn id="58" idx="0"/>
          </p:cNvCxnSpPr>
          <p:nvPr/>
        </p:nvCxnSpPr>
        <p:spPr>
          <a:xfrm rot="16200000" flipH="1">
            <a:off x="6508328" y="3912764"/>
            <a:ext cx="1100529" cy="111328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51" idx="2"/>
            <a:endCxn id="56" idx="0"/>
          </p:cNvCxnSpPr>
          <p:nvPr/>
        </p:nvCxnSpPr>
        <p:spPr>
          <a:xfrm rot="5400000">
            <a:off x="3541292" y="2059017"/>
            <a:ext cx="1100529" cy="482078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48" idx="2"/>
            <a:endCxn id="58" idx="0"/>
          </p:cNvCxnSpPr>
          <p:nvPr/>
        </p:nvCxnSpPr>
        <p:spPr>
          <a:xfrm rot="16200000" flipH="1">
            <a:off x="5526012" y="2930448"/>
            <a:ext cx="1100529" cy="307792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7200" y="5029555"/>
            <a:ext cx="8229600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</a:p>
          <a:p>
            <a:pPr algn="ctr"/>
            <a:r>
              <a:rPr lang="en-IE" sz="32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Subscribe to Topics</a:t>
            </a:r>
            <a:endParaRPr lang="en-IE" sz="32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</a:p>
          <a:p>
            <a:pPr algn="ctr"/>
            <a:r>
              <a:rPr lang="en-IE" sz="32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Publish to Topics</a:t>
            </a:r>
            <a:endParaRPr lang="en-IE" sz="32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09600" y="1371600"/>
            <a:ext cx="8229600" cy="526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are persistent (on disk)</a:t>
            </a:r>
          </a:p>
          <a:p>
            <a:pPr lvl="1"/>
            <a:r>
              <a:rPr lang="en-IE" dirty="0" smtClean="0"/>
              <a:t>Configurable retention policy</a:t>
            </a:r>
          </a:p>
          <a:p>
            <a:pPr lvl="2"/>
            <a:r>
              <a:rPr lang="en-IE" dirty="0" smtClean="0"/>
              <a:t>Keep everything</a:t>
            </a:r>
          </a:p>
          <a:p>
            <a:pPr lvl="2"/>
            <a:r>
              <a:rPr lang="en-IE" dirty="0" smtClean="0"/>
              <a:t>Delete once consumed</a:t>
            </a:r>
          </a:p>
          <a:p>
            <a:pPr lvl="2"/>
            <a:r>
              <a:rPr lang="en-IE" dirty="0" smtClean="0"/>
              <a:t>Keep for</a:t>
            </a:r>
            <a:r>
              <a:rPr lang="en-IE" i="1" dirty="0" smtClean="0"/>
              <a:t> </a:t>
            </a:r>
            <a:r>
              <a:rPr lang="en-IE" dirty="0" smtClean="0"/>
              <a:t>a period of time</a:t>
            </a:r>
          </a:p>
          <a:p>
            <a:pPr lvl="2"/>
            <a:r>
              <a:rPr lang="en-IE" dirty="0" smtClean="0"/>
              <a:t>Use fixed amount of space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200">
            <a:off x="6092879" y="3000702"/>
            <a:ext cx="2543526" cy="32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Files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The difference between a lagoon, lake, pond and river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9" y="1219200"/>
            <a:ext cx="7384981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509" y="1219200"/>
            <a:ext cx="7384982" cy="4906963"/>
          </a:xfr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/>
          <a:lstStyle/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Batch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Querying</a:t>
            </a:r>
          </a:p>
        </p:txBody>
      </p:sp>
    </p:spTree>
    <p:extLst>
      <p:ext uri="{BB962C8B-B14F-4D97-AF65-F5344CB8AC3E}">
        <p14:creationId xmlns:p14="http://schemas.microsoft.com/office/powerpoint/2010/main" val="15534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Topic: Default Partitioning by Key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Topic: Default Partitioning by Key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931692" y="1861652"/>
            <a:ext cx="27670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9" name="Rectangle 98"/>
          <p:cNvSpPr/>
          <p:nvPr/>
        </p:nvSpPr>
        <p:spPr>
          <a:xfrm>
            <a:off x="5931692" y="1404937"/>
            <a:ext cx="2767016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7784308" y="3757046"/>
            <a:ext cx="914400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5" name="Rectangle 124"/>
          <p:cNvSpPr/>
          <p:nvPr/>
        </p:nvSpPr>
        <p:spPr>
          <a:xfrm>
            <a:off x="7784308" y="3299846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123216" y="5704517"/>
            <a:ext cx="4563583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123216" y="5247317"/>
            <a:ext cx="4563583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69" name="Picture 4 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557948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 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17" y="360009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304800" y="990600"/>
            <a:ext cx="8839200" cy="58674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Ordering (offset) guaranteed per partition </a:t>
            </a:r>
          </a:p>
          <a:p>
            <a:pPr lvl="1"/>
            <a:r>
              <a:rPr lang="en-IE" dirty="0" smtClean="0"/>
              <a:t>Not across partitions!</a:t>
            </a:r>
          </a:p>
          <a:p>
            <a:pPr lvl="1"/>
            <a:r>
              <a:rPr lang="en-IE" dirty="0" smtClean="0"/>
              <a:t>For ordering across partitions, use timestamp</a:t>
            </a:r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32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444524" y="1404937"/>
            <a:ext cx="8254184" cy="45623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  <a:alpha val="40000"/>
                </a:schemeClr>
              </a:gs>
              <a:gs pos="100000">
                <a:schemeClr val="accent3">
                  <a:shade val="94000"/>
                  <a:satMod val="135000"/>
                  <a:alpha val="34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5" name="Rectangle 124"/>
          <p:cNvSpPr/>
          <p:nvPr/>
        </p:nvSpPr>
        <p:spPr>
          <a:xfrm>
            <a:off x="469108" y="3299846"/>
            <a:ext cx="82296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0" name="Rectangle 149"/>
          <p:cNvSpPr/>
          <p:nvPr/>
        </p:nvSpPr>
        <p:spPr>
          <a:xfrm>
            <a:off x="457200" y="5704517"/>
            <a:ext cx="8229599" cy="927100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5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1" name="Rectangle 150"/>
          <p:cNvSpPr/>
          <p:nvPr/>
        </p:nvSpPr>
        <p:spPr>
          <a:xfrm>
            <a:off x="469108" y="5247317"/>
            <a:ext cx="8217691" cy="45720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7000"/>
                </a:schemeClr>
              </a:gs>
              <a:gs pos="80000">
                <a:schemeClr val="accent6">
                  <a:shade val="93000"/>
                  <a:satMod val="130000"/>
                  <a:alpha val="39000"/>
                </a:schemeClr>
              </a:gs>
              <a:gs pos="100000">
                <a:schemeClr val="accent6">
                  <a:shade val="94000"/>
                  <a:satMod val="135000"/>
                  <a:alpha val="37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4" name="Rectangle 123"/>
          <p:cNvSpPr/>
          <p:nvPr/>
        </p:nvSpPr>
        <p:spPr>
          <a:xfrm>
            <a:off x="444524" y="3757046"/>
            <a:ext cx="8254184" cy="9271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8" name="Rectangle 97"/>
          <p:cNvSpPr/>
          <p:nvPr/>
        </p:nvSpPr>
        <p:spPr>
          <a:xfrm>
            <a:off x="445292" y="1861652"/>
            <a:ext cx="8253416" cy="92758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36000"/>
                </a:schemeClr>
              </a:gs>
              <a:gs pos="35000">
                <a:schemeClr val="accent3">
                  <a:tint val="37000"/>
                  <a:satMod val="300000"/>
                  <a:alpha val="40000"/>
                </a:schemeClr>
              </a:gs>
              <a:gs pos="100000">
                <a:schemeClr val="accent3">
                  <a:tint val="15000"/>
                  <a:satMod val="350000"/>
                  <a:alpha val="3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Ordering</a:t>
            </a:r>
            <a:endParaRPr lang="en-IE" dirty="0"/>
          </a:p>
        </p:txBody>
      </p:sp>
      <p:sp>
        <p:nvSpPr>
          <p:cNvPr id="82" name="Rectangle 81"/>
          <p:cNvSpPr/>
          <p:nvPr/>
        </p:nvSpPr>
        <p:spPr>
          <a:xfrm>
            <a:off x="445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596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740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1884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41028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7" name="Rectangle 86"/>
          <p:cNvSpPr/>
          <p:nvPr/>
        </p:nvSpPr>
        <p:spPr>
          <a:xfrm>
            <a:off x="5017292" y="1862137"/>
            <a:ext cx="914400" cy="927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0" name="Rectangle 89"/>
          <p:cNvSpPr/>
          <p:nvPr/>
        </p:nvSpPr>
        <p:spPr>
          <a:xfrm>
            <a:off x="445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91" name="Rectangle 90"/>
          <p:cNvSpPr/>
          <p:nvPr/>
        </p:nvSpPr>
        <p:spPr>
          <a:xfrm>
            <a:off x="13596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92" name="Rectangle 91"/>
          <p:cNvSpPr/>
          <p:nvPr/>
        </p:nvSpPr>
        <p:spPr>
          <a:xfrm>
            <a:off x="31884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93" name="Rectangle 92"/>
          <p:cNvSpPr/>
          <p:nvPr/>
        </p:nvSpPr>
        <p:spPr>
          <a:xfrm>
            <a:off x="22740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94" name="Rectangle 93"/>
          <p:cNvSpPr/>
          <p:nvPr/>
        </p:nvSpPr>
        <p:spPr>
          <a:xfrm>
            <a:off x="41028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95" name="Rectangle 94"/>
          <p:cNvSpPr/>
          <p:nvPr/>
        </p:nvSpPr>
        <p:spPr>
          <a:xfrm>
            <a:off x="5017292" y="1404937"/>
            <a:ext cx="9144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" y="2123570"/>
            <a:ext cx="915168" cy="484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44" y="2123571"/>
            <a:ext cx="916146" cy="48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61" y="2123572"/>
            <a:ext cx="917126" cy="48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0" y="2123573"/>
            <a:ext cx="918107" cy="48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0" y="2122125"/>
            <a:ext cx="919089" cy="489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7" y="2122126"/>
            <a:ext cx="920072" cy="48956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469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Rectangle 108"/>
          <p:cNvSpPr/>
          <p:nvPr/>
        </p:nvSpPr>
        <p:spPr>
          <a:xfrm>
            <a:off x="1383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" name="Rectangle 109"/>
          <p:cNvSpPr/>
          <p:nvPr/>
        </p:nvSpPr>
        <p:spPr>
          <a:xfrm>
            <a:off x="2297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1" name="Rectangle 110"/>
          <p:cNvSpPr/>
          <p:nvPr/>
        </p:nvSpPr>
        <p:spPr>
          <a:xfrm>
            <a:off x="32123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2" name="Rectangle 111"/>
          <p:cNvSpPr/>
          <p:nvPr/>
        </p:nvSpPr>
        <p:spPr>
          <a:xfrm>
            <a:off x="41267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3" name="Rectangle 112"/>
          <p:cNvSpPr/>
          <p:nvPr/>
        </p:nvSpPr>
        <p:spPr>
          <a:xfrm>
            <a:off x="50411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4" name="Rectangle 113"/>
          <p:cNvSpPr/>
          <p:nvPr/>
        </p:nvSpPr>
        <p:spPr>
          <a:xfrm>
            <a:off x="59555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5" name="Rectangle 114"/>
          <p:cNvSpPr/>
          <p:nvPr/>
        </p:nvSpPr>
        <p:spPr>
          <a:xfrm>
            <a:off x="6869908" y="3757046"/>
            <a:ext cx="914400" cy="927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6" name="Rectangle 115"/>
          <p:cNvSpPr/>
          <p:nvPr/>
        </p:nvSpPr>
        <p:spPr>
          <a:xfrm>
            <a:off x="469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17" name="Rectangle 116"/>
          <p:cNvSpPr/>
          <p:nvPr/>
        </p:nvSpPr>
        <p:spPr>
          <a:xfrm>
            <a:off x="1383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18" name="Rectangle 117"/>
          <p:cNvSpPr/>
          <p:nvPr/>
        </p:nvSpPr>
        <p:spPr>
          <a:xfrm>
            <a:off x="32123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19" name="Rectangle 118"/>
          <p:cNvSpPr/>
          <p:nvPr/>
        </p:nvSpPr>
        <p:spPr>
          <a:xfrm>
            <a:off x="22979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20" name="Rectangle 119"/>
          <p:cNvSpPr/>
          <p:nvPr/>
        </p:nvSpPr>
        <p:spPr>
          <a:xfrm>
            <a:off x="41267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21" name="Rectangle 120"/>
          <p:cNvSpPr/>
          <p:nvPr/>
        </p:nvSpPr>
        <p:spPr>
          <a:xfrm>
            <a:off x="50411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55508" y="3299846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23" name="Rectangle 122"/>
          <p:cNvSpPr/>
          <p:nvPr/>
        </p:nvSpPr>
        <p:spPr>
          <a:xfrm>
            <a:off x="6882608" y="3299846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9" y="4018479"/>
            <a:ext cx="916553" cy="48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4018480"/>
            <a:ext cx="917532" cy="486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4018481"/>
            <a:ext cx="917126" cy="487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4018482"/>
            <a:ext cx="918107" cy="48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46" y="4017034"/>
            <a:ext cx="919089" cy="489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33" y="4017035"/>
            <a:ext cx="920072" cy="48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64" y="4017034"/>
            <a:ext cx="921056" cy="490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75" y="4017035"/>
            <a:ext cx="922041" cy="49063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4691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13835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22979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>
            <a:off x="3212308" y="5704517"/>
            <a:ext cx="914400" cy="927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4691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43" name="Rectangle 142"/>
          <p:cNvSpPr/>
          <p:nvPr/>
        </p:nvSpPr>
        <p:spPr>
          <a:xfrm>
            <a:off x="13835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4" name="Rectangle 143"/>
          <p:cNvSpPr/>
          <p:nvPr/>
        </p:nvSpPr>
        <p:spPr>
          <a:xfrm>
            <a:off x="32123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45" name="Rectangle 144"/>
          <p:cNvSpPr/>
          <p:nvPr/>
        </p:nvSpPr>
        <p:spPr>
          <a:xfrm>
            <a:off x="2297908" y="5247317"/>
            <a:ext cx="914400" cy="457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" y="5965950"/>
            <a:ext cx="915168" cy="4843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0" y="5965951"/>
            <a:ext cx="916146" cy="484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7" y="5965952"/>
            <a:ext cx="917126" cy="487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6" y="5965953"/>
            <a:ext cx="918107" cy="485973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445292" y="106525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45292" y="2971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45292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71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73082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43898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116313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64637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35452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307867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5139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522206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58" y="494621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5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34" grpId="0" animBg="1"/>
      <p:bldP spid="135" grpId="0" animBg="1"/>
      <p:bldP spid="136" grpId="0" animBg="1"/>
      <p:bldP spid="137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Replication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balancing</a:t>
            </a:r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778" y="4088682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Problem?</a:t>
            </a:r>
            <a:endParaRPr lang="en-IE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61" y="4101419"/>
            <a:ext cx="342900" cy="3429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56424" y="4722910"/>
            <a:ext cx="3709376" cy="4572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Order?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007" y="4735647"/>
            <a:ext cx="342900" cy="342900"/>
          </a:xfrm>
          <a:prstGeom prst="rect">
            <a:avLst/>
          </a:prstGeom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6093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03815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78372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52279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526835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99320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72247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50012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424569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98476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373033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7447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220041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95911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704676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42952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215879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936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682015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421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1166650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932883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67844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417518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163084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112072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-38279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</a:t>
            </a:r>
            <a:endParaRPr lang="en-I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Topics can be replicated</a:t>
            </a:r>
          </a:p>
          <a:p>
            <a:pPr lvl="1"/>
            <a:r>
              <a:rPr lang="en-IE" dirty="0"/>
              <a:t>Choose factor per topic</a:t>
            </a:r>
          </a:p>
          <a:p>
            <a:pPr lvl="1"/>
            <a:r>
              <a:rPr lang="en-IE" dirty="0" smtClean="0"/>
              <a:t>Automatic </a:t>
            </a:r>
            <a:r>
              <a:rPr lang="en-IE" dirty="0"/>
              <a:t>load </a:t>
            </a:r>
            <a:r>
              <a:rPr lang="en-IE" dirty="0" smtClean="0"/>
              <a:t>balancing</a:t>
            </a:r>
          </a:p>
          <a:p>
            <a:pPr lvl="1"/>
            <a:endParaRPr lang="en-IE" dirty="0" smtClean="0"/>
          </a:p>
          <a:p>
            <a:r>
              <a:rPr lang="en-IE" dirty="0"/>
              <a:t>One machine is the </a:t>
            </a:r>
            <a:r>
              <a:rPr lang="en-IE" b="1" dirty="0"/>
              <a:t>leader</a:t>
            </a:r>
          </a:p>
          <a:p>
            <a:pPr lvl="1"/>
            <a:r>
              <a:rPr lang="en-IE" dirty="0"/>
              <a:t>The others are followers</a:t>
            </a:r>
          </a:p>
          <a:p>
            <a:pPr lvl="1"/>
            <a:r>
              <a:rPr lang="en-IE" dirty="0"/>
              <a:t>Leader automatically elected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Ensures order per </a:t>
            </a:r>
            <a:r>
              <a:rPr lang="en-IE" dirty="0" smtClean="0">
                <a:solidFill>
                  <a:srgbClr val="00B050"/>
                </a:solidFill>
              </a:rPr>
              <a:t>partition</a:t>
            </a:r>
          </a:p>
          <a:p>
            <a:pPr lvl="1"/>
            <a:r>
              <a:rPr lang="en-IE" dirty="0" smtClean="0"/>
              <a:t>Reads/writes to leader</a:t>
            </a:r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6232485" y="4468029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1758" y="3148668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1758" y="1627737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9230" y="5730899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9230" y="3941076"/>
            <a:ext cx="1286755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057" y="888045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9230" y="2386691"/>
            <a:ext cx="128675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6530" y="5180111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5192" y="5726406"/>
            <a:ext cx="128675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30884" y="3951284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30884" y="2396899"/>
            <a:ext cx="1286756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18184" y="5190319"/>
            <a:ext cx="1286755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75" y="-660939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Write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29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Writes: Asynchronous (No Guarantee)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</a:t>
            </a:r>
            <a:r>
              <a:rPr lang="en-IE" dirty="0"/>
              <a:t>Commit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35275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723210" y="3239544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Writes: </a:t>
            </a:r>
            <a:r>
              <a:rPr lang="en-IE" dirty="0" smtClean="0"/>
              <a:t>Leader Commit + Quorum (2)</a:t>
            </a:r>
            <a:endParaRPr lang="en-IE" dirty="0"/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5007325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661900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433290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98747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64205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330768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96225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61683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228783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94240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60" y="159698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666646" y="4001366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01160" y="4943331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01159" y="3565262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1160" y="5620273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01160" y="4251419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01159" y="2538092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01160" y="5962118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01160" y="3917053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01160" y="5281181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01159" y="3238387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37890" name="Picture 2" descr="Image result for ac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45" y="3963162"/>
            <a:ext cx="603155" cy="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urved Connector 28"/>
          <p:cNvCxnSpPr>
            <a:stCxn id="53" idx="3"/>
            <a:endCxn id="37890" idx="1"/>
          </p:cNvCxnSpPr>
          <p:nvPr/>
        </p:nvCxnSpPr>
        <p:spPr>
          <a:xfrm flipV="1">
            <a:off x="5997160" y="4264740"/>
            <a:ext cx="2086485" cy="83248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2" idx="3"/>
            <a:endCxn id="53" idx="3"/>
          </p:cNvCxnSpPr>
          <p:nvPr/>
        </p:nvCxnSpPr>
        <p:spPr>
          <a:xfrm>
            <a:off x="5997160" y="4070942"/>
            <a:ext cx="12700" cy="1026278"/>
          </a:xfrm>
          <a:prstGeom prst="curvedConnector3">
            <a:avLst>
              <a:gd name="adj1" fmla="val 47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71" idx="3"/>
            <a:endCxn id="53" idx="3"/>
          </p:cNvCxnSpPr>
          <p:nvPr/>
        </p:nvCxnSpPr>
        <p:spPr>
          <a:xfrm flipV="1">
            <a:off x="5997160" y="5097220"/>
            <a:ext cx="12700" cy="1018787"/>
          </a:xfrm>
          <a:prstGeom prst="curvedConnector3">
            <a:avLst>
              <a:gd name="adj1" fmla="val 4300000"/>
            </a:avLst>
          </a:prstGeom>
          <a:ln w="19050">
            <a:solidFill>
              <a:schemeClr val="tx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>
            <a:off x="4701160" y="4070942"/>
            <a:ext cx="12700" cy="1026278"/>
          </a:xfrm>
          <a:prstGeom prst="curvedConnector3">
            <a:avLst>
              <a:gd name="adj1" fmla="val 30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4701160" y="5097219"/>
            <a:ext cx="12700" cy="1018787"/>
          </a:xfrm>
          <a:prstGeom prst="curvedConnector3">
            <a:avLst>
              <a:gd name="adj1" fmla="val 31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8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Write Guarantees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Asynchronous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No guarantee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Very low latency</a:t>
            </a:r>
          </a:p>
          <a:p>
            <a:r>
              <a:rPr lang="en-IE" dirty="0" smtClean="0"/>
              <a:t>Leader Commit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Persistent on leader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Medium latency</a:t>
            </a:r>
            <a:r>
              <a:rPr lang="en-IE" dirty="0" smtClean="0"/>
              <a:t> (disk write + network </a:t>
            </a:r>
            <a:r>
              <a:rPr lang="en-IE" dirty="0" err="1" smtClean="0"/>
              <a:t>ack</a:t>
            </a:r>
            <a:r>
              <a:rPr lang="en-IE" dirty="0" smtClean="0"/>
              <a:t>)</a:t>
            </a:r>
          </a:p>
          <a:p>
            <a:r>
              <a:rPr lang="en-IE" dirty="0" smtClean="0"/>
              <a:t>Leader Commit + Quorum </a:t>
            </a:r>
            <a:r>
              <a:rPr lang="en-IE" i="1" dirty="0" smtClean="0"/>
              <a:t>n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Persistent on leader + </a:t>
            </a:r>
            <a:r>
              <a:rPr lang="en-IE" i="1" dirty="0" smtClean="0">
                <a:solidFill>
                  <a:srgbClr val="00B050"/>
                </a:solidFill>
              </a:rPr>
              <a:t>n</a:t>
            </a:r>
            <a:r>
              <a:rPr lang="en-IE" dirty="0" smtClean="0">
                <a:solidFill>
                  <a:srgbClr val="00B050"/>
                </a:solidFill>
              </a:rPr>
              <a:t> machines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</a:rPr>
              <a:t>High latency </a:t>
            </a:r>
            <a:r>
              <a:rPr lang="en-IE" dirty="0" smtClean="0"/>
              <a:t>(disk writes + network </a:t>
            </a:r>
            <a:r>
              <a:rPr lang="en-IE" dirty="0" err="1" smtClean="0"/>
              <a:t>acks</a:t>
            </a:r>
            <a:r>
              <a:rPr lang="en-IE" dirty="0" smtClean="0"/>
              <a:t>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89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Reads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1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cxnSp>
        <p:nvCxnSpPr>
          <p:cNvPr id="21" name="Curved Connector 20"/>
          <p:cNvCxnSpPr>
            <a:stCxn id="4" idx="2"/>
            <a:endCxn id="40" idx="0"/>
          </p:cNvCxnSpPr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cxnSp>
        <p:nvCxnSpPr>
          <p:cNvPr id="48" name="Curved Connector 47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63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tracks consumer offset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109724" y="1642360"/>
            <a:ext cx="184433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8515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Failures?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>
                <a:solidFill>
                  <a:srgbClr val="FF0000"/>
                </a:solidFill>
              </a:rPr>
              <a:t>6</a:t>
            </a:r>
            <a:endParaRPr lang="en-IE" dirty="0" smtClean="0">
              <a:solidFill>
                <a:srgbClr val="FF0000"/>
              </a:solidFill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64035" y="3812794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846918" y="5604901"/>
            <a:ext cx="3420281" cy="851461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What should we do in the case of a read failure?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051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Read Guarantees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42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Each value processed at least once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offset updated on consumer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ACK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(Default)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27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3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Streams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2" descr="Image result for stre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8" cy="49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marL="0" indent="0">
              <a:buClrTx/>
              <a:buNone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Least Once </a:t>
            </a:r>
            <a:r>
              <a:rPr lang="en-IE" dirty="0"/>
              <a:t>(Default)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most once</a:t>
            </a: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Each value processed 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most once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Consumer offset updated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immediately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/>
              <a:t>2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5892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286000" y="1642360"/>
            <a:ext cx="1834836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/>
              <a:t>3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17598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10755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5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At Most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5714" y="1642360"/>
            <a:ext cx="1888341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3512494" y="126313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Curved Connector 51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474240" y="4159765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Effectively once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At least once but ...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Consumer takes care of duplicates</a:t>
            </a: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Exactly once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Effectively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  <p:bldP spid="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51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6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8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  <p:bldP spid="50" grpId="0" animBg="1"/>
      <p:bldP spid="52" grpId="0"/>
      <p:bldP spid="4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</a:t>
            </a:r>
            <a:r>
              <a:rPr lang="en-IE" dirty="0"/>
              <a:t>Effectively 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71124" y="5364489"/>
            <a:ext cx="1335090" cy="3996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0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Distinct</a:t>
            </a:r>
            <a:endParaRPr lang="en-IE" sz="20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8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4" grpId="0" animBg="1"/>
      <p:bldP spid="4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 Guarantees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At least once</a:t>
            </a:r>
          </a:p>
          <a:p>
            <a:pPr>
              <a:buClrTx/>
            </a:pPr>
            <a:r>
              <a:rPr lang="en-IE" dirty="0" smtClean="0"/>
              <a:t>At most once</a:t>
            </a:r>
          </a:p>
          <a:p>
            <a:pPr>
              <a:buClrTx/>
            </a:pPr>
            <a:r>
              <a:rPr lang="en-IE" dirty="0" smtClean="0"/>
              <a:t>Effectively once</a:t>
            </a:r>
          </a:p>
          <a:p>
            <a:pPr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Exactly once </a:t>
            </a:r>
          </a:p>
          <a:p>
            <a:pPr lvl="1">
              <a:buClrTx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 and offset updated as a single transaction</a:t>
            </a:r>
          </a:p>
          <a:p>
            <a:pPr lvl="1">
              <a:buClrTx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3407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Exactly Once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  <p:cxnSp>
        <p:nvCxnSpPr>
          <p:cNvPr id="43" name="Curved Connector 42"/>
          <p:cNvCxnSpPr/>
          <p:nvPr/>
        </p:nvCxnSpPr>
        <p:spPr>
          <a:xfrm rot="16200000" flipH="1">
            <a:off x="3032918" y="1513681"/>
            <a:ext cx="939800" cy="5176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490118" y="1970881"/>
            <a:ext cx="939800" cy="42624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6" name="Curved Connector 45"/>
          <p:cNvCxnSpPr>
            <a:stCxn id="40" idx="0"/>
            <a:endCxn id="45" idx="3"/>
          </p:cNvCxnSpPr>
          <p:nvPr/>
        </p:nvCxnSpPr>
        <p:spPr>
          <a:xfrm rot="16200000" flipV="1">
            <a:off x="2823719" y="1304481"/>
            <a:ext cx="2729801" cy="3805237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579379" y="1472866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1: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  <p:bldP spid="49" grpId="0"/>
      <p:bldP spid="4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04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3800" y="3733800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2: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924800" y="688086"/>
            <a:ext cx="228600" cy="2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83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6" idx="2"/>
            <a:endCxn id="40" idx="0"/>
          </p:cNvCxnSpPr>
          <p:nvPr/>
        </p:nvCxnSpPr>
        <p:spPr>
          <a:xfrm rot="16200000" flipH="1">
            <a:off x="3947318" y="2428081"/>
            <a:ext cx="939800" cy="33480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2"/>
            <a:endCxn id="40" idx="0"/>
          </p:cNvCxnSpPr>
          <p:nvPr/>
        </p:nvCxnSpPr>
        <p:spPr>
          <a:xfrm rot="16200000" flipH="1">
            <a:off x="4404518" y="2885281"/>
            <a:ext cx="939800" cy="24336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57633" y="4149503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/>
              <a:t>4</a:t>
            </a:r>
            <a:endParaRPr lang="en-IE" dirty="0" smtClean="0"/>
          </a:p>
          <a:p>
            <a:pPr algn="ctr"/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57200" y="1642360"/>
            <a:ext cx="1828800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1-2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/>
          <p:nvPr/>
        </p:nvCxnSpPr>
        <p:spPr>
          <a:xfrm rot="16200000" flipV="1">
            <a:off x="3735581" y="2216344"/>
            <a:ext cx="2729801" cy="1981512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19458" y="1567934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3: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/>
      <p:bldP spid="4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Read: Exactly </a:t>
            </a:r>
            <a:r>
              <a:rPr lang="en-IE" dirty="0"/>
              <a:t>Once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1371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32004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/>
          <p:cNvSpPr/>
          <p:nvPr/>
        </p:nvSpPr>
        <p:spPr>
          <a:xfrm>
            <a:off x="41148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292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59436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6858000" y="2514600"/>
            <a:ext cx="914400" cy="1117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57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1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1371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32004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3</a:t>
            </a:r>
            <a:endParaRPr lang="en-IE" dirty="0"/>
          </a:p>
        </p:txBody>
      </p:sp>
      <p:sp>
        <p:nvSpPr>
          <p:cNvPr id="16" name="Rectangle 15"/>
          <p:cNvSpPr/>
          <p:nvPr/>
        </p:nvSpPr>
        <p:spPr>
          <a:xfrm>
            <a:off x="41148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17" name="Rectangle 16"/>
          <p:cNvSpPr/>
          <p:nvPr/>
        </p:nvSpPr>
        <p:spPr>
          <a:xfrm>
            <a:off x="50292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057400"/>
            <a:ext cx="9144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7</a:t>
            </a:r>
            <a:endParaRPr lang="en-IE" dirty="0"/>
          </a:p>
        </p:txBody>
      </p:sp>
      <p:sp>
        <p:nvSpPr>
          <p:cNvPr id="19" name="Rectangle 18"/>
          <p:cNvSpPr/>
          <p:nvPr/>
        </p:nvSpPr>
        <p:spPr>
          <a:xfrm>
            <a:off x="6870700" y="2057400"/>
            <a:ext cx="901700" cy="457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30" name="Rectangle 29"/>
          <p:cNvSpPr/>
          <p:nvPr/>
        </p:nvSpPr>
        <p:spPr>
          <a:xfrm>
            <a:off x="7772400" y="2514600"/>
            <a:ext cx="914400" cy="1117600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37000"/>
                </a:schemeClr>
              </a:gs>
              <a:gs pos="35000">
                <a:schemeClr val="dk1">
                  <a:tint val="37000"/>
                  <a:satMod val="300000"/>
                  <a:alpha val="39000"/>
                </a:schemeClr>
              </a:gs>
              <a:gs pos="100000">
                <a:schemeClr val="dk1">
                  <a:tint val="15000"/>
                  <a:satMod val="350000"/>
                  <a:alpha val="41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/>
          <p:cNvSpPr/>
          <p:nvPr/>
        </p:nvSpPr>
        <p:spPr>
          <a:xfrm>
            <a:off x="7772400" y="2057400"/>
            <a:ext cx="914400" cy="4572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  <a:alpha val="39000"/>
                </a:schemeClr>
              </a:gs>
              <a:gs pos="80000">
                <a:schemeClr val="dk1">
                  <a:shade val="93000"/>
                  <a:satMod val="130000"/>
                  <a:alpha val="39000"/>
                </a:schemeClr>
              </a:gs>
              <a:gs pos="100000">
                <a:schemeClr val="dk1">
                  <a:shade val="94000"/>
                  <a:satMod val="135000"/>
                  <a:alpha val="38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6034"/>
            <a:ext cx="901359" cy="4416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52" y="2776034"/>
            <a:ext cx="901359" cy="441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69" y="2776035"/>
            <a:ext cx="902323" cy="4420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37" y="2776036"/>
            <a:ext cx="903288" cy="4425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37" y="2774588"/>
            <a:ext cx="904254" cy="4430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5" y="2774589"/>
            <a:ext cx="905221" cy="4435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6" y="2774588"/>
            <a:ext cx="906189" cy="444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6" y="2774589"/>
            <a:ext cx="907158" cy="4445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4474" y="4572000"/>
            <a:ext cx="1533526" cy="153352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75384" y="5604902"/>
            <a:ext cx="685802" cy="4879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41" name="Curved Connector 40"/>
          <p:cNvCxnSpPr>
            <a:stCxn id="8" idx="2"/>
            <a:endCxn id="40" idx="0"/>
          </p:cNvCxnSpPr>
          <p:nvPr/>
        </p:nvCxnSpPr>
        <p:spPr>
          <a:xfrm rot="16200000" flipH="1">
            <a:off x="4861718" y="3342481"/>
            <a:ext cx="939800" cy="15192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9" idx="2"/>
            <a:endCxn id="40" idx="0"/>
          </p:cNvCxnSpPr>
          <p:nvPr/>
        </p:nvCxnSpPr>
        <p:spPr>
          <a:xfrm rot="16200000" flipH="1">
            <a:off x="5318918" y="3799681"/>
            <a:ext cx="939800" cy="60483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652636" y="4177267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①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315200" y="4724400"/>
            <a:ext cx="455924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IE" dirty="0" smtClean="0"/>
              <a:t>1</a:t>
            </a:r>
          </a:p>
          <a:p>
            <a:pPr algn="ctr"/>
            <a:r>
              <a:rPr lang="en-IE" dirty="0" smtClean="0"/>
              <a:t>2</a:t>
            </a:r>
          </a:p>
          <a:p>
            <a:pPr algn="ctr"/>
            <a:r>
              <a:rPr lang="en-IE" dirty="0" smtClean="0"/>
              <a:t>3</a:t>
            </a:r>
          </a:p>
          <a:p>
            <a:pPr algn="ctr"/>
            <a:r>
              <a:rPr lang="en-IE" dirty="0" smtClean="0"/>
              <a:t>4</a:t>
            </a:r>
          </a:p>
          <a:p>
            <a:pPr algn="ctr"/>
            <a:r>
              <a:rPr lang="en-IE" dirty="0" smtClean="0"/>
              <a:t>5</a:t>
            </a:r>
          </a:p>
          <a:p>
            <a:pPr algn="ctr"/>
            <a:r>
              <a:rPr lang="en-IE" dirty="0"/>
              <a:t>6</a:t>
            </a:r>
            <a:endParaRPr lang="en-IE" dirty="0" smtClean="0"/>
          </a:p>
          <a:p>
            <a:pPr algn="ctr"/>
            <a:endParaRPr lang="en-IE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286000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3-4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51" name="Curved Connector 50"/>
          <p:cNvCxnSpPr>
            <a:endCxn id="44" idx="3"/>
          </p:cNvCxnSpPr>
          <p:nvPr/>
        </p:nvCxnSpPr>
        <p:spPr>
          <a:xfrm rot="16200000" flipV="1">
            <a:off x="4650613" y="3131375"/>
            <a:ext cx="2729803" cy="151451"/>
          </a:xfrm>
          <a:prstGeom prst="curvedConnector2">
            <a:avLst/>
          </a:prstGeom>
          <a:ln w="25400">
            <a:solidFill>
              <a:srgbClr val="FFC00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989670" y="1588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②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6063" y="1642360"/>
            <a:ext cx="1823725" cy="39967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IE" sz="24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C1: </a:t>
            </a:r>
            <a:r>
              <a:rPr lang="en-IE" sz="2400" dirty="0" smtClean="0">
                <a:solidFill>
                  <a:schemeClr val="tx1"/>
                </a:solidFill>
                <a:latin typeface="Inconsolata" panose="00000509000000000000" pitchFamily="49" charset="0"/>
              </a:rPr>
              <a:t>5-6</a:t>
            </a:r>
            <a:endParaRPr lang="en-IE" sz="2400" dirty="0">
              <a:solidFill>
                <a:schemeClr val="tx1"/>
              </a:solidFill>
              <a:latin typeface="Inconsolata" panose="00000509000000000000" pitchFamily="49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62600" y="762000"/>
            <a:ext cx="3124200" cy="39967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Transaction 4: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①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,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②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 </a:t>
            </a:r>
            <a:endParaRPr lang="en-IE" sz="20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44" grpId="0" animBg="1"/>
      <p:bldP spid="4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Leader Replication and Reads</a:t>
            </a:r>
            <a:endParaRPr lang="en-IE" dirty="0"/>
          </a:p>
        </p:txBody>
      </p:sp>
      <p:sp>
        <p:nvSpPr>
          <p:cNvPr id="110" name="Rectangle 109"/>
          <p:cNvSpPr/>
          <p:nvPr/>
        </p:nvSpPr>
        <p:spPr>
          <a:xfrm rot="16200000">
            <a:off x="5370521" y="2957097"/>
            <a:ext cx="526060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7530146" y="1572054"/>
            <a:ext cx="978733" cy="978733"/>
            <a:chOff x="7024803" y="279268"/>
            <a:chExt cx="1533526" cy="1533526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7535162" y="4912820"/>
            <a:ext cx="976751" cy="930514"/>
            <a:chOff x="6848474" y="5019674"/>
            <a:chExt cx="1609726" cy="1533526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7535162" y="3186578"/>
            <a:ext cx="976751" cy="976751"/>
            <a:chOff x="3881437" y="5019674"/>
            <a:chExt cx="1533526" cy="1533526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437" y="5019674"/>
              <a:ext cx="1533526" cy="1533526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5062147"/>
              <a:ext cx="838200" cy="838200"/>
            </a:xfrm>
            <a:prstGeom prst="rect">
              <a:avLst/>
            </a:prstGeom>
          </p:spPr>
        </p:pic>
      </p:grp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urved Connector 119"/>
          <p:cNvCxnSpPr>
            <a:endCxn id="118" idx="1"/>
          </p:cNvCxnSpPr>
          <p:nvPr/>
        </p:nvCxnSpPr>
        <p:spPr>
          <a:xfrm flipV="1">
            <a:off x="5408324" y="3674954"/>
            <a:ext cx="2126838" cy="1142087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/>
          <p:cNvCxnSpPr>
            <a:endCxn id="112" idx="1"/>
          </p:cNvCxnSpPr>
          <p:nvPr/>
        </p:nvCxnSpPr>
        <p:spPr>
          <a:xfrm flipV="1">
            <a:off x="5408324" y="2061421"/>
            <a:ext cx="2121822" cy="275562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endCxn id="115" idx="1"/>
          </p:cNvCxnSpPr>
          <p:nvPr/>
        </p:nvCxnSpPr>
        <p:spPr>
          <a:xfrm>
            <a:off x="5408324" y="4817041"/>
            <a:ext cx="2126838" cy="561036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04000" y="3971240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03999" y="2257913"/>
            <a:ext cx="12960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04000" y="5681939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104000" y="3636874"/>
            <a:ext cx="1296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04000" y="5001002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03999" y="2958208"/>
            <a:ext cx="129600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86" name="Curved Connector 85"/>
          <p:cNvCxnSpPr>
            <a:stCxn id="53" idx="1"/>
            <a:endCxn id="72" idx="1"/>
          </p:cNvCxnSpPr>
          <p:nvPr/>
        </p:nvCxnSpPr>
        <p:spPr>
          <a:xfrm rot="10800000">
            <a:off x="4104000" y="3790763"/>
            <a:ext cx="12700" cy="1026278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3" idx="1"/>
            <a:endCxn id="71" idx="1"/>
          </p:cNvCxnSpPr>
          <p:nvPr/>
        </p:nvCxnSpPr>
        <p:spPr>
          <a:xfrm rot="10800000" flipV="1">
            <a:off x="4104000" y="4817040"/>
            <a:ext cx="12700" cy="1018787"/>
          </a:xfrm>
          <a:prstGeom prst="curvedConnector3">
            <a:avLst>
              <a:gd name="adj1" fmla="val 1800000"/>
            </a:avLst>
          </a:prstGeom>
          <a:ln w="190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4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Consumer Groups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59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social network ins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82" y="1219200"/>
            <a:ext cx="7391909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72582" y="1219200"/>
            <a:ext cx="7391909" cy="4906963"/>
          </a:xfrm>
          <a:prstGeom prst="rect">
            <a:avLst/>
          </a:prstGeom>
          <a:solidFill>
            <a:schemeClr val="tx1">
              <a:lumMod val="65000"/>
              <a:lumOff val="35000"/>
              <a:alpha val="88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Event processing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Kitten video goes viral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Burst of tweets about earthquakes</a:t>
            </a:r>
          </a:p>
          <a:p>
            <a:pPr>
              <a:buClrTx/>
            </a:pPr>
            <a:endParaRPr lang="en-IE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Continuous querying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Track sentiment for company's products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Monitor popular users tweeting about me</a:t>
            </a:r>
          </a:p>
          <a:p>
            <a:pPr lvl="1">
              <a:buClrTx/>
            </a:pPr>
            <a:endParaRPr lang="en-I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Tx/>
            </a:pPr>
            <a:r>
              <a:rPr lang="en-IE" dirty="0">
                <a:solidFill>
                  <a:schemeClr val="bg1">
                    <a:lumMod val="85000"/>
                  </a:schemeClr>
                </a:solidFill>
              </a:rPr>
              <a:t>Real-time response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Put Emergency Services on alert</a:t>
            </a:r>
          </a:p>
          <a:p>
            <a:pPr lvl="1">
              <a:buClrTx/>
            </a:pP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Schedule Quality Control (QC) review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Social Media Analytics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3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07257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/>
          <p:cNvSpPr/>
          <p:nvPr/>
        </p:nvSpPr>
        <p:spPr>
          <a:xfrm rot="16200000">
            <a:off x="-1320370" y="2959365"/>
            <a:ext cx="5256066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6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727146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381721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405272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07297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361872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02750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682078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36653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00765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662229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316804"/>
            <a:ext cx="1584000" cy="10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Curved Connector 58"/>
          <p:cNvCxnSpPr>
            <a:stCxn id="58" idx="2"/>
          </p:cNvCxnSpPr>
          <p:nvPr/>
        </p:nvCxnSpPr>
        <p:spPr>
          <a:xfrm>
            <a:off x="2069486" y="3721187"/>
            <a:ext cx="2040681" cy="1095854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04000" y="4663152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3">
                    <a:lumMod val="75000"/>
                  </a:schemeClr>
                </a:solidFill>
                <a:latin typeface="Inconsolata" panose="00000509000000000000" pitchFamily="49" charset="0"/>
              </a:rPr>
              <a:t>Partition 1</a:t>
            </a:r>
            <a:endParaRPr lang="en-IE" sz="1400" b="1" dirty="0">
              <a:solidFill>
                <a:schemeClr val="accent3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3999" y="3285083"/>
            <a:ext cx="1296000" cy="307777"/>
          </a:xfrm>
          <a:prstGeom prst="rect">
            <a:avLst/>
          </a:prstGeom>
          <a:ln w="317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nconsolata" panose="00000509000000000000" pitchFamily="49" charset="0"/>
              </a:rPr>
              <a:t>Partition 2</a:t>
            </a:r>
            <a:endParaRPr lang="en-IE" sz="1400" b="1" dirty="0">
              <a:solidFill>
                <a:schemeClr val="tx1">
                  <a:lumMod val="95000"/>
                  <a:lumOff val="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04000" y="5340094"/>
            <a:ext cx="1296000" cy="307777"/>
          </a:xfrm>
          <a:prstGeom prst="rect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400" b="1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Partition 3</a:t>
            </a:r>
            <a:endParaRPr lang="en-IE" sz="1400" b="1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cxnSp>
        <p:nvCxnSpPr>
          <p:cNvPr id="122" name="Curved Connector 121"/>
          <p:cNvCxnSpPr>
            <a:stCxn id="53" idx="3"/>
            <a:endCxn id="45" idx="1"/>
          </p:cNvCxnSpPr>
          <p:nvPr/>
        </p:nvCxnSpPr>
        <p:spPr>
          <a:xfrm flipV="1">
            <a:off x="5400000" y="869376"/>
            <a:ext cx="2226925" cy="3947665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>
            <a:stCxn id="53" idx="3"/>
            <a:endCxn id="78" idx="1"/>
          </p:cNvCxnSpPr>
          <p:nvPr/>
        </p:nvCxnSpPr>
        <p:spPr>
          <a:xfrm>
            <a:off x="5400000" y="4817041"/>
            <a:ext cx="2226925" cy="1007391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58" idx="2"/>
            <a:endCxn id="54" idx="1"/>
          </p:cNvCxnSpPr>
          <p:nvPr/>
        </p:nvCxnSpPr>
        <p:spPr>
          <a:xfrm flipV="1">
            <a:off x="2069486" y="3438972"/>
            <a:ext cx="2034513" cy="282215"/>
          </a:xfrm>
          <a:prstGeom prst="curvedConnector3">
            <a:avLst>
              <a:gd name="adj1" fmla="val 50000"/>
            </a:avLst>
          </a:prstGeom>
          <a:ln w="190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54" idx="3"/>
            <a:endCxn id="48" idx="1"/>
          </p:cNvCxnSpPr>
          <p:nvPr/>
        </p:nvCxnSpPr>
        <p:spPr>
          <a:xfrm flipV="1">
            <a:off x="5399999" y="1999835"/>
            <a:ext cx="2226926" cy="1439137"/>
          </a:xfrm>
          <a:prstGeom prst="curvedConnector3">
            <a:avLst>
              <a:gd name="adj1" fmla="val 66538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54" idx="3"/>
            <a:endCxn id="51" idx="1"/>
          </p:cNvCxnSpPr>
          <p:nvPr/>
        </p:nvCxnSpPr>
        <p:spPr>
          <a:xfrm>
            <a:off x="5399999" y="3438972"/>
            <a:ext cx="2226926" cy="409810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04800" y="0"/>
            <a:ext cx="8839200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09600" y="13716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Write to one consumer in each group</a:t>
            </a:r>
          </a:p>
          <a:p>
            <a:pPr lvl="1"/>
            <a:r>
              <a:rPr lang="en-IE" dirty="0" smtClean="0"/>
              <a:t>Allows for partitioning consumers</a:t>
            </a:r>
          </a:p>
          <a:p>
            <a:pPr lvl="1"/>
            <a:r>
              <a:rPr lang="en-IE" dirty="0" smtClean="0"/>
              <a:t>Load balancing within each group</a:t>
            </a:r>
          </a:p>
          <a:p>
            <a:pPr lvl="1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2" name="Rectangle 41"/>
          <p:cNvSpPr/>
          <p:nvPr/>
        </p:nvSpPr>
        <p:spPr>
          <a:xfrm>
            <a:off x="7391398" y="3352800"/>
            <a:ext cx="1447801" cy="338352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2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91399" y="375763"/>
            <a:ext cx="1447801" cy="256052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lang="en-IE" sz="2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Group 1</a:t>
            </a:r>
            <a:endParaRPr lang="en-IE" sz="2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7626925" y="381000"/>
            <a:ext cx="976751" cy="976751"/>
            <a:chOff x="7024803" y="279268"/>
            <a:chExt cx="1533526" cy="15335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7626925" y="1511459"/>
            <a:ext cx="976751" cy="976751"/>
            <a:chOff x="7024803" y="279268"/>
            <a:chExt cx="1533526" cy="15335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803" y="279268"/>
              <a:ext cx="1533526" cy="15335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8560" y="279268"/>
              <a:ext cx="909769" cy="923147"/>
            </a:xfrm>
            <a:prstGeom prst="rect">
              <a:avLst/>
            </a:prstGeom>
          </p:spPr>
        </p:pic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26925" y="3383525"/>
            <a:ext cx="976751" cy="930514"/>
            <a:chOff x="6848474" y="5019674"/>
            <a:chExt cx="1609726" cy="153352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7626925" y="4375809"/>
            <a:ext cx="976751" cy="930514"/>
            <a:chOff x="6848474" y="5019674"/>
            <a:chExt cx="1609726" cy="153352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7626925" y="5359175"/>
            <a:ext cx="976751" cy="930514"/>
            <a:chOff x="6848474" y="5019674"/>
            <a:chExt cx="1609726" cy="153352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474" y="5019674"/>
              <a:ext cx="1533526" cy="153352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631" y="5062147"/>
              <a:ext cx="833569" cy="92029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 Groups</a:t>
            </a:r>
          </a:p>
        </p:txBody>
      </p:sp>
    </p:spTree>
    <p:extLst>
      <p:ext uri="{BB962C8B-B14F-4D97-AF65-F5344CB8AC3E}">
        <p14:creationId xmlns:p14="http://schemas.microsoft.com/office/powerpoint/2010/main" val="30406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Kafka: Streams and Connectors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93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3" y="3653597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essag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3" y="3632886"/>
            <a:ext cx="454637" cy="4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343" y="1325194"/>
            <a:ext cx="828675" cy="11890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52" y="1325194"/>
            <a:ext cx="828675" cy="1189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1" y="1325194"/>
            <a:ext cx="828675" cy="1189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0" y="1325548"/>
            <a:ext cx="828675" cy="118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4" y="1325194"/>
            <a:ext cx="828675" cy="118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1325194"/>
            <a:ext cx="828675" cy="11890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19" y="1221859"/>
            <a:ext cx="1101868" cy="7685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304" y="1093251"/>
            <a:ext cx="990525" cy="9905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206337"/>
            <a:ext cx="813088" cy="8130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485" y="1267007"/>
            <a:ext cx="723439" cy="7234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461" y="1306237"/>
            <a:ext cx="980125" cy="684209"/>
          </a:xfrm>
          <a:prstGeom prst="rect">
            <a:avLst/>
          </a:prstGeom>
        </p:spPr>
      </p:pic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019674"/>
            <a:ext cx="1533526" cy="15335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37" y="5019674"/>
            <a:ext cx="1533526" cy="15335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474" y="5019674"/>
            <a:ext cx="1533526" cy="15335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157" y="5019674"/>
            <a:ext cx="909769" cy="9231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631" y="5062147"/>
            <a:ext cx="833569" cy="9202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062147"/>
            <a:ext cx="838200" cy="8382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0208" y="1206337"/>
            <a:ext cx="793825" cy="799884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15" idx="2"/>
            <a:endCxn id="6" idx="7"/>
          </p:cNvCxnSpPr>
          <p:nvPr/>
        </p:nvCxnSpPr>
        <p:spPr>
          <a:xfrm rot="16200000" flipH="1">
            <a:off x="2210385" y="1530123"/>
            <a:ext cx="775220" cy="274417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0" idx="2"/>
            <a:endCxn id="6" idx="7"/>
          </p:cNvCxnSpPr>
          <p:nvPr/>
        </p:nvCxnSpPr>
        <p:spPr>
          <a:xfrm rot="16200000" flipH="1">
            <a:off x="2892003" y="2211741"/>
            <a:ext cx="775574" cy="1380583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21" idx="2"/>
            <a:endCxn id="6" idx="8"/>
          </p:cNvCxnSpPr>
          <p:nvPr/>
        </p:nvCxnSpPr>
        <p:spPr>
          <a:xfrm rot="16200000" flipH="1">
            <a:off x="3934690" y="2532646"/>
            <a:ext cx="472893" cy="436092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22" idx="2"/>
            <a:endCxn id="6" idx="9"/>
          </p:cNvCxnSpPr>
          <p:nvPr/>
        </p:nvCxnSpPr>
        <p:spPr>
          <a:xfrm rot="5400000">
            <a:off x="4875504" y="2545961"/>
            <a:ext cx="472893" cy="409463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14" idx="2"/>
            <a:endCxn id="6" idx="0"/>
          </p:cNvCxnSpPr>
          <p:nvPr/>
        </p:nvCxnSpPr>
        <p:spPr>
          <a:xfrm rot="5400000">
            <a:off x="5615508" y="2225056"/>
            <a:ext cx="775574" cy="1353954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6" idx="2"/>
            <a:endCxn id="6" idx="0"/>
          </p:cNvCxnSpPr>
          <p:nvPr/>
        </p:nvCxnSpPr>
        <p:spPr>
          <a:xfrm rot="5400000">
            <a:off x="6297304" y="1543261"/>
            <a:ext cx="775574" cy="2717545"/>
          </a:xfrm>
          <a:prstGeom prst="curvedConnector2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" idx="2"/>
            <a:endCxn id="58" idx="0"/>
          </p:cNvCxnSpPr>
          <p:nvPr/>
        </p:nvCxnSpPr>
        <p:spPr>
          <a:xfrm>
            <a:off x="5326318" y="4269317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" idx="3"/>
            <a:endCxn id="57" idx="0"/>
          </p:cNvCxnSpPr>
          <p:nvPr/>
        </p:nvCxnSpPr>
        <p:spPr>
          <a:xfrm rot="5400000">
            <a:off x="4553871" y="4666327"/>
            <a:ext cx="447676" cy="25901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>
            <a:stCxn id="6" idx="5"/>
            <a:endCxn id="56" idx="0"/>
          </p:cNvCxnSpPr>
          <p:nvPr/>
        </p:nvCxnSpPr>
        <p:spPr>
          <a:xfrm rot="10800000" flipV="1">
            <a:off x="1681164" y="4269316"/>
            <a:ext cx="2288919" cy="750357"/>
          </a:xfrm>
          <a:prstGeom prst="curvedConnector2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57200" y="5029555"/>
            <a:ext cx="5126833" cy="1523645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9000"/>
                </a:schemeClr>
              </a:gs>
              <a:gs pos="35000">
                <a:schemeClr val="accent2">
                  <a:tint val="37000"/>
                  <a:satMod val="300000"/>
                  <a:alpha val="73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Consumers</a:t>
            </a:r>
            <a:endParaRPr lang="en-IE" sz="4800" dirty="0">
              <a:solidFill>
                <a:srgbClr val="C00000"/>
              </a:solidFill>
              <a:latin typeface="Inconsolata" panose="00000509000000000000" pitchFamily="49" charset="0"/>
            </a:endParaRPr>
          </a:p>
        </p:txBody>
      </p:sp>
      <p:sp>
        <p:nvSpPr>
          <p:cNvPr id="6" name="Decagon 5"/>
          <p:cNvSpPr/>
          <p:nvPr/>
        </p:nvSpPr>
        <p:spPr>
          <a:xfrm>
            <a:off x="3810000" y="2987137"/>
            <a:ext cx="1676400" cy="1584863"/>
          </a:xfrm>
          <a:prstGeom prst="decagon">
            <a:avLst/>
          </a:prstGeom>
          <a:solidFill>
            <a:srgbClr val="1D1C1C"/>
          </a:solidFill>
          <a:ln>
            <a:solidFill>
              <a:srgbClr val="1D1C1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97" name="Picture 719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2446" y="3197902"/>
            <a:ext cx="1111999" cy="1111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8229600" cy="1523645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72000"/>
                </a:schemeClr>
              </a:gs>
              <a:gs pos="100000">
                <a:schemeClr val="accent1">
                  <a:tint val="15000"/>
                  <a:satMod val="350000"/>
                  <a:alpha val="82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Producers</a:t>
            </a:r>
            <a:endParaRPr lang="en-IE" sz="4800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" y="3276601"/>
            <a:ext cx="910133" cy="1127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5141" y="3276600"/>
            <a:ext cx="910133" cy="11273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967" y="3685707"/>
            <a:ext cx="590740" cy="590740"/>
          </a:xfrm>
          <a:prstGeom prst="rect">
            <a:avLst/>
          </a:prstGeom>
        </p:spPr>
      </p:pic>
      <p:cxnSp>
        <p:nvCxnSpPr>
          <p:cNvPr id="52" name="Curved Connector 51"/>
          <p:cNvCxnSpPr>
            <a:endCxn id="50" idx="1"/>
          </p:cNvCxnSpPr>
          <p:nvPr/>
        </p:nvCxnSpPr>
        <p:spPr>
          <a:xfrm>
            <a:off x="5486400" y="3779569"/>
            <a:ext cx="2348741" cy="6072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48" idx="3"/>
          </p:cNvCxnSpPr>
          <p:nvPr/>
        </p:nvCxnSpPr>
        <p:spPr>
          <a:xfrm flipV="1">
            <a:off x="1291133" y="3779569"/>
            <a:ext cx="2518867" cy="6072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0880" y="3675024"/>
            <a:ext cx="598653" cy="61210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52400" y="2986390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IE" sz="48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Conn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28249" y="2983458"/>
            <a:ext cx="2115751" cy="152364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62000"/>
                </a:schemeClr>
              </a:gs>
              <a:gs pos="35000">
                <a:schemeClr val="accent6">
                  <a:tint val="37000"/>
                  <a:satMod val="300000"/>
                  <a:alpha val="60000"/>
                </a:schemeClr>
              </a:gs>
              <a:gs pos="100000">
                <a:schemeClr val="accent6">
                  <a:tint val="15000"/>
                  <a:satMod val="350000"/>
                  <a:alpha val="61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48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ectors</a:t>
            </a:r>
            <a:endParaRPr lang="en-IE" sz="4800" dirty="0">
              <a:solidFill>
                <a:schemeClr val="accent6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00763" y="5029555"/>
            <a:ext cx="2861615" cy="15236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5000"/>
                </a:schemeClr>
              </a:gs>
              <a:gs pos="35000">
                <a:schemeClr val="accent3">
                  <a:tint val="37000"/>
                  <a:satMod val="300000"/>
                  <a:alpha val="51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4800" dirty="0" smtClean="0">
                <a:solidFill>
                  <a:srgbClr val="00B050"/>
                </a:solidFill>
                <a:latin typeface="Inconsolata" panose="00000509000000000000" pitchFamily="49" charset="0"/>
              </a:rPr>
              <a:t>Stream</a:t>
            </a:r>
            <a:endParaRPr lang="en-IE" sz="4800" dirty="0">
              <a:solidFill>
                <a:srgbClr val="00B050"/>
              </a:solidFill>
              <a:latin typeface="Inconsolata" panose="00000509000000000000" pitchFamily="49" charset="0"/>
            </a:endParaRPr>
          </a:p>
        </p:txBody>
      </p:sp>
      <p:cxnSp>
        <p:nvCxnSpPr>
          <p:cNvPr id="68" name="Curved Connector 67"/>
          <p:cNvCxnSpPr>
            <a:stCxn id="58" idx="0"/>
            <a:endCxn id="6" idx="3"/>
          </p:cNvCxnSpPr>
          <p:nvPr/>
        </p:nvCxnSpPr>
        <p:spPr>
          <a:xfrm rot="16200000" flipV="1">
            <a:off x="6037390" y="3441826"/>
            <a:ext cx="447676" cy="2708019"/>
          </a:xfrm>
          <a:prstGeom prst="curvedConnector3">
            <a:avLst>
              <a:gd name="adj1" fmla="val 50000"/>
            </a:avLst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1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" grpId="0" animBg="1"/>
      <p:bldP spid="64" grpId="0" animBg="1"/>
      <p:bldP spid="65" grpId="0" animBg="1"/>
      <p:bldP spid="6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Kafka Overview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Producer API: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Append records to topics (push)</a:t>
            </a:r>
          </a:p>
          <a:p>
            <a:r>
              <a:rPr lang="en-IE" dirty="0" smtClean="0">
                <a:solidFill>
                  <a:srgbClr val="C00000"/>
                </a:solidFill>
              </a:rPr>
              <a:t>Consumer API:</a:t>
            </a:r>
          </a:p>
          <a:p>
            <a:pPr lvl="1"/>
            <a:r>
              <a:rPr lang="en-IE" dirty="0" smtClean="0">
                <a:solidFill>
                  <a:srgbClr val="C00000"/>
                </a:solidFill>
              </a:rPr>
              <a:t>Read records from topics (pull)</a:t>
            </a:r>
          </a:p>
          <a:p>
            <a:r>
              <a:rPr lang="en-IE" dirty="0" smtClean="0">
                <a:solidFill>
                  <a:srgbClr val="FE8307"/>
                </a:solidFill>
              </a:rPr>
              <a:t>Connector API:</a:t>
            </a:r>
          </a:p>
          <a:p>
            <a:pPr lvl="1"/>
            <a:r>
              <a:rPr lang="en-IE" dirty="0" smtClean="0">
                <a:solidFill>
                  <a:srgbClr val="FE8307"/>
                </a:solidFill>
              </a:rPr>
              <a:t>Read/write to external components </a:t>
            </a:r>
          </a:p>
          <a:p>
            <a:pPr lvl="2"/>
            <a:r>
              <a:rPr lang="en-IE" dirty="0" smtClean="0">
                <a:solidFill>
                  <a:srgbClr val="FE8307"/>
                </a:solidFill>
              </a:rPr>
              <a:t>For example, a database or other streaming platforms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Stream API </a:t>
            </a:r>
            <a:r>
              <a:rPr lang="en-US" dirty="0" smtClean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Producer</a:t>
            </a:r>
            <a:r>
              <a:rPr lang="en-US" dirty="0" smtClean="0">
                <a:solidFill>
                  <a:srgbClr val="00B050"/>
                </a:solidFill>
              </a:rPr>
              <a:t> + </a:t>
            </a:r>
            <a:r>
              <a:rPr lang="en-US" dirty="0" smtClean="0">
                <a:solidFill>
                  <a:srgbClr val="C00000"/>
                </a:solidFill>
              </a:rPr>
              <a:t>Consumer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r>
              <a:rPr lang="en-IE" dirty="0" smtClean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</a:rPr>
              <a:t>Read records from input topics</a:t>
            </a:r>
          </a:p>
          <a:p>
            <a:pPr lvl="1"/>
            <a:r>
              <a:rPr lang="en-IE" dirty="0">
                <a:solidFill>
                  <a:srgbClr val="00B050"/>
                </a:solidFill>
              </a:rPr>
              <a:t>A</a:t>
            </a:r>
            <a:r>
              <a:rPr lang="en-IE" dirty="0" smtClean="0">
                <a:solidFill>
                  <a:srgbClr val="00B050"/>
                </a:solidFill>
              </a:rPr>
              <a:t>ppend records to output topics</a:t>
            </a:r>
          </a:p>
          <a:p>
            <a:pPr lvl="1"/>
            <a:endParaRPr lang="en-IE" dirty="0"/>
          </a:p>
        </p:txBody>
      </p:sp>
      <p:sp>
        <p:nvSpPr>
          <p:cNvPr id="49" name="AutoShape 10" descr="Image result for gears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80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Optimisations and Other Features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34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Optimisations	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Log Compaction</a:t>
            </a:r>
          </a:p>
          <a:p>
            <a:pPr lvl="1"/>
            <a:r>
              <a:rPr lang="en-IE" dirty="0" smtClean="0"/>
              <a:t>Repeated sequential values are suppressed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Direct Disk-to-Network</a:t>
            </a:r>
          </a:p>
          <a:p>
            <a:pPr lvl="1"/>
            <a:r>
              <a:rPr lang="en-IE" dirty="0" smtClean="0"/>
              <a:t>When data don't need to be loaded into JVM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Consumer / Producer Quotas</a:t>
            </a:r>
          </a:p>
          <a:p>
            <a:pPr lvl="1"/>
            <a:r>
              <a:rPr lang="en-IE" dirty="0" smtClean="0"/>
              <a:t>Set limits to avoid saturating the system</a:t>
            </a:r>
          </a:p>
          <a:p>
            <a:endParaRPr lang="en-IE" dirty="0"/>
          </a:p>
          <a:p>
            <a:r>
              <a:rPr lang="en-IE" dirty="0" smtClean="0"/>
              <a:t>...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65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Kafka Streams API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Aggregation </a:t>
            </a:r>
            <a:r>
              <a:rPr lang="en-IE" dirty="0" smtClean="0"/>
              <a:t>(e.g., count messages)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Joins</a:t>
            </a:r>
            <a:r>
              <a:rPr lang="en-IE" dirty="0" smtClean="0"/>
              <a:t> (e.g., "unify" two streams)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Windowing</a:t>
            </a:r>
            <a:r>
              <a:rPr lang="en-IE" dirty="0" smtClean="0"/>
              <a:t> (define retention period)</a:t>
            </a:r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Continuous Querying </a:t>
            </a:r>
            <a:r>
              <a:rPr lang="en-IE" dirty="0" smtClean="0"/>
              <a:t>(KSQL) </a:t>
            </a: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93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Available Frameworks</a:t>
            </a:r>
            <a:endParaRPr lang="en-IE" dirty="0"/>
          </a:p>
        </p:txBody>
      </p:sp>
      <p:pic>
        <p:nvPicPr>
          <p:cNvPr id="14338" name="Picture 2" descr="Apache Storm'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38529"/>
            <a:ext cx="2468164" cy="8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pache Apex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1578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park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83973"/>
            <a:ext cx="1828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pache Flin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3973"/>
            <a:ext cx="19050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pache kaf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364" y="4365049"/>
            <a:ext cx="930853" cy="14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Available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386" name="Picture 2" descr="https://qph.ec.quoracdn.net/main-qimg-4c1ecb08ebd5c07ee1156c94481b1490-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38666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635476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https://databaseline.bitbucket.io/an-overview-of-apache-streaming-technologies</a:t>
            </a:r>
            <a:r>
              <a:rPr lang="en-IE" dirty="0" smtClean="0">
                <a:hlinkClick r:id="rId3"/>
              </a:rPr>
              <a:t>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894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2" y="1219200"/>
            <a:ext cx="7391909" cy="4906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95000"/>
                  </a:schemeClr>
                </a:solidFill>
              </a:rPr>
              <a:t>Applications: Log Monitoring</a:t>
            </a:r>
            <a:endParaRPr lang="en-I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 descr="Image result for lemming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856125" cy="49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05600" y="5410200"/>
            <a:ext cx="2286000" cy="12414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z="3200" dirty="0" smtClean="0">
                <a:solidFill>
                  <a:schemeClr val="bg1">
                    <a:lumMod val="85000"/>
                  </a:schemeClr>
                </a:solidFill>
              </a:rPr>
              <a:t>Questions?</a:t>
            </a:r>
            <a:endParaRPr lang="en-IE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Class Projects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32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Marking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80% </a:t>
            </a:r>
            <a:r>
              <a:rPr lang="en-IE" sz="2800" dirty="0"/>
              <a:t>for </a:t>
            </a:r>
            <a:r>
              <a:rPr lang="en-IE" sz="2800" dirty="0" smtClean="0"/>
              <a:t>Weekly </a:t>
            </a:r>
            <a:r>
              <a:rPr lang="en-IE" sz="2800" dirty="0"/>
              <a:t>Labs </a:t>
            </a:r>
            <a:endParaRPr lang="en-IE" sz="2800" dirty="0" smtClean="0"/>
          </a:p>
          <a:p>
            <a:pPr lvl="1"/>
            <a:r>
              <a:rPr lang="en-IE" sz="2400" dirty="0" smtClean="0"/>
              <a:t>11 labs total</a:t>
            </a:r>
          </a:p>
          <a:p>
            <a:pPr lvl="1"/>
            <a:r>
              <a:rPr lang="en-IE" sz="2400" dirty="0" smtClean="0"/>
              <a:t>Best 9 labs count</a:t>
            </a:r>
          </a:p>
          <a:p>
            <a:r>
              <a:rPr lang="en-IE" sz="2800" dirty="0" smtClean="0"/>
              <a:t>2</a:t>
            </a:r>
            <a:r>
              <a:rPr lang="en-IE" sz="2800" dirty="0"/>
              <a:t>0</a:t>
            </a:r>
            <a:r>
              <a:rPr lang="en-IE" sz="2800" dirty="0" smtClean="0"/>
              <a:t>% </a:t>
            </a:r>
            <a:r>
              <a:rPr lang="en-IE" sz="2800" dirty="0"/>
              <a:t>for </a:t>
            </a:r>
            <a:r>
              <a:rPr lang="en-IE" sz="2800" dirty="0" smtClean="0"/>
              <a:t>Class Project</a:t>
            </a:r>
            <a:endParaRPr lang="en-IE" sz="2800" dirty="0"/>
          </a:p>
          <a:p>
            <a:endParaRPr lang="en-IE" sz="2800" dirty="0"/>
          </a:p>
          <a:p>
            <a:pPr marL="0" indent="0">
              <a:buNone/>
            </a:pP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9624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</a:rPr>
              <a:t>Assignments each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week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Working in groups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9051" y="3962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Hands-on each week!</a:t>
            </a:r>
          </a:p>
          <a:p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Working in groups!</a:t>
            </a:r>
            <a:endParaRPr lang="en-IE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Class Project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2060"/>
                </a:solidFill>
              </a:rPr>
              <a:t>Done in threes</a:t>
            </a:r>
          </a:p>
          <a:p>
            <a:r>
              <a:rPr lang="en-IE" sz="2400" dirty="0" smtClean="0">
                <a:solidFill>
                  <a:srgbClr val="002060"/>
                </a:solidFill>
              </a:rPr>
              <a:t>Goal</a:t>
            </a:r>
            <a:r>
              <a:rPr lang="en-IE" sz="2400" dirty="0" smtClean="0"/>
              <a:t>: </a:t>
            </a:r>
            <a:r>
              <a:rPr lang="en-IE" sz="2000" dirty="0" smtClean="0"/>
              <a:t>Use what you’ve learned to do something cool/fun (hopefully)</a:t>
            </a:r>
          </a:p>
          <a:p>
            <a:r>
              <a:rPr lang="en-IE" sz="2400" dirty="0" smtClean="0">
                <a:solidFill>
                  <a:srgbClr val="002060"/>
                </a:solidFill>
              </a:rPr>
              <a:t>Process</a:t>
            </a:r>
            <a:r>
              <a:rPr lang="en-IE" sz="2400" dirty="0" smtClean="0"/>
              <a:t>:</a:t>
            </a:r>
          </a:p>
          <a:p>
            <a:pPr lvl="1"/>
            <a:r>
              <a:rPr lang="en-IE" sz="2000" dirty="0" smtClean="0"/>
              <a:t>We will assign groups tomorrow</a:t>
            </a:r>
            <a:endParaRPr lang="en-IE" sz="1600" dirty="0"/>
          </a:p>
          <a:p>
            <a:pPr lvl="1"/>
            <a:r>
              <a:rPr lang="en-IE" sz="2000" dirty="0" smtClean="0"/>
              <a:t>Start thinking up topics / find interesting datasets!</a:t>
            </a:r>
          </a:p>
          <a:p>
            <a:pPr lvl="1"/>
            <a:r>
              <a:rPr lang="en-IE" sz="2000" dirty="0" smtClean="0"/>
              <a:t>Register topic</a:t>
            </a:r>
          </a:p>
          <a:p>
            <a:pPr lvl="1"/>
            <a:r>
              <a:rPr lang="en-IE" sz="2000" dirty="0" smtClean="0"/>
              <a:t>Work on projects during semester</a:t>
            </a:r>
          </a:p>
          <a:p>
            <a:r>
              <a:rPr lang="en-IE" sz="2400" dirty="0" smtClean="0">
                <a:solidFill>
                  <a:srgbClr val="002060"/>
                </a:solidFill>
              </a:rPr>
              <a:t>Deliverables</a:t>
            </a:r>
            <a:r>
              <a:rPr lang="en-IE" sz="2400" dirty="0" smtClean="0"/>
              <a:t>: </a:t>
            </a:r>
            <a:r>
              <a:rPr lang="en-IE" sz="2000" dirty="0" smtClean="0"/>
              <a:t>4 minute presentation (video), code repository with documentation in README</a:t>
            </a:r>
          </a:p>
          <a:p>
            <a:r>
              <a:rPr lang="en-IE" sz="2400" dirty="0" smtClean="0">
                <a:solidFill>
                  <a:srgbClr val="002060"/>
                </a:solidFill>
              </a:rPr>
              <a:t>Marked </a:t>
            </a:r>
            <a:r>
              <a:rPr lang="en-IE" sz="2400" dirty="0">
                <a:solidFill>
                  <a:srgbClr val="002060"/>
                </a:solidFill>
              </a:rPr>
              <a:t>on</a:t>
            </a:r>
            <a:r>
              <a:rPr lang="en-IE" sz="2400" dirty="0"/>
              <a:t>: </a:t>
            </a:r>
            <a:r>
              <a:rPr lang="en-IE" sz="2000" dirty="0"/>
              <a:t>Difficulty, appropriateness, scale, good use of techniques, presentation, coolness, creativity, value</a:t>
            </a:r>
          </a:p>
          <a:p>
            <a:pPr lvl="1"/>
            <a:r>
              <a:rPr lang="en-IE" sz="2000" dirty="0"/>
              <a:t>Ambition is appreciated, even if you don’t </a:t>
            </a:r>
            <a:r>
              <a:rPr lang="en-IE" sz="2000" dirty="0" smtClean="0"/>
              <a:t>succeed</a:t>
            </a:r>
            <a:endParaRPr lang="en-IE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52400"/>
            <a:ext cx="1676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upload.wikimedia.org/wikipedia/commons/8/84/Hindenburg_bur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9433048" cy="71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6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Desiderata for project</a:t>
            </a:r>
            <a:endParaRPr lang="e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" b="1" u="sng" dirty="0" smtClean="0">
                <a:solidFill>
                  <a:srgbClr val="002060"/>
                </a:solidFill>
              </a:rPr>
              <a:t>Must focus around some technique from the course!</a:t>
            </a:r>
            <a:endParaRPr lang="en" b="1" u="sng" dirty="0">
              <a:solidFill>
                <a:srgbClr val="002060"/>
              </a:solidFill>
            </a:endParaRPr>
          </a:p>
          <a:p>
            <a:endParaRPr lang="en" dirty="0" smtClean="0"/>
          </a:p>
          <a:p>
            <a:r>
              <a:rPr lang="en" dirty="0" smtClean="0"/>
              <a:t>Expected difficulty: similar to a lab, but without any instructions</a:t>
            </a:r>
          </a:p>
          <a:p>
            <a:endParaRPr lang="en" dirty="0" smtClean="0"/>
          </a:p>
          <a:p>
            <a:r>
              <a:rPr lang="en" dirty="0" smtClean="0"/>
              <a:t>Data not too small:</a:t>
            </a:r>
          </a:p>
          <a:p>
            <a:pPr lvl="1"/>
            <a:r>
              <a:rPr lang="en" dirty="0" smtClean="0"/>
              <a:t>Should have &gt;1,000,000 tuples/entries</a:t>
            </a:r>
          </a:p>
          <a:p>
            <a:pPr lvl="1"/>
            <a:endParaRPr lang="en" dirty="0"/>
          </a:p>
          <a:p>
            <a:r>
              <a:rPr lang="en" dirty="0" smtClean="0"/>
              <a:t>Data not too large:</a:t>
            </a:r>
          </a:p>
          <a:p>
            <a:pPr lvl="1"/>
            <a:r>
              <a:rPr lang="en" dirty="0" smtClean="0"/>
              <a:t>Should have &lt;250,000,000 tuples/entries</a:t>
            </a:r>
          </a:p>
          <a:p>
            <a:pPr lvl="1"/>
            <a:r>
              <a:rPr lang="en" dirty="0" smtClean="0"/>
              <a:t>If very large, perhaps take a sample?</a:t>
            </a:r>
          </a:p>
        </p:txBody>
      </p:sp>
    </p:spTree>
    <p:extLst>
      <p:ext uri="{BB962C8B-B14F-4D97-AF65-F5344CB8AC3E}">
        <p14:creationId xmlns:p14="http://schemas.microsoft.com/office/powerpoint/2010/main" val="27470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Where to find/explore data?</a:t>
            </a:r>
            <a:endParaRPr lang="e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" dirty="0" smtClean="0"/>
              <a:t>Kaggle:</a:t>
            </a:r>
          </a:p>
          <a:p>
            <a:pPr lvl="1"/>
            <a:r>
              <a:rPr lang="en-US" dirty="0">
                <a:hlinkClick r:id="rId2"/>
              </a:rPr>
              <a:t>https://www.kaggle.com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" dirty="0" smtClean="0"/>
          </a:p>
          <a:p>
            <a:r>
              <a:rPr lang="en" dirty="0" smtClean="0"/>
              <a:t>Google Dataset Search:</a:t>
            </a:r>
          </a:p>
          <a:p>
            <a:pPr lvl="1"/>
            <a:r>
              <a:rPr lang="en-US" dirty="0">
                <a:hlinkClick r:id="rId3"/>
              </a:rPr>
              <a:t>https://datasetsearch.research.google.com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457200" lvl="1" indent="0">
              <a:buNone/>
            </a:pPr>
            <a:endParaRPr lang="en" dirty="0"/>
          </a:p>
          <a:p>
            <a:r>
              <a:rPr lang="en" dirty="0" smtClean="0"/>
              <a:t>Datos Abiertos de Chile:</a:t>
            </a:r>
          </a:p>
          <a:p>
            <a:pPr lvl="1"/>
            <a:r>
              <a:rPr lang="en-US" dirty="0">
                <a:hlinkClick r:id="rId4"/>
              </a:rPr>
              <a:t>https://datos.gob.cl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https://es.datachile.io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…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" dirty="0" smtClean="0"/>
          </a:p>
          <a:p>
            <a:endParaRPr lang="en" dirty="0"/>
          </a:p>
          <a:p>
            <a:pPr lvl="1"/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8449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$\\\hline&#10;$(k_8,v_8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$\\\hline&#10;$(k_2,v_2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$\\\hline&#10;$(k_3,v_3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$\\\hline&#10;$(k_4,v_4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$\\\hline&#10;$(k_5,v_5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$\\\hline&#10;$(k_6,v_6)$\\&#10;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1$\\\hline&#10;$(k_1^1,v_1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1$\\\hline&#10;$(k_2^1,v_2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1$\\\hline&#10;$(k_3^1,v_3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1$\\\hline&#10;$(k_4^1,v_4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1$\\\hline&#10;$(k_5^1,v_5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1$\\\hline&#10;$(k_6^1,v_6^1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2$\\\hline&#10;$(k_1^2,v_1^2)$\\&#10;&#10;\end{tabular}&#10;\end{document}&#10;"/>
  <p:tag name="IGUANATEXSIZE" val="20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2$\\\hline&#10;$(k_2^2,v_2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2$\\\hline&#10;$(k_3^2,v_3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$\\\hline&#10;$(k_7,v_7)$\\&#10;&#10;\end{tabular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2$\\\hline&#10;$(k_4^2,v_4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5^2$\\\hline&#10;$(k_5^2,v_5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6^2$\\\hline&#10;$(k_6^2,v_6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7^2$\\\hline&#10;$(k_7^2,v_7^2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8^2$\\\hline&#10;$(k_8^2,v_8^2)$\\&#10;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^3$\\\hline&#10;$(k_1^3,v_1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2^3$\\\hline&#10;$(k_2^3,v_2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0,2905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3^3$\\\hline&#10;$(k_3^3,v_3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,7903"/>
  <p:tag name="ORIGINALWIDTH" val="546,82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4^3$\\\hline&#10;$(k_4^3,v_4^3)$\\&#10;&#10;\end{tabular}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38,5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$t_1$\\\hline&#10;$(k_1,v_1)$\\&#10;&#10;\end{tabular}&#10;\end{document}&#10;"/>
  <p:tag name="IGUANATEXSIZE" val="20"/>
  <p:tag name="IGUANATEXCURSOR" val="25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21643</TotalTime>
  <Words>1912</Words>
  <Application>Microsoft Office PowerPoint</Application>
  <PresentationFormat>On-screen Show (4:3)</PresentationFormat>
  <Paragraphs>953</Paragraphs>
  <Slides>96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CC5212-1 Procesamiento Masivo de Datos Otoño 2023  Lecture 6 Streaming: Kafka</vt:lpstr>
      <vt:lpstr>PowerPoint Presentation</vt:lpstr>
      <vt:lpstr>Files</vt:lpstr>
      <vt:lpstr>Files</vt:lpstr>
      <vt:lpstr>Streams</vt:lpstr>
      <vt:lpstr>Streams</vt:lpstr>
      <vt:lpstr>Applications: Social Media Analytics</vt:lpstr>
      <vt:lpstr>Applications: Social Media Analytics</vt:lpstr>
      <vt:lpstr>Applications: Log Monitoring</vt:lpstr>
      <vt:lpstr>Applications: Log Monitoring</vt:lpstr>
      <vt:lpstr>Applications: Finance</vt:lpstr>
      <vt:lpstr>Applications: Finance</vt:lpstr>
      <vt:lpstr>Applications: Astronomy</vt:lpstr>
      <vt:lpstr>Applications: Astronomy</vt:lpstr>
      <vt:lpstr>Applications: Astronomy</vt:lpstr>
      <vt:lpstr>Streams: Internet of Things</vt:lpstr>
      <vt:lpstr>Streams: Internet of Things</vt:lpstr>
      <vt:lpstr>Distributed Streaming Platform</vt:lpstr>
      <vt:lpstr>Available Frameworks</vt:lpstr>
      <vt:lpstr>Available Frameworks</vt:lpstr>
      <vt:lpstr>Application: Emergency Response</vt:lpstr>
      <vt:lpstr>Real-Time Emergency Response</vt:lpstr>
      <vt:lpstr>Real-Time Emergency Response</vt:lpstr>
      <vt:lpstr>Real-Time Emergency Response</vt:lpstr>
      <vt:lpstr>Apache Kafka</vt:lpstr>
      <vt:lpstr>Apache Kafka vs. Franz Kafka</vt:lpstr>
      <vt:lpstr>Apache Kafka</vt:lpstr>
      <vt:lpstr>Kafka Overview</vt:lpstr>
      <vt:lpstr>Kafka: Data Model</vt:lpstr>
      <vt:lpstr>Kafka Record</vt:lpstr>
      <vt:lpstr>Kafka Record</vt:lpstr>
      <vt:lpstr>Kafka Ledger</vt:lpstr>
      <vt:lpstr>Kafka Ledger</vt:lpstr>
      <vt:lpstr>Kafka Ledger</vt:lpstr>
      <vt:lpstr>Kafka Ledger</vt:lpstr>
      <vt:lpstr>Kafka: Topics</vt:lpstr>
      <vt:lpstr>Kafka Topics</vt:lpstr>
      <vt:lpstr>Kafka Topics</vt:lpstr>
      <vt:lpstr>Topic</vt:lpstr>
      <vt:lpstr>Topic: Default Partitioning by Key</vt:lpstr>
      <vt:lpstr>Topic: Default Partitioning by Key</vt:lpstr>
      <vt:lpstr>Ordering</vt:lpstr>
      <vt:lpstr>Replication</vt:lpstr>
      <vt:lpstr>Leader</vt:lpstr>
      <vt:lpstr>Kafka: Write Guarantees</vt:lpstr>
      <vt:lpstr>Writes: Asynchronous (No Guarantee)</vt:lpstr>
      <vt:lpstr>Writes: Leader Commit</vt:lpstr>
      <vt:lpstr>Writes: Leader Commit + Quorum (2)</vt:lpstr>
      <vt:lpstr>Write Guarantees</vt:lpstr>
      <vt:lpstr>Kafka: Reads</vt:lpstr>
      <vt:lpstr>Kafka tracks consumer offset</vt:lpstr>
      <vt:lpstr>Kafka tracks consumer offset</vt:lpstr>
      <vt:lpstr>Kafka tracks consumer offset</vt:lpstr>
      <vt:lpstr>Failures?</vt:lpstr>
      <vt:lpstr>Kafka: Read Guarantees</vt:lpstr>
      <vt:lpstr>Read Guarantees</vt:lpstr>
      <vt:lpstr>Read: At Least Once (Default)</vt:lpstr>
      <vt:lpstr>Read: At Least Once (Default)</vt:lpstr>
      <vt:lpstr>Read: At Least Once (Default)</vt:lpstr>
      <vt:lpstr>Read: At Least Once (Default)</vt:lpstr>
      <vt:lpstr>Read: At Least Once (Default)</vt:lpstr>
      <vt:lpstr>Read Guarantees</vt:lpstr>
      <vt:lpstr>Read: At Most Once</vt:lpstr>
      <vt:lpstr>Read: At Most Once</vt:lpstr>
      <vt:lpstr>Read: At Most Once</vt:lpstr>
      <vt:lpstr>Read Guarantees</vt:lpstr>
      <vt:lpstr>Read: Effectively Once</vt:lpstr>
      <vt:lpstr>Read: Effectively Once</vt:lpstr>
      <vt:lpstr>Read: Effectively Once</vt:lpstr>
      <vt:lpstr>Read: Effectively Once</vt:lpstr>
      <vt:lpstr>Read: Effectively Once</vt:lpstr>
      <vt:lpstr>Read Guarantees</vt:lpstr>
      <vt:lpstr>Read: Exactly Once</vt:lpstr>
      <vt:lpstr>Read: Exactly Once</vt:lpstr>
      <vt:lpstr>Read: Exactly Once</vt:lpstr>
      <vt:lpstr>Read: Exactly Once</vt:lpstr>
      <vt:lpstr>Read: Exactly Once</vt:lpstr>
      <vt:lpstr>Leader Replication and Reads</vt:lpstr>
      <vt:lpstr>Kafka: Consumer Groups</vt:lpstr>
      <vt:lpstr>Consumer Groups</vt:lpstr>
      <vt:lpstr>Consumer Groups</vt:lpstr>
      <vt:lpstr>Kafka: Streams and Connectors</vt:lpstr>
      <vt:lpstr>Kafka Overview</vt:lpstr>
      <vt:lpstr>Kafka Overview</vt:lpstr>
      <vt:lpstr>Optimisations and Other Features</vt:lpstr>
      <vt:lpstr>Kafka Optimisations </vt:lpstr>
      <vt:lpstr>Kafka Streams API</vt:lpstr>
      <vt:lpstr>Available Frameworks</vt:lpstr>
      <vt:lpstr>Available Frameworks</vt:lpstr>
      <vt:lpstr>PowerPoint Presentation</vt:lpstr>
      <vt:lpstr>Class Projects</vt:lpstr>
      <vt:lpstr>Course Marking</vt:lpstr>
      <vt:lpstr>Class Project</vt:lpstr>
      <vt:lpstr>PowerPoint Presentation</vt:lpstr>
      <vt:lpstr>Desiderata for project</vt:lpstr>
      <vt:lpstr>Where to find/explore data?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1344</cp:revision>
  <cp:lastPrinted>2019-04-15T19:40:08Z</cp:lastPrinted>
  <dcterms:created xsi:type="dcterms:W3CDTF">2006-08-16T00:00:00Z</dcterms:created>
  <dcterms:modified xsi:type="dcterms:W3CDTF">2023-04-24T18:16:48Z</dcterms:modified>
</cp:coreProperties>
</file>