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528" r:id="rId2"/>
    <p:sldId id="529" r:id="rId3"/>
    <p:sldId id="530" r:id="rId4"/>
    <p:sldId id="532" r:id="rId5"/>
    <p:sldId id="533" r:id="rId6"/>
    <p:sldId id="534" r:id="rId7"/>
    <p:sldId id="535" r:id="rId8"/>
    <p:sldId id="536" r:id="rId9"/>
    <p:sldId id="537" r:id="rId10"/>
    <p:sldId id="538" r:id="rId11"/>
    <p:sldId id="539" r:id="rId12"/>
    <p:sldId id="540" r:id="rId13"/>
    <p:sldId id="541" r:id="rId14"/>
    <p:sldId id="542" r:id="rId15"/>
    <p:sldId id="543" r:id="rId16"/>
    <p:sldId id="544" r:id="rId17"/>
    <p:sldId id="545" r:id="rId18"/>
    <p:sldId id="546" r:id="rId19"/>
    <p:sldId id="547" r:id="rId20"/>
    <p:sldId id="548" r:id="rId21"/>
    <p:sldId id="549" r:id="rId22"/>
    <p:sldId id="550" r:id="rId23"/>
    <p:sldId id="551" r:id="rId24"/>
    <p:sldId id="552" r:id="rId25"/>
    <p:sldId id="553" r:id="rId26"/>
    <p:sldId id="572" r:id="rId27"/>
    <p:sldId id="573" r:id="rId28"/>
    <p:sldId id="574" r:id="rId29"/>
    <p:sldId id="575" r:id="rId30"/>
    <p:sldId id="554" r:id="rId31"/>
    <p:sldId id="576" r:id="rId32"/>
    <p:sldId id="577" r:id="rId33"/>
    <p:sldId id="578" r:id="rId34"/>
    <p:sldId id="579" r:id="rId35"/>
    <p:sldId id="584" r:id="rId36"/>
    <p:sldId id="581" r:id="rId37"/>
    <p:sldId id="585" r:id="rId38"/>
    <p:sldId id="593" r:id="rId39"/>
    <p:sldId id="594" r:id="rId40"/>
    <p:sldId id="595" r:id="rId41"/>
    <p:sldId id="596" r:id="rId42"/>
    <p:sldId id="583" r:id="rId43"/>
    <p:sldId id="586" r:id="rId44"/>
    <p:sldId id="556" r:id="rId45"/>
    <p:sldId id="587" r:id="rId46"/>
    <p:sldId id="558" r:id="rId47"/>
    <p:sldId id="559" r:id="rId48"/>
    <p:sldId id="560" r:id="rId49"/>
    <p:sldId id="561" r:id="rId50"/>
    <p:sldId id="562" r:id="rId51"/>
    <p:sldId id="563" r:id="rId52"/>
    <p:sldId id="564" r:id="rId53"/>
    <p:sldId id="565" r:id="rId54"/>
    <p:sldId id="566" r:id="rId55"/>
    <p:sldId id="567" r:id="rId56"/>
    <p:sldId id="569" r:id="rId57"/>
    <p:sldId id="568" r:id="rId58"/>
    <p:sldId id="588" r:id="rId59"/>
    <p:sldId id="571" r:id="rId6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C0FF"/>
    <a:srgbClr val="CC0099"/>
    <a:srgbClr val="DA006D"/>
    <a:srgbClr val="FFFF66"/>
    <a:srgbClr val="C2E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8" autoAdjust="0"/>
    <p:restoredTop sz="94660"/>
  </p:normalViewPr>
  <p:slideViewPr>
    <p:cSldViewPr>
      <p:cViewPr varScale="1">
        <p:scale>
          <a:sx n="84" d="100"/>
          <a:sy n="84" d="100"/>
        </p:scale>
        <p:origin x="-106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D19905A-9E26-441A-BC1F-8B61076A375C}" type="datetimeFigureOut">
              <a:rPr lang="en-IE" smtClean="0">
                <a:latin typeface="Calibri Light" panose="020F0302020204030204" pitchFamily="34" charset="0"/>
              </a:rPr>
              <a:t>17/04/2023</a:t>
            </a:fld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6304028-618E-4087-A3AB-6E82E0D0DB10}" type="slidenum">
              <a:rPr lang="en-IE" smtClean="0">
                <a:latin typeface="Calibri Light" panose="020F0302020204030204" pitchFamily="34" charset="0"/>
              </a:rPr>
              <a:t>‹#›</a:t>
            </a:fld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250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4E300012-02A5-4B9A-BBBE-ECC937BD1D5A}" type="datetimeFigureOut">
              <a:rPr lang="en-IE" smtClean="0"/>
              <a:pPr/>
              <a:t>17/04/2023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904E58D3-AE56-4AF7-BFDD-CAD04963A4E2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45950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96347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9853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4464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>
                <a:solidFill>
                  <a:prstClr val="black"/>
                </a:solidFill>
              </a:rPr>
              <a:pPr/>
              <a:t>16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84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>
                <a:solidFill>
                  <a:prstClr val="black"/>
                </a:solidFill>
              </a:rPr>
              <a:pPr/>
              <a:t>21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276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>
                <a:solidFill>
                  <a:prstClr val="black"/>
                </a:solidFill>
              </a:rPr>
              <a:pPr/>
              <a:t>22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IE" dirty="0" smtClean="0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17/04/2023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17/04/2023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17/04/2023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17/04/2023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small" baseline="0"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17/04/2023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17/04/2023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17/04/2023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17/04/2023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17/04/2023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17/04/2023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17/04/2023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17/04/2023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>
              <a:lumMod val="50000"/>
            </a:schemeClr>
          </a:solidFill>
          <a:latin typeface="Calibri Light" panose="020F0302020204030204" pitchFamily="34" charset="0"/>
          <a:ea typeface="+mj-ea"/>
          <a:cs typeface="Segoe UI Semilight" panose="020B04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2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k.apache.org/docs/latest/programming-guide.html#transformation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spark.apache.org/docs/latest/programming-guide.html#action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spark.apache.org/docs/latest/programming-guide.html#actions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spark.apache.org/docs/latest/programming-guide.html#actions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8.xml"/><Relationship Id="rId7" Type="http://schemas.openxmlformats.org/officeDocument/2006/relationships/image" Target="../media/image1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park.apache.org/docs/latest/programming-guide.html#rdd-persistenc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://hadoop.apache.org/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hyperlink" Target="http://hadoop.apache.org/" TargetMode="Externa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9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0.png"/><Relationship Id="rId10" Type="http://schemas.openxmlformats.org/officeDocument/2006/relationships/hyperlink" Target="http://hive.apache.org/" TargetMode="External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2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bricks.com/blog/2014/10/10/spark-petabyte-sort.html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IE" sz="4400" dirty="0" smtClean="0"/>
              <a:t>CC5212-1</a:t>
            </a:r>
            <a:r>
              <a:rPr lang="en-IE" b="1" dirty="0" smtClean="0"/>
              <a:t/>
            </a:r>
            <a:br>
              <a:rPr lang="en-IE" b="1" dirty="0" smtClean="0"/>
            </a:br>
            <a:r>
              <a:rPr lang="en-IE" cap="small" dirty="0" err="1" smtClean="0"/>
              <a:t>Procesamiento</a:t>
            </a:r>
            <a:r>
              <a:rPr lang="en-IE" cap="small" dirty="0" smtClean="0"/>
              <a:t> </a:t>
            </a:r>
            <a:r>
              <a:rPr lang="en-IE" cap="small" dirty="0" err="1" smtClean="0"/>
              <a:t>Masivo</a:t>
            </a:r>
            <a:r>
              <a:rPr lang="en-IE" cap="small" dirty="0" smtClean="0"/>
              <a:t> de </a:t>
            </a:r>
            <a:r>
              <a:rPr lang="en-IE" cap="small" dirty="0" err="1" smtClean="0"/>
              <a:t>Datos</a:t>
            </a:r>
            <a:r>
              <a:rPr lang="en-IE" cap="small" dirty="0" smtClean="0"/>
              <a:t/>
            </a:r>
            <a:br>
              <a:rPr lang="en-IE" cap="small" dirty="0" smtClean="0"/>
            </a:br>
            <a:r>
              <a:rPr lang="en-IE" cap="small" dirty="0" err="1" smtClean="0"/>
              <a:t>Otoño</a:t>
            </a:r>
            <a:r>
              <a:rPr lang="en-IE" cap="small" dirty="0" smtClean="0"/>
              <a:t> </a:t>
            </a:r>
            <a:r>
              <a:rPr lang="en-IE" dirty="0" smtClean="0"/>
              <a:t>2023</a:t>
            </a:r>
            <a:r>
              <a:rPr lang="en-IE" b="1" dirty="0" smtClean="0"/>
              <a:t/>
            </a:r>
            <a:br>
              <a:rPr lang="en-IE" b="1" dirty="0" smtClean="0"/>
            </a:br>
            <a:r>
              <a:rPr lang="en-IE" b="1" dirty="0" smtClean="0"/>
              <a:t/>
            </a:r>
            <a:br>
              <a:rPr lang="en-IE" b="1" dirty="0" smtClean="0"/>
            </a:br>
            <a:r>
              <a:rPr lang="en-IE" sz="4000" dirty="0" smtClean="0"/>
              <a:t>Lecture 5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Apache Spark (Core)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Aidan Hogan</a:t>
            </a:r>
          </a:p>
          <a:p>
            <a:r>
              <a:rPr lang="en-IE" sz="2400" dirty="0" smtClean="0"/>
              <a:t>aidhog@gmail.com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Apache Spark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2535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Main idea: Program with main memory</a:t>
            </a:r>
            <a:endParaRPr lang="en-IE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422564" y="1524000"/>
            <a:ext cx="8680210" cy="1058103"/>
            <a:chOff x="319303" y="4178865"/>
            <a:chExt cx="8680210" cy="10581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9303" y="4307918"/>
              <a:ext cx="1526206" cy="48196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794" y="4886559"/>
              <a:ext cx="526931" cy="35040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7466" y="4886398"/>
              <a:ext cx="526931" cy="35040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0138" y="4874572"/>
              <a:ext cx="526931" cy="350409"/>
            </a:xfrm>
            <a:prstGeom prst="rect">
              <a:avLst/>
            </a:prstGeom>
          </p:spPr>
        </p:pic>
        <p:sp>
          <p:nvSpPr>
            <p:cNvPr id="11" name="Right Arrow 10"/>
            <p:cNvSpPr/>
            <p:nvPr/>
          </p:nvSpPr>
          <p:spPr>
            <a:xfrm>
              <a:off x="1981200" y="4495799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4600" y="4260645"/>
              <a:ext cx="849027" cy="564603"/>
            </a:xfrm>
            <a:prstGeom prst="rect">
              <a:avLst/>
            </a:prstGeom>
          </p:spPr>
        </p:pic>
        <p:sp>
          <p:nvSpPr>
            <p:cNvPr id="13" name="Right Arrow 12"/>
            <p:cNvSpPr/>
            <p:nvPr/>
          </p:nvSpPr>
          <p:spPr>
            <a:xfrm>
              <a:off x="3505200" y="4497888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64994" y="4292523"/>
              <a:ext cx="1526206" cy="48196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7200" y="4871164"/>
              <a:ext cx="526931" cy="35040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872" y="4871003"/>
              <a:ext cx="526931" cy="35040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92544" y="4859177"/>
              <a:ext cx="526931" cy="350409"/>
            </a:xfrm>
            <a:prstGeom prst="rect">
              <a:avLst/>
            </a:prstGeom>
          </p:spPr>
        </p:pic>
        <p:sp>
          <p:nvSpPr>
            <p:cNvPr id="18" name="Right Arrow 17"/>
            <p:cNvSpPr/>
            <p:nvPr/>
          </p:nvSpPr>
          <p:spPr>
            <a:xfrm>
              <a:off x="5943600" y="4483968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8665" y="4312197"/>
              <a:ext cx="849027" cy="564603"/>
            </a:xfrm>
            <a:prstGeom prst="rect">
              <a:avLst/>
            </a:prstGeom>
          </p:spPr>
        </p:pic>
        <p:sp>
          <p:nvSpPr>
            <p:cNvPr id="20" name="Right Arrow 19"/>
            <p:cNvSpPr/>
            <p:nvPr/>
          </p:nvSpPr>
          <p:spPr>
            <a:xfrm>
              <a:off x="7467600" y="4477717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211218" y="4178865"/>
              <a:ext cx="78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4000" dirty="0" smtClean="0"/>
                <a:t>…</a:t>
              </a:r>
              <a:endParaRPr lang="en-IE" sz="4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53597" y="4789878"/>
              <a:ext cx="921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 smtClean="0"/>
                <a:t>(HDFS)</a:t>
              </a:r>
              <a:endParaRPr lang="en-IE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02006" y="4825248"/>
              <a:ext cx="921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 smtClean="0"/>
                <a:t>(HDFS)</a:t>
              </a:r>
              <a:endParaRPr lang="en-IE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51813" y="3596145"/>
            <a:ext cx="8585597" cy="1115788"/>
            <a:chOff x="551813" y="3596145"/>
            <a:chExt cx="8585597" cy="1115788"/>
          </a:xfrm>
        </p:grpSpPr>
        <p:sp>
          <p:nvSpPr>
            <p:cNvPr id="29" name="Right Arrow 28"/>
            <p:cNvSpPr/>
            <p:nvPr/>
          </p:nvSpPr>
          <p:spPr>
            <a:xfrm>
              <a:off x="2119097" y="3965692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3643097" y="3967781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6161978" y="3953861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7605497" y="3947610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349115" y="3648758"/>
              <a:ext cx="78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4000" dirty="0" smtClean="0"/>
                <a:t>…</a:t>
              </a:r>
              <a:endParaRPr lang="en-IE" sz="4000" dirty="0"/>
            </a:p>
          </p:txBody>
        </p:sp>
        <p:pic>
          <p:nvPicPr>
            <p:cNvPr id="42" name="Picture 2" descr="https://spark.apache.org/images/spark-logo-trademark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923" y="3596767"/>
              <a:ext cx="1312944" cy="698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5" name="Group 54"/>
            <p:cNvGrpSpPr/>
            <p:nvPr/>
          </p:nvGrpSpPr>
          <p:grpSpPr>
            <a:xfrm>
              <a:off x="2666332" y="3663982"/>
              <a:ext cx="766374" cy="852334"/>
              <a:chOff x="2666332" y="3663982"/>
              <a:chExt cx="766374" cy="852334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6332" y="4087840"/>
                <a:ext cx="644325" cy="428476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745343">
                <a:off x="2755267" y="3663982"/>
                <a:ext cx="677439" cy="677439"/>
              </a:xfrm>
              <a:prstGeom prst="rect">
                <a:avLst/>
              </a:prstGeom>
            </p:spPr>
          </p:pic>
        </p:grpSp>
        <p:grpSp>
          <p:nvGrpSpPr>
            <p:cNvPr id="47" name="Group 46"/>
            <p:cNvGrpSpPr>
              <a:grpSpLocks noChangeAspect="1"/>
            </p:cNvGrpSpPr>
            <p:nvPr/>
          </p:nvGrpSpPr>
          <p:grpSpPr>
            <a:xfrm>
              <a:off x="551813" y="4251207"/>
              <a:ext cx="411090" cy="457200"/>
              <a:chOff x="2818732" y="4938866"/>
              <a:chExt cx="766374" cy="852334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8732" y="5362724"/>
                <a:ext cx="644325" cy="428476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745343">
                <a:off x="2907667" y="4938866"/>
                <a:ext cx="677439" cy="677439"/>
              </a:xfrm>
              <a:prstGeom prst="rect">
                <a:avLst/>
              </a:prstGeom>
            </p:spPr>
          </p:pic>
        </p:grpSp>
        <p:grpSp>
          <p:nvGrpSpPr>
            <p:cNvPr id="48" name="Group 47"/>
            <p:cNvGrpSpPr>
              <a:grpSpLocks noChangeAspect="1"/>
            </p:cNvGrpSpPr>
            <p:nvPr/>
          </p:nvGrpSpPr>
          <p:grpSpPr>
            <a:xfrm>
              <a:off x="990600" y="4253654"/>
              <a:ext cx="411090" cy="457200"/>
              <a:chOff x="2818732" y="4938866"/>
              <a:chExt cx="766374" cy="852334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8732" y="5362724"/>
                <a:ext cx="644325" cy="428476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745343">
                <a:off x="2907667" y="4938866"/>
                <a:ext cx="677439" cy="677439"/>
              </a:xfrm>
              <a:prstGeom prst="rect">
                <a:avLst/>
              </a:prstGeom>
            </p:spPr>
          </p:pic>
        </p:grpSp>
        <p:grpSp>
          <p:nvGrpSpPr>
            <p:cNvPr id="51" name="Group 50"/>
            <p:cNvGrpSpPr>
              <a:grpSpLocks noChangeAspect="1"/>
            </p:cNvGrpSpPr>
            <p:nvPr/>
          </p:nvGrpSpPr>
          <p:grpSpPr>
            <a:xfrm>
              <a:off x="1433693" y="4254733"/>
              <a:ext cx="411090" cy="457200"/>
              <a:chOff x="2818732" y="4938866"/>
              <a:chExt cx="766374" cy="852334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8732" y="5362724"/>
                <a:ext cx="644325" cy="428476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745343">
                <a:off x="2907667" y="4938866"/>
                <a:ext cx="677439" cy="677439"/>
              </a:xfrm>
              <a:prstGeom prst="rect">
                <a:avLst/>
              </a:prstGeom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6714068" y="3633014"/>
              <a:ext cx="766374" cy="852334"/>
              <a:chOff x="2666332" y="3663982"/>
              <a:chExt cx="766374" cy="852334"/>
            </a:xfrm>
          </p:grpSpPr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6332" y="4087840"/>
                <a:ext cx="644325" cy="428476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745343">
                <a:off x="2755267" y="3663982"/>
                <a:ext cx="677439" cy="677439"/>
              </a:xfrm>
              <a:prstGeom prst="rect">
                <a:avLst/>
              </a:prstGeom>
            </p:spPr>
          </p:pic>
        </p:grpSp>
        <p:pic>
          <p:nvPicPr>
            <p:cNvPr id="60" name="Picture 2" descr="https://spark.apache.org/images/spark-logo-trademark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6110" y="3596145"/>
              <a:ext cx="1312944" cy="698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1" name="Group 60"/>
            <p:cNvGrpSpPr>
              <a:grpSpLocks noChangeAspect="1"/>
            </p:cNvGrpSpPr>
            <p:nvPr/>
          </p:nvGrpSpPr>
          <p:grpSpPr>
            <a:xfrm>
              <a:off x="4572000" y="4250585"/>
              <a:ext cx="411090" cy="457200"/>
              <a:chOff x="2818732" y="4938866"/>
              <a:chExt cx="766374" cy="852334"/>
            </a:xfrm>
          </p:grpSpPr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8732" y="5362724"/>
                <a:ext cx="644325" cy="428476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745343">
                <a:off x="2907667" y="4938866"/>
                <a:ext cx="677439" cy="677439"/>
              </a:xfrm>
              <a:prstGeom prst="rect">
                <a:avLst/>
              </a:prstGeom>
            </p:spPr>
          </p:pic>
        </p:grpSp>
        <p:grpSp>
          <p:nvGrpSpPr>
            <p:cNvPr id="64" name="Group 63"/>
            <p:cNvGrpSpPr>
              <a:grpSpLocks noChangeAspect="1"/>
            </p:cNvGrpSpPr>
            <p:nvPr/>
          </p:nvGrpSpPr>
          <p:grpSpPr>
            <a:xfrm>
              <a:off x="5010787" y="4253032"/>
              <a:ext cx="411090" cy="457200"/>
              <a:chOff x="2818732" y="4938866"/>
              <a:chExt cx="766374" cy="852334"/>
            </a:xfrm>
          </p:grpSpPr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8732" y="5362724"/>
                <a:ext cx="644325" cy="428476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745343">
                <a:off x="2907667" y="4938866"/>
                <a:ext cx="677439" cy="677439"/>
              </a:xfrm>
              <a:prstGeom prst="rect">
                <a:avLst/>
              </a:prstGeom>
            </p:spPr>
          </p:pic>
        </p:grpSp>
        <p:grpSp>
          <p:nvGrpSpPr>
            <p:cNvPr id="67" name="Group 66"/>
            <p:cNvGrpSpPr>
              <a:grpSpLocks noChangeAspect="1"/>
            </p:cNvGrpSpPr>
            <p:nvPr/>
          </p:nvGrpSpPr>
          <p:grpSpPr>
            <a:xfrm>
              <a:off x="5453880" y="4254111"/>
              <a:ext cx="411090" cy="457200"/>
              <a:chOff x="2818732" y="4938866"/>
              <a:chExt cx="766374" cy="852334"/>
            </a:xfrm>
          </p:grpSpPr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8732" y="5362724"/>
                <a:ext cx="644325" cy="428476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745343">
                <a:off x="2907667" y="4938866"/>
                <a:ext cx="677439" cy="67743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9458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3200" dirty="0" smtClean="0"/>
              <a:t>Main idea: Program </a:t>
            </a:r>
            <a:r>
              <a:rPr lang="en-IE" sz="1700" dirty="0" smtClean="0"/>
              <a:t>(recursively)</a:t>
            </a:r>
            <a:r>
              <a:rPr lang="en-IE" sz="3200" dirty="0" smtClean="0"/>
              <a:t> with main memory</a:t>
            </a:r>
            <a:endParaRPr lang="en-IE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422564" y="1524000"/>
            <a:ext cx="8680210" cy="1058103"/>
            <a:chOff x="319303" y="4178865"/>
            <a:chExt cx="8680210" cy="10581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9303" y="4307918"/>
              <a:ext cx="1526206" cy="48196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794" y="4886559"/>
              <a:ext cx="526931" cy="35040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7466" y="4886398"/>
              <a:ext cx="526931" cy="35040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0138" y="4874572"/>
              <a:ext cx="526931" cy="350409"/>
            </a:xfrm>
            <a:prstGeom prst="rect">
              <a:avLst/>
            </a:prstGeom>
          </p:spPr>
        </p:pic>
        <p:sp>
          <p:nvSpPr>
            <p:cNvPr id="11" name="Right Arrow 10"/>
            <p:cNvSpPr/>
            <p:nvPr/>
          </p:nvSpPr>
          <p:spPr>
            <a:xfrm>
              <a:off x="1981200" y="4495799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4600" y="4260645"/>
              <a:ext cx="849027" cy="564603"/>
            </a:xfrm>
            <a:prstGeom prst="rect">
              <a:avLst/>
            </a:prstGeom>
          </p:spPr>
        </p:pic>
        <p:sp>
          <p:nvSpPr>
            <p:cNvPr id="13" name="Right Arrow 12"/>
            <p:cNvSpPr/>
            <p:nvPr/>
          </p:nvSpPr>
          <p:spPr>
            <a:xfrm>
              <a:off x="3505200" y="4497888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64994" y="4292523"/>
              <a:ext cx="1526206" cy="48196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7200" y="4871164"/>
              <a:ext cx="526931" cy="35040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872" y="4871003"/>
              <a:ext cx="526931" cy="35040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92544" y="4859177"/>
              <a:ext cx="526931" cy="350409"/>
            </a:xfrm>
            <a:prstGeom prst="rect">
              <a:avLst/>
            </a:prstGeom>
          </p:spPr>
        </p:pic>
        <p:sp>
          <p:nvSpPr>
            <p:cNvPr id="18" name="Right Arrow 17"/>
            <p:cNvSpPr/>
            <p:nvPr/>
          </p:nvSpPr>
          <p:spPr>
            <a:xfrm>
              <a:off x="5943600" y="4483968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8665" y="4312197"/>
              <a:ext cx="849027" cy="564603"/>
            </a:xfrm>
            <a:prstGeom prst="rect">
              <a:avLst/>
            </a:prstGeom>
          </p:spPr>
        </p:pic>
        <p:sp>
          <p:nvSpPr>
            <p:cNvPr id="20" name="Right Arrow 19"/>
            <p:cNvSpPr/>
            <p:nvPr/>
          </p:nvSpPr>
          <p:spPr>
            <a:xfrm>
              <a:off x="7467600" y="4477717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211218" y="4178865"/>
              <a:ext cx="78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4000" dirty="0" smtClean="0"/>
                <a:t>…</a:t>
              </a:r>
              <a:endParaRPr lang="en-IE" sz="4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53597" y="4789878"/>
              <a:ext cx="921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 smtClean="0"/>
                <a:t>(HDFS)</a:t>
              </a:r>
              <a:endParaRPr lang="en-IE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02006" y="4825248"/>
              <a:ext cx="921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 smtClean="0"/>
                <a:t>(HDFS)</a:t>
              </a:r>
              <a:endParaRPr lang="en-IE" dirty="0"/>
            </a:p>
          </p:txBody>
        </p:sp>
      </p:grpSp>
      <p:sp>
        <p:nvSpPr>
          <p:cNvPr id="29" name="Right Arrow 28"/>
          <p:cNvSpPr/>
          <p:nvPr/>
        </p:nvSpPr>
        <p:spPr>
          <a:xfrm>
            <a:off x="2119097" y="3965692"/>
            <a:ext cx="543622" cy="111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1" name="Right Arrow 30"/>
          <p:cNvSpPr/>
          <p:nvPr/>
        </p:nvSpPr>
        <p:spPr>
          <a:xfrm>
            <a:off x="3643097" y="3967781"/>
            <a:ext cx="543622" cy="111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6" name="Right Arrow 35"/>
          <p:cNvSpPr/>
          <p:nvPr/>
        </p:nvSpPr>
        <p:spPr>
          <a:xfrm>
            <a:off x="6161978" y="3953861"/>
            <a:ext cx="543622" cy="111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8" name="Right Arrow 37"/>
          <p:cNvSpPr/>
          <p:nvPr/>
        </p:nvSpPr>
        <p:spPr>
          <a:xfrm>
            <a:off x="7605497" y="3947610"/>
            <a:ext cx="543622" cy="111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9" name="TextBox 38"/>
          <p:cNvSpPr txBox="1"/>
          <p:nvPr/>
        </p:nvSpPr>
        <p:spPr>
          <a:xfrm>
            <a:off x="8349115" y="3648758"/>
            <a:ext cx="788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 smtClean="0"/>
              <a:t>…</a:t>
            </a:r>
            <a:endParaRPr lang="en-IE" sz="4000" dirty="0"/>
          </a:p>
        </p:txBody>
      </p:sp>
      <p:pic>
        <p:nvPicPr>
          <p:cNvPr id="42" name="Picture 2" descr="https://spark.apache.org/images/spark-logo-tradem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23" y="3596767"/>
            <a:ext cx="1312944" cy="69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54"/>
          <p:cNvGrpSpPr/>
          <p:nvPr/>
        </p:nvGrpSpPr>
        <p:grpSpPr>
          <a:xfrm>
            <a:off x="2666332" y="3663982"/>
            <a:ext cx="766374" cy="852334"/>
            <a:chOff x="2666332" y="3663982"/>
            <a:chExt cx="766374" cy="85233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6332" y="4087840"/>
              <a:ext cx="644325" cy="428476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745343">
              <a:off x="2755267" y="3663982"/>
              <a:ext cx="677439" cy="677439"/>
            </a:xfrm>
            <a:prstGeom prst="rect">
              <a:avLst/>
            </a:prstGeom>
          </p:spPr>
        </p:pic>
      </p:grpSp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551813" y="4251207"/>
            <a:ext cx="411090" cy="457200"/>
            <a:chOff x="2818732" y="4938866"/>
            <a:chExt cx="766374" cy="852334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8732" y="5362724"/>
              <a:ext cx="644325" cy="428476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745343">
              <a:off x="2907667" y="4938866"/>
              <a:ext cx="677439" cy="677439"/>
            </a:xfrm>
            <a:prstGeom prst="rect">
              <a:avLst/>
            </a:prstGeom>
          </p:spPr>
        </p:pic>
      </p:grpSp>
      <p:grpSp>
        <p:nvGrpSpPr>
          <p:cNvPr id="48" name="Group 47"/>
          <p:cNvGrpSpPr>
            <a:grpSpLocks noChangeAspect="1"/>
          </p:cNvGrpSpPr>
          <p:nvPr/>
        </p:nvGrpSpPr>
        <p:grpSpPr>
          <a:xfrm>
            <a:off x="990600" y="4253654"/>
            <a:ext cx="411090" cy="457200"/>
            <a:chOff x="2818732" y="4938866"/>
            <a:chExt cx="766374" cy="852334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8732" y="5362724"/>
              <a:ext cx="644325" cy="42847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745343">
              <a:off x="2907667" y="4938866"/>
              <a:ext cx="677439" cy="677439"/>
            </a:xfrm>
            <a:prstGeom prst="rect">
              <a:avLst/>
            </a:prstGeom>
          </p:spPr>
        </p:pic>
      </p:grpSp>
      <p:grpSp>
        <p:nvGrpSpPr>
          <p:cNvPr id="51" name="Group 50"/>
          <p:cNvGrpSpPr>
            <a:grpSpLocks noChangeAspect="1"/>
          </p:cNvGrpSpPr>
          <p:nvPr/>
        </p:nvGrpSpPr>
        <p:grpSpPr>
          <a:xfrm>
            <a:off x="1433693" y="4254733"/>
            <a:ext cx="411090" cy="457200"/>
            <a:chOff x="2818732" y="4938866"/>
            <a:chExt cx="766374" cy="852334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8732" y="5362724"/>
              <a:ext cx="644325" cy="428476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745343">
              <a:off x="2907667" y="4938866"/>
              <a:ext cx="677439" cy="677439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6714068" y="3633014"/>
            <a:ext cx="766374" cy="852334"/>
            <a:chOff x="2666332" y="3663982"/>
            <a:chExt cx="766374" cy="852334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6332" y="4087840"/>
              <a:ext cx="644325" cy="428476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745343">
              <a:off x="2755267" y="3663982"/>
              <a:ext cx="677439" cy="677439"/>
            </a:xfrm>
            <a:prstGeom prst="rect">
              <a:avLst/>
            </a:prstGeom>
          </p:spPr>
        </p:pic>
      </p:grpSp>
      <p:pic>
        <p:nvPicPr>
          <p:cNvPr id="60" name="Picture 2" descr="https://spark.apache.org/images/spark-logo-tradem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110" y="3596145"/>
            <a:ext cx="1312944" cy="69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0"/>
          <p:cNvGrpSpPr>
            <a:grpSpLocks noChangeAspect="1"/>
          </p:cNvGrpSpPr>
          <p:nvPr/>
        </p:nvGrpSpPr>
        <p:grpSpPr>
          <a:xfrm>
            <a:off x="4572000" y="4250585"/>
            <a:ext cx="411090" cy="457200"/>
            <a:chOff x="2818732" y="4938866"/>
            <a:chExt cx="766374" cy="852334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8732" y="5362724"/>
              <a:ext cx="644325" cy="428476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745343">
              <a:off x="2907667" y="4938866"/>
              <a:ext cx="677439" cy="677439"/>
            </a:xfrm>
            <a:prstGeom prst="rect">
              <a:avLst/>
            </a:prstGeom>
          </p:spPr>
        </p:pic>
      </p:grpSp>
      <p:grpSp>
        <p:nvGrpSpPr>
          <p:cNvPr id="64" name="Group 63"/>
          <p:cNvGrpSpPr>
            <a:grpSpLocks noChangeAspect="1"/>
          </p:cNvGrpSpPr>
          <p:nvPr/>
        </p:nvGrpSpPr>
        <p:grpSpPr>
          <a:xfrm>
            <a:off x="5010787" y="4253032"/>
            <a:ext cx="411090" cy="457200"/>
            <a:chOff x="2818732" y="4938866"/>
            <a:chExt cx="766374" cy="852334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8732" y="5362724"/>
              <a:ext cx="644325" cy="428476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745343">
              <a:off x="2907667" y="4938866"/>
              <a:ext cx="677439" cy="677439"/>
            </a:xfrm>
            <a:prstGeom prst="rect">
              <a:avLst/>
            </a:prstGeom>
          </p:spPr>
        </p:pic>
      </p:grpSp>
      <p:grpSp>
        <p:nvGrpSpPr>
          <p:cNvPr id="67" name="Group 66"/>
          <p:cNvGrpSpPr>
            <a:grpSpLocks noChangeAspect="1"/>
          </p:cNvGrpSpPr>
          <p:nvPr/>
        </p:nvGrpSpPr>
        <p:grpSpPr>
          <a:xfrm>
            <a:off x="5453880" y="4254111"/>
            <a:ext cx="411090" cy="457200"/>
            <a:chOff x="2818732" y="4938866"/>
            <a:chExt cx="766374" cy="852334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8732" y="5362724"/>
              <a:ext cx="644325" cy="428476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745343">
              <a:off x="2907667" y="4938866"/>
              <a:ext cx="677439" cy="677439"/>
            </a:xfrm>
            <a:prstGeom prst="rect">
              <a:avLst/>
            </a:prstGeom>
          </p:spPr>
        </p:pic>
      </p:grpSp>
      <p:sp>
        <p:nvSpPr>
          <p:cNvPr id="2" name="U-Turn Arrow 1"/>
          <p:cNvSpPr/>
          <p:nvPr/>
        </p:nvSpPr>
        <p:spPr>
          <a:xfrm rot="10800000">
            <a:off x="2911410" y="4772902"/>
            <a:ext cx="2384395" cy="408697"/>
          </a:xfrm>
          <a:prstGeom prst="uturnArrow">
            <a:avLst>
              <a:gd name="adj1" fmla="val 14124"/>
              <a:gd name="adj2" fmla="val 18785"/>
              <a:gd name="adj3" fmla="val 21893"/>
              <a:gd name="adj4" fmla="val 12676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3663" y="3429000"/>
            <a:ext cx="3353198" cy="1981200"/>
          </a:xfrm>
          <a:prstGeom prst="rect">
            <a:avLst/>
          </a:prstGeom>
          <a:noFill/>
          <a:ln w="41275">
            <a:solidFill>
              <a:schemeClr val="accent1">
                <a:shade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4098" name="Picture 2" descr="Image result for cycle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657" y="4399412"/>
            <a:ext cx="518388" cy="48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67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ed Rectangle 73"/>
          <p:cNvSpPr/>
          <p:nvPr/>
        </p:nvSpPr>
        <p:spPr>
          <a:xfrm>
            <a:off x="2438400" y="3402040"/>
            <a:ext cx="4114800" cy="1371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6" name="Rounded Rectangle 25"/>
          <p:cNvSpPr/>
          <p:nvPr/>
        </p:nvSpPr>
        <p:spPr>
          <a:xfrm>
            <a:off x="2438400" y="1371600"/>
            <a:ext cx="4114800" cy="1371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3200" dirty="0" smtClean="0"/>
              <a:t>Spark storage: </a:t>
            </a:r>
            <a:r>
              <a:rPr lang="en-IE" sz="3200" dirty="0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IE" sz="3200" dirty="0" smtClean="0"/>
              <a:t>esilient </a:t>
            </a:r>
            <a:r>
              <a:rPr lang="en-IE" sz="3200" dirty="0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n-IE" sz="3200" dirty="0" smtClean="0"/>
              <a:t>istributed </a:t>
            </a:r>
            <a:r>
              <a:rPr lang="en-IE" sz="3200" dirty="0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n-IE" sz="3200" dirty="0" smtClean="0"/>
              <a:t>ataset</a:t>
            </a:r>
            <a:endParaRPr lang="en-IE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861" y="1605780"/>
            <a:ext cx="849027" cy="56460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56858" y="2135013"/>
            <a:ext cx="921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(HDFS)</a:t>
            </a:r>
            <a:endParaRPr lang="en-IE" dirty="0"/>
          </a:p>
        </p:txBody>
      </p:sp>
      <p:grpSp>
        <p:nvGrpSpPr>
          <p:cNvPr id="55" name="Group 54"/>
          <p:cNvGrpSpPr/>
          <p:nvPr/>
        </p:nvGrpSpPr>
        <p:grpSpPr>
          <a:xfrm>
            <a:off x="2666332" y="3663982"/>
            <a:ext cx="766374" cy="852334"/>
            <a:chOff x="2666332" y="3663982"/>
            <a:chExt cx="766374" cy="85233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6332" y="4087840"/>
              <a:ext cx="644325" cy="428476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745343">
              <a:off x="2755267" y="3663982"/>
              <a:ext cx="677439" cy="677439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540963"/>
            <a:ext cx="1877251" cy="104983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876800" y="3746875"/>
            <a:ext cx="16486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dirty="0" smtClean="0">
                <a:solidFill>
                  <a:schemeClr val="accent6">
                    <a:lumMod val="50000"/>
                  </a:schemeClr>
                </a:solidFill>
              </a:rPr>
              <a:t>RDD</a:t>
            </a:r>
            <a:endParaRPr lang="en-IE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122766" y="5343580"/>
            <a:ext cx="6898468" cy="752420"/>
          </a:xfrm>
          <a:prstGeom prst="rect">
            <a:avLst/>
          </a:prstGeom>
          <a:solidFill>
            <a:srgbClr val="C2E49C">
              <a:alpha val="94000"/>
            </a:srgbClr>
          </a:solidFill>
        </p:spPr>
        <p:txBody>
          <a:bodyPr wrap="square" rtlCol="0">
            <a:noAutofit/>
          </a:bodyPr>
          <a:lstStyle/>
          <a:p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Like HDFS, RDD abstracts distribution, fault-tolerance, etc., …</a:t>
            </a:r>
          </a:p>
          <a:p>
            <a:r>
              <a:rPr lang="en-IE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… but RDD can also abstract hard-disk / main-memory</a:t>
            </a:r>
            <a:endParaRPr lang="en-IE" sz="2000" dirty="0">
              <a:latin typeface="Segoe UI Light" panose="020B0502040204020203" pitchFamily="34" charset="0"/>
            </a:endParaRPr>
          </a:p>
          <a:p>
            <a:pPr algn="ctr"/>
            <a:endParaRPr lang="en-IE" sz="2000" dirty="0" smtClean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0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26" grpId="0" animBg="1"/>
      <p:bldP spid="27" grpId="0"/>
      <p:bldP spid="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4956990" y="1839191"/>
            <a:ext cx="2739209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8" name="Rectangle 47"/>
          <p:cNvSpPr/>
          <p:nvPr/>
        </p:nvSpPr>
        <p:spPr>
          <a:xfrm>
            <a:off x="70283" y="3426360"/>
            <a:ext cx="3358718" cy="162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9" name="Rectangle 48"/>
          <p:cNvSpPr/>
          <p:nvPr/>
        </p:nvSpPr>
        <p:spPr>
          <a:xfrm>
            <a:off x="70281" y="5262340"/>
            <a:ext cx="3358720" cy="1381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70282" y="1839192"/>
            <a:ext cx="3358720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sz="1200" dirty="0"/>
          </a:p>
        </p:txBody>
      </p:sp>
      <p:sp>
        <p:nvSpPr>
          <p:cNvPr id="88" name="Chevron 87"/>
          <p:cNvSpPr/>
          <p:nvPr/>
        </p:nvSpPr>
        <p:spPr>
          <a:xfrm>
            <a:off x="927847" y="1119213"/>
            <a:ext cx="2348753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schemeClr val="tx1"/>
                </a:solidFill>
              </a:rPr>
              <a:t>Count</a:t>
            </a:r>
            <a:endParaRPr lang="en-IE" sz="1200" dirty="0">
              <a:solidFill>
                <a:schemeClr val="tx1"/>
              </a:solidFill>
            </a:endParaRPr>
          </a:p>
        </p:txBody>
      </p:sp>
      <p:sp>
        <p:nvSpPr>
          <p:cNvPr id="94" name="Chevron 93"/>
          <p:cNvSpPr/>
          <p:nvPr/>
        </p:nvSpPr>
        <p:spPr>
          <a:xfrm>
            <a:off x="3276600" y="1117182"/>
            <a:ext cx="2833451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schemeClr val="tx1"/>
                </a:solidFill>
              </a:rPr>
              <a:t>Reduce / Collect</a:t>
            </a:r>
            <a:endParaRPr lang="en-IE" sz="1200" dirty="0">
              <a:solidFill>
                <a:schemeClr val="tx1"/>
              </a:solidFill>
            </a:endParaRPr>
          </a:p>
        </p:txBody>
      </p:sp>
      <p:sp>
        <p:nvSpPr>
          <p:cNvPr id="95" name="Chevron 94"/>
          <p:cNvSpPr/>
          <p:nvPr/>
        </p:nvSpPr>
        <p:spPr>
          <a:xfrm>
            <a:off x="6092238" y="1117182"/>
            <a:ext cx="904009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schemeClr val="tx1"/>
                </a:solidFill>
              </a:rPr>
              <a:t>Output</a:t>
            </a:r>
            <a:endParaRPr lang="en-IE" sz="1200" dirty="0">
              <a:solidFill>
                <a:schemeClr val="tx1"/>
              </a:solidFill>
            </a:endParaRPr>
          </a:p>
        </p:txBody>
      </p:sp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2867664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0" y="4703336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6333148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Chevron 78"/>
          <p:cNvSpPr/>
          <p:nvPr/>
        </p:nvSpPr>
        <p:spPr>
          <a:xfrm>
            <a:off x="0" y="1117460"/>
            <a:ext cx="968188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schemeClr val="tx1"/>
                </a:solidFill>
              </a:rPr>
              <a:t>Input</a:t>
            </a:r>
            <a:endParaRPr lang="en-IE" sz="1200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73174" y="195522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(0,perro </a:t>
            </a:r>
            <a:r>
              <a:rPr lang="en-IE" sz="1400" i="1" dirty="0" err="1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sed</a:t>
            </a:r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que)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73175" y="3546203"/>
            <a:ext cx="139956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(13,que </a:t>
            </a:r>
            <a:r>
              <a:rPr lang="en-IE" sz="1400" i="1" dirty="0" err="1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decir</a:t>
            </a:r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que)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73174" y="532448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(26,la que </a:t>
            </a:r>
            <a:r>
              <a:rPr lang="en-IE" sz="1400" i="1" dirty="0" err="1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sed</a:t>
            </a:r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819442" y="1966531"/>
            <a:ext cx="758554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n-IE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  <a:p>
            <a:r>
              <a:rPr lang="en-IE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(que,4)</a:t>
            </a:r>
          </a:p>
          <a:p>
            <a:r>
              <a:rPr lang="en-IE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(sed,2)</a:t>
            </a:r>
          </a:p>
          <a:p>
            <a:r>
              <a:rPr lang="en-IE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22324" y="503660"/>
            <a:ext cx="421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E" sz="4000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endParaRPr lang="en-IE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91511" y="514443"/>
            <a:ext cx="421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E" sz="4000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  <a:endParaRPr lang="en-IE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16" y="137873"/>
            <a:ext cx="692965" cy="46082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4038"/>
            <a:ext cx="692965" cy="460822"/>
          </a:xfrm>
          <a:prstGeom prst="rect">
            <a:avLst/>
          </a:prstGeom>
        </p:spPr>
      </p:pic>
      <p:pic>
        <p:nvPicPr>
          <p:cNvPr id="1026" name="Picture 2" descr="https://spark.apache.org/images/spark-logo-trademar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553" y="3546203"/>
            <a:ext cx="3581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ounded Rectangle 35"/>
          <p:cNvSpPr/>
          <p:nvPr/>
        </p:nvSpPr>
        <p:spPr>
          <a:xfrm>
            <a:off x="1877392" y="1446534"/>
            <a:ext cx="1399207" cy="534272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8" name="TextBox 37"/>
          <p:cNvSpPr txBox="1"/>
          <p:nvPr/>
        </p:nvSpPr>
        <p:spPr>
          <a:xfrm>
            <a:off x="2174841" y="1958568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  <a:endParaRPr lang="en-IE" sz="1400" i="1" dirty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74838" y="3546203"/>
            <a:ext cx="75855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(que,2)</a:t>
            </a:r>
          </a:p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174839" y="5324489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8161" y="1429071"/>
            <a:ext cx="677439" cy="6774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8161" y="3016401"/>
            <a:ext cx="677439" cy="67743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8161" y="4808961"/>
            <a:ext cx="677439" cy="67743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60369" y="6219260"/>
            <a:ext cx="1233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dirty="0" smtClean="0">
                <a:solidFill>
                  <a:schemeClr val="accent6">
                    <a:lumMod val="50000"/>
                  </a:schemeClr>
                </a:solidFill>
              </a:rPr>
              <a:t>RDD</a:t>
            </a:r>
            <a:endParaRPr lang="en-IE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819353" y="1515278"/>
            <a:ext cx="1399207" cy="23387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0" name="TextBox 39"/>
          <p:cNvSpPr txBox="1"/>
          <p:nvPr/>
        </p:nvSpPr>
        <p:spPr>
          <a:xfrm>
            <a:off x="4906088" y="3225225"/>
            <a:ext cx="1233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dirty="0" smtClean="0">
                <a:solidFill>
                  <a:schemeClr val="accent6">
                    <a:lumMod val="50000"/>
                  </a:schemeClr>
                </a:solidFill>
              </a:rPr>
              <a:t>RDD</a:t>
            </a:r>
            <a:endParaRPr lang="en-IE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115963" y="1961537"/>
            <a:ext cx="758554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(que,4)</a:t>
            </a:r>
          </a:p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(sed,2)</a:t>
            </a:r>
          </a:p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1807" y="1429071"/>
            <a:ext cx="677439" cy="677439"/>
          </a:xfrm>
          <a:prstGeom prst="rect">
            <a:avLst/>
          </a:prstGeom>
        </p:spPr>
      </p:pic>
      <p:cxnSp>
        <p:nvCxnSpPr>
          <p:cNvPr id="69" name="Straight Arrow Connector 68"/>
          <p:cNvCxnSpPr>
            <a:stCxn id="41" idx="3"/>
            <a:endCxn id="71" idx="1"/>
          </p:cNvCxnSpPr>
          <p:nvPr/>
        </p:nvCxnSpPr>
        <p:spPr>
          <a:xfrm flipV="1">
            <a:off x="2933392" y="2546313"/>
            <a:ext cx="2182571" cy="1261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38" idx="3"/>
          </p:cNvCxnSpPr>
          <p:nvPr/>
        </p:nvCxnSpPr>
        <p:spPr>
          <a:xfrm>
            <a:off x="2933395" y="2327900"/>
            <a:ext cx="2182568" cy="110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42" idx="3"/>
          </p:cNvCxnSpPr>
          <p:nvPr/>
        </p:nvCxnSpPr>
        <p:spPr>
          <a:xfrm flipV="1">
            <a:off x="2933393" y="2630849"/>
            <a:ext cx="2218262" cy="3062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733800" y="5846222"/>
            <a:ext cx="5200398" cy="446697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200" dirty="0" smtClean="0">
                <a:latin typeface="Segoe UI Light" panose="020B0502040204020203" pitchFamily="34" charset="0"/>
              </a:rPr>
              <a:t>If unique words don’t fit in memory?</a:t>
            </a:r>
            <a:endParaRPr lang="en-IE" sz="2200" dirty="0">
              <a:latin typeface="Segoe UI Light" panose="020B0502040204020203" pitchFamily="34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2441" y="5867400"/>
            <a:ext cx="342900" cy="3429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733800" y="6307696"/>
            <a:ext cx="5200397" cy="461665"/>
          </a:xfrm>
          <a:prstGeom prst="rect">
            <a:avLst/>
          </a:prstGeom>
          <a:solidFill>
            <a:srgbClr val="C5E6A2">
              <a:alpha val="96000"/>
            </a:srgbClr>
          </a:solidFill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IE" sz="2400" dirty="0" smtClean="0">
                <a:solidFill>
                  <a:schemeClr val="accent6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RDDs</a:t>
            </a:r>
            <a:r>
              <a:rPr lang="en-IE" sz="2400" dirty="0" smtClean="0">
                <a:solidFill>
                  <a:srgbClr val="00863D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can fall back to disk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3507" y="1609043"/>
            <a:ext cx="514584" cy="34219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742" y="3196906"/>
            <a:ext cx="514584" cy="34219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742" y="4988344"/>
            <a:ext cx="514584" cy="34219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390" y="1624111"/>
            <a:ext cx="514584" cy="34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9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9" grpId="0" animBg="1"/>
      <p:bldP spid="40" grpId="0"/>
      <p:bldP spid="44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3200" dirty="0" smtClean="0"/>
              <a:t>Spark storage: </a:t>
            </a:r>
            <a:r>
              <a:rPr lang="en-IE" sz="3200" dirty="0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IE" sz="3200" dirty="0" smtClean="0"/>
              <a:t>esilient </a:t>
            </a:r>
            <a:r>
              <a:rPr lang="en-IE" sz="3200" dirty="0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n-IE" sz="3200" dirty="0" smtClean="0"/>
              <a:t>istributed </a:t>
            </a:r>
            <a:r>
              <a:rPr lang="en-IE" sz="3200" dirty="0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n-IE" sz="3200" dirty="0" smtClean="0"/>
              <a:t>ataset</a:t>
            </a:r>
            <a:endParaRPr lang="en-IE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IE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IE" dirty="0" smtClean="0">
                <a:solidFill>
                  <a:schemeClr val="accent6">
                    <a:lumMod val="50000"/>
                  </a:schemeClr>
                </a:solidFill>
              </a:rPr>
              <a:t>Resilient</a:t>
            </a:r>
            <a:r>
              <a:rPr lang="en-IE" dirty="0" smtClean="0"/>
              <a:t>: Fault-tolerant</a:t>
            </a:r>
          </a:p>
          <a:p>
            <a:r>
              <a:rPr lang="en-IE" dirty="0" smtClean="0">
                <a:solidFill>
                  <a:schemeClr val="accent6">
                    <a:lumMod val="50000"/>
                  </a:schemeClr>
                </a:solidFill>
              </a:rPr>
              <a:t>Distributed</a:t>
            </a:r>
            <a:r>
              <a:rPr lang="en-IE" dirty="0" smtClean="0"/>
              <a:t>: Partitioned</a:t>
            </a:r>
          </a:p>
          <a:p>
            <a:r>
              <a:rPr lang="en-IE" dirty="0" smtClean="0">
                <a:solidFill>
                  <a:schemeClr val="accent6">
                    <a:lumMod val="50000"/>
                  </a:schemeClr>
                </a:solidFill>
              </a:rPr>
              <a:t>Dataset</a:t>
            </a:r>
            <a:r>
              <a:rPr lang="en-IE" dirty="0" smtClean="0"/>
              <a:t>: Umm, a set of data</a:t>
            </a:r>
            <a:endParaRPr lang="en-IE" dirty="0"/>
          </a:p>
        </p:txBody>
      </p:sp>
      <p:grpSp>
        <p:nvGrpSpPr>
          <p:cNvPr id="55" name="Group 54"/>
          <p:cNvGrpSpPr/>
          <p:nvPr/>
        </p:nvGrpSpPr>
        <p:grpSpPr>
          <a:xfrm>
            <a:off x="6705600" y="1228179"/>
            <a:ext cx="2210468" cy="2230316"/>
            <a:chOff x="2666332" y="3663982"/>
            <a:chExt cx="766374" cy="85233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6332" y="4087840"/>
              <a:ext cx="644325" cy="428476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745343">
              <a:off x="2755267" y="3663982"/>
              <a:ext cx="677439" cy="6774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076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70282" y="3426360"/>
            <a:ext cx="4501717" cy="162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0280" y="5262340"/>
            <a:ext cx="4501719" cy="1381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282" y="1839192"/>
            <a:ext cx="4501718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sz="1200" dirty="0">
              <a:solidFill>
                <a:prstClr val="black"/>
              </a:solidFill>
            </a:endParaRPr>
          </a:p>
        </p:txBody>
      </p:sp>
      <p:sp>
        <p:nvSpPr>
          <p:cNvPr id="88" name="Chevron 87"/>
          <p:cNvSpPr/>
          <p:nvPr/>
        </p:nvSpPr>
        <p:spPr>
          <a:xfrm>
            <a:off x="927847" y="1119213"/>
            <a:ext cx="2348753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prstClr val="black"/>
                </a:solidFill>
              </a:rPr>
              <a:t>Count</a:t>
            </a:r>
            <a:endParaRPr lang="en-IE" sz="1200" dirty="0">
              <a:solidFill>
                <a:prstClr val="black"/>
              </a:solidFill>
            </a:endParaRPr>
          </a:p>
        </p:txBody>
      </p:sp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2867664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0" y="4703336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6333148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Chevron 78"/>
          <p:cNvSpPr/>
          <p:nvPr/>
        </p:nvSpPr>
        <p:spPr>
          <a:xfrm>
            <a:off x="0" y="1117460"/>
            <a:ext cx="968188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prstClr val="black"/>
                </a:solidFill>
              </a:rPr>
              <a:t>Input</a:t>
            </a:r>
            <a:endParaRPr lang="en-IE" sz="1200" dirty="0">
              <a:solidFill>
                <a:prstClr val="black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73174" y="195522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(0,perro </a:t>
            </a:r>
            <a:r>
              <a:rPr lang="en-IE" sz="1400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sed</a:t>
            </a:r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que)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73175" y="3546203"/>
            <a:ext cx="139956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(13,que </a:t>
            </a:r>
            <a:r>
              <a:rPr lang="en-IE" sz="1400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decir</a:t>
            </a:r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que)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73174" y="532448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(26,la que </a:t>
            </a:r>
            <a:r>
              <a:rPr lang="en-IE" sz="1400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sed</a:t>
            </a:r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</p:txBody>
      </p:sp>
      <p:pic>
        <p:nvPicPr>
          <p:cNvPr id="1026" name="Picture 2" descr="https://spark.apache.org/images/spark-logo-trademar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553" y="3546203"/>
            <a:ext cx="3581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ounded Rectangle 35"/>
          <p:cNvSpPr/>
          <p:nvPr/>
        </p:nvSpPr>
        <p:spPr>
          <a:xfrm>
            <a:off x="1877392" y="1446534"/>
            <a:ext cx="2327055" cy="5342722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74841" y="1958568"/>
            <a:ext cx="75855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174838" y="3546203"/>
            <a:ext cx="75855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(que,2)</a:t>
            </a:r>
          </a:p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174839" y="5324489"/>
            <a:ext cx="75855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8161" y="1429071"/>
            <a:ext cx="677439" cy="6774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8161" y="3016401"/>
            <a:ext cx="677439" cy="67743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8161" y="4808961"/>
            <a:ext cx="677439" cy="67743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424293" y="6195007"/>
            <a:ext cx="1233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IE" sz="32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10000" y="396368"/>
            <a:ext cx="5200397" cy="830997"/>
          </a:xfrm>
          <a:prstGeom prst="rect">
            <a:avLst/>
          </a:prstGeom>
          <a:solidFill>
            <a:srgbClr val="C5E6A2">
              <a:alpha val="96000"/>
            </a:srgbClr>
          </a:solidFill>
        </p:spPr>
        <p:txBody>
          <a:bodyPr wrap="square" rtlCol="0">
            <a:spAutoFit/>
          </a:bodyPr>
          <a:lstStyle/>
          <a:p>
            <a:pPr algn="ctr">
              <a:buClr>
                <a:prstClr val="black"/>
              </a:buClr>
            </a:pPr>
            <a:r>
              <a:rPr lang="en-IE" sz="2400" dirty="0" smtClean="0">
                <a:solidFill>
                  <a:srgbClr val="F79646">
                    <a:lumMod val="50000"/>
                  </a:srgb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RDDs</a:t>
            </a:r>
            <a:r>
              <a:rPr lang="en-IE" sz="2400" dirty="0" smtClean="0">
                <a:solidFill>
                  <a:srgbClr val="00863D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can have multiple virtual partitions on one machine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3507" y="1609043"/>
            <a:ext cx="514584" cy="34219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8742" y="3196906"/>
            <a:ext cx="514584" cy="34219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8742" y="4988344"/>
            <a:ext cx="514584" cy="342199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3230844" y="1958568"/>
            <a:ext cx="758554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203846" y="5324488"/>
            <a:ext cx="758554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</p:spTree>
    <p:extLst>
      <p:ext uri="{BB962C8B-B14F-4D97-AF65-F5344CB8AC3E}">
        <p14:creationId xmlns:p14="http://schemas.microsoft.com/office/powerpoint/2010/main" val="268806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Types of RDDs in Spark</a:t>
            </a:r>
            <a:endParaRPr lang="en-IE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-232774" y="1562621"/>
            <a:ext cx="30814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 err="1" smtClean="0">
                <a:latin typeface="Anonymous Pro" panose="02060609030202000504" pitchFamily="49" charset="0"/>
                <a:ea typeface="Anonymous Pro" panose="02060609030202000504" pitchFamily="49" charset="0"/>
              </a:rPr>
              <a:t>HadoopRDD</a:t>
            </a:r>
            <a:endParaRPr lang="en-IE" sz="2400" dirty="0" smtClean="0">
              <a:latin typeface="Anonymous Pro" panose="02060609030202000504" pitchFamily="49" charset="0"/>
              <a:ea typeface="Anonymous Pro" panose="02060609030202000504" pitchFamily="49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 err="1" smtClean="0">
                <a:latin typeface="Anonymous Pro" panose="02060609030202000504" pitchFamily="49" charset="0"/>
                <a:ea typeface="Anonymous Pro" panose="02060609030202000504" pitchFamily="49" charset="0"/>
              </a:rPr>
              <a:t>FilteredRDD</a:t>
            </a:r>
            <a:endParaRPr lang="en-IE" sz="2400" dirty="0" smtClean="0">
              <a:latin typeface="Anonymous Pro" panose="02060609030202000504" pitchFamily="49" charset="0"/>
              <a:ea typeface="Anonymous Pro" panose="02060609030202000504" pitchFamily="49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 err="1" smtClean="0">
                <a:latin typeface="Anonymous Pro" panose="02060609030202000504" pitchFamily="49" charset="0"/>
                <a:ea typeface="Anonymous Pro" panose="02060609030202000504" pitchFamily="49" charset="0"/>
              </a:rPr>
              <a:t>MappedRDD</a:t>
            </a:r>
            <a:endParaRPr lang="en-IE" sz="2400" dirty="0" smtClean="0">
              <a:latin typeface="Anonymous Pro" panose="02060609030202000504" pitchFamily="49" charset="0"/>
              <a:ea typeface="Anonymous Pro" panose="02060609030202000504" pitchFamily="49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 err="1" smtClean="0">
                <a:latin typeface="Anonymous Pro" panose="02060609030202000504" pitchFamily="49" charset="0"/>
                <a:ea typeface="Anonymous Pro" panose="02060609030202000504" pitchFamily="49" charset="0"/>
              </a:rPr>
              <a:t>PairRDD</a:t>
            </a:r>
            <a:endParaRPr lang="en-IE" sz="2400" dirty="0" smtClean="0">
              <a:latin typeface="Anonymous Pro" panose="02060609030202000504" pitchFamily="49" charset="0"/>
              <a:ea typeface="Anonymous Pro" panose="02060609030202000504" pitchFamily="49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 err="1" smtClean="0">
                <a:latin typeface="Anonymous Pro" panose="02060609030202000504" pitchFamily="49" charset="0"/>
                <a:ea typeface="Anonymous Pro" panose="02060609030202000504" pitchFamily="49" charset="0"/>
              </a:rPr>
              <a:t>ShuffledRDD</a:t>
            </a:r>
            <a:endParaRPr lang="en-IE" sz="2400" dirty="0" smtClean="0">
              <a:latin typeface="Anonymous Pro" panose="02060609030202000504" pitchFamily="49" charset="0"/>
              <a:ea typeface="Anonymous Pro" panose="02060609030202000504" pitchFamily="49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 err="1" smtClean="0">
                <a:latin typeface="Anonymous Pro" panose="02060609030202000504" pitchFamily="49" charset="0"/>
                <a:ea typeface="Anonymous Pro" panose="02060609030202000504" pitchFamily="49" charset="0"/>
              </a:rPr>
              <a:t>UnionRDD</a:t>
            </a:r>
            <a:endParaRPr lang="en-IE" sz="2400" dirty="0" smtClean="0">
              <a:latin typeface="Anonymous Pro" panose="02060609030202000504" pitchFamily="49" charset="0"/>
              <a:ea typeface="Anonymous Pro" panose="02060609030202000504" pitchFamily="49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 err="1" smtClean="0">
                <a:latin typeface="Anonymous Pro" panose="02060609030202000504" pitchFamily="49" charset="0"/>
                <a:ea typeface="Anonymous Pro" panose="02060609030202000504" pitchFamily="49" charset="0"/>
              </a:rPr>
              <a:t>PythonRDD</a:t>
            </a:r>
            <a:endParaRPr lang="en-IE" sz="2400" dirty="0">
              <a:latin typeface="Anonymous Pro" panose="02060609030202000504" pitchFamily="49" charset="0"/>
              <a:ea typeface="Anonymous Pro" panose="020606090302020005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5928" y="1562621"/>
            <a:ext cx="31816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 err="1" smtClean="0">
                <a:latin typeface="Anonymous Pro" panose="02060609030202000504" pitchFamily="49" charset="0"/>
                <a:ea typeface="Anonymous Pro" panose="02060609030202000504" pitchFamily="49" charset="0"/>
              </a:rPr>
              <a:t>DoubleRDD</a:t>
            </a:r>
            <a:endParaRPr lang="en-IE" sz="2400" dirty="0" smtClean="0">
              <a:latin typeface="Anonymous Pro" panose="02060609030202000504" pitchFamily="49" charset="0"/>
              <a:ea typeface="Anonymous Pro" panose="02060609030202000504" pitchFamily="49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 err="1" smtClean="0">
                <a:latin typeface="Anonymous Pro" panose="02060609030202000504" pitchFamily="49" charset="0"/>
                <a:ea typeface="Anonymous Pro" panose="02060609030202000504" pitchFamily="49" charset="0"/>
              </a:rPr>
              <a:t>JdbcRDD</a:t>
            </a:r>
            <a:endParaRPr lang="en-IE" sz="2400" dirty="0" smtClean="0">
              <a:latin typeface="Anonymous Pro" panose="02060609030202000504" pitchFamily="49" charset="0"/>
              <a:ea typeface="Anonymous Pro" panose="02060609030202000504" pitchFamily="49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 err="1" smtClean="0">
                <a:latin typeface="Anonymous Pro" panose="02060609030202000504" pitchFamily="49" charset="0"/>
                <a:ea typeface="Anonymous Pro" panose="02060609030202000504" pitchFamily="49" charset="0"/>
              </a:rPr>
              <a:t>JsonRDD</a:t>
            </a:r>
            <a:endParaRPr lang="en-IE" sz="2400" dirty="0" smtClean="0">
              <a:latin typeface="Anonymous Pro" panose="02060609030202000504" pitchFamily="49" charset="0"/>
              <a:ea typeface="Anonymous Pro" panose="02060609030202000504" pitchFamily="49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 err="1" smtClean="0">
                <a:latin typeface="Anonymous Pro" panose="02060609030202000504" pitchFamily="49" charset="0"/>
                <a:ea typeface="Anonymous Pro" panose="02060609030202000504" pitchFamily="49" charset="0"/>
              </a:rPr>
              <a:t>SchemaRDD</a:t>
            </a:r>
            <a:endParaRPr lang="en-IE" sz="2400" dirty="0" smtClean="0">
              <a:latin typeface="Anonymous Pro" panose="02060609030202000504" pitchFamily="49" charset="0"/>
              <a:ea typeface="Anonymous Pro" panose="02060609030202000504" pitchFamily="49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 err="1" smtClean="0">
                <a:latin typeface="Anonymous Pro" panose="02060609030202000504" pitchFamily="49" charset="0"/>
                <a:ea typeface="Anonymous Pro" panose="02060609030202000504" pitchFamily="49" charset="0"/>
              </a:rPr>
              <a:t>VertexRDD</a:t>
            </a:r>
            <a:endParaRPr lang="en-IE" sz="2400" dirty="0" smtClean="0">
              <a:latin typeface="Anonymous Pro" panose="02060609030202000504" pitchFamily="49" charset="0"/>
              <a:ea typeface="Anonymous Pro" panose="02060609030202000504" pitchFamily="49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 err="1" smtClean="0">
                <a:latin typeface="Anonymous Pro" panose="02060609030202000504" pitchFamily="49" charset="0"/>
                <a:ea typeface="Anonymous Pro" panose="02060609030202000504" pitchFamily="49" charset="0"/>
              </a:rPr>
              <a:t>EdgeRDD</a:t>
            </a:r>
            <a:endParaRPr lang="en-IE" sz="3200" dirty="0" smtClean="0">
              <a:latin typeface="Anonymous Pro" panose="02060609030202000504" pitchFamily="49" charset="0"/>
              <a:ea typeface="Anonymous Pro" panose="02060609030202000504" pitchFamily="49" charset="0"/>
            </a:endParaRPr>
          </a:p>
          <a:p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1562621"/>
            <a:ext cx="5100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 err="1" smtClean="0">
                <a:solidFill>
                  <a:schemeClr val="bg1">
                    <a:lumMod val="50000"/>
                  </a:schemeClr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CassandraRDD</a:t>
            </a:r>
            <a:r>
              <a:rPr lang="en-IE" sz="2400" dirty="0" smtClean="0">
                <a:solidFill>
                  <a:schemeClr val="bg1">
                    <a:lumMod val="50000"/>
                  </a:schemeClr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 err="1" smtClean="0">
                <a:solidFill>
                  <a:schemeClr val="bg1">
                    <a:lumMod val="50000"/>
                  </a:schemeClr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GeoRDD</a:t>
            </a:r>
            <a:r>
              <a:rPr lang="en-IE" sz="2400" i="1" dirty="0" smtClean="0">
                <a:solidFill>
                  <a:schemeClr val="bg1">
                    <a:lumMod val="50000"/>
                  </a:schemeClr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 err="1" smtClean="0">
                <a:solidFill>
                  <a:schemeClr val="bg1">
                    <a:lumMod val="50000"/>
                  </a:schemeClr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EsSpark</a:t>
            </a:r>
            <a:endParaRPr lang="en-IE" sz="3200" dirty="0" smtClean="0">
              <a:solidFill>
                <a:schemeClr val="bg1">
                  <a:lumMod val="50000"/>
                </a:schemeClr>
              </a:solidFill>
              <a:latin typeface="Anonymous Pro" panose="02060609030202000504" pitchFamily="49" charset="0"/>
              <a:ea typeface="Anonymous Pro" panose="02060609030202000504" pitchFamily="49" charset="0"/>
            </a:endParaRPr>
          </a:p>
          <a:p>
            <a:endParaRPr lang="en-IE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5789861"/>
            <a:ext cx="6146800" cy="369332"/>
          </a:xfrm>
          <a:prstGeom prst="rect">
            <a:avLst/>
          </a:prstGeom>
          <a:solidFill>
            <a:srgbClr val="C5E6A2">
              <a:alpha val="96000"/>
            </a:srgbClr>
          </a:solidFill>
        </p:spPr>
        <p:txBody>
          <a:bodyPr wrap="square" rtlCol="0">
            <a:spAutoFit/>
          </a:bodyPr>
          <a:lstStyle/>
          <a:p>
            <a:pPr algn="ctr">
              <a:buClr>
                <a:prstClr val="black"/>
              </a:buClr>
            </a:pP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Specific types of RDDs permit specific operations</a:t>
            </a:r>
            <a:endParaRPr lang="en-IE" dirty="0" smtClean="0">
              <a:solidFill>
                <a:srgbClr val="00863D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6311082"/>
            <a:ext cx="6146800" cy="369332"/>
          </a:xfrm>
          <a:prstGeom prst="rect">
            <a:avLst/>
          </a:prstGeom>
          <a:solidFill>
            <a:srgbClr val="C5E6A2">
              <a:alpha val="96000"/>
            </a:srgbClr>
          </a:solidFill>
        </p:spPr>
        <p:txBody>
          <a:bodyPr wrap="square" rtlCol="0">
            <a:spAutoFit/>
          </a:bodyPr>
          <a:lstStyle/>
          <a:p>
            <a:pPr algn="ctr">
              <a:buClr>
                <a:prstClr val="black"/>
              </a:buClr>
            </a:pPr>
            <a:r>
              <a:rPr lang="en-I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PairRDD</a:t>
            </a:r>
            <a:r>
              <a:rPr lang="en-IE" dirty="0" smtClean="0">
                <a:solidFill>
                  <a:srgbClr val="00863D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of particular importance for M/R style operators</a:t>
            </a:r>
          </a:p>
        </p:txBody>
      </p:sp>
    </p:spTree>
    <p:extLst>
      <p:ext uri="{BB962C8B-B14F-4D97-AF65-F5344CB8AC3E}">
        <p14:creationId xmlns:p14="http://schemas.microsoft.com/office/powerpoint/2010/main" val="184120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Apache Spark: Example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0873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Spark: Products by Hour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924800" cy="4572000"/>
          </a:xfrm>
          <a:ln w="920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IE" sz="1700" dirty="0" smtClean="0">
                <a:latin typeface="Inconsolata" panose="00000509000000000000" pitchFamily="49" charset="0"/>
              </a:rPr>
              <a:t>customer412	1L_Leche		2014-03-31T08:47:57Z</a:t>
            </a:r>
            <a:r>
              <a:rPr lang="en-IE" sz="1700" dirty="0">
                <a:latin typeface="Inconsolata" panose="00000509000000000000" pitchFamily="49" charset="0"/>
              </a:rPr>
              <a:t>	</a:t>
            </a:r>
            <a:r>
              <a:rPr lang="en-IE" sz="1700" dirty="0" smtClean="0">
                <a:latin typeface="Inconsolata" panose="00000509000000000000" pitchFamily="49" charset="0"/>
              </a:rPr>
              <a:t>$900</a:t>
            </a:r>
          </a:p>
          <a:p>
            <a:pPr marL="0" indent="0">
              <a:buNone/>
            </a:pPr>
            <a:r>
              <a:rPr lang="en-IE" sz="1700" dirty="0">
                <a:latin typeface="Inconsolata" panose="00000509000000000000" pitchFamily="49" charset="0"/>
              </a:rPr>
              <a:t>customer412	</a:t>
            </a:r>
            <a:r>
              <a:rPr lang="en-IE" sz="1700" dirty="0" smtClean="0">
                <a:latin typeface="Inconsolata" panose="00000509000000000000" pitchFamily="49" charset="0"/>
              </a:rPr>
              <a:t>Nescafe</a:t>
            </a:r>
            <a:r>
              <a:rPr lang="en-IE" sz="1700" dirty="0">
                <a:latin typeface="Inconsolata" panose="00000509000000000000" pitchFamily="49" charset="0"/>
              </a:rPr>
              <a:t>	</a:t>
            </a:r>
            <a:r>
              <a:rPr lang="en-IE" sz="1700" dirty="0" smtClean="0">
                <a:latin typeface="Inconsolata" panose="00000509000000000000" pitchFamily="49" charset="0"/>
              </a:rPr>
              <a:t>	2014-03-31T08:47:57Z</a:t>
            </a:r>
            <a:r>
              <a:rPr lang="en-IE" sz="1700" dirty="0">
                <a:latin typeface="Inconsolata" panose="00000509000000000000" pitchFamily="49" charset="0"/>
              </a:rPr>
              <a:t>	</a:t>
            </a:r>
            <a:r>
              <a:rPr lang="en-IE" sz="1700" dirty="0" smtClean="0">
                <a:latin typeface="Inconsolata" panose="00000509000000000000" pitchFamily="49" charset="0"/>
              </a:rPr>
              <a:t>$2.000</a:t>
            </a:r>
            <a:endParaRPr lang="en-IE" sz="1700" dirty="0"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700" dirty="0" smtClean="0">
                <a:latin typeface="Inconsolata" panose="00000509000000000000" pitchFamily="49" charset="0"/>
              </a:rPr>
              <a:t>customer412</a:t>
            </a:r>
            <a:r>
              <a:rPr lang="en-IE" sz="1700" dirty="0">
                <a:latin typeface="Inconsolata" panose="00000509000000000000" pitchFamily="49" charset="0"/>
              </a:rPr>
              <a:t>	</a:t>
            </a:r>
            <a:r>
              <a:rPr lang="en-IE" sz="1700" dirty="0" smtClean="0">
                <a:latin typeface="Inconsolata" panose="00000509000000000000" pitchFamily="49" charset="0"/>
              </a:rPr>
              <a:t>Nescafe	</a:t>
            </a:r>
            <a:r>
              <a:rPr lang="en-IE" sz="1700" dirty="0">
                <a:latin typeface="Inconsolata" panose="00000509000000000000" pitchFamily="49" charset="0"/>
              </a:rPr>
              <a:t>	</a:t>
            </a:r>
            <a:r>
              <a:rPr lang="en-IE" sz="1700" dirty="0" smtClean="0">
                <a:latin typeface="Inconsolata" panose="00000509000000000000" pitchFamily="49" charset="0"/>
              </a:rPr>
              <a:t>2014-03-31T08:47:57Z</a:t>
            </a:r>
            <a:r>
              <a:rPr lang="en-IE" sz="1700" dirty="0">
                <a:latin typeface="Inconsolata" panose="00000509000000000000" pitchFamily="49" charset="0"/>
              </a:rPr>
              <a:t>	</a:t>
            </a:r>
            <a:r>
              <a:rPr lang="en-IE" sz="1700" dirty="0" smtClean="0">
                <a:latin typeface="Inconsolata" panose="00000509000000000000" pitchFamily="49" charset="0"/>
              </a:rPr>
              <a:t>$2.000</a:t>
            </a:r>
            <a:endParaRPr lang="en-IE" sz="1700" dirty="0"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700" dirty="0" smtClean="0">
                <a:latin typeface="Inconsolata" panose="00000509000000000000" pitchFamily="49" charset="0"/>
              </a:rPr>
              <a:t>customer413</a:t>
            </a:r>
            <a:r>
              <a:rPr lang="en-IE" sz="1700" dirty="0">
                <a:latin typeface="Inconsolata" panose="00000509000000000000" pitchFamily="49" charset="0"/>
              </a:rPr>
              <a:t>	</a:t>
            </a:r>
            <a:r>
              <a:rPr lang="en-IE" sz="1700" dirty="0" smtClean="0">
                <a:latin typeface="Inconsolata" panose="00000509000000000000" pitchFamily="49" charset="0"/>
              </a:rPr>
              <a:t>400g_Zanahoria</a:t>
            </a:r>
            <a:r>
              <a:rPr lang="en-IE" sz="1700" dirty="0">
                <a:latin typeface="Inconsolata" panose="00000509000000000000" pitchFamily="49" charset="0"/>
              </a:rPr>
              <a:t>	</a:t>
            </a:r>
            <a:r>
              <a:rPr lang="en-IE" sz="1700" dirty="0" smtClean="0">
                <a:latin typeface="Inconsolata" panose="00000509000000000000" pitchFamily="49" charset="0"/>
              </a:rPr>
              <a:t>2014-03-31T08:48:03Z</a:t>
            </a:r>
            <a:r>
              <a:rPr lang="en-IE" sz="1700" dirty="0">
                <a:latin typeface="Inconsolata" panose="00000509000000000000" pitchFamily="49" charset="0"/>
              </a:rPr>
              <a:t>	</a:t>
            </a:r>
            <a:r>
              <a:rPr lang="en-IE" sz="1700" dirty="0" smtClean="0">
                <a:latin typeface="Inconsolata" panose="00000509000000000000" pitchFamily="49" charset="0"/>
              </a:rPr>
              <a:t>$1.240</a:t>
            </a:r>
            <a:endParaRPr lang="en-IE" sz="1700" dirty="0"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700" dirty="0" smtClean="0">
                <a:latin typeface="Inconsolata" panose="00000509000000000000" pitchFamily="49" charset="0"/>
              </a:rPr>
              <a:t>customer413</a:t>
            </a:r>
            <a:r>
              <a:rPr lang="en-IE" sz="1700" dirty="0">
                <a:latin typeface="Inconsolata" panose="00000509000000000000" pitchFamily="49" charset="0"/>
              </a:rPr>
              <a:t>	</a:t>
            </a:r>
            <a:r>
              <a:rPr lang="en-IE" sz="1700" dirty="0" err="1" smtClean="0">
                <a:latin typeface="Inconsolata" panose="00000509000000000000" pitchFamily="49" charset="0"/>
              </a:rPr>
              <a:t>El_Mercurio</a:t>
            </a:r>
            <a:r>
              <a:rPr lang="en-IE" sz="1700" dirty="0">
                <a:latin typeface="Inconsolata" panose="00000509000000000000" pitchFamily="49" charset="0"/>
              </a:rPr>
              <a:t>	</a:t>
            </a:r>
            <a:r>
              <a:rPr lang="en-IE" sz="1700" dirty="0" smtClean="0">
                <a:latin typeface="Inconsolata" panose="00000509000000000000" pitchFamily="49" charset="0"/>
              </a:rPr>
              <a:t>2014-03-31T08:48:03Z</a:t>
            </a:r>
            <a:r>
              <a:rPr lang="en-IE" sz="1700" dirty="0">
                <a:latin typeface="Inconsolata" panose="00000509000000000000" pitchFamily="49" charset="0"/>
              </a:rPr>
              <a:t>	</a:t>
            </a:r>
            <a:r>
              <a:rPr lang="en-IE" sz="1700" dirty="0" smtClean="0">
                <a:latin typeface="Inconsolata" panose="00000509000000000000" pitchFamily="49" charset="0"/>
              </a:rPr>
              <a:t>$3.000</a:t>
            </a:r>
            <a:endParaRPr lang="en-IE" sz="1700" dirty="0"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700" dirty="0" smtClean="0">
                <a:latin typeface="Inconsolata" panose="00000509000000000000" pitchFamily="49" charset="0"/>
              </a:rPr>
              <a:t>customer413</a:t>
            </a:r>
            <a:r>
              <a:rPr lang="en-IE" sz="1700" dirty="0">
                <a:latin typeface="Inconsolata" panose="00000509000000000000" pitchFamily="49" charset="0"/>
              </a:rPr>
              <a:t>	</a:t>
            </a:r>
            <a:r>
              <a:rPr lang="en-IE" sz="1700" dirty="0" smtClean="0">
                <a:latin typeface="Inconsolata" panose="00000509000000000000" pitchFamily="49" charset="0"/>
              </a:rPr>
              <a:t>Gillette_Mach3</a:t>
            </a:r>
            <a:r>
              <a:rPr lang="en-IE" sz="1700" dirty="0">
                <a:latin typeface="Inconsolata" panose="00000509000000000000" pitchFamily="49" charset="0"/>
              </a:rPr>
              <a:t>	</a:t>
            </a:r>
            <a:r>
              <a:rPr lang="en-IE" sz="1700" dirty="0" smtClean="0">
                <a:latin typeface="Inconsolata" panose="00000509000000000000" pitchFamily="49" charset="0"/>
              </a:rPr>
              <a:t>2014-03-31T08:48:03Z</a:t>
            </a:r>
            <a:r>
              <a:rPr lang="en-IE" sz="1700" dirty="0">
                <a:latin typeface="Inconsolata" panose="00000509000000000000" pitchFamily="49" charset="0"/>
              </a:rPr>
              <a:t>	</a:t>
            </a:r>
            <a:r>
              <a:rPr lang="en-IE" sz="1700" dirty="0" smtClean="0">
                <a:latin typeface="Inconsolata" panose="00000509000000000000" pitchFamily="49" charset="0"/>
              </a:rPr>
              <a:t>$3.000</a:t>
            </a:r>
            <a:endParaRPr lang="en-IE" sz="1700" dirty="0"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700" dirty="0" smtClean="0">
                <a:latin typeface="Inconsolata" panose="00000509000000000000" pitchFamily="49" charset="0"/>
              </a:rPr>
              <a:t>customer413</a:t>
            </a:r>
            <a:r>
              <a:rPr lang="en-IE" sz="1700" dirty="0">
                <a:latin typeface="Inconsolata" panose="00000509000000000000" pitchFamily="49" charset="0"/>
              </a:rPr>
              <a:t>	</a:t>
            </a:r>
            <a:r>
              <a:rPr lang="en-IE" sz="1700" dirty="0" err="1" smtClean="0">
                <a:latin typeface="Inconsolata" panose="00000509000000000000" pitchFamily="49" charset="0"/>
              </a:rPr>
              <a:t>Santo_Domingo</a:t>
            </a:r>
            <a:r>
              <a:rPr lang="en-IE" sz="1700" dirty="0">
                <a:latin typeface="Inconsolata" panose="00000509000000000000" pitchFamily="49" charset="0"/>
              </a:rPr>
              <a:t>	</a:t>
            </a:r>
            <a:r>
              <a:rPr lang="en-IE" sz="1700" dirty="0" smtClean="0">
                <a:latin typeface="Inconsolata" panose="00000509000000000000" pitchFamily="49" charset="0"/>
              </a:rPr>
              <a:t>2014-03-31T08:48:03Z</a:t>
            </a:r>
            <a:r>
              <a:rPr lang="en-IE" sz="1700" dirty="0">
                <a:latin typeface="Inconsolata" panose="00000509000000000000" pitchFamily="49" charset="0"/>
              </a:rPr>
              <a:t>	</a:t>
            </a:r>
            <a:r>
              <a:rPr lang="en-IE" sz="1700" dirty="0" smtClean="0">
                <a:latin typeface="Inconsolata" panose="00000509000000000000" pitchFamily="49" charset="0"/>
              </a:rPr>
              <a:t>$2.450</a:t>
            </a:r>
          </a:p>
          <a:p>
            <a:pPr marL="0" indent="0">
              <a:buNone/>
            </a:pPr>
            <a:r>
              <a:rPr lang="en-IE" sz="1700" dirty="0">
                <a:latin typeface="Inconsolata" panose="00000509000000000000" pitchFamily="49" charset="0"/>
              </a:rPr>
              <a:t>customer413	</a:t>
            </a:r>
            <a:r>
              <a:rPr lang="en-IE" sz="1700" dirty="0" smtClean="0">
                <a:latin typeface="Inconsolata" panose="00000509000000000000" pitchFamily="49" charset="0"/>
              </a:rPr>
              <a:t>Nescafe</a:t>
            </a:r>
            <a:r>
              <a:rPr lang="en-IE" sz="1700" dirty="0">
                <a:latin typeface="Inconsolata" panose="00000509000000000000" pitchFamily="49" charset="0"/>
              </a:rPr>
              <a:t>	</a:t>
            </a:r>
            <a:r>
              <a:rPr lang="en-IE" sz="1700" dirty="0" smtClean="0">
                <a:latin typeface="Inconsolata" panose="00000509000000000000" pitchFamily="49" charset="0"/>
              </a:rPr>
              <a:t>	2014-03-31T08:48:03Z</a:t>
            </a:r>
            <a:r>
              <a:rPr lang="en-IE" sz="1700" dirty="0">
                <a:latin typeface="Inconsolata" panose="00000509000000000000" pitchFamily="49" charset="0"/>
              </a:rPr>
              <a:t>	</a:t>
            </a:r>
            <a:r>
              <a:rPr lang="en-IE" sz="1700" dirty="0" smtClean="0">
                <a:latin typeface="Inconsolata" panose="00000509000000000000" pitchFamily="49" charset="0"/>
              </a:rPr>
              <a:t>$2.000</a:t>
            </a:r>
            <a:endParaRPr lang="en-IE" sz="1700" dirty="0"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700" dirty="0" smtClean="0">
                <a:latin typeface="Inconsolata" panose="00000509000000000000" pitchFamily="49" charset="0"/>
              </a:rPr>
              <a:t>customer414</a:t>
            </a:r>
            <a:r>
              <a:rPr lang="en-IE" sz="1700" dirty="0">
                <a:latin typeface="Inconsolata" panose="00000509000000000000" pitchFamily="49" charset="0"/>
              </a:rPr>
              <a:t>	</a:t>
            </a:r>
            <a:r>
              <a:rPr lang="en-IE" sz="1700" dirty="0" smtClean="0">
                <a:latin typeface="Inconsolata" panose="00000509000000000000" pitchFamily="49" charset="0"/>
              </a:rPr>
              <a:t>Rosas	</a:t>
            </a:r>
            <a:r>
              <a:rPr lang="en-IE" sz="1700" dirty="0">
                <a:latin typeface="Inconsolata" panose="00000509000000000000" pitchFamily="49" charset="0"/>
              </a:rPr>
              <a:t>	</a:t>
            </a:r>
            <a:r>
              <a:rPr lang="en-IE" sz="1700" dirty="0" smtClean="0">
                <a:latin typeface="Inconsolata" panose="00000509000000000000" pitchFamily="49" charset="0"/>
              </a:rPr>
              <a:t>2014-03-31T08:48:24Z	$7.000</a:t>
            </a:r>
          </a:p>
          <a:p>
            <a:pPr marL="0" indent="0">
              <a:buNone/>
            </a:pPr>
            <a:r>
              <a:rPr lang="en-IE" sz="1700" dirty="0">
                <a:latin typeface="Inconsolata" panose="00000509000000000000" pitchFamily="49" charset="0"/>
              </a:rPr>
              <a:t>customer414	</a:t>
            </a:r>
            <a:r>
              <a:rPr lang="en-IE" sz="1700" dirty="0" smtClean="0">
                <a:latin typeface="Inconsolata" panose="00000509000000000000" pitchFamily="49" charset="0"/>
              </a:rPr>
              <a:t>400g_Zanahoria</a:t>
            </a:r>
            <a:r>
              <a:rPr lang="en-IE" sz="1700" dirty="0">
                <a:latin typeface="Inconsolata" panose="00000509000000000000" pitchFamily="49" charset="0"/>
              </a:rPr>
              <a:t>	</a:t>
            </a:r>
            <a:r>
              <a:rPr lang="en-IE" sz="1700" dirty="0" smtClean="0">
                <a:latin typeface="Inconsolata" panose="00000509000000000000" pitchFamily="49" charset="0"/>
              </a:rPr>
              <a:t>2014-03-31T08:48:24Z</a:t>
            </a:r>
            <a:r>
              <a:rPr lang="en-IE" sz="1700" dirty="0">
                <a:latin typeface="Inconsolata" panose="00000509000000000000" pitchFamily="49" charset="0"/>
              </a:rPr>
              <a:t>	</a:t>
            </a:r>
            <a:r>
              <a:rPr lang="en-IE" sz="1700" dirty="0" smtClean="0">
                <a:latin typeface="Inconsolata" panose="00000509000000000000" pitchFamily="49" charset="0"/>
              </a:rPr>
              <a:t>$9.230</a:t>
            </a:r>
          </a:p>
          <a:p>
            <a:pPr marL="0" indent="0">
              <a:buNone/>
            </a:pPr>
            <a:r>
              <a:rPr lang="en-IE" sz="1700" dirty="0">
                <a:latin typeface="Inconsolata" panose="00000509000000000000" pitchFamily="49" charset="0"/>
              </a:rPr>
              <a:t>customer414	</a:t>
            </a:r>
            <a:r>
              <a:rPr lang="en-IE" sz="1700" dirty="0" smtClean="0">
                <a:latin typeface="Inconsolata" panose="00000509000000000000" pitchFamily="49" charset="0"/>
              </a:rPr>
              <a:t>Nescafe </a:t>
            </a:r>
            <a:r>
              <a:rPr lang="en-IE" sz="1700" dirty="0">
                <a:latin typeface="Inconsolata" panose="00000509000000000000" pitchFamily="49" charset="0"/>
              </a:rPr>
              <a:t>	</a:t>
            </a:r>
            <a:r>
              <a:rPr lang="en-IE" sz="1700" dirty="0" smtClean="0">
                <a:latin typeface="Inconsolata" panose="00000509000000000000" pitchFamily="49" charset="0"/>
              </a:rPr>
              <a:t>	2014-03-31T08:48:24Z</a:t>
            </a:r>
            <a:r>
              <a:rPr lang="en-IE" sz="1700" dirty="0">
                <a:latin typeface="Inconsolata" panose="00000509000000000000" pitchFamily="49" charset="0"/>
              </a:rPr>
              <a:t>	</a:t>
            </a:r>
            <a:r>
              <a:rPr lang="en-IE" sz="1700" dirty="0" smtClean="0">
                <a:latin typeface="Inconsolata" panose="00000509000000000000" pitchFamily="49" charset="0"/>
              </a:rPr>
              <a:t>$2.000</a:t>
            </a:r>
          </a:p>
          <a:p>
            <a:pPr marL="0" indent="0">
              <a:buNone/>
            </a:pPr>
            <a:r>
              <a:rPr lang="en-IE" sz="1700" dirty="0" smtClean="0">
                <a:latin typeface="Inconsolata" panose="00000509000000000000" pitchFamily="49" charset="0"/>
              </a:rPr>
              <a:t>customer415</a:t>
            </a:r>
            <a:r>
              <a:rPr lang="en-IE" sz="1700" dirty="0">
                <a:latin typeface="Inconsolata" panose="00000509000000000000" pitchFamily="49" charset="0"/>
              </a:rPr>
              <a:t>	</a:t>
            </a:r>
            <a:r>
              <a:rPr lang="en-IE" sz="1700" dirty="0" smtClean="0">
                <a:latin typeface="Inconsolata" panose="00000509000000000000" pitchFamily="49" charset="0"/>
              </a:rPr>
              <a:t>1L_Leche 	2014-03-31T08:48:35Z</a:t>
            </a:r>
            <a:r>
              <a:rPr lang="en-IE" sz="1700" dirty="0">
                <a:latin typeface="Inconsolata" panose="00000509000000000000" pitchFamily="49" charset="0"/>
              </a:rPr>
              <a:t>	</a:t>
            </a:r>
            <a:r>
              <a:rPr lang="en-IE" sz="1700" dirty="0" smtClean="0">
                <a:latin typeface="Inconsolata" panose="00000509000000000000" pitchFamily="49" charset="0"/>
              </a:rPr>
              <a:t>$900</a:t>
            </a:r>
            <a:endParaRPr lang="en-IE" sz="1700" dirty="0"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700" dirty="0" smtClean="0">
                <a:latin typeface="Inconsolata" panose="00000509000000000000" pitchFamily="49" charset="0"/>
              </a:rPr>
              <a:t>customer415</a:t>
            </a:r>
            <a:r>
              <a:rPr lang="en-IE" sz="1700" dirty="0">
                <a:latin typeface="Inconsolata" panose="00000509000000000000" pitchFamily="49" charset="0"/>
              </a:rPr>
              <a:t>	</a:t>
            </a:r>
            <a:r>
              <a:rPr lang="en-IE" sz="1700" dirty="0" smtClean="0">
                <a:latin typeface="Inconsolata" panose="00000509000000000000" pitchFamily="49" charset="0"/>
              </a:rPr>
              <a:t>300g_Frutillas </a:t>
            </a:r>
            <a:r>
              <a:rPr lang="en-IE" sz="1700" dirty="0">
                <a:latin typeface="Inconsolata" panose="00000509000000000000" pitchFamily="49" charset="0"/>
              </a:rPr>
              <a:t>	</a:t>
            </a:r>
            <a:r>
              <a:rPr lang="en-IE" sz="1700" dirty="0" smtClean="0">
                <a:latin typeface="Inconsolata" panose="00000509000000000000" pitchFamily="49" charset="0"/>
              </a:rPr>
              <a:t>2014-03-31T08:48:35Z</a:t>
            </a:r>
            <a:r>
              <a:rPr lang="en-IE" sz="1700" dirty="0">
                <a:latin typeface="Inconsolata" panose="00000509000000000000" pitchFamily="49" charset="0"/>
              </a:rPr>
              <a:t>	</a:t>
            </a:r>
            <a:r>
              <a:rPr lang="en-IE" sz="1700" dirty="0" smtClean="0">
                <a:latin typeface="Inconsolata" panose="00000509000000000000" pitchFamily="49" charset="0"/>
              </a:rPr>
              <a:t>$830</a:t>
            </a:r>
          </a:p>
          <a:p>
            <a:pPr marL="0" indent="0">
              <a:buNone/>
            </a:pPr>
            <a:r>
              <a:rPr lang="en-IE" sz="2000" dirty="0" smtClean="0">
                <a:latin typeface="Inconsolata" panose="00000509000000000000" pitchFamily="49" charset="0"/>
              </a:rPr>
              <a:t>…</a:t>
            </a:r>
            <a:endParaRPr lang="en-IE" sz="2000" dirty="0">
              <a:latin typeface="Inconsolata" panose="00000509000000000000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6400800"/>
            <a:ext cx="8534400" cy="369332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Segoe UI Light" panose="020B0502040204020203" pitchFamily="34" charset="0"/>
              </a:rPr>
              <a:t>Number of customers buying each premium item per hour of the day</a:t>
            </a:r>
            <a:endParaRPr lang="en-IE" dirty="0">
              <a:latin typeface="Segoe UI Light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100" y="6400800"/>
            <a:ext cx="342900" cy="342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340" y="912219"/>
            <a:ext cx="1435660" cy="12733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2457" y="264976"/>
            <a:ext cx="1110093" cy="6208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874" y="5614381"/>
            <a:ext cx="2880145" cy="25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5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>
                    <a:lumMod val="95000"/>
                  </a:schemeClr>
                </a:solidFill>
              </a:rPr>
              <a:t>Spark vs. Hadoop</a:t>
            </a:r>
            <a:endParaRPr lang="en-I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63" y="5867400"/>
            <a:ext cx="8767737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Segoe UI Light" panose="020B0502040204020203" pitchFamily="34" charset="0"/>
              </a:rPr>
              <a:t>What is the main weakness of Hadoop?</a:t>
            </a:r>
            <a:endParaRPr lang="en-IE" sz="2000" dirty="0">
              <a:latin typeface="Segoe UI Light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5867400"/>
            <a:ext cx="342900" cy="342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763" y="6224768"/>
            <a:ext cx="8767735" cy="383894"/>
          </a:xfrm>
          <a:prstGeom prst="rect">
            <a:avLst/>
          </a:prstGeom>
          <a:solidFill>
            <a:srgbClr val="C2E49C">
              <a:alpha val="94000"/>
            </a:srgbClr>
          </a:solidFill>
        </p:spPr>
        <p:txBody>
          <a:bodyPr wrap="square" rtlCol="0">
            <a:noAutofit/>
          </a:bodyPr>
          <a:lstStyle/>
          <a:p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Let’s see …</a:t>
            </a:r>
            <a:endParaRPr lang="en-IE" sz="2000" dirty="0">
              <a:latin typeface="Segoe UI Light" panose="020B0502040204020203" pitchFamily="34" charset="0"/>
            </a:endParaRPr>
          </a:p>
          <a:p>
            <a:pPr algn="ctr"/>
            <a:endParaRPr lang="en-IE" sz="2000" dirty="0" smtClean="0">
              <a:latin typeface="Segoe UI Light" panose="020B05020402040202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430" y="1219200"/>
            <a:ext cx="6248400" cy="442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34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Spark: Products by Hour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924800" cy="4572000"/>
          </a:xfrm>
          <a:ln w="920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sz="2000" dirty="0" smtClean="0">
                <a:latin typeface="Inconsolata" panose="00000509000000000000" pitchFamily="49" charset="0"/>
              </a:rPr>
              <a:t>c1	i1	08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900</a:t>
            </a:r>
          </a:p>
          <a:p>
            <a:pPr marL="0" indent="0">
              <a:buNone/>
            </a:pPr>
            <a:r>
              <a:rPr lang="en-IE" sz="2000" dirty="0" smtClean="0">
                <a:latin typeface="Inconsolata" panose="00000509000000000000" pitchFamily="49" charset="0"/>
              </a:rPr>
              <a:t>c1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i2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08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2000</a:t>
            </a:r>
            <a:endParaRPr lang="en-IE" sz="2000" dirty="0"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2000" dirty="0" smtClean="0">
                <a:latin typeface="Inconsolata" panose="00000509000000000000" pitchFamily="49" charset="0"/>
              </a:rPr>
              <a:t>c1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i2	08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2000</a:t>
            </a:r>
            <a:endParaRPr lang="en-IE" sz="2000" dirty="0"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2000" dirty="0" smtClean="0">
                <a:latin typeface="Inconsolata" panose="00000509000000000000" pitchFamily="49" charset="0"/>
              </a:rPr>
              <a:t>c2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i3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09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1240</a:t>
            </a:r>
            <a:endParaRPr lang="en-IE" sz="2000" dirty="0"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2000" dirty="0" smtClean="0">
                <a:latin typeface="Inconsolata" panose="00000509000000000000" pitchFamily="49" charset="0"/>
              </a:rPr>
              <a:t>c2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i4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09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3000</a:t>
            </a:r>
            <a:endParaRPr lang="en-IE" sz="2000" dirty="0"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2000" dirty="0" smtClean="0">
                <a:latin typeface="Inconsolata" panose="00000509000000000000" pitchFamily="49" charset="0"/>
              </a:rPr>
              <a:t>c2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i5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09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3000</a:t>
            </a:r>
            <a:endParaRPr lang="en-IE" sz="2000" dirty="0"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2000" dirty="0" smtClean="0">
                <a:latin typeface="Inconsolata" panose="00000509000000000000" pitchFamily="49" charset="0"/>
              </a:rPr>
              <a:t>c2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i6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09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2450</a:t>
            </a:r>
          </a:p>
          <a:p>
            <a:pPr marL="0" indent="0">
              <a:buNone/>
            </a:pPr>
            <a:r>
              <a:rPr lang="en-IE" sz="2000" dirty="0" smtClean="0">
                <a:latin typeface="Inconsolata" panose="00000509000000000000" pitchFamily="49" charset="0"/>
              </a:rPr>
              <a:t>c2	i2	09	2000</a:t>
            </a:r>
          </a:p>
          <a:p>
            <a:pPr marL="0" indent="0">
              <a:buNone/>
            </a:pPr>
            <a:r>
              <a:rPr lang="en-IE" sz="2000" dirty="0" smtClean="0">
                <a:latin typeface="Inconsolata" panose="00000509000000000000" pitchFamily="49" charset="0"/>
              </a:rPr>
              <a:t>c3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i7	08	7000</a:t>
            </a:r>
          </a:p>
          <a:p>
            <a:pPr marL="0" indent="0">
              <a:buNone/>
            </a:pPr>
            <a:r>
              <a:rPr lang="en-IE" sz="2000" dirty="0" smtClean="0">
                <a:latin typeface="Inconsolata" panose="00000509000000000000" pitchFamily="49" charset="0"/>
              </a:rPr>
              <a:t>c3	i8	08	9230</a:t>
            </a:r>
          </a:p>
          <a:p>
            <a:pPr marL="0" indent="0">
              <a:buNone/>
            </a:pPr>
            <a:r>
              <a:rPr lang="en-IE" sz="2000" dirty="0" smtClean="0">
                <a:latin typeface="Inconsolata" panose="00000509000000000000" pitchFamily="49" charset="0"/>
              </a:rPr>
              <a:t>c3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i2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08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2000</a:t>
            </a:r>
          </a:p>
          <a:p>
            <a:pPr marL="0" indent="0">
              <a:buNone/>
            </a:pPr>
            <a:r>
              <a:rPr lang="en-IE" sz="2000" dirty="0" smtClean="0">
                <a:latin typeface="Inconsolata" panose="00000509000000000000" pitchFamily="49" charset="0"/>
              </a:rPr>
              <a:t>c4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i1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23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900</a:t>
            </a:r>
            <a:endParaRPr lang="en-IE" sz="2000" dirty="0"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2000" dirty="0" smtClean="0">
                <a:latin typeface="Inconsolata" panose="00000509000000000000" pitchFamily="49" charset="0"/>
              </a:rPr>
              <a:t>c4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i9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23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830</a:t>
            </a:r>
          </a:p>
          <a:p>
            <a:pPr marL="0" indent="0">
              <a:buNone/>
            </a:pPr>
            <a:r>
              <a:rPr lang="en-IE" sz="2000" dirty="0" smtClean="0">
                <a:latin typeface="Inconsolata" panose="00000509000000000000" pitchFamily="49" charset="0"/>
              </a:rPr>
              <a:t>…</a:t>
            </a:r>
            <a:endParaRPr lang="en-IE" sz="2000" dirty="0">
              <a:latin typeface="Inconsolata" panose="00000509000000000000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340" y="912219"/>
            <a:ext cx="1435660" cy="12733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6400800"/>
            <a:ext cx="8534400" cy="369332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>
                <a:latin typeface="Segoe UI Light" panose="020B0502040204020203" pitchFamily="34" charset="0"/>
              </a:rPr>
              <a:t>Number of customers buying each premium item per hour of the day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1100" y="6400800"/>
            <a:ext cx="342900" cy="342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2457" y="264976"/>
            <a:ext cx="1110093" cy="6208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873" y="5614381"/>
            <a:ext cx="2894480" cy="25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0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70282" y="3035108"/>
            <a:ext cx="9226118" cy="19085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0280" y="5182692"/>
            <a:ext cx="9226120" cy="15303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282" y="919760"/>
            <a:ext cx="9226118" cy="18732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sz="1200" dirty="0">
              <a:solidFill>
                <a:prstClr val="black"/>
              </a:solidFill>
            </a:endParaRPr>
          </a:p>
        </p:txBody>
      </p:sp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2439492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0" y="4597256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6401892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" name="TextBox 79"/>
          <p:cNvSpPr txBox="1"/>
          <p:nvPr/>
        </p:nvSpPr>
        <p:spPr>
          <a:xfrm>
            <a:off x="185873" y="965064"/>
            <a:ext cx="1266657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200" dirty="0">
                <a:latin typeface="Inconsolata" panose="00000509000000000000" pitchFamily="49" charset="0"/>
              </a:rPr>
              <a:t>c1,i1,08,900</a:t>
            </a:r>
          </a:p>
          <a:p>
            <a:r>
              <a:rPr lang="en-IE" sz="1200" dirty="0">
                <a:latin typeface="Inconsolata" panose="00000509000000000000" pitchFamily="49" charset="0"/>
              </a:rPr>
              <a:t>c1,i2,08,2000</a:t>
            </a:r>
          </a:p>
          <a:p>
            <a:r>
              <a:rPr lang="en-IE" sz="1200" dirty="0">
                <a:latin typeface="Inconsolata" panose="00000509000000000000" pitchFamily="49" charset="0"/>
              </a:rPr>
              <a:t>c1,i2,08,2000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5874" y="1826122"/>
            <a:ext cx="126665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200" dirty="0" smtClean="0">
                <a:latin typeface="Inconsolata" panose="00000509000000000000" pitchFamily="49" charset="0"/>
              </a:rPr>
              <a:t>c4,i1,23,900</a:t>
            </a:r>
            <a:endParaRPr lang="en-IE" sz="1200" dirty="0">
              <a:latin typeface="Inconsolata" panose="00000509000000000000" pitchFamily="49" charset="0"/>
            </a:endParaRPr>
          </a:p>
          <a:p>
            <a:r>
              <a:rPr lang="en-IE" sz="1200" dirty="0">
                <a:latin typeface="Inconsolata" panose="00000509000000000000" pitchFamily="49" charset="0"/>
              </a:rPr>
              <a:t>c4,i9,23,830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5874" y="3136459"/>
            <a:ext cx="1266656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200" dirty="0" smtClean="0">
                <a:latin typeface="Inconsolata" panose="00000509000000000000" pitchFamily="49" charset="0"/>
              </a:rPr>
              <a:t>c2,i3,09,1240</a:t>
            </a:r>
          </a:p>
          <a:p>
            <a:r>
              <a:rPr lang="en-IE" sz="1200" dirty="0" smtClean="0">
                <a:latin typeface="Inconsolata" panose="00000509000000000000" pitchFamily="49" charset="0"/>
              </a:rPr>
              <a:t>c2,i4,09,3000</a:t>
            </a:r>
          </a:p>
          <a:p>
            <a:r>
              <a:rPr lang="en-IE" sz="1200" dirty="0" smtClean="0">
                <a:latin typeface="Inconsolata" panose="00000509000000000000" pitchFamily="49" charset="0"/>
              </a:rPr>
              <a:t>c2,i5,09,3000</a:t>
            </a:r>
          </a:p>
          <a:p>
            <a:r>
              <a:rPr lang="en-IE" sz="1200" dirty="0" smtClean="0">
                <a:latin typeface="Inconsolata" panose="00000509000000000000" pitchFamily="49" charset="0"/>
              </a:rPr>
              <a:t>c2,i6,09,2450</a:t>
            </a:r>
          </a:p>
          <a:p>
            <a:r>
              <a:rPr lang="en-IE" sz="1200" dirty="0" smtClean="0">
                <a:latin typeface="Inconsolata" panose="00000509000000000000" pitchFamily="49" charset="0"/>
              </a:rPr>
              <a:t>c2,i2,09,2000</a:t>
            </a:r>
            <a:endParaRPr lang="en-IE" sz="1200" dirty="0">
              <a:latin typeface="Inconsolata" panose="00000509000000000000" pitchFamily="49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5874" y="5281136"/>
            <a:ext cx="126665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200" dirty="0">
                <a:latin typeface="Inconsolata" panose="00000509000000000000" pitchFamily="49" charset="0"/>
              </a:rPr>
              <a:t>c3,i7,08,7000</a:t>
            </a:r>
          </a:p>
          <a:p>
            <a:r>
              <a:rPr lang="en-IE" sz="1200" dirty="0">
                <a:latin typeface="Inconsolata" panose="00000509000000000000" pitchFamily="49" charset="0"/>
              </a:rPr>
              <a:t>c3,i8,08,9230</a:t>
            </a:r>
          </a:p>
          <a:p>
            <a:r>
              <a:rPr lang="en-IE" sz="1200" dirty="0" smtClean="0">
                <a:latin typeface="Inconsolata" panose="00000509000000000000" pitchFamily="49" charset="0"/>
              </a:rPr>
              <a:t>c3,i2,08,2000</a:t>
            </a:r>
            <a:endParaRPr lang="en-IE" sz="1200" dirty="0">
              <a:latin typeface="Inconsolata" panose="00000509000000000000" pitchFamily="49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907" y="2403024"/>
            <a:ext cx="788093" cy="44073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34" y="4574096"/>
            <a:ext cx="788093" cy="44073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734" y="6341065"/>
            <a:ext cx="788093" cy="440735"/>
          </a:xfrm>
          <a:prstGeom prst="rect">
            <a:avLst/>
          </a:prstGeom>
        </p:spPr>
      </p:pic>
      <p:sp>
        <p:nvSpPr>
          <p:cNvPr id="50" name="Rounded Rectangle 49"/>
          <p:cNvSpPr/>
          <p:nvPr/>
        </p:nvSpPr>
        <p:spPr>
          <a:xfrm>
            <a:off x="2427867" y="850458"/>
            <a:ext cx="1415460" cy="5938797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1419" y="6195846"/>
            <a:ext cx="1233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IE" sz="32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94717" y="965064"/>
            <a:ext cx="126665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200" dirty="0">
                <a:latin typeface="Inconsolata" panose="00000509000000000000" pitchFamily="49" charset="0"/>
              </a:rPr>
              <a:t>c1,i1,08,900</a:t>
            </a:r>
          </a:p>
          <a:p>
            <a:r>
              <a:rPr lang="en-IE" sz="1200" dirty="0">
                <a:latin typeface="Inconsolata" panose="00000509000000000000" pitchFamily="49" charset="0"/>
              </a:rPr>
              <a:t>c1,i2,08,2000</a:t>
            </a:r>
          </a:p>
          <a:p>
            <a:r>
              <a:rPr lang="en-IE" sz="1200" dirty="0">
                <a:latin typeface="Inconsolata" panose="00000509000000000000" pitchFamily="49" charset="0"/>
              </a:rPr>
              <a:t>c1,i2,08,2000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494718" y="1826122"/>
            <a:ext cx="126665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200" dirty="0" smtClean="0">
                <a:latin typeface="Inconsolata" panose="00000509000000000000" pitchFamily="49" charset="0"/>
              </a:rPr>
              <a:t>c4,i1,23,900</a:t>
            </a:r>
            <a:endParaRPr lang="en-IE" sz="1200" dirty="0">
              <a:latin typeface="Inconsolata" panose="00000509000000000000" pitchFamily="49" charset="0"/>
            </a:endParaRPr>
          </a:p>
          <a:p>
            <a:r>
              <a:rPr lang="en-IE" sz="1200" dirty="0">
                <a:latin typeface="Inconsolata" panose="00000509000000000000" pitchFamily="49" charset="0"/>
              </a:rPr>
              <a:t>c4,i9,23,830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494718" y="3136459"/>
            <a:ext cx="126665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200" dirty="0" smtClean="0">
                <a:latin typeface="Inconsolata" panose="00000509000000000000" pitchFamily="49" charset="0"/>
              </a:rPr>
              <a:t>c2,i3,09,1240</a:t>
            </a:r>
          </a:p>
          <a:p>
            <a:r>
              <a:rPr lang="en-IE" sz="1200" dirty="0" smtClean="0">
                <a:latin typeface="Inconsolata" panose="00000509000000000000" pitchFamily="49" charset="0"/>
              </a:rPr>
              <a:t>c2,i4,09,3000</a:t>
            </a:r>
          </a:p>
          <a:p>
            <a:r>
              <a:rPr lang="en-IE" sz="1200" dirty="0" smtClean="0">
                <a:latin typeface="Inconsolata" panose="00000509000000000000" pitchFamily="49" charset="0"/>
              </a:rPr>
              <a:t>c2,i5,09,3000</a:t>
            </a:r>
          </a:p>
          <a:p>
            <a:r>
              <a:rPr lang="en-IE" sz="1200" dirty="0" smtClean="0">
                <a:latin typeface="Inconsolata" panose="00000509000000000000" pitchFamily="49" charset="0"/>
              </a:rPr>
              <a:t>c2,i6,09,2450</a:t>
            </a:r>
          </a:p>
          <a:p>
            <a:r>
              <a:rPr lang="en-IE" sz="1200" dirty="0" smtClean="0">
                <a:latin typeface="Inconsolata" panose="00000509000000000000" pitchFamily="49" charset="0"/>
              </a:rPr>
              <a:t>c2,i2,09,2000</a:t>
            </a:r>
            <a:endParaRPr lang="en-IE" sz="1200" dirty="0">
              <a:latin typeface="Inconsolata" panose="00000509000000000000" pitchFamily="49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94718" y="5281136"/>
            <a:ext cx="126665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200" dirty="0">
                <a:latin typeface="Inconsolata" panose="00000509000000000000" pitchFamily="49" charset="0"/>
              </a:rPr>
              <a:t>c3,i7,08,7000</a:t>
            </a:r>
          </a:p>
          <a:p>
            <a:r>
              <a:rPr lang="en-IE" sz="1200" dirty="0">
                <a:latin typeface="Inconsolata" panose="00000509000000000000" pitchFamily="49" charset="0"/>
              </a:rPr>
              <a:t>c3,i8,08,9230</a:t>
            </a:r>
          </a:p>
          <a:p>
            <a:r>
              <a:rPr lang="en-IE" sz="1200" dirty="0">
                <a:latin typeface="Inconsolata" panose="00000509000000000000" pitchFamily="49" charset="0"/>
              </a:rPr>
              <a:t>c3,i2,08,2000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4724400" y="838199"/>
            <a:ext cx="1415460" cy="5938797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807952" y="6183587"/>
            <a:ext cx="1233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IE" sz="32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791250" y="952805"/>
            <a:ext cx="126665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200" dirty="0" smtClean="0">
                <a:latin typeface="Inconsolata" panose="00000509000000000000" pitchFamily="49" charset="0"/>
              </a:rPr>
              <a:t>c1,i2,08,2000</a:t>
            </a:r>
            <a:endParaRPr lang="en-IE" sz="1200" dirty="0">
              <a:latin typeface="Inconsolata" panose="00000509000000000000" pitchFamily="49" charset="0"/>
            </a:endParaRPr>
          </a:p>
          <a:p>
            <a:r>
              <a:rPr lang="en-IE" sz="1200" dirty="0">
                <a:latin typeface="Inconsolata" panose="00000509000000000000" pitchFamily="49" charset="0"/>
              </a:rPr>
              <a:t>c1,i2,08,2000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791251" y="1813863"/>
            <a:ext cx="1266656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IE" sz="1200" dirty="0">
              <a:latin typeface="Inconsolata" panose="00000509000000000000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791251" y="3124200"/>
            <a:ext cx="126665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200" dirty="0" smtClean="0">
                <a:latin typeface="Inconsolata" panose="00000509000000000000" pitchFamily="49" charset="0"/>
              </a:rPr>
              <a:t>c2,i3,09,1240</a:t>
            </a:r>
          </a:p>
          <a:p>
            <a:r>
              <a:rPr lang="en-IE" sz="1200" dirty="0" smtClean="0">
                <a:latin typeface="Inconsolata" panose="00000509000000000000" pitchFamily="49" charset="0"/>
              </a:rPr>
              <a:t>c2,i4,09,3000</a:t>
            </a:r>
          </a:p>
          <a:p>
            <a:r>
              <a:rPr lang="en-IE" sz="1200" dirty="0" smtClean="0">
                <a:latin typeface="Inconsolata" panose="00000509000000000000" pitchFamily="49" charset="0"/>
              </a:rPr>
              <a:t>c2,i5,09,3000</a:t>
            </a:r>
          </a:p>
          <a:p>
            <a:r>
              <a:rPr lang="en-IE" sz="1200" dirty="0" smtClean="0">
                <a:latin typeface="Inconsolata" panose="00000509000000000000" pitchFamily="49" charset="0"/>
              </a:rPr>
              <a:t>c2,i6,09,2450</a:t>
            </a:r>
          </a:p>
          <a:p>
            <a:r>
              <a:rPr lang="en-IE" sz="1200" dirty="0" smtClean="0">
                <a:latin typeface="Inconsolata" panose="00000509000000000000" pitchFamily="49" charset="0"/>
              </a:rPr>
              <a:t>c2,i2,09,2000</a:t>
            </a:r>
            <a:endParaRPr lang="en-IE" sz="1200" dirty="0">
              <a:latin typeface="Inconsolata" panose="00000509000000000000" pitchFamily="49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791251" y="5268877"/>
            <a:ext cx="126665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200" dirty="0">
                <a:latin typeface="Inconsolata" panose="00000509000000000000" pitchFamily="49" charset="0"/>
              </a:rPr>
              <a:t>c3,i7,08,7000</a:t>
            </a:r>
          </a:p>
          <a:p>
            <a:r>
              <a:rPr lang="en-IE" sz="1200" dirty="0">
                <a:latin typeface="Inconsolata" panose="00000509000000000000" pitchFamily="49" charset="0"/>
              </a:rPr>
              <a:t>c3,i8,08,9230</a:t>
            </a:r>
          </a:p>
          <a:p>
            <a:r>
              <a:rPr lang="en-IE" sz="1200" dirty="0">
                <a:latin typeface="Inconsolata" panose="00000509000000000000" pitchFamily="49" charset="0"/>
              </a:rPr>
              <a:t>c3,i2,08,2000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890340" y="850458"/>
            <a:ext cx="1415460" cy="5938797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973892" y="6195846"/>
            <a:ext cx="1233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IE" sz="32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957190" y="965064"/>
            <a:ext cx="126665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200" dirty="0" smtClean="0">
                <a:latin typeface="Inconsolata" panose="00000509000000000000" pitchFamily="49" charset="0"/>
              </a:rPr>
              <a:t>c1,i2,08,2000</a:t>
            </a:r>
            <a:endParaRPr lang="en-IE" sz="1200" dirty="0">
              <a:latin typeface="Inconsolata" panose="00000509000000000000" pitchFamily="49" charset="0"/>
            </a:endParaRPr>
          </a:p>
          <a:p>
            <a:r>
              <a:rPr lang="en-IE" sz="1200" dirty="0">
                <a:latin typeface="Inconsolata" panose="00000509000000000000" pitchFamily="49" charset="0"/>
              </a:rPr>
              <a:t>c1,i2,08,2000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957191" y="3136459"/>
            <a:ext cx="126665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200" dirty="0" smtClean="0">
                <a:latin typeface="Inconsolata" panose="00000509000000000000" pitchFamily="49" charset="0"/>
              </a:rPr>
              <a:t>c2,i3,09,1240</a:t>
            </a:r>
          </a:p>
          <a:p>
            <a:r>
              <a:rPr lang="en-IE" sz="1200" dirty="0" smtClean="0">
                <a:latin typeface="Inconsolata" panose="00000509000000000000" pitchFamily="49" charset="0"/>
              </a:rPr>
              <a:t>c2,i4,09,3000</a:t>
            </a:r>
          </a:p>
          <a:p>
            <a:r>
              <a:rPr lang="en-IE" sz="1200" dirty="0" smtClean="0">
                <a:latin typeface="Inconsolata" panose="00000509000000000000" pitchFamily="49" charset="0"/>
              </a:rPr>
              <a:t>c2,i5,09,3000</a:t>
            </a:r>
          </a:p>
          <a:p>
            <a:r>
              <a:rPr lang="en-IE" sz="1200" dirty="0" smtClean="0">
                <a:latin typeface="Inconsolata" panose="00000509000000000000" pitchFamily="49" charset="0"/>
              </a:rPr>
              <a:t>c2,i6,09,2450</a:t>
            </a:r>
          </a:p>
          <a:p>
            <a:r>
              <a:rPr lang="en-IE" sz="1200" dirty="0" smtClean="0">
                <a:latin typeface="Inconsolata" panose="00000509000000000000" pitchFamily="49" charset="0"/>
              </a:rPr>
              <a:t>c2,i2,09,2000</a:t>
            </a:r>
            <a:endParaRPr lang="en-IE" sz="1200" dirty="0">
              <a:latin typeface="Inconsolata" panose="00000509000000000000" pitchFamily="49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957191" y="5281136"/>
            <a:ext cx="126665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200" dirty="0">
                <a:latin typeface="Inconsolata" panose="00000509000000000000" pitchFamily="49" charset="0"/>
              </a:rPr>
              <a:t>c3,i7,08,7000</a:t>
            </a:r>
          </a:p>
          <a:p>
            <a:r>
              <a:rPr lang="en-IE" sz="1200" dirty="0">
                <a:latin typeface="Inconsolata" panose="00000509000000000000" pitchFamily="49" charset="0"/>
              </a:rPr>
              <a:t>c3,i8,08,9230</a:t>
            </a:r>
          </a:p>
          <a:p>
            <a:r>
              <a:rPr lang="en-IE" sz="1200" dirty="0">
                <a:latin typeface="Inconsolata" panose="00000509000000000000" pitchFamily="49" charset="0"/>
              </a:rPr>
              <a:t>c3,i2,08,2000</a:t>
            </a:r>
          </a:p>
        </p:txBody>
      </p:sp>
      <p:sp>
        <p:nvSpPr>
          <p:cNvPr id="3" name="U-Turn Arrow 2"/>
          <p:cNvSpPr/>
          <p:nvPr/>
        </p:nvSpPr>
        <p:spPr>
          <a:xfrm>
            <a:off x="990600" y="213054"/>
            <a:ext cx="1828800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load</a:t>
            </a:r>
          </a:p>
          <a:p>
            <a:pPr algn="ctr"/>
            <a:endParaRPr lang="en-IE" sz="500" dirty="0" smtClean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70" name="U-Turn Arrow 69"/>
          <p:cNvSpPr/>
          <p:nvPr/>
        </p:nvSpPr>
        <p:spPr>
          <a:xfrm>
            <a:off x="3227839" y="215734"/>
            <a:ext cx="2029961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filter</a:t>
            </a:r>
            <a:r>
              <a:rPr lang="en-IE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</a:t>
            </a:r>
            <a:r>
              <a:rPr lang="en-IE" dirty="0" smtClean="0">
                <a:solidFill>
                  <a:srgbClr val="00863D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</a:t>
            </a:r>
            <a:r>
              <a:rPr lang="en-IE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&gt;</a:t>
            </a:r>
            <a:r>
              <a:rPr lang="en-IE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1000</a:t>
            </a:r>
            <a:r>
              <a:rPr lang="en-IE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  <a:p>
            <a:pPr algn="ctr"/>
            <a:endParaRPr lang="en-IE" sz="500" dirty="0" smtClean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71" name="U-Turn Arrow 70"/>
          <p:cNvSpPr/>
          <p:nvPr/>
        </p:nvSpPr>
        <p:spPr>
          <a:xfrm>
            <a:off x="5562600" y="190334"/>
            <a:ext cx="1905000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coalesce</a:t>
            </a:r>
            <a:r>
              <a:rPr lang="en-IE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</a:t>
            </a:r>
            <a:r>
              <a:rPr lang="en-IE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3</a:t>
            </a:r>
            <a:r>
              <a:rPr lang="en-IE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  <a:p>
            <a:pPr algn="ctr"/>
            <a:endParaRPr lang="en-IE" sz="500" dirty="0" smtClean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78" name="U-Turn Arrow 77"/>
          <p:cNvSpPr/>
          <p:nvPr/>
        </p:nvSpPr>
        <p:spPr>
          <a:xfrm>
            <a:off x="7772400" y="190334"/>
            <a:ext cx="1600200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</a:t>
            </a:r>
          </a:p>
          <a:p>
            <a:pPr algn="ctr"/>
            <a:endParaRPr lang="en-IE" sz="500" dirty="0" smtClean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n-I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4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3" grpId="0"/>
      <p:bldP spid="40" grpId="0" animBg="1"/>
      <p:bldP spid="43" grpId="0" animBg="1"/>
      <p:bldP spid="44" grpId="0" animBg="1"/>
      <p:bldP spid="45" grpId="0" animBg="1"/>
      <p:bldP spid="57" grpId="0" animBg="1"/>
      <p:bldP spid="58" grpId="0"/>
      <p:bldP spid="59" grpId="0" animBg="1"/>
      <p:bldP spid="60" grpId="0" animBg="1"/>
      <p:bldP spid="61" grpId="0" animBg="1"/>
      <p:bldP spid="62" grpId="0" animBg="1"/>
      <p:bldP spid="64" grpId="0" animBg="1"/>
      <p:bldP spid="65" grpId="0"/>
      <p:bldP spid="66" grpId="0" animBg="1"/>
      <p:bldP spid="68" grpId="0" animBg="1"/>
      <p:bldP spid="69" grpId="0" animBg="1"/>
      <p:bldP spid="3" grpId="0" animBg="1"/>
      <p:bldP spid="70" grpId="0" animBg="1"/>
      <p:bldP spid="71" grpId="0" animBg="1"/>
      <p:bldP spid="7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2843144" y="909817"/>
            <a:ext cx="3024257" cy="18732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sz="1200" dirty="0">
              <a:solidFill>
                <a:prstClr val="black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2836151" y="5182692"/>
            <a:ext cx="3031249" cy="15303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2843145" y="3028827"/>
            <a:ext cx="3024256" cy="19085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071092" y="5182692"/>
            <a:ext cx="3072908" cy="15303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076490" y="3035108"/>
            <a:ext cx="3067509" cy="19085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076491" y="909817"/>
            <a:ext cx="3067509" cy="18732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sz="1200" dirty="0">
              <a:solidFill>
                <a:prstClr val="black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-381000" y="3035108"/>
            <a:ext cx="2995313" cy="19085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-381000" y="5182692"/>
            <a:ext cx="2995313" cy="15303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80999" y="919760"/>
            <a:ext cx="3009384" cy="18732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sz="1200" dirty="0">
              <a:solidFill>
                <a:prstClr val="black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-744444" y="838199"/>
            <a:ext cx="1415460" cy="5938797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-660892" y="6183587"/>
            <a:ext cx="1233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IE" sz="32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-677594" y="952805"/>
            <a:ext cx="126665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200" dirty="0" smtClean="0">
                <a:latin typeface="Inconsolata" panose="00000509000000000000" pitchFamily="49" charset="0"/>
              </a:rPr>
              <a:t>c1,i2,08,2000</a:t>
            </a:r>
            <a:endParaRPr lang="en-IE" sz="1200" dirty="0">
              <a:latin typeface="Inconsolata" panose="00000509000000000000" pitchFamily="49" charset="0"/>
            </a:endParaRPr>
          </a:p>
          <a:p>
            <a:r>
              <a:rPr lang="en-IE" sz="1200" dirty="0">
                <a:latin typeface="Inconsolata" panose="00000509000000000000" pitchFamily="49" charset="0"/>
              </a:rPr>
              <a:t>c1,i2,08,2000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-677593" y="1813863"/>
            <a:ext cx="1266656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IE" sz="1200" dirty="0">
              <a:latin typeface="Inconsolata" panose="00000509000000000000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-677593" y="3124200"/>
            <a:ext cx="126665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200" dirty="0" smtClean="0">
                <a:latin typeface="Inconsolata" panose="00000509000000000000" pitchFamily="49" charset="0"/>
              </a:rPr>
              <a:t>c2,i3,09,1240</a:t>
            </a:r>
          </a:p>
          <a:p>
            <a:r>
              <a:rPr lang="en-IE" sz="1200" dirty="0" smtClean="0">
                <a:latin typeface="Inconsolata" panose="00000509000000000000" pitchFamily="49" charset="0"/>
              </a:rPr>
              <a:t>c2,i4,09,3000</a:t>
            </a:r>
          </a:p>
          <a:p>
            <a:r>
              <a:rPr lang="en-IE" sz="1200" dirty="0" smtClean="0">
                <a:latin typeface="Inconsolata" panose="00000509000000000000" pitchFamily="49" charset="0"/>
              </a:rPr>
              <a:t>c2,i5,09,3000</a:t>
            </a:r>
          </a:p>
          <a:p>
            <a:r>
              <a:rPr lang="en-IE" sz="1200" dirty="0" smtClean="0">
                <a:latin typeface="Inconsolata" panose="00000509000000000000" pitchFamily="49" charset="0"/>
              </a:rPr>
              <a:t>c2,i6,09,2450</a:t>
            </a:r>
          </a:p>
          <a:p>
            <a:r>
              <a:rPr lang="en-IE" sz="1200" dirty="0" smtClean="0">
                <a:latin typeface="Inconsolata" panose="00000509000000000000" pitchFamily="49" charset="0"/>
              </a:rPr>
              <a:t>c2,i2,09,2000</a:t>
            </a:r>
            <a:endParaRPr lang="en-IE" sz="1200" dirty="0">
              <a:latin typeface="Inconsolata" panose="00000509000000000000" pitchFamily="49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-677593" y="5268877"/>
            <a:ext cx="126665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200" dirty="0">
                <a:latin typeface="Inconsolata" panose="00000509000000000000" pitchFamily="49" charset="0"/>
              </a:rPr>
              <a:t>c3,i7,08,7000</a:t>
            </a:r>
          </a:p>
          <a:p>
            <a:r>
              <a:rPr lang="en-IE" sz="1200" dirty="0">
                <a:latin typeface="Inconsolata" panose="00000509000000000000" pitchFamily="49" charset="0"/>
              </a:rPr>
              <a:t>c3,i8,08,9230</a:t>
            </a:r>
          </a:p>
          <a:p>
            <a:r>
              <a:rPr lang="en-IE" sz="1200" dirty="0">
                <a:latin typeface="Inconsolata" panose="00000509000000000000" pitchFamily="49" charset="0"/>
              </a:rPr>
              <a:t>c3,i2,08,2000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990600" y="850458"/>
            <a:ext cx="1415460" cy="5938797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74152" y="6195846"/>
            <a:ext cx="1233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IE" sz="32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57450" y="965064"/>
            <a:ext cx="126665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200" dirty="0" smtClean="0">
                <a:latin typeface="Inconsolata" panose="00000509000000000000" pitchFamily="49" charset="0"/>
              </a:rPr>
              <a:t>c1,i2,08,2000</a:t>
            </a:r>
            <a:endParaRPr lang="en-IE" sz="1200" dirty="0">
              <a:latin typeface="Inconsolata" panose="00000509000000000000" pitchFamily="49" charset="0"/>
            </a:endParaRPr>
          </a:p>
          <a:p>
            <a:r>
              <a:rPr lang="en-IE" sz="1200" dirty="0">
                <a:latin typeface="Inconsolata" panose="00000509000000000000" pitchFamily="49" charset="0"/>
              </a:rPr>
              <a:t>c1,i2,08,2000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057451" y="3136459"/>
            <a:ext cx="126665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200" dirty="0" smtClean="0">
                <a:latin typeface="Inconsolata" panose="00000509000000000000" pitchFamily="49" charset="0"/>
              </a:rPr>
              <a:t>c2,i3,09,1240</a:t>
            </a:r>
          </a:p>
          <a:p>
            <a:r>
              <a:rPr lang="en-IE" sz="1200" dirty="0" smtClean="0">
                <a:latin typeface="Inconsolata" panose="00000509000000000000" pitchFamily="49" charset="0"/>
              </a:rPr>
              <a:t>c2,i4,09,3000</a:t>
            </a:r>
          </a:p>
          <a:p>
            <a:r>
              <a:rPr lang="en-IE" sz="1200" dirty="0" smtClean="0">
                <a:latin typeface="Inconsolata" panose="00000509000000000000" pitchFamily="49" charset="0"/>
              </a:rPr>
              <a:t>c2,i5,09,3000</a:t>
            </a:r>
          </a:p>
          <a:p>
            <a:r>
              <a:rPr lang="en-IE" sz="1200" dirty="0" smtClean="0">
                <a:latin typeface="Inconsolata" panose="00000509000000000000" pitchFamily="49" charset="0"/>
              </a:rPr>
              <a:t>c2,i6,09,2450</a:t>
            </a:r>
          </a:p>
          <a:p>
            <a:r>
              <a:rPr lang="en-IE" sz="1200" dirty="0" smtClean="0">
                <a:latin typeface="Inconsolata" panose="00000509000000000000" pitchFamily="49" charset="0"/>
              </a:rPr>
              <a:t>c2,i2,09,2000</a:t>
            </a:r>
            <a:endParaRPr lang="en-IE" sz="1200" dirty="0">
              <a:latin typeface="Inconsolata" panose="00000509000000000000" pitchFamily="49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57451" y="5281136"/>
            <a:ext cx="126665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200" dirty="0">
                <a:latin typeface="Inconsolata" panose="00000509000000000000" pitchFamily="49" charset="0"/>
              </a:rPr>
              <a:t>c3,i7,08,7000</a:t>
            </a:r>
          </a:p>
          <a:p>
            <a:r>
              <a:rPr lang="en-IE" sz="1200" dirty="0">
                <a:latin typeface="Inconsolata" panose="00000509000000000000" pitchFamily="49" charset="0"/>
              </a:rPr>
              <a:t>c3,i8,08,9230</a:t>
            </a:r>
          </a:p>
          <a:p>
            <a:r>
              <a:rPr lang="en-IE" sz="1200" dirty="0">
                <a:latin typeface="Inconsolata" panose="00000509000000000000" pitchFamily="49" charset="0"/>
              </a:rPr>
              <a:t>c3,i2,08,2000</a:t>
            </a:r>
          </a:p>
        </p:txBody>
      </p:sp>
      <p:sp>
        <p:nvSpPr>
          <p:cNvPr id="71" name="U-Turn Arrow 70"/>
          <p:cNvSpPr/>
          <p:nvPr/>
        </p:nvSpPr>
        <p:spPr>
          <a:xfrm>
            <a:off x="143116" y="190334"/>
            <a:ext cx="1547370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coalesce</a:t>
            </a:r>
            <a:r>
              <a:rPr lang="en-IE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</a:t>
            </a:r>
            <a:r>
              <a:rPr lang="en-IE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3</a:t>
            </a:r>
            <a:r>
              <a:rPr lang="en-IE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  <a:p>
            <a:pPr algn="ctr"/>
            <a:endParaRPr lang="en-IE" sz="500" dirty="0" smtClean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707730" y="850458"/>
            <a:ext cx="1080000" cy="5938797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34149" y="6195846"/>
            <a:ext cx="1233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IE" sz="32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74582" y="965064"/>
            <a:ext cx="92571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200" dirty="0" smtClean="0">
                <a:latin typeface="Inconsolata" panose="00000509000000000000" pitchFamily="49" charset="0"/>
              </a:rPr>
              <a:t>(i2,08),1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74582" y="3136459"/>
            <a:ext cx="92571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200" dirty="0" smtClean="0">
                <a:latin typeface="Inconsolata" panose="00000509000000000000" pitchFamily="49" charset="0"/>
              </a:rPr>
              <a:t>(i3,09),1</a:t>
            </a:r>
          </a:p>
          <a:p>
            <a:r>
              <a:rPr lang="en-IE" sz="1200" dirty="0" smtClean="0">
                <a:latin typeface="Inconsolata" panose="00000509000000000000" pitchFamily="49" charset="0"/>
              </a:rPr>
              <a:t>(i4,09),1</a:t>
            </a:r>
          </a:p>
          <a:p>
            <a:r>
              <a:rPr lang="en-IE" sz="1200" dirty="0" smtClean="0">
                <a:latin typeface="Inconsolata" panose="00000509000000000000" pitchFamily="49" charset="0"/>
              </a:rPr>
              <a:t>(i5,09),1</a:t>
            </a:r>
          </a:p>
          <a:p>
            <a:r>
              <a:rPr lang="en-IE" sz="1200" dirty="0" smtClean="0">
                <a:latin typeface="Inconsolata" panose="00000509000000000000" pitchFamily="49" charset="0"/>
              </a:rPr>
              <a:t>(i6,09),1</a:t>
            </a:r>
          </a:p>
          <a:p>
            <a:r>
              <a:rPr lang="en-IE" sz="1200" dirty="0" smtClean="0">
                <a:latin typeface="Inconsolata" panose="00000509000000000000" pitchFamily="49" charset="0"/>
              </a:rPr>
              <a:t>(i2,09),1</a:t>
            </a:r>
            <a:endParaRPr lang="en-IE" sz="1200" dirty="0">
              <a:latin typeface="Inconsolata" panose="00000509000000000000" pitchFamily="49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74582" y="5281136"/>
            <a:ext cx="92571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200" dirty="0" smtClean="0">
                <a:latin typeface="Inconsolata" panose="00000509000000000000" pitchFamily="49" charset="0"/>
              </a:rPr>
              <a:t>(i7,08),1</a:t>
            </a:r>
          </a:p>
          <a:p>
            <a:r>
              <a:rPr lang="en-IE" sz="1200" dirty="0" smtClean="0">
                <a:latin typeface="Inconsolata" panose="00000509000000000000" pitchFamily="49" charset="0"/>
              </a:rPr>
              <a:t>(i8,08),1</a:t>
            </a:r>
          </a:p>
          <a:p>
            <a:r>
              <a:rPr lang="en-IE" sz="1200" dirty="0" smtClean="0">
                <a:latin typeface="Inconsolata" panose="00000509000000000000" pitchFamily="49" charset="0"/>
              </a:rPr>
              <a:t>(i2,08),1</a:t>
            </a:r>
            <a:endParaRPr lang="en-IE" sz="1200" dirty="0">
              <a:latin typeface="Inconsolata" panose="00000509000000000000" pitchFamily="49" charset="0"/>
            </a:endParaRPr>
          </a:p>
        </p:txBody>
      </p:sp>
      <p:sp>
        <p:nvSpPr>
          <p:cNvPr id="46" name="U-Turn Arrow 45"/>
          <p:cNvSpPr/>
          <p:nvPr/>
        </p:nvSpPr>
        <p:spPr>
          <a:xfrm>
            <a:off x="1905000" y="187538"/>
            <a:ext cx="1375070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distinct</a:t>
            </a:r>
          </a:p>
          <a:p>
            <a:pPr algn="ctr"/>
            <a:endParaRPr lang="en-IE" sz="500" dirty="0" smtClean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400800" y="850458"/>
            <a:ext cx="1080000" cy="5938797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324174" y="6195846"/>
            <a:ext cx="1233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IE" sz="32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467652" y="965064"/>
            <a:ext cx="92571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200" dirty="0" smtClean="0">
                <a:latin typeface="Inconsolata" panose="00000509000000000000" pitchFamily="49" charset="0"/>
              </a:rPr>
              <a:t>(i3,09),1</a:t>
            </a:r>
          </a:p>
          <a:p>
            <a:r>
              <a:rPr lang="en-IE" sz="1200" dirty="0" smtClean="0">
                <a:latin typeface="Inconsolata" panose="00000509000000000000" pitchFamily="49" charset="0"/>
              </a:rPr>
              <a:t>(i4,09),1</a:t>
            </a:r>
          </a:p>
          <a:p>
            <a:r>
              <a:rPr lang="en-IE" sz="1200" dirty="0" smtClean="0">
                <a:latin typeface="Inconsolata" panose="00000509000000000000" pitchFamily="49" charset="0"/>
              </a:rPr>
              <a:t>(i5,09),1</a:t>
            </a:r>
            <a:endParaRPr lang="en-IE" sz="1200" dirty="0">
              <a:latin typeface="Inconsolata" panose="00000509000000000000" pitchFamily="49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467652" y="3136459"/>
            <a:ext cx="92571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200" dirty="0" smtClean="0">
                <a:latin typeface="Inconsolata" panose="00000509000000000000" pitchFamily="49" charset="0"/>
              </a:rPr>
              <a:t>(i2,08),2</a:t>
            </a:r>
          </a:p>
          <a:p>
            <a:r>
              <a:rPr lang="en-IE" sz="1200" dirty="0" smtClean="0">
                <a:latin typeface="Inconsolata" panose="00000509000000000000" pitchFamily="49" charset="0"/>
              </a:rPr>
              <a:t>(</a:t>
            </a:r>
            <a:r>
              <a:rPr lang="en-IE" sz="1200" dirty="0">
                <a:latin typeface="Inconsolata" panose="00000509000000000000" pitchFamily="49" charset="0"/>
              </a:rPr>
              <a:t>i7,08),1</a:t>
            </a:r>
          </a:p>
          <a:p>
            <a:r>
              <a:rPr lang="en-IE" sz="1200" dirty="0">
                <a:latin typeface="Inconsolata" panose="00000509000000000000" pitchFamily="49" charset="0"/>
              </a:rPr>
              <a:t>(i8,08),</a:t>
            </a:r>
            <a:r>
              <a:rPr lang="en-IE" sz="1200" dirty="0" smtClean="0">
                <a:latin typeface="Inconsolata" panose="00000509000000000000" pitchFamily="49" charset="0"/>
              </a:rPr>
              <a:t>1</a:t>
            </a:r>
            <a:endParaRPr lang="en-IE" sz="1200" dirty="0">
              <a:latin typeface="Inconsolata" panose="00000509000000000000" pitchFamily="49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467652" y="5281136"/>
            <a:ext cx="92571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200" dirty="0" smtClean="0">
                <a:latin typeface="Inconsolata" panose="00000509000000000000" pitchFamily="49" charset="0"/>
              </a:rPr>
              <a:t>(i6,09),1</a:t>
            </a:r>
          </a:p>
          <a:p>
            <a:r>
              <a:rPr lang="en-IE" sz="1200" dirty="0" smtClean="0">
                <a:latin typeface="Inconsolata" panose="00000509000000000000" pitchFamily="49" charset="0"/>
              </a:rPr>
              <a:t>(i2,09),1</a:t>
            </a:r>
            <a:endParaRPr lang="en-IE" sz="1200" dirty="0">
              <a:latin typeface="Inconsolata" panose="00000509000000000000" pitchFamily="49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2971800" y="838199"/>
            <a:ext cx="1415460" cy="5938797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055352" y="6183587"/>
            <a:ext cx="1233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IE" sz="32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038650" y="952805"/>
            <a:ext cx="1266657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200" dirty="0" smtClean="0">
                <a:latin typeface="Inconsolata" panose="00000509000000000000" pitchFamily="49" charset="0"/>
              </a:rPr>
              <a:t>c1,i2,08,2000</a:t>
            </a:r>
            <a:endParaRPr lang="en-IE" sz="1200" dirty="0">
              <a:latin typeface="Inconsolata" panose="00000509000000000000" pitchFamily="49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038651" y="3124200"/>
            <a:ext cx="126665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200" dirty="0" smtClean="0">
                <a:latin typeface="Inconsolata" panose="00000509000000000000" pitchFamily="49" charset="0"/>
              </a:rPr>
              <a:t>c2,i3,09,1240</a:t>
            </a:r>
          </a:p>
          <a:p>
            <a:r>
              <a:rPr lang="en-IE" sz="1200" dirty="0" smtClean="0">
                <a:latin typeface="Inconsolata" panose="00000509000000000000" pitchFamily="49" charset="0"/>
              </a:rPr>
              <a:t>c2,i4,09,3000</a:t>
            </a:r>
          </a:p>
          <a:p>
            <a:r>
              <a:rPr lang="en-IE" sz="1200" dirty="0" smtClean="0">
                <a:latin typeface="Inconsolata" panose="00000509000000000000" pitchFamily="49" charset="0"/>
              </a:rPr>
              <a:t>c2,i5,09,3000</a:t>
            </a:r>
          </a:p>
          <a:p>
            <a:r>
              <a:rPr lang="en-IE" sz="1200" dirty="0" smtClean="0">
                <a:latin typeface="Inconsolata" panose="00000509000000000000" pitchFamily="49" charset="0"/>
              </a:rPr>
              <a:t>c2,i6,09,2450</a:t>
            </a:r>
          </a:p>
          <a:p>
            <a:r>
              <a:rPr lang="en-IE" sz="1200" dirty="0" smtClean="0">
                <a:latin typeface="Inconsolata" panose="00000509000000000000" pitchFamily="49" charset="0"/>
              </a:rPr>
              <a:t>c2,i2,09,2000</a:t>
            </a:r>
            <a:endParaRPr lang="en-IE" sz="1200" dirty="0">
              <a:latin typeface="Inconsolata" panose="00000509000000000000" pitchFamily="49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038651" y="5268877"/>
            <a:ext cx="126665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200" dirty="0">
                <a:latin typeface="Inconsolata" panose="00000509000000000000" pitchFamily="49" charset="0"/>
              </a:rPr>
              <a:t>c3,i7,08,7000</a:t>
            </a:r>
          </a:p>
          <a:p>
            <a:r>
              <a:rPr lang="en-IE" sz="1200" dirty="0">
                <a:latin typeface="Inconsolata" panose="00000509000000000000" pitchFamily="49" charset="0"/>
              </a:rPr>
              <a:t>c3,i8,08,9230</a:t>
            </a:r>
          </a:p>
          <a:p>
            <a:r>
              <a:rPr lang="en-IE" sz="1200" dirty="0">
                <a:latin typeface="Inconsolata" panose="00000509000000000000" pitchFamily="49" charset="0"/>
              </a:rPr>
              <a:t>c3,i2,08,2000</a:t>
            </a:r>
          </a:p>
        </p:txBody>
      </p:sp>
      <p:sp>
        <p:nvSpPr>
          <p:cNvPr id="78" name="U-Turn Arrow 77"/>
          <p:cNvSpPr/>
          <p:nvPr/>
        </p:nvSpPr>
        <p:spPr>
          <a:xfrm>
            <a:off x="3567664" y="188670"/>
            <a:ext cx="1535964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map</a:t>
            </a:r>
            <a:r>
              <a:rPr lang="en-IE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((</a:t>
            </a:r>
            <a:r>
              <a:rPr lang="en-IE" dirty="0" err="1" smtClean="0">
                <a:solidFill>
                  <a:srgbClr val="00863D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</a:t>
            </a:r>
            <a:r>
              <a:rPr lang="en-IE" dirty="0" err="1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</a:t>
            </a:r>
            <a:r>
              <a:rPr lang="en-IE" dirty="0" err="1" smtClean="0">
                <a:solidFill>
                  <a:srgbClr val="00863D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</a:t>
            </a:r>
            <a:r>
              <a:rPr lang="en-IE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),</a:t>
            </a:r>
            <a:r>
              <a:rPr lang="en-IE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  <a:r>
              <a:rPr lang="en-IE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  <a:p>
            <a:pPr algn="ctr"/>
            <a:endParaRPr lang="en-IE" sz="500" dirty="0" smtClean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04" name="U-Turn Arrow 103"/>
          <p:cNvSpPr/>
          <p:nvPr/>
        </p:nvSpPr>
        <p:spPr>
          <a:xfrm>
            <a:off x="7204837" y="187538"/>
            <a:ext cx="1329563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tx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rgbClr val="FFC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save</a:t>
            </a:r>
          </a:p>
          <a:p>
            <a:pPr algn="ctr"/>
            <a:endParaRPr lang="en-IE" sz="500" dirty="0" smtClean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910891" y="965064"/>
            <a:ext cx="92571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IE" sz="1200" dirty="0" smtClean="0">
                <a:latin typeface="Inconsolata" panose="00000509000000000000" pitchFamily="49" charset="0"/>
              </a:rPr>
              <a:t>(i3,09),1</a:t>
            </a:r>
          </a:p>
          <a:p>
            <a:r>
              <a:rPr lang="en-IE" sz="1200" dirty="0" smtClean="0">
                <a:latin typeface="Inconsolata" panose="00000509000000000000" pitchFamily="49" charset="0"/>
              </a:rPr>
              <a:t>(i4,09),1</a:t>
            </a:r>
          </a:p>
          <a:p>
            <a:r>
              <a:rPr lang="en-IE" sz="1200" dirty="0" smtClean="0">
                <a:latin typeface="Inconsolata" panose="00000509000000000000" pitchFamily="49" charset="0"/>
              </a:rPr>
              <a:t>(i5,09),1</a:t>
            </a:r>
            <a:endParaRPr lang="en-IE" sz="1200" dirty="0">
              <a:latin typeface="Inconsolata" panose="00000509000000000000" pitchFamily="49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910891" y="3136459"/>
            <a:ext cx="92571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IE" sz="1200" dirty="0">
                <a:latin typeface="Inconsolata" panose="00000509000000000000" pitchFamily="49" charset="0"/>
              </a:rPr>
              <a:t>(i2,08</a:t>
            </a:r>
            <a:r>
              <a:rPr lang="en-IE" sz="1200" dirty="0" smtClean="0">
                <a:latin typeface="Inconsolata" panose="00000509000000000000" pitchFamily="49" charset="0"/>
              </a:rPr>
              <a:t>),2</a:t>
            </a:r>
          </a:p>
          <a:p>
            <a:r>
              <a:rPr lang="en-IE" sz="1200" dirty="0">
                <a:latin typeface="Inconsolata" panose="00000509000000000000" pitchFamily="49" charset="0"/>
              </a:rPr>
              <a:t>(i7,08),1</a:t>
            </a:r>
          </a:p>
          <a:p>
            <a:r>
              <a:rPr lang="en-IE" sz="1200" dirty="0">
                <a:latin typeface="Inconsolata" panose="00000509000000000000" pitchFamily="49" charset="0"/>
              </a:rPr>
              <a:t>(i8,08),</a:t>
            </a:r>
            <a:r>
              <a:rPr lang="en-IE" sz="1200" dirty="0" smtClean="0">
                <a:latin typeface="Inconsolata" panose="00000509000000000000" pitchFamily="49" charset="0"/>
              </a:rPr>
              <a:t>1</a:t>
            </a:r>
            <a:endParaRPr lang="en-IE" sz="1200" dirty="0">
              <a:latin typeface="Inconsolata" panose="00000509000000000000" pitchFamily="49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910891" y="5281136"/>
            <a:ext cx="92571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IE" sz="1200" dirty="0" smtClean="0">
                <a:latin typeface="Inconsolata" panose="00000509000000000000" pitchFamily="49" charset="0"/>
              </a:rPr>
              <a:t>(i6,09),1</a:t>
            </a:r>
          </a:p>
          <a:p>
            <a:r>
              <a:rPr lang="en-IE" sz="1200" dirty="0" smtClean="0">
                <a:latin typeface="Inconsolata" panose="00000509000000000000" pitchFamily="49" charset="0"/>
              </a:rPr>
              <a:t>(i2,09),1</a:t>
            </a:r>
            <a:endParaRPr lang="en-IE" sz="1200" dirty="0">
              <a:latin typeface="Inconsolata" panose="00000509000000000000" pitchFamily="49" charset="0"/>
            </a:endParaRPr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650" y="1593495"/>
            <a:ext cx="788093" cy="440735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577" y="3764567"/>
            <a:ext cx="788093" cy="440735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477" y="5655265"/>
            <a:ext cx="788093" cy="440735"/>
          </a:xfrm>
          <a:prstGeom prst="rect">
            <a:avLst/>
          </a:prstGeom>
        </p:spPr>
      </p:pic>
      <p:pic>
        <p:nvPicPr>
          <p:cNvPr id="12290" name="Picture 2" descr="http://iconshow.me/media/images/ui/ios7-icons/png/512/shuff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962" y="3404148"/>
            <a:ext cx="720838" cy="7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http://iconshow.me/media/images/ui/ios7-icons/png/512/shuff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04148"/>
            <a:ext cx="720838" cy="7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U-Turn Arrow 49"/>
          <p:cNvSpPr/>
          <p:nvPr/>
        </p:nvSpPr>
        <p:spPr>
          <a:xfrm>
            <a:off x="5334000" y="188670"/>
            <a:ext cx="1752599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reduceByKey</a:t>
            </a:r>
            <a:r>
              <a:rPr lang="es-CL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</a:t>
            </a:r>
            <a:r>
              <a:rPr lang="el-GR" dirty="0">
                <a:solidFill>
                  <a:schemeClr val="tx1"/>
                </a:solidFill>
              </a:rPr>
              <a:t>Σ</a:t>
            </a:r>
            <a:r>
              <a:rPr lang="es-CL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  <a:p>
            <a:pPr algn="ctr"/>
            <a:endParaRPr lang="es-CL" sz="500" dirty="0" smtClean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94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 animBg="1"/>
      <p:bldP spid="41" grpId="0" animBg="1"/>
      <p:bldP spid="42" grpId="0" animBg="1"/>
      <p:bldP spid="46" grpId="0" animBg="1"/>
      <p:bldP spid="56" grpId="0" animBg="1"/>
      <p:bldP spid="63" grpId="0"/>
      <p:bldP spid="67" grpId="0" animBg="1"/>
      <p:bldP spid="72" grpId="0" animBg="1"/>
      <p:bldP spid="73" grpId="0" animBg="1"/>
      <p:bldP spid="91" grpId="0" animBg="1"/>
      <p:bldP spid="92" grpId="0"/>
      <p:bldP spid="93" grpId="0" animBg="1"/>
      <p:bldP spid="94" grpId="0" animBg="1"/>
      <p:bldP spid="95" grpId="0" animBg="1"/>
      <p:bldP spid="78" grpId="0" animBg="1"/>
      <p:bldP spid="104" grpId="0" animBg="1"/>
      <p:bldP spid="107" grpId="0" animBg="1"/>
      <p:bldP spid="108" grpId="0" animBg="1"/>
      <p:bldP spid="109" grpId="0" animBg="1"/>
      <p:bldP spid="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Apache Spark: </a:t>
            </a:r>
            <a:br>
              <a:rPr lang="en-IE" dirty="0" smtClean="0"/>
            </a:br>
            <a:r>
              <a:rPr lang="en-IE" dirty="0" smtClean="0"/>
              <a:t>	Transformations &amp; Actions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1632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533399" y="1520355"/>
            <a:ext cx="266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n-IE" dirty="0" smtClean="0">
                <a:solidFill>
                  <a:srgbClr val="7030A0"/>
                </a:solidFill>
              </a:rPr>
              <a:t>Transformations </a:t>
            </a:r>
            <a:r>
              <a:rPr lang="en-IE" dirty="0" smtClean="0"/>
              <a:t>are run lazily …</a:t>
            </a:r>
          </a:p>
          <a:p>
            <a:pPr marL="0" indent="0">
              <a:buNone/>
            </a:pPr>
            <a:r>
              <a:rPr lang="en-IE" dirty="0" smtClean="0"/>
              <a:t>    … they result in “virtual” RDDs</a:t>
            </a:r>
          </a:p>
          <a:p>
            <a:pPr marL="0" indent="0">
              <a:buNone/>
            </a:pPr>
            <a:r>
              <a:rPr lang="en-IE" dirty="0" smtClean="0"/>
              <a:t>    … they are only run to complete an </a:t>
            </a:r>
            <a:r>
              <a:rPr lang="en-IE" dirty="0" smtClean="0">
                <a:solidFill>
                  <a:srgbClr val="FFC000"/>
                </a:solidFill>
              </a:rPr>
              <a:t>action</a:t>
            </a:r>
          </a:p>
          <a:p>
            <a:pPr marL="0" indent="0">
              <a:buNone/>
            </a:pPr>
            <a:r>
              <a:rPr lang="en-IE" dirty="0" smtClean="0"/>
              <a:t>         … for example:</a:t>
            </a: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 smtClean="0"/>
          </a:p>
          <a:p>
            <a:pPr marL="0" indent="0" algn="r">
              <a:buNone/>
            </a:pPr>
            <a:r>
              <a:rPr lang="en-IE" dirty="0" smtClean="0"/>
              <a:t>… are </a:t>
            </a:r>
            <a:r>
              <a:rPr lang="en-IE" u="sng" dirty="0" smtClean="0"/>
              <a:t>not</a:t>
            </a:r>
            <a:r>
              <a:rPr lang="en-IE" dirty="0" smtClean="0"/>
              <a:t> run immediately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Spark: </a:t>
            </a:r>
            <a:r>
              <a:rPr lang="en-IE" sz="3200" dirty="0" smtClean="0">
                <a:solidFill>
                  <a:srgbClr val="7030A0"/>
                </a:solidFill>
              </a:rPr>
              <a:t>Transformations</a:t>
            </a:r>
            <a:r>
              <a:rPr lang="en-IE" sz="3200" dirty="0" smtClean="0"/>
              <a:t> vs. </a:t>
            </a:r>
            <a:r>
              <a:rPr lang="en-IE" sz="3200" dirty="0" smtClean="0">
                <a:solidFill>
                  <a:srgbClr val="FFC000"/>
                </a:solidFill>
              </a:rPr>
              <a:t>Actions</a:t>
            </a:r>
            <a:endParaRPr lang="en-IE" sz="3200" dirty="0">
              <a:solidFill>
                <a:srgbClr val="FFC00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12781" y="4084091"/>
            <a:ext cx="6220034" cy="1326109"/>
            <a:chOff x="612781" y="4084091"/>
            <a:chExt cx="6220034" cy="1326109"/>
          </a:xfrm>
        </p:grpSpPr>
        <p:sp>
          <p:nvSpPr>
            <p:cNvPr id="5" name="U-Turn Arrow 4"/>
            <p:cNvSpPr/>
            <p:nvPr/>
          </p:nvSpPr>
          <p:spPr>
            <a:xfrm>
              <a:off x="862913" y="4106811"/>
              <a:ext cx="1445544" cy="701346"/>
            </a:xfrm>
            <a:prstGeom prst="uturnArrow">
              <a:avLst>
                <a:gd name="adj1" fmla="val 50000"/>
                <a:gd name="adj2" fmla="val 25000"/>
                <a:gd name="adj3" fmla="val 19919"/>
                <a:gd name="adj4" fmla="val 0"/>
                <a:gd name="adj5" fmla="val 1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solidFill>
                    <a:srgbClr val="7030A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load</a:t>
              </a:r>
            </a:p>
            <a:p>
              <a:pPr algn="ctr"/>
              <a:endParaRPr lang="en-IE" sz="500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  <a:p>
              <a:pPr algn="ctr"/>
              <a:endParaRPr lang="en-IE" dirty="0">
                <a:solidFill>
                  <a:schemeClr val="tx1"/>
                </a:solidFill>
              </a:endParaRPr>
            </a:p>
          </p:txBody>
        </p:sp>
        <p:sp>
          <p:nvSpPr>
            <p:cNvPr id="6" name="U-Turn Arrow 5"/>
            <p:cNvSpPr/>
            <p:nvPr/>
          </p:nvSpPr>
          <p:spPr>
            <a:xfrm>
              <a:off x="2648942" y="4111307"/>
              <a:ext cx="1495487" cy="701346"/>
            </a:xfrm>
            <a:prstGeom prst="uturnArrow">
              <a:avLst>
                <a:gd name="adj1" fmla="val 50000"/>
                <a:gd name="adj2" fmla="val 25000"/>
                <a:gd name="adj3" fmla="val 32243"/>
                <a:gd name="adj4" fmla="val 0"/>
                <a:gd name="adj5" fmla="val 1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solidFill>
                    <a:srgbClr val="7030A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filter</a:t>
              </a:r>
              <a:r>
                <a:rPr lang="en-IE" dirty="0" smtClean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(</a:t>
              </a:r>
              <a:r>
                <a:rPr lang="en-IE" dirty="0" smtClean="0">
                  <a:solidFill>
                    <a:srgbClr val="00863D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p</a:t>
              </a:r>
              <a:r>
                <a:rPr lang="en-IE" dirty="0" smtClean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&gt;</a:t>
              </a:r>
              <a:r>
                <a:rPr lang="en-IE" dirty="0" smtClean="0">
                  <a:solidFill>
                    <a:srgbClr val="0070C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1000</a:t>
              </a:r>
              <a:r>
                <a:rPr lang="en-IE" dirty="0" smtClean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)</a:t>
              </a:r>
            </a:p>
            <a:p>
              <a:pPr algn="ctr"/>
              <a:endParaRPr lang="en-IE" sz="500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  <a:p>
              <a:pPr algn="ctr"/>
              <a:endParaRPr lang="en-IE" dirty="0">
                <a:solidFill>
                  <a:schemeClr val="tx1"/>
                </a:solidFill>
              </a:endParaRPr>
            </a:p>
          </p:txBody>
        </p:sp>
        <p:sp>
          <p:nvSpPr>
            <p:cNvPr id="7" name="U-Turn Arrow 6"/>
            <p:cNvSpPr/>
            <p:nvPr/>
          </p:nvSpPr>
          <p:spPr>
            <a:xfrm>
              <a:off x="4484914" y="4084091"/>
              <a:ext cx="1439145" cy="701346"/>
            </a:xfrm>
            <a:prstGeom prst="uturnArrow">
              <a:avLst>
                <a:gd name="adj1" fmla="val 50000"/>
                <a:gd name="adj2" fmla="val 25000"/>
                <a:gd name="adj3" fmla="val 32243"/>
                <a:gd name="adj4" fmla="val 0"/>
                <a:gd name="adj5" fmla="val 1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solidFill>
                    <a:srgbClr val="7030A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coalesce</a:t>
              </a:r>
              <a:r>
                <a:rPr lang="en-IE" dirty="0" smtClean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(</a:t>
              </a:r>
              <a:r>
                <a:rPr lang="en-IE" dirty="0" smtClean="0">
                  <a:solidFill>
                    <a:srgbClr val="0070C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3</a:t>
              </a:r>
              <a:r>
                <a:rPr lang="en-IE" dirty="0" smtClean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)</a:t>
              </a:r>
            </a:p>
            <a:p>
              <a:pPr algn="ctr"/>
              <a:endParaRPr lang="en-IE" sz="500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  <a:p>
              <a:pPr algn="ctr"/>
              <a:endParaRPr lang="en-IE" dirty="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12781" y="4808157"/>
              <a:ext cx="914400" cy="593409"/>
            </a:xfrm>
            <a:prstGeom prst="round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36000"/>
                  </a:schemeClr>
                </a:gs>
                <a:gs pos="35000">
                  <a:schemeClr val="dk1">
                    <a:tint val="37000"/>
                    <a:satMod val="300000"/>
                    <a:alpha val="41000"/>
                  </a:schemeClr>
                </a:gs>
                <a:gs pos="100000">
                  <a:schemeClr val="dk1">
                    <a:tint val="15000"/>
                    <a:satMod val="350000"/>
                    <a:alpha val="30000"/>
                  </a:schemeClr>
                </a:gs>
              </a:gsLst>
            </a:gradFill>
            <a:ln w="22225"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sz="2800" dirty="0" smtClean="0">
                  <a:solidFill>
                    <a:schemeClr val="accent6">
                      <a:lumMod val="50000"/>
                    </a:schemeClr>
                  </a:solidFill>
                </a:rPr>
                <a:t>RDD</a:t>
              </a:r>
              <a:endParaRPr lang="en-IE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1828800" y="4810837"/>
              <a:ext cx="1346415" cy="593409"/>
            </a:xfrm>
            <a:prstGeom prst="round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36000"/>
                  </a:schemeClr>
                </a:gs>
                <a:gs pos="35000">
                  <a:schemeClr val="dk1">
                    <a:tint val="37000"/>
                    <a:satMod val="300000"/>
                    <a:alpha val="41000"/>
                  </a:schemeClr>
                </a:gs>
                <a:gs pos="100000">
                  <a:schemeClr val="dk1">
                    <a:tint val="15000"/>
                    <a:satMod val="350000"/>
                    <a:alpha val="30000"/>
                  </a:schemeClr>
                </a:gs>
              </a:gsLst>
            </a:gradFill>
            <a:ln w="22225"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sz="2800" dirty="0" smtClean="0">
                  <a:solidFill>
                    <a:schemeClr val="accent6">
                      <a:lumMod val="50000"/>
                    </a:schemeClr>
                  </a:solidFill>
                </a:rPr>
                <a:t>RDD</a:t>
              </a:r>
              <a:endParaRPr lang="en-IE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3714259" y="4816791"/>
              <a:ext cx="1346415" cy="593409"/>
            </a:xfrm>
            <a:prstGeom prst="round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36000"/>
                  </a:schemeClr>
                </a:gs>
                <a:gs pos="35000">
                  <a:schemeClr val="dk1">
                    <a:tint val="37000"/>
                    <a:satMod val="300000"/>
                    <a:alpha val="41000"/>
                  </a:schemeClr>
                </a:gs>
                <a:gs pos="100000">
                  <a:schemeClr val="dk1">
                    <a:tint val="15000"/>
                    <a:satMod val="350000"/>
                    <a:alpha val="30000"/>
                  </a:schemeClr>
                </a:gs>
              </a:gsLst>
            </a:gradFill>
            <a:ln w="22225"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sz="2800" dirty="0" smtClean="0">
                  <a:solidFill>
                    <a:schemeClr val="accent6">
                      <a:lumMod val="50000"/>
                    </a:schemeClr>
                  </a:solidFill>
                </a:rPr>
                <a:t>RDD</a:t>
              </a:r>
              <a:endParaRPr lang="en-IE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486400" y="4804019"/>
              <a:ext cx="1346415" cy="593409"/>
            </a:xfrm>
            <a:prstGeom prst="round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36000"/>
                  </a:schemeClr>
                </a:gs>
                <a:gs pos="35000">
                  <a:schemeClr val="dk1">
                    <a:tint val="37000"/>
                    <a:satMod val="300000"/>
                    <a:alpha val="41000"/>
                  </a:schemeClr>
                </a:gs>
                <a:gs pos="100000">
                  <a:schemeClr val="dk1">
                    <a:tint val="15000"/>
                    <a:satMod val="350000"/>
                    <a:alpha val="30000"/>
                  </a:schemeClr>
                </a:gs>
              </a:gsLst>
            </a:gradFill>
            <a:ln w="22225"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sz="2800" dirty="0" smtClean="0">
                  <a:solidFill>
                    <a:schemeClr val="accent6">
                      <a:lumMod val="50000"/>
                    </a:schemeClr>
                  </a:solidFill>
                </a:rPr>
                <a:t>RDD</a:t>
              </a:r>
              <a:endParaRPr lang="en-IE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553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7030A0"/>
                </a:solidFill>
              </a:rPr>
              <a:t>Transformations</a:t>
            </a:r>
            <a:endParaRPr lang="en-IE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5769684"/>
            <a:ext cx="5486400" cy="369332"/>
          </a:xfrm>
          <a:prstGeom prst="rect">
            <a:avLst/>
          </a:prstGeom>
          <a:solidFill>
            <a:srgbClr val="C5E6A2">
              <a:alpha val="96000"/>
            </a:srgbClr>
          </a:solidFill>
        </p:spPr>
        <p:txBody>
          <a:bodyPr wrap="square" rtlCol="0">
            <a:spAutoFit/>
          </a:bodyPr>
          <a:lstStyle/>
          <a:p>
            <a:pPr>
              <a:buClr>
                <a:prstClr val="black"/>
              </a:buClr>
            </a:pP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They require a shuffle</a:t>
            </a:r>
            <a:endParaRPr lang="en-IE" dirty="0" smtClean="0">
              <a:solidFill>
                <a:srgbClr val="00863D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649501"/>
              </p:ext>
            </p:extLst>
          </p:nvPr>
        </p:nvGraphicFramePr>
        <p:xfrm>
          <a:off x="533400" y="1512750"/>
          <a:ext cx="7743825" cy="3668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76600"/>
                <a:gridCol w="2362200"/>
                <a:gridCol w="2105025"/>
              </a:tblGrid>
              <a:tr h="514955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r>
                        <a:rPr lang="en-IE" sz="160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  <a:r>
                        <a:rPr lang="en-IE" sz="1600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map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IE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r>
                        <a:rPr lang="en-IE" sz="160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  <a:r>
                        <a:rPr lang="en-IE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intersection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IE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r>
                        <a:rPr lang="en-IE" sz="160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  <a:r>
                        <a:rPr lang="en-IE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cogroup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IE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51495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r>
                        <a:rPr lang="en-IE" sz="160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  <a:r>
                        <a:rPr lang="en-IE" sz="1600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flatMap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IE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</a:p>
                    <a:p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r>
                        <a:rPr lang="en-IE" sz="160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  <a:r>
                        <a:rPr lang="en-IE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distinct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()</a:t>
                      </a:r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r>
                        <a:rPr lang="en-IE" sz="160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  <a:r>
                        <a:rPr lang="en-IE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cartesian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IE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r>
                        <a:rPr lang="en-IE" sz="160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  <a:r>
                        <a:rPr lang="en-IE" sz="1600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filter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IE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 </a:t>
                      </a:r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r>
                        <a:rPr lang="en-IE" sz="160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  <a:r>
                        <a:rPr lang="en-IE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groupByKey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()</a:t>
                      </a:r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r>
                        <a:rPr lang="en-IE" sz="160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  <a:r>
                        <a:rPr lang="en-IE" sz="1600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pipe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(.)</a:t>
                      </a:r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r>
                        <a:rPr lang="en-IE" sz="160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  <a:r>
                        <a:rPr lang="en-IE" sz="1600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mapPartitions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IE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r>
                        <a:rPr lang="en-IE" sz="160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  <a:r>
                        <a:rPr lang="en-IE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reduceByKey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IE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r>
                        <a:rPr lang="en-IE" sz="160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  <a:r>
                        <a:rPr lang="en-IE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coalesce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(.)</a:t>
                      </a:r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r>
                        <a:rPr lang="en-IE" sz="160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  <a:r>
                        <a:rPr lang="en-IE" sz="1600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mapPartitionsWithIndex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IE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r>
                        <a:rPr lang="en-IE" sz="160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  <a:r>
                        <a:rPr lang="en-IE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aggregateByKey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IE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r>
                        <a:rPr lang="en-IE" sz="160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  <a:r>
                        <a:rPr lang="en-IE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repartition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(.)</a:t>
                      </a:r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r>
                        <a:rPr lang="en-IE" sz="160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  <a:r>
                        <a:rPr lang="en-IE" sz="1600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sample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(.,.,.)</a:t>
                      </a:r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r>
                        <a:rPr lang="en-IE" sz="160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  <a:r>
                        <a:rPr lang="en-IE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sortByKey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()</a:t>
                      </a:r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...</a:t>
                      </a:r>
                    </a:p>
                  </a:txBody>
                  <a:tcPr/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r>
                        <a:rPr lang="en-IE" sz="160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  <a:r>
                        <a:rPr lang="en-IE" sz="1600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union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IE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r>
                        <a:rPr lang="en-IE" sz="160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  <a:r>
                        <a:rPr lang="en-IE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join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IE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05200" y="5414084"/>
            <a:ext cx="5486400" cy="369332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Segoe UI Light" panose="020B0502040204020203" pitchFamily="34" charset="0"/>
              </a:rPr>
              <a:t>Any guesses why some are underlined?</a:t>
            </a:r>
            <a:endParaRPr lang="en-IE" dirty="0">
              <a:latin typeface="Segoe UI Light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700" y="5426784"/>
            <a:ext cx="342900" cy="342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0" y="6475968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hlinkClick r:id="rId3"/>
              </a:rPr>
              <a:t>https://spark.apache.org/docs/latest/programming-guide.html#transformations</a:t>
            </a:r>
            <a:endParaRPr lang="en-IE" dirty="0"/>
          </a:p>
        </p:txBody>
      </p:sp>
      <p:pic>
        <p:nvPicPr>
          <p:cNvPr id="12" name="Picture 2" descr="http://iconshow.me/media/images/ui/ios7-icons/png/512/shuff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854007"/>
            <a:ext cx="238786" cy="23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53200" y="26387"/>
            <a:ext cx="2590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3200" dirty="0" err="1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IE" sz="3200" dirty="0" err="1" smtClean="0"/>
              <a:t>.</a:t>
            </a:r>
            <a:r>
              <a:rPr lang="en-IE" sz="3200" dirty="0" err="1" smtClean="0">
                <a:solidFill>
                  <a:srgbClr val="7030A0"/>
                </a:solidFill>
              </a:rPr>
              <a:t>transform</a:t>
            </a:r>
            <a:r>
              <a:rPr lang="en-IE" sz="3200" dirty="0" smtClean="0"/>
              <a:t>()</a:t>
            </a:r>
          </a:p>
          <a:p>
            <a:pPr algn="r"/>
            <a:r>
              <a:rPr lang="en-IE" i="1" dirty="0" smtClean="0">
                <a:solidFill>
                  <a:srgbClr val="DA006D"/>
                </a:solidFill>
              </a:rPr>
              <a:t>f</a:t>
            </a:r>
            <a:r>
              <a:rPr lang="en-IE" i="1" dirty="0" smtClean="0"/>
              <a:t> 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= function argument</a:t>
            </a:r>
          </a:p>
          <a:p>
            <a:pPr algn="r"/>
            <a:r>
              <a:rPr lang="en-IE" dirty="0" smtClean="0">
                <a:solidFill>
                  <a:schemeClr val="accent6">
                    <a:lumMod val="50000"/>
                  </a:schemeClr>
                </a:solidFill>
                <a:cs typeface="Segoe UI Semilight" panose="020B0402040204020203" pitchFamily="34" charset="0"/>
              </a:rPr>
              <a:t>S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= RDD argument</a:t>
            </a:r>
          </a:p>
          <a:p>
            <a:pPr algn="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 = simple argument</a:t>
            </a:r>
            <a:endParaRPr lang="en-IE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387141"/>
            <a:ext cx="3200400" cy="5334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6605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7200" y="387141"/>
            <a:ext cx="3200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7030A0"/>
                </a:solidFill>
              </a:rPr>
              <a:t>Transformations</a:t>
            </a:r>
            <a:endParaRPr lang="en-IE" dirty="0">
              <a:solidFill>
                <a:srgbClr val="7030A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048164"/>
              </p:ext>
            </p:extLst>
          </p:nvPr>
        </p:nvGraphicFramePr>
        <p:xfrm>
          <a:off x="381000" y="1676400"/>
          <a:ext cx="8381999" cy="457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3202"/>
                <a:gridCol w="2829714"/>
                <a:gridCol w="2249083"/>
              </a:tblGrid>
              <a:tr h="316050"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rgbClr val="7030A0"/>
                          </a:solidFill>
                          <a:latin typeface="Segoe UI Semibold" panose="020B0702040204020203" pitchFamily="34" charset="0"/>
                          <a:cs typeface="Consolas" panose="020B0609020204030204" pitchFamily="49" charset="0"/>
                        </a:rPr>
                        <a:t>Transformation</a:t>
                      </a:r>
                      <a:endParaRPr lang="en-IE" sz="1800" dirty="0">
                        <a:solidFill>
                          <a:srgbClr val="7030A0"/>
                        </a:solidFill>
                        <a:latin typeface="Segoe UI Semibold" panose="020B0702040204020203" pitchFamily="34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Consolas" panose="020B0609020204030204" pitchFamily="49" charset="0"/>
                        </a:rPr>
                        <a:t>Description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latin typeface="Segoe UI Semibold" panose="020B0702040204020203" pitchFamily="34" charset="0"/>
                          <a:cs typeface="Consolas" panose="020B0609020204030204" pitchFamily="49" charset="0"/>
                        </a:rPr>
                        <a:t>Example / Note</a:t>
                      </a:r>
                      <a:endParaRPr lang="en-IE" sz="1800" dirty="0">
                        <a:latin typeface="Segoe UI Semibold" panose="020B0702040204020203" pitchFamily="34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600" dirty="0" err="1" smtClean="0"/>
                        <a:t>.</a:t>
                      </a:r>
                      <a:r>
                        <a:rPr lang="en-IE" sz="1600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map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IE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Maps an</a:t>
                      </a:r>
                      <a:r>
                        <a:rPr lang="en-IE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element from </a:t>
                      </a:r>
                      <a:r>
                        <a:rPr lang="en-IE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r>
                        <a:rPr lang="en-IE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to one output value</a:t>
                      </a:r>
                      <a:endParaRPr lang="en-IE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 </a:t>
                      </a:r>
                      <a:r>
                        <a:rPr lang="en-IE" sz="1600" i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  <a:cs typeface="Consolas" panose="020B0609020204030204" pitchFamily="49" charset="0"/>
                        </a:rPr>
                        <a:t>: (</a:t>
                      </a:r>
                      <a:r>
                        <a:rPr lang="en-IE" sz="1600" i="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  <a:cs typeface="Consolas" panose="020B0609020204030204" pitchFamily="49" charset="0"/>
                        </a:rPr>
                        <a:t>a,b,c</a:t>
                      </a:r>
                      <a:r>
                        <a:rPr lang="en-IE" sz="1600" i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  <a:cs typeface="Consolas" panose="020B0609020204030204" pitchFamily="49" charset="0"/>
                        </a:rPr>
                        <a:t>) </a:t>
                      </a:r>
                      <a:r>
                        <a:rPr lang="en-IE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↦ </a:t>
                      </a:r>
                      <a:r>
                        <a:rPr lang="en-IE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Segoe UI Semilight" panose="020B0402040204020203" pitchFamily="34" charset="0"/>
                        </a:rPr>
                        <a:t>(</a:t>
                      </a:r>
                      <a:r>
                        <a:rPr lang="en-IE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Segoe UI Semilight" panose="020B0402040204020203" pitchFamily="34" charset="0"/>
                        </a:rPr>
                        <a:t>a,c</a:t>
                      </a:r>
                      <a:r>
                        <a:rPr lang="en-IE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Segoe UI Semilight" panose="020B0402040204020203" pitchFamily="34" charset="0"/>
                        </a:rPr>
                        <a:t>)</a:t>
                      </a:r>
                      <a:r>
                        <a:rPr lang="en-IE" sz="1600" i="1" baseline="0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600" dirty="0" err="1" smtClean="0"/>
                        <a:t>.</a:t>
                      </a:r>
                      <a:r>
                        <a:rPr lang="en-IE" sz="1600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flatMap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IE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</a:p>
                    <a:p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Maps an</a:t>
                      </a:r>
                      <a:r>
                        <a:rPr lang="en-IE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element from </a:t>
                      </a:r>
                      <a:r>
                        <a:rPr lang="en-IE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r>
                        <a:rPr lang="en-IE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to zero-or more output values</a:t>
                      </a:r>
                      <a:endParaRPr lang="en-IE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 </a:t>
                      </a:r>
                      <a:r>
                        <a:rPr lang="en-IE" sz="1600" i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  <a:cs typeface="Consolas" panose="020B0609020204030204" pitchFamily="49" charset="0"/>
                        </a:rPr>
                        <a:t>: (</a:t>
                      </a:r>
                      <a:r>
                        <a:rPr lang="en-IE" sz="1600" i="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  <a:cs typeface="Consolas" panose="020B0609020204030204" pitchFamily="49" charset="0"/>
                        </a:rPr>
                        <a:t>a,b,c</a:t>
                      </a:r>
                      <a:r>
                        <a:rPr lang="en-IE" sz="1600" i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  <a:cs typeface="Consolas" panose="020B0609020204030204" pitchFamily="49" charset="0"/>
                        </a:rPr>
                        <a:t>) </a:t>
                      </a:r>
                      <a:r>
                        <a:rPr lang="en-IE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↦</a:t>
                      </a:r>
                      <a:r>
                        <a:rPr lang="en-IE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Segoe UI Semilight" panose="020B0402040204020203" pitchFamily="34" charset="0"/>
                        </a:rPr>
                        <a:t>    </a:t>
                      </a:r>
                    </a:p>
                    <a:p>
                      <a:r>
                        <a:rPr lang="en-IE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Segoe UI Semilight" panose="020B0402040204020203" pitchFamily="34" charset="0"/>
                        </a:rPr>
                        <a:t>      {(</a:t>
                      </a:r>
                      <a:r>
                        <a:rPr lang="en-IE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Segoe UI Semilight" panose="020B0402040204020203" pitchFamily="34" charset="0"/>
                        </a:rPr>
                        <a:t>a,b</a:t>
                      </a:r>
                      <a:r>
                        <a:rPr lang="en-IE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Segoe UI Semilight" panose="020B0402040204020203" pitchFamily="34" charset="0"/>
                        </a:rPr>
                        <a:t>),(</a:t>
                      </a:r>
                      <a:r>
                        <a:rPr lang="en-IE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Segoe UI Semilight" panose="020B0402040204020203" pitchFamily="34" charset="0"/>
                        </a:rPr>
                        <a:t>a,c</a:t>
                      </a:r>
                      <a:r>
                        <a:rPr lang="en-IE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Segoe UI Semilight" panose="020B0402040204020203" pitchFamily="34" charset="0"/>
                        </a:rPr>
                        <a:t>)}</a:t>
                      </a:r>
                      <a:r>
                        <a:rPr lang="en-IE" sz="1600" i="1" baseline="0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600" dirty="0" err="1" smtClean="0"/>
                        <a:t>.</a:t>
                      </a:r>
                      <a:r>
                        <a:rPr lang="en-IE" sz="1600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filter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IE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 </a:t>
                      </a:r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Maps every element</a:t>
                      </a:r>
                      <a:r>
                        <a:rPr lang="en-IE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of </a:t>
                      </a:r>
                      <a:r>
                        <a:rPr lang="en-IE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r>
                        <a:rPr lang="en-IE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that satisfies </a:t>
                      </a:r>
                      <a:r>
                        <a:rPr lang="en-IE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n-IE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to the output</a:t>
                      </a:r>
                      <a:endParaRPr lang="en-IE" sz="16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 </a:t>
                      </a:r>
                      <a:r>
                        <a:rPr lang="en-IE" sz="1600" i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  <a:cs typeface="Consolas" panose="020B0609020204030204" pitchFamily="49" charset="0"/>
                        </a:rPr>
                        <a:t>:</a:t>
                      </a:r>
                      <a:r>
                        <a:rPr lang="en-IE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IE" sz="1600" i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 &gt; b</a:t>
                      </a:r>
                      <a:endParaRPr lang="en-IE" sz="1600" i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7964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IE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IE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mapPartitions</a:t>
                      </a:r>
                      <a:r>
                        <a:rPr kumimoji="0" lang="en-I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IE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A006D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f</a:t>
                      </a:r>
                      <a:r>
                        <a:rPr kumimoji="0" lang="en-I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  <a:p>
                      <a:endParaRPr lang="en-IE" dirty="0"/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Maps all elements</a:t>
                      </a:r>
                      <a:r>
                        <a:rPr lang="en-IE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of </a:t>
                      </a:r>
                      <a:r>
                        <a:rPr lang="en-IE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r>
                        <a:rPr lang="en-IE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to the output, calling </a:t>
                      </a:r>
                      <a:r>
                        <a:rPr lang="en-IE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n-IE" sz="1600" i="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once per partition</a:t>
                      </a:r>
                      <a:endParaRPr lang="en-IE" sz="1800" dirty="0" smtClean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E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A006D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f </a:t>
                      </a:r>
                      <a:r>
                        <a:rPr kumimoji="0" lang="en-I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: </a:t>
                      </a:r>
                      <a:r>
                        <a:rPr lang="en-IE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 </a:t>
                      </a:r>
                      <a:r>
                        <a:rPr lang="en-IE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Segoe UI Semilight" panose="020B0402040204020203" pitchFamily="34" charset="0"/>
                        </a:rPr>
                        <a:t>→ </a:t>
                      </a:r>
                      <a:r>
                        <a:rPr lang="en-IE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</a:t>
                      </a:r>
                      <a:r>
                        <a:rPr lang="en-IE" sz="1800" b="0" i="0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a,c</a:t>
                      </a:r>
                      <a:r>
                        <a:rPr lang="en-IE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IE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r>
                        <a:rPr lang="en-IE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IE" sz="1600" i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7964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IE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IE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mapPartitionsWithIndex</a:t>
                      </a:r>
                      <a:r>
                        <a:rPr kumimoji="0" lang="en-I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IE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A006D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f</a:t>
                      </a:r>
                      <a:r>
                        <a:rPr kumimoji="0" lang="en-I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  <a:p>
                      <a:endParaRPr lang="en-I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Like </a:t>
                      </a:r>
                      <a:r>
                        <a:rPr kumimoji="0" lang="en-IE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mapPartitions</a:t>
                      </a:r>
                      <a:r>
                        <a:rPr kumimoji="0" lang="en-I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 but </a:t>
                      </a:r>
                      <a:r>
                        <a:rPr kumimoji="0" lang="en-IE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A006D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f</a:t>
                      </a:r>
                      <a:r>
                        <a:rPr kumimoji="0" lang="en-I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 has as an argument the index of the partition</a:t>
                      </a:r>
                      <a:endParaRPr lang="en-IE" sz="1600" i="0" dirty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A006D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f</a:t>
                      </a:r>
                      <a:r>
                        <a:rPr kumimoji="0" lang="en-I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(</a:t>
                      </a:r>
                      <a:r>
                        <a:rPr kumimoji="0" lang="en-IE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i</a:t>
                      </a:r>
                      <a:r>
                        <a:rPr kumimoji="0" lang="en-I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) :</a:t>
                      </a:r>
                      <a:r>
                        <a:rPr kumimoji="0" lang="en-I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IE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 </a:t>
                      </a:r>
                      <a:r>
                        <a:rPr lang="en-IE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Segoe UI Semilight" panose="020B0402040204020203" pitchFamily="34" charset="0"/>
                        </a:rPr>
                        <a:t>→ </a:t>
                      </a:r>
                      <a:r>
                        <a:rPr lang="en-IE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</a:t>
                      </a:r>
                      <a:r>
                        <a:rPr lang="en-IE" sz="1800" b="0" i="0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a,c,i</a:t>
                      </a:r>
                      <a:r>
                        <a:rPr lang="en-IE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IE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r>
                        <a:rPr lang="en-IE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IE" sz="1600" i="0" dirty="0" smtClean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600" dirty="0" err="1" smtClean="0"/>
                        <a:t>.</a:t>
                      </a:r>
                      <a:r>
                        <a:rPr lang="en-IE" sz="1600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sample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IE" sz="16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w,f,s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Takes a sample of</a:t>
                      </a:r>
                      <a:r>
                        <a:rPr lang="en-IE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en-IE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endParaRPr lang="en-IE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i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w</a:t>
                      </a:r>
                      <a:r>
                        <a:rPr lang="en-IE" sz="1600" i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: with replacement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n-IE" sz="1600" i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: fraction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i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</a:t>
                      </a:r>
                      <a:r>
                        <a:rPr lang="en-IE" sz="1600" i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: seed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48400" y="26387"/>
            <a:ext cx="2895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3200" dirty="0" err="1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IE" sz="3200" dirty="0" err="1" smtClean="0"/>
              <a:t>.</a:t>
            </a:r>
            <a:r>
              <a:rPr lang="en-IE" sz="3200" dirty="0" err="1" smtClean="0">
                <a:solidFill>
                  <a:srgbClr val="7030A0"/>
                </a:solidFill>
              </a:rPr>
              <a:t>transform</a:t>
            </a:r>
            <a:r>
              <a:rPr lang="en-IE" sz="3200" dirty="0" smtClean="0"/>
              <a:t>()</a:t>
            </a:r>
          </a:p>
          <a:p>
            <a:pPr algn="r"/>
            <a:r>
              <a:rPr lang="en-IE" i="1" dirty="0" smtClean="0">
                <a:solidFill>
                  <a:srgbClr val="DA006D"/>
                </a:solidFill>
              </a:rPr>
              <a:t>f</a:t>
            </a:r>
            <a:r>
              <a:rPr lang="en-IE" i="1" dirty="0" smtClean="0"/>
              <a:t> 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= function argument</a:t>
            </a:r>
          </a:p>
          <a:p>
            <a:pPr algn="r"/>
            <a:r>
              <a:rPr lang="en-IE" dirty="0" smtClean="0">
                <a:solidFill>
                  <a:schemeClr val="accent6">
                    <a:lumMod val="50000"/>
                  </a:schemeClr>
                </a:solidFill>
                <a:cs typeface="Segoe UI Semilight" panose="020B0402040204020203" pitchFamily="34" charset="0"/>
              </a:rPr>
              <a:t>S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= RDD argument</a:t>
            </a:r>
          </a:p>
          <a:p>
            <a:pPr algn="r"/>
            <a:r>
              <a:rPr lang="en-IE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x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= simple argument</a:t>
            </a:r>
            <a:endParaRPr lang="en-IE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9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7200" y="387141"/>
            <a:ext cx="3200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7030A0"/>
                </a:solidFill>
              </a:rPr>
              <a:t>Transformations</a:t>
            </a:r>
            <a:endParaRPr lang="en-IE" dirty="0">
              <a:solidFill>
                <a:srgbClr val="7030A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765028"/>
              </p:ext>
            </p:extLst>
          </p:nvPr>
        </p:nvGraphicFramePr>
        <p:xfrm>
          <a:off x="381002" y="1799105"/>
          <a:ext cx="8381996" cy="1544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3201"/>
                <a:gridCol w="2829713"/>
                <a:gridCol w="2249082"/>
              </a:tblGrid>
              <a:tr h="514955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600" dirty="0" err="1" smtClean="0"/>
                        <a:t>.</a:t>
                      </a:r>
                      <a:r>
                        <a:rPr lang="en-IE" sz="1600" u="none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union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IE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R </a:t>
                      </a:r>
                      <a:r>
                        <a:rPr lang="en-IE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∪ </a:t>
                      </a:r>
                      <a:r>
                        <a:rPr lang="en-IE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  <a:cs typeface="Consolas" panose="020B0609020204030204" pitchFamily="49" charset="0"/>
                        </a:rPr>
                        <a:t>S</a:t>
                      </a:r>
                      <a:endParaRPr lang="en-IE" sz="1600" dirty="0" smtClean="0">
                        <a:latin typeface="Inconsolata" panose="020B0609030003000000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600" dirty="0" err="1" smtClean="0"/>
                        <a:t>.</a:t>
                      </a:r>
                      <a:r>
                        <a:rPr lang="en-IE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intersection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IE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R </a:t>
                      </a:r>
                      <a:r>
                        <a:rPr lang="en-IE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∩ </a:t>
                      </a:r>
                      <a:r>
                        <a:rPr lang="en-IE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  <a:cs typeface="Consolas" panose="020B0609020204030204" pitchFamily="49" charset="0"/>
                        </a:rPr>
                        <a:t>S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600" dirty="0" err="1" smtClean="0"/>
                        <a:t>.</a:t>
                      </a:r>
                      <a:r>
                        <a:rPr lang="en-IE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distinct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()</a:t>
                      </a:r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Remove</a:t>
                      </a:r>
                      <a:r>
                        <a:rPr lang="en-IE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duplicates</a:t>
                      </a:r>
                      <a:endParaRPr lang="en-IE" sz="16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 i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48400" y="26387"/>
            <a:ext cx="2895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3200" dirty="0" err="1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IE" sz="3200" dirty="0" err="1" smtClean="0"/>
              <a:t>.</a:t>
            </a:r>
            <a:r>
              <a:rPr lang="en-IE" sz="3200" dirty="0" err="1" smtClean="0">
                <a:solidFill>
                  <a:srgbClr val="7030A0"/>
                </a:solidFill>
              </a:rPr>
              <a:t>transform</a:t>
            </a:r>
            <a:r>
              <a:rPr lang="en-IE" sz="3200" dirty="0" smtClean="0"/>
              <a:t>()</a:t>
            </a:r>
          </a:p>
          <a:p>
            <a:pPr algn="r"/>
            <a:r>
              <a:rPr lang="en-IE" i="1" dirty="0" smtClean="0">
                <a:solidFill>
                  <a:srgbClr val="DA006D"/>
                </a:solidFill>
              </a:rPr>
              <a:t>f</a:t>
            </a:r>
            <a:r>
              <a:rPr lang="en-IE" i="1" dirty="0" smtClean="0"/>
              <a:t> 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= function argument</a:t>
            </a:r>
          </a:p>
          <a:p>
            <a:pPr algn="r"/>
            <a:r>
              <a:rPr lang="en-IE" dirty="0" smtClean="0">
                <a:solidFill>
                  <a:schemeClr val="accent6">
                    <a:lumMod val="50000"/>
                  </a:schemeClr>
                </a:solidFill>
                <a:cs typeface="Segoe UI Semilight" panose="020B0402040204020203" pitchFamily="34" charset="0"/>
              </a:rPr>
              <a:t>S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= RDD argument</a:t>
            </a:r>
          </a:p>
          <a:p>
            <a:pPr algn="r"/>
            <a:r>
              <a:rPr lang="en-IE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x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= simple argument</a:t>
            </a:r>
            <a:endParaRPr lang="en-IE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64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7200" y="387141"/>
            <a:ext cx="3200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7030A0"/>
                </a:solidFill>
              </a:rPr>
              <a:t>Transformations</a:t>
            </a:r>
            <a:endParaRPr lang="en-IE" dirty="0">
              <a:solidFill>
                <a:srgbClr val="7030A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505577"/>
              </p:ext>
            </p:extLst>
          </p:nvPr>
        </p:nvGraphicFramePr>
        <p:xfrm>
          <a:off x="381002" y="1799105"/>
          <a:ext cx="8381996" cy="423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3201"/>
                <a:gridCol w="2829713"/>
                <a:gridCol w="2249082"/>
              </a:tblGrid>
              <a:tr h="514955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600" dirty="0" err="1" smtClean="0"/>
                        <a:t>.</a:t>
                      </a:r>
                      <a:r>
                        <a:rPr lang="en-IE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groupByKey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()</a:t>
                      </a:r>
                    </a:p>
                    <a:p>
                      <a:endParaRPr lang="en-IE" dirty="0"/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Groups</a:t>
                      </a:r>
                      <a:r>
                        <a:rPr lang="en-IE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values by key</a:t>
                      </a:r>
                      <a:endParaRPr lang="en-IE" sz="1600" dirty="0" smtClean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 i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600" dirty="0" err="1" smtClean="0"/>
                        <a:t>.</a:t>
                      </a:r>
                      <a:r>
                        <a:rPr lang="en-IE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reduceByKey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IE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</a:p>
                    <a:p>
                      <a:endParaRPr lang="en-I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Groups</a:t>
                      </a:r>
                      <a:r>
                        <a:rPr lang="en-IE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values by key and calls </a:t>
                      </a:r>
                      <a:r>
                        <a:rPr lang="en-IE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n-IE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to combine and reduce values with the same key</a:t>
                      </a:r>
                      <a:endParaRPr lang="en-IE" sz="1600" dirty="0" smtClean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E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A006D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f </a:t>
                      </a:r>
                      <a:r>
                        <a:rPr kumimoji="0" lang="en-I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: (</a:t>
                      </a:r>
                      <a:r>
                        <a:rPr kumimoji="0" lang="en-IE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a,b</a:t>
                      </a:r>
                      <a:r>
                        <a:rPr kumimoji="0" lang="en-I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  <a:r>
                        <a:rPr lang="en-IE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en-IE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↦</a:t>
                      </a:r>
                      <a:r>
                        <a:rPr lang="en-IE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Segoe UI Semilight" panose="020B0402040204020203" pitchFamily="34" charset="0"/>
                        </a:rPr>
                        <a:t> a</a:t>
                      </a:r>
                      <a:r>
                        <a:rPr kumimoji="0" lang="en-I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+ b</a:t>
                      </a:r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600" dirty="0" err="1" smtClean="0"/>
                        <a:t>.</a:t>
                      </a:r>
                      <a:r>
                        <a:rPr lang="en-IE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aggregateByKey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IE" sz="16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c,</a:t>
                      </a:r>
                      <a:r>
                        <a:rPr lang="en-IE" sz="1600" i="1" dirty="0" err="1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fc,fr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Groups</a:t>
                      </a:r>
                      <a:r>
                        <a:rPr lang="en-IE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values by key using 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r>
                        <a:rPr lang="en-IE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as an initial value, </a:t>
                      </a:r>
                      <a:r>
                        <a:rPr lang="en-IE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fc</a:t>
                      </a:r>
                      <a:r>
                        <a:rPr lang="en-IE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as a combiner and </a:t>
                      </a:r>
                      <a:r>
                        <a:rPr lang="en-IE" sz="1600" i="1" dirty="0" err="1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fr</a:t>
                      </a:r>
                      <a:r>
                        <a:rPr lang="en-IE" sz="1600" i="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as a reducer</a:t>
                      </a:r>
                      <a:endParaRPr lang="en-IE" sz="1600" dirty="0" smtClean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r>
                        <a:rPr lang="en-IE" sz="1600" i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: initial value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fc</a:t>
                      </a:r>
                      <a:r>
                        <a:rPr lang="en-IE" sz="1600" i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: combiner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i="1" dirty="0" err="1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fr</a:t>
                      </a:r>
                      <a:r>
                        <a:rPr lang="en-IE" sz="1600" i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: reducer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600" dirty="0" err="1" smtClean="0"/>
                        <a:t>.</a:t>
                      </a:r>
                      <a:r>
                        <a:rPr lang="en-IE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sortByKey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([a])</a:t>
                      </a:r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Order by key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a: </a:t>
                      </a:r>
                      <a:r>
                        <a:rPr lang="en-IE" sz="1400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true  </a:t>
                      </a:r>
                      <a:r>
                        <a:rPr lang="en-IE" sz="14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ascending</a:t>
                      </a:r>
                    </a:p>
                    <a:p>
                      <a:r>
                        <a:rPr lang="en-IE" sz="1600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</a:t>
                      </a:r>
                      <a:r>
                        <a:rPr lang="en-IE" sz="1400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false </a:t>
                      </a:r>
                      <a:r>
                        <a:rPr lang="en-IE" sz="14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descending</a:t>
                      </a:r>
                      <a:endParaRPr lang="en-IE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600" dirty="0" err="1" smtClean="0"/>
                        <a:t>.</a:t>
                      </a:r>
                      <a:r>
                        <a:rPr lang="en-IE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join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IE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R </a:t>
                      </a:r>
                      <a:r>
                        <a:rPr lang="en-IE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⨝</a:t>
                      </a:r>
                      <a:r>
                        <a:rPr lang="en-IE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  <a:cs typeface="Consolas" panose="020B0609020204030204" pitchFamily="49" charset="0"/>
                        </a:rPr>
                        <a:t>S</a:t>
                      </a:r>
                      <a:r>
                        <a:rPr lang="en-IE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, join by key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Also: </a:t>
                      </a:r>
                      <a:r>
                        <a:rPr lang="en-IE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leftOuterJoin</a:t>
                      </a:r>
                      <a:r>
                        <a:rPr lang="en-IE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, </a:t>
                      </a:r>
                      <a:r>
                        <a:rPr lang="en-IE" sz="1600" u="sng" baseline="0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right</a:t>
                      </a:r>
                      <a:r>
                        <a:rPr lang="en-IE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OuterJoin</a:t>
                      </a:r>
                      <a:r>
                        <a:rPr lang="en-IE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, and </a:t>
                      </a:r>
                      <a:r>
                        <a:rPr lang="en-IE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fullOuterJoin</a:t>
                      </a:r>
                      <a:endParaRPr lang="en-IE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600" dirty="0" err="1" smtClean="0"/>
                        <a:t>.</a:t>
                      </a:r>
                      <a:r>
                        <a:rPr lang="en-IE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cogroup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IE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Group</a:t>
                      </a:r>
                      <a:r>
                        <a:rPr lang="en-IE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values by key in </a:t>
                      </a:r>
                      <a:r>
                        <a:rPr lang="en-IE" sz="160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 </a:t>
                      </a:r>
                      <a:r>
                        <a:rPr lang="en-IE" sz="160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and</a:t>
                      </a:r>
                      <a:r>
                        <a:rPr lang="en-IE" sz="160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IE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</a:t>
                      </a:r>
                      <a:r>
                        <a:rPr lang="en-IE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together</a:t>
                      </a:r>
                      <a:endParaRPr lang="en-IE" sz="1600" dirty="0" smtClean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 i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2" y="1175157"/>
            <a:ext cx="2590798" cy="369332"/>
          </a:xfrm>
          <a:prstGeom prst="rect">
            <a:avLst/>
          </a:prstGeom>
          <a:solidFill>
            <a:srgbClr val="C5E6A2">
              <a:alpha val="96000"/>
            </a:srgbClr>
          </a:solidFill>
        </p:spPr>
        <p:txBody>
          <a:bodyPr wrap="square" rtlCol="0">
            <a:spAutoFit/>
          </a:bodyPr>
          <a:lstStyle/>
          <a:p>
            <a:pPr>
              <a:buClr>
                <a:prstClr val="black"/>
              </a:buClr>
            </a:pP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Requiring a </a:t>
            </a:r>
            <a:r>
              <a:rPr lang="en-IE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PairRDD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...</a:t>
            </a:r>
            <a:endParaRPr lang="en-IE" dirty="0" smtClean="0">
              <a:solidFill>
                <a:srgbClr val="00863D"/>
              </a:solidFill>
              <a:latin typeface="Inconsolata" panose="020B0609030003000000" pitchFamily="49" charset="0"/>
              <a:cs typeface="Segoe UI Semilight" panose="020B04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26387"/>
            <a:ext cx="2895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3200" dirty="0" err="1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IE" sz="3200" dirty="0" err="1" smtClean="0"/>
              <a:t>.</a:t>
            </a:r>
            <a:r>
              <a:rPr lang="en-IE" sz="3200" dirty="0" err="1" smtClean="0">
                <a:solidFill>
                  <a:srgbClr val="7030A0"/>
                </a:solidFill>
              </a:rPr>
              <a:t>transform</a:t>
            </a:r>
            <a:r>
              <a:rPr lang="en-IE" sz="3200" dirty="0" smtClean="0"/>
              <a:t>()</a:t>
            </a:r>
          </a:p>
          <a:p>
            <a:pPr algn="r"/>
            <a:r>
              <a:rPr lang="en-IE" i="1" dirty="0" smtClean="0">
                <a:solidFill>
                  <a:srgbClr val="DA006D"/>
                </a:solidFill>
              </a:rPr>
              <a:t>f</a:t>
            </a:r>
            <a:r>
              <a:rPr lang="en-IE" i="1" dirty="0" smtClean="0"/>
              <a:t> 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= function argument</a:t>
            </a:r>
          </a:p>
          <a:p>
            <a:pPr algn="r"/>
            <a:r>
              <a:rPr lang="en-IE" dirty="0" smtClean="0">
                <a:solidFill>
                  <a:schemeClr val="accent6">
                    <a:lumMod val="50000"/>
                  </a:schemeClr>
                </a:solidFill>
                <a:cs typeface="Segoe UI Semilight" panose="020B0402040204020203" pitchFamily="34" charset="0"/>
              </a:rPr>
              <a:t>S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= RDD argument</a:t>
            </a:r>
          </a:p>
          <a:p>
            <a:pPr algn="r"/>
            <a:r>
              <a:rPr lang="en-IE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x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= simple argument</a:t>
            </a:r>
            <a:endParaRPr lang="en-IE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0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7200" y="387141"/>
            <a:ext cx="3200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7030A0"/>
                </a:solidFill>
              </a:rPr>
              <a:t>Transformations</a:t>
            </a:r>
            <a:endParaRPr lang="en-IE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8400" y="26387"/>
            <a:ext cx="2895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3200" dirty="0" err="1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IE" sz="3200" dirty="0" err="1" smtClean="0"/>
              <a:t>.</a:t>
            </a:r>
            <a:r>
              <a:rPr lang="en-IE" sz="3200" dirty="0" err="1" smtClean="0">
                <a:solidFill>
                  <a:srgbClr val="7030A0"/>
                </a:solidFill>
              </a:rPr>
              <a:t>transform</a:t>
            </a:r>
            <a:r>
              <a:rPr lang="en-IE" sz="3200" dirty="0" smtClean="0"/>
              <a:t>()</a:t>
            </a:r>
          </a:p>
          <a:p>
            <a:pPr algn="r"/>
            <a:r>
              <a:rPr lang="en-IE" i="1" dirty="0" smtClean="0">
                <a:solidFill>
                  <a:srgbClr val="DA006D"/>
                </a:solidFill>
              </a:rPr>
              <a:t>f</a:t>
            </a:r>
            <a:r>
              <a:rPr lang="en-IE" i="1" dirty="0" smtClean="0"/>
              <a:t> 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= </a:t>
            </a:r>
            <a:r>
              <a:rPr lang="en-IE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argumento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de </a:t>
            </a:r>
            <a:r>
              <a:rPr lang="en-IE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función</a:t>
            </a:r>
            <a:endParaRPr lang="en-IE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r"/>
            <a:r>
              <a:rPr lang="en-IE" dirty="0" smtClean="0">
                <a:solidFill>
                  <a:schemeClr val="accent6">
                    <a:lumMod val="50000"/>
                  </a:schemeClr>
                </a:solidFill>
                <a:cs typeface="Segoe UI Semilight" panose="020B0402040204020203" pitchFamily="34" charset="0"/>
              </a:rPr>
              <a:t>S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= </a:t>
            </a:r>
            <a:r>
              <a:rPr lang="en-IE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argumento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de RDD</a:t>
            </a:r>
          </a:p>
          <a:p>
            <a:pPr algn="r"/>
            <a:r>
              <a:rPr lang="en-IE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x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= </a:t>
            </a:r>
            <a:r>
              <a:rPr lang="en-IE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argumento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simple</a:t>
            </a:r>
            <a:endParaRPr lang="en-IE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591487"/>
              </p:ext>
            </p:extLst>
          </p:nvPr>
        </p:nvGraphicFramePr>
        <p:xfrm>
          <a:off x="381002" y="1799105"/>
          <a:ext cx="8381996" cy="3837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3201"/>
                <a:gridCol w="2829713"/>
                <a:gridCol w="2249082"/>
              </a:tblGrid>
              <a:tr h="514955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600" dirty="0" err="1" smtClean="0"/>
                        <a:t>.</a:t>
                      </a:r>
                      <a:r>
                        <a:rPr lang="en-IE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cartesian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IE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</a:p>
                    <a:p>
                      <a:endParaRPr lang="en-IE" dirty="0"/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R </a:t>
                      </a:r>
                      <a:r>
                        <a:rPr lang="en-IE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×</a:t>
                      </a:r>
                      <a:r>
                        <a:rPr lang="en-IE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  <a:cs typeface="Consolas" panose="020B0609020204030204" pitchFamily="49" charset="0"/>
                        </a:rPr>
                        <a:t>S</a:t>
                      </a:r>
                      <a:r>
                        <a:rPr lang="en-IE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, Cartesian (cross) product</a:t>
                      </a:r>
                      <a:endParaRPr lang="en-IE" sz="1600" dirty="0" smtClean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 i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600" dirty="0" err="1" smtClean="0"/>
                        <a:t>.</a:t>
                      </a:r>
                      <a:r>
                        <a:rPr lang="en-IE" sz="1600" u="none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pipe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(c)</a:t>
                      </a:r>
                    </a:p>
                    <a:p>
                      <a:endParaRPr lang="en-I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Creates a "pipe" from </a:t>
                      </a:r>
                      <a:r>
                        <a:rPr lang="en-IE" sz="160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  <a:cs typeface="Segoe UI Semilight" panose="020B0402040204020203" pitchFamily="34" charset="0"/>
                        </a:rPr>
                        <a:t>stdin</a:t>
                      </a:r>
                      <a:r>
                        <a:rPr lang="en-IE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to process data using the command 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such as </a:t>
                      </a: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  <a:cs typeface="Segoe UI Semilight" panose="020B0402040204020203" pitchFamily="34" charset="0"/>
                        </a:rPr>
                        <a:t>grep</a:t>
                      </a: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, </a:t>
                      </a:r>
                      <a:r>
                        <a:rPr lang="en-IE" sz="160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  <a:cs typeface="Segoe UI Semilight" panose="020B0402040204020203" pitchFamily="34" charset="0"/>
                        </a:rPr>
                        <a:t>awk</a:t>
                      </a: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,</a:t>
                      </a:r>
                      <a:r>
                        <a:rPr lang="en-IE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en-IE" sz="1600" baseline="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  <a:cs typeface="Segoe UI Semilight" panose="020B0402040204020203" pitchFamily="34" charset="0"/>
                        </a:rPr>
                        <a:t>perl</a:t>
                      </a:r>
                      <a:r>
                        <a:rPr lang="en-IE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, etc. The result is an RDD with the output</a:t>
                      </a:r>
                      <a:endParaRPr lang="en-IE" sz="1600" dirty="0" smtClean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600" dirty="0" err="1" smtClean="0"/>
                        <a:t>.</a:t>
                      </a:r>
                      <a:r>
                        <a:rPr lang="en-IE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coalesce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(n)</a:t>
                      </a:r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Merges various partitions</a:t>
                      </a:r>
                      <a:r>
                        <a:rPr lang="en-IE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into at most 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</a:t>
                      </a:r>
                      <a:r>
                        <a:rPr lang="en-IE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partitions</a:t>
                      </a:r>
                      <a:endParaRPr lang="en-IE" sz="1600" dirty="0" smtClean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 i="0" dirty="0" smtClean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600" dirty="0" err="1" smtClean="0"/>
                        <a:t>.</a:t>
                      </a:r>
                      <a:r>
                        <a:rPr lang="en-IE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repartition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(n)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Partitions</a:t>
                      </a:r>
                      <a:r>
                        <a:rPr lang="en-IE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the data again (often to rebalance) creating (at most) 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</a:t>
                      </a:r>
                      <a:r>
                        <a:rPr lang="en-IE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partitions</a:t>
                      </a:r>
                      <a:endParaRPr lang="en-IE" sz="1600" dirty="0" smtClean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 i="0" dirty="0" smtClean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...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...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i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...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07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Data Transport Costs</a:t>
            </a:r>
            <a:endParaRPr lang="en-IE" sz="3200" dirty="0"/>
          </a:p>
        </p:txBody>
      </p:sp>
      <p:sp>
        <p:nvSpPr>
          <p:cNvPr id="4" name="Flowchart: Process 3"/>
          <p:cNvSpPr/>
          <p:nvPr/>
        </p:nvSpPr>
        <p:spPr>
          <a:xfrm>
            <a:off x="263236" y="4648200"/>
            <a:ext cx="1524000" cy="1219200"/>
          </a:xfrm>
          <a:prstGeom prst="flowChartProcess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prstClr val="white"/>
                </a:solidFill>
              </a:rPr>
              <a:t>Main</a:t>
            </a:r>
          </a:p>
          <a:p>
            <a:pPr algn="ctr"/>
            <a:r>
              <a:rPr lang="en-IE" sz="2400" dirty="0" smtClean="0">
                <a:solidFill>
                  <a:prstClr val="white"/>
                </a:solidFill>
              </a:rPr>
              <a:t>Memory</a:t>
            </a:r>
            <a:endParaRPr lang="en-IE" sz="2400" dirty="0">
              <a:solidFill>
                <a:prstClr val="white"/>
              </a:solidFill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3810000" y="4648200"/>
            <a:ext cx="1524000" cy="1219200"/>
          </a:xfrm>
          <a:prstGeom prst="flowChart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prstClr val="white"/>
                </a:solidFill>
              </a:rPr>
              <a:t>Hard-disk</a:t>
            </a:r>
            <a:endParaRPr lang="en-IE" sz="2400" dirty="0">
              <a:solidFill>
                <a:prstClr val="white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2057400" y="4648200"/>
            <a:ext cx="1524000" cy="1219200"/>
          </a:xfrm>
          <a:prstGeom prst="flowChartProcess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prstClr val="white"/>
                </a:solidFill>
              </a:rPr>
              <a:t>Solid-state</a:t>
            </a:r>
          </a:p>
          <a:p>
            <a:pPr algn="ctr"/>
            <a:r>
              <a:rPr lang="en-IE" sz="2400" dirty="0" smtClean="0">
                <a:solidFill>
                  <a:prstClr val="white"/>
                </a:solidFill>
              </a:rPr>
              <a:t>Disk</a:t>
            </a:r>
            <a:endParaRPr lang="en-IE" sz="2400" dirty="0">
              <a:solidFill>
                <a:prstClr val="white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5562600" y="4648200"/>
            <a:ext cx="1524000" cy="121920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prstClr val="white"/>
                </a:solidFill>
              </a:rPr>
              <a:t>Network</a:t>
            </a:r>
          </a:p>
          <a:p>
            <a:pPr algn="ctr"/>
            <a:r>
              <a:rPr lang="en-IE" dirty="0" smtClean="0">
                <a:solidFill>
                  <a:prstClr val="white"/>
                </a:solidFill>
              </a:rPr>
              <a:t>(same rack)</a:t>
            </a:r>
            <a:endParaRPr lang="en-IE" dirty="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192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Font typeface="Arial" pitchFamily="34" charset="0"/>
              <a:buNone/>
            </a:pPr>
            <a:endParaRPr lang="en-IE" dirty="0" smtClean="0">
              <a:solidFill>
                <a:prstClr val="black"/>
              </a:solidFill>
            </a:endParaRPr>
          </a:p>
          <a:p>
            <a:pPr marL="914400" lvl="2" indent="0">
              <a:buFont typeface="Arial" pitchFamily="34" charset="0"/>
              <a:buNone/>
            </a:pPr>
            <a:endParaRPr lang="en-IE" dirty="0" smtClean="0">
              <a:solidFill>
                <a:prstClr val="black"/>
              </a:solidFill>
            </a:endParaRPr>
          </a:p>
          <a:p>
            <a:pPr lvl="2"/>
            <a:endParaRPr lang="en-IE" dirty="0" smtClean="0">
              <a:solidFill>
                <a:prstClr val="black"/>
              </a:solidFill>
            </a:endParaRPr>
          </a:p>
          <a:p>
            <a:pPr lvl="1"/>
            <a:endParaRPr lang="en-IE" dirty="0" smtClean="0">
              <a:solidFill>
                <a:prstClr val="black"/>
              </a:solidFill>
            </a:endParaRPr>
          </a:p>
          <a:p>
            <a:endParaRPr lang="en-IE" dirty="0" smtClean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1447800" cy="1183040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endCxn id="4" idx="0"/>
          </p:cNvCxnSpPr>
          <p:nvPr/>
        </p:nvCxnSpPr>
        <p:spPr>
          <a:xfrm flipH="1">
            <a:off x="1025236" y="2554640"/>
            <a:ext cx="41564" cy="2093560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47752" y="3886200"/>
            <a:ext cx="1336964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30 GB/s</a:t>
            </a:r>
            <a:endParaRPr lang="en-IE" dirty="0"/>
          </a:p>
        </p:txBody>
      </p:sp>
      <p:cxnSp>
        <p:nvCxnSpPr>
          <p:cNvPr id="12" name="Straight Arrow Connector 11"/>
          <p:cNvCxnSpPr>
            <a:endCxn id="6" idx="0"/>
          </p:cNvCxnSpPr>
          <p:nvPr/>
        </p:nvCxnSpPr>
        <p:spPr>
          <a:xfrm>
            <a:off x="1526372" y="2402240"/>
            <a:ext cx="1293028" cy="2245960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5" idx="0"/>
          </p:cNvCxnSpPr>
          <p:nvPr/>
        </p:nvCxnSpPr>
        <p:spPr>
          <a:xfrm>
            <a:off x="1905000" y="2286000"/>
            <a:ext cx="2667000" cy="2362200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7" idx="0"/>
          </p:cNvCxnSpPr>
          <p:nvPr/>
        </p:nvCxnSpPr>
        <p:spPr>
          <a:xfrm>
            <a:off x="2072144" y="1981200"/>
            <a:ext cx="4252456" cy="2667000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810592" y="3886200"/>
            <a:ext cx="1336964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600 MB/s</a:t>
            </a:r>
            <a:endParaRPr lang="en-IE" dirty="0"/>
          </a:p>
        </p:txBody>
      </p:sp>
      <p:sp>
        <p:nvSpPr>
          <p:cNvPr id="24" name="Rectangle 23"/>
          <p:cNvSpPr/>
          <p:nvPr/>
        </p:nvSpPr>
        <p:spPr>
          <a:xfrm>
            <a:off x="3257004" y="3886200"/>
            <a:ext cx="1336964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100 MB/s</a:t>
            </a:r>
            <a:endParaRPr lang="en-IE" dirty="0"/>
          </a:p>
        </p:txBody>
      </p:sp>
      <p:sp>
        <p:nvSpPr>
          <p:cNvPr id="47" name="Flowchart: Process 46"/>
          <p:cNvSpPr/>
          <p:nvPr/>
        </p:nvSpPr>
        <p:spPr>
          <a:xfrm>
            <a:off x="7315200" y="4648200"/>
            <a:ext cx="1524000" cy="1219200"/>
          </a:xfrm>
          <a:prstGeom prst="flowChart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prstClr val="white"/>
                </a:solidFill>
              </a:rPr>
              <a:t>Network</a:t>
            </a:r>
          </a:p>
          <a:p>
            <a:pPr algn="ctr"/>
            <a:r>
              <a:rPr lang="en-IE" dirty="0" smtClean="0">
                <a:solidFill>
                  <a:prstClr val="white"/>
                </a:solidFill>
              </a:rPr>
              <a:t>(across racks)</a:t>
            </a:r>
            <a:endParaRPr lang="en-IE" dirty="0">
              <a:solidFill>
                <a:prstClr val="white"/>
              </a:solidFill>
            </a:endParaRPr>
          </a:p>
        </p:txBody>
      </p:sp>
      <p:cxnSp>
        <p:nvCxnSpPr>
          <p:cNvPr id="53" name="Straight Arrow Connector 52"/>
          <p:cNvCxnSpPr>
            <a:endCxn id="47" idx="0"/>
          </p:cNvCxnSpPr>
          <p:nvPr/>
        </p:nvCxnSpPr>
        <p:spPr>
          <a:xfrm>
            <a:off x="2148823" y="1676400"/>
            <a:ext cx="5928377" cy="2971800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4703416" y="3886200"/>
            <a:ext cx="1336964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125 MB/s</a:t>
            </a:r>
            <a:endParaRPr lang="en-IE" dirty="0"/>
          </a:p>
        </p:txBody>
      </p:sp>
      <p:sp>
        <p:nvSpPr>
          <p:cNvPr id="57" name="Rectangle 56"/>
          <p:cNvSpPr/>
          <p:nvPr/>
        </p:nvSpPr>
        <p:spPr>
          <a:xfrm>
            <a:off x="6243214" y="3890211"/>
            <a:ext cx="1336964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10 MB/s</a:t>
            </a:r>
            <a:endParaRPr lang="en-IE" dirty="0"/>
          </a:p>
        </p:txBody>
      </p:sp>
      <p:sp>
        <p:nvSpPr>
          <p:cNvPr id="61" name="Rectangle 60"/>
          <p:cNvSpPr/>
          <p:nvPr/>
        </p:nvSpPr>
        <p:spPr>
          <a:xfrm>
            <a:off x="356754" y="6079827"/>
            <a:ext cx="1336964" cy="228600"/>
          </a:xfrm>
          <a:prstGeom prst="rect">
            <a:avLst/>
          </a:prstGeom>
          <a:solidFill>
            <a:srgbClr val="D00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50–150 ns</a:t>
            </a:r>
            <a:endParaRPr lang="en-IE" dirty="0"/>
          </a:p>
        </p:txBody>
      </p:sp>
      <p:sp>
        <p:nvSpPr>
          <p:cNvPr id="62" name="Rectangle 61"/>
          <p:cNvSpPr/>
          <p:nvPr/>
        </p:nvSpPr>
        <p:spPr>
          <a:xfrm>
            <a:off x="2148823" y="6079827"/>
            <a:ext cx="1336964" cy="228600"/>
          </a:xfrm>
          <a:prstGeom prst="rect">
            <a:avLst/>
          </a:prstGeom>
          <a:solidFill>
            <a:srgbClr val="D00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10–100 </a:t>
            </a:r>
            <a:r>
              <a:rPr lang="en-IE" dirty="0" err="1" smtClean="0"/>
              <a:t>μs</a:t>
            </a:r>
            <a:endParaRPr lang="en-IE" dirty="0"/>
          </a:p>
        </p:txBody>
      </p:sp>
      <p:sp>
        <p:nvSpPr>
          <p:cNvPr id="63" name="Rectangle 62"/>
          <p:cNvSpPr/>
          <p:nvPr/>
        </p:nvSpPr>
        <p:spPr>
          <a:xfrm>
            <a:off x="3903518" y="6079827"/>
            <a:ext cx="1336964" cy="228600"/>
          </a:xfrm>
          <a:prstGeom prst="rect">
            <a:avLst/>
          </a:prstGeom>
          <a:solidFill>
            <a:srgbClr val="D00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5–15 </a:t>
            </a:r>
            <a:r>
              <a:rPr lang="en-IE" dirty="0" err="1" smtClean="0"/>
              <a:t>ms</a:t>
            </a:r>
            <a:endParaRPr lang="en-IE" dirty="0"/>
          </a:p>
        </p:txBody>
      </p:sp>
      <p:sp>
        <p:nvSpPr>
          <p:cNvPr id="64" name="Rectangle 63"/>
          <p:cNvSpPr/>
          <p:nvPr/>
        </p:nvSpPr>
        <p:spPr>
          <a:xfrm>
            <a:off x="5656118" y="6079827"/>
            <a:ext cx="1336964" cy="228600"/>
          </a:xfrm>
          <a:prstGeom prst="rect">
            <a:avLst/>
          </a:prstGeom>
          <a:solidFill>
            <a:srgbClr val="D00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10–100 </a:t>
            </a:r>
            <a:r>
              <a:rPr lang="en-IE" dirty="0" err="1" smtClean="0"/>
              <a:t>μs</a:t>
            </a:r>
            <a:endParaRPr lang="en-IE" dirty="0"/>
          </a:p>
        </p:txBody>
      </p:sp>
      <p:sp>
        <p:nvSpPr>
          <p:cNvPr id="65" name="Rectangle 64"/>
          <p:cNvSpPr/>
          <p:nvPr/>
        </p:nvSpPr>
        <p:spPr>
          <a:xfrm>
            <a:off x="7408718" y="6079827"/>
            <a:ext cx="1336964" cy="228600"/>
          </a:xfrm>
          <a:prstGeom prst="rect">
            <a:avLst/>
          </a:prstGeom>
          <a:solidFill>
            <a:srgbClr val="D00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100–500 </a:t>
            </a:r>
            <a:r>
              <a:rPr lang="en-IE" dirty="0" err="1" smtClean="0"/>
              <a:t>μs</a:t>
            </a:r>
            <a:endParaRPr lang="en-IE" dirty="0"/>
          </a:p>
        </p:txBody>
      </p:sp>
      <p:sp>
        <p:nvSpPr>
          <p:cNvPr id="71" name="TextBox 70"/>
          <p:cNvSpPr txBox="1"/>
          <p:nvPr/>
        </p:nvSpPr>
        <p:spPr>
          <a:xfrm>
            <a:off x="7197619" y="3276600"/>
            <a:ext cx="1870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chemeClr val="accent1">
                    <a:lumMod val="75000"/>
                  </a:schemeClr>
                </a:solidFill>
              </a:rPr>
              <a:t>(throughput)</a:t>
            </a:r>
            <a:endParaRPr lang="en-IE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197619" y="6316578"/>
            <a:ext cx="1870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>
                <a:solidFill>
                  <a:srgbClr val="D00068"/>
                </a:solidFill>
              </a:rPr>
              <a:t>(access)</a:t>
            </a:r>
            <a:endParaRPr lang="en-IE" sz="2400" dirty="0">
              <a:solidFill>
                <a:srgbClr val="D00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6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533401" y="1512000"/>
            <a:ext cx="12600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/>
          <a:lstStyle/>
          <a:p>
            <a:pPr marL="0" indent="0">
              <a:buNone/>
            </a:pPr>
            <a:r>
              <a:rPr lang="en-IE" dirty="0" smtClean="0">
                <a:solidFill>
                  <a:srgbClr val="FFC000"/>
                </a:solidFill>
              </a:rPr>
              <a:t>Actions</a:t>
            </a:r>
            <a:r>
              <a:rPr lang="en-IE" dirty="0" smtClean="0">
                <a:solidFill>
                  <a:srgbClr val="7030A0"/>
                </a:solidFill>
              </a:rPr>
              <a:t> </a:t>
            </a:r>
            <a:r>
              <a:rPr lang="en-IE" dirty="0" smtClean="0"/>
              <a:t>are where things execute …</a:t>
            </a:r>
          </a:p>
          <a:p>
            <a:pPr marL="0" indent="0">
              <a:buNone/>
            </a:pPr>
            <a:r>
              <a:rPr lang="en-IE" dirty="0" smtClean="0"/>
              <a:t>    … they result in “materialised” RDDs</a:t>
            </a:r>
          </a:p>
          <a:p>
            <a:pPr marL="0" indent="0">
              <a:buNone/>
            </a:pPr>
            <a:r>
              <a:rPr lang="en-IE" dirty="0" smtClean="0"/>
              <a:t>    … all ancestor </a:t>
            </a:r>
            <a:r>
              <a:rPr lang="en-IE" dirty="0" smtClean="0">
                <a:solidFill>
                  <a:srgbClr val="7030A0"/>
                </a:solidFill>
              </a:rPr>
              <a:t>transformations</a:t>
            </a:r>
            <a:r>
              <a:rPr lang="en-IE" dirty="0" smtClean="0"/>
              <a:t> are run</a:t>
            </a:r>
            <a:endParaRPr lang="en-IE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IE" dirty="0" smtClean="0"/>
              <a:t>         … for example:</a:t>
            </a: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 smtClean="0"/>
          </a:p>
          <a:p>
            <a:pPr marL="0" indent="0" algn="r">
              <a:buNone/>
            </a:pPr>
            <a:r>
              <a:rPr lang="en-IE" dirty="0" smtClean="0"/>
              <a:t>… all steps are now run</a:t>
            </a:r>
          </a:p>
          <a:p>
            <a:pPr marL="0" indent="0" algn="r">
              <a:buNone/>
            </a:pPr>
            <a:r>
              <a:rPr lang="en-IE" dirty="0" smtClean="0"/>
              <a:t>… but intermediate RDDs are </a:t>
            </a:r>
            <a:r>
              <a:rPr lang="en-IE" u="sng" dirty="0" smtClean="0"/>
              <a:t>not</a:t>
            </a:r>
            <a:r>
              <a:rPr lang="en-IE" dirty="0" smtClean="0"/>
              <a:t> kept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Spark: </a:t>
            </a:r>
            <a:r>
              <a:rPr lang="en-IE" sz="3200" dirty="0" smtClean="0">
                <a:solidFill>
                  <a:srgbClr val="7030A0"/>
                </a:solidFill>
              </a:rPr>
              <a:t>Transformations</a:t>
            </a:r>
            <a:r>
              <a:rPr lang="en-IE" sz="3200" dirty="0" smtClean="0"/>
              <a:t> vs. </a:t>
            </a:r>
            <a:r>
              <a:rPr lang="en-IE" sz="3200" dirty="0" smtClean="0">
                <a:solidFill>
                  <a:srgbClr val="FFC000"/>
                </a:solidFill>
              </a:rPr>
              <a:t>Actions</a:t>
            </a:r>
            <a:endParaRPr lang="en-IE" sz="3200" dirty="0">
              <a:solidFill>
                <a:srgbClr val="FFC000"/>
              </a:solidFill>
            </a:endParaRPr>
          </a:p>
        </p:txBody>
      </p:sp>
      <p:sp>
        <p:nvSpPr>
          <p:cNvPr id="5" name="U-Turn Arrow 4"/>
          <p:cNvSpPr/>
          <p:nvPr/>
        </p:nvSpPr>
        <p:spPr>
          <a:xfrm>
            <a:off x="862913" y="4106811"/>
            <a:ext cx="1445544" cy="701346"/>
          </a:xfrm>
          <a:prstGeom prst="uturnArrow">
            <a:avLst>
              <a:gd name="adj1" fmla="val 50000"/>
              <a:gd name="adj2" fmla="val 25000"/>
              <a:gd name="adj3" fmla="val 19919"/>
              <a:gd name="adj4" fmla="val 0"/>
              <a:gd name="adj5" fmla="val 10000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load</a:t>
            </a:r>
          </a:p>
          <a:p>
            <a:pPr algn="ctr"/>
            <a:endParaRPr lang="en-IE" sz="500" dirty="0" smtClean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6" name="U-Turn Arrow 5"/>
          <p:cNvSpPr/>
          <p:nvPr/>
        </p:nvSpPr>
        <p:spPr>
          <a:xfrm>
            <a:off x="2648942" y="4111307"/>
            <a:ext cx="1495487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filter</a:t>
            </a:r>
            <a:r>
              <a:rPr lang="en-IE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</a:t>
            </a:r>
            <a:r>
              <a:rPr lang="en-IE" dirty="0" smtClean="0">
                <a:solidFill>
                  <a:srgbClr val="00863D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</a:t>
            </a:r>
            <a:r>
              <a:rPr lang="en-IE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&gt;</a:t>
            </a:r>
            <a:r>
              <a:rPr lang="en-IE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1000</a:t>
            </a:r>
            <a:r>
              <a:rPr lang="en-IE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  <a:p>
            <a:pPr algn="ctr"/>
            <a:endParaRPr lang="en-IE" sz="500" dirty="0" smtClean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7" name="U-Turn Arrow 6"/>
          <p:cNvSpPr/>
          <p:nvPr/>
        </p:nvSpPr>
        <p:spPr>
          <a:xfrm>
            <a:off x="4484914" y="4084091"/>
            <a:ext cx="1439145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coalesce</a:t>
            </a:r>
            <a:r>
              <a:rPr lang="en-IE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</a:t>
            </a:r>
            <a:r>
              <a:rPr lang="en-IE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3</a:t>
            </a:r>
            <a:r>
              <a:rPr lang="en-IE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  <a:p>
            <a:pPr algn="ctr"/>
            <a:endParaRPr lang="en-IE" sz="500" dirty="0" smtClean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2781" y="4808157"/>
            <a:ext cx="914400" cy="593409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accent6">
                    <a:lumMod val="50000"/>
                  </a:schemeClr>
                </a:solidFill>
              </a:rPr>
              <a:t>RDD</a:t>
            </a:r>
            <a:endParaRPr lang="en-IE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28800" y="4810837"/>
            <a:ext cx="1346415" cy="593409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accent6">
                    <a:lumMod val="50000"/>
                  </a:schemeClr>
                </a:solidFill>
              </a:rPr>
              <a:t>RDD</a:t>
            </a:r>
            <a:endParaRPr lang="en-IE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714259" y="4816791"/>
            <a:ext cx="1346415" cy="593409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accent6">
                    <a:lumMod val="50000"/>
                  </a:schemeClr>
                </a:solidFill>
              </a:rPr>
              <a:t>RDD</a:t>
            </a:r>
            <a:endParaRPr lang="en-IE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486400" y="4804019"/>
            <a:ext cx="1346415" cy="593409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accent6">
                    <a:lumMod val="50000"/>
                  </a:schemeClr>
                </a:solidFill>
              </a:rPr>
              <a:t>RDD</a:t>
            </a:r>
            <a:endParaRPr lang="en-IE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U-Turn Arrow 15"/>
          <p:cNvSpPr/>
          <p:nvPr/>
        </p:nvSpPr>
        <p:spPr>
          <a:xfrm>
            <a:off x="6320886" y="4072271"/>
            <a:ext cx="1329563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tx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rgbClr val="FFC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save</a:t>
            </a:r>
          </a:p>
          <a:p>
            <a:pPr algn="ctr"/>
            <a:endParaRPr lang="en-IE" sz="500" dirty="0" smtClean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112000" y="4785437"/>
            <a:ext cx="1346415" cy="618809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prstClr val="black"/>
                </a:solidFill>
              </a:rPr>
              <a:t>HDFS</a:t>
            </a:r>
            <a:endParaRPr lang="en-IE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46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2600" y="365919"/>
            <a:ext cx="14986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FFC000"/>
                </a:solidFill>
              </a:rPr>
              <a:t>Actions</a:t>
            </a:r>
            <a:endParaRPr lang="en-IE" dirty="0">
              <a:solidFill>
                <a:srgbClr val="FFC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42561"/>
              </p:ext>
            </p:extLst>
          </p:nvPr>
        </p:nvGraphicFramePr>
        <p:xfrm>
          <a:off x="1447800" y="1752600"/>
          <a:ext cx="6708400" cy="3604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7367"/>
                <a:gridCol w="3461033"/>
              </a:tblGrid>
              <a:tr h="514955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600" dirty="0" err="1" smtClean="0"/>
                        <a:t>.</a:t>
                      </a:r>
                      <a:r>
                        <a:rPr lang="en-IE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reduce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IE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600" dirty="0" err="1" smtClean="0"/>
                        <a:t>.</a:t>
                      </a:r>
                      <a:r>
                        <a:rPr lang="en-IE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saveToCassandra</a:t>
                      </a:r>
                      <a:r>
                        <a:rPr lang="en-IE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600" dirty="0" err="1" smtClean="0"/>
                        <a:t>.</a:t>
                      </a:r>
                      <a:r>
                        <a:rPr lang="en-IE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collect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()</a:t>
                      </a:r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600" dirty="0" err="1" smtClean="0"/>
                        <a:t>.</a:t>
                      </a:r>
                      <a:r>
                        <a:rPr lang="en-IE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saveAsTextFile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(.)</a:t>
                      </a:r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600" dirty="0" err="1" smtClean="0"/>
                        <a:t>.</a:t>
                      </a:r>
                      <a:r>
                        <a:rPr lang="en-IE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count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()</a:t>
                      </a:r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600" dirty="0" err="1" smtClean="0"/>
                        <a:t>.</a:t>
                      </a:r>
                      <a:r>
                        <a:rPr lang="en-IE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saveAsSequenceFile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(.)</a:t>
                      </a:r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600" dirty="0" err="1" smtClean="0"/>
                        <a:t>.</a:t>
                      </a:r>
                      <a:r>
                        <a:rPr lang="en-IE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first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()</a:t>
                      </a:r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600" dirty="0" err="1" smtClean="0"/>
                        <a:t>.</a:t>
                      </a:r>
                      <a:r>
                        <a:rPr lang="en-IE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saveAsObjectFile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(.)</a:t>
                      </a:r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600" dirty="0" err="1" smtClean="0"/>
                        <a:t>.</a:t>
                      </a:r>
                      <a:r>
                        <a:rPr lang="en-IE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take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(.)</a:t>
                      </a:r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600" dirty="0" err="1" smtClean="0"/>
                        <a:t>.</a:t>
                      </a:r>
                      <a:r>
                        <a:rPr lang="en-IE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countByKey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()</a:t>
                      </a:r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600" dirty="0" err="1" smtClean="0"/>
                        <a:t>.</a:t>
                      </a:r>
                      <a:r>
                        <a:rPr lang="en-IE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takeSample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(.,.)</a:t>
                      </a:r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600" dirty="0" err="1" smtClean="0"/>
                        <a:t>.</a:t>
                      </a:r>
                      <a:r>
                        <a:rPr lang="en-IE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foreach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IE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600" dirty="0" err="1" smtClean="0"/>
                        <a:t>.</a:t>
                      </a:r>
                      <a:r>
                        <a:rPr lang="en-IE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takeOrdered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(.)</a:t>
                      </a:r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...</a:t>
                      </a:r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0" y="6475968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hlinkClick r:id="rId2"/>
              </a:rPr>
              <a:t>https://spark.apache.org/docs/latest/programming-guide.html#actions</a:t>
            </a:r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26387"/>
            <a:ext cx="2819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3200" dirty="0" err="1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IE" sz="3200" dirty="0" err="1" smtClean="0"/>
              <a:t>.</a:t>
            </a:r>
            <a:r>
              <a:rPr lang="en-IE" sz="3200" dirty="0" err="1" smtClean="0">
                <a:solidFill>
                  <a:schemeClr val="accent6">
                    <a:lumMod val="75000"/>
                  </a:schemeClr>
                </a:solidFill>
              </a:rPr>
              <a:t>action</a:t>
            </a:r>
            <a:r>
              <a:rPr lang="en-IE" sz="3200" dirty="0" smtClean="0"/>
              <a:t>()</a:t>
            </a:r>
          </a:p>
          <a:p>
            <a:pPr algn="r"/>
            <a:r>
              <a:rPr lang="en-IE" i="1" dirty="0" smtClean="0">
                <a:solidFill>
                  <a:srgbClr val="DA006D"/>
                </a:solidFill>
              </a:rPr>
              <a:t>f</a:t>
            </a:r>
            <a:r>
              <a:rPr lang="en-IE" i="1" dirty="0" smtClean="0"/>
              <a:t> 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= function argument</a:t>
            </a:r>
          </a:p>
          <a:p>
            <a:pPr algn="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 = simple argument</a:t>
            </a:r>
            <a:endParaRPr lang="en-IE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45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82600" y="365919"/>
            <a:ext cx="14986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FFC000"/>
                </a:solidFill>
              </a:rPr>
              <a:t>Actions</a:t>
            </a:r>
            <a:endParaRPr lang="en-IE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6475968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hlinkClick r:id="rId2"/>
              </a:rPr>
              <a:t>https://spark.apache.org/docs/latest/programming-guide.html#actions</a:t>
            </a:r>
            <a:endParaRPr lang="en-IE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432329"/>
              </p:ext>
            </p:extLst>
          </p:nvPr>
        </p:nvGraphicFramePr>
        <p:xfrm>
          <a:off x="381000" y="1676400"/>
          <a:ext cx="8381999" cy="4260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3202"/>
                <a:gridCol w="2829714"/>
                <a:gridCol w="2249083"/>
              </a:tblGrid>
              <a:tr h="316050"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rgbClr val="FFC000"/>
                          </a:solidFill>
                          <a:latin typeface="Segoe UI Semibold" panose="020B0702040204020203" pitchFamily="34" charset="0"/>
                          <a:cs typeface="Consolas" panose="020B0609020204030204" pitchFamily="49" charset="0"/>
                        </a:rPr>
                        <a:t>Actions</a:t>
                      </a:r>
                      <a:endParaRPr lang="en-IE" sz="1800" dirty="0">
                        <a:solidFill>
                          <a:srgbClr val="FFC000"/>
                        </a:solidFill>
                        <a:latin typeface="Segoe UI Semibold" panose="020B0702040204020203" pitchFamily="34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Consolas" panose="020B0609020204030204" pitchFamily="49" charset="0"/>
                        </a:rPr>
                        <a:t>Description</a:t>
                      </a:r>
                      <a:endParaRPr lang="en-IE" sz="1800" dirty="0" smtClean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Consolas" panose="020B0609020204030204" pitchFamily="49" charset="0"/>
                        </a:rPr>
                        <a:t>Example / Notes</a:t>
                      </a:r>
                      <a:endParaRPr lang="en-IE" sz="1800" dirty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600" dirty="0" err="1" smtClean="0"/>
                        <a:t>.</a:t>
                      </a:r>
                      <a:r>
                        <a:rPr lang="en-IE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reduce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IE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Reduces</a:t>
                      </a:r>
                      <a:r>
                        <a:rPr lang="en-IE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en-IE" sz="1600" u="sng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all</a:t>
                      </a:r>
                      <a:r>
                        <a:rPr lang="en-IE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data to one value/tuple (</a:t>
                      </a:r>
                      <a:r>
                        <a:rPr lang="en-IE" sz="1600" u="sng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not by key!</a:t>
                      </a:r>
                      <a:r>
                        <a:rPr lang="en-IE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)</a:t>
                      </a:r>
                      <a:endParaRPr lang="en-IE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 </a:t>
                      </a:r>
                      <a:r>
                        <a:rPr lang="en-IE" sz="1600" i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  <a:cs typeface="Consolas" panose="020B0609020204030204" pitchFamily="49" charset="0"/>
                        </a:rPr>
                        <a:t>: (</a:t>
                      </a:r>
                      <a:r>
                        <a:rPr lang="en-IE" sz="1600" i="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  <a:cs typeface="Consolas" panose="020B0609020204030204" pitchFamily="49" charset="0"/>
                        </a:rPr>
                        <a:t>a,b</a:t>
                      </a:r>
                      <a:r>
                        <a:rPr lang="en-IE" sz="1600" i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  <a:cs typeface="Consolas" panose="020B0609020204030204" pitchFamily="49" charset="0"/>
                        </a:rPr>
                        <a:t>) </a:t>
                      </a:r>
                      <a:r>
                        <a:rPr lang="en-IE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↦ </a:t>
                      </a:r>
                      <a:r>
                        <a:rPr lang="en-IE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Segoe UI Semilight" panose="020B0402040204020203" pitchFamily="34" charset="0"/>
                        </a:rPr>
                        <a:t>a</a:t>
                      </a:r>
                      <a:r>
                        <a:rPr lang="en-IE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Segoe UI Semilight" panose="020B0402040204020203" pitchFamily="34" charset="0"/>
                        </a:rPr>
                        <a:t> + b</a:t>
                      </a:r>
                      <a:r>
                        <a:rPr lang="en-IE" sz="1600" i="1" baseline="0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600" dirty="0" err="1" smtClean="0"/>
                        <a:t>.</a:t>
                      </a:r>
                      <a:r>
                        <a:rPr lang="en-IE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collect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()</a:t>
                      </a:r>
                    </a:p>
                    <a:p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Loads </a:t>
                      </a:r>
                      <a:r>
                        <a:rPr lang="en-IE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 </a:t>
                      </a:r>
                      <a:r>
                        <a:rPr lang="en-IE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as an</a:t>
                      </a:r>
                      <a:r>
                        <a:rPr lang="en-IE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array </a:t>
                      </a:r>
                      <a:r>
                        <a:rPr lang="en-IE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into the</a:t>
                      </a:r>
                      <a:r>
                        <a:rPr lang="en-IE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local application</a:t>
                      </a:r>
                      <a:endParaRPr lang="en-IE" sz="16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i="1" baseline="0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600" dirty="0" err="1" smtClean="0"/>
                        <a:t>.</a:t>
                      </a:r>
                      <a:r>
                        <a:rPr lang="en-IE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count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() </a:t>
                      </a:r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Counts the elements</a:t>
                      </a:r>
                      <a:r>
                        <a:rPr lang="en-IE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of </a:t>
                      </a:r>
                      <a:r>
                        <a:rPr lang="en-IE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endParaRPr lang="en-IE" sz="16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 i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600" dirty="0" err="1" smtClean="0"/>
                        <a:t>.</a:t>
                      </a:r>
                      <a:r>
                        <a:rPr lang="en-IE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first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() 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Get the first</a:t>
                      </a:r>
                      <a:r>
                        <a:rPr lang="en-IE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tuple of </a:t>
                      </a:r>
                      <a:r>
                        <a:rPr lang="en-IE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endParaRPr lang="en-IE" sz="18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 i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600" dirty="0" err="1" smtClean="0"/>
                        <a:t>.</a:t>
                      </a:r>
                      <a:r>
                        <a:rPr lang="en-IE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take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(n)</a:t>
                      </a:r>
                      <a:endParaRPr lang="en-I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Loads an array of</a:t>
                      </a:r>
                      <a:r>
                        <a:rPr lang="en-IE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</a:t>
                      </a:r>
                      <a:r>
                        <a:rPr lang="en-IE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values from </a:t>
                      </a:r>
                      <a:r>
                        <a:rPr lang="en-IE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 </a:t>
                      </a:r>
                      <a:r>
                        <a:rPr lang="en-IE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into the</a:t>
                      </a:r>
                      <a:r>
                        <a:rPr lang="en-IE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local application</a:t>
                      </a:r>
                      <a:endParaRPr lang="en-IE" sz="16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600" dirty="0" err="1" smtClean="0"/>
                        <a:t>.</a:t>
                      </a:r>
                      <a:r>
                        <a:rPr lang="en-IE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takeSample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IE" sz="16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w,n,s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Loads a sample of 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</a:t>
                      </a:r>
                      <a:r>
                        <a:rPr lang="en-IE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values from </a:t>
                      </a:r>
                      <a:r>
                        <a:rPr lang="en-IE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 </a:t>
                      </a:r>
                      <a:r>
                        <a:rPr lang="en-IE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into the</a:t>
                      </a:r>
                      <a:r>
                        <a:rPr lang="en-IE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local application</a:t>
                      </a:r>
                      <a:endParaRPr lang="en-IE" sz="16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i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w</a:t>
                      </a:r>
                      <a:r>
                        <a:rPr lang="en-IE" sz="1600" i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: with replacement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i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</a:t>
                      </a:r>
                      <a:r>
                        <a:rPr lang="en-IE" sz="1600" i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: number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i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</a:t>
                      </a:r>
                      <a:r>
                        <a:rPr lang="en-IE" sz="1600" i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: seed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324600" y="26387"/>
            <a:ext cx="2819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3200" dirty="0" err="1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IE" sz="3200" dirty="0" err="1" smtClean="0"/>
              <a:t>.</a:t>
            </a:r>
            <a:r>
              <a:rPr lang="en-IE" sz="3200" dirty="0" err="1" smtClean="0">
                <a:solidFill>
                  <a:schemeClr val="accent6">
                    <a:lumMod val="75000"/>
                  </a:schemeClr>
                </a:solidFill>
              </a:rPr>
              <a:t>action</a:t>
            </a:r>
            <a:r>
              <a:rPr lang="en-IE" sz="3200" dirty="0" smtClean="0"/>
              <a:t>()</a:t>
            </a:r>
          </a:p>
          <a:p>
            <a:pPr algn="r"/>
            <a:r>
              <a:rPr lang="en-IE" i="1" dirty="0" smtClean="0">
                <a:solidFill>
                  <a:srgbClr val="DA006D"/>
                </a:solidFill>
              </a:rPr>
              <a:t>f</a:t>
            </a:r>
            <a:r>
              <a:rPr lang="en-IE" i="1" dirty="0" smtClean="0"/>
              <a:t> 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= function argument</a:t>
            </a:r>
          </a:p>
          <a:p>
            <a:pPr algn="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x = simple argument</a:t>
            </a:r>
            <a:endParaRPr lang="en-IE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56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82600" y="365919"/>
            <a:ext cx="14986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FFC000"/>
                </a:solidFill>
              </a:rPr>
              <a:t>Actions</a:t>
            </a:r>
            <a:endParaRPr lang="en-IE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6475968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hlinkClick r:id="rId2"/>
              </a:rPr>
              <a:t>https://spark.apache.org/docs/latest/programming-guide.html#actions</a:t>
            </a:r>
            <a:endParaRPr lang="en-IE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788290"/>
              </p:ext>
            </p:extLst>
          </p:nvPr>
        </p:nvGraphicFramePr>
        <p:xfrm>
          <a:off x="381000" y="1676400"/>
          <a:ext cx="8381999" cy="3901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3202"/>
                <a:gridCol w="2829714"/>
                <a:gridCol w="2249083"/>
              </a:tblGrid>
              <a:tr h="514955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600" dirty="0" err="1" smtClean="0"/>
                        <a:t>.</a:t>
                      </a:r>
                      <a:r>
                        <a:rPr lang="en-IE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saveAsTextFile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IE" sz="1600" i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Save the data to the file system as a plain text file</a:t>
                      </a:r>
                      <a:endParaRPr lang="en-IE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i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r>
                        <a:rPr lang="en-IE" sz="1600" i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: directory</a:t>
                      </a:r>
                      <a:endParaRPr lang="en-IE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600" dirty="0" err="1" smtClean="0"/>
                        <a:t>.</a:t>
                      </a:r>
                      <a:r>
                        <a:rPr lang="en-IE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saveAsSequenceFile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IE" sz="1600" i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</a:p>
                    <a:p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Save the data to the file system with the format </a:t>
                      </a:r>
                      <a:r>
                        <a:rPr lang="en-IE" sz="1600" baseline="0" dirty="0" err="1" smtClean="0">
                          <a:latin typeface="Inconsolata" panose="020B0609030003000000" pitchFamily="49" charset="0"/>
                          <a:cs typeface="Segoe UI Semilight" panose="020B0402040204020203" pitchFamily="34" charset="0"/>
                        </a:rPr>
                        <a:t>SequenceFile</a:t>
                      </a:r>
                      <a:r>
                        <a:rPr lang="en-IE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Hadoop</a:t>
                      </a:r>
                      <a:endParaRPr lang="en-IE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i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r>
                        <a:rPr lang="en-IE" sz="1600" i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: directory</a:t>
                      </a:r>
                      <a:endParaRPr lang="en-IE" sz="1600" dirty="0" smtClean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600" dirty="0" err="1" smtClean="0"/>
                        <a:t>.</a:t>
                      </a:r>
                      <a:r>
                        <a:rPr lang="en-IE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saveAsObjectFile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IE" sz="1600" i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Save the data to the file system using</a:t>
                      </a:r>
                      <a:r>
                        <a:rPr lang="en-IE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native Java serialisation</a:t>
                      </a:r>
                      <a:endParaRPr lang="en-IE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i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r>
                        <a:rPr lang="en-IE" sz="1600" i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: directory</a:t>
                      </a:r>
                      <a:endParaRPr lang="en-IE" sz="1600" dirty="0" smtClean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endParaRPr lang="en-IE" sz="1600" i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600" dirty="0" err="1" smtClean="0"/>
                        <a:t>.</a:t>
                      </a:r>
                      <a:r>
                        <a:rPr lang="en-IE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countByKey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() 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Count the values for each key returning the answer locally</a:t>
                      </a:r>
                      <a:endParaRPr lang="en-IE" sz="18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i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Only for </a:t>
                      </a:r>
                      <a:r>
                        <a:rPr lang="en-IE" sz="1600" i="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PairRDD</a:t>
                      </a:r>
                      <a:endParaRPr lang="en-IE" sz="1600" i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600" dirty="0" err="1" smtClean="0"/>
                        <a:t>.</a:t>
                      </a:r>
                      <a:r>
                        <a:rPr lang="en-IE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foreach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IE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n-I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Execute</a:t>
                      </a:r>
                      <a:r>
                        <a:rPr lang="en-IE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the function</a:t>
                      </a:r>
                      <a:r>
                        <a:rPr lang="en-IE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en-IE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n-IE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every element of </a:t>
                      </a:r>
                      <a:r>
                        <a:rPr lang="en-IE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, typically to interact with something external</a:t>
                      </a:r>
                      <a:endParaRPr lang="en-IE" sz="18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n-IE" sz="1600" i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: </a:t>
                      </a:r>
                      <a:r>
                        <a:rPr lang="en-IE" sz="1600" i="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println</a:t>
                      </a:r>
                      <a:r>
                        <a:rPr lang="en-IE" sz="1600" i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(r)</a:t>
                      </a:r>
                      <a:endParaRPr lang="en-IE" sz="1600" i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324600" y="26387"/>
            <a:ext cx="2819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3200" dirty="0" err="1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IE" sz="3200" dirty="0" err="1" smtClean="0"/>
              <a:t>.</a:t>
            </a:r>
            <a:r>
              <a:rPr lang="en-IE" sz="3200" dirty="0" err="1" smtClean="0">
                <a:solidFill>
                  <a:schemeClr val="accent6">
                    <a:lumMod val="75000"/>
                  </a:schemeClr>
                </a:solidFill>
              </a:rPr>
              <a:t>action</a:t>
            </a:r>
            <a:r>
              <a:rPr lang="en-IE" sz="3200" dirty="0" smtClean="0"/>
              <a:t>()</a:t>
            </a:r>
          </a:p>
          <a:p>
            <a:pPr algn="r"/>
            <a:r>
              <a:rPr lang="en-IE" i="1" dirty="0" smtClean="0">
                <a:solidFill>
                  <a:srgbClr val="DA006D"/>
                </a:solidFill>
              </a:rPr>
              <a:t>f</a:t>
            </a:r>
            <a:r>
              <a:rPr lang="en-IE" i="1" dirty="0" smtClean="0"/>
              <a:t> 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= function argument</a:t>
            </a:r>
          </a:p>
          <a:p>
            <a:pPr algn="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x = simple argument</a:t>
            </a:r>
            <a:endParaRPr lang="en-IE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4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Apache Spark: </a:t>
            </a:r>
            <a:br>
              <a:rPr lang="en-IE" dirty="0" smtClean="0"/>
            </a:br>
            <a:r>
              <a:rPr lang="en-IE" dirty="0" smtClean="0"/>
              <a:t>	transformations for </a:t>
            </a:r>
            <a:r>
              <a:rPr lang="en-IE" cap="none" dirty="0" err="1" smtClean="0">
                <a:latin typeface="Inconsolata" panose="020B0609030003000000" pitchFamily="49" charset="0"/>
              </a:rPr>
              <a:t>PairRDD</a:t>
            </a:r>
            <a:endParaRPr lang="en-IE" cap="none" dirty="0">
              <a:latin typeface="Inconsolata" panose="020B0609030003000000" pitchFamily="4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981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7200" y="387141"/>
            <a:ext cx="3200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7030A0"/>
                </a:solidFill>
              </a:rPr>
              <a:t>Transformations</a:t>
            </a:r>
            <a:endParaRPr lang="en-IE" dirty="0">
              <a:solidFill>
                <a:srgbClr val="7030A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81002" y="1799105"/>
          <a:ext cx="8381996" cy="423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3201"/>
                <a:gridCol w="2829713"/>
                <a:gridCol w="2249082"/>
              </a:tblGrid>
              <a:tr h="514955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600" dirty="0" err="1" smtClean="0"/>
                        <a:t>.</a:t>
                      </a:r>
                      <a:r>
                        <a:rPr lang="en-IE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groupByKey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()</a:t>
                      </a:r>
                    </a:p>
                    <a:p>
                      <a:endParaRPr lang="en-IE" dirty="0"/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Groups</a:t>
                      </a:r>
                      <a:r>
                        <a:rPr lang="en-IE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values by key</a:t>
                      </a:r>
                      <a:endParaRPr lang="en-IE" sz="1600" dirty="0" smtClean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 i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600" dirty="0" err="1" smtClean="0"/>
                        <a:t>.</a:t>
                      </a:r>
                      <a:r>
                        <a:rPr lang="en-IE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reduceByKey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IE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</a:p>
                    <a:p>
                      <a:endParaRPr lang="en-I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Groups</a:t>
                      </a:r>
                      <a:r>
                        <a:rPr lang="en-IE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values by key and calls </a:t>
                      </a:r>
                      <a:r>
                        <a:rPr lang="en-IE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n-IE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to combine and reduce values with the same key</a:t>
                      </a:r>
                      <a:endParaRPr lang="en-IE" sz="1600" dirty="0" smtClean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E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A006D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f </a:t>
                      </a:r>
                      <a:r>
                        <a:rPr kumimoji="0" lang="en-I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: (</a:t>
                      </a:r>
                      <a:r>
                        <a:rPr kumimoji="0" lang="en-IE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a,b</a:t>
                      </a:r>
                      <a:r>
                        <a:rPr kumimoji="0" lang="en-I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  <a:r>
                        <a:rPr lang="en-IE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en-IE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↦</a:t>
                      </a:r>
                      <a:r>
                        <a:rPr lang="en-IE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Segoe UI Semilight" panose="020B0402040204020203" pitchFamily="34" charset="0"/>
                        </a:rPr>
                        <a:t> a</a:t>
                      </a:r>
                      <a:r>
                        <a:rPr kumimoji="0" lang="en-I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+ b</a:t>
                      </a:r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600" dirty="0" err="1" smtClean="0"/>
                        <a:t>.</a:t>
                      </a:r>
                      <a:r>
                        <a:rPr lang="en-IE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aggregateByKey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IE" sz="16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c,</a:t>
                      </a:r>
                      <a:r>
                        <a:rPr lang="en-IE" sz="1600" i="1" dirty="0" err="1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fc,fr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Groups</a:t>
                      </a:r>
                      <a:r>
                        <a:rPr lang="en-IE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values by key using 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r>
                        <a:rPr lang="en-IE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as an initial value, </a:t>
                      </a:r>
                      <a:r>
                        <a:rPr lang="en-IE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fc</a:t>
                      </a:r>
                      <a:r>
                        <a:rPr lang="en-IE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as a combiner and </a:t>
                      </a:r>
                      <a:r>
                        <a:rPr lang="en-IE" sz="1600" i="1" dirty="0" err="1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fr</a:t>
                      </a:r>
                      <a:r>
                        <a:rPr lang="en-IE" sz="1600" i="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as a reducer</a:t>
                      </a:r>
                      <a:endParaRPr lang="en-IE" sz="1600" dirty="0" smtClean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r>
                        <a:rPr lang="en-IE" sz="1600" i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: initial value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fc</a:t>
                      </a:r>
                      <a:r>
                        <a:rPr lang="en-IE" sz="1600" i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: combiner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i="1" dirty="0" err="1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fr</a:t>
                      </a:r>
                      <a:r>
                        <a:rPr lang="en-IE" sz="1600" i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: reducer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600" dirty="0" err="1" smtClean="0"/>
                        <a:t>.</a:t>
                      </a:r>
                      <a:r>
                        <a:rPr lang="en-IE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sortByKey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([a])</a:t>
                      </a:r>
                      <a:endParaRPr lang="en-IE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Order by key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a: </a:t>
                      </a:r>
                      <a:r>
                        <a:rPr lang="en-IE" sz="1400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true  </a:t>
                      </a:r>
                      <a:r>
                        <a:rPr lang="en-IE" sz="14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ascending</a:t>
                      </a:r>
                    </a:p>
                    <a:p>
                      <a:r>
                        <a:rPr lang="en-IE" sz="1600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</a:t>
                      </a:r>
                      <a:r>
                        <a:rPr lang="en-IE" sz="1400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false </a:t>
                      </a:r>
                      <a:r>
                        <a:rPr lang="en-IE" sz="14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descending</a:t>
                      </a:r>
                      <a:endParaRPr lang="en-IE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600" dirty="0" err="1" smtClean="0"/>
                        <a:t>.</a:t>
                      </a:r>
                      <a:r>
                        <a:rPr lang="en-IE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join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IE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R </a:t>
                      </a:r>
                      <a:r>
                        <a:rPr lang="en-IE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⨝</a:t>
                      </a:r>
                      <a:r>
                        <a:rPr lang="en-IE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  <a:cs typeface="Consolas" panose="020B0609020204030204" pitchFamily="49" charset="0"/>
                        </a:rPr>
                        <a:t>S</a:t>
                      </a:r>
                      <a:r>
                        <a:rPr lang="en-IE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, join by key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Also: </a:t>
                      </a:r>
                      <a:r>
                        <a:rPr lang="en-IE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leftOuterJoin</a:t>
                      </a:r>
                      <a:r>
                        <a:rPr lang="en-IE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, </a:t>
                      </a:r>
                      <a:r>
                        <a:rPr lang="en-IE" sz="1600" u="sng" baseline="0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right</a:t>
                      </a:r>
                      <a:r>
                        <a:rPr lang="en-IE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OuterJoin</a:t>
                      </a:r>
                      <a:r>
                        <a:rPr lang="en-IE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, and </a:t>
                      </a:r>
                      <a:r>
                        <a:rPr lang="en-IE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fullOuterJoin</a:t>
                      </a:r>
                      <a:endParaRPr lang="en-IE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600" dirty="0" err="1" smtClean="0"/>
                        <a:t>.</a:t>
                      </a:r>
                      <a:r>
                        <a:rPr lang="en-IE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cogroup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IE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</a:t>
                      </a:r>
                      <a:r>
                        <a:rPr lang="en-IE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Group</a:t>
                      </a:r>
                      <a:r>
                        <a:rPr lang="en-IE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values by key in </a:t>
                      </a:r>
                      <a:r>
                        <a:rPr lang="en-IE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 </a:t>
                      </a: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  <a:r>
                        <a:rPr lang="en-IE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S</a:t>
                      </a:r>
                      <a:r>
                        <a:rPr lang="en-IE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together</a:t>
                      </a:r>
                      <a:endParaRPr lang="en-IE" sz="1600" dirty="0" smtClean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 i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2" y="1175157"/>
            <a:ext cx="2590798" cy="369332"/>
          </a:xfrm>
          <a:prstGeom prst="rect">
            <a:avLst/>
          </a:prstGeom>
          <a:solidFill>
            <a:srgbClr val="C5E6A2">
              <a:alpha val="96000"/>
            </a:srgbClr>
          </a:solidFill>
        </p:spPr>
        <p:txBody>
          <a:bodyPr wrap="square" rtlCol="0">
            <a:spAutoFit/>
          </a:bodyPr>
          <a:lstStyle/>
          <a:p>
            <a:pPr>
              <a:buClr>
                <a:prstClr val="black"/>
              </a:buClr>
            </a:pP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Requiring a </a:t>
            </a:r>
            <a:r>
              <a:rPr lang="en-IE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PairRDD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...</a:t>
            </a:r>
            <a:endParaRPr lang="en-IE" dirty="0" smtClean="0">
              <a:solidFill>
                <a:srgbClr val="00863D"/>
              </a:solidFill>
              <a:latin typeface="Inconsolata" panose="020B0609030003000000" pitchFamily="49" charset="0"/>
              <a:cs typeface="Segoe UI Semilight" panose="020B04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26387"/>
            <a:ext cx="2895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3200" dirty="0" err="1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IE" sz="3200" dirty="0" err="1" smtClean="0"/>
              <a:t>.</a:t>
            </a:r>
            <a:r>
              <a:rPr lang="en-IE" sz="3200" dirty="0" err="1" smtClean="0">
                <a:solidFill>
                  <a:srgbClr val="7030A0"/>
                </a:solidFill>
              </a:rPr>
              <a:t>transform</a:t>
            </a:r>
            <a:r>
              <a:rPr lang="en-IE" sz="3200" dirty="0" smtClean="0"/>
              <a:t>()</a:t>
            </a:r>
          </a:p>
          <a:p>
            <a:pPr algn="r"/>
            <a:r>
              <a:rPr lang="en-IE" i="1" dirty="0" smtClean="0">
                <a:solidFill>
                  <a:srgbClr val="DA006D"/>
                </a:solidFill>
              </a:rPr>
              <a:t>f</a:t>
            </a:r>
            <a:r>
              <a:rPr lang="en-IE" i="1" dirty="0" smtClean="0"/>
              <a:t> 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= function argument</a:t>
            </a:r>
          </a:p>
          <a:p>
            <a:pPr algn="r"/>
            <a:r>
              <a:rPr lang="en-IE" dirty="0" smtClean="0">
                <a:solidFill>
                  <a:schemeClr val="accent6">
                    <a:lumMod val="50000"/>
                  </a:schemeClr>
                </a:solidFill>
                <a:cs typeface="Segoe UI Semilight" panose="020B0402040204020203" pitchFamily="34" charset="0"/>
              </a:rPr>
              <a:t>S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= RDD argument</a:t>
            </a:r>
          </a:p>
          <a:p>
            <a:pPr algn="r"/>
            <a:r>
              <a:rPr lang="en-IE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x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= simple argument</a:t>
            </a:r>
            <a:endParaRPr lang="en-IE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4038600"/>
            <a:ext cx="8686800" cy="2667000"/>
          </a:xfrm>
          <a:prstGeom prst="rect">
            <a:avLst/>
          </a:prstGeom>
          <a:solidFill>
            <a:schemeClr val="lt1">
              <a:alpha val="92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0" name="TextBox 9"/>
          <p:cNvSpPr txBox="1"/>
          <p:nvPr/>
        </p:nvSpPr>
        <p:spPr>
          <a:xfrm>
            <a:off x="381002" y="5105400"/>
            <a:ext cx="8381996" cy="369332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are the above different?</a:t>
            </a:r>
            <a:endParaRPr lang="en-IE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098" y="5101721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9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7200" y="387141"/>
            <a:ext cx="3200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7030A0"/>
                </a:solidFill>
              </a:rPr>
              <a:t>Transformations</a:t>
            </a:r>
            <a:endParaRPr lang="en-IE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2" y="3813679"/>
            <a:ext cx="8381996" cy="369332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sum all values for each key in </a:t>
            </a:r>
            <a:r>
              <a:rPr lang="en-IE" dirty="0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098" y="3810000"/>
            <a:ext cx="342900" cy="342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2" y="4184850"/>
            <a:ext cx="8381996" cy="369332"/>
          </a:xfrm>
          <a:prstGeom prst="rect">
            <a:avLst/>
          </a:prstGeom>
          <a:solidFill>
            <a:schemeClr val="accent6">
              <a:lumMod val="20000"/>
              <a:lumOff val="80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(1) </a:t>
            </a:r>
            <a:r>
              <a:rPr lang="en-IE" dirty="0" err="1" smtClean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</a:t>
            </a:r>
            <a:r>
              <a:rPr lang="en-IE" dirty="0" err="1" smtClean="0">
                <a:latin typeface="Inconsolata" panose="020B0609030003000000" pitchFamily="49" charset="0"/>
              </a:rPr>
              <a:t>.</a:t>
            </a:r>
            <a:r>
              <a:rPr lang="en-IE" u="sng" dirty="0" err="1" smtClean="0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groupByKey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()</a:t>
            </a:r>
            <a:r>
              <a:rPr lang="en-IE" dirty="0" smtClean="0">
                <a:latin typeface="Inconsolata" panose="020B0609030003000000" pitchFamily="49" charset="0"/>
              </a:rPr>
              <a:t>.</a:t>
            </a:r>
            <a:r>
              <a:rPr lang="en-IE" dirty="0" smtClean="0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map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(k,{</a:t>
            </a:r>
            <a:r>
              <a:rPr lang="en-IE" dirty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v1,...,</a:t>
            </a:r>
            <a:r>
              <a:rPr lang="en-IE" dirty="0" err="1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vn</a:t>
            </a:r>
            <a:r>
              <a:rPr lang="en-IE" dirty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})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  <a:cs typeface="Segoe UI Semilight" panose="020B0402040204020203" pitchFamily="34" charset="0"/>
              </a:rPr>
              <a:t> 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↦ (</a:t>
            </a:r>
            <a:r>
              <a:rPr lang="en-IE" dirty="0" err="1" smtClean="0">
                <a:solidFill>
                  <a:srgbClr val="CC0099"/>
                </a:solidFill>
                <a:latin typeface="Inconsolata" panose="020B0609030003000000" pitchFamily="49" charset="0"/>
              </a:rPr>
              <a:t>k,sum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(</a:t>
            </a:r>
            <a:r>
              <a:rPr lang="en-IE" dirty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{v1,...,</a:t>
            </a:r>
            <a:r>
              <a:rPr lang="en-IE" dirty="0" err="1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vn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}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)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);</a:t>
            </a:r>
            <a:r>
              <a:rPr lang="en-IE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 </a:t>
            </a:r>
            <a:endParaRPr lang="en-IE" dirty="0">
              <a:latin typeface="Inconsolata" panose="020B0609030003000000" pitchFamily="49" charset="0"/>
              <a:cs typeface="Segoe UI Semilight" panose="020B04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2" y="4554182"/>
            <a:ext cx="8381996" cy="369332"/>
          </a:xfrm>
          <a:prstGeom prst="rect">
            <a:avLst/>
          </a:prstGeom>
          <a:solidFill>
            <a:schemeClr val="accent6">
              <a:lumMod val="20000"/>
              <a:lumOff val="80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(2) </a:t>
            </a:r>
            <a:r>
              <a:rPr lang="en-IE" dirty="0" err="1" smtClean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</a:t>
            </a:r>
            <a:r>
              <a:rPr lang="en-IE" dirty="0" err="1" smtClean="0">
                <a:latin typeface="Inconsolata" panose="020B0609030003000000" pitchFamily="49" charset="0"/>
              </a:rPr>
              <a:t>.</a:t>
            </a:r>
            <a:r>
              <a:rPr lang="en-IE" u="sng" dirty="0" err="1" smtClean="0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reduceByKey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err="1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u,v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 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↦ u + v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);</a:t>
            </a:r>
            <a:endParaRPr lang="en-IE" dirty="0">
              <a:latin typeface="Inconsolata" panose="020B0609030003000000" pitchFamily="49" charset="0"/>
              <a:cs typeface="Segoe UI Semilight" panose="020B04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2" y="4923514"/>
            <a:ext cx="8381996" cy="369332"/>
          </a:xfrm>
          <a:prstGeom prst="rect">
            <a:avLst/>
          </a:prstGeom>
          <a:solidFill>
            <a:schemeClr val="accent6">
              <a:lumMod val="20000"/>
              <a:lumOff val="80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(3) </a:t>
            </a:r>
            <a:r>
              <a:rPr lang="en-IE" dirty="0" err="1" smtClean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</a:t>
            </a:r>
            <a:r>
              <a:rPr lang="en-IE" dirty="0" err="1" smtClean="0">
                <a:latin typeface="Inconsolata" panose="020B0609030003000000" pitchFamily="49" charset="0"/>
              </a:rPr>
              <a:t>.</a:t>
            </a:r>
            <a:r>
              <a:rPr lang="en-IE" u="sng" dirty="0" err="1" smtClean="0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aggregateByKey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(0, 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err="1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u,v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 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↦ u + v</a:t>
            </a:r>
            <a:r>
              <a:rPr lang="en-IE" dirty="0" smtClean="0">
                <a:latin typeface="Inconsolata" panose="020B0609030003000000" pitchFamily="49" charset="0"/>
              </a:rPr>
              <a:t>, 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err="1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u,v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 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↦ u + v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);</a:t>
            </a:r>
            <a:r>
              <a:rPr lang="en-IE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 </a:t>
            </a:r>
            <a:endParaRPr lang="en-IE" dirty="0">
              <a:latin typeface="Inconsolata" panose="020B0609030003000000" pitchFamily="49" charset="0"/>
              <a:cs typeface="Segoe UI Semilight" panose="020B04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2" y="5292846"/>
            <a:ext cx="8381996" cy="369332"/>
          </a:xfrm>
          <a:prstGeom prst="rect">
            <a:avLst/>
          </a:prstGeom>
          <a:solidFill>
            <a:srgbClr val="92D050">
              <a:alpha val="6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(2)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uses a combiner! </a:t>
            </a:r>
            <a:r>
              <a:rPr lang="en-IE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(3)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does the same, but is less concise. So </a:t>
            </a:r>
            <a:r>
              <a:rPr lang="en-IE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(2)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best!</a:t>
            </a:r>
            <a:endParaRPr lang="en-IE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149356"/>
              </p:ext>
            </p:extLst>
          </p:nvPr>
        </p:nvGraphicFramePr>
        <p:xfrm>
          <a:off x="2209801" y="1799105"/>
          <a:ext cx="6553198" cy="1795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82503"/>
                <a:gridCol w="2212321"/>
                <a:gridCol w="1758374"/>
              </a:tblGrid>
              <a:tr h="514955">
                <a:tc>
                  <a:txBody>
                    <a:bodyPr/>
                    <a:lstStyle/>
                    <a:p>
                      <a:r>
                        <a:rPr lang="en-IE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200" dirty="0" err="1" smtClean="0"/>
                        <a:t>.</a:t>
                      </a:r>
                      <a:r>
                        <a:rPr lang="en-IE" sz="12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groupByKey</a:t>
                      </a:r>
                      <a:r>
                        <a:rPr lang="en-IE" sz="12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()</a:t>
                      </a:r>
                    </a:p>
                    <a:p>
                      <a:endParaRPr lang="en-IE" sz="1400" dirty="0"/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Groups</a:t>
                      </a:r>
                      <a:r>
                        <a:rPr lang="en-IE" sz="12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values by key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200" i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n-IE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200" dirty="0" err="1" smtClean="0"/>
                        <a:t>.</a:t>
                      </a:r>
                      <a:r>
                        <a:rPr lang="en-IE" sz="12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reduceByKey</a:t>
                      </a:r>
                      <a:r>
                        <a:rPr lang="en-IE" sz="12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IE" sz="12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n-IE" sz="12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</a:p>
                    <a:p>
                      <a:endParaRPr lang="en-IE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Groups</a:t>
                      </a:r>
                      <a:r>
                        <a:rPr lang="en-IE" sz="12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values by key and calls </a:t>
                      </a:r>
                      <a:r>
                        <a:rPr lang="en-IE" sz="12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n-IE" sz="12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to combine and reduce values with the same key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E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A006D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f </a:t>
                      </a:r>
                      <a:r>
                        <a:rPr kumimoji="0" lang="en-I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: (</a:t>
                      </a:r>
                      <a:r>
                        <a:rPr kumimoji="0" lang="en-I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a,b</a:t>
                      </a:r>
                      <a:r>
                        <a:rPr kumimoji="0" lang="en-I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  <a:r>
                        <a:rPr lang="en-IE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en-IE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↦</a:t>
                      </a:r>
                      <a:r>
                        <a:rPr lang="en-IE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Segoe UI Semilight" panose="020B0402040204020203" pitchFamily="34" charset="0"/>
                        </a:rPr>
                        <a:t> a</a:t>
                      </a:r>
                      <a:r>
                        <a:rPr kumimoji="0" lang="en-I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+ b</a:t>
                      </a:r>
                      <a:endParaRPr lang="en-IE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n-IE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200" dirty="0" err="1" smtClean="0"/>
                        <a:t>.</a:t>
                      </a:r>
                      <a:r>
                        <a:rPr lang="en-IE" sz="12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aggregateByKey</a:t>
                      </a:r>
                      <a:r>
                        <a:rPr lang="en-IE" sz="12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IE" sz="12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c,</a:t>
                      </a:r>
                      <a:r>
                        <a:rPr lang="en-IE" sz="1200" i="1" dirty="0" err="1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fc,fr</a:t>
                      </a:r>
                      <a:r>
                        <a:rPr lang="en-IE" sz="12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n-IE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Groups</a:t>
                      </a:r>
                      <a:r>
                        <a:rPr lang="en-IE" sz="12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values by key using </a:t>
                      </a:r>
                      <a:r>
                        <a:rPr lang="en-IE" sz="12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r>
                        <a:rPr lang="en-IE" sz="12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as an initial value, </a:t>
                      </a:r>
                      <a:r>
                        <a:rPr lang="en-IE" sz="12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fc</a:t>
                      </a:r>
                      <a:r>
                        <a:rPr lang="en-IE" sz="12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as a combiner and </a:t>
                      </a:r>
                      <a:r>
                        <a:rPr lang="en-IE" sz="1200" i="1" dirty="0" err="1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fr</a:t>
                      </a:r>
                      <a:r>
                        <a:rPr lang="en-IE" sz="1200" i="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as a reducer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r>
                        <a:rPr lang="en-IE" sz="1200" i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: initial value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fc</a:t>
                      </a:r>
                      <a:r>
                        <a:rPr lang="en-IE" sz="1200" i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: combiner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i="1" dirty="0" err="1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fr</a:t>
                      </a:r>
                      <a:r>
                        <a:rPr lang="en-IE" sz="1200" i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: reducer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248400" y="26387"/>
            <a:ext cx="2895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3200" dirty="0" err="1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IE" sz="3200" dirty="0" err="1" smtClean="0"/>
              <a:t>.</a:t>
            </a:r>
            <a:r>
              <a:rPr lang="en-IE" sz="3200" dirty="0" err="1" smtClean="0">
                <a:solidFill>
                  <a:srgbClr val="7030A0"/>
                </a:solidFill>
              </a:rPr>
              <a:t>transform</a:t>
            </a:r>
            <a:r>
              <a:rPr lang="en-IE" sz="3200" dirty="0" smtClean="0"/>
              <a:t>()</a:t>
            </a:r>
          </a:p>
          <a:p>
            <a:pPr algn="r"/>
            <a:r>
              <a:rPr lang="en-IE" i="1" dirty="0" smtClean="0">
                <a:solidFill>
                  <a:srgbClr val="DA006D"/>
                </a:solidFill>
              </a:rPr>
              <a:t>f</a:t>
            </a:r>
            <a:r>
              <a:rPr lang="en-IE" i="1" dirty="0" smtClean="0"/>
              <a:t> 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= function argument</a:t>
            </a:r>
          </a:p>
          <a:p>
            <a:pPr algn="r"/>
            <a:r>
              <a:rPr lang="en-IE" dirty="0" smtClean="0">
                <a:solidFill>
                  <a:schemeClr val="accent6">
                    <a:lumMod val="50000"/>
                  </a:schemeClr>
                </a:solidFill>
                <a:cs typeface="Segoe UI Semilight" panose="020B0402040204020203" pitchFamily="34" charset="0"/>
              </a:rPr>
              <a:t>S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= RDD argument</a:t>
            </a:r>
          </a:p>
          <a:p>
            <a:pPr algn="r"/>
            <a:r>
              <a:rPr lang="en-IE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x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= simple argument</a:t>
            </a:r>
            <a:endParaRPr lang="en-IE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4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7200" y="387141"/>
            <a:ext cx="3200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7030A0"/>
                </a:solidFill>
              </a:rPr>
              <a:t>Transformations</a:t>
            </a:r>
            <a:endParaRPr lang="en-IE" dirty="0">
              <a:solidFill>
                <a:srgbClr val="7030A0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07229"/>
              </p:ext>
            </p:extLst>
          </p:nvPr>
        </p:nvGraphicFramePr>
        <p:xfrm>
          <a:off x="2209801" y="1799105"/>
          <a:ext cx="6553198" cy="1795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82503"/>
                <a:gridCol w="2212321"/>
                <a:gridCol w="1758374"/>
              </a:tblGrid>
              <a:tr h="514955">
                <a:tc>
                  <a:txBody>
                    <a:bodyPr/>
                    <a:lstStyle/>
                    <a:p>
                      <a:r>
                        <a:rPr lang="en-IE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200" dirty="0" err="1" smtClean="0"/>
                        <a:t>.</a:t>
                      </a:r>
                      <a:r>
                        <a:rPr lang="en-IE" sz="12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groupByKey</a:t>
                      </a:r>
                      <a:r>
                        <a:rPr lang="en-IE" sz="12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()</a:t>
                      </a:r>
                    </a:p>
                    <a:p>
                      <a:endParaRPr lang="en-IE" sz="1400" dirty="0"/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Groups</a:t>
                      </a:r>
                      <a:r>
                        <a:rPr lang="en-IE" sz="12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values by key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200" i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n-IE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200" dirty="0" err="1" smtClean="0"/>
                        <a:t>.</a:t>
                      </a:r>
                      <a:r>
                        <a:rPr lang="en-IE" sz="12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reduceByKey</a:t>
                      </a:r>
                      <a:r>
                        <a:rPr lang="en-IE" sz="12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IE" sz="12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n-IE" sz="12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</a:p>
                    <a:p>
                      <a:endParaRPr lang="en-IE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Groups</a:t>
                      </a:r>
                      <a:r>
                        <a:rPr lang="en-IE" sz="12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values by key and calls </a:t>
                      </a:r>
                      <a:r>
                        <a:rPr lang="en-IE" sz="12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n-IE" sz="12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to combine and reduce values with the same key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E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A006D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f </a:t>
                      </a:r>
                      <a:r>
                        <a:rPr kumimoji="0" lang="en-I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: (</a:t>
                      </a:r>
                      <a:r>
                        <a:rPr kumimoji="0" lang="en-I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a,b</a:t>
                      </a:r>
                      <a:r>
                        <a:rPr kumimoji="0" lang="en-I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  <a:r>
                        <a:rPr lang="en-IE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en-IE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↦</a:t>
                      </a:r>
                      <a:r>
                        <a:rPr lang="en-IE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Segoe UI Semilight" panose="020B0402040204020203" pitchFamily="34" charset="0"/>
                        </a:rPr>
                        <a:t> a</a:t>
                      </a:r>
                      <a:r>
                        <a:rPr kumimoji="0" lang="en-I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+ b</a:t>
                      </a:r>
                      <a:endParaRPr lang="en-IE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n-IE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IE" sz="1200" dirty="0" err="1" smtClean="0"/>
                        <a:t>.</a:t>
                      </a:r>
                      <a:r>
                        <a:rPr lang="en-IE" sz="12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aggregateByKey</a:t>
                      </a:r>
                      <a:r>
                        <a:rPr lang="en-IE" sz="12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IE" sz="12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c,</a:t>
                      </a:r>
                      <a:r>
                        <a:rPr lang="en-IE" sz="1200" i="1" dirty="0" err="1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fc,fr</a:t>
                      </a:r>
                      <a:r>
                        <a:rPr lang="en-IE" sz="12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n-IE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Groups</a:t>
                      </a:r>
                      <a:r>
                        <a:rPr lang="en-IE" sz="12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values by key using </a:t>
                      </a:r>
                      <a:r>
                        <a:rPr lang="en-IE" sz="12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r>
                        <a:rPr lang="en-IE" sz="12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as an initial value, </a:t>
                      </a:r>
                      <a:r>
                        <a:rPr lang="en-IE" sz="12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fc</a:t>
                      </a:r>
                      <a:r>
                        <a:rPr lang="en-IE" sz="12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as a combiner and </a:t>
                      </a:r>
                      <a:r>
                        <a:rPr lang="en-IE" sz="1200" i="1" dirty="0" err="1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fr</a:t>
                      </a:r>
                      <a:r>
                        <a:rPr lang="en-IE" sz="1200" i="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as a reducer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r>
                        <a:rPr lang="en-IE" sz="1200" i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: initial value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fc</a:t>
                      </a:r>
                      <a:r>
                        <a:rPr lang="en-IE" sz="1200" i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: combiner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i="1" dirty="0" err="1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fr</a:t>
                      </a:r>
                      <a:r>
                        <a:rPr lang="en-IE" sz="1200" i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: reducer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248400" y="26387"/>
            <a:ext cx="2895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3200" dirty="0" err="1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IE" sz="3200" dirty="0" err="1" smtClean="0"/>
              <a:t>.</a:t>
            </a:r>
            <a:r>
              <a:rPr lang="en-IE" sz="3200" dirty="0" err="1" smtClean="0">
                <a:solidFill>
                  <a:srgbClr val="7030A0"/>
                </a:solidFill>
              </a:rPr>
              <a:t>transform</a:t>
            </a:r>
            <a:r>
              <a:rPr lang="en-IE" sz="3200" dirty="0" smtClean="0"/>
              <a:t>()</a:t>
            </a:r>
          </a:p>
          <a:p>
            <a:pPr algn="r"/>
            <a:r>
              <a:rPr lang="en-IE" i="1" dirty="0" smtClean="0">
                <a:solidFill>
                  <a:srgbClr val="DA006D"/>
                </a:solidFill>
              </a:rPr>
              <a:t>f</a:t>
            </a:r>
            <a:r>
              <a:rPr lang="en-IE" i="1" dirty="0" smtClean="0"/>
              <a:t> 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= function argument</a:t>
            </a:r>
          </a:p>
          <a:p>
            <a:pPr algn="r"/>
            <a:r>
              <a:rPr lang="en-IE" dirty="0" smtClean="0">
                <a:solidFill>
                  <a:schemeClr val="accent6">
                    <a:lumMod val="50000"/>
                  </a:schemeClr>
                </a:solidFill>
                <a:cs typeface="Segoe UI Semilight" panose="020B0402040204020203" pitchFamily="34" charset="0"/>
              </a:rPr>
              <a:t>S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= RDD argument</a:t>
            </a:r>
          </a:p>
          <a:p>
            <a:pPr algn="r"/>
            <a:r>
              <a:rPr lang="en-IE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x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= simple argument</a:t>
            </a:r>
            <a:endParaRPr lang="en-IE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2" y="3828914"/>
            <a:ext cx="8381996" cy="369332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average all values for each key in </a:t>
            </a:r>
            <a:r>
              <a:rPr lang="en-IE" dirty="0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098" y="3825235"/>
            <a:ext cx="342900" cy="3429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1002" y="4209914"/>
            <a:ext cx="8381996" cy="369332"/>
          </a:xfrm>
          <a:prstGeom prst="rect">
            <a:avLst/>
          </a:prstGeom>
          <a:solidFill>
            <a:schemeClr val="accent6">
              <a:lumMod val="20000"/>
              <a:lumOff val="80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(1) </a:t>
            </a:r>
            <a:r>
              <a:rPr lang="en-IE" dirty="0" err="1" smtClean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</a:t>
            </a:r>
            <a:r>
              <a:rPr lang="en-IE" dirty="0" err="1" smtClean="0">
                <a:latin typeface="Inconsolata" panose="020B0609030003000000" pitchFamily="49" charset="0"/>
              </a:rPr>
              <a:t>.</a:t>
            </a:r>
            <a:r>
              <a:rPr lang="en-IE" u="sng" dirty="0" err="1" smtClean="0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groupByKey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()</a:t>
            </a:r>
            <a:r>
              <a:rPr lang="en-IE" dirty="0" smtClean="0">
                <a:latin typeface="Inconsolata" panose="020B0609030003000000" pitchFamily="49" charset="0"/>
              </a:rPr>
              <a:t>.</a:t>
            </a:r>
            <a:r>
              <a:rPr lang="en-IE" dirty="0" smtClean="0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map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DA006D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(k,{v1,...,</a:t>
            </a:r>
            <a:r>
              <a:rPr lang="en-IE" dirty="0" err="1" smtClean="0">
                <a:solidFill>
                  <a:srgbClr val="DA006D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vn</a:t>
            </a:r>
            <a:r>
              <a:rPr lang="en-IE" dirty="0" smtClean="0">
                <a:solidFill>
                  <a:srgbClr val="DA006D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})</a:t>
            </a:r>
            <a:r>
              <a:rPr lang="en-IE" dirty="0" smtClean="0">
                <a:solidFill>
                  <a:srgbClr val="DA006D"/>
                </a:solidFill>
                <a:latin typeface="Inconsolata" panose="020B0609030003000000" pitchFamily="49" charset="0"/>
                <a:cs typeface="Segoe UI Semilight" panose="020B0402040204020203" pitchFamily="34" charset="0"/>
              </a:rPr>
              <a:t> </a:t>
            </a:r>
            <a:r>
              <a:rPr lang="en-IE" dirty="0" smtClean="0">
                <a:solidFill>
                  <a:srgbClr val="DA006D"/>
                </a:solidFill>
                <a:latin typeface="Inconsolata" panose="020B0609030003000000" pitchFamily="49" charset="0"/>
              </a:rPr>
              <a:t>↦ (</a:t>
            </a:r>
            <a:r>
              <a:rPr lang="en-IE" dirty="0" err="1">
                <a:solidFill>
                  <a:srgbClr val="DA006D"/>
                </a:solidFill>
                <a:latin typeface="Inconsolata" panose="020B0609030003000000" pitchFamily="49" charset="0"/>
              </a:rPr>
              <a:t>k</a:t>
            </a:r>
            <a:r>
              <a:rPr lang="en-IE" dirty="0" err="1" smtClean="0">
                <a:solidFill>
                  <a:srgbClr val="DA006D"/>
                </a:solidFill>
                <a:latin typeface="Inconsolata" panose="020B0609030003000000" pitchFamily="49" charset="0"/>
              </a:rPr>
              <a:t>,avg</a:t>
            </a:r>
            <a:r>
              <a:rPr lang="en-IE" dirty="0" smtClean="0">
                <a:solidFill>
                  <a:srgbClr val="DA006D"/>
                </a:solidFill>
                <a:latin typeface="Inconsolata" panose="020B0609030003000000" pitchFamily="49" charset="0"/>
              </a:rPr>
              <a:t>({v1,...,</a:t>
            </a:r>
            <a:r>
              <a:rPr lang="en-IE" dirty="0" err="1" smtClean="0">
                <a:solidFill>
                  <a:srgbClr val="DA006D"/>
                </a:solidFill>
                <a:latin typeface="Inconsolata" panose="020B0609030003000000" pitchFamily="49" charset="0"/>
              </a:rPr>
              <a:t>vn</a:t>
            </a:r>
            <a:r>
              <a:rPr lang="en-IE" dirty="0" smtClean="0">
                <a:solidFill>
                  <a:srgbClr val="DA006D"/>
                </a:solidFill>
                <a:latin typeface="Inconsolata" panose="020B0609030003000000" pitchFamily="49" charset="0"/>
              </a:rPr>
              <a:t>})</a:t>
            </a:r>
            <a:r>
              <a:rPr lang="en-IE" dirty="0" smtClean="0">
                <a:solidFill>
                  <a:srgbClr val="DA006D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);</a:t>
            </a:r>
            <a:r>
              <a:rPr lang="en-IE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 </a:t>
            </a:r>
            <a:endParaRPr lang="en-IE" dirty="0">
              <a:latin typeface="Inconsolata" panose="020B0609030003000000" pitchFamily="49" charset="0"/>
              <a:cs typeface="Segoe UI Semilight" panose="020B04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2" y="4579246"/>
            <a:ext cx="8381996" cy="923330"/>
          </a:xfrm>
          <a:prstGeom prst="rect">
            <a:avLst/>
          </a:prstGeom>
          <a:solidFill>
            <a:schemeClr val="accent6">
              <a:lumMod val="20000"/>
              <a:lumOff val="80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(2) </a:t>
            </a:r>
            <a:r>
              <a:rPr lang="en-IE" dirty="0" smtClean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R1</a:t>
            </a:r>
            <a:r>
              <a:rPr lang="en-IE" dirty="0" smtClean="0">
                <a:latin typeface="Inconsolata" panose="020B0609030003000000" pitchFamily="49" charset="0"/>
              </a:rPr>
              <a:t> = </a:t>
            </a:r>
            <a:r>
              <a:rPr lang="en-IE" dirty="0" err="1" smtClean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</a:t>
            </a:r>
            <a:r>
              <a:rPr lang="en-IE" dirty="0" err="1" smtClean="0">
                <a:latin typeface="Inconsolata" panose="020B0609030003000000" pitchFamily="49" charset="0"/>
              </a:rPr>
              <a:t>.</a:t>
            </a:r>
            <a:r>
              <a:rPr lang="en-IE" u="sng" dirty="0" err="1" smtClean="0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reduceByKey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DA006D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err="1" smtClean="0">
                <a:solidFill>
                  <a:srgbClr val="DA006D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u,v</a:t>
            </a:r>
            <a:r>
              <a:rPr lang="en-IE" dirty="0" smtClean="0">
                <a:solidFill>
                  <a:srgbClr val="DA006D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 </a:t>
            </a:r>
            <a:r>
              <a:rPr lang="en-IE" dirty="0" smtClean="0">
                <a:solidFill>
                  <a:srgbClr val="DA006D"/>
                </a:solidFill>
                <a:latin typeface="Inconsolata" panose="020B0609030003000000" pitchFamily="49" charset="0"/>
              </a:rPr>
              <a:t>↦ u + v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); </a:t>
            </a:r>
          </a:p>
          <a:p>
            <a:r>
              <a:rPr lang="en-IE" dirty="0" smtClean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R2</a:t>
            </a:r>
            <a:r>
              <a:rPr lang="en-IE" dirty="0" smtClean="0">
                <a:latin typeface="Inconsolata" panose="020B0609030003000000" pitchFamily="49" charset="0"/>
              </a:rPr>
              <a:t> = </a:t>
            </a:r>
            <a:r>
              <a:rPr lang="en-IE" dirty="0" err="1" smtClean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</a:t>
            </a:r>
            <a:r>
              <a:rPr lang="en-IE" dirty="0" err="1" smtClean="0">
                <a:latin typeface="Inconsolata" panose="020B0609030003000000" pitchFamily="49" charset="0"/>
              </a:rPr>
              <a:t>.</a:t>
            </a:r>
            <a:r>
              <a:rPr lang="en-IE" dirty="0" err="1" smtClean="0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map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DA006D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err="1" smtClean="0">
                <a:solidFill>
                  <a:srgbClr val="DA006D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k,v</a:t>
            </a:r>
            <a:r>
              <a:rPr lang="en-IE" dirty="0" smtClean="0">
                <a:solidFill>
                  <a:srgbClr val="DA006D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 </a:t>
            </a:r>
            <a:r>
              <a:rPr lang="en-IE" dirty="0" smtClean="0">
                <a:solidFill>
                  <a:srgbClr val="DA006D"/>
                </a:solidFill>
                <a:latin typeface="Inconsolata" panose="020B0609030003000000" pitchFamily="49" charset="0"/>
              </a:rPr>
              <a:t>↦</a:t>
            </a:r>
            <a:r>
              <a:rPr lang="en-IE" dirty="0" smtClean="0">
                <a:solidFill>
                  <a:srgbClr val="DA006D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(k,1)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).</a:t>
            </a:r>
            <a:r>
              <a:rPr lang="en-IE" u="sng" dirty="0" err="1" smtClean="0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reduceByKey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DA006D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err="1" smtClean="0">
                <a:solidFill>
                  <a:srgbClr val="DA006D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u,v</a:t>
            </a:r>
            <a:r>
              <a:rPr lang="en-IE" dirty="0" smtClean="0">
                <a:solidFill>
                  <a:srgbClr val="DA006D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 </a:t>
            </a:r>
            <a:r>
              <a:rPr lang="en-IE" dirty="0" smtClean="0">
                <a:solidFill>
                  <a:srgbClr val="DA006D"/>
                </a:solidFill>
                <a:latin typeface="Inconsolata" panose="020B0609030003000000" pitchFamily="49" charset="0"/>
              </a:rPr>
              <a:t>↦ u + v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); </a:t>
            </a:r>
          </a:p>
          <a:p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R3 </a:t>
            </a:r>
            <a:r>
              <a:rPr lang="en-IE" dirty="0" smtClean="0">
                <a:latin typeface="Inconsolata" panose="020B0609030003000000" pitchFamily="49" charset="0"/>
              </a:rPr>
              <a:t>= </a:t>
            </a:r>
            <a:r>
              <a:rPr lang="en-IE" dirty="0" smtClean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R1</a:t>
            </a:r>
            <a:r>
              <a:rPr lang="en-IE" dirty="0" smtClean="0">
                <a:latin typeface="Inconsolata" panose="020B0609030003000000" pitchFamily="49" charset="0"/>
              </a:rPr>
              <a:t>.</a:t>
            </a:r>
            <a:r>
              <a:rPr lang="en-IE" u="sng" dirty="0" smtClean="0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join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R2</a:t>
            </a:r>
            <a:r>
              <a:rPr lang="en-IE" dirty="0" smtClean="0">
                <a:latin typeface="Inconsolata" panose="020B0609030003000000" pitchFamily="49" charset="0"/>
              </a:rPr>
              <a:t>).</a:t>
            </a:r>
            <a:r>
              <a:rPr lang="en-IE" dirty="0" smtClean="0">
                <a:solidFill>
                  <a:srgbClr val="7030A0"/>
                </a:solidFill>
                <a:latin typeface="Inconsolata" panose="020B0609030003000000" pitchFamily="49" charset="0"/>
              </a:rPr>
              <a:t>map</a:t>
            </a:r>
            <a:r>
              <a:rPr lang="en-IE" dirty="0" smtClean="0">
                <a:latin typeface="Inconsolata" panose="020B0609030003000000" pitchFamily="49" charset="0"/>
              </a:rPr>
              <a:t>(</a:t>
            </a:r>
            <a:r>
              <a:rPr lang="en-IE" dirty="0" smtClean="0">
                <a:solidFill>
                  <a:srgbClr val="DA006D"/>
                </a:solidFill>
                <a:latin typeface="Inconsolata" panose="020B0609030003000000" pitchFamily="49" charset="0"/>
              </a:rPr>
              <a:t>(k,(</a:t>
            </a:r>
            <a:r>
              <a:rPr lang="en-IE" dirty="0" err="1" smtClean="0">
                <a:solidFill>
                  <a:srgbClr val="DA006D"/>
                </a:solidFill>
                <a:latin typeface="Inconsolata" panose="020B0609030003000000" pitchFamily="49" charset="0"/>
              </a:rPr>
              <a:t>s,c</a:t>
            </a:r>
            <a:r>
              <a:rPr lang="en-IE" dirty="0" smtClean="0">
                <a:solidFill>
                  <a:srgbClr val="DA006D"/>
                </a:solidFill>
                <a:latin typeface="Inconsolata" panose="020B0609030003000000" pitchFamily="49" charset="0"/>
              </a:rPr>
              <a:t>)) ↦ (</a:t>
            </a:r>
            <a:r>
              <a:rPr lang="en-IE" dirty="0" err="1" smtClean="0">
                <a:solidFill>
                  <a:srgbClr val="DA006D"/>
                </a:solidFill>
                <a:latin typeface="Inconsolata" panose="020B0609030003000000" pitchFamily="49" charset="0"/>
              </a:rPr>
              <a:t>k,s</a:t>
            </a:r>
            <a:r>
              <a:rPr lang="en-IE" dirty="0" smtClean="0">
                <a:solidFill>
                  <a:srgbClr val="DA006D"/>
                </a:solidFill>
                <a:latin typeface="Inconsolata" panose="020B0609030003000000" pitchFamily="49" charset="0"/>
              </a:rPr>
              <a:t>/c)</a:t>
            </a:r>
            <a:r>
              <a:rPr lang="en-IE" dirty="0" smtClean="0">
                <a:latin typeface="Inconsolata" panose="020B0609030003000000" pitchFamily="49" charset="0"/>
              </a:rPr>
              <a:t>);</a:t>
            </a:r>
            <a:endParaRPr lang="en-IE" dirty="0"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2" y="5502576"/>
            <a:ext cx="8381996" cy="923330"/>
          </a:xfrm>
          <a:prstGeom prst="rect">
            <a:avLst/>
          </a:prstGeom>
          <a:solidFill>
            <a:schemeClr val="accent6">
              <a:lumMod val="20000"/>
              <a:lumOff val="80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(3) </a:t>
            </a:r>
            <a:r>
              <a:rPr lang="en-IE" dirty="0" err="1" smtClean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</a:t>
            </a:r>
            <a:r>
              <a:rPr lang="en-IE" dirty="0" err="1" smtClean="0">
                <a:latin typeface="Inconsolata" panose="020B0609030003000000" pitchFamily="49" charset="0"/>
              </a:rPr>
              <a:t>.</a:t>
            </a:r>
            <a:r>
              <a:rPr lang="en-IE" u="sng" dirty="0" err="1" smtClean="0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aggregateByKey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((0,0), </a:t>
            </a:r>
            <a:r>
              <a:rPr lang="en-IE" dirty="0" smtClean="0">
                <a:solidFill>
                  <a:srgbClr val="DA006D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((</a:t>
            </a:r>
            <a:r>
              <a:rPr lang="en-IE" dirty="0" err="1" smtClean="0">
                <a:solidFill>
                  <a:srgbClr val="DA006D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s,c</a:t>
            </a:r>
            <a:r>
              <a:rPr lang="en-IE" dirty="0" smtClean="0">
                <a:solidFill>
                  <a:srgbClr val="DA006D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),v) </a:t>
            </a:r>
            <a:r>
              <a:rPr lang="en-IE" dirty="0" smtClean="0">
                <a:solidFill>
                  <a:srgbClr val="DA006D"/>
                </a:solidFill>
                <a:latin typeface="Inconsolata" panose="020B0609030003000000" pitchFamily="49" charset="0"/>
              </a:rPr>
              <a:t>↦ (s+v,c+1)</a:t>
            </a:r>
            <a:r>
              <a:rPr lang="en-IE" dirty="0" smtClean="0">
                <a:latin typeface="Inconsolata" panose="020B0609030003000000" pitchFamily="49" charset="0"/>
              </a:rPr>
              <a:t>,</a:t>
            </a:r>
          </a:p>
          <a:p>
            <a:r>
              <a:rPr lang="en-IE" dirty="0" smtClean="0">
                <a:latin typeface="Inconsolata" panose="020B0609030003000000" pitchFamily="49" charset="0"/>
              </a:rPr>
              <a:t>                        </a:t>
            </a:r>
            <a:r>
              <a:rPr lang="en-IE" dirty="0" smtClean="0">
                <a:solidFill>
                  <a:srgbClr val="DA006D"/>
                </a:solidFill>
                <a:latin typeface="Inconsolata" panose="020B0609030003000000" pitchFamily="49" charset="0"/>
              </a:rPr>
              <a:t>((s1,c1),(s2,c2)) ↦ (s1+s2,c1+c2)</a:t>
            </a:r>
            <a:r>
              <a:rPr lang="en-IE" dirty="0" smtClean="0">
                <a:latin typeface="Inconsolata" panose="020B0609030003000000" pitchFamily="49" charset="0"/>
              </a:rPr>
              <a:t>)</a:t>
            </a:r>
          </a:p>
          <a:p>
            <a:r>
              <a:rPr lang="en-IE" dirty="0" smtClean="0">
                <a:latin typeface="Inconsolata" panose="020B0609030003000000" pitchFamily="49" charset="0"/>
              </a:rPr>
              <a:t>				.</a:t>
            </a:r>
            <a:r>
              <a:rPr lang="en-IE" dirty="0" smtClean="0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map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DA006D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(k,(</a:t>
            </a:r>
            <a:r>
              <a:rPr lang="en-IE" dirty="0" err="1" smtClean="0">
                <a:solidFill>
                  <a:srgbClr val="DA006D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s,c</a:t>
            </a:r>
            <a:r>
              <a:rPr lang="en-IE" dirty="0" smtClean="0">
                <a:solidFill>
                  <a:srgbClr val="DA006D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)) </a:t>
            </a:r>
            <a:r>
              <a:rPr lang="en-IE" dirty="0" smtClean="0">
                <a:solidFill>
                  <a:srgbClr val="DA006D"/>
                </a:solidFill>
                <a:latin typeface="Inconsolata" panose="020B0609030003000000" pitchFamily="49" charset="0"/>
              </a:rPr>
              <a:t>↦ (</a:t>
            </a:r>
            <a:r>
              <a:rPr lang="en-IE" dirty="0" err="1" smtClean="0">
                <a:solidFill>
                  <a:srgbClr val="DA006D"/>
                </a:solidFill>
                <a:latin typeface="Inconsolata" panose="020B0609030003000000" pitchFamily="49" charset="0"/>
              </a:rPr>
              <a:t>k,s</a:t>
            </a:r>
            <a:r>
              <a:rPr lang="en-IE" dirty="0" smtClean="0">
                <a:solidFill>
                  <a:srgbClr val="DA006D"/>
                </a:solidFill>
                <a:latin typeface="Inconsolata" panose="020B0609030003000000" pitchFamily="49" charset="0"/>
              </a:rPr>
              <a:t>/c)</a:t>
            </a:r>
            <a:r>
              <a:rPr lang="en-IE" dirty="0" smtClean="0">
                <a:latin typeface="Inconsolata" panose="020B0609030003000000" pitchFamily="49" charset="0"/>
              </a:rPr>
              <a:t>);</a:t>
            </a:r>
            <a:endParaRPr lang="en-IE" dirty="0"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2" y="6413206"/>
            <a:ext cx="8381996" cy="369332"/>
          </a:xfrm>
          <a:prstGeom prst="rect">
            <a:avLst/>
          </a:prstGeom>
          <a:solidFill>
            <a:srgbClr val="92D050">
              <a:alpha val="6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(3)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has a combiner and only needs one shuffle. So </a:t>
            </a:r>
            <a:r>
              <a:rPr lang="en-IE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(3)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best!</a:t>
            </a:r>
            <a:endParaRPr lang="en-IE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18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2" y="5502576"/>
            <a:ext cx="8381996" cy="923330"/>
          </a:xfrm>
          <a:prstGeom prst="rect">
            <a:avLst/>
          </a:prstGeom>
          <a:solidFill>
            <a:schemeClr val="accent6">
              <a:lumMod val="20000"/>
              <a:lumOff val="80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>
                <a:latin typeface="Inconsolata" panose="020B0609030003000000" pitchFamily="49" charset="0"/>
                <a:cs typeface="Segoe UI Semilight" panose="020B0402040204020203" pitchFamily="34" charset="0"/>
              </a:rPr>
              <a:t>(3) </a:t>
            </a:r>
            <a:r>
              <a:rPr lang="en-IE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</a:t>
            </a:r>
            <a:r>
              <a:rPr lang="en-IE" dirty="0" err="1">
                <a:latin typeface="Inconsolata" panose="020B0609030003000000" pitchFamily="49" charset="0"/>
              </a:rPr>
              <a:t>.</a:t>
            </a:r>
            <a:r>
              <a:rPr lang="en-IE" u="sng" dirty="0" err="1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aggregateByKey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((</a:t>
            </a:r>
            <a:r>
              <a:rPr lang="en-IE" dirty="0">
                <a:latin typeface="Inconsolata" panose="020B0609030003000000" pitchFamily="49" charset="0"/>
                <a:cs typeface="Consolas" panose="020B0609020204030204" pitchFamily="49" charset="0"/>
              </a:rPr>
              <a:t>0,0), </a:t>
            </a:r>
            <a:r>
              <a:rPr lang="en-IE" dirty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((</a:t>
            </a:r>
            <a:r>
              <a:rPr lang="en-IE" dirty="0" err="1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s,c</a:t>
            </a:r>
            <a:r>
              <a:rPr lang="en-IE" dirty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),v) </a:t>
            </a:r>
            <a:r>
              <a:rPr lang="en-IE" dirty="0">
                <a:solidFill>
                  <a:srgbClr val="CC0099"/>
                </a:solidFill>
                <a:latin typeface="Inconsolata" panose="020B0609030003000000" pitchFamily="49" charset="0"/>
              </a:rPr>
              <a:t>↦ (s+v,c+1)</a:t>
            </a:r>
            <a:r>
              <a:rPr lang="en-IE" dirty="0">
                <a:latin typeface="Inconsolata" panose="020B0609030003000000" pitchFamily="49" charset="0"/>
              </a:rPr>
              <a:t>,</a:t>
            </a:r>
          </a:p>
          <a:p>
            <a:r>
              <a:rPr lang="en-IE" dirty="0">
                <a:latin typeface="Inconsolata" panose="020B0609030003000000" pitchFamily="49" charset="0"/>
              </a:rPr>
              <a:t>                        </a:t>
            </a:r>
            <a:r>
              <a:rPr lang="en-IE" dirty="0">
                <a:solidFill>
                  <a:srgbClr val="CC0099"/>
                </a:solidFill>
                <a:latin typeface="Inconsolata" panose="020B0609030003000000" pitchFamily="49" charset="0"/>
              </a:rPr>
              <a:t>((s1,c1),(s2,c2)) ↦ 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(s1+s2,c1+c2)</a:t>
            </a:r>
            <a:r>
              <a:rPr lang="en-IE" dirty="0" smtClean="0">
                <a:latin typeface="Inconsolata" panose="020B0609030003000000" pitchFamily="49" charset="0"/>
              </a:rPr>
              <a:t>)</a:t>
            </a:r>
            <a:endParaRPr lang="en-IE" dirty="0">
              <a:latin typeface="Inconsolata" panose="020B0609030003000000" pitchFamily="49" charset="0"/>
            </a:endParaRPr>
          </a:p>
          <a:p>
            <a:r>
              <a:rPr lang="en-IE" dirty="0">
                <a:latin typeface="Inconsolata" panose="020B0609030003000000" pitchFamily="49" charset="0"/>
              </a:rPr>
              <a:t>				.</a:t>
            </a:r>
            <a:r>
              <a:rPr lang="en-IE" dirty="0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map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(k,(</a:t>
            </a:r>
            <a:r>
              <a:rPr lang="en-IE" dirty="0" err="1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s,c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)) </a:t>
            </a:r>
            <a:r>
              <a:rPr lang="en-IE" dirty="0">
                <a:solidFill>
                  <a:srgbClr val="CC0099"/>
                </a:solidFill>
                <a:latin typeface="Inconsolata" panose="020B0609030003000000" pitchFamily="49" charset="0"/>
              </a:rPr>
              <a:t>↦ 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(</a:t>
            </a:r>
            <a:r>
              <a:rPr lang="en-IE" dirty="0" err="1" smtClean="0">
                <a:solidFill>
                  <a:srgbClr val="CC0099"/>
                </a:solidFill>
                <a:latin typeface="Inconsolata" panose="020B0609030003000000" pitchFamily="49" charset="0"/>
              </a:rPr>
              <a:t>k,s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/c)</a:t>
            </a:r>
            <a:r>
              <a:rPr lang="en-IE" dirty="0" smtClean="0">
                <a:latin typeface="Inconsolata" panose="020B0609030003000000" pitchFamily="49" charset="0"/>
              </a:rPr>
              <a:t>);</a:t>
            </a:r>
            <a:endParaRPr lang="en-IE" dirty="0"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24" y="2453946"/>
            <a:ext cx="3322376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23" y="3818900"/>
            <a:ext cx="3322377" cy="9055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5874" y="853746"/>
            <a:ext cx="3319326" cy="1371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20" name="U-Turn Arrow 19"/>
          <p:cNvSpPr/>
          <p:nvPr/>
        </p:nvSpPr>
        <p:spPr>
          <a:xfrm>
            <a:off x="502538" y="152400"/>
            <a:ext cx="6355462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aggregateBykey</a:t>
            </a:r>
            <a:endParaRPr lang="es-CL" dirty="0" smtClean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sz="500" dirty="0" smtClean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8992" y="929946"/>
            <a:ext cx="1207008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p1,{30}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p2,{25,30}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6800" y="1691945"/>
            <a:ext cx="1218182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p2,{10}	   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p3,{80}	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6800" y="2606346"/>
            <a:ext cx="1218182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p3,{40,20,60}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p1,{10}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8992" y="3895099"/>
            <a:ext cx="1207008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p2,{15} 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p1,{10,10}</a:t>
            </a:r>
            <a:endParaRPr lang="en-US" sz="1300" dirty="0" smtClean="0">
              <a:latin typeface="Inconsolata" panose="020B0609030003000000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38400" y="929946"/>
            <a:ext cx="960120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p1,(30,1)</a:t>
            </a:r>
            <a:endParaRPr lang="es-CL" sz="1300" dirty="0" smtClean="0">
              <a:latin typeface="Inconsolata" panose="020B0609030003000000" pitchFamily="49" charset="0"/>
            </a:endParaRPr>
          </a:p>
          <a:p>
            <a:r>
              <a:rPr lang="en-IE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p2,(55,2)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8400" y="1691944"/>
            <a:ext cx="960120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p2,(10,1)</a:t>
            </a:r>
            <a:endParaRPr lang="es-CL" sz="1300" dirty="0" smtClean="0">
              <a:solidFill>
                <a:srgbClr val="CC0099"/>
              </a:solidFill>
              <a:latin typeface="Inconsolata" panose="020B0609030003000000" pitchFamily="49" charset="0"/>
            </a:endParaRPr>
          </a:p>
          <a:p>
            <a:r>
              <a:rPr lang="en-IE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p3,(80,1)</a:t>
            </a:r>
            <a:endParaRPr lang="es-CL" sz="1300" dirty="0">
              <a:solidFill>
                <a:srgbClr val="CC0099"/>
              </a:solidFill>
              <a:latin typeface="Inconsolata" panose="020B0609030003000000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38400" y="2606345"/>
            <a:ext cx="960120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p3,(120,3)</a:t>
            </a:r>
            <a:endParaRPr lang="es-CL" sz="1300" dirty="0" smtClean="0">
              <a:latin typeface="Inconsolata" panose="020B0609030003000000" pitchFamily="49" charset="0"/>
            </a:endParaRPr>
          </a:p>
          <a:p>
            <a:r>
              <a:rPr lang="en-IE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p1,(10,1)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38400" y="3895098"/>
            <a:ext cx="960120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p2,(15,1)</a:t>
            </a:r>
            <a:endParaRPr lang="es-CL" sz="1300" dirty="0" smtClean="0">
              <a:latin typeface="Inconsolata" panose="020B0609030003000000" pitchFamily="49" charset="0"/>
            </a:endParaRPr>
          </a:p>
          <a:p>
            <a:r>
              <a:rPr lang="en-IE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p1,(20,2)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038600" y="853746"/>
            <a:ext cx="4724397" cy="1371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038600" y="2453946"/>
            <a:ext cx="4724397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38600" y="3818899"/>
            <a:ext cx="4724397" cy="9055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pic>
        <p:nvPicPr>
          <p:cNvPr id="32" name="Picture 2" descr="http://iconshow.me/media/images/ui/ios7-icons/png/512/shuff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2551121"/>
            <a:ext cx="720838" cy="7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152400" y="853746"/>
            <a:ext cx="838200" cy="4408519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2073" y="929946"/>
            <a:ext cx="633329" cy="6924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p1,30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p2,25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p2,30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2074" y="1691946"/>
            <a:ext cx="633328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p2,10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p3,80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9022" y="2606346"/>
            <a:ext cx="633328" cy="8925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p3,40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p3,20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p1,10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p3,60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9022" y="3895099"/>
            <a:ext cx="633328" cy="6924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p2,15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p1,10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p1,10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45126" y="4800600"/>
            <a:ext cx="123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4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91000" y="929945"/>
            <a:ext cx="2209798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latin typeface="Inconsolata" panose="020B0609030003000000" pitchFamily="49" charset="0"/>
              </a:rPr>
              <a:t>p1,{(30,1),(10,1),(20,2)}</a:t>
            </a:r>
            <a:endParaRPr lang="es-CL" sz="1300" dirty="0" smtClean="0">
              <a:latin typeface="Inconsolata" panose="020B0609030003000000" pitchFamily="49" charset="0"/>
            </a:endParaRPr>
          </a:p>
          <a:p>
            <a:r>
              <a:rPr lang="en-IE" sz="1300" dirty="0">
                <a:latin typeface="Inconsolata" panose="020B0609030003000000" pitchFamily="49" charset="0"/>
              </a:rPr>
              <a:t>p3,{(80,1),(</a:t>
            </a:r>
            <a:r>
              <a:rPr lang="en-IE" sz="1300" dirty="0" smtClean="0">
                <a:latin typeface="Inconsolata" panose="020B0609030003000000" pitchFamily="49" charset="0"/>
              </a:rPr>
              <a:t>120,3)}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91000" y="3913230"/>
            <a:ext cx="2209798" cy="292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>
                <a:latin typeface="Inconsolata" panose="020B0609030003000000" pitchFamily="49" charset="0"/>
              </a:rPr>
              <a:t>p2,{(55,2),(10,1),(15,1)}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pic>
        <p:nvPicPr>
          <p:cNvPr id="41" name="Picture 2" descr="http://iconshow.me/media/images/ui/ios7-icons/png/512/shuff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3904552"/>
            <a:ext cx="720838" cy="7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iconshow.me/media/images/ui/ios7-icons/png/512/shuff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76166"/>
            <a:ext cx="720838" cy="7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ounded Rectangle 71"/>
          <p:cNvSpPr/>
          <p:nvPr/>
        </p:nvSpPr>
        <p:spPr>
          <a:xfrm>
            <a:off x="7872437" y="885628"/>
            <a:ext cx="838200" cy="4408519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82149" y="4832482"/>
            <a:ext cx="123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4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948637" y="929944"/>
            <a:ext cx="685800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p1,15</a:t>
            </a:r>
          </a:p>
          <a:p>
            <a:r>
              <a:rPr lang="es-CL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p3,50</a:t>
            </a:r>
            <a:endParaRPr lang="es-CL" sz="1300" dirty="0">
              <a:solidFill>
                <a:srgbClr val="CC0099"/>
              </a:solidFill>
              <a:latin typeface="Inconsolata" panose="020B0609030003000000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948637" y="3924458"/>
            <a:ext cx="685800" cy="292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p2,20</a:t>
            </a:r>
            <a:endParaRPr lang="es-CL" sz="1300" dirty="0">
              <a:solidFill>
                <a:srgbClr val="CC0099"/>
              </a:solidFill>
              <a:latin typeface="Inconsolata" panose="020B0609030003000000" pitchFamily="49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6512707" y="885627"/>
            <a:ext cx="1135594" cy="4408519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617208" y="4832484"/>
            <a:ext cx="92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4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17208" y="929945"/>
            <a:ext cx="926592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p1,(60,4)</a:t>
            </a:r>
          </a:p>
          <a:p>
            <a:r>
              <a:rPr lang="es-CL" sz="1300" dirty="0">
                <a:solidFill>
                  <a:srgbClr val="CC0099"/>
                </a:solidFill>
                <a:latin typeface="Inconsolata" panose="020B0609030003000000" pitchFamily="49" charset="0"/>
              </a:rPr>
              <a:t>p</a:t>
            </a:r>
            <a:r>
              <a:rPr lang="es-CL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3,(200,4)</a:t>
            </a:r>
            <a:endParaRPr lang="es-CL" sz="1300" dirty="0">
              <a:solidFill>
                <a:srgbClr val="CC0099"/>
              </a:solidFill>
              <a:latin typeface="Inconsolata" panose="020B0609030003000000" pitchFamily="49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617208" y="3924394"/>
            <a:ext cx="926592" cy="292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p2,(80,4</a:t>
            </a:r>
            <a:r>
              <a:rPr lang="es-CL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)</a:t>
            </a:r>
            <a:endParaRPr lang="es-CL" sz="1300" dirty="0">
              <a:solidFill>
                <a:srgbClr val="CC0099"/>
              </a:solidFill>
              <a:latin typeface="Inconsolata" panose="020B0609030003000000" pitchFamily="49" charset="0"/>
            </a:endParaRPr>
          </a:p>
        </p:txBody>
      </p:sp>
      <p:sp>
        <p:nvSpPr>
          <p:cNvPr id="76" name="U-Turn Arrow 75"/>
          <p:cNvSpPr/>
          <p:nvPr/>
        </p:nvSpPr>
        <p:spPr>
          <a:xfrm>
            <a:off x="7010400" y="152400"/>
            <a:ext cx="1524000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map</a:t>
            </a:r>
            <a:endParaRPr lang="es-CL" dirty="0" smtClean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sz="500" dirty="0" smtClean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95600" y="5562600"/>
            <a:ext cx="3253740" cy="288624"/>
          </a:xfrm>
          <a:prstGeom prst="rect">
            <a:avLst/>
          </a:prstGeom>
          <a:noFill/>
          <a:ln>
            <a:solidFill>
              <a:srgbClr val="6DC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4" name="Rectangle 43"/>
          <p:cNvSpPr/>
          <p:nvPr/>
        </p:nvSpPr>
        <p:spPr>
          <a:xfrm>
            <a:off x="3200400" y="5851224"/>
            <a:ext cx="4038600" cy="288624"/>
          </a:xfrm>
          <a:prstGeom prst="rect">
            <a:avLst/>
          </a:prstGeom>
          <a:noFill/>
          <a:ln>
            <a:solidFill>
              <a:srgbClr val="6DC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503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9" grpId="0" animBg="1"/>
      <p:bldP spid="40" grpId="0" animBg="1"/>
      <p:bldP spid="72" grpId="0" animBg="1"/>
      <p:bldP spid="73" grpId="0"/>
      <p:bldP spid="70" grpId="0" animBg="1"/>
      <p:bldP spid="71" grpId="0" animBg="1"/>
      <p:bldP spid="74" grpId="0" animBg="1"/>
      <p:bldP spid="75" grpId="0"/>
      <p:bldP spid="43" grpId="0" animBg="1"/>
      <p:bldP spid="69" grpId="0" animBg="1"/>
      <p:bldP spid="76" grpId="0" animBg="1"/>
      <p:bldP spid="2" grpId="0" animBg="1"/>
      <p:bldP spid="2" grpId="1" animBg="1"/>
      <p:bldP spid="44" grpId="0" animBg="1"/>
      <p:bldP spid="44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2" y="5502576"/>
            <a:ext cx="8381996" cy="923330"/>
          </a:xfrm>
          <a:prstGeom prst="rect">
            <a:avLst/>
          </a:prstGeom>
          <a:solidFill>
            <a:schemeClr val="accent6">
              <a:lumMod val="20000"/>
              <a:lumOff val="80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>
                <a:latin typeface="Inconsolata" panose="020B0609030003000000" pitchFamily="49" charset="0"/>
                <a:cs typeface="Segoe UI Semilight" panose="020B0402040204020203" pitchFamily="34" charset="0"/>
              </a:rPr>
              <a:t>(3) </a:t>
            </a:r>
            <a:r>
              <a:rPr lang="en-IE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</a:t>
            </a:r>
            <a:r>
              <a:rPr lang="en-IE" dirty="0" err="1">
                <a:latin typeface="Inconsolata" panose="020B0609030003000000" pitchFamily="49" charset="0"/>
              </a:rPr>
              <a:t>.</a:t>
            </a:r>
            <a:r>
              <a:rPr lang="en-IE" u="sng" dirty="0" err="1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aggregateByKey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(0,0)</a:t>
            </a:r>
            <a:r>
              <a:rPr lang="en-IE" dirty="0">
                <a:latin typeface="Inconsolata" panose="020B0609030003000000" pitchFamily="49" charset="0"/>
                <a:cs typeface="Consolas" panose="020B0609020204030204" pitchFamily="49" charset="0"/>
              </a:rPr>
              <a:t>, </a:t>
            </a:r>
            <a:r>
              <a:rPr lang="en-IE" dirty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((</a:t>
            </a:r>
            <a:r>
              <a:rPr lang="en-IE" dirty="0" err="1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s,c</a:t>
            </a:r>
            <a:r>
              <a:rPr lang="en-IE" dirty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),v) </a:t>
            </a:r>
            <a:r>
              <a:rPr lang="en-IE" dirty="0">
                <a:solidFill>
                  <a:srgbClr val="00B050"/>
                </a:solidFill>
                <a:latin typeface="Inconsolata" panose="020B0609030003000000" pitchFamily="49" charset="0"/>
              </a:rPr>
              <a:t>↦ (s+v,c+1)</a:t>
            </a:r>
            <a:r>
              <a:rPr lang="en-IE" dirty="0" smtClean="0">
                <a:latin typeface="Inconsolata" panose="020B0609030003000000" pitchFamily="49" charset="0"/>
              </a:rPr>
              <a:t>,</a:t>
            </a:r>
            <a:endParaRPr lang="en-IE" dirty="0">
              <a:latin typeface="Inconsolata" panose="020B0609030003000000" pitchFamily="49" charset="0"/>
            </a:endParaRPr>
          </a:p>
          <a:p>
            <a:r>
              <a:rPr lang="en-IE" dirty="0">
                <a:latin typeface="Inconsolata" panose="020B0609030003000000" pitchFamily="49" charset="0"/>
              </a:rPr>
              <a:t>                        </a:t>
            </a:r>
            <a:r>
              <a:rPr lang="en-IE" dirty="0">
                <a:solidFill>
                  <a:srgbClr val="CC0099"/>
                </a:solidFill>
                <a:latin typeface="Inconsolata" panose="020B0609030003000000" pitchFamily="49" charset="0"/>
              </a:rPr>
              <a:t>((s1,c1),(s2,c2)) ↦ 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(s1+s2,c1+c2)</a:t>
            </a:r>
            <a:r>
              <a:rPr lang="en-IE" dirty="0" smtClean="0">
                <a:latin typeface="Inconsolata" panose="020B0609030003000000" pitchFamily="49" charset="0"/>
              </a:rPr>
              <a:t>)</a:t>
            </a:r>
            <a:endParaRPr lang="en-IE" dirty="0">
              <a:latin typeface="Inconsolata" panose="020B0609030003000000" pitchFamily="49" charset="0"/>
            </a:endParaRPr>
          </a:p>
          <a:p>
            <a:r>
              <a:rPr lang="en-IE" dirty="0">
                <a:latin typeface="Inconsolata" panose="020B0609030003000000" pitchFamily="49" charset="0"/>
              </a:rPr>
              <a:t>				.</a:t>
            </a:r>
            <a:r>
              <a:rPr lang="en-IE" dirty="0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map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(k,(</a:t>
            </a:r>
            <a:r>
              <a:rPr lang="en-IE" dirty="0" err="1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s,c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)) </a:t>
            </a:r>
            <a:r>
              <a:rPr lang="en-IE" dirty="0">
                <a:solidFill>
                  <a:srgbClr val="CC0099"/>
                </a:solidFill>
                <a:latin typeface="Inconsolata" panose="020B0609030003000000" pitchFamily="49" charset="0"/>
              </a:rPr>
              <a:t>↦ 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(</a:t>
            </a:r>
            <a:r>
              <a:rPr lang="en-IE" dirty="0" err="1">
                <a:solidFill>
                  <a:srgbClr val="CC0099"/>
                </a:solidFill>
                <a:latin typeface="Inconsolata" panose="020B0609030003000000" pitchFamily="49" charset="0"/>
              </a:rPr>
              <a:t>k</a:t>
            </a:r>
            <a:r>
              <a:rPr lang="en-IE" dirty="0" err="1" smtClean="0">
                <a:solidFill>
                  <a:srgbClr val="CC0099"/>
                </a:solidFill>
                <a:latin typeface="Inconsolata" panose="020B0609030003000000" pitchFamily="49" charset="0"/>
              </a:rPr>
              <a:t>,s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/c)</a:t>
            </a:r>
            <a:r>
              <a:rPr lang="en-IE" dirty="0" smtClean="0">
                <a:latin typeface="Inconsolata" panose="020B0609030003000000" pitchFamily="49" charset="0"/>
              </a:rPr>
              <a:t>);</a:t>
            </a:r>
            <a:endParaRPr lang="en-IE" dirty="0"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24" y="2453946"/>
            <a:ext cx="3322376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23" y="3818900"/>
            <a:ext cx="3322377" cy="9055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5874" y="853746"/>
            <a:ext cx="3319326" cy="1371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20" name="U-Turn Arrow 19"/>
          <p:cNvSpPr/>
          <p:nvPr/>
        </p:nvSpPr>
        <p:spPr>
          <a:xfrm>
            <a:off x="502538" y="152400"/>
            <a:ext cx="6355462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aggregateBykey</a:t>
            </a:r>
            <a:endParaRPr lang="es-CL" dirty="0" smtClean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sz="500" dirty="0" smtClean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6800" y="2606346"/>
            <a:ext cx="1218182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p3,{40,20,60}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p1,{10}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8992" y="3895099"/>
            <a:ext cx="1207008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p2,{15} 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p1,{10,10}</a:t>
            </a:r>
            <a:endParaRPr lang="en-US" sz="1300" dirty="0" smtClean="0">
              <a:latin typeface="Inconsolata" panose="020B0609030003000000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38400" y="2606345"/>
            <a:ext cx="960120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p3,(120,3)</a:t>
            </a:r>
            <a:endParaRPr lang="es-CL" sz="1300" dirty="0" smtClean="0">
              <a:solidFill>
                <a:srgbClr val="00B050"/>
              </a:solidFill>
              <a:latin typeface="Inconsolata" panose="020B0609030003000000" pitchFamily="49" charset="0"/>
            </a:endParaRPr>
          </a:p>
          <a:p>
            <a:r>
              <a:rPr lang="en-IE" sz="13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p1,(10,1)</a:t>
            </a:r>
            <a:endParaRPr lang="es-CL" sz="1300" dirty="0">
              <a:solidFill>
                <a:srgbClr val="00B050"/>
              </a:solidFill>
              <a:latin typeface="Inconsolata" panose="020B0609030003000000" pitchFamily="49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38400" y="3895098"/>
            <a:ext cx="960120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p2,(15,1)</a:t>
            </a:r>
            <a:endParaRPr lang="es-CL" sz="1300" dirty="0" smtClean="0">
              <a:solidFill>
                <a:srgbClr val="00B050"/>
              </a:solidFill>
              <a:latin typeface="Inconsolata" panose="020B0609030003000000" pitchFamily="49" charset="0"/>
            </a:endParaRPr>
          </a:p>
          <a:p>
            <a:r>
              <a:rPr lang="en-IE" sz="13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p1,(20,2)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038600" y="853746"/>
            <a:ext cx="4724397" cy="1371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038600" y="2453946"/>
            <a:ext cx="4724397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38600" y="3818899"/>
            <a:ext cx="4724397" cy="9055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pic>
        <p:nvPicPr>
          <p:cNvPr id="32" name="Picture 2" descr="http://iconshow.me/media/images/ui/ios7-icons/png/512/shuff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2551121"/>
            <a:ext cx="720838" cy="7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152400" y="853746"/>
            <a:ext cx="838200" cy="4408519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2073" y="929946"/>
            <a:ext cx="633329" cy="6924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p1,30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p2,25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p2,30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9022" y="3895099"/>
            <a:ext cx="633328" cy="6924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p2,15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p1,10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p1,10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45126" y="4800600"/>
            <a:ext cx="123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4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91000" y="929945"/>
            <a:ext cx="2209798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latin typeface="Inconsolata" panose="020B0609030003000000" pitchFamily="49" charset="0"/>
              </a:rPr>
              <a:t>p1,{(30,1),(10,1),(20,2)}</a:t>
            </a:r>
            <a:endParaRPr lang="es-CL" sz="1300" dirty="0" smtClean="0">
              <a:latin typeface="Inconsolata" panose="020B0609030003000000" pitchFamily="49" charset="0"/>
            </a:endParaRPr>
          </a:p>
          <a:p>
            <a:r>
              <a:rPr lang="en-IE" sz="1300" dirty="0">
                <a:latin typeface="Inconsolata" panose="020B0609030003000000" pitchFamily="49" charset="0"/>
              </a:rPr>
              <a:t>p3,{(80,1),(</a:t>
            </a:r>
            <a:r>
              <a:rPr lang="en-IE" sz="1300" dirty="0" smtClean="0">
                <a:latin typeface="Inconsolata" panose="020B0609030003000000" pitchFamily="49" charset="0"/>
              </a:rPr>
              <a:t>120,3)}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91000" y="3913230"/>
            <a:ext cx="2209798" cy="292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>
                <a:latin typeface="Inconsolata" panose="020B0609030003000000" pitchFamily="49" charset="0"/>
              </a:rPr>
              <a:t>p2,{(55,2),(10,1),(15,1)}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pic>
        <p:nvPicPr>
          <p:cNvPr id="41" name="Picture 2" descr="http://iconshow.me/media/images/ui/ios7-icons/png/512/shuff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3904552"/>
            <a:ext cx="720838" cy="7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ounded Rectangle 71"/>
          <p:cNvSpPr/>
          <p:nvPr/>
        </p:nvSpPr>
        <p:spPr>
          <a:xfrm>
            <a:off x="7872437" y="885628"/>
            <a:ext cx="838200" cy="4408519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82149" y="4832482"/>
            <a:ext cx="123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4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948637" y="929944"/>
            <a:ext cx="685800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p1,15</a:t>
            </a:r>
          </a:p>
          <a:p>
            <a:r>
              <a:rPr lang="es-CL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p3,50</a:t>
            </a:r>
            <a:endParaRPr lang="es-CL" sz="1300" dirty="0">
              <a:solidFill>
                <a:srgbClr val="CC0099"/>
              </a:solidFill>
              <a:latin typeface="Inconsolata" panose="020B0609030003000000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948637" y="3924458"/>
            <a:ext cx="685800" cy="292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p2,20</a:t>
            </a:r>
            <a:endParaRPr lang="es-CL" sz="1300" dirty="0">
              <a:solidFill>
                <a:srgbClr val="CC0099"/>
              </a:solidFill>
              <a:latin typeface="Inconsolata" panose="020B0609030003000000" pitchFamily="49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6512707" y="885627"/>
            <a:ext cx="1135594" cy="4408519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617208" y="4832484"/>
            <a:ext cx="92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4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17208" y="929945"/>
            <a:ext cx="926592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p1,(60,4)</a:t>
            </a:r>
          </a:p>
          <a:p>
            <a:r>
              <a:rPr lang="es-CL" sz="1300" dirty="0">
                <a:solidFill>
                  <a:srgbClr val="CC0099"/>
                </a:solidFill>
                <a:latin typeface="Inconsolata" panose="020B0609030003000000" pitchFamily="49" charset="0"/>
              </a:rPr>
              <a:t>p</a:t>
            </a:r>
            <a:r>
              <a:rPr lang="es-CL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3,(200,4)</a:t>
            </a:r>
            <a:endParaRPr lang="es-CL" sz="1300" dirty="0">
              <a:solidFill>
                <a:srgbClr val="CC0099"/>
              </a:solidFill>
              <a:latin typeface="Inconsolata" panose="020B0609030003000000" pitchFamily="49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617208" y="3924394"/>
            <a:ext cx="926592" cy="292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p2,(80,4</a:t>
            </a:r>
            <a:r>
              <a:rPr lang="es-CL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)</a:t>
            </a:r>
            <a:endParaRPr lang="es-CL" sz="1300" dirty="0">
              <a:solidFill>
                <a:srgbClr val="CC0099"/>
              </a:solidFill>
              <a:latin typeface="Inconsolata" panose="020B0609030003000000" pitchFamily="49" charset="0"/>
            </a:endParaRPr>
          </a:p>
        </p:txBody>
      </p:sp>
      <p:sp>
        <p:nvSpPr>
          <p:cNvPr id="76" name="U-Turn Arrow 75"/>
          <p:cNvSpPr/>
          <p:nvPr/>
        </p:nvSpPr>
        <p:spPr>
          <a:xfrm>
            <a:off x="7010400" y="152400"/>
            <a:ext cx="1524000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map</a:t>
            </a:r>
            <a:endParaRPr lang="es-CL" dirty="0" smtClean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sz="500" dirty="0" smtClean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8400" y="1691944"/>
            <a:ext cx="960120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p2,(10,1)</a:t>
            </a:r>
            <a:endParaRPr lang="es-CL" sz="1300" dirty="0" smtClean="0">
              <a:solidFill>
                <a:srgbClr val="00B050"/>
              </a:solidFill>
              <a:latin typeface="Inconsolata" panose="020B0609030003000000" pitchFamily="49" charset="0"/>
            </a:endParaRPr>
          </a:p>
          <a:p>
            <a:r>
              <a:rPr lang="en-IE" sz="13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p3,(80,1)</a:t>
            </a:r>
            <a:endParaRPr lang="es-CL" sz="1300" dirty="0">
              <a:solidFill>
                <a:srgbClr val="00B050"/>
              </a:solidFill>
              <a:latin typeface="Inconsolata" panose="020B0609030003000000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6800" y="1691945"/>
            <a:ext cx="1218182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p2,{10}	   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p3,{80}	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2074" y="1691946"/>
            <a:ext cx="633328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p2,10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p3,80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9022" y="2606346"/>
            <a:ext cx="633328" cy="8925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p3,40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p3,20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p1,10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p3,60</a:t>
            </a:r>
          </a:p>
        </p:txBody>
      </p:sp>
      <p:pic>
        <p:nvPicPr>
          <p:cNvPr id="42" name="Picture 2" descr="http://iconshow.me/media/images/ui/ios7-icons/png/512/shuff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76166"/>
            <a:ext cx="720838" cy="7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5410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TextBox 24"/>
          <p:cNvSpPr txBox="1"/>
          <p:nvPr/>
        </p:nvSpPr>
        <p:spPr>
          <a:xfrm>
            <a:off x="2438400" y="929946"/>
            <a:ext cx="960120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p1,(30,1)</a:t>
            </a:r>
            <a:endParaRPr lang="es-CL" sz="1300" dirty="0" smtClean="0">
              <a:solidFill>
                <a:srgbClr val="00B050"/>
              </a:solidFill>
              <a:latin typeface="Inconsolata" panose="020B0609030003000000" pitchFamily="49" charset="0"/>
            </a:endParaRPr>
          </a:p>
          <a:p>
            <a:r>
              <a:rPr lang="en-IE" sz="13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p2,(55,2)</a:t>
            </a:r>
            <a:endParaRPr lang="es-CL" sz="1300" dirty="0">
              <a:solidFill>
                <a:srgbClr val="00B050"/>
              </a:solidFill>
              <a:latin typeface="Inconsolata" panose="020B0609030003000000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8992" y="929946"/>
            <a:ext cx="1207008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p1,{30}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p2,{25,30}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66800" y="1762328"/>
            <a:ext cx="48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smtClean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Combiner</a:t>
            </a:r>
            <a:r>
              <a:rPr lang="en-IE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(0,0</a:t>
            </a:r>
            <a:r>
              <a:rPr lang="en-IE" dirty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r>
              <a:rPr lang="en-IE" dirty="0">
                <a:latin typeface="Inconsolata" panose="020B0609030003000000" pitchFamily="49" charset="0"/>
                <a:cs typeface="Consolas" panose="020B0609020204030204" pitchFamily="49" charset="0"/>
              </a:rPr>
              <a:t>, </a:t>
            </a:r>
            <a:r>
              <a:rPr lang="en-IE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((</a:t>
            </a:r>
            <a:r>
              <a:rPr lang="en-IE" dirty="0" err="1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s,c</a:t>
            </a:r>
            <a:r>
              <a:rPr lang="en-IE" dirty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),v) </a:t>
            </a:r>
            <a:r>
              <a:rPr lang="en-IE" dirty="0">
                <a:solidFill>
                  <a:srgbClr val="00B050"/>
                </a:solidFill>
                <a:latin typeface="Inconsolata" panose="020B0609030003000000" pitchFamily="49" charset="0"/>
              </a:rPr>
              <a:t>↦ (s+v,c+1</a:t>
            </a:r>
            <a:r>
              <a:rPr lang="en-IE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)</a:t>
            </a:r>
          </a:p>
          <a:p>
            <a:endParaRPr lang="es-CL" dirty="0" smtClean="0"/>
          </a:p>
          <a:p>
            <a:r>
              <a:rPr lang="es-CL" dirty="0">
                <a:latin typeface="Inconsolata" panose="020B0609030003000000" pitchFamily="49" charset="0"/>
              </a:rPr>
              <a:t>{30</a:t>
            </a:r>
            <a:r>
              <a:rPr lang="es-CL" dirty="0" smtClean="0">
                <a:latin typeface="Inconsolata" panose="020B0609030003000000" pitchFamily="49" charset="0"/>
              </a:rPr>
              <a:t>}: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((0,0),30) 	</a:t>
            </a:r>
            <a:r>
              <a:rPr lang="en-IE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↦ (30,1)</a:t>
            </a:r>
          </a:p>
          <a:p>
            <a:endParaRPr lang="en-IE" dirty="0">
              <a:solidFill>
                <a:srgbClr val="00B050"/>
              </a:solidFill>
              <a:latin typeface="Inconsolata" panose="020B0609030003000000" pitchFamily="49" charset="0"/>
            </a:endParaRPr>
          </a:p>
          <a:p>
            <a:r>
              <a:rPr lang="es-CL" dirty="0" smtClean="0">
                <a:latin typeface="Inconsolata" panose="020B0609030003000000" pitchFamily="49" charset="0"/>
              </a:rPr>
              <a:t>{25,30</a:t>
            </a:r>
            <a:r>
              <a:rPr lang="es-CL" dirty="0">
                <a:latin typeface="Inconsolata" panose="020B0609030003000000" pitchFamily="49" charset="0"/>
              </a:rPr>
              <a:t>}: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((0,0</a:t>
            </a:r>
            <a:r>
              <a:rPr lang="en-IE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),25) 	</a:t>
            </a:r>
            <a:r>
              <a:rPr lang="en-IE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↦ (25,1)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((25,1),30)</a:t>
            </a:r>
            <a:r>
              <a:rPr lang="en-IE" dirty="0">
                <a:solidFill>
                  <a:srgbClr val="00B050"/>
                </a:solidFill>
                <a:latin typeface="Inconsolata" panose="020B0609030003000000" pitchFamily="49" charset="0"/>
              </a:rPr>
              <a:t> </a:t>
            </a:r>
            <a:r>
              <a:rPr lang="en-IE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	↦ (55,2)</a:t>
            </a:r>
            <a:endParaRPr lang="en-IE" dirty="0">
              <a:solidFill>
                <a:srgbClr val="00B050"/>
              </a:solidFill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16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4954992" y="5262339"/>
            <a:ext cx="3981192" cy="1381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1" name="Rectangle 50"/>
          <p:cNvSpPr/>
          <p:nvPr/>
        </p:nvSpPr>
        <p:spPr>
          <a:xfrm>
            <a:off x="4956991" y="3426360"/>
            <a:ext cx="3978940" cy="162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0" name="Rectangle 49"/>
          <p:cNvSpPr/>
          <p:nvPr/>
        </p:nvSpPr>
        <p:spPr>
          <a:xfrm>
            <a:off x="4956991" y="1839191"/>
            <a:ext cx="3978940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8" name="Rectangle 47"/>
          <p:cNvSpPr/>
          <p:nvPr/>
        </p:nvSpPr>
        <p:spPr>
          <a:xfrm>
            <a:off x="70282" y="3426360"/>
            <a:ext cx="4542233" cy="162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9" name="Rectangle 48"/>
          <p:cNvSpPr/>
          <p:nvPr/>
        </p:nvSpPr>
        <p:spPr>
          <a:xfrm>
            <a:off x="70280" y="5262340"/>
            <a:ext cx="4542235" cy="1381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70281" y="1839192"/>
            <a:ext cx="4542234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2722050" y="2315456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21833" y="195638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22052" y="3554567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22051" y="3902962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22050" y="5330680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22051" y="5697131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22050" y="6063153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88086" y="3533785"/>
            <a:ext cx="758554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(que,2)</a:t>
            </a:r>
            <a:endParaRPr lang="en-IE" sz="1400" i="1" dirty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88086" y="1955229"/>
            <a:ext cx="758554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88086" y="5324489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82066" y="1955229"/>
            <a:ext cx="111237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IE" sz="1400" i="1" dirty="0" err="1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decir</a:t>
            </a:r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,{1})</a:t>
            </a:r>
          </a:p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IE" sz="1400" i="1" dirty="0" err="1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sed</a:t>
            </a:r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,{1,1})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82066" y="3850221"/>
            <a:ext cx="111894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(que,{1,1,2})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82066" y="3554567"/>
            <a:ext cx="111894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IE" sz="1400" i="1" dirty="0" err="1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pero</a:t>
            </a:r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,{1})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88628" y="5324489"/>
            <a:ext cx="1118940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(la,{1})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62628" y="1958568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62625" y="3546203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62626" y="5324489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122211" y="1955229"/>
            <a:ext cx="75855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  <a:p>
            <a:r>
              <a:rPr lang="en-IE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(sed,2)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122211" y="3546203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n-IE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(que,4)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122211" y="5324489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cxnSp>
        <p:nvCxnSpPr>
          <p:cNvPr id="7" name="Straight Arrow Connector 6"/>
          <p:cNvCxnSpPr>
            <a:endCxn id="75" idx="1"/>
          </p:cNvCxnSpPr>
          <p:nvPr/>
        </p:nvCxnSpPr>
        <p:spPr>
          <a:xfrm flipV="1">
            <a:off x="4353228" y="2109118"/>
            <a:ext cx="668761" cy="1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1" idx="3"/>
          </p:cNvCxnSpPr>
          <p:nvPr/>
        </p:nvCxnSpPr>
        <p:spPr>
          <a:xfrm flipV="1">
            <a:off x="4446020" y="2478449"/>
            <a:ext cx="553235" cy="1225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64" idx="3"/>
            <a:endCxn id="77" idx="1"/>
          </p:cNvCxnSpPr>
          <p:nvPr/>
        </p:nvCxnSpPr>
        <p:spPr>
          <a:xfrm flipV="1">
            <a:off x="4441314" y="2843854"/>
            <a:ext cx="580675" cy="2634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60" idx="3"/>
            <a:endCxn id="78" idx="1"/>
          </p:cNvCxnSpPr>
          <p:nvPr/>
        </p:nvCxnSpPr>
        <p:spPr>
          <a:xfrm>
            <a:off x="4441314" y="2572783"/>
            <a:ext cx="594092" cy="12350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83" idx="1"/>
          </p:cNvCxnSpPr>
          <p:nvPr/>
        </p:nvCxnSpPr>
        <p:spPr>
          <a:xfrm>
            <a:off x="4353446" y="4164572"/>
            <a:ext cx="673249" cy="1162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85" idx="1"/>
          </p:cNvCxnSpPr>
          <p:nvPr/>
        </p:nvCxnSpPr>
        <p:spPr>
          <a:xfrm flipV="1">
            <a:off x="4457647" y="4675680"/>
            <a:ext cx="564340" cy="11354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67" idx="3"/>
            <a:endCxn id="87" idx="1"/>
          </p:cNvCxnSpPr>
          <p:nvPr/>
        </p:nvCxnSpPr>
        <p:spPr>
          <a:xfrm flipV="1">
            <a:off x="4441314" y="5473807"/>
            <a:ext cx="587238" cy="73704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021989" y="195522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022334" y="2324560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021989" y="2689965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035406" y="3546203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n-IE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026695" y="4126936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(que,2)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021987" y="4521791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028552" y="5319918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88" name="Chevron 87"/>
          <p:cNvSpPr/>
          <p:nvPr/>
        </p:nvSpPr>
        <p:spPr>
          <a:xfrm>
            <a:off x="927847" y="1119213"/>
            <a:ext cx="953055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schemeClr val="tx1"/>
                </a:solidFill>
              </a:rPr>
              <a:t>Map</a:t>
            </a:r>
            <a:endParaRPr lang="en-IE" sz="1200" dirty="0">
              <a:solidFill>
                <a:schemeClr val="tx1"/>
              </a:solidFill>
            </a:endParaRPr>
          </a:p>
        </p:txBody>
      </p:sp>
      <p:sp>
        <p:nvSpPr>
          <p:cNvPr id="91" name="Chevron 90"/>
          <p:cNvSpPr/>
          <p:nvPr/>
        </p:nvSpPr>
        <p:spPr>
          <a:xfrm>
            <a:off x="1840562" y="1119213"/>
            <a:ext cx="1380053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schemeClr val="tx1"/>
                </a:solidFill>
              </a:rPr>
              <a:t>Partition / </a:t>
            </a:r>
          </a:p>
          <a:p>
            <a:pPr algn="ctr"/>
            <a:r>
              <a:rPr lang="en-IE" sz="1200" dirty="0" smtClean="0">
                <a:solidFill>
                  <a:schemeClr val="tx1"/>
                </a:solidFill>
              </a:rPr>
              <a:t>[Sort]</a:t>
            </a:r>
            <a:endParaRPr lang="en-IE" sz="1200" dirty="0">
              <a:solidFill>
                <a:schemeClr val="tx1"/>
              </a:solidFill>
            </a:endParaRPr>
          </a:p>
        </p:txBody>
      </p:sp>
      <p:sp>
        <p:nvSpPr>
          <p:cNvPr id="92" name="Chevron 91"/>
          <p:cNvSpPr/>
          <p:nvPr/>
        </p:nvSpPr>
        <p:spPr>
          <a:xfrm>
            <a:off x="4304068" y="1119213"/>
            <a:ext cx="1023630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schemeClr val="tx1"/>
                </a:solidFill>
              </a:rPr>
              <a:t>Shuffle</a:t>
            </a:r>
            <a:endParaRPr lang="en-IE" sz="1200" dirty="0">
              <a:solidFill>
                <a:schemeClr val="tx1"/>
              </a:solidFill>
            </a:endParaRPr>
          </a:p>
        </p:txBody>
      </p:sp>
      <p:sp>
        <p:nvSpPr>
          <p:cNvPr id="93" name="Chevron 92"/>
          <p:cNvSpPr/>
          <p:nvPr/>
        </p:nvSpPr>
        <p:spPr>
          <a:xfrm>
            <a:off x="5327698" y="1119213"/>
            <a:ext cx="1130648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schemeClr val="tx1"/>
                </a:solidFill>
              </a:rPr>
              <a:t>Merge Sort</a:t>
            </a:r>
            <a:endParaRPr lang="en-IE" sz="1200" dirty="0">
              <a:solidFill>
                <a:schemeClr val="tx1"/>
              </a:solidFill>
            </a:endParaRPr>
          </a:p>
        </p:txBody>
      </p:sp>
      <p:sp>
        <p:nvSpPr>
          <p:cNvPr id="94" name="Chevron 93"/>
          <p:cNvSpPr/>
          <p:nvPr/>
        </p:nvSpPr>
        <p:spPr>
          <a:xfrm>
            <a:off x="6458346" y="1117182"/>
            <a:ext cx="1781645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schemeClr val="tx1"/>
                </a:solidFill>
              </a:rPr>
              <a:t>Reduce</a:t>
            </a:r>
            <a:endParaRPr lang="en-IE" sz="1200" dirty="0">
              <a:solidFill>
                <a:schemeClr val="tx1"/>
              </a:solidFill>
            </a:endParaRPr>
          </a:p>
        </p:txBody>
      </p:sp>
      <p:sp>
        <p:nvSpPr>
          <p:cNvPr id="95" name="Chevron 94"/>
          <p:cNvSpPr/>
          <p:nvPr/>
        </p:nvSpPr>
        <p:spPr>
          <a:xfrm>
            <a:off x="8239991" y="1117182"/>
            <a:ext cx="904009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schemeClr val="tx1"/>
                </a:solidFill>
              </a:rPr>
              <a:t>Output</a:t>
            </a:r>
            <a:endParaRPr lang="en-IE" sz="1200" dirty="0">
              <a:solidFill>
                <a:schemeClr val="tx1"/>
              </a:solidFill>
            </a:endParaRPr>
          </a:p>
        </p:txBody>
      </p:sp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2867664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0" y="4703336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6333148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3682760" y="195522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682760" y="2311173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n-IE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687466" y="3550172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687465" y="3898567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(que,2)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682760" y="532448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682761" y="5690940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682760" y="6056962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68" name="Chevron 67"/>
          <p:cNvSpPr/>
          <p:nvPr/>
        </p:nvSpPr>
        <p:spPr>
          <a:xfrm>
            <a:off x="3187277" y="1116110"/>
            <a:ext cx="1108565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schemeClr val="tx1"/>
                </a:solidFill>
              </a:rPr>
              <a:t>Combine</a:t>
            </a:r>
            <a:endParaRPr lang="en-IE" sz="1200" dirty="0">
              <a:solidFill>
                <a:schemeClr val="tx1"/>
              </a:solidFill>
            </a:endParaRPr>
          </a:p>
        </p:txBody>
      </p:sp>
      <p:sp>
        <p:nvSpPr>
          <p:cNvPr id="79" name="Chevron 78"/>
          <p:cNvSpPr/>
          <p:nvPr/>
        </p:nvSpPr>
        <p:spPr>
          <a:xfrm>
            <a:off x="0" y="1117460"/>
            <a:ext cx="968188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schemeClr val="tx1"/>
                </a:solidFill>
              </a:rPr>
              <a:t>Input</a:t>
            </a:r>
            <a:endParaRPr lang="en-IE" sz="1200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73174" y="195522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(0,perro </a:t>
            </a:r>
            <a:r>
              <a:rPr lang="en-IE" sz="1400" i="1" dirty="0" err="1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sed</a:t>
            </a:r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que)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73175" y="3546203"/>
            <a:ext cx="139956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(13,que </a:t>
            </a:r>
            <a:r>
              <a:rPr lang="en-IE" sz="1400" i="1" dirty="0" err="1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decir</a:t>
            </a:r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que)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73174" y="532448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(26,la que </a:t>
            </a:r>
            <a:r>
              <a:rPr lang="en-IE" sz="1400" i="1" dirty="0" err="1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sed</a:t>
            </a:r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</p:txBody>
      </p:sp>
      <p:sp useBgFill="1"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MapReduce/Hadoop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5510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http://iconshow.me/media/images/ui/ios7-icons/png/512/shuff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76166"/>
            <a:ext cx="720838" cy="7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2" y="5502576"/>
            <a:ext cx="8381996" cy="923330"/>
          </a:xfrm>
          <a:prstGeom prst="rect">
            <a:avLst/>
          </a:prstGeom>
          <a:solidFill>
            <a:schemeClr val="accent6">
              <a:lumMod val="20000"/>
              <a:lumOff val="80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>
                <a:latin typeface="Inconsolata" panose="020B0609030003000000" pitchFamily="49" charset="0"/>
                <a:cs typeface="Segoe UI Semilight" panose="020B0402040204020203" pitchFamily="34" charset="0"/>
              </a:rPr>
              <a:t>(3) </a:t>
            </a:r>
            <a:r>
              <a:rPr lang="en-IE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</a:t>
            </a:r>
            <a:r>
              <a:rPr lang="en-IE" dirty="0" err="1">
                <a:latin typeface="Inconsolata" panose="020B0609030003000000" pitchFamily="49" charset="0"/>
              </a:rPr>
              <a:t>.</a:t>
            </a:r>
            <a:r>
              <a:rPr lang="en-IE" u="sng" dirty="0" err="1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aggregateByKey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(0,0)</a:t>
            </a:r>
            <a:r>
              <a:rPr lang="en-IE" dirty="0">
                <a:latin typeface="Inconsolata" panose="020B0609030003000000" pitchFamily="49" charset="0"/>
                <a:cs typeface="Consolas" panose="020B0609020204030204" pitchFamily="49" charset="0"/>
              </a:rPr>
              <a:t>, </a:t>
            </a:r>
            <a:r>
              <a:rPr lang="en-IE" dirty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((</a:t>
            </a:r>
            <a:r>
              <a:rPr lang="en-IE" dirty="0" err="1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s,c</a:t>
            </a:r>
            <a:r>
              <a:rPr lang="en-IE" dirty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),v) </a:t>
            </a:r>
            <a:r>
              <a:rPr lang="en-IE" dirty="0">
                <a:solidFill>
                  <a:srgbClr val="00B050"/>
                </a:solidFill>
                <a:latin typeface="Inconsolata" panose="020B0609030003000000" pitchFamily="49" charset="0"/>
              </a:rPr>
              <a:t>↦ (s+v,c+1)</a:t>
            </a:r>
            <a:r>
              <a:rPr lang="en-IE" dirty="0" smtClean="0">
                <a:latin typeface="Inconsolata" panose="020B0609030003000000" pitchFamily="49" charset="0"/>
              </a:rPr>
              <a:t>,</a:t>
            </a:r>
            <a:endParaRPr lang="en-IE" dirty="0">
              <a:latin typeface="Inconsolata" panose="020B0609030003000000" pitchFamily="49" charset="0"/>
            </a:endParaRPr>
          </a:p>
          <a:p>
            <a:r>
              <a:rPr lang="en-IE" dirty="0">
                <a:latin typeface="Inconsolata" panose="020B0609030003000000" pitchFamily="49" charset="0"/>
              </a:rPr>
              <a:t>                        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((s1,c1),(s2,c2)) ↦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(s1+s2,c1+c2)</a:t>
            </a:r>
            <a:r>
              <a:rPr lang="en-IE" dirty="0" smtClean="0">
                <a:latin typeface="Inconsolata" panose="020B0609030003000000" pitchFamily="49" charset="0"/>
              </a:rPr>
              <a:t>)</a:t>
            </a:r>
            <a:endParaRPr lang="en-IE" dirty="0">
              <a:latin typeface="Inconsolata" panose="020B0609030003000000" pitchFamily="49" charset="0"/>
            </a:endParaRPr>
          </a:p>
          <a:p>
            <a:r>
              <a:rPr lang="en-IE" dirty="0">
                <a:latin typeface="Inconsolata" panose="020B0609030003000000" pitchFamily="49" charset="0"/>
              </a:rPr>
              <a:t>				.</a:t>
            </a:r>
            <a:r>
              <a:rPr lang="en-IE" dirty="0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map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(k,(</a:t>
            </a:r>
            <a:r>
              <a:rPr lang="en-IE" dirty="0" err="1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s,c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)) </a:t>
            </a:r>
            <a:r>
              <a:rPr lang="en-IE" dirty="0">
                <a:solidFill>
                  <a:srgbClr val="CC0099"/>
                </a:solidFill>
                <a:latin typeface="Inconsolata" panose="020B0609030003000000" pitchFamily="49" charset="0"/>
              </a:rPr>
              <a:t>↦ 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(</a:t>
            </a:r>
            <a:r>
              <a:rPr lang="en-IE" dirty="0" err="1" smtClean="0">
                <a:solidFill>
                  <a:srgbClr val="CC0099"/>
                </a:solidFill>
                <a:latin typeface="Inconsolata" panose="020B0609030003000000" pitchFamily="49" charset="0"/>
              </a:rPr>
              <a:t>k,s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/c)</a:t>
            </a:r>
            <a:r>
              <a:rPr lang="en-IE" dirty="0" smtClean="0">
                <a:latin typeface="Inconsolata" panose="020B0609030003000000" pitchFamily="49" charset="0"/>
              </a:rPr>
              <a:t>);</a:t>
            </a:r>
            <a:endParaRPr lang="en-IE" dirty="0"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24" y="2453946"/>
            <a:ext cx="3322376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23" y="3818900"/>
            <a:ext cx="3322377" cy="9055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5874" y="853746"/>
            <a:ext cx="3319326" cy="1371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20" name="U-Turn Arrow 19"/>
          <p:cNvSpPr/>
          <p:nvPr/>
        </p:nvSpPr>
        <p:spPr>
          <a:xfrm>
            <a:off x="502538" y="152400"/>
            <a:ext cx="6355462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aggregateBykey</a:t>
            </a:r>
            <a:endParaRPr lang="es-CL" dirty="0" smtClean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sz="500" dirty="0" smtClean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6800" y="2606346"/>
            <a:ext cx="1218182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p3,{40,20,60}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p1,{10}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8992" y="3895099"/>
            <a:ext cx="1207008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p2,{15} 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p1,{10,10}</a:t>
            </a:r>
            <a:endParaRPr lang="en-US" sz="1300" dirty="0" smtClean="0">
              <a:latin typeface="Inconsolata" panose="020B0609030003000000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38400" y="2606345"/>
            <a:ext cx="960120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p3,(120,3)</a:t>
            </a:r>
            <a:endParaRPr lang="es-CL" sz="1300" dirty="0" smtClean="0">
              <a:solidFill>
                <a:srgbClr val="00B050"/>
              </a:solidFill>
              <a:latin typeface="Inconsolata" panose="020B0609030003000000" pitchFamily="49" charset="0"/>
            </a:endParaRPr>
          </a:p>
          <a:p>
            <a:r>
              <a:rPr lang="en-IE" sz="13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p1,(10,1)</a:t>
            </a:r>
            <a:endParaRPr lang="es-CL" sz="1300" dirty="0">
              <a:solidFill>
                <a:srgbClr val="00B050"/>
              </a:solidFill>
              <a:latin typeface="Inconsolata" panose="020B0609030003000000" pitchFamily="49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38400" y="3895098"/>
            <a:ext cx="960120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p2,(15,1)</a:t>
            </a:r>
            <a:endParaRPr lang="es-CL" sz="1300" dirty="0" smtClean="0">
              <a:solidFill>
                <a:srgbClr val="00B050"/>
              </a:solidFill>
              <a:latin typeface="Inconsolata" panose="020B0609030003000000" pitchFamily="49" charset="0"/>
            </a:endParaRPr>
          </a:p>
          <a:p>
            <a:r>
              <a:rPr lang="en-IE" sz="13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p1,(20,2)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038600" y="853746"/>
            <a:ext cx="4724397" cy="1371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038600" y="2453946"/>
            <a:ext cx="4724397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38600" y="3818899"/>
            <a:ext cx="4724397" cy="9055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pic>
        <p:nvPicPr>
          <p:cNvPr id="32" name="Picture 2" descr="http://iconshow.me/media/images/ui/ios7-icons/png/512/shuff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2551121"/>
            <a:ext cx="720838" cy="7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152400" y="853746"/>
            <a:ext cx="838200" cy="4408519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2073" y="929946"/>
            <a:ext cx="633329" cy="6924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p1,30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p2,25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p2,30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9022" y="2606346"/>
            <a:ext cx="633328" cy="8925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p3,40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p3,20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p1,10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p3,60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9022" y="3895099"/>
            <a:ext cx="633328" cy="6924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p2,15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p1,10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p1,10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45126" y="4800600"/>
            <a:ext cx="123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4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91000" y="3913230"/>
            <a:ext cx="2209798" cy="292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>
                <a:latin typeface="Inconsolata" panose="020B0609030003000000" pitchFamily="49" charset="0"/>
              </a:rPr>
              <a:t>p2,{(55,2),(10,1),(15,1)}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pic>
        <p:nvPicPr>
          <p:cNvPr id="41" name="Picture 2" descr="http://iconshow.me/media/images/ui/ios7-icons/png/512/shuff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3904552"/>
            <a:ext cx="720838" cy="7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ounded Rectangle 71"/>
          <p:cNvSpPr/>
          <p:nvPr/>
        </p:nvSpPr>
        <p:spPr>
          <a:xfrm>
            <a:off x="7872437" y="885628"/>
            <a:ext cx="838200" cy="4408519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82149" y="4832482"/>
            <a:ext cx="123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4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948637" y="929944"/>
            <a:ext cx="685800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p1,15</a:t>
            </a:r>
          </a:p>
          <a:p>
            <a:r>
              <a:rPr lang="es-CL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p3,50</a:t>
            </a:r>
            <a:endParaRPr lang="es-CL" sz="1300" dirty="0">
              <a:solidFill>
                <a:srgbClr val="CC0099"/>
              </a:solidFill>
              <a:latin typeface="Inconsolata" panose="020B0609030003000000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948637" y="3924458"/>
            <a:ext cx="685800" cy="292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p2,20</a:t>
            </a:r>
            <a:endParaRPr lang="es-CL" sz="1300" dirty="0">
              <a:solidFill>
                <a:srgbClr val="CC0099"/>
              </a:solidFill>
              <a:latin typeface="Inconsolata" panose="020B0609030003000000" pitchFamily="49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6512707" y="885627"/>
            <a:ext cx="1135594" cy="4408519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617208" y="4832484"/>
            <a:ext cx="92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4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617208" y="3924394"/>
            <a:ext cx="926592" cy="292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p2,(80,4</a:t>
            </a:r>
            <a:r>
              <a:rPr lang="es-CL" sz="1300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)</a:t>
            </a:r>
            <a:endParaRPr lang="es-CL" sz="1300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76" name="U-Turn Arrow 75"/>
          <p:cNvSpPr/>
          <p:nvPr/>
        </p:nvSpPr>
        <p:spPr>
          <a:xfrm>
            <a:off x="7010400" y="152400"/>
            <a:ext cx="1524000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map</a:t>
            </a:r>
            <a:endParaRPr lang="es-CL" dirty="0" smtClean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sz="500" dirty="0" smtClean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8400" y="1691944"/>
            <a:ext cx="960120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p2,(10,1)</a:t>
            </a:r>
            <a:endParaRPr lang="es-CL" sz="1300" dirty="0" smtClean="0">
              <a:solidFill>
                <a:srgbClr val="00B050"/>
              </a:solidFill>
              <a:latin typeface="Inconsolata" panose="020B0609030003000000" pitchFamily="49" charset="0"/>
            </a:endParaRPr>
          </a:p>
          <a:p>
            <a:r>
              <a:rPr lang="en-IE" sz="13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p3,(80,1)</a:t>
            </a:r>
            <a:endParaRPr lang="es-CL" sz="1300" dirty="0">
              <a:solidFill>
                <a:srgbClr val="00B050"/>
              </a:solidFill>
              <a:latin typeface="Inconsolata" panose="020B0609030003000000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6800" y="1691945"/>
            <a:ext cx="1218182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p2,{10}	   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p3,{80}	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2074" y="1691946"/>
            <a:ext cx="633328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p2,10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p3,80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38400" y="929946"/>
            <a:ext cx="960120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p1,(30,1)</a:t>
            </a:r>
            <a:endParaRPr lang="es-CL" sz="1300" dirty="0" smtClean="0">
              <a:solidFill>
                <a:srgbClr val="00B050"/>
              </a:solidFill>
              <a:latin typeface="Inconsolata" panose="020B0609030003000000" pitchFamily="49" charset="0"/>
            </a:endParaRPr>
          </a:p>
          <a:p>
            <a:r>
              <a:rPr lang="en-IE" sz="13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p2,(55,2)</a:t>
            </a:r>
            <a:endParaRPr lang="es-CL" sz="1300" dirty="0">
              <a:solidFill>
                <a:srgbClr val="00B050"/>
              </a:solidFill>
              <a:latin typeface="Inconsolata" panose="020B0609030003000000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8992" y="929946"/>
            <a:ext cx="1207008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p1,{30}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p2,{25,30}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21336"/>
            <a:ext cx="9144000" cy="5410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TextBox 38"/>
          <p:cNvSpPr txBox="1"/>
          <p:nvPr/>
        </p:nvSpPr>
        <p:spPr>
          <a:xfrm>
            <a:off x="4191000" y="929945"/>
            <a:ext cx="2209798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latin typeface="Inconsolata" panose="020B0609030003000000" pitchFamily="49" charset="0"/>
              </a:rPr>
              <a:t>p1,{(30,1),(10,1),(20,2)}</a:t>
            </a:r>
            <a:endParaRPr lang="es-CL" sz="1300" dirty="0" smtClean="0">
              <a:latin typeface="Inconsolata" panose="020B0609030003000000" pitchFamily="49" charset="0"/>
            </a:endParaRPr>
          </a:p>
          <a:p>
            <a:r>
              <a:rPr lang="en-IE" sz="1300" dirty="0">
                <a:latin typeface="Inconsolata" panose="020B0609030003000000" pitchFamily="49" charset="0"/>
              </a:rPr>
              <a:t>p3,{(80,1),(</a:t>
            </a:r>
            <a:r>
              <a:rPr lang="en-IE" sz="1300" dirty="0" smtClean="0">
                <a:latin typeface="Inconsolata" panose="020B0609030003000000" pitchFamily="49" charset="0"/>
              </a:rPr>
              <a:t>120,3)}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17208" y="929945"/>
            <a:ext cx="926592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p1,(60,4)</a:t>
            </a:r>
          </a:p>
          <a:p>
            <a:r>
              <a:rPr lang="es-CL" sz="1300" dirty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p</a:t>
            </a:r>
            <a:r>
              <a:rPr lang="es-CL" sz="1300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3,(200,4)</a:t>
            </a:r>
            <a:endParaRPr lang="es-CL" sz="1300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514600" y="1762328"/>
            <a:ext cx="5105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Reducer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((s1,c1),(s2,c2)) ↦ (s1+s2,c1+c2)</a:t>
            </a:r>
            <a:endParaRPr lang="es-CL" dirty="0" smtClean="0"/>
          </a:p>
          <a:p>
            <a:endParaRPr lang="en-IE" dirty="0" smtClean="0">
              <a:latin typeface="Inconsolata" panose="020B0609030003000000" pitchFamily="49" charset="0"/>
            </a:endParaRPr>
          </a:p>
          <a:p>
            <a:r>
              <a:rPr lang="en-IE" dirty="0" smtClean="0">
                <a:latin typeface="Inconsolata" panose="020B0609030003000000" pitchFamily="49" charset="0"/>
              </a:rPr>
              <a:t>{(</a:t>
            </a:r>
            <a:r>
              <a:rPr lang="en-IE" dirty="0">
                <a:latin typeface="Inconsolata" panose="020B0609030003000000" pitchFamily="49" charset="0"/>
              </a:rPr>
              <a:t>30,1),(10,1),(20,2)}</a:t>
            </a:r>
            <a:endParaRPr lang="es-CL" dirty="0">
              <a:latin typeface="Inconsolata" panose="020B0609030003000000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((0,0),(30,1)) 	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↦ (30,1)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((30,1),(10,1))	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↦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(40,2)</a:t>
            </a:r>
            <a:endParaRPr lang="en-IE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((40,2),(20,2))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	↦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(60,4)</a:t>
            </a:r>
            <a:endParaRPr lang="en-IE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endParaRPr lang="en-IE" dirty="0">
              <a:solidFill>
                <a:srgbClr val="00B050"/>
              </a:solidFill>
              <a:latin typeface="Inconsolata" panose="020B0609030003000000" pitchFamily="49" charset="0"/>
            </a:endParaRPr>
          </a:p>
          <a:p>
            <a:r>
              <a:rPr lang="en-IE" dirty="0">
                <a:latin typeface="Inconsolata" panose="020B0609030003000000" pitchFamily="49" charset="0"/>
              </a:rPr>
              <a:t>{(80,1),(</a:t>
            </a:r>
            <a:r>
              <a:rPr lang="en-IE" dirty="0" smtClean="0">
                <a:latin typeface="Inconsolata" panose="020B0609030003000000" pitchFamily="49" charset="0"/>
              </a:rPr>
              <a:t>120,3)}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((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0,0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),(80,1)) 	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↦ (80,1)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((80,1),(120,3)) 	↦ (200,4)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rgbClr val="00B050"/>
              </a:solidFill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22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http://iconshow.me/media/images/ui/ios7-icons/png/512/shuff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76166"/>
            <a:ext cx="720838" cy="7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2" y="5502576"/>
            <a:ext cx="8381996" cy="923330"/>
          </a:xfrm>
          <a:prstGeom prst="rect">
            <a:avLst/>
          </a:prstGeom>
          <a:solidFill>
            <a:schemeClr val="accent6">
              <a:lumMod val="20000"/>
              <a:lumOff val="80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>
                <a:latin typeface="Inconsolata" panose="020B0609030003000000" pitchFamily="49" charset="0"/>
                <a:cs typeface="Segoe UI Semilight" panose="020B0402040204020203" pitchFamily="34" charset="0"/>
              </a:rPr>
              <a:t>(3) </a:t>
            </a:r>
            <a:r>
              <a:rPr lang="en-IE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</a:t>
            </a:r>
            <a:r>
              <a:rPr lang="en-IE" dirty="0" err="1">
                <a:latin typeface="Inconsolata" panose="020B0609030003000000" pitchFamily="49" charset="0"/>
              </a:rPr>
              <a:t>.</a:t>
            </a:r>
            <a:r>
              <a:rPr lang="en-IE" u="sng" dirty="0" err="1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aggregateByKey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(0,0)</a:t>
            </a:r>
            <a:r>
              <a:rPr lang="en-IE" dirty="0">
                <a:latin typeface="Inconsolata" panose="020B0609030003000000" pitchFamily="49" charset="0"/>
                <a:cs typeface="Consolas" panose="020B0609020204030204" pitchFamily="49" charset="0"/>
              </a:rPr>
              <a:t>, </a:t>
            </a:r>
            <a:r>
              <a:rPr lang="en-IE" dirty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((</a:t>
            </a:r>
            <a:r>
              <a:rPr lang="en-IE" dirty="0" err="1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s,c</a:t>
            </a:r>
            <a:r>
              <a:rPr lang="en-IE" dirty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),v) </a:t>
            </a:r>
            <a:r>
              <a:rPr lang="en-IE" dirty="0">
                <a:solidFill>
                  <a:srgbClr val="00B050"/>
                </a:solidFill>
                <a:latin typeface="Inconsolata" panose="020B0609030003000000" pitchFamily="49" charset="0"/>
              </a:rPr>
              <a:t>↦ (s+v,c+1)</a:t>
            </a:r>
            <a:r>
              <a:rPr lang="en-IE" dirty="0" smtClean="0">
                <a:latin typeface="Inconsolata" panose="020B0609030003000000" pitchFamily="49" charset="0"/>
              </a:rPr>
              <a:t>,</a:t>
            </a:r>
            <a:endParaRPr lang="en-IE" dirty="0">
              <a:latin typeface="Inconsolata" panose="020B0609030003000000" pitchFamily="49" charset="0"/>
            </a:endParaRPr>
          </a:p>
          <a:p>
            <a:r>
              <a:rPr lang="en-IE" dirty="0">
                <a:latin typeface="Inconsolata" panose="020B0609030003000000" pitchFamily="49" charset="0"/>
              </a:rPr>
              <a:t>                        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((s1,c1),(s2,c2)) ↦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(s1+s2,c1+c2)</a:t>
            </a:r>
            <a:r>
              <a:rPr lang="en-IE" dirty="0" smtClean="0">
                <a:latin typeface="Inconsolata" panose="020B0609030003000000" pitchFamily="49" charset="0"/>
              </a:rPr>
              <a:t>)</a:t>
            </a:r>
            <a:endParaRPr lang="en-IE" dirty="0">
              <a:latin typeface="Inconsolata" panose="020B0609030003000000" pitchFamily="49" charset="0"/>
            </a:endParaRPr>
          </a:p>
          <a:p>
            <a:r>
              <a:rPr lang="en-IE" dirty="0">
                <a:latin typeface="Inconsolata" panose="020B0609030003000000" pitchFamily="49" charset="0"/>
              </a:rPr>
              <a:t>				.</a:t>
            </a:r>
            <a:r>
              <a:rPr lang="en-IE" dirty="0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map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(k,(</a:t>
            </a:r>
            <a:r>
              <a:rPr lang="en-IE" dirty="0" err="1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s,c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)) </a:t>
            </a:r>
            <a:r>
              <a:rPr lang="en-IE" dirty="0">
                <a:solidFill>
                  <a:srgbClr val="CC0099"/>
                </a:solidFill>
                <a:latin typeface="Inconsolata" panose="020B0609030003000000" pitchFamily="49" charset="0"/>
              </a:rPr>
              <a:t>↦ 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(</a:t>
            </a:r>
            <a:r>
              <a:rPr lang="en-IE" dirty="0" err="1">
                <a:solidFill>
                  <a:srgbClr val="CC0099"/>
                </a:solidFill>
                <a:latin typeface="Inconsolata" panose="020B0609030003000000" pitchFamily="49" charset="0"/>
              </a:rPr>
              <a:t>k</a:t>
            </a:r>
            <a:r>
              <a:rPr lang="en-IE" dirty="0" err="1" smtClean="0">
                <a:solidFill>
                  <a:srgbClr val="CC0099"/>
                </a:solidFill>
                <a:latin typeface="Inconsolata" panose="020B0609030003000000" pitchFamily="49" charset="0"/>
              </a:rPr>
              <a:t>,s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/c)</a:t>
            </a:r>
            <a:r>
              <a:rPr lang="en-IE" dirty="0" smtClean="0">
                <a:latin typeface="Inconsolata" panose="020B0609030003000000" pitchFamily="49" charset="0"/>
              </a:rPr>
              <a:t>);</a:t>
            </a:r>
            <a:endParaRPr lang="en-IE" dirty="0"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24" y="2453946"/>
            <a:ext cx="3322376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23" y="3818900"/>
            <a:ext cx="3322377" cy="9055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5874" y="853746"/>
            <a:ext cx="3319326" cy="1371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20" name="U-Turn Arrow 19"/>
          <p:cNvSpPr/>
          <p:nvPr/>
        </p:nvSpPr>
        <p:spPr>
          <a:xfrm>
            <a:off x="502538" y="152400"/>
            <a:ext cx="6355462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aggregateBykey</a:t>
            </a:r>
            <a:endParaRPr lang="es-CL" dirty="0" smtClean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sz="500" dirty="0" smtClean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6800" y="2606346"/>
            <a:ext cx="1218182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p3,{40,20,60}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p1,{10}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8992" y="3895099"/>
            <a:ext cx="1207008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p2,{15} 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p1,{10,10}</a:t>
            </a:r>
            <a:endParaRPr lang="en-US" sz="1300" dirty="0" smtClean="0">
              <a:latin typeface="Inconsolata" panose="020B0609030003000000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38400" y="2606345"/>
            <a:ext cx="960120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p3,(120,3)</a:t>
            </a:r>
            <a:endParaRPr lang="es-CL" sz="1300" dirty="0" smtClean="0">
              <a:solidFill>
                <a:srgbClr val="00B050"/>
              </a:solidFill>
              <a:latin typeface="Inconsolata" panose="020B0609030003000000" pitchFamily="49" charset="0"/>
            </a:endParaRPr>
          </a:p>
          <a:p>
            <a:r>
              <a:rPr lang="en-IE" sz="13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p1,(10,1)</a:t>
            </a:r>
            <a:endParaRPr lang="es-CL" sz="1300" dirty="0">
              <a:solidFill>
                <a:srgbClr val="00B050"/>
              </a:solidFill>
              <a:latin typeface="Inconsolata" panose="020B0609030003000000" pitchFamily="49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38400" y="3895098"/>
            <a:ext cx="960120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p2,(15,1)</a:t>
            </a:r>
            <a:endParaRPr lang="es-CL" sz="1300" dirty="0" smtClean="0">
              <a:solidFill>
                <a:srgbClr val="00B050"/>
              </a:solidFill>
              <a:latin typeface="Inconsolata" panose="020B0609030003000000" pitchFamily="49" charset="0"/>
            </a:endParaRPr>
          </a:p>
          <a:p>
            <a:r>
              <a:rPr lang="en-IE" sz="13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p1,(20,2)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038600" y="853746"/>
            <a:ext cx="4724397" cy="1371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038600" y="2453946"/>
            <a:ext cx="4724397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38600" y="3818899"/>
            <a:ext cx="4724397" cy="9055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pic>
        <p:nvPicPr>
          <p:cNvPr id="32" name="Picture 2" descr="http://iconshow.me/media/images/ui/ios7-icons/png/512/shuff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2551121"/>
            <a:ext cx="720838" cy="7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152400" y="853746"/>
            <a:ext cx="838200" cy="4408519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2073" y="929946"/>
            <a:ext cx="633329" cy="6924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p1,30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p2,25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p2,30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9022" y="2606346"/>
            <a:ext cx="633328" cy="8925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p3,40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p3,20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p1,10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p3,60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9022" y="3895099"/>
            <a:ext cx="633328" cy="6924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p2,15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p1,10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p1,10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45126" y="4800600"/>
            <a:ext cx="123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4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91000" y="3913230"/>
            <a:ext cx="2209798" cy="292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>
                <a:latin typeface="Inconsolata" panose="020B0609030003000000" pitchFamily="49" charset="0"/>
              </a:rPr>
              <a:t>p2,{(55,2),(10,1),(15,1)}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pic>
        <p:nvPicPr>
          <p:cNvPr id="41" name="Picture 2" descr="http://iconshow.me/media/images/ui/ios7-icons/png/512/shuff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3904552"/>
            <a:ext cx="720838" cy="7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ounded Rectangle 71"/>
          <p:cNvSpPr/>
          <p:nvPr/>
        </p:nvSpPr>
        <p:spPr>
          <a:xfrm>
            <a:off x="7872437" y="885628"/>
            <a:ext cx="838200" cy="4408519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82149" y="4832482"/>
            <a:ext cx="123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4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948637" y="929944"/>
            <a:ext cx="685800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p1,15</a:t>
            </a:r>
          </a:p>
          <a:p>
            <a:r>
              <a:rPr lang="es-CL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p3,50</a:t>
            </a:r>
            <a:endParaRPr lang="es-CL" sz="1300" dirty="0">
              <a:solidFill>
                <a:srgbClr val="CC0099"/>
              </a:solidFill>
              <a:latin typeface="Inconsolata" panose="020B0609030003000000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948637" y="3924458"/>
            <a:ext cx="685800" cy="292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p2,20</a:t>
            </a:r>
            <a:endParaRPr lang="es-CL" sz="1300" dirty="0">
              <a:solidFill>
                <a:srgbClr val="CC0099"/>
              </a:solidFill>
              <a:latin typeface="Inconsolata" panose="020B0609030003000000" pitchFamily="49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6512707" y="885627"/>
            <a:ext cx="1135594" cy="4408519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617208" y="4832484"/>
            <a:ext cx="92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4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617208" y="3924394"/>
            <a:ext cx="926592" cy="292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p2,(80,4</a:t>
            </a:r>
            <a:r>
              <a:rPr lang="es-CL" sz="1300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)</a:t>
            </a:r>
            <a:endParaRPr lang="es-CL" sz="1300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76" name="U-Turn Arrow 75"/>
          <p:cNvSpPr/>
          <p:nvPr/>
        </p:nvSpPr>
        <p:spPr>
          <a:xfrm>
            <a:off x="7010400" y="152400"/>
            <a:ext cx="1524000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map</a:t>
            </a:r>
            <a:endParaRPr lang="es-CL" dirty="0" smtClean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sz="500" dirty="0" smtClean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8400" y="1691944"/>
            <a:ext cx="960120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p2,(10,1)</a:t>
            </a:r>
            <a:endParaRPr lang="es-CL" sz="1300" dirty="0" smtClean="0">
              <a:solidFill>
                <a:srgbClr val="00B050"/>
              </a:solidFill>
              <a:latin typeface="Inconsolata" panose="020B0609030003000000" pitchFamily="49" charset="0"/>
            </a:endParaRPr>
          </a:p>
          <a:p>
            <a:r>
              <a:rPr lang="en-IE" sz="13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p3,(80,1)</a:t>
            </a:r>
            <a:endParaRPr lang="es-CL" sz="1300" dirty="0">
              <a:solidFill>
                <a:srgbClr val="00B050"/>
              </a:solidFill>
              <a:latin typeface="Inconsolata" panose="020B0609030003000000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6800" y="1691945"/>
            <a:ext cx="1218182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p2,{10}	   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p3,{80}	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2074" y="1691946"/>
            <a:ext cx="633328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p2,10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p3,80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38400" y="929946"/>
            <a:ext cx="960120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p1,(30,1)</a:t>
            </a:r>
            <a:endParaRPr lang="es-CL" sz="1300" dirty="0" smtClean="0">
              <a:solidFill>
                <a:srgbClr val="00B050"/>
              </a:solidFill>
              <a:latin typeface="Inconsolata" panose="020B0609030003000000" pitchFamily="49" charset="0"/>
            </a:endParaRPr>
          </a:p>
          <a:p>
            <a:r>
              <a:rPr lang="en-IE" sz="13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p2,(55,2)</a:t>
            </a:r>
            <a:endParaRPr lang="es-CL" sz="1300" dirty="0">
              <a:solidFill>
                <a:srgbClr val="00B050"/>
              </a:solidFill>
              <a:latin typeface="Inconsolata" panose="020B0609030003000000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8992" y="929946"/>
            <a:ext cx="1207008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p1,{30}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p2,{25,30}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91000" y="929945"/>
            <a:ext cx="2209798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latin typeface="Inconsolata" panose="020B0609030003000000" pitchFamily="49" charset="0"/>
              </a:rPr>
              <a:t>p1,{(30,1),(10,1),(20,2)}</a:t>
            </a:r>
            <a:endParaRPr lang="es-CL" sz="1300" dirty="0" smtClean="0">
              <a:latin typeface="Inconsolata" panose="020B0609030003000000" pitchFamily="49" charset="0"/>
            </a:endParaRPr>
          </a:p>
          <a:p>
            <a:r>
              <a:rPr lang="en-IE" sz="1300" dirty="0">
                <a:latin typeface="Inconsolata" panose="020B0609030003000000" pitchFamily="49" charset="0"/>
              </a:rPr>
              <a:t>p3,{(80,1),(</a:t>
            </a:r>
            <a:r>
              <a:rPr lang="en-IE" sz="1300" dirty="0" smtClean="0">
                <a:latin typeface="Inconsolata" panose="020B0609030003000000" pitchFamily="49" charset="0"/>
              </a:rPr>
              <a:t>120,3)}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17208" y="929945"/>
            <a:ext cx="926592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p1,(60,4)</a:t>
            </a:r>
          </a:p>
          <a:p>
            <a:r>
              <a:rPr lang="es-CL" sz="1300" dirty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p</a:t>
            </a:r>
            <a:r>
              <a:rPr lang="es-CL" sz="1300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3,(200,4)</a:t>
            </a:r>
            <a:endParaRPr lang="es-CL" sz="1300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71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Apache Spark: </a:t>
            </a:r>
            <a:br>
              <a:rPr lang="en-IE" dirty="0" smtClean="0"/>
            </a:br>
            <a:r>
              <a:rPr lang="en-IE" dirty="0" smtClean="0"/>
              <a:t>	"Directed Acyclic Graph" ("DAG")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5381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Spark: Products by Hour</a:t>
            </a:r>
            <a:endParaRPr lang="en-IE" sz="3200" dirty="0"/>
          </a:p>
        </p:txBody>
      </p:sp>
      <p:sp>
        <p:nvSpPr>
          <p:cNvPr id="3" name="Content Placeholder 2 1"/>
          <p:cNvSpPr>
            <a:spLocks noGrp="1"/>
          </p:cNvSpPr>
          <p:nvPr>
            <p:ph idx="1"/>
          </p:nvPr>
        </p:nvSpPr>
        <p:spPr>
          <a:xfrm>
            <a:off x="609600" y="1371600"/>
            <a:ext cx="3733800" cy="4572000"/>
          </a:xfrm>
          <a:ln w="920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sz="2000" dirty="0" smtClean="0">
                <a:latin typeface="Inconsolata" panose="00000509000000000000" pitchFamily="49" charset="0"/>
              </a:rPr>
              <a:t>c1	i1	08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900</a:t>
            </a:r>
          </a:p>
          <a:p>
            <a:pPr marL="0" indent="0">
              <a:buNone/>
            </a:pPr>
            <a:r>
              <a:rPr lang="en-IE" sz="2000" dirty="0" smtClean="0">
                <a:latin typeface="Inconsolata" panose="00000509000000000000" pitchFamily="49" charset="0"/>
              </a:rPr>
              <a:t>c1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i2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08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2000</a:t>
            </a:r>
            <a:endParaRPr lang="en-IE" sz="2000" dirty="0"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2000" dirty="0" smtClean="0">
                <a:latin typeface="Inconsolata" panose="00000509000000000000" pitchFamily="49" charset="0"/>
              </a:rPr>
              <a:t>c1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i2	08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2000</a:t>
            </a:r>
            <a:endParaRPr lang="en-IE" sz="2000" dirty="0"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2000" dirty="0" smtClean="0">
                <a:latin typeface="Inconsolata" panose="00000509000000000000" pitchFamily="49" charset="0"/>
              </a:rPr>
              <a:t>c2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i3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09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1240</a:t>
            </a:r>
            <a:endParaRPr lang="en-IE" sz="2000" dirty="0"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2000" dirty="0" smtClean="0">
                <a:latin typeface="Inconsolata" panose="00000509000000000000" pitchFamily="49" charset="0"/>
              </a:rPr>
              <a:t>c2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i4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09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3000</a:t>
            </a:r>
            <a:endParaRPr lang="en-IE" sz="2000" dirty="0"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2000" dirty="0" smtClean="0">
                <a:latin typeface="Inconsolata" panose="00000509000000000000" pitchFamily="49" charset="0"/>
              </a:rPr>
              <a:t>c2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i5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09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3000</a:t>
            </a:r>
            <a:endParaRPr lang="en-IE" sz="2000" dirty="0"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2000" dirty="0" smtClean="0">
                <a:latin typeface="Inconsolata" panose="00000509000000000000" pitchFamily="49" charset="0"/>
              </a:rPr>
              <a:t>c2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i6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09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2450</a:t>
            </a:r>
          </a:p>
          <a:p>
            <a:pPr marL="0" indent="0">
              <a:buNone/>
            </a:pPr>
            <a:r>
              <a:rPr lang="en-IE" sz="2000" dirty="0" smtClean="0">
                <a:latin typeface="Inconsolata" panose="00000509000000000000" pitchFamily="49" charset="0"/>
              </a:rPr>
              <a:t>c2	i2	09	2000</a:t>
            </a:r>
          </a:p>
          <a:p>
            <a:pPr marL="0" indent="0">
              <a:buNone/>
            </a:pPr>
            <a:r>
              <a:rPr lang="en-IE" sz="2000" dirty="0" smtClean="0">
                <a:latin typeface="Inconsolata" panose="00000509000000000000" pitchFamily="49" charset="0"/>
              </a:rPr>
              <a:t>c3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i7	08	7000</a:t>
            </a:r>
          </a:p>
          <a:p>
            <a:pPr marL="0" indent="0">
              <a:buNone/>
            </a:pPr>
            <a:r>
              <a:rPr lang="en-IE" sz="2000" dirty="0" smtClean="0">
                <a:latin typeface="Inconsolata" panose="00000509000000000000" pitchFamily="49" charset="0"/>
              </a:rPr>
              <a:t>c3	i8	08	9230</a:t>
            </a:r>
          </a:p>
          <a:p>
            <a:pPr marL="0" indent="0">
              <a:buNone/>
            </a:pPr>
            <a:r>
              <a:rPr lang="en-IE" sz="2000" dirty="0" smtClean="0">
                <a:latin typeface="Inconsolata" panose="00000509000000000000" pitchFamily="49" charset="0"/>
              </a:rPr>
              <a:t>c3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i2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08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2000</a:t>
            </a:r>
          </a:p>
          <a:p>
            <a:pPr marL="0" indent="0">
              <a:buNone/>
            </a:pPr>
            <a:r>
              <a:rPr lang="en-IE" sz="2000" dirty="0" smtClean="0">
                <a:latin typeface="Inconsolata" panose="00000509000000000000" pitchFamily="49" charset="0"/>
              </a:rPr>
              <a:t>c4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i1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23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900</a:t>
            </a:r>
            <a:endParaRPr lang="en-IE" sz="2000" dirty="0"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2000" dirty="0" smtClean="0">
                <a:latin typeface="Inconsolata" panose="00000509000000000000" pitchFamily="49" charset="0"/>
              </a:rPr>
              <a:t>c4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i9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23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830</a:t>
            </a:r>
          </a:p>
          <a:p>
            <a:pPr marL="0" indent="0">
              <a:buNone/>
            </a:pPr>
            <a:r>
              <a:rPr lang="en-IE" sz="2000" dirty="0" smtClean="0">
                <a:latin typeface="Inconsolata" panose="00000509000000000000" pitchFamily="49" charset="0"/>
              </a:rPr>
              <a:t>…</a:t>
            </a:r>
            <a:endParaRPr lang="en-IE" sz="2000" dirty="0">
              <a:latin typeface="Inconsolata" panose="00000509000000000000" pitchFamily="49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614381"/>
            <a:ext cx="2894480" cy="2530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247" y="1025662"/>
            <a:ext cx="639753" cy="5674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0275" y="832595"/>
            <a:ext cx="1110093" cy="6208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0907" y="1025662"/>
            <a:ext cx="18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receipts.txt</a:t>
            </a:r>
            <a:endParaRPr lang="en-I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6037231"/>
            <a:ext cx="8534400" cy="369332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Segoe UI Light" panose="020B0502040204020203" pitchFamily="34" charset="0"/>
              </a:rPr>
              <a:t>Number of customers buying each premium item per hour of the day</a:t>
            </a:r>
            <a:endParaRPr lang="en-IE" dirty="0">
              <a:latin typeface="Segoe UI Light" panose="020B0502040204020203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8700" y="6037231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1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Spark: </a:t>
            </a:r>
            <a:r>
              <a:rPr lang="en-IE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Directed Acyclic Graph (DAG)</a:t>
            </a:r>
            <a:endParaRPr lang="en-IE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2200" y="1731467"/>
            <a:ext cx="990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load</a:t>
            </a:r>
            <a:endParaRPr lang="en-IE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63753"/>
            <a:ext cx="1143000" cy="639214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18" idx="3"/>
            <a:endCxn id="15" idx="1"/>
          </p:cNvCxnSpPr>
          <p:nvPr/>
        </p:nvCxnSpPr>
        <p:spPr>
          <a:xfrm>
            <a:off x="1676400" y="1983360"/>
            <a:ext cx="685800" cy="1480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949700" y="2846933"/>
            <a:ext cx="1092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distinct</a:t>
            </a:r>
            <a:endParaRPr lang="en-IE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038600" y="1731468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IE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352800" y="2017218"/>
            <a:ext cx="685800" cy="1480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638800" y="1757921"/>
            <a:ext cx="990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filter</a:t>
            </a:r>
            <a:endParaRPr lang="en-IE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965700" y="2032025"/>
            <a:ext cx="685800" cy="1480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5" idx="3"/>
            <a:endCxn id="35" idx="1"/>
          </p:cNvCxnSpPr>
          <p:nvPr/>
        </p:nvCxnSpPr>
        <p:spPr>
          <a:xfrm>
            <a:off x="6629400" y="2024621"/>
            <a:ext cx="736600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2400300" y="2823610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IE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30" name="Straight Arrow Connector 29"/>
          <p:cNvCxnSpPr>
            <a:stCxn id="19" idx="1"/>
            <a:endCxn id="29" idx="3"/>
          </p:cNvCxnSpPr>
          <p:nvPr/>
        </p:nvCxnSpPr>
        <p:spPr>
          <a:xfrm flipH="1" flipV="1">
            <a:off x="3314700" y="3109360"/>
            <a:ext cx="635000" cy="4273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5" idx="2"/>
            <a:endCxn id="60" idx="0"/>
          </p:cNvCxnSpPr>
          <p:nvPr/>
        </p:nvCxnSpPr>
        <p:spPr>
          <a:xfrm>
            <a:off x="7823200" y="2310371"/>
            <a:ext cx="0" cy="541613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7366000" y="1738871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IE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429000" y="3953853"/>
            <a:ext cx="914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map</a:t>
            </a:r>
            <a:endParaRPr lang="en-IE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44" name="Straight Arrow Connector 43"/>
          <p:cNvCxnSpPr>
            <a:stCxn id="37" idx="3"/>
            <a:endCxn id="52" idx="1"/>
          </p:cNvCxnSpPr>
          <p:nvPr/>
        </p:nvCxnSpPr>
        <p:spPr>
          <a:xfrm flipV="1">
            <a:off x="4343400" y="4220151"/>
            <a:ext cx="504825" cy="402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8077200" y="3929080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IE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49" name="Straight Arrow Connector 48"/>
          <p:cNvCxnSpPr>
            <a:stCxn id="56" idx="3"/>
            <a:endCxn id="47" idx="1"/>
          </p:cNvCxnSpPr>
          <p:nvPr/>
        </p:nvCxnSpPr>
        <p:spPr>
          <a:xfrm>
            <a:off x="7639050" y="4212747"/>
            <a:ext cx="438150" cy="2083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4848225" y="3934401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IE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55" name="Straight Arrow Connector 54"/>
          <p:cNvCxnSpPr>
            <a:endCxn id="56" idx="1"/>
          </p:cNvCxnSpPr>
          <p:nvPr/>
        </p:nvCxnSpPr>
        <p:spPr>
          <a:xfrm>
            <a:off x="5762625" y="4212747"/>
            <a:ext cx="485775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248400" y="3946047"/>
            <a:ext cx="139065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>
                <a:solidFill>
                  <a:srgbClr val="FFC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countByKey</a:t>
            </a:r>
            <a:endParaRPr lang="en-IE" dirty="0">
              <a:solidFill>
                <a:srgbClr val="FFC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57" name="Straight Arrow Connector 56"/>
          <p:cNvCxnSpPr>
            <a:stCxn id="29" idx="2"/>
            <a:endCxn id="37" idx="0"/>
          </p:cNvCxnSpPr>
          <p:nvPr/>
        </p:nvCxnSpPr>
        <p:spPr>
          <a:xfrm>
            <a:off x="2857500" y="3395110"/>
            <a:ext cx="1028700" cy="558743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7296150" y="2851984"/>
            <a:ext cx="10541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coalesce</a:t>
            </a:r>
            <a:endParaRPr lang="en-IE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5676900" y="2831660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IE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63" name="Straight Arrow Connector 62"/>
          <p:cNvCxnSpPr>
            <a:stCxn id="60" idx="1"/>
            <a:endCxn id="62" idx="3"/>
          </p:cNvCxnSpPr>
          <p:nvPr/>
        </p:nvCxnSpPr>
        <p:spPr>
          <a:xfrm flipH="1" flipV="1">
            <a:off x="6591300" y="3117410"/>
            <a:ext cx="704850" cy="127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2" idx="1"/>
            <a:endCxn id="19" idx="3"/>
          </p:cNvCxnSpPr>
          <p:nvPr/>
        </p:nvCxnSpPr>
        <p:spPr>
          <a:xfrm flipH="1" flipV="1">
            <a:off x="5041900" y="3113633"/>
            <a:ext cx="635000" cy="377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81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5" grpId="0" animBg="1"/>
      <p:bldP spid="29" grpId="0" animBg="1"/>
      <p:bldP spid="35" grpId="0" animBg="1"/>
      <p:bldP spid="37" grpId="0" animBg="1"/>
      <p:bldP spid="47" grpId="0" animBg="1"/>
      <p:bldP spid="52" grpId="0" animBg="1"/>
      <p:bldP spid="56" grpId="0" animBg="1"/>
      <p:bldP spid="60" grpId="0" animBg="1"/>
      <p:bldP spid="6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Spark: Products by Hour</a:t>
            </a:r>
            <a:endParaRPr lang="en-IE" sz="3200" dirty="0"/>
          </a:p>
        </p:txBody>
      </p:sp>
      <p:sp>
        <p:nvSpPr>
          <p:cNvPr id="3" name="Content Placeholder 2 1"/>
          <p:cNvSpPr>
            <a:spLocks noGrp="1"/>
          </p:cNvSpPr>
          <p:nvPr>
            <p:ph idx="1"/>
          </p:nvPr>
        </p:nvSpPr>
        <p:spPr>
          <a:xfrm>
            <a:off x="609600" y="1371600"/>
            <a:ext cx="3733800" cy="4572000"/>
          </a:xfrm>
          <a:ln w="920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sz="2000" dirty="0" smtClean="0">
                <a:latin typeface="Inconsolata" panose="00000509000000000000" pitchFamily="49" charset="0"/>
              </a:rPr>
              <a:t>c1	i1	08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900</a:t>
            </a:r>
          </a:p>
          <a:p>
            <a:pPr marL="0" indent="0">
              <a:buNone/>
            </a:pPr>
            <a:r>
              <a:rPr lang="en-IE" sz="2000" dirty="0" smtClean="0">
                <a:latin typeface="Inconsolata" panose="00000509000000000000" pitchFamily="49" charset="0"/>
              </a:rPr>
              <a:t>c1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i2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08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2000</a:t>
            </a:r>
            <a:endParaRPr lang="en-IE" sz="2000" dirty="0"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2000" dirty="0" smtClean="0">
                <a:latin typeface="Inconsolata" panose="00000509000000000000" pitchFamily="49" charset="0"/>
              </a:rPr>
              <a:t>c1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i2	08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2000</a:t>
            </a:r>
            <a:endParaRPr lang="en-IE" sz="2000" dirty="0"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2000" dirty="0" smtClean="0">
                <a:latin typeface="Inconsolata" panose="00000509000000000000" pitchFamily="49" charset="0"/>
              </a:rPr>
              <a:t>c2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i3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09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1240</a:t>
            </a:r>
            <a:endParaRPr lang="en-IE" sz="2000" dirty="0"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2000" dirty="0" smtClean="0">
                <a:latin typeface="Inconsolata" panose="00000509000000000000" pitchFamily="49" charset="0"/>
              </a:rPr>
              <a:t>c2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i4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09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3000</a:t>
            </a:r>
            <a:endParaRPr lang="en-IE" sz="2000" dirty="0"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2000" dirty="0" smtClean="0">
                <a:latin typeface="Inconsolata" panose="00000509000000000000" pitchFamily="49" charset="0"/>
              </a:rPr>
              <a:t>c2	i5	09	3000</a:t>
            </a:r>
          </a:p>
          <a:p>
            <a:pPr marL="0" indent="0">
              <a:buNone/>
            </a:pPr>
            <a:r>
              <a:rPr lang="en-IE" sz="2000" dirty="0" smtClean="0">
                <a:latin typeface="Inconsolata" panose="00000509000000000000" pitchFamily="49" charset="0"/>
              </a:rPr>
              <a:t>c2	i6	09	2450</a:t>
            </a:r>
          </a:p>
          <a:p>
            <a:pPr marL="0" indent="0">
              <a:buNone/>
            </a:pPr>
            <a:r>
              <a:rPr lang="en-IE" sz="2000" dirty="0" smtClean="0">
                <a:latin typeface="Inconsolata" panose="00000509000000000000" pitchFamily="49" charset="0"/>
              </a:rPr>
              <a:t>c2</a:t>
            </a:r>
            <a:r>
              <a:rPr lang="en-IE" sz="2000" dirty="0" smtClean="0">
                <a:latin typeface="Inconsolata" panose="00000509000000000000" pitchFamily="49" charset="0"/>
              </a:rPr>
              <a:t>	i2	09	2000</a:t>
            </a:r>
          </a:p>
          <a:p>
            <a:pPr marL="0" indent="0">
              <a:buNone/>
            </a:pPr>
            <a:r>
              <a:rPr lang="en-IE" sz="2000" dirty="0" smtClean="0">
                <a:latin typeface="Inconsolata" panose="00000509000000000000" pitchFamily="49" charset="0"/>
              </a:rPr>
              <a:t>c3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i7	08	7000</a:t>
            </a:r>
          </a:p>
          <a:p>
            <a:pPr marL="0" indent="0">
              <a:buNone/>
            </a:pPr>
            <a:r>
              <a:rPr lang="en-IE" sz="2000" dirty="0" smtClean="0">
                <a:latin typeface="Inconsolata" panose="00000509000000000000" pitchFamily="49" charset="0"/>
              </a:rPr>
              <a:t>c3	i8	08	9230</a:t>
            </a:r>
          </a:p>
          <a:p>
            <a:pPr marL="0" indent="0">
              <a:buNone/>
            </a:pPr>
            <a:r>
              <a:rPr lang="en-IE" sz="2000" dirty="0" smtClean="0">
                <a:latin typeface="Inconsolata" panose="00000509000000000000" pitchFamily="49" charset="0"/>
              </a:rPr>
              <a:t>c3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i2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08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2000</a:t>
            </a:r>
          </a:p>
          <a:p>
            <a:pPr marL="0" indent="0">
              <a:buNone/>
            </a:pPr>
            <a:r>
              <a:rPr lang="en-IE" sz="2000" dirty="0" smtClean="0">
                <a:latin typeface="Inconsolata" panose="00000509000000000000" pitchFamily="49" charset="0"/>
              </a:rPr>
              <a:t>c4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i1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23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900</a:t>
            </a:r>
            <a:endParaRPr lang="en-IE" sz="2000" dirty="0"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2000" dirty="0" smtClean="0">
                <a:latin typeface="Inconsolata" panose="00000509000000000000" pitchFamily="49" charset="0"/>
              </a:rPr>
              <a:t>c4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i9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23</a:t>
            </a:r>
            <a:r>
              <a:rPr lang="en-IE" sz="2000" dirty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830</a:t>
            </a:r>
          </a:p>
          <a:p>
            <a:pPr marL="0" indent="0">
              <a:buNone/>
            </a:pPr>
            <a:r>
              <a:rPr lang="en-IE" sz="2000" dirty="0" smtClean="0">
                <a:latin typeface="Inconsolata" panose="00000509000000000000" pitchFamily="49" charset="0"/>
              </a:rPr>
              <a:t>…</a:t>
            </a:r>
            <a:endParaRPr lang="en-IE" sz="2000" dirty="0">
              <a:latin typeface="Inconsolata" panose="00000509000000000000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400800"/>
            <a:ext cx="8534400" cy="369332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Segoe UI Light" panose="020B0502040204020203" pitchFamily="34" charset="0"/>
              </a:rPr>
              <a:t>Also </a:t>
            </a:r>
            <a:r>
              <a:rPr lang="en-IE" dirty="0">
                <a:latin typeface="Segoe UI Light" panose="020B0502040204020203" pitchFamily="34" charset="0"/>
              </a:rPr>
              <a:t>… </a:t>
            </a:r>
            <a:r>
              <a:rPr lang="en-IE" dirty="0" smtClean="0">
                <a:latin typeface="Segoe UI Light" panose="020B0502040204020203" pitchFamily="34" charset="0"/>
              </a:rPr>
              <a:t>№ of females older than 30 buying </a:t>
            </a:r>
            <a:r>
              <a:rPr lang="en-IE" dirty="0">
                <a:latin typeface="Segoe UI Light" panose="020B0502040204020203" pitchFamily="34" charset="0"/>
              </a:rPr>
              <a:t>each premium item </a:t>
            </a:r>
            <a:r>
              <a:rPr lang="en-IE" dirty="0" smtClean="0">
                <a:latin typeface="Segoe UI Light" panose="020B0502040204020203" pitchFamily="34" charset="0"/>
              </a:rPr>
              <a:t>per </a:t>
            </a:r>
            <a:r>
              <a:rPr lang="en-IE" dirty="0">
                <a:latin typeface="Segoe UI Light" panose="020B0502040204020203" pitchFamily="34" charset="0"/>
              </a:rPr>
              <a:t>hour of the day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8700" y="6400800"/>
            <a:ext cx="342900" cy="342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614381"/>
            <a:ext cx="2894480" cy="253019"/>
          </a:xfrm>
          <a:prstGeom prst="rect">
            <a:avLst/>
          </a:prstGeom>
        </p:spPr>
      </p:pic>
      <p:sp>
        <p:nvSpPr>
          <p:cNvPr id="9" name="Content Placeholder 2 2"/>
          <p:cNvSpPr txBox="1">
            <a:spLocks/>
          </p:cNvSpPr>
          <p:nvPr/>
        </p:nvSpPr>
        <p:spPr>
          <a:xfrm>
            <a:off x="4953000" y="1384300"/>
            <a:ext cx="3733800" cy="4572000"/>
          </a:xfrm>
          <a:prstGeom prst="rect">
            <a:avLst/>
          </a:prstGeom>
          <a:ln w="92075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E" sz="2000" dirty="0" smtClean="0">
                <a:latin typeface="Inconsolata" panose="00000509000000000000" pitchFamily="49" charset="0"/>
              </a:rPr>
              <a:t>c1	female	40</a:t>
            </a:r>
          </a:p>
          <a:p>
            <a:pPr marL="0" indent="0">
              <a:buFont typeface="Arial" pitchFamily="34" charset="0"/>
              <a:buNone/>
            </a:pPr>
            <a:r>
              <a:rPr lang="en-IE" sz="2000" dirty="0" smtClean="0">
                <a:latin typeface="Inconsolata" panose="00000509000000000000" pitchFamily="49" charset="0"/>
              </a:rPr>
              <a:t>c2	male	24</a:t>
            </a:r>
          </a:p>
          <a:p>
            <a:pPr marL="0" indent="0">
              <a:buNone/>
            </a:pPr>
            <a:r>
              <a:rPr lang="en-IE" sz="2000" dirty="0" smtClean="0">
                <a:latin typeface="Inconsolata" panose="00000509000000000000" pitchFamily="49" charset="0"/>
              </a:rPr>
              <a:t>c3	</a:t>
            </a:r>
            <a:r>
              <a:rPr lang="en-IE" sz="2000" dirty="0" smtClean="0">
                <a:latin typeface="Inconsolata" panose="00000509000000000000" pitchFamily="49" charset="0"/>
              </a:rPr>
              <a:t>non-b </a:t>
            </a:r>
            <a:r>
              <a:rPr lang="en-IE" sz="2000" dirty="0" smtClean="0">
                <a:latin typeface="Inconsolata" panose="00000509000000000000" pitchFamily="49" charset="0"/>
              </a:rPr>
              <a:t>	73</a:t>
            </a:r>
          </a:p>
          <a:p>
            <a:pPr marL="0" indent="0">
              <a:buFont typeface="Arial" pitchFamily="34" charset="0"/>
              <a:buNone/>
            </a:pPr>
            <a:r>
              <a:rPr lang="en-IE" sz="2000" dirty="0" smtClean="0">
                <a:latin typeface="Inconsolata" panose="00000509000000000000" pitchFamily="49" charset="0"/>
              </a:rPr>
              <a:t>c4	</a:t>
            </a:r>
            <a:r>
              <a:rPr lang="en-IE" sz="2000" dirty="0" smtClean="0">
                <a:latin typeface="Inconsolata" panose="00000509000000000000" pitchFamily="49" charset="0"/>
              </a:rPr>
              <a:t>female</a:t>
            </a:r>
            <a:r>
              <a:rPr lang="en-IE" sz="2000" dirty="0" smtClean="0">
                <a:latin typeface="Inconsolata" panose="00000509000000000000" pitchFamily="49" charset="0"/>
              </a:rPr>
              <a:t>	</a:t>
            </a:r>
            <a:r>
              <a:rPr lang="en-IE" sz="2000" dirty="0" smtClean="0">
                <a:latin typeface="Inconsolata" panose="00000509000000000000" pitchFamily="49" charset="0"/>
              </a:rPr>
              <a:t>21</a:t>
            </a:r>
          </a:p>
          <a:p>
            <a:pPr marL="0" indent="0">
              <a:buFont typeface="Arial" pitchFamily="34" charset="0"/>
              <a:buNone/>
            </a:pPr>
            <a:r>
              <a:rPr lang="en-IE" sz="2000" dirty="0" smtClean="0">
                <a:latin typeface="Inconsolata" panose="00000509000000000000" pitchFamily="49" charset="0"/>
              </a:rPr>
              <a:t>…</a:t>
            </a:r>
            <a:endParaRPr lang="en-IE" sz="2000" dirty="0">
              <a:latin typeface="Inconsolata" panose="00000509000000000000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614381"/>
            <a:ext cx="2388003" cy="2551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2247" y="1025662"/>
            <a:ext cx="639753" cy="5674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1130" y="1059270"/>
            <a:ext cx="639753" cy="5674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0275" y="832595"/>
            <a:ext cx="1110093" cy="6208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5200" y="826989"/>
            <a:ext cx="1110093" cy="6208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0907" y="1025662"/>
            <a:ext cx="18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receipts.txt</a:t>
            </a:r>
            <a:endParaRPr lang="en-I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1051097"/>
            <a:ext cx="18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customer.txt</a:t>
            </a:r>
            <a:endParaRPr lang="en-I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6037231"/>
            <a:ext cx="8534400" cy="369332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Segoe UI Light" panose="020B0502040204020203" pitchFamily="34" charset="0"/>
              </a:rPr>
              <a:t>Number of customers buying each premium item per hour of the day</a:t>
            </a:r>
            <a:endParaRPr lang="en-IE" dirty="0">
              <a:latin typeface="Segoe UI Light" panose="020B0502040204020203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8700" y="6037231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7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Spark: </a:t>
            </a:r>
            <a:r>
              <a:rPr lang="en-IE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Directed Acyclic Graph (DAG)</a:t>
            </a:r>
            <a:endParaRPr lang="en-IE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2200" y="1731467"/>
            <a:ext cx="990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load</a:t>
            </a:r>
            <a:endParaRPr lang="en-IE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1663753"/>
            <a:ext cx="1143000" cy="639214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18" idx="3"/>
            <a:endCxn id="15" idx="1"/>
          </p:cNvCxnSpPr>
          <p:nvPr/>
        </p:nvCxnSpPr>
        <p:spPr>
          <a:xfrm>
            <a:off x="1676400" y="1983360"/>
            <a:ext cx="685800" cy="1480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429000" y="3953853"/>
            <a:ext cx="914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map</a:t>
            </a:r>
            <a:endParaRPr lang="en-IE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44" name="Straight Arrow Connector 43"/>
          <p:cNvCxnSpPr>
            <a:stCxn id="37" idx="3"/>
            <a:endCxn id="52" idx="1"/>
          </p:cNvCxnSpPr>
          <p:nvPr/>
        </p:nvCxnSpPr>
        <p:spPr>
          <a:xfrm flipV="1">
            <a:off x="4343400" y="4220151"/>
            <a:ext cx="504825" cy="402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8077200" y="3929080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IE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49" name="Straight Arrow Connector 48"/>
          <p:cNvCxnSpPr>
            <a:stCxn id="56" idx="3"/>
            <a:endCxn id="47" idx="1"/>
          </p:cNvCxnSpPr>
          <p:nvPr/>
        </p:nvCxnSpPr>
        <p:spPr>
          <a:xfrm>
            <a:off x="7639050" y="4212747"/>
            <a:ext cx="438150" cy="2083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4848225" y="3934401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IE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55" name="Straight Arrow Connector 54"/>
          <p:cNvCxnSpPr>
            <a:endCxn id="56" idx="1"/>
          </p:cNvCxnSpPr>
          <p:nvPr/>
        </p:nvCxnSpPr>
        <p:spPr>
          <a:xfrm>
            <a:off x="5762625" y="4212747"/>
            <a:ext cx="485775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248400" y="3946047"/>
            <a:ext cx="139065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>
                <a:solidFill>
                  <a:srgbClr val="FFC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countByKey</a:t>
            </a:r>
            <a:endParaRPr lang="en-IE" dirty="0">
              <a:solidFill>
                <a:srgbClr val="FFC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57" name="Straight Arrow Connector 56"/>
          <p:cNvCxnSpPr>
            <a:endCxn id="37" idx="0"/>
          </p:cNvCxnSpPr>
          <p:nvPr/>
        </p:nvCxnSpPr>
        <p:spPr>
          <a:xfrm>
            <a:off x="2857500" y="3395110"/>
            <a:ext cx="1028700" cy="558743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33400" y="1417775"/>
            <a:ext cx="1889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receipts.txt</a:t>
            </a:r>
            <a:endParaRPr lang="en-IE" sz="1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6098160"/>
            <a:ext cx="1143000" cy="63921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676400" y="6165874"/>
            <a:ext cx="6565900" cy="571501"/>
            <a:chOff x="1676400" y="6165874"/>
            <a:chExt cx="6565900" cy="571501"/>
          </a:xfrm>
        </p:grpSpPr>
        <p:sp>
          <p:nvSpPr>
            <p:cNvPr id="31" name="Rectangle 30"/>
            <p:cNvSpPr/>
            <p:nvPr/>
          </p:nvSpPr>
          <p:spPr>
            <a:xfrm>
              <a:off x="2362200" y="6165874"/>
              <a:ext cx="9906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solidFill>
                    <a:srgbClr val="7030A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load</a:t>
              </a:r>
              <a:endParaRPr lang="en-IE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34" name="Straight Arrow Connector 33"/>
            <p:cNvCxnSpPr>
              <a:stCxn id="33" idx="3"/>
              <a:endCxn id="31" idx="1"/>
            </p:cNvCxnSpPr>
            <p:nvPr/>
          </p:nvCxnSpPr>
          <p:spPr>
            <a:xfrm>
              <a:off x="1676400" y="6417767"/>
              <a:ext cx="685800" cy="14807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ounded Rectangle 35"/>
            <p:cNvSpPr/>
            <p:nvPr/>
          </p:nvSpPr>
          <p:spPr>
            <a:xfrm>
              <a:off x="4038600" y="6165875"/>
              <a:ext cx="914400" cy="571500"/>
            </a:xfrm>
            <a:prstGeom prst="round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36000"/>
                  </a:schemeClr>
                </a:gs>
                <a:gs pos="35000">
                  <a:schemeClr val="dk1">
                    <a:tint val="37000"/>
                    <a:satMod val="300000"/>
                    <a:alpha val="41000"/>
                  </a:schemeClr>
                </a:gs>
                <a:gs pos="100000">
                  <a:schemeClr val="dk1">
                    <a:tint val="15000"/>
                    <a:satMod val="350000"/>
                    <a:alpha val="30000"/>
                  </a:schemeClr>
                </a:gs>
              </a:gsLst>
            </a:gradFill>
            <a:ln w="22225"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sz="2800" dirty="0" smtClean="0">
                  <a:solidFill>
                    <a:schemeClr val="accent6">
                      <a:lumMod val="50000"/>
                    </a:schemeClr>
                  </a:solidFill>
                </a:rPr>
                <a:t>RDD</a:t>
              </a:r>
              <a:endParaRPr lang="en-IE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3352800" y="6451625"/>
              <a:ext cx="685800" cy="14807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5638800" y="6192328"/>
              <a:ext cx="9906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solidFill>
                    <a:srgbClr val="7030A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filter</a:t>
              </a:r>
              <a:endParaRPr lang="en-IE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4965700" y="6466432"/>
              <a:ext cx="685800" cy="14807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6629400" y="6481239"/>
              <a:ext cx="685800" cy="14807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ounded Rectangle 41"/>
            <p:cNvSpPr/>
            <p:nvPr/>
          </p:nvSpPr>
          <p:spPr>
            <a:xfrm>
              <a:off x="7327900" y="6165875"/>
              <a:ext cx="914400" cy="571500"/>
            </a:xfrm>
            <a:prstGeom prst="round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36000"/>
                  </a:schemeClr>
                </a:gs>
                <a:gs pos="35000">
                  <a:schemeClr val="dk1">
                    <a:tint val="37000"/>
                    <a:satMod val="300000"/>
                    <a:alpha val="41000"/>
                  </a:schemeClr>
                </a:gs>
                <a:gs pos="100000">
                  <a:schemeClr val="dk1">
                    <a:tint val="15000"/>
                    <a:satMod val="350000"/>
                    <a:alpha val="30000"/>
                  </a:schemeClr>
                </a:gs>
              </a:gsLst>
            </a:gradFill>
            <a:ln w="22225"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sz="2800" dirty="0" smtClean="0">
                  <a:solidFill>
                    <a:schemeClr val="accent6">
                      <a:lumMod val="50000"/>
                    </a:schemeClr>
                  </a:solidFill>
                </a:rPr>
                <a:t>RDD</a:t>
              </a:r>
              <a:endParaRPr lang="en-IE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33400" y="5864423"/>
            <a:ext cx="1889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customer.txt</a:t>
            </a:r>
            <a:endParaRPr lang="en-IE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38113" y="4890064"/>
            <a:ext cx="990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join</a:t>
            </a:r>
            <a:endParaRPr lang="en-IE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1128713" y="5438432"/>
            <a:ext cx="6199187" cy="753896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endCxn id="45" idx="0"/>
          </p:cNvCxnSpPr>
          <p:nvPr/>
        </p:nvCxnSpPr>
        <p:spPr>
          <a:xfrm flipH="1">
            <a:off x="633413" y="3395110"/>
            <a:ext cx="2224087" cy="149495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245350" y="186306"/>
            <a:ext cx="1676400" cy="369332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Segoe UI Light" panose="020B0502040204020203" pitchFamily="34" charset="0"/>
              </a:rPr>
              <a:t>Problem?</a:t>
            </a:r>
            <a:endParaRPr lang="en-IE" dirty="0">
              <a:latin typeface="Segoe UI Light" panose="020B0502040204020203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8850" y="186306"/>
            <a:ext cx="342900" cy="342900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7245350" y="609600"/>
            <a:ext cx="1676400" cy="369332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Segoe UI Light" panose="020B0502040204020203" pitchFamily="34" charset="0"/>
              </a:rPr>
              <a:t>Solution?</a:t>
            </a:r>
            <a:endParaRPr lang="en-IE" dirty="0">
              <a:latin typeface="Segoe UI Light" panose="020B0502040204020203" pitchFamily="34" charset="0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8850" y="609600"/>
            <a:ext cx="342900" cy="342900"/>
          </a:xfrm>
          <a:prstGeom prst="rect">
            <a:avLst/>
          </a:prstGeom>
        </p:spPr>
      </p:pic>
      <p:grpSp>
        <p:nvGrpSpPr>
          <p:cNvPr id="77" name="Group 76"/>
          <p:cNvGrpSpPr/>
          <p:nvPr/>
        </p:nvGrpSpPr>
        <p:grpSpPr>
          <a:xfrm>
            <a:off x="1152000" y="4871014"/>
            <a:ext cx="7862887" cy="577286"/>
            <a:chOff x="1128713" y="4871014"/>
            <a:chExt cx="7862887" cy="577286"/>
          </a:xfrm>
        </p:grpSpPr>
        <p:sp>
          <p:nvSpPr>
            <p:cNvPr id="78" name="Rounded Rectangle 77"/>
            <p:cNvSpPr/>
            <p:nvPr/>
          </p:nvSpPr>
          <p:spPr>
            <a:xfrm>
              <a:off x="4813300" y="4871014"/>
              <a:ext cx="914400" cy="571500"/>
            </a:xfrm>
            <a:prstGeom prst="round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36000"/>
                  </a:schemeClr>
                </a:gs>
                <a:gs pos="35000">
                  <a:schemeClr val="dk1">
                    <a:tint val="37000"/>
                    <a:satMod val="300000"/>
                    <a:alpha val="41000"/>
                  </a:schemeClr>
                </a:gs>
                <a:gs pos="100000">
                  <a:schemeClr val="dk1">
                    <a:tint val="15000"/>
                    <a:satMod val="350000"/>
                    <a:alpha val="30000"/>
                  </a:schemeClr>
                </a:gs>
              </a:gsLst>
            </a:gradFill>
            <a:ln w="22225"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sz="2800" dirty="0" smtClean="0">
                  <a:solidFill>
                    <a:schemeClr val="accent6">
                      <a:lumMod val="50000"/>
                    </a:schemeClr>
                  </a:solidFill>
                </a:rPr>
                <a:t>RDD</a:t>
              </a:r>
              <a:endParaRPr lang="en-IE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8077200" y="4876800"/>
              <a:ext cx="914400" cy="571500"/>
            </a:xfrm>
            <a:prstGeom prst="round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36000"/>
                  </a:schemeClr>
                </a:gs>
                <a:gs pos="35000">
                  <a:schemeClr val="dk1">
                    <a:tint val="37000"/>
                    <a:satMod val="300000"/>
                    <a:alpha val="41000"/>
                  </a:schemeClr>
                </a:gs>
                <a:gs pos="100000">
                  <a:schemeClr val="dk1">
                    <a:tint val="15000"/>
                    <a:satMod val="350000"/>
                    <a:alpha val="30000"/>
                  </a:schemeClr>
                </a:gs>
              </a:gsLst>
            </a:gradFill>
            <a:ln w="22225">
              <a:solidFill>
                <a:schemeClr val="tx1"/>
              </a:solidFill>
              <a:prstDash val="soli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sz="2800" dirty="0" smtClean="0">
                  <a:solidFill>
                    <a:schemeClr val="accent6">
                      <a:lumMod val="50000"/>
                    </a:schemeClr>
                  </a:solidFill>
                </a:rPr>
                <a:t>RDD</a:t>
              </a:r>
              <a:endParaRPr lang="en-IE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80" name="Straight Arrow Connector 79"/>
            <p:cNvCxnSpPr>
              <a:stCxn id="81" idx="3"/>
              <a:endCxn id="79" idx="1"/>
            </p:cNvCxnSpPr>
            <p:nvPr/>
          </p:nvCxnSpPr>
          <p:spPr>
            <a:xfrm>
              <a:off x="7591425" y="5160467"/>
              <a:ext cx="485775" cy="2083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6200775" y="4893767"/>
              <a:ext cx="1390650" cy="533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err="1" smtClean="0">
                  <a:solidFill>
                    <a:srgbClr val="FFC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countByKey</a:t>
              </a:r>
              <a:endParaRPr lang="en-IE" dirty="0">
                <a:solidFill>
                  <a:srgbClr val="FFC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5727700" y="5164167"/>
              <a:ext cx="485775" cy="2083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3389313" y="4905434"/>
              <a:ext cx="914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solidFill>
                    <a:srgbClr val="7030A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map</a:t>
              </a:r>
              <a:endParaRPr lang="en-IE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84" name="Straight Arrow Connector 83"/>
            <p:cNvCxnSpPr>
              <a:stCxn id="83" idx="3"/>
            </p:cNvCxnSpPr>
            <p:nvPr/>
          </p:nvCxnSpPr>
          <p:spPr>
            <a:xfrm flipV="1">
              <a:off x="4303713" y="5171732"/>
              <a:ext cx="504825" cy="402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ounded Rectangle 84"/>
            <p:cNvSpPr/>
            <p:nvPr/>
          </p:nvSpPr>
          <p:spPr>
            <a:xfrm>
              <a:off x="1764507" y="4871061"/>
              <a:ext cx="914400" cy="571500"/>
            </a:xfrm>
            <a:prstGeom prst="round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36000"/>
                  </a:schemeClr>
                </a:gs>
                <a:gs pos="35000">
                  <a:schemeClr val="dk1">
                    <a:tint val="37000"/>
                    <a:satMod val="300000"/>
                    <a:alpha val="41000"/>
                  </a:schemeClr>
                </a:gs>
                <a:gs pos="100000">
                  <a:schemeClr val="dk1">
                    <a:tint val="15000"/>
                    <a:satMod val="350000"/>
                    <a:alpha val="30000"/>
                  </a:schemeClr>
                </a:gs>
              </a:gsLst>
            </a:gradFill>
            <a:ln w="22225"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sz="2800" dirty="0" smtClean="0">
                  <a:solidFill>
                    <a:schemeClr val="accent6">
                      <a:lumMod val="50000"/>
                    </a:schemeClr>
                  </a:solidFill>
                </a:rPr>
                <a:t>RDD</a:t>
              </a:r>
              <a:endParaRPr lang="en-IE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86" name="Straight Arrow Connector 85"/>
            <p:cNvCxnSpPr>
              <a:endCxn id="85" idx="1"/>
            </p:cNvCxnSpPr>
            <p:nvPr/>
          </p:nvCxnSpPr>
          <p:spPr>
            <a:xfrm>
              <a:off x="1128713" y="5156764"/>
              <a:ext cx="635794" cy="47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85" idx="3"/>
              <a:endCxn id="83" idx="1"/>
            </p:cNvCxnSpPr>
            <p:nvPr/>
          </p:nvCxnSpPr>
          <p:spPr>
            <a:xfrm>
              <a:off x="2678907" y="5156811"/>
              <a:ext cx="710406" cy="15323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3949700" y="2846933"/>
            <a:ext cx="1092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distinct</a:t>
            </a:r>
            <a:endParaRPr lang="en-IE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4038600" y="1731468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IE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3352800" y="2017218"/>
            <a:ext cx="685800" cy="1480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5638800" y="1757921"/>
            <a:ext cx="990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filter</a:t>
            </a:r>
            <a:endParaRPr lang="en-IE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4965700" y="2032025"/>
            <a:ext cx="685800" cy="1480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91" idx="3"/>
            <a:endCxn id="97" idx="1"/>
          </p:cNvCxnSpPr>
          <p:nvPr/>
        </p:nvCxnSpPr>
        <p:spPr>
          <a:xfrm>
            <a:off x="6629400" y="2024621"/>
            <a:ext cx="736600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93"/>
          <p:cNvSpPr/>
          <p:nvPr/>
        </p:nvSpPr>
        <p:spPr>
          <a:xfrm>
            <a:off x="2400300" y="2823610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IE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95" name="Straight Arrow Connector 94"/>
          <p:cNvCxnSpPr>
            <a:stCxn id="88" idx="1"/>
            <a:endCxn id="94" idx="3"/>
          </p:cNvCxnSpPr>
          <p:nvPr/>
        </p:nvCxnSpPr>
        <p:spPr>
          <a:xfrm flipH="1" flipV="1">
            <a:off x="3314700" y="3109360"/>
            <a:ext cx="635000" cy="4273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97" idx="2"/>
            <a:endCxn id="106" idx="0"/>
          </p:cNvCxnSpPr>
          <p:nvPr/>
        </p:nvCxnSpPr>
        <p:spPr>
          <a:xfrm>
            <a:off x="7823200" y="2310371"/>
            <a:ext cx="0" cy="541613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ounded Rectangle 96"/>
          <p:cNvSpPr/>
          <p:nvPr/>
        </p:nvSpPr>
        <p:spPr>
          <a:xfrm>
            <a:off x="7366000" y="1738871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IE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429000" y="3953853"/>
            <a:ext cx="914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map</a:t>
            </a:r>
            <a:endParaRPr lang="en-IE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9" name="Straight Arrow Connector 98"/>
          <p:cNvCxnSpPr>
            <a:stCxn id="98" idx="3"/>
            <a:endCxn id="102" idx="1"/>
          </p:cNvCxnSpPr>
          <p:nvPr/>
        </p:nvCxnSpPr>
        <p:spPr>
          <a:xfrm flipV="1">
            <a:off x="4343400" y="4220151"/>
            <a:ext cx="504825" cy="402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/>
          <p:cNvSpPr/>
          <p:nvPr/>
        </p:nvSpPr>
        <p:spPr>
          <a:xfrm>
            <a:off x="8077200" y="3929080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IE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101" name="Straight Arrow Connector 100"/>
          <p:cNvCxnSpPr>
            <a:stCxn id="104" idx="3"/>
            <a:endCxn id="100" idx="1"/>
          </p:cNvCxnSpPr>
          <p:nvPr/>
        </p:nvCxnSpPr>
        <p:spPr>
          <a:xfrm>
            <a:off x="7639050" y="4212747"/>
            <a:ext cx="438150" cy="2083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ounded Rectangle 101"/>
          <p:cNvSpPr/>
          <p:nvPr/>
        </p:nvSpPr>
        <p:spPr>
          <a:xfrm>
            <a:off x="4848225" y="3934401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IE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103" name="Straight Arrow Connector 102"/>
          <p:cNvCxnSpPr>
            <a:endCxn id="104" idx="1"/>
          </p:cNvCxnSpPr>
          <p:nvPr/>
        </p:nvCxnSpPr>
        <p:spPr>
          <a:xfrm>
            <a:off x="5762625" y="4212747"/>
            <a:ext cx="485775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6248400" y="3946047"/>
            <a:ext cx="139065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>
                <a:solidFill>
                  <a:srgbClr val="FFC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countByKey</a:t>
            </a:r>
            <a:endParaRPr lang="en-IE" dirty="0">
              <a:solidFill>
                <a:srgbClr val="FFC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105" name="Straight Arrow Connector 104"/>
          <p:cNvCxnSpPr>
            <a:stCxn id="94" idx="2"/>
            <a:endCxn id="98" idx="0"/>
          </p:cNvCxnSpPr>
          <p:nvPr/>
        </p:nvCxnSpPr>
        <p:spPr>
          <a:xfrm>
            <a:off x="2857500" y="3395110"/>
            <a:ext cx="1028700" cy="558743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7296150" y="2851984"/>
            <a:ext cx="10541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coalesce</a:t>
            </a:r>
            <a:endParaRPr lang="en-IE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5676900" y="2831660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IE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108" name="Straight Arrow Connector 107"/>
          <p:cNvCxnSpPr>
            <a:stCxn id="106" idx="1"/>
            <a:endCxn id="107" idx="3"/>
          </p:cNvCxnSpPr>
          <p:nvPr/>
        </p:nvCxnSpPr>
        <p:spPr>
          <a:xfrm flipH="1" flipV="1">
            <a:off x="6591300" y="3117410"/>
            <a:ext cx="704850" cy="127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107" idx="1"/>
            <a:endCxn id="88" idx="3"/>
          </p:cNvCxnSpPr>
          <p:nvPr/>
        </p:nvCxnSpPr>
        <p:spPr>
          <a:xfrm flipH="1" flipV="1">
            <a:off x="5041900" y="3113633"/>
            <a:ext cx="635000" cy="377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10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805263"/>
            <a:ext cx="219487" cy="13413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487" y="2893840"/>
            <a:ext cx="219487" cy="134131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81" y="2893840"/>
            <a:ext cx="219487" cy="134131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370" y="1784635"/>
            <a:ext cx="219487" cy="13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8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 animBg="1"/>
      <p:bldP spid="66" grpId="0" animBg="1"/>
      <p:bldP spid="7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Spark: </a:t>
            </a:r>
            <a:r>
              <a:rPr lang="en-IE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Directed Acyclic Graph (DAG)</a:t>
            </a:r>
            <a:endParaRPr lang="en-IE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2200" y="1731467"/>
            <a:ext cx="990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load</a:t>
            </a:r>
            <a:endParaRPr lang="en-IE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63753"/>
            <a:ext cx="1143000" cy="639214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18" idx="3"/>
            <a:endCxn id="15" idx="1"/>
          </p:cNvCxnSpPr>
          <p:nvPr/>
        </p:nvCxnSpPr>
        <p:spPr>
          <a:xfrm>
            <a:off x="1676400" y="1983360"/>
            <a:ext cx="685800" cy="1480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429000" y="3953853"/>
            <a:ext cx="914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map</a:t>
            </a:r>
            <a:endParaRPr lang="en-IE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44" name="Straight Arrow Connector 43"/>
          <p:cNvCxnSpPr>
            <a:stCxn id="37" idx="3"/>
            <a:endCxn id="52" idx="1"/>
          </p:cNvCxnSpPr>
          <p:nvPr/>
        </p:nvCxnSpPr>
        <p:spPr>
          <a:xfrm flipV="1">
            <a:off x="4343400" y="4220151"/>
            <a:ext cx="504825" cy="402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8077200" y="3929080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IE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49" name="Straight Arrow Connector 48"/>
          <p:cNvCxnSpPr>
            <a:stCxn id="56" idx="3"/>
            <a:endCxn id="47" idx="1"/>
          </p:cNvCxnSpPr>
          <p:nvPr/>
        </p:nvCxnSpPr>
        <p:spPr>
          <a:xfrm>
            <a:off x="7639050" y="4212747"/>
            <a:ext cx="438150" cy="2083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4848225" y="3934401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IE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55" name="Straight Arrow Connector 54"/>
          <p:cNvCxnSpPr>
            <a:endCxn id="56" idx="1"/>
          </p:cNvCxnSpPr>
          <p:nvPr/>
        </p:nvCxnSpPr>
        <p:spPr>
          <a:xfrm>
            <a:off x="5762625" y="4212747"/>
            <a:ext cx="485775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248400" y="3946047"/>
            <a:ext cx="139065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>
                <a:solidFill>
                  <a:srgbClr val="FFC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countByKey</a:t>
            </a:r>
            <a:endParaRPr lang="en-IE" dirty="0">
              <a:solidFill>
                <a:srgbClr val="FFC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3400" y="1417775"/>
            <a:ext cx="1889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receipts.txt</a:t>
            </a:r>
            <a:endParaRPr lang="en-IE" sz="1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098160"/>
            <a:ext cx="1143000" cy="63921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676400" y="6165874"/>
            <a:ext cx="6565900" cy="571501"/>
            <a:chOff x="1676400" y="6165874"/>
            <a:chExt cx="6565900" cy="571501"/>
          </a:xfrm>
        </p:grpSpPr>
        <p:sp>
          <p:nvSpPr>
            <p:cNvPr id="31" name="Rectangle 30"/>
            <p:cNvSpPr/>
            <p:nvPr/>
          </p:nvSpPr>
          <p:spPr>
            <a:xfrm>
              <a:off x="2362200" y="6165874"/>
              <a:ext cx="9906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solidFill>
                    <a:srgbClr val="7030A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load</a:t>
              </a:r>
              <a:endParaRPr lang="en-IE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34" name="Straight Arrow Connector 33"/>
            <p:cNvCxnSpPr>
              <a:stCxn id="33" idx="3"/>
              <a:endCxn id="31" idx="1"/>
            </p:cNvCxnSpPr>
            <p:nvPr/>
          </p:nvCxnSpPr>
          <p:spPr>
            <a:xfrm>
              <a:off x="1676400" y="6417767"/>
              <a:ext cx="685800" cy="14807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ounded Rectangle 35"/>
            <p:cNvSpPr/>
            <p:nvPr/>
          </p:nvSpPr>
          <p:spPr>
            <a:xfrm>
              <a:off x="4038600" y="6165875"/>
              <a:ext cx="914400" cy="571500"/>
            </a:xfrm>
            <a:prstGeom prst="round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36000"/>
                  </a:schemeClr>
                </a:gs>
                <a:gs pos="35000">
                  <a:schemeClr val="dk1">
                    <a:tint val="37000"/>
                    <a:satMod val="300000"/>
                    <a:alpha val="41000"/>
                  </a:schemeClr>
                </a:gs>
                <a:gs pos="100000">
                  <a:schemeClr val="dk1">
                    <a:tint val="15000"/>
                    <a:satMod val="350000"/>
                    <a:alpha val="30000"/>
                  </a:schemeClr>
                </a:gs>
              </a:gsLst>
            </a:gradFill>
            <a:ln w="22225"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sz="2800" dirty="0" smtClean="0">
                  <a:solidFill>
                    <a:schemeClr val="accent6">
                      <a:lumMod val="50000"/>
                    </a:schemeClr>
                  </a:solidFill>
                </a:rPr>
                <a:t>RDD</a:t>
              </a:r>
              <a:endParaRPr lang="en-IE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3352800" y="6451625"/>
              <a:ext cx="685800" cy="14807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5638800" y="6192328"/>
              <a:ext cx="9906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solidFill>
                    <a:srgbClr val="7030A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filter</a:t>
              </a:r>
              <a:endParaRPr lang="en-IE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4965700" y="6466432"/>
              <a:ext cx="685800" cy="14807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6629400" y="6481239"/>
              <a:ext cx="685800" cy="14807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ounded Rectangle 41"/>
            <p:cNvSpPr/>
            <p:nvPr/>
          </p:nvSpPr>
          <p:spPr>
            <a:xfrm>
              <a:off x="7327900" y="6165875"/>
              <a:ext cx="914400" cy="571500"/>
            </a:xfrm>
            <a:prstGeom prst="round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36000"/>
                  </a:schemeClr>
                </a:gs>
                <a:gs pos="35000">
                  <a:schemeClr val="dk1">
                    <a:tint val="37000"/>
                    <a:satMod val="300000"/>
                    <a:alpha val="41000"/>
                  </a:schemeClr>
                </a:gs>
                <a:gs pos="100000">
                  <a:schemeClr val="dk1">
                    <a:tint val="15000"/>
                    <a:satMod val="350000"/>
                    <a:alpha val="30000"/>
                  </a:schemeClr>
                </a:gs>
              </a:gsLst>
            </a:gradFill>
            <a:ln w="22225"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sz="2800" dirty="0" smtClean="0">
                  <a:solidFill>
                    <a:schemeClr val="accent6">
                      <a:lumMod val="50000"/>
                    </a:schemeClr>
                  </a:solidFill>
                </a:rPr>
                <a:t>RDD</a:t>
              </a:r>
              <a:endParaRPr lang="en-IE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33400" y="5864423"/>
            <a:ext cx="1889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customer.txt</a:t>
            </a:r>
            <a:endParaRPr lang="en-IE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38113" y="4890064"/>
            <a:ext cx="990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join</a:t>
            </a:r>
            <a:endParaRPr lang="en-IE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1128713" y="5438432"/>
            <a:ext cx="6199187" cy="753896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245350" y="186306"/>
            <a:ext cx="1676400" cy="369332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Segoe UI Light" panose="020B0502040204020203" pitchFamily="34" charset="0"/>
              </a:rPr>
              <a:t>Problem?</a:t>
            </a:r>
            <a:endParaRPr lang="en-IE" dirty="0">
              <a:latin typeface="Segoe UI Light" panose="020B0502040204020203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850" y="186306"/>
            <a:ext cx="342900" cy="342900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7245350" y="609600"/>
            <a:ext cx="1676400" cy="369332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Segoe UI Light" panose="020B0502040204020203" pitchFamily="34" charset="0"/>
              </a:rPr>
              <a:t>Solution?</a:t>
            </a:r>
            <a:endParaRPr lang="en-IE" dirty="0">
              <a:latin typeface="Segoe UI Light" panose="020B0502040204020203" pitchFamily="34" charset="0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850" y="609600"/>
            <a:ext cx="342900" cy="342900"/>
          </a:xfrm>
          <a:prstGeom prst="rect">
            <a:avLst/>
          </a:prstGeom>
        </p:spPr>
      </p:pic>
      <p:grpSp>
        <p:nvGrpSpPr>
          <p:cNvPr id="77" name="Group 76"/>
          <p:cNvGrpSpPr/>
          <p:nvPr/>
        </p:nvGrpSpPr>
        <p:grpSpPr>
          <a:xfrm>
            <a:off x="1152000" y="4871014"/>
            <a:ext cx="7862887" cy="577286"/>
            <a:chOff x="1128713" y="4871014"/>
            <a:chExt cx="7862887" cy="577286"/>
          </a:xfrm>
        </p:grpSpPr>
        <p:sp>
          <p:nvSpPr>
            <p:cNvPr id="78" name="Rounded Rectangle 77"/>
            <p:cNvSpPr/>
            <p:nvPr/>
          </p:nvSpPr>
          <p:spPr>
            <a:xfrm>
              <a:off x="4813300" y="4871014"/>
              <a:ext cx="914400" cy="571500"/>
            </a:xfrm>
            <a:prstGeom prst="round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36000"/>
                  </a:schemeClr>
                </a:gs>
                <a:gs pos="35000">
                  <a:schemeClr val="dk1">
                    <a:tint val="37000"/>
                    <a:satMod val="300000"/>
                    <a:alpha val="41000"/>
                  </a:schemeClr>
                </a:gs>
                <a:gs pos="100000">
                  <a:schemeClr val="dk1">
                    <a:tint val="15000"/>
                    <a:satMod val="350000"/>
                    <a:alpha val="30000"/>
                  </a:schemeClr>
                </a:gs>
              </a:gsLst>
            </a:gradFill>
            <a:ln w="22225"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sz="2800" dirty="0" smtClean="0">
                  <a:solidFill>
                    <a:schemeClr val="accent6">
                      <a:lumMod val="50000"/>
                    </a:schemeClr>
                  </a:solidFill>
                </a:rPr>
                <a:t>RDD</a:t>
              </a:r>
              <a:endParaRPr lang="en-IE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8077200" y="4876800"/>
              <a:ext cx="914400" cy="571500"/>
            </a:xfrm>
            <a:prstGeom prst="round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36000"/>
                  </a:schemeClr>
                </a:gs>
                <a:gs pos="35000">
                  <a:schemeClr val="dk1">
                    <a:tint val="37000"/>
                    <a:satMod val="300000"/>
                    <a:alpha val="41000"/>
                  </a:schemeClr>
                </a:gs>
                <a:gs pos="100000">
                  <a:schemeClr val="dk1">
                    <a:tint val="15000"/>
                    <a:satMod val="350000"/>
                    <a:alpha val="30000"/>
                  </a:schemeClr>
                </a:gs>
              </a:gsLst>
            </a:gradFill>
            <a:ln w="22225">
              <a:solidFill>
                <a:schemeClr val="tx1"/>
              </a:solidFill>
              <a:prstDash val="soli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sz="2800" dirty="0" smtClean="0">
                  <a:solidFill>
                    <a:schemeClr val="accent6">
                      <a:lumMod val="50000"/>
                    </a:schemeClr>
                  </a:solidFill>
                </a:rPr>
                <a:t>RDD</a:t>
              </a:r>
              <a:endParaRPr lang="en-IE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80" name="Straight Arrow Connector 79"/>
            <p:cNvCxnSpPr>
              <a:stCxn id="81" idx="3"/>
              <a:endCxn id="79" idx="1"/>
            </p:cNvCxnSpPr>
            <p:nvPr/>
          </p:nvCxnSpPr>
          <p:spPr>
            <a:xfrm>
              <a:off x="7591425" y="5160467"/>
              <a:ext cx="485775" cy="2083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6200775" y="4893767"/>
              <a:ext cx="1390650" cy="533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err="1" smtClean="0">
                  <a:solidFill>
                    <a:srgbClr val="FFC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countByKey</a:t>
              </a:r>
              <a:endParaRPr lang="en-IE" dirty="0">
                <a:solidFill>
                  <a:srgbClr val="FFC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5727700" y="5164167"/>
              <a:ext cx="485775" cy="2083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3389313" y="4905434"/>
              <a:ext cx="914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solidFill>
                    <a:srgbClr val="7030A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map</a:t>
              </a:r>
              <a:endParaRPr lang="en-IE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84" name="Straight Arrow Connector 83"/>
            <p:cNvCxnSpPr>
              <a:stCxn id="83" idx="3"/>
            </p:cNvCxnSpPr>
            <p:nvPr/>
          </p:nvCxnSpPr>
          <p:spPr>
            <a:xfrm flipV="1">
              <a:off x="4303713" y="5171732"/>
              <a:ext cx="504825" cy="402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ounded Rectangle 84"/>
            <p:cNvSpPr/>
            <p:nvPr/>
          </p:nvSpPr>
          <p:spPr>
            <a:xfrm>
              <a:off x="1764507" y="4871061"/>
              <a:ext cx="914400" cy="571500"/>
            </a:xfrm>
            <a:prstGeom prst="round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36000"/>
                  </a:schemeClr>
                </a:gs>
                <a:gs pos="35000">
                  <a:schemeClr val="dk1">
                    <a:tint val="37000"/>
                    <a:satMod val="300000"/>
                    <a:alpha val="41000"/>
                  </a:schemeClr>
                </a:gs>
                <a:gs pos="100000">
                  <a:schemeClr val="dk1">
                    <a:tint val="15000"/>
                    <a:satMod val="350000"/>
                    <a:alpha val="30000"/>
                  </a:schemeClr>
                </a:gs>
              </a:gsLst>
            </a:gradFill>
            <a:ln w="22225"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sz="2800" dirty="0" smtClean="0">
                  <a:solidFill>
                    <a:schemeClr val="accent6">
                      <a:lumMod val="50000"/>
                    </a:schemeClr>
                  </a:solidFill>
                </a:rPr>
                <a:t>RDD</a:t>
              </a:r>
              <a:endParaRPr lang="en-IE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86" name="Straight Arrow Connector 85"/>
            <p:cNvCxnSpPr>
              <a:endCxn id="85" idx="1"/>
            </p:cNvCxnSpPr>
            <p:nvPr/>
          </p:nvCxnSpPr>
          <p:spPr>
            <a:xfrm>
              <a:off x="1128713" y="5156764"/>
              <a:ext cx="635794" cy="47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85" idx="3"/>
              <a:endCxn id="83" idx="1"/>
            </p:cNvCxnSpPr>
            <p:nvPr/>
          </p:nvCxnSpPr>
          <p:spPr>
            <a:xfrm>
              <a:off x="2678907" y="5156811"/>
              <a:ext cx="710406" cy="15323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3949700" y="2846933"/>
            <a:ext cx="1092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distinct</a:t>
            </a:r>
            <a:endParaRPr lang="en-IE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4038600" y="1731468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IE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3352800" y="2017218"/>
            <a:ext cx="685800" cy="1480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5638800" y="1757921"/>
            <a:ext cx="990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filter</a:t>
            </a:r>
            <a:endParaRPr lang="en-IE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4965700" y="2032025"/>
            <a:ext cx="685800" cy="1480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91" idx="3"/>
            <a:endCxn id="97" idx="1"/>
          </p:cNvCxnSpPr>
          <p:nvPr/>
        </p:nvCxnSpPr>
        <p:spPr>
          <a:xfrm>
            <a:off x="6629400" y="2024621"/>
            <a:ext cx="736600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93"/>
          <p:cNvSpPr/>
          <p:nvPr/>
        </p:nvSpPr>
        <p:spPr>
          <a:xfrm>
            <a:off x="2400300" y="2823610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IE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95" name="Straight Arrow Connector 94"/>
          <p:cNvCxnSpPr>
            <a:stCxn id="88" idx="1"/>
            <a:endCxn id="94" idx="3"/>
          </p:cNvCxnSpPr>
          <p:nvPr/>
        </p:nvCxnSpPr>
        <p:spPr>
          <a:xfrm flipH="1" flipV="1">
            <a:off x="3314700" y="3109360"/>
            <a:ext cx="635000" cy="4273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97" idx="2"/>
            <a:endCxn id="106" idx="0"/>
          </p:cNvCxnSpPr>
          <p:nvPr/>
        </p:nvCxnSpPr>
        <p:spPr>
          <a:xfrm>
            <a:off x="7823200" y="2310371"/>
            <a:ext cx="0" cy="541613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ounded Rectangle 96"/>
          <p:cNvSpPr/>
          <p:nvPr/>
        </p:nvSpPr>
        <p:spPr>
          <a:xfrm>
            <a:off x="7366000" y="1738871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IE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429000" y="3953853"/>
            <a:ext cx="914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map</a:t>
            </a:r>
            <a:endParaRPr lang="en-IE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9" name="Straight Arrow Connector 98"/>
          <p:cNvCxnSpPr>
            <a:stCxn id="98" idx="3"/>
            <a:endCxn id="102" idx="1"/>
          </p:cNvCxnSpPr>
          <p:nvPr/>
        </p:nvCxnSpPr>
        <p:spPr>
          <a:xfrm flipV="1">
            <a:off x="4343400" y="4220151"/>
            <a:ext cx="504825" cy="402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/>
          <p:cNvSpPr/>
          <p:nvPr/>
        </p:nvSpPr>
        <p:spPr>
          <a:xfrm>
            <a:off x="8077200" y="3929080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IE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101" name="Straight Arrow Connector 100"/>
          <p:cNvCxnSpPr>
            <a:stCxn id="104" idx="3"/>
            <a:endCxn id="100" idx="1"/>
          </p:cNvCxnSpPr>
          <p:nvPr/>
        </p:nvCxnSpPr>
        <p:spPr>
          <a:xfrm>
            <a:off x="7639050" y="4212747"/>
            <a:ext cx="438150" cy="2083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ounded Rectangle 101"/>
          <p:cNvSpPr/>
          <p:nvPr/>
        </p:nvSpPr>
        <p:spPr>
          <a:xfrm>
            <a:off x="4848225" y="3934401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IE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103" name="Straight Arrow Connector 102"/>
          <p:cNvCxnSpPr>
            <a:endCxn id="104" idx="1"/>
          </p:cNvCxnSpPr>
          <p:nvPr/>
        </p:nvCxnSpPr>
        <p:spPr>
          <a:xfrm>
            <a:off x="5762625" y="4212747"/>
            <a:ext cx="485775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6248400" y="3946047"/>
            <a:ext cx="139065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>
                <a:solidFill>
                  <a:srgbClr val="FFC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countByKey</a:t>
            </a:r>
            <a:endParaRPr lang="en-IE" dirty="0">
              <a:solidFill>
                <a:srgbClr val="FFC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7296150" y="2851984"/>
            <a:ext cx="10541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coalesce</a:t>
            </a:r>
            <a:endParaRPr lang="en-IE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5676900" y="2831660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IE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108" name="Straight Arrow Connector 107"/>
          <p:cNvCxnSpPr>
            <a:stCxn id="106" idx="1"/>
            <a:endCxn id="107" idx="3"/>
          </p:cNvCxnSpPr>
          <p:nvPr/>
        </p:nvCxnSpPr>
        <p:spPr>
          <a:xfrm flipH="1" flipV="1">
            <a:off x="6591300" y="3117410"/>
            <a:ext cx="704850" cy="127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107" idx="1"/>
            <a:endCxn id="88" idx="3"/>
          </p:cNvCxnSpPr>
          <p:nvPr/>
        </p:nvCxnSpPr>
        <p:spPr>
          <a:xfrm flipH="1" flipV="1">
            <a:off x="5041900" y="3113633"/>
            <a:ext cx="635000" cy="377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1824038" y="3109416"/>
            <a:ext cx="576262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72" idx="0"/>
          </p:cNvCxnSpPr>
          <p:nvPr/>
        </p:nvCxnSpPr>
        <p:spPr>
          <a:xfrm>
            <a:off x="1128713" y="3376116"/>
            <a:ext cx="0" cy="558285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71"/>
          <p:cNvSpPr/>
          <p:nvPr/>
        </p:nvSpPr>
        <p:spPr>
          <a:xfrm>
            <a:off x="671513" y="3934401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IE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73" name="Straight Arrow Connector 72"/>
          <p:cNvCxnSpPr>
            <a:stCxn id="72" idx="3"/>
          </p:cNvCxnSpPr>
          <p:nvPr/>
        </p:nvCxnSpPr>
        <p:spPr>
          <a:xfrm>
            <a:off x="1585913" y="4220151"/>
            <a:ext cx="1843087" cy="402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2" idx="2"/>
          </p:cNvCxnSpPr>
          <p:nvPr/>
        </p:nvCxnSpPr>
        <p:spPr>
          <a:xfrm flipH="1">
            <a:off x="633413" y="4505901"/>
            <a:ext cx="495300" cy="384163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433388" y="2842716"/>
            <a:ext cx="139065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rgbClr val="00863D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cache</a:t>
            </a:r>
            <a:endParaRPr lang="en-IE" dirty="0">
              <a:solidFill>
                <a:srgbClr val="00863D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245350" y="990600"/>
            <a:ext cx="1676400" cy="646331"/>
          </a:xfrm>
          <a:prstGeom prst="rect">
            <a:avLst/>
          </a:prstGeom>
          <a:solidFill>
            <a:srgbClr val="C5E6A2">
              <a:alpha val="96000"/>
            </a:srgbClr>
          </a:solidFill>
        </p:spPr>
        <p:txBody>
          <a:bodyPr wrap="square" rtlCol="0">
            <a:spAutoFit/>
          </a:bodyPr>
          <a:lstStyle/>
          <a:p>
            <a:pPr algn="ctr">
              <a:buClr>
                <a:prstClr val="black"/>
              </a:buClr>
            </a:pP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Materialise</a:t>
            </a:r>
          </a:p>
          <a:p>
            <a:pPr algn="ctr">
              <a:buClr>
                <a:prstClr val="black"/>
              </a:buClr>
            </a:pP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re-used</a:t>
            </a:r>
            <a:r>
              <a:rPr lang="en-IE" dirty="0" smtClean="0">
                <a:solidFill>
                  <a:srgbClr val="F79646">
                    <a:lumMod val="50000"/>
                  </a:srgb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RDD</a:t>
            </a:r>
            <a:endParaRPr lang="en-IE" dirty="0" smtClean="0">
              <a:solidFill>
                <a:srgbClr val="00863D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94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 animBg="1"/>
      <p:bldP spid="72" grpId="0" animBg="1"/>
      <p:bldP spid="114" grpId="0" animBg="1"/>
      <p:bldP spid="1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Spark: </a:t>
            </a:r>
            <a:r>
              <a:rPr lang="en-IE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Directed Acyclic Graph (DAG)</a:t>
            </a:r>
            <a:endParaRPr lang="en-IE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219200"/>
            <a:ext cx="7456100" cy="4906963"/>
          </a:xfrm>
        </p:spPr>
        <p:txBody>
          <a:bodyPr/>
          <a:lstStyle/>
          <a:p>
            <a:r>
              <a:rPr lang="en-IE" dirty="0" smtClean="0">
                <a:solidFill>
                  <a:srgbClr val="00B050"/>
                </a:solidFill>
              </a:rPr>
              <a:t>Cache</a:t>
            </a:r>
            <a:r>
              <a:rPr lang="en-IE" dirty="0" smtClean="0"/>
              <a:t> </a:t>
            </a:r>
            <a:r>
              <a:rPr lang="en-IE" sz="2400" dirty="0" smtClean="0"/>
              <a:t>(aka. </a:t>
            </a:r>
            <a:r>
              <a:rPr lang="en-IE" sz="2400" dirty="0" smtClean="0">
                <a:solidFill>
                  <a:srgbClr val="00B050"/>
                </a:solidFill>
              </a:rPr>
              <a:t>persist</a:t>
            </a:r>
            <a:r>
              <a:rPr lang="en-IE" sz="2400" dirty="0" smtClean="0"/>
              <a:t>)</a:t>
            </a:r>
          </a:p>
          <a:p>
            <a:pPr lvl="1"/>
            <a:r>
              <a:rPr lang="en-IE" dirty="0" smtClean="0"/>
              <a:t>Is lazy </a:t>
            </a:r>
            <a:r>
              <a:rPr lang="en-IE" sz="2000" dirty="0" smtClean="0"/>
              <a:t>(still needs an </a:t>
            </a:r>
            <a:r>
              <a:rPr lang="en-IE" sz="2000" dirty="0" smtClean="0">
                <a:solidFill>
                  <a:srgbClr val="FFC000"/>
                </a:solidFill>
              </a:rPr>
              <a:t>action</a:t>
            </a:r>
            <a:r>
              <a:rPr lang="en-IE" sz="2000" dirty="0" smtClean="0"/>
              <a:t> to run)</a:t>
            </a:r>
          </a:p>
          <a:p>
            <a:pPr lvl="1"/>
            <a:r>
              <a:rPr lang="en-IE" dirty="0" smtClean="0"/>
              <a:t>Can use memory and/or disk </a:t>
            </a:r>
            <a:r>
              <a:rPr lang="en-IE" sz="2000" dirty="0" smtClean="0"/>
              <a:t>(default memory only)</a:t>
            </a:r>
            <a:endParaRPr lang="en-IE" sz="2000" dirty="0"/>
          </a:p>
        </p:txBody>
      </p:sp>
      <p:sp>
        <p:nvSpPr>
          <p:cNvPr id="71" name="Rectangle 70"/>
          <p:cNvSpPr/>
          <p:nvPr/>
        </p:nvSpPr>
        <p:spPr>
          <a:xfrm>
            <a:off x="433388" y="2842716"/>
            <a:ext cx="139065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rgbClr val="00863D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cache</a:t>
            </a:r>
            <a:endParaRPr lang="en-IE" dirty="0">
              <a:solidFill>
                <a:srgbClr val="00863D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6475968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hlinkClick r:id="rId2"/>
              </a:rPr>
              <a:t>https://spark.apache.org/docs/latest/programming-guide.html#rdd-persistence</a:t>
            </a:r>
            <a:endParaRPr lang="en-IE" dirty="0"/>
          </a:p>
        </p:txBody>
      </p:sp>
      <p:grpSp>
        <p:nvGrpSpPr>
          <p:cNvPr id="8" name="Group 7"/>
          <p:cNvGrpSpPr/>
          <p:nvPr/>
        </p:nvGrpSpPr>
        <p:grpSpPr>
          <a:xfrm>
            <a:off x="5809218" y="3109416"/>
            <a:ext cx="2210468" cy="2230316"/>
            <a:chOff x="2666332" y="3663982"/>
            <a:chExt cx="766374" cy="85233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6332" y="4087840"/>
              <a:ext cx="644325" cy="42847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745343">
              <a:off x="2755267" y="3663982"/>
              <a:ext cx="677439" cy="6774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436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Apache Spark: Core Summary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2484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4954992" y="5262339"/>
            <a:ext cx="3981192" cy="1381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956991" y="3426360"/>
            <a:ext cx="3978940" cy="162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956991" y="1839191"/>
            <a:ext cx="3978940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0282" y="3426360"/>
            <a:ext cx="4542233" cy="162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0280" y="5262340"/>
            <a:ext cx="4542235" cy="1381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281" y="1839192"/>
            <a:ext cx="4542234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sz="12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22050" y="2315456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21833" y="195638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22052" y="3554567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22051" y="3902962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22050" y="5330680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22051" y="5697131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22050" y="6063153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88086" y="3533785"/>
            <a:ext cx="758554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(que,2)</a:t>
            </a:r>
            <a:endParaRPr lang="en-IE" sz="1400" i="1" dirty="0">
              <a:solidFill>
                <a:prstClr val="black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88086" y="1955229"/>
            <a:ext cx="758554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88086" y="5324489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82066" y="1955229"/>
            <a:ext cx="111237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IE" sz="1400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decir</a:t>
            </a:r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,{1})</a:t>
            </a:r>
          </a:p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IE" sz="1400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sed</a:t>
            </a:r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,{1,1})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82066" y="3850221"/>
            <a:ext cx="111894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(que,{1,1,2})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82066" y="3554567"/>
            <a:ext cx="111894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IE" sz="1400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pero</a:t>
            </a:r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,{1})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88628" y="5324489"/>
            <a:ext cx="1118940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(la,{1})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62628" y="1958568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62625" y="3546203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62626" y="5324489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122211" y="1955229"/>
            <a:ext cx="75855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(sed,2)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122211" y="3546203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(que,4)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122211" y="5324489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cxnSp>
        <p:nvCxnSpPr>
          <p:cNvPr id="7" name="Straight Arrow Connector 6"/>
          <p:cNvCxnSpPr>
            <a:endCxn id="75" idx="1"/>
          </p:cNvCxnSpPr>
          <p:nvPr/>
        </p:nvCxnSpPr>
        <p:spPr>
          <a:xfrm flipV="1">
            <a:off x="4353228" y="2109118"/>
            <a:ext cx="668761" cy="1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1" idx="3"/>
          </p:cNvCxnSpPr>
          <p:nvPr/>
        </p:nvCxnSpPr>
        <p:spPr>
          <a:xfrm flipV="1">
            <a:off x="4446020" y="2478449"/>
            <a:ext cx="553235" cy="1225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64" idx="3"/>
            <a:endCxn id="77" idx="1"/>
          </p:cNvCxnSpPr>
          <p:nvPr/>
        </p:nvCxnSpPr>
        <p:spPr>
          <a:xfrm flipV="1">
            <a:off x="4441314" y="2843854"/>
            <a:ext cx="580675" cy="2634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60" idx="3"/>
            <a:endCxn id="78" idx="1"/>
          </p:cNvCxnSpPr>
          <p:nvPr/>
        </p:nvCxnSpPr>
        <p:spPr>
          <a:xfrm>
            <a:off x="4441314" y="2572783"/>
            <a:ext cx="594092" cy="12350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83" idx="1"/>
          </p:cNvCxnSpPr>
          <p:nvPr/>
        </p:nvCxnSpPr>
        <p:spPr>
          <a:xfrm>
            <a:off x="4353446" y="4164572"/>
            <a:ext cx="673249" cy="1162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85" idx="1"/>
          </p:cNvCxnSpPr>
          <p:nvPr/>
        </p:nvCxnSpPr>
        <p:spPr>
          <a:xfrm flipV="1">
            <a:off x="4457647" y="4675680"/>
            <a:ext cx="564340" cy="11354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67" idx="3"/>
            <a:endCxn id="87" idx="1"/>
          </p:cNvCxnSpPr>
          <p:nvPr/>
        </p:nvCxnSpPr>
        <p:spPr>
          <a:xfrm flipV="1">
            <a:off x="4441314" y="5473807"/>
            <a:ext cx="587238" cy="73704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021989" y="195522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022334" y="2324560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021989" y="2689965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035406" y="3546203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026695" y="4126936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(que,2)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021987" y="4521791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028552" y="5319918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88" name="Chevron 87"/>
          <p:cNvSpPr/>
          <p:nvPr/>
        </p:nvSpPr>
        <p:spPr>
          <a:xfrm>
            <a:off x="927847" y="1119213"/>
            <a:ext cx="953055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prstClr val="black"/>
                </a:solidFill>
              </a:rPr>
              <a:t>Map</a:t>
            </a:r>
            <a:endParaRPr lang="en-IE" sz="1200" dirty="0">
              <a:solidFill>
                <a:prstClr val="black"/>
              </a:solidFill>
            </a:endParaRPr>
          </a:p>
        </p:txBody>
      </p:sp>
      <p:sp>
        <p:nvSpPr>
          <p:cNvPr id="91" name="Chevron 90"/>
          <p:cNvSpPr/>
          <p:nvPr/>
        </p:nvSpPr>
        <p:spPr>
          <a:xfrm>
            <a:off x="1840562" y="1119213"/>
            <a:ext cx="1380053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prstClr val="black"/>
                </a:solidFill>
              </a:rPr>
              <a:t>Partition / </a:t>
            </a:r>
          </a:p>
          <a:p>
            <a:pPr algn="ctr"/>
            <a:r>
              <a:rPr lang="en-IE" sz="1200" dirty="0" smtClean="0">
                <a:solidFill>
                  <a:prstClr val="black"/>
                </a:solidFill>
              </a:rPr>
              <a:t>[Sort]</a:t>
            </a:r>
            <a:endParaRPr lang="en-IE" sz="1200" dirty="0">
              <a:solidFill>
                <a:prstClr val="black"/>
              </a:solidFill>
            </a:endParaRPr>
          </a:p>
        </p:txBody>
      </p:sp>
      <p:sp>
        <p:nvSpPr>
          <p:cNvPr id="92" name="Chevron 91"/>
          <p:cNvSpPr/>
          <p:nvPr/>
        </p:nvSpPr>
        <p:spPr>
          <a:xfrm>
            <a:off x="4304068" y="1119213"/>
            <a:ext cx="1023630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prstClr val="black"/>
                </a:solidFill>
              </a:rPr>
              <a:t>Shuffle</a:t>
            </a:r>
            <a:endParaRPr lang="en-IE" sz="1200" dirty="0">
              <a:solidFill>
                <a:prstClr val="black"/>
              </a:solidFill>
            </a:endParaRPr>
          </a:p>
        </p:txBody>
      </p:sp>
      <p:sp>
        <p:nvSpPr>
          <p:cNvPr id="93" name="Chevron 92"/>
          <p:cNvSpPr/>
          <p:nvPr/>
        </p:nvSpPr>
        <p:spPr>
          <a:xfrm>
            <a:off x="5327698" y="1119213"/>
            <a:ext cx="1130648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prstClr val="black"/>
                </a:solidFill>
              </a:rPr>
              <a:t>Merge Sort</a:t>
            </a:r>
            <a:endParaRPr lang="en-IE" sz="1200" dirty="0">
              <a:solidFill>
                <a:prstClr val="black"/>
              </a:solidFill>
            </a:endParaRPr>
          </a:p>
        </p:txBody>
      </p:sp>
      <p:sp>
        <p:nvSpPr>
          <p:cNvPr id="94" name="Chevron 93"/>
          <p:cNvSpPr/>
          <p:nvPr/>
        </p:nvSpPr>
        <p:spPr>
          <a:xfrm>
            <a:off x="6458346" y="1117182"/>
            <a:ext cx="1781645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prstClr val="black"/>
                </a:solidFill>
              </a:rPr>
              <a:t>Reduce</a:t>
            </a:r>
            <a:endParaRPr lang="en-IE" sz="1200" dirty="0">
              <a:solidFill>
                <a:prstClr val="black"/>
              </a:solidFill>
            </a:endParaRPr>
          </a:p>
        </p:txBody>
      </p:sp>
      <p:sp>
        <p:nvSpPr>
          <p:cNvPr id="95" name="Chevron 94"/>
          <p:cNvSpPr/>
          <p:nvPr/>
        </p:nvSpPr>
        <p:spPr>
          <a:xfrm>
            <a:off x="8239991" y="1117182"/>
            <a:ext cx="904009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prstClr val="black"/>
                </a:solidFill>
              </a:rPr>
              <a:t>Output</a:t>
            </a:r>
            <a:endParaRPr lang="en-IE" sz="1200" dirty="0">
              <a:solidFill>
                <a:prstClr val="black"/>
              </a:solidFill>
            </a:endParaRPr>
          </a:p>
        </p:txBody>
      </p:sp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2867664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0" y="4703336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6333148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3682760" y="195522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682760" y="2311173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687466" y="3550172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687465" y="3898567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(que,2)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682760" y="532448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682761" y="5690940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682760" y="6056962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68" name="Chevron 67"/>
          <p:cNvSpPr/>
          <p:nvPr/>
        </p:nvSpPr>
        <p:spPr>
          <a:xfrm>
            <a:off x="3187277" y="1116110"/>
            <a:ext cx="1108565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prstClr val="black"/>
                </a:solidFill>
              </a:rPr>
              <a:t>Combine</a:t>
            </a:r>
            <a:endParaRPr lang="en-IE" sz="1200" dirty="0">
              <a:solidFill>
                <a:prstClr val="black"/>
              </a:solidFill>
            </a:endParaRPr>
          </a:p>
        </p:txBody>
      </p:sp>
      <p:sp>
        <p:nvSpPr>
          <p:cNvPr id="79" name="Chevron 78"/>
          <p:cNvSpPr/>
          <p:nvPr/>
        </p:nvSpPr>
        <p:spPr>
          <a:xfrm>
            <a:off x="0" y="1117460"/>
            <a:ext cx="968188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prstClr val="black"/>
                </a:solidFill>
              </a:rPr>
              <a:t>Input</a:t>
            </a:r>
            <a:endParaRPr lang="en-IE" sz="1200" dirty="0">
              <a:solidFill>
                <a:prstClr val="black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73174" y="195522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(0,perro </a:t>
            </a:r>
            <a:r>
              <a:rPr lang="en-IE" sz="1400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sed</a:t>
            </a:r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que)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73175" y="3546203"/>
            <a:ext cx="139956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(13,que </a:t>
            </a:r>
            <a:r>
              <a:rPr lang="en-IE" sz="1400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decir</a:t>
            </a:r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que)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73174" y="532448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(26,la que </a:t>
            </a:r>
            <a:r>
              <a:rPr lang="en-IE" sz="1400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sed</a:t>
            </a:r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22324" y="503660"/>
            <a:ext cx="421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E" sz="4000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endParaRPr lang="en-IE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762107" y="504381"/>
            <a:ext cx="421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E" sz="4000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  <a:endParaRPr lang="en-IE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246420" y="503660"/>
            <a:ext cx="12838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E" sz="4000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R|W</a:t>
            </a:r>
            <a:endParaRPr lang="en-IE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602217" y="503660"/>
            <a:ext cx="421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E" sz="4000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endParaRPr lang="en-IE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438477" y="514443"/>
            <a:ext cx="421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E" sz="4000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  <a:endParaRPr lang="en-IE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6" y="137873"/>
            <a:ext cx="692965" cy="46082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064" y="117101"/>
            <a:ext cx="692965" cy="46082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527" y="132411"/>
            <a:ext cx="692965" cy="46082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058" y="110856"/>
            <a:ext cx="692965" cy="46082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966" y="144038"/>
            <a:ext cx="692965" cy="460822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324" y="1459194"/>
            <a:ext cx="677439" cy="677439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625" y="3022381"/>
            <a:ext cx="677439" cy="677439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722" y="4800600"/>
            <a:ext cx="677439" cy="677439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899" y="1447800"/>
            <a:ext cx="677439" cy="677439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3010987"/>
            <a:ext cx="677439" cy="677439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297" y="4789206"/>
            <a:ext cx="677439" cy="677439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963" y="1447800"/>
            <a:ext cx="677439" cy="677439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264" y="3010987"/>
            <a:ext cx="677439" cy="677439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361" y="4789206"/>
            <a:ext cx="677439" cy="677439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0356" y="1462881"/>
            <a:ext cx="677439" cy="677439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657" y="3026068"/>
            <a:ext cx="677439" cy="677439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1754" y="4804287"/>
            <a:ext cx="677439" cy="67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0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  <p:bldP spid="7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SPARK Lifecycle</a:t>
            </a:r>
            <a:endParaRPr lang="en-IE" sz="3200" dirty="0"/>
          </a:p>
        </p:txBody>
      </p:sp>
      <p:sp>
        <p:nvSpPr>
          <p:cNvPr id="4" name="Chevron 3"/>
          <p:cNvSpPr/>
          <p:nvPr/>
        </p:nvSpPr>
        <p:spPr>
          <a:xfrm>
            <a:off x="0" y="2453481"/>
            <a:ext cx="1254369" cy="2438400"/>
          </a:xfrm>
          <a:prstGeom prst="chevron">
            <a:avLst>
              <a:gd name="adj" fmla="val 136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Input</a:t>
            </a:r>
          </a:p>
        </p:txBody>
      </p:sp>
      <p:sp>
        <p:nvSpPr>
          <p:cNvPr id="5" name="Chevron 4"/>
          <p:cNvSpPr/>
          <p:nvPr/>
        </p:nvSpPr>
        <p:spPr>
          <a:xfrm>
            <a:off x="1143000" y="2453481"/>
            <a:ext cx="1996831" cy="2438400"/>
          </a:xfrm>
          <a:prstGeom prst="chevron">
            <a:avLst>
              <a:gd name="adj" fmla="val 955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Transform</a:t>
            </a:r>
            <a:endParaRPr lang="en-IE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032369" y="2453481"/>
            <a:ext cx="1468316" cy="2438400"/>
          </a:xfrm>
          <a:prstGeom prst="chevron">
            <a:avLst>
              <a:gd name="adj" fmla="val 13533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Cache</a:t>
            </a:r>
            <a:endParaRPr lang="en-IE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6248400" y="457200"/>
            <a:ext cx="1520092" cy="1369219"/>
          </a:xfrm>
          <a:prstGeom prst="chevron">
            <a:avLst>
              <a:gd name="adj" fmla="val 1158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Action</a:t>
            </a:r>
            <a:endParaRPr lang="en-IE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4495800" y="457200"/>
            <a:ext cx="1831906" cy="1369219"/>
          </a:xfrm>
          <a:prstGeom prst="chevron">
            <a:avLst>
              <a:gd name="adj" fmla="val 1145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Transform</a:t>
            </a:r>
            <a:endParaRPr lang="en-IE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6248400" y="5181600"/>
            <a:ext cx="1520092" cy="1369219"/>
          </a:xfrm>
          <a:prstGeom prst="chevron">
            <a:avLst>
              <a:gd name="adj" fmla="val 1158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Action</a:t>
            </a:r>
            <a:endParaRPr lang="en-IE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4495800" y="5181600"/>
            <a:ext cx="1831906" cy="1369219"/>
          </a:xfrm>
          <a:prstGeom prst="chevron">
            <a:avLst>
              <a:gd name="adj" fmla="val 1145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Transform</a:t>
            </a:r>
            <a:endParaRPr lang="en-IE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6248400" y="2016919"/>
            <a:ext cx="1520092" cy="1369219"/>
          </a:xfrm>
          <a:prstGeom prst="chevron">
            <a:avLst>
              <a:gd name="adj" fmla="val 1158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Action</a:t>
            </a:r>
            <a:endParaRPr lang="en-IE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4495800" y="2016919"/>
            <a:ext cx="1831906" cy="1369219"/>
          </a:xfrm>
          <a:prstGeom prst="chevron">
            <a:avLst>
              <a:gd name="adj" fmla="val 1145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Transform</a:t>
            </a:r>
            <a:endParaRPr lang="en-IE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2787" y="3657600"/>
            <a:ext cx="611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</a:t>
            </a:r>
            <a:endParaRPr lang="en-IE" sz="4800" dirty="0">
              <a:solidFill>
                <a:schemeClr val="tx1">
                  <a:lumMod val="50000"/>
                  <a:lumOff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39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evron 23"/>
          <p:cNvSpPr/>
          <p:nvPr/>
        </p:nvSpPr>
        <p:spPr>
          <a:xfrm>
            <a:off x="6248400" y="457200"/>
            <a:ext cx="1520092" cy="1369219"/>
          </a:xfrm>
          <a:prstGeom prst="chevron">
            <a:avLst>
              <a:gd name="adj" fmla="val 1158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Action</a:t>
            </a:r>
            <a:endParaRPr lang="en-IE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SPARK Lifecycle</a:t>
            </a:r>
            <a:endParaRPr lang="en-IE" sz="3200" dirty="0"/>
          </a:p>
        </p:txBody>
      </p:sp>
      <p:sp>
        <p:nvSpPr>
          <p:cNvPr id="4" name="Chevron 3"/>
          <p:cNvSpPr/>
          <p:nvPr/>
        </p:nvSpPr>
        <p:spPr>
          <a:xfrm>
            <a:off x="0" y="2453481"/>
            <a:ext cx="1254369" cy="2438400"/>
          </a:xfrm>
          <a:prstGeom prst="chevron">
            <a:avLst>
              <a:gd name="adj" fmla="val 136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Input</a:t>
            </a:r>
          </a:p>
        </p:txBody>
      </p:sp>
      <p:sp>
        <p:nvSpPr>
          <p:cNvPr id="5" name="Chevron 4"/>
          <p:cNvSpPr/>
          <p:nvPr/>
        </p:nvSpPr>
        <p:spPr>
          <a:xfrm>
            <a:off x="1143000" y="2453481"/>
            <a:ext cx="1996831" cy="2438400"/>
          </a:xfrm>
          <a:prstGeom prst="chevron">
            <a:avLst>
              <a:gd name="adj" fmla="val 955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Transform</a:t>
            </a:r>
            <a:endParaRPr lang="en-IE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032369" y="2453481"/>
            <a:ext cx="1468316" cy="2438400"/>
          </a:xfrm>
          <a:prstGeom prst="chevron">
            <a:avLst>
              <a:gd name="adj" fmla="val 13533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Cache</a:t>
            </a:r>
            <a:endParaRPr lang="en-IE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6248400" y="457200"/>
            <a:ext cx="1520092" cy="1369219"/>
          </a:xfrm>
          <a:prstGeom prst="chevron">
            <a:avLst>
              <a:gd name="adj" fmla="val 1158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Cache</a:t>
            </a:r>
            <a:endParaRPr lang="en-IE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4495800" y="457200"/>
            <a:ext cx="1831906" cy="1369219"/>
          </a:xfrm>
          <a:prstGeom prst="chevron">
            <a:avLst>
              <a:gd name="adj" fmla="val 1145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Transform</a:t>
            </a:r>
            <a:endParaRPr lang="en-IE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6248400" y="5181600"/>
            <a:ext cx="1520092" cy="1369219"/>
          </a:xfrm>
          <a:prstGeom prst="chevron">
            <a:avLst>
              <a:gd name="adj" fmla="val 1158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Action</a:t>
            </a:r>
            <a:endParaRPr lang="en-IE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4495800" y="5181600"/>
            <a:ext cx="1831906" cy="1369219"/>
          </a:xfrm>
          <a:prstGeom prst="chevron">
            <a:avLst>
              <a:gd name="adj" fmla="val 1145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Transform</a:t>
            </a:r>
            <a:endParaRPr lang="en-IE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6248400" y="2016919"/>
            <a:ext cx="1520092" cy="1369219"/>
          </a:xfrm>
          <a:prstGeom prst="chevron">
            <a:avLst>
              <a:gd name="adj" fmla="val 1158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Action</a:t>
            </a:r>
            <a:endParaRPr lang="en-IE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4495800" y="2016919"/>
            <a:ext cx="1831906" cy="1369219"/>
          </a:xfrm>
          <a:prstGeom prst="chevron">
            <a:avLst>
              <a:gd name="adj" fmla="val 1145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Transform</a:t>
            </a:r>
            <a:endParaRPr lang="en-IE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7791137" y="152400"/>
            <a:ext cx="1298711" cy="2176462"/>
            <a:chOff x="5054600" y="609600"/>
            <a:chExt cx="3636108" cy="6093619"/>
          </a:xfrm>
        </p:grpSpPr>
        <p:sp>
          <p:nvSpPr>
            <p:cNvPr id="16" name="Chevron 15"/>
            <p:cNvSpPr/>
            <p:nvPr/>
          </p:nvSpPr>
          <p:spPr>
            <a:xfrm>
              <a:off x="7014308" y="609600"/>
              <a:ext cx="1676400" cy="1369219"/>
            </a:xfrm>
            <a:prstGeom prst="chevron">
              <a:avLst>
                <a:gd name="adj" fmla="val 11582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600" dirty="0" smtClean="0">
                  <a:solidFill>
                    <a:schemeClr val="bg1">
                      <a:lumMod val="85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Cache</a:t>
              </a:r>
              <a:endParaRPr lang="en-IE" sz="600" dirty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7" name="Chevron 16"/>
            <p:cNvSpPr/>
            <p:nvPr/>
          </p:nvSpPr>
          <p:spPr>
            <a:xfrm>
              <a:off x="5054600" y="609600"/>
              <a:ext cx="2020277" cy="1369219"/>
            </a:xfrm>
            <a:prstGeom prst="chevron">
              <a:avLst>
                <a:gd name="adj" fmla="val 11458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600" dirty="0" smtClean="0">
                  <a:solidFill>
                    <a:schemeClr val="bg1">
                      <a:lumMod val="85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Transform</a:t>
              </a:r>
              <a:endParaRPr lang="en-IE" sz="600" dirty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8" name="Chevron 17"/>
            <p:cNvSpPr/>
            <p:nvPr/>
          </p:nvSpPr>
          <p:spPr>
            <a:xfrm>
              <a:off x="7014308" y="5334000"/>
              <a:ext cx="1676400" cy="1369219"/>
            </a:xfrm>
            <a:prstGeom prst="chevron">
              <a:avLst>
                <a:gd name="adj" fmla="val 11582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600" dirty="0" smtClean="0">
                  <a:solidFill>
                    <a:schemeClr val="bg1">
                      <a:lumMod val="85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Action</a:t>
              </a:r>
              <a:endParaRPr lang="en-IE" sz="600" dirty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9" name="Chevron 18"/>
            <p:cNvSpPr/>
            <p:nvPr/>
          </p:nvSpPr>
          <p:spPr>
            <a:xfrm>
              <a:off x="5054600" y="5334000"/>
              <a:ext cx="2020277" cy="1369219"/>
            </a:xfrm>
            <a:prstGeom prst="chevron">
              <a:avLst>
                <a:gd name="adj" fmla="val 11458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600" dirty="0" smtClean="0">
                  <a:solidFill>
                    <a:schemeClr val="bg1">
                      <a:lumMod val="85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Transform</a:t>
              </a:r>
              <a:endParaRPr lang="en-IE" sz="600" dirty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0" name="Chevron 19"/>
            <p:cNvSpPr/>
            <p:nvPr/>
          </p:nvSpPr>
          <p:spPr>
            <a:xfrm>
              <a:off x="7014308" y="2169319"/>
              <a:ext cx="1676400" cy="1369219"/>
            </a:xfrm>
            <a:prstGeom prst="chevron">
              <a:avLst>
                <a:gd name="adj" fmla="val 11582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600" dirty="0" smtClean="0">
                  <a:solidFill>
                    <a:schemeClr val="bg1">
                      <a:lumMod val="85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Action</a:t>
              </a:r>
              <a:endParaRPr lang="en-IE" sz="600" dirty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1" name="Chevron 20"/>
            <p:cNvSpPr/>
            <p:nvPr/>
          </p:nvSpPr>
          <p:spPr>
            <a:xfrm>
              <a:off x="5054600" y="2169319"/>
              <a:ext cx="2020277" cy="1369219"/>
            </a:xfrm>
            <a:prstGeom prst="chevron">
              <a:avLst>
                <a:gd name="adj" fmla="val 11458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600" dirty="0" smtClean="0">
                  <a:solidFill>
                    <a:schemeClr val="bg1">
                      <a:lumMod val="85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Transform</a:t>
              </a:r>
              <a:endParaRPr lang="en-IE" sz="600" dirty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14745" y="3837782"/>
              <a:ext cx="674078" cy="517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…</a:t>
              </a:r>
              <a:endParaRPr lang="en-IE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942787" y="3657600"/>
            <a:ext cx="611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</a:t>
            </a:r>
            <a:endParaRPr lang="en-IE" sz="4800" dirty="0">
              <a:solidFill>
                <a:schemeClr val="tx1">
                  <a:lumMod val="50000"/>
                  <a:lumOff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6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SPARK Lifecycle</a:t>
            </a:r>
            <a:endParaRPr lang="en-IE" sz="3200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endParaRPr lang="en-IE" dirty="0" smtClean="0"/>
          </a:p>
          <a:p>
            <a:r>
              <a:rPr lang="en-IE" dirty="0" smtClean="0"/>
              <a:t>Input </a:t>
            </a:r>
            <a:r>
              <a:rPr lang="en-IE" dirty="0" smtClean="0">
                <a:solidFill>
                  <a:schemeClr val="accent6">
                    <a:lumMod val="50000"/>
                  </a:schemeClr>
                </a:solidFill>
              </a:rPr>
              <a:t>RDDs</a:t>
            </a:r>
          </a:p>
          <a:p>
            <a:r>
              <a:rPr lang="en-IE" dirty="0" smtClean="0">
                <a:solidFill>
                  <a:srgbClr val="7030A0"/>
                </a:solidFill>
              </a:rPr>
              <a:t>Transform </a:t>
            </a:r>
            <a:r>
              <a:rPr lang="en-IE" dirty="0" smtClean="0">
                <a:solidFill>
                  <a:schemeClr val="accent6">
                    <a:lumMod val="50000"/>
                  </a:schemeClr>
                </a:solidFill>
              </a:rPr>
              <a:t>RDDs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Cache</a:t>
            </a:r>
            <a:r>
              <a:rPr lang="en-IE" dirty="0" smtClean="0"/>
              <a:t> </a:t>
            </a:r>
            <a:r>
              <a:rPr lang="en-IE" sz="1600" dirty="0" smtClean="0"/>
              <a:t>(aka. </a:t>
            </a:r>
            <a:r>
              <a:rPr lang="en-IE" sz="1600" dirty="0" smtClean="0">
                <a:solidFill>
                  <a:srgbClr val="00B050"/>
                </a:solidFill>
              </a:rPr>
              <a:t>persist</a:t>
            </a:r>
            <a:r>
              <a:rPr lang="en-IE" sz="1600" dirty="0" smtClean="0"/>
              <a:t>)</a:t>
            </a:r>
            <a:r>
              <a:rPr lang="en-IE" dirty="0" smtClean="0"/>
              <a:t> reused </a:t>
            </a:r>
            <a:r>
              <a:rPr lang="en-IE" dirty="0" smtClean="0">
                <a:solidFill>
                  <a:schemeClr val="accent6">
                    <a:lumMod val="50000"/>
                  </a:schemeClr>
                </a:solidFill>
              </a:rPr>
              <a:t>RDDs</a:t>
            </a:r>
          </a:p>
          <a:p>
            <a:r>
              <a:rPr lang="en-IE" dirty="0" smtClean="0"/>
              <a:t>Perform an </a:t>
            </a:r>
            <a:r>
              <a:rPr lang="en-IE" dirty="0" smtClean="0">
                <a:solidFill>
                  <a:srgbClr val="FFC000"/>
                </a:solidFill>
              </a:rPr>
              <a:t>Action </a:t>
            </a:r>
            <a:r>
              <a:rPr lang="en-IE" sz="1600" dirty="0" smtClean="0"/>
              <a:t>(launching execution)</a:t>
            </a:r>
          </a:p>
          <a:p>
            <a:r>
              <a:rPr lang="en-IE" dirty="0" smtClean="0"/>
              <a:t>Output to file/database/local terminal</a:t>
            </a:r>
          </a:p>
          <a:p>
            <a:pPr lvl="3"/>
            <a:endParaRPr lang="en-IE" dirty="0" smtClean="0"/>
          </a:p>
          <a:p>
            <a:pPr lvl="3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0024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Spark: Beyond the core</a:t>
            </a:r>
            <a:endParaRPr lang="en-I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3268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431800" y="1938303"/>
            <a:ext cx="8441049" cy="21002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Hadoop vs. Spark</a:t>
            </a:r>
            <a:endParaRPr lang="en-IE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24" y="990600"/>
            <a:ext cx="1611740" cy="947703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47" y="1207812"/>
            <a:ext cx="2486064" cy="5883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22374" y="1464452"/>
            <a:ext cx="499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vs</a:t>
            </a:r>
            <a:endParaRPr lang="en-IE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28" y="2196084"/>
            <a:ext cx="1421900" cy="4354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96" y="3548997"/>
            <a:ext cx="1341983" cy="4193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28" y="2794128"/>
            <a:ext cx="475104" cy="5054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5987" y="2880979"/>
            <a:ext cx="852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smtClean="0"/>
              <a:t>YARN</a:t>
            </a:r>
            <a:endParaRPr lang="en-IE" sz="20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032641" y="3046843"/>
            <a:ext cx="2579466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032641" y="2413812"/>
            <a:ext cx="2579466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24" y="2077944"/>
            <a:ext cx="941490" cy="5535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2638" y="2146678"/>
            <a:ext cx="537627" cy="5342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564" y="2740225"/>
            <a:ext cx="496185" cy="598141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3032641" y="3701557"/>
            <a:ext cx="2579466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561814" y="2906861"/>
            <a:ext cx="1064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err="1" smtClean="0"/>
              <a:t>Mesos</a:t>
            </a:r>
            <a:endParaRPr lang="en-IE" sz="2000" b="1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4564" y="3540276"/>
            <a:ext cx="483315" cy="34798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584394" y="3523278"/>
            <a:ext cx="1264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smtClean="0"/>
              <a:t>Tachyon</a:t>
            </a:r>
            <a:endParaRPr lang="en-IE" sz="2000" b="1" dirty="0"/>
          </a:p>
        </p:txBody>
      </p:sp>
    </p:spTree>
    <p:extLst>
      <p:ext uri="{BB962C8B-B14F-4D97-AF65-F5344CB8AC3E}">
        <p14:creationId xmlns:p14="http://schemas.microsoft.com/office/powerpoint/2010/main" val="197893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351475" y="2013392"/>
            <a:ext cx="8441049" cy="473510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Hadoop vs. Spark: SQL, ML, Streams, …</a:t>
            </a:r>
            <a:endParaRPr lang="en-IE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24" y="990600"/>
            <a:ext cx="1611740" cy="947703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47" y="1207812"/>
            <a:ext cx="2486064" cy="5883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22374" y="1464452"/>
            <a:ext cx="499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vs</a:t>
            </a:r>
            <a:endParaRPr lang="en-IE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28" y="2196084"/>
            <a:ext cx="1421900" cy="4354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96" y="3548997"/>
            <a:ext cx="1341983" cy="4193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28" y="2794128"/>
            <a:ext cx="475104" cy="5054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5987" y="2880979"/>
            <a:ext cx="852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smtClean="0"/>
              <a:t>YARN</a:t>
            </a:r>
            <a:endParaRPr lang="en-IE" sz="20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032641" y="3046843"/>
            <a:ext cx="2579466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032641" y="2413812"/>
            <a:ext cx="2579466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24" y="2077944"/>
            <a:ext cx="941490" cy="5535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2638" y="2146678"/>
            <a:ext cx="537627" cy="5342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564" y="2740225"/>
            <a:ext cx="496185" cy="598141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51475" y="4232276"/>
            <a:ext cx="844104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898" y="4450004"/>
            <a:ext cx="630980" cy="581167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3032641" y="4796301"/>
            <a:ext cx="2579466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911" y="4463788"/>
            <a:ext cx="941490" cy="55359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766240" y="4648927"/>
            <a:ext cx="852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smtClean="0"/>
              <a:t>SQL</a:t>
            </a:r>
            <a:endParaRPr lang="en-IE" sz="2000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17688" y="5064377"/>
            <a:ext cx="1045714" cy="43920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3032641" y="5366433"/>
            <a:ext cx="2579466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911" y="4951297"/>
            <a:ext cx="941490" cy="55359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773208" y="5118112"/>
            <a:ext cx="852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err="1" smtClean="0"/>
              <a:t>MLlib</a:t>
            </a:r>
            <a:endParaRPr lang="en-IE" sz="2000" b="1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049254" y="5916873"/>
            <a:ext cx="2579466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24" y="5501736"/>
            <a:ext cx="941490" cy="55359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789820" y="5668552"/>
            <a:ext cx="1363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smtClean="0"/>
              <a:t>Streaming</a:t>
            </a:r>
            <a:endParaRPr lang="en-IE" sz="2000" b="1" dirty="0"/>
          </a:p>
        </p:txBody>
      </p:sp>
      <p:pic>
        <p:nvPicPr>
          <p:cNvPr id="30" name="Picture 4" descr="https://storm.apache.org/images/logocontest/storm_logo_winn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577" y="5721806"/>
            <a:ext cx="1379251" cy="50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Arrow Connector 30"/>
          <p:cNvCxnSpPr/>
          <p:nvPr/>
        </p:nvCxnSpPr>
        <p:spPr>
          <a:xfrm>
            <a:off x="3032641" y="3701557"/>
            <a:ext cx="2579466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561814" y="2906861"/>
            <a:ext cx="1064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err="1" smtClean="0"/>
              <a:t>Mesos</a:t>
            </a:r>
            <a:endParaRPr lang="en-IE" sz="2000" b="1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4564" y="3540276"/>
            <a:ext cx="483315" cy="34798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584394" y="3523278"/>
            <a:ext cx="1264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smtClean="0"/>
              <a:t>Tachyon</a:t>
            </a:r>
            <a:endParaRPr lang="en-IE" sz="2000" b="1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049254" y="6501725"/>
            <a:ext cx="2579466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24" y="6086588"/>
            <a:ext cx="941490" cy="553596"/>
          </a:xfrm>
          <a:prstGeom prst="rect">
            <a:avLst/>
          </a:prstGeom>
        </p:spPr>
      </p:pic>
      <p:pic>
        <p:nvPicPr>
          <p:cNvPr id="17410" name="Picture 2" descr="http://tinkerpop.apache.org/docs/3.1.3/images/apache-giraph-logo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895" y="6308310"/>
            <a:ext cx="1385672" cy="39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91640" y="6251581"/>
            <a:ext cx="1322200" cy="45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2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Spark vs. </a:t>
            </a:r>
            <a:r>
              <a:rPr lang="en-IE" dirty="0" err="1" smtClean="0"/>
              <a:t>Hadoop</a:t>
            </a:r>
            <a:endParaRPr lang="en-I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0071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Spark </a:t>
            </a:r>
            <a:r>
              <a:rPr lang="en-IE" sz="3200" u="sng" dirty="0" smtClean="0"/>
              <a:t>can</a:t>
            </a:r>
            <a:r>
              <a:rPr lang="en-IE" sz="3200" dirty="0" smtClean="0"/>
              <a:t> use the disk</a:t>
            </a:r>
            <a:endParaRPr lang="en-IE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09800"/>
            <a:ext cx="6343650" cy="3743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6200" y="6475968"/>
            <a:ext cx="922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600" dirty="0" smtClean="0">
                <a:hlinkClick r:id="rId3"/>
              </a:rPr>
              <a:t>https://databricks.com/blog/2014/10/10/spark-petabyte-sort.html</a:t>
            </a:r>
            <a:endParaRPr lang="en-IE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254125"/>
            <a:ext cx="6381750" cy="895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1000" y="1832911"/>
            <a:ext cx="214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(according to Spark)</a:t>
            </a:r>
            <a:endParaRPr lang="en-IE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24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err="1" smtClean="0"/>
              <a:t>Spark</a:t>
            </a:r>
            <a:r>
              <a:rPr lang="es-CL" sz="3200" dirty="0" smtClean="0"/>
              <a:t> vs. </a:t>
            </a:r>
            <a:r>
              <a:rPr lang="es-CL" sz="3200" dirty="0" err="1" smtClean="0"/>
              <a:t>Hadoop</a:t>
            </a:r>
            <a:endParaRPr lang="es-CL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430" y="1219200"/>
            <a:ext cx="6248400" cy="442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31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0" y="5410200"/>
            <a:ext cx="2209800" cy="1241425"/>
          </a:xfrm>
          <a:solidFill>
            <a:schemeClr val="bg1">
              <a:alpha val="73000"/>
            </a:schemeClr>
          </a:solidFill>
        </p:spPr>
        <p:txBody>
          <a:bodyPr/>
          <a:lstStyle/>
          <a:p>
            <a:r>
              <a:rPr lang="en-IE" dirty="0" smtClean="0"/>
              <a:t>Questions?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4954992" y="5262339"/>
            <a:ext cx="3981192" cy="1381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956991" y="3426360"/>
            <a:ext cx="3978940" cy="162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956991" y="1839191"/>
            <a:ext cx="3978940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0282" y="3426360"/>
            <a:ext cx="4542233" cy="162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0280" y="5262340"/>
            <a:ext cx="4542235" cy="1381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281" y="1839192"/>
            <a:ext cx="4542234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sz="12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22050" y="2315456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21833" y="195638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22052" y="3554567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22051" y="3902962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22050" y="5330680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22051" y="5697131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22050" y="6063153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88086" y="3533785"/>
            <a:ext cx="758554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(que,2)</a:t>
            </a:r>
            <a:endParaRPr lang="en-IE" sz="1400" i="1" dirty="0">
              <a:solidFill>
                <a:prstClr val="black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88086" y="1955229"/>
            <a:ext cx="758554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88086" y="5324489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82066" y="1955229"/>
            <a:ext cx="111237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IE" sz="1400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decir</a:t>
            </a:r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,{1})</a:t>
            </a:r>
          </a:p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IE" sz="1400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sed</a:t>
            </a:r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,{1,1})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82066" y="3850221"/>
            <a:ext cx="111894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(que,{1,1,2})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82066" y="3554567"/>
            <a:ext cx="111894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IE" sz="1400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pero</a:t>
            </a:r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,{1})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88628" y="5324489"/>
            <a:ext cx="1118940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(la,{1})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62628" y="1958568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62625" y="3546203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62626" y="5324489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122211" y="1955229"/>
            <a:ext cx="75855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(sed,2)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122211" y="3546203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(que,4)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122211" y="5324489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cxnSp>
        <p:nvCxnSpPr>
          <p:cNvPr id="7" name="Straight Arrow Connector 6"/>
          <p:cNvCxnSpPr>
            <a:endCxn id="75" idx="1"/>
          </p:cNvCxnSpPr>
          <p:nvPr/>
        </p:nvCxnSpPr>
        <p:spPr>
          <a:xfrm flipV="1">
            <a:off x="4353228" y="2109118"/>
            <a:ext cx="668761" cy="1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1" idx="3"/>
          </p:cNvCxnSpPr>
          <p:nvPr/>
        </p:nvCxnSpPr>
        <p:spPr>
          <a:xfrm flipV="1">
            <a:off x="4446020" y="2478449"/>
            <a:ext cx="553235" cy="1225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64" idx="3"/>
            <a:endCxn id="77" idx="1"/>
          </p:cNvCxnSpPr>
          <p:nvPr/>
        </p:nvCxnSpPr>
        <p:spPr>
          <a:xfrm flipV="1">
            <a:off x="4441314" y="2843854"/>
            <a:ext cx="580675" cy="2634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60" idx="3"/>
            <a:endCxn id="78" idx="1"/>
          </p:cNvCxnSpPr>
          <p:nvPr/>
        </p:nvCxnSpPr>
        <p:spPr>
          <a:xfrm>
            <a:off x="4441314" y="2572783"/>
            <a:ext cx="594092" cy="12350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83" idx="1"/>
          </p:cNvCxnSpPr>
          <p:nvPr/>
        </p:nvCxnSpPr>
        <p:spPr>
          <a:xfrm>
            <a:off x="4353446" y="4164572"/>
            <a:ext cx="673249" cy="1162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85" idx="1"/>
          </p:cNvCxnSpPr>
          <p:nvPr/>
        </p:nvCxnSpPr>
        <p:spPr>
          <a:xfrm flipV="1">
            <a:off x="4457647" y="4675680"/>
            <a:ext cx="564340" cy="11354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67" idx="3"/>
            <a:endCxn id="87" idx="1"/>
          </p:cNvCxnSpPr>
          <p:nvPr/>
        </p:nvCxnSpPr>
        <p:spPr>
          <a:xfrm flipV="1">
            <a:off x="4441314" y="5473807"/>
            <a:ext cx="587238" cy="73704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021989" y="195522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022334" y="2324560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021989" y="2689965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035406" y="3546203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026695" y="4126936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(que,2)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021987" y="4521791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028552" y="5319918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88" name="Chevron 87"/>
          <p:cNvSpPr/>
          <p:nvPr/>
        </p:nvSpPr>
        <p:spPr>
          <a:xfrm>
            <a:off x="927847" y="1119213"/>
            <a:ext cx="953055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prstClr val="black"/>
                </a:solidFill>
              </a:rPr>
              <a:t>Map</a:t>
            </a:r>
            <a:endParaRPr lang="en-IE" sz="1200" dirty="0">
              <a:solidFill>
                <a:prstClr val="black"/>
              </a:solidFill>
            </a:endParaRPr>
          </a:p>
        </p:txBody>
      </p:sp>
      <p:sp>
        <p:nvSpPr>
          <p:cNvPr id="91" name="Chevron 90"/>
          <p:cNvSpPr/>
          <p:nvPr/>
        </p:nvSpPr>
        <p:spPr>
          <a:xfrm>
            <a:off x="1840562" y="1119213"/>
            <a:ext cx="1380053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prstClr val="black"/>
                </a:solidFill>
              </a:rPr>
              <a:t>Partition / </a:t>
            </a:r>
          </a:p>
          <a:p>
            <a:pPr algn="ctr"/>
            <a:r>
              <a:rPr lang="en-IE" sz="1200" dirty="0" smtClean="0">
                <a:solidFill>
                  <a:prstClr val="black"/>
                </a:solidFill>
              </a:rPr>
              <a:t>[Sort]</a:t>
            </a:r>
            <a:endParaRPr lang="en-IE" sz="1200" dirty="0">
              <a:solidFill>
                <a:prstClr val="black"/>
              </a:solidFill>
            </a:endParaRPr>
          </a:p>
        </p:txBody>
      </p:sp>
      <p:sp>
        <p:nvSpPr>
          <p:cNvPr id="92" name="Chevron 91"/>
          <p:cNvSpPr/>
          <p:nvPr/>
        </p:nvSpPr>
        <p:spPr>
          <a:xfrm>
            <a:off x="4304068" y="1119213"/>
            <a:ext cx="1023630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prstClr val="black"/>
                </a:solidFill>
              </a:rPr>
              <a:t>Shuffle</a:t>
            </a:r>
            <a:endParaRPr lang="en-IE" sz="1200" dirty="0">
              <a:solidFill>
                <a:prstClr val="black"/>
              </a:solidFill>
            </a:endParaRPr>
          </a:p>
        </p:txBody>
      </p:sp>
      <p:sp>
        <p:nvSpPr>
          <p:cNvPr id="93" name="Chevron 92"/>
          <p:cNvSpPr/>
          <p:nvPr/>
        </p:nvSpPr>
        <p:spPr>
          <a:xfrm>
            <a:off x="5327698" y="1119213"/>
            <a:ext cx="1130648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prstClr val="black"/>
                </a:solidFill>
              </a:rPr>
              <a:t>Merge Sort</a:t>
            </a:r>
            <a:endParaRPr lang="en-IE" sz="1200" dirty="0">
              <a:solidFill>
                <a:prstClr val="black"/>
              </a:solidFill>
            </a:endParaRPr>
          </a:p>
        </p:txBody>
      </p:sp>
      <p:sp>
        <p:nvSpPr>
          <p:cNvPr id="94" name="Chevron 93"/>
          <p:cNvSpPr/>
          <p:nvPr/>
        </p:nvSpPr>
        <p:spPr>
          <a:xfrm>
            <a:off x="6458346" y="1117182"/>
            <a:ext cx="1781645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prstClr val="black"/>
                </a:solidFill>
              </a:rPr>
              <a:t>Reduce</a:t>
            </a:r>
            <a:endParaRPr lang="en-IE" sz="1200" dirty="0">
              <a:solidFill>
                <a:prstClr val="black"/>
              </a:solidFill>
            </a:endParaRPr>
          </a:p>
        </p:txBody>
      </p:sp>
      <p:sp>
        <p:nvSpPr>
          <p:cNvPr id="95" name="Chevron 94"/>
          <p:cNvSpPr/>
          <p:nvPr/>
        </p:nvSpPr>
        <p:spPr>
          <a:xfrm>
            <a:off x="8239991" y="1117182"/>
            <a:ext cx="904009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prstClr val="black"/>
                </a:solidFill>
              </a:rPr>
              <a:t>Output</a:t>
            </a:r>
            <a:endParaRPr lang="en-IE" sz="1200" dirty="0">
              <a:solidFill>
                <a:prstClr val="black"/>
              </a:solidFill>
            </a:endParaRPr>
          </a:p>
        </p:txBody>
      </p:sp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2867664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0" y="4703336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6333148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3682760" y="195522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682760" y="2311173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687466" y="3550172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687465" y="3898567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(que,2)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682760" y="532448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682761" y="5690940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682760" y="6056962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68" name="Chevron 67"/>
          <p:cNvSpPr/>
          <p:nvPr/>
        </p:nvSpPr>
        <p:spPr>
          <a:xfrm>
            <a:off x="3187277" y="1116110"/>
            <a:ext cx="1108565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prstClr val="black"/>
                </a:solidFill>
              </a:rPr>
              <a:t>Combine</a:t>
            </a:r>
            <a:endParaRPr lang="en-IE" sz="1200" dirty="0">
              <a:solidFill>
                <a:prstClr val="black"/>
              </a:solidFill>
            </a:endParaRPr>
          </a:p>
        </p:txBody>
      </p:sp>
      <p:sp>
        <p:nvSpPr>
          <p:cNvPr id="79" name="Chevron 78"/>
          <p:cNvSpPr/>
          <p:nvPr/>
        </p:nvSpPr>
        <p:spPr>
          <a:xfrm>
            <a:off x="0" y="1117460"/>
            <a:ext cx="968188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prstClr val="black"/>
                </a:solidFill>
              </a:rPr>
              <a:t>Input</a:t>
            </a:r>
            <a:endParaRPr lang="en-IE" sz="1200" dirty="0">
              <a:solidFill>
                <a:prstClr val="black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73174" y="195522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(0,perro </a:t>
            </a:r>
            <a:r>
              <a:rPr lang="en-IE" sz="1400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sed</a:t>
            </a:r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que)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73175" y="3546203"/>
            <a:ext cx="139956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(13,que </a:t>
            </a:r>
            <a:r>
              <a:rPr lang="en-IE" sz="1400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decir</a:t>
            </a:r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que)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73174" y="532448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(26,la que </a:t>
            </a:r>
            <a:r>
              <a:rPr lang="en-IE" sz="1400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sed</a:t>
            </a:r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22324" y="503660"/>
            <a:ext cx="421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E" sz="4000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endParaRPr lang="en-IE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762107" y="504381"/>
            <a:ext cx="421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E" sz="4000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  <a:endParaRPr lang="en-IE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246420" y="503660"/>
            <a:ext cx="12838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E" sz="4000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R|W</a:t>
            </a:r>
            <a:endParaRPr lang="en-IE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602217" y="503660"/>
            <a:ext cx="421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E" sz="4000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endParaRPr lang="en-IE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438477" y="514443"/>
            <a:ext cx="421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E" sz="4000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  <a:endParaRPr lang="en-IE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6" y="137873"/>
            <a:ext cx="692965" cy="46082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064" y="117101"/>
            <a:ext cx="692965" cy="46082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527" y="132411"/>
            <a:ext cx="692965" cy="46082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058" y="110856"/>
            <a:ext cx="692965" cy="46082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966" y="144038"/>
            <a:ext cx="692965" cy="460822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625" y="3022381"/>
            <a:ext cx="677439" cy="677439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722" y="4800600"/>
            <a:ext cx="677439" cy="677439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3010987"/>
            <a:ext cx="677439" cy="677439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297" y="4789206"/>
            <a:ext cx="677439" cy="677439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264" y="3010987"/>
            <a:ext cx="677439" cy="677439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361" y="4789206"/>
            <a:ext cx="677439" cy="677439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657" y="3026068"/>
            <a:ext cx="677439" cy="677439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1754" y="4804287"/>
            <a:ext cx="677439" cy="677439"/>
          </a:xfrm>
          <a:prstGeom prst="rect">
            <a:avLst/>
          </a:prstGeom>
        </p:spPr>
      </p:pic>
      <p:sp>
        <p:nvSpPr>
          <p:cNvPr id="110" name="Rectangle 109"/>
          <p:cNvSpPr/>
          <p:nvPr/>
        </p:nvSpPr>
        <p:spPr>
          <a:xfrm>
            <a:off x="0" y="1839191"/>
            <a:ext cx="9144000" cy="5018809"/>
          </a:xfrm>
          <a:prstGeom prst="rect">
            <a:avLst/>
          </a:prstGeom>
          <a:solidFill>
            <a:srgbClr val="FEF9F4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1" name="TextBox 110"/>
          <p:cNvSpPr txBox="1"/>
          <p:nvPr/>
        </p:nvSpPr>
        <p:spPr>
          <a:xfrm>
            <a:off x="222323" y="1803562"/>
            <a:ext cx="8713607" cy="1569660"/>
          </a:xfrm>
          <a:prstGeom prst="rect">
            <a:avLst/>
          </a:prstGeom>
          <a:solidFill>
            <a:schemeClr val="accent6">
              <a:lumMod val="60000"/>
              <a:lumOff val="40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IE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MapReduce/Hadoop always coordinates </a:t>
            </a:r>
          </a:p>
          <a:p>
            <a:pPr>
              <a:buClr>
                <a:schemeClr val="tx1"/>
              </a:buClr>
            </a:pPr>
            <a:r>
              <a:rPr lang="en-IE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   between phases (</a:t>
            </a:r>
            <a:r>
              <a:rPr lang="en-IE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Map</a:t>
            </a:r>
            <a:r>
              <a:rPr lang="en-IE" sz="2400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IE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→ </a:t>
            </a:r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Shuffle</a:t>
            </a:r>
            <a:r>
              <a:rPr lang="en-IE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→ </a:t>
            </a:r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Reduce</a:t>
            </a:r>
            <a:r>
              <a:rPr lang="en-IE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  <a:p>
            <a:pPr>
              <a:buClr>
                <a:schemeClr val="tx1"/>
              </a:buClr>
            </a:pPr>
            <a:r>
              <a:rPr lang="en-IE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and between </a:t>
            </a:r>
            <a:r>
              <a:rPr lang="en-IE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tasks (e.g., </a:t>
            </a:r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Count</a:t>
            </a:r>
            <a:r>
              <a:rPr lang="en-IE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IE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→ </a:t>
            </a:r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Order</a:t>
            </a:r>
            <a:r>
              <a:rPr lang="en-IE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 </a:t>
            </a:r>
          </a:p>
          <a:p>
            <a:pPr>
              <a:buClr>
                <a:schemeClr val="tx1"/>
              </a:buClr>
            </a:pPr>
            <a:r>
              <a:rPr lang="en-IE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using the hard-disk.</a:t>
            </a:r>
            <a:endParaRPr lang="en-IE" sz="2400" dirty="0">
              <a:solidFill>
                <a:srgbClr val="C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8011" y="1839203"/>
            <a:ext cx="317330" cy="31834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054" y="1989574"/>
            <a:ext cx="1872552" cy="1245248"/>
          </a:xfrm>
          <a:prstGeom prst="rect">
            <a:avLst/>
          </a:prstGeom>
        </p:spPr>
      </p:pic>
      <p:grpSp>
        <p:nvGrpSpPr>
          <p:cNvPr id="114" name="Group 113"/>
          <p:cNvGrpSpPr/>
          <p:nvPr/>
        </p:nvGrpSpPr>
        <p:grpSpPr>
          <a:xfrm>
            <a:off x="319303" y="3564859"/>
            <a:ext cx="8680210" cy="1058103"/>
            <a:chOff x="319303" y="4178865"/>
            <a:chExt cx="8680210" cy="1058103"/>
          </a:xfrm>
        </p:grpSpPr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9303" y="4307918"/>
              <a:ext cx="1526206" cy="481960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794" y="4886559"/>
              <a:ext cx="526931" cy="350409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7466" y="4886398"/>
              <a:ext cx="526931" cy="350409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0138" y="4874572"/>
              <a:ext cx="526931" cy="350409"/>
            </a:xfrm>
            <a:prstGeom prst="rect">
              <a:avLst/>
            </a:prstGeom>
          </p:spPr>
        </p:pic>
        <p:sp>
          <p:nvSpPr>
            <p:cNvPr id="119" name="Right Arrow 118"/>
            <p:cNvSpPr/>
            <p:nvPr/>
          </p:nvSpPr>
          <p:spPr>
            <a:xfrm>
              <a:off x="1981200" y="4495799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4600" y="4260645"/>
              <a:ext cx="849027" cy="564603"/>
            </a:xfrm>
            <a:prstGeom prst="rect">
              <a:avLst/>
            </a:prstGeom>
          </p:spPr>
        </p:pic>
        <p:sp>
          <p:nvSpPr>
            <p:cNvPr id="121" name="Right Arrow 120"/>
            <p:cNvSpPr/>
            <p:nvPr/>
          </p:nvSpPr>
          <p:spPr>
            <a:xfrm>
              <a:off x="3505200" y="4497888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64994" y="4292523"/>
              <a:ext cx="1526206" cy="481960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7200" y="4871164"/>
              <a:ext cx="526931" cy="350409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872" y="4871003"/>
              <a:ext cx="526931" cy="350409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92544" y="4859177"/>
              <a:ext cx="526931" cy="350409"/>
            </a:xfrm>
            <a:prstGeom prst="rect">
              <a:avLst/>
            </a:prstGeom>
          </p:spPr>
        </p:pic>
        <p:sp>
          <p:nvSpPr>
            <p:cNvPr id="126" name="Right Arrow 125"/>
            <p:cNvSpPr/>
            <p:nvPr/>
          </p:nvSpPr>
          <p:spPr>
            <a:xfrm>
              <a:off x="5943600" y="4483968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8665" y="4312197"/>
              <a:ext cx="849027" cy="564603"/>
            </a:xfrm>
            <a:prstGeom prst="rect">
              <a:avLst/>
            </a:prstGeom>
          </p:spPr>
        </p:pic>
        <p:sp>
          <p:nvSpPr>
            <p:cNvPr id="128" name="Right Arrow 127"/>
            <p:cNvSpPr/>
            <p:nvPr/>
          </p:nvSpPr>
          <p:spPr>
            <a:xfrm>
              <a:off x="7467600" y="4477717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8211218" y="4178865"/>
              <a:ext cx="78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4000" dirty="0" smtClean="0"/>
                <a:t>…</a:t>
              </a:r>
              <a:endParaRPr lang="en-IE" sz="40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2553597" y="4789878"/>
              <a:ext cx="921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 smtClean="0"/>
                <a:t>(HDFS)</a:t>
              </a:r>
              <a:endParaRPr lang="en-IE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602006" y="4825248"/>
              <a:ext cx="921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 smtClean="0"/>
                <a:t>(HDFS)</a:t>
              </a:r>
              <a:endParaRPr lang="en-IE" dirty="0"/>
            </a:p>
          </p:txBody>
        </p:sp>
      </p:grpSp>
    </p:spTree>
    <p:extLst>
      <p:ext uri="{BB962C8B-B14F-4D97-AF65-F5344CB8AC3E}">
        <p14:creationId xmlns:p14="http://schemas.microsoft.com/office/powerpoint/2010/main" val="102605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4954992" y="5262339"/>
            <a:ext cx="3981192" cy="1381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956991" y="3426360"/>
            <a:ext cx="3978940" cy="162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956991" y="1839191"/>
            <a:ext cx="3978940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0282" y="3426360"/>
            <a:ext cx="4542233" cy="162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0280" y="5262340"/>
            <a:ext cx="4542235" cy="1381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281" y="1839192"/>
            <a:ext cx="4542234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sz="12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22050" y="2315456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21833" y="195638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22052" y="3554567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22051" y="3902962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22050" y="5330680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22051" y="5697131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22050" y="6063153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88086" y="3533785"/>
            <a:ext cx="758554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(que,2)</a:t>
            </a:r>
            <a:endParaRPr lang="en-IE" sz="1400" i="1" dirty="0">
              <a:solidFill>
                <a:prstClr val="black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88086" y="1955229"/>
            <a:ext cx="758554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88086" y="5324489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82066" y="1955229"/>
            <a:ext cx="111237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IE" sz="1400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decir</a:t>
            </a:r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,{1})</a:t>
            </a:r>
          </a:p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IE" sz="1400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sed</a:t>
            </a:r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,{1,1})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82066" y="3850221"/>
            <a:ext cx="111894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(que,{1,1,2})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82066" y="3554567"/>
            <a:ext cx="111894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IE" sz="1400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pero</a:t>
            </a:r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,{1})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88628" y="5324489"/>
            <a:ext cx="1118940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(la,{1})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62628" y="1958568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62625" y="3546203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62626" y="5324489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122211" y="1955229"/>
            <a:ext cx="75855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(sed,2)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122211" y="3546203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(que,4)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122211" y="5324489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cxnSp>
        <p:nvCxnSpPr>
          <p:cNvPr id="7" name="Straight Arrow Connector 6"/>
          <p:cNvCxnSpPr>
            <a:endCxn id="75" idx="1"/>
          </p:cNvCxnSpPr>
          <p:nvPr/>
        </p:nvCxnSpPr>
        <p:spPr>
          <a:xfrm flipV="1">
            <a:off x="4353228" y="2109118"/>
            <a:ext cx="668761" cy="1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1" idx="3"/>
          </p:cNvCxnSpPr>
          <p:nvPr/>
        </p:nvCxnSpPr>
        <p:spPr>
          <a:xfrm flipV="1">
            <a:off x="4446020" y="2478449"/>
            <a:ext cx="553235" cy="1225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64" idx="3"/>
            <a:endCxn id="77" idx="1"/>
          </p:cNvCxnSpPr>
          <p:nvPr/>
        </p:nvCxnSpPr>
        <p:spPr>
          <a:xfrm flipV="1">
            <a:off x="4441314" y="2843854"/>
            <a:ext cx="580675" cy="2634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60" idx="3"/>
            <a:endCxn id="78" idx="1"/>
          </p:cNvCxnSpPr>
          <p:nvPr/>
        </p:nvCxnSpPr>
        <p:spPr>
          <a:xfrm>
            <a:off x="4441314" y="2572783"/>
            <a:ext cx="594092" cy="12350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83" idx="1"/>
          </p:cNvCxnSpPr>
          <p:nvPr/>
        </p:nvCxnSpPr>
        <p:spPr>
          <a:xfrm>
            <a:off x="4353446" y="4164572"/>
            <a:ext cx="673249" cy="1162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85" idx="1"/>
          </p:cNvCxnSpPr>
          <p:nvPr/>
        </p:nvCxnSpPr>
        <p:spPr>
          <a:xfrm flipV="1">
            <a:off x="4457647" y="4675680"/>
            <a:ext cx="564340" cy="11354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67" idx="3"/>
            <a:endCxn id="87" idx="1"/>
          </p:cNvCxnSpPr>
          <p:nvPr/>
        </p:nvCxnSpPr>
        <p:spPr>
          <a:xfrm flipV="1">
            <a:off x="4441314" y="5473807"/>
            <a:ext cx="587238" cy="73704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021989" y="195522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022334" y="2324560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021989" y="2689965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035406" y="3546203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026695" y="4126936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(que,2)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021987" y="4521791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028552" y="5319918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88" name="Chevron 87"/>
          <p:cNvSpPr/>
          <p:nvPr/>
        </p:nvSpPr>
        <p:spPr>
          <a:xfrm>
            <a:off x="927847" y="1119213"/>
            <a:ext cx="953055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prstClr val="black"/>
                </a:solidFill>
              </a:rPr>
              <a:t>Map</a:t>
            </a:r>
            <a:endParaRPr lang="en-IE" sz="1200" dirty="0">
              <a:solidFill>
                <a:prstClr val="black"/>
              </a:solidFill>
            </a:endParaRPr>
          </a:p>
        </p:txBody>
      </p:sp>
      <p:sp>
        <p:nvSpPr>
          <p:cNvPr id="91" name="Chevron 90"/>
          <p:cNvSpPr/>
          <p:nvPr/>
        </p:nvSpPr>
        <p:spPr>
          <a:xfrm>
            <a:off x="1840562" y="1119213"/>
            <a:ext cx="1380053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prstClr val="black"/>
                </a:solidFill>
              </a:rPr>
              <a:t>Partition / </a:t>
            </a:r>
          </a:p>
          <a:p>
            <a:pPr algn="ctr"/>
            <a:r>
              <a:rPr lang="en-IE" sz="1200" dirty="0" smtClean="0">
                <a:solidFill>
                  <a:prstClr val="black"/>
                </a:solidFill>
              </a:rPr>
              <a:t>[Sort]</a:t>
            </a:r>
            <a:endParaRPr lang="en-IE" sz="1200" dirty="0">
              <a:solidFill>
                <a:prstClr val="black"/>
              </a:solidFill>
            </a:endParaRPr>
          </a:p>
        </p:txBody>
      </p:sp>
      <p:sp>
        <p:nvSpPr>
          <p:cNvPr id="92" name="Chevron 91"/>
          <p:cNvSpPr/>
          <p:nvPr/>
        </p:nvSpPr>
        <p:spPr>
          <a:xfrm>
            <a:off x="4304068" y="1119213"/>
            <a:ext cx="1023630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prstClr val="black"/>
                </a:solidFill>
              </a:rPr>
              <a:t>Shuffle</a:t>
            </a:r>
            <a:endParaRPr lang="en-IE" sz="1200" dirty="0">
              <a:solidFill>
                <a:prstClr val="black"/>
              </a:solidFill>
            </a:endParaRPr>
          </a:p>
        </p:txBody>
      </p:sp>
      <p:sp>
        <p:nvSpPr>
          <p:cNvPr id="93" name="Chevron 92"/>
          <p:cNvSpPr/>
          <p:nvPr/>
        </p:nvSpPr>
        <p:spPr>
          <a:xfrm>
            <a:off x="5327698" y="1119213"/>
            <a:ext cx="1130648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prstClr val="black"/>
                </a:solidFill>
              </a:rPr>
              <a:t>Merge Sort</a:t>
            </a:r>
            <a:endParaRPr lang="en-IE" sz="1200" dirty="0">
              <a:solidFill>
                <a:prstClr val="black"/>
              </a:solidFill>
            </a:endParaRPr>
          </a:p>
        </p:txBody>
      </p:sp>
      <p:sp>
        <p:nvSpPr>
          <p:cNvPr id="94" name="Chevron 93"/>
          <p:cNvSpPr/>
          <p:nvPr/>
        </p:nvSpPr>
        <p:spPr>
          <a:xfrm>
            <a:off x="6458346" y="1117182"/>
            <a:ext cx="1781645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prstClr val="black"/>
                </a:solidFill>
              </a:rPr>
              <a:t>Reduce</a:t>
            </a:r>
            <a:endParaRPr lang="en-IE" sz="1200" dirty="0">
              <a:solidFill>
                <a:prstClr val="black"/>
              </a:solidFill>
            </a:endParaRPr>
          </a:p>
        </p:txBody>
      </p:sp>
      <p:sp>
        <p:nvSpPr>
          <p:cNvPr id="95" name="Chevron 94"/>
          <p:cNvSpPr/>
          <p:nvPr/>
        </p:nvSpPr>
        <p:spPr>
          <a:xfrm>
            <a:off x="8239991" y="1117182"/>
            <a:ext cx="904009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prstClr val="black"/>
                </a:solidFill>
              </a:rPr>
              <a:t>Output</a:t>
            </a:r>
            <a:endParaRPr lang="en-IE" sz="1200" dirty="0">
              <a:solidFill>
                <a:prstClr val="black"/>
              </a:solidFill>
            </a:endParaRPr>
          </a:p>
        </p:txBody>
      </p:sp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2867664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0" y="4703336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6333148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3682760" y="195522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682760" y="2311173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687466" y="3550172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687465" y="3898567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(que,2)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682760" y="532448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682761" y="5690940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682760" y="6056962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68" name="Chevron 67"/>
          <p:cNvSpPr/>
          <p:nvPr/>
        </p:nvSpPr>
        <p:spPr>
          <a:xfrm>
            <a:off x="3187277" y="1116110"/>
            <a:ext cx="1108565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prstClr val="black"/>
                </a:solidFill>
              </a:rPr>
              <a:t>Combine</a:t>
            </a:r>
            <a:endParaRPr lang="en-IE" sz="1200" dirty="0">
              <a:solidFill>
                <a:prstClr val="black"/>
              </a:solidFill>
            </a:endParaRPr>
          </a:p>
        </p:txBody>
      </p:sp>
      <p:sp>
        <p:nvSpPr>
          <p:cNvPr id="79" name="Chevron 78"/>
          <p:cNvSpPr/>
          <p:nvPr/>
        </p:nvSpPr>
        <p:spPr>
          <a:xfrm>
            <a:off x="0" y="1117460"/>
            <a:ext cx="968188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prstClr val="black"/>
                </a:solidFill>
              </a:rPr>
              <a:t>Input</a:t>
            </a:r>
            <a:endParaRPr lang="en-IE" sz="1200" dirty="0">
              <a:solidFill>
                <a:prstClr val="black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73174" y="195522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(0,perro </a:t>
            </a:r>
            <a:r>
              <a:rPr lang="en-IE" sz="1400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sed</a:t>
            </a:r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que)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73175" y="3546203"/>
            <a:ext cx="139956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(13,que </a:t>
            </a:r>
            <a:r>
              <a:rPr lang="en-IE" sz="1400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decir</a:t>
            </a:r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que)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73174" y="532448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(26,la que </a:t>
            </a:r>
            <a:r>
              <a:rPr lang="en-IE" sz="1400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sed</a:t>
            </a:r>
            <a:r>
              <a:rPr lang="en-IE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22324" y="503660"/>
            <a:ext cx="421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E" sz="4000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endParaRPr lang="en-IE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762107" y="504381"/>
            <a:ext cx="421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E" sz="4000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  <a:endParaRPr lang="en-IE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246420" y="503660"/>
            <a:ext cx="12838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E" sz="4000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R|W</a:t>
            </a:r>
            <a:endParaRPr lang="en-IE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602217" y="503660"/>
            <a:ext cx="421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E" sz="4000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endParaRPr lang="en-IE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438477" y="514443"/>
            <a:ext cx="421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E" sz="4000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  <a:endParaRPr lang="en-IE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6" y="137873"/>
            <a:ext cx="692965" cy="46082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064" y="117101"/>
            <a:ext cx="692965" cy="46082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527" y="132411"/>
            <a:ext cx="692965" cy="46082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058" y="110856"/>
            <a:ext cx="692965" cy="46082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966" y="144038"/>
            <a:ext cx="692965" cy="460822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625" y="3022381"/>
            <a:ext cx="677439" cy="677439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722" y="4800600"/>
            <a:ext cx="677439" cy="677439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3010987"/>
            <a:ext cx="677439" cy="677439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297" y="4789206"/>
            <a:ext cx="677439" cy="677439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264" y="3010987"/>
            <a:ext cx="677439" cy="677439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361" y="4789206"/>
            <a:ext cx="677439" cy="677439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657" y="3026068"/>
            <a:ext cx="677439" cy="677439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1754" y="4804287"/>
            <a:ext cx="677439" cy="677439"/>
          </a:xfrm>
          <a:prstGeom prst="rect">
            <a:avLst/>
          </a:prstGeom>
        </p:spPr>
      </p:pic>
      <p:sp>
        <p:nvSpPr>
          <p:cNvPr id="110" name="Rectangle 109"/>
          <p:cNvSpPr/>
          <p:nvPr/>
        </p:nvSpPr>
        <p:spPr>
          <a:xfrm>
            <a:off x="0" y="1839191"/>
            <a:ext cx="9144000" cy="5018809"/>
          </a:xfrm>
          <a:prstGeom prst="rect">
            <a:avLst/>
          </a:prstGeom>
          <a:solidFill>
            <a:srgbClr val="FEF9F4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1" name="TextBox 110"/>
          <p:cNvSpPr txBox="1"/>
          <p:nvPr/>
        </p:nvSpPr>
        <p:spPr>
          <a:xfrm>
            <a:off x="222323" y="1803562"/>
            <a:ext cx="8713607" cy="1569660"/>
          </a:xfrm>
          <a:prstGeom prst="rect">
            <a:avLst/>
          </a:prstGeom>
          <a:solidFill>
            <a:schemeClr val="accent6">
              <a:lumMod val="60000"/>
              <a:lumOff val="40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IE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MapReduce/Hadoop always coordinates </a:t>
            </a:r>
          </a:p>
          <a:p>
            <a:pPr>
              <a:buClr>
                <a:schemeClr val="tx1"/>
              </a:buClr>
            </a:pPr>
            <a:r>
              <a:rPr lang="en-IE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   between phases (</a:t>
            </a:r>
            <a:r>
              <a:rPr lang="en-IE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Map</a:t>
            </a:r>
            <a:r>
              <a:rPr lang="en-IE" sz="2400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IE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→ </a:t>
            </a:r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Shuffle</a:t>
            </a:r>
            <a:r>
              <a:rPr lang="en-IE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→ </a:t>
            </a:r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Reduce</a:t>
            </a:r>
            <a:r>
              <a:rPr lang="en-IE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  <a:p>
            <a:pPr>
              <a:buClr>
                <a:schemeClr val="tx1"/>
              </a:buClr>
            </a:pPr>
            <a:r>
              <a:rPr lang="en-IE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and between </a:t>
            </a:r>
            <a:r>
              <a:rPr lang="en-IE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tasks (e.g., </a:t>
            </a:r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Count</a:t>
            </a:r>
            <a:r>
              <a:rPr lang="en-IE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IE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→ </a:t>
            </a:r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Order</a:t>
            </a:r>
            <a:r>
              <a:rPr lang="en-IE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 </a:t>
            </a:r>
          </a:p>
          <a:p>
            <a:pPr>
              <a:buClr>
                <a:schemeClr val="tx1"/>
              </a:buClr>
            </a:pPr>
            <a:r>
              <a:rPr lang="en-IE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using the hard-disk.</a:t>
            </a:r>
            <a:endParaRPr lang="en-IE" sz="2400" dirty="0">
              <a:solidFill>
                <a:srgbClr val="C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8011" y="1839203"/>
            <a:ext cx="317330" cy="31834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054" y="1989574"/>
            <a:ext cx="1872552" cy="1245248"/>
          </a:xfrm>
          <a:prstGeom prst="rect">
            <a:avLst/>
          </a:prstGeom>
        </p:spPr>
      </p:pic>
      <p:grpSp>
        <p:nvGrpSpPr>
          <p:cNvPr id="114" name="Group 113"/>
          <p:cNvGrpSpPr/>
          <p:nvPr/>
        </p:nvGrpSpPr>
        <p:grpSpPr>
          <a:xfrm>
            <a:off x="319303" y="3564859"/>
            <a:ext cx="8680210" cy="1058103"/>
            <a:chOff x="319303" y="4178865"/>
            <a:chExt cx="8680210" cy="1058103"/>
          </a:xfrm>
        </p:grpSpPr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9303" y="4307918"/>
              <a:ext cx="1526206" cy="481960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794" y="4886559"/>
              <a:ext cx="526931" cy="350409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7466" y="4886398"/>
              <a:ext cx="526931" cy="350409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0138" y="4874572"/>
              <a:ext cx="526931" cy="350409"/>
            </a:xfrm>
            <a:prstGeom prst="rect">
              <a:avLst/>
            </a:prstGeom>
          </p:spPr>
        </p:pic>
        <p:sp>
          <p:nvSpPr>
            <p:cNvPr id="119" name="Right Arrow 118"/>
            <p:cNvSpPr/>
            <p:nvPr/>
          </p:nvSpPr>
          <p:spPr>
            <a:xfrm>
              <a:off x="1981200" y="4495799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4600" y="4260645"/>
              <a:ext cx="849027" cy="564603"/>
            </a:xfrm>
            <a:prstGeom prst="rect">
              <a:avLst/>
            </a:prstGeom>
          </p:spPr>
        </p:pic>
        <p:sp>
          <p:nvSpPr>
            <p:cNvPr id="121" name="Right Arrow 120"/>
            <p:cNvSpPr/>
            <p:nvPr/>
          </p:nvSpPr>
          <p:spPr>
            <a:xfrm>
              <a:off x="3505200" y="4497888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64994" y="4292523"/>
              <a:ext cx="1526206" cy="481960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7200" y="4871164"/>
              <a:ext cx="526931" cy="350409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872" y="4871003"/>
              <a:ext cx="526931" cy="350409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92544" y="4859177"/>
              <a:ext cx="526931" cy="350409"/>
            </a:xfrm>
            <a:prstGeom prst="rect">
              <a:avLst/>
            </a:prstGeom>
          </p:spPr>
        </p:pic>
        <p:sp>
          <p:nvSpPr>
            <p:cNvPr id="126" name="Right Arrow 125"/>
            <p:cNvSpPr/>
            <p:nvPr/>
          </p:nvSpPr>
          <p:spPr>
            <a:xfrm>
              <a:off x="5943600" y="4483968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8665" y="4312197"/>
              <a:ext cx="849027" cy="564603"/>
            </a:xfrm>
            <a:prstGeom prst="rect">
              <a:avLst/>
            </a:prstGeom>
          </p:spPr>
        </p:pic>
        <p:sp>
          <p:nvSpPr>
            <p:cNvPr id="128" name="Right Arrow 127"/>
            <p:cNvSpPr/>
            <p:nvPr/>
          </p:nvSpPr>
          <p:spPr>
            <a:xfrm>
              <a:off x="7467600" y="4477717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8211218" y="4178865"/>
              <a:ext cx="78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4000" dirty="0" smtClean="0"/>
                <a:t>…</a:t>
              </a:r>
              <a:endParaRPr lang="en-IE" sz="40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2553597" y="4789878"/>
              <a:ext cx="921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 smtClean="0"/>
                <a:t>(HDFS)</a:t>
              </a:r>
              <a:endParaRPr lang="en-IE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602006" y="4825248"/>
              <a:ext cx="921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 smtClean="0"/>
                <a:t>(HDFS)</a:t>
              </a:r>
              <a:endParaRPr lang="en-IE" dirty="0"/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224173" y="3571443"/>
            <a:ext cx="8691168" cy="1569660"/>
          </a:xfrm>
          <a:prstGeom prst="rect">
            <a:avLst/>
          </a:prstGeom>
          <a:solidFill>
            <a:srgbClr val="E7F6FF">
              <a:alpha val="96000"/>
            </a:srgb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We saw this already counting words …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E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 memory on one machine: 		</a:t>
            </a:r>
            <a:r>
              <a:rPr lang="en-IE" sz="2400" dirty="0" smtClean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seconds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E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On disk on one machine:</a:t>
            </a:r>
            <a:r>
              <a:rPr lang="en-IE" sz="2400" dirty="0" smtClean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		minutes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E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Over MapReduce:</a:t>
            </a:r>
            <a:r>
              <a:rPr lang="en-IE" sz="2400" dirty="0" smtClean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			minutes</a:t>
            </a:r>
            <a:endParaRPr lang="en-IE" sz="2400" dirty="0">
              <a:solidFill>
                <a:srgbClr val="FF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24173" y="5334000"/>
            <a:ext cx="8710025" cy="446697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200" dirty="0" smtClean="0">
                <a:latin typeface="Segoe UI Light" panose="020B0502040204020203" pitchFamily="34" charset="0"/>
              </a:rPr>
              <a:t>Any alternative to these options?</a:t>
            </a:r>
            <a:endParaRPr lang="en-IE" sz="2200" dirty="0">
              <a:latin typeface="Segoe UI Light" panose="020B0502040204020203" pitchFamily="34" charset="0"/>
            </a:endParaRPr>
          </a:p>
        </p:txBody>
      </p:sp>
      <p:pic>
        <p:nvPicPr>
          <p:cNvPr id="140" name="Picture 1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2441" y="5355178"/>
            <a:ext cx="342900" cy="342900"/>
          </a:xfrm>
          <a:prstGeom prst="rect">
            <a:avLst/>
          </a:prstGeom>
        </p:spPr>
      </p:pic>
      <p:sp>
        <p:nvSpPr>
          <p:cNvPr id="141" name="TextBox 140"/>
          <p:cNvSpPr txBox="1"/>
          <p:nvPr/>
        </p:nvSpPr>
        <p:spPr>
          <a:xfrm>
            <a:off x="222322" y="5795474"/>
            <a:ext cx="8711875" cy="461665"/>
          </a:xfrm>
          <a:prstGeom prst="rect">
            <a:avLst/>
          </a:prstGeom>
          <a:solidFill>
            <a:srgbClr val="E7F6FF">
              <a:alpha val="96000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E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 memory on multiple machines: 	</a:t>
            </a:r>
            <a:r>
              <a:rPr lang="en-IE" sz="24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17266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9" grpId="0" animBg="1"/>
      <p:bldP spid="1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4956990" y="1839191"/>
            <a:ext cx="2739209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8" name="Rectangle 47"/>
          <p:cNvSpPr/>
          <p:nvPr/>
        </p:nvSpPr>
        <p:spPr>
          <a:xfrm>
            <a:off x="70283" y="3426360"/>
            <a:ext cx="3358718" cy="162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9" name="Rectangle 48"/>
          <p:cNvSpPr/>
          <p:nvPr/>
        </p:nvSpPr>
        <p:spPr>
          <a:xfrm>
            <a:off x="70281" y="5262340"/>
            <a:ext cx="3358720" cy="1381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70282" y="1839192"/>
            <a:ext cx="3358720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2174841" y="1958568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  <a:endParaRPr lang="en-IE" sz="1400" i="1" dirty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74838" y="3546203"/>
            <a:ext cx="75855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(que,2)</a:t>
            </a:r>
          </a:p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174839" y="5324489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88" name="Chevron 87"/>
          <p:cNvSpPr/>
          <p:nvPr/>
        </p:nvSpPr>
        <p:spPr>
          <a:xfrm>
            <a:off x="927847" y="1119213"/>
            <a:ext cx="2348753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schemeClr val="tx1"/>
                </a:solidFill>
              </a:rPr>
              <a:t>Count</a:t>
            </a:r>
            <a:endParaRPr lang="en-IE" sz="1200" dirty="0">
              <a:solidFill>
                <a:schemeClr val="tx1"/>
              </a:solidFill>
            </a:endParaRPr>
          </a:p>
        </p:txBody>
      </p:sp>
      <p:sp>
        <p:nvSpPr>
          <p:cNvPr id="94" name="Chevron 93"/>
          <p:cNvSpPr/>
          <p:nvPr/>
        </p:nvSpPr>
        <p:spPr>
          <a:xfrm>
            <a:off x="3276600" y="1117182"/>
            <a:ext cx="2833451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schemeClr val="tx1"/>
                </a:solidFill>
              </a:rPr>
              <a:t>Reduce / Collect</a:t>
            </a:r>
            <a:endParaRPr lang="en-IE" sz="1200" dirty="0">
              <a:solidFill>
                <a:schemeClr val="tx1"/>
              </a:solidFill>
            </a:endParaRPr>
          </a:p>
        </p:txBody>
      </p:sp>
      <p:sp>
        <p:nvSpPr>
          <p:cNvPr id="95" name="Chevron 94"/>
          <p:cNvSpPr/>
          <p:nvPr/>
        </p:nvSpPr>
        <p:spPr>
          <a:xfrm>
            <a:off x="6092238" y="1117182"/>
            <a:ext cx="904009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schemeClr val="tx1"/>
                </a:solidFill>
              </a:rPr>
              <a:t>Output</a:t>
            </a:r>
            <a:endParaRPr lang="en-IE" sz="1200" dirty="0">
              <a:solidFill>
                <a:schemeClr val="tx1"/>
              </a:solidFill>
            </a:endParaRPr>
          </a:p>
        </p:txBody>
      </p:sp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2867664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0" y="4703336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6333148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Chevron 78"/>
          <p:cNvSpPr/>
          <p:nvPr/>
        </p:nvSpPr>
        <p:spPr>
          <a:xfrm>
            <a:off x="0" y="1117460"/>
            <a:ext cx="968188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schemeClr val="tx1"/>
                </a:solidFill>
              </a:rPr>
              <a:t>Input</a:t>
            </a:r>
            <a:endParaRPr lang="en-IE" sz="1200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73174" y="195522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(0,perro </a:t>
            </a:r>
            <a:r>
              <a:rPr lang="en-IE" sz="1400" i="1" dirty="0" err="1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sed</a:t>
            </a:r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que)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73175" y="3546203"/>
            <a:ext cx="139956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(13,que </a:t>
            </a:r>
            <a:r>
              <a:rPr lang="en-IE" sz="1400" i="1" dirty="0" err="1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decir</a:t>
            </a:r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que)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73174" y="532448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(26,la que </a:t>
            </a:r>
            <a:r>
              <a:rPr lang="en-IE" sz="1400" i="1" dirty="0" err="1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sed</a:t>
            </a:r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</p:txBody>
      </p:sp>
      <p:sp useBgFill="1"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Simple case: Unique words fit in memory </a:t>
            </a:r>
            <a:endParaRPr lang="en-IE" dirty="0"/>
          </a:p>
        </p:txBody>
      </p:sp>
      <p:cxnSp>
        <p:nvCxnSpPr>
          <p:cNvPr id="69" name="Straight Arrow Connector 68"/>
          <p:cNvCxnSpPr>
            <a:stCxn id="41" idx="3"/>
            <a:endCxn id="71" idx="1"/>
          </p:cNvCxnSpPr>
          <p:nvPr/>
        </p:nvCxnSpPr>
        <p:spPr>
          <a:xfrm flipV="1">
            <a:off x="2933392" y="2546313"/>
            <a:ext cx="2182571" cy="1261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38" idx="3"/>
          </p:cNvCxnSpPr>
          <p:nvPr/>
        </p:nvCxnSpPr>
        <p:spPr>
          <a:xfrm>
            <a:off x="2933395" y="2327900"/>
            <a:ext cx="2182568" cy="110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115963" y="1961537"/>
            <a:ext cx="758554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(que,4)</a:t>
            </a:r>
          </a:p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(sed,2)</a:t>
            </a:r>
          </a:p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cxnSp>
        <p:nvCxnSpPr>
          <p:cNvPr id="72" name="Straight Arrow Connector 71"/>
          <p:cNvCxnSpPr>
            <a:stCxn id="42" idx="3"/>
          </p:cNvCxnSpPr>
          <p:nvPr/>
        </p:nvCxnSpPr>
        <p:spPr>
          <a:xfrm flipV="1">
            <a:off x="2933393" y="2630849"/>
            <a:ext cx="2218262" cy="3062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6819442" y="1966531"/>
            <a:ext cx="758554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n-IE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  <a:p>
            <a:r>
              <a:rPr lang="en-IE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(que,4)</a:t>
            </a:r>
          </a:p>
          <a:p>
            <a:r>
              <a:rPr lang="en-IE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(sed,2)</a:t>
            </a:r>
          </a:p>
          <a:p>
            <a:r>
              <a:rPr lang="en-IE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</p:spTree>
    <p:extLst>
      <p:ext uri="{BB962C8B-B14F-4D97-AF65-F5344CB8AC3E}">
        <p14:creationId xmlns:p14="http://schemas.microsoft.com/office/powerpoint/2010/main" val="319026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4956990" y="1839191"/>
            <a:ext cx="2739209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8" name="Rectangle 47"/>
          <p:cNvSpPr/>
          <p:nvPr/>
        </p:nvSpPr>
        <p:spPr>
          <a:xfrm>
            <a:off x="70283" y="3426360"/>
            <a:ext cx="3358718" cy="162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9" name="Rectangle 48"/>
          <p:cNvSpPr/>
          <p:nvPr/>
        </p:nvSpPr>
        <p:spPr>
          <a:xfrm>
            <a:off x="70281" y="5262340"/>
            <a:ext cx="3358720" cy="1381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70282" y="1839192"/>
            <a:ext cx="3358720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2174841" y="1958568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  <a:endParaRPr lang="en-IE" sz="1400" i="1" dirty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74838" y="3546203"/>
            <a:ext cx="75855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(que,2)</a:t>
            </a:r>
          </a:p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174839" y="5324489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88" name="Chevron 87"/>
          <p:cNvSpPr/>
          <p:nvPr/>
        </p:nvSpPr>
        <p:spPr>
          <a:xfrm>
            <a:off x="927847" y="1119213"/>
            <a:ext cx="2348753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schemeClr val="tx1"/>
                </a:solidFill>
              </a:rPr>
              <a:t>Count</a:t>
            </a:r>
            <a:endParaRPr lang="en-IE" sz="1200" dirty="0">
              <a:solidFill>
                <a:schemeClr val="tx1"/>
              </a:solidFill>
            </a:endParaRPr>
          </a:p>
        </p:txBody>
      </p:sp>
      <p:sp>
        <p:nvSpPr>
          <p:cNvPr id="94" name="Chevron 93"/>
          <p:cNvSpPr/>
          <p:nvPr/>
        </p:nvSpPr>
        <p:spPr>
          <a:xfrm>
            <a:off x="3276600" y="1117182"/>
            <a:ext cx="2833451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schemeClr val="tx1"/>
                </a:solidFill>
              </a:rPr>
              <a:t>Reduce / Collect</a:t>
            </a:r>
            <a:endParaRPr lang="en-IE" sz="1200" dirty="0">
              <a:solidFill>
                <a:schemeClr val="tx1"/>
              </a:solidFill>
            </a:endParaRPr>
          </a:p>
        </p:txBody>
      </p:sp>
      <p:sp>
        <p:nvSpPr>
          <p:cNvPr id="95" name="Chevron 94"/>
          <p:cNvSpPr/>
          <p:nvPr/>
        </p:nvSpPr>
        <p:spPr>
          <a:xfrm>
            <a:off x="6092238" y="1117182"/>
            <a:ext cx="904009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schemeClr val="tx1"/>
                </a:solidFill>
              </a:rPr>
              <a:t>Output</a:t>
            </a:r>
            <a:endParaRPr lang="en-IE" sz="1200" dirty="0">
              <a:solidFill>
                <a:schemeClr val="tx1"/>
              </a:solidFill>
            </a:endParaRPr>
          </a:p>
        </p:txBody>
      </p:sp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2867664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0" y="4703336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6333148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Chevron 78"/>
          <p:cNvSpPr/>
          <p:nvPr/>
        </p:nvSpPr>
        <p:spPr>
          <a:xfrm>
            <a:off x="0" y="1117460"/>
            <a:ext cx="968188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schemeClr val="tx1"/>
                </a:solidFill>
              </a:rPr>
              <a:t>Input</a:t>
            </a:r>
            <a:endParaRPr lang="en-IE" sz="1200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73174" y="195522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(0,perro </a:t>
            </a:r>
            <a:r>
              <a:rPr lang="en-IE" sz="1400" i="1" dirty="0" err="1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sed</a:t>
            </a:r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que)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73175" y="3546203"/>
            <a:ext cx="139956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(13,que </a:t>
            </a:r>
            <a:r>
              <a:rPr lang="en-IE" sz="1400" i="1" dirty="0" err="1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decir</a:t>
            </a:r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que)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73174" y="532448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(26,la que </a:t>
            </a:r>
            <a:r>
              <a:rPr lang="en-IE" sz="1400" i="1" dirty="0" err="1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sed</a:t>
            </a:r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</p:txBody>
      </p:sp>
      <p:cxnSp>
        <p:nvCxnSpPr>
          <p:cNvPr id="69" name="Straight Arrow Connector 68"/>
          <p:cNvCxnSpPr>
            <a:stCxn id="41" idx="3"/>
            <a:endCxn id="71" idx="1"/>
          </p:cNvCxnSpPr>
          <p:nvPr/>
        </p:nvCxnSpPr>
        <p:spPr>
          <a:xfrm flipV="1">
            <a:off x="2933392" y="2546313"/>
            <a:ext cx="2182571" cy="1261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38" idx="3"/>
          </p:cNvCxnSpPr>
          <p:nvPr/>
        </p:nvCxnSpPr>
        <p:spPr>
          <a:xfrm>
            <a:off x="2933395" y="2327900"/>
            <a:ext cx="2182568" cy="110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115963" y="1961537"/>
            <a:ext cx="758554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(que,4)</a:t>
            </a:r>
          </a:p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(sed,2)</a:t>
            </a:r>
          </a:p>
          <a:p>
            <a:r>
              <a:rPr lang="en-IE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cxnSp>
        <p:nvCxnSpPr>
          <p:cNvPr id="72" name="Straight Arrow Connector 71"/>
          <p:cNvCxnSpPr>
            <a:stCxn id="42" idx="3"/>
          </p:cNvCxnSpPr>
          <p:nvPr/>
        </p:nvCxnSpPr>
        <p:spPr>
          <a:xfrm flipV="1">
            <a:off x="2933393" y="2630849"/>
            <a:ext cx="2218262" cy="3062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6819442" y="1966531"/>
            <a:ext cx="758554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n-IE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  <a:p>
            <a:r>
              <a:rPr lang="en-IE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(que,4)</a:t>
            </a:r>
          </a:p>
          <a:p>
            <a:r>
              <a:rPr lang="en-IE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(sed,2)</a:t>
            </a:r>
          </a:p>
          <a:p>
            <a:r>
              <a:rPr lang="en-IE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22324" y="503660"/>
            <a:ext cx="421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E" sz="4000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endParaRPr lang="en-IE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91511" y="514443"/>
            <a:ext cx="421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E" sz="4000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  <a:endParaRPr lang="en-IE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16" y="137873"/>
            <a:ext cx="692965" cy="46082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4038"/>
            <a:ext cx="692965" cy="46082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8161" y="1429071"/>
            <a:ext cx="677439" cy="6774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8161" y="3016401"/>
            <a:ext cx="677439" cy="67743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8161" y="4808961"/>
            <a:ext cx="677439" cy="67743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1807" y="1429071"/>
            <a:ext cx="677439" cy="67743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733800" y="5846222"/>
            <a:ext cx="5200398" cy="446697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200" dirty="0" smtClean="0">
                <a:latin typeface="Segoe UI Light" panose="020B0502040204020203" pitchFamily="34" charset="0"/>
              </a:rPr>
              <a:t>If unique words don’t fit in memory?</a:t>
            </a:r>
            <a:endParaRPr lang="en-IE" sz="2200" dirty="0">
              <a:latin typeface="Segoe UI Light" panose="020B0502040204020203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441" y="5867400"/>
            <a:ext cx="342900" cy="3429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733800" y="6307696"/>
            <a:ext cx="5200397" cy="461665"/>
          </a:xfrm>
          <a:prstGeom prst="rect">
            <a:avLst/>
          </a:prstGeom>
          <a:solidFill>
            <a:schemeClr val="accent6">
              <a:lumMod val="20000"/>
              <a:lumOff val="80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IE" sz="24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</a:t>
            </a:r>
          </a:p>
        </p:txBody>
      </p:sp>
      <p:pic>
        <p:nvPicPr>
          <p:cNvPr id="1026" name="Picture 2" descr="https://spark.apache.org/images/spark-logo-trademark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553" y="3546203"/>
            <a:ext cx="3581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0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6" grpId="0" animBg="1"/>
      <p:bldP spid="3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416,94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(customer,item,time,price)&#10;\end{document}&#10;"/>
  <p:tag name="IGUANATEXSIZE" val="20"/>
  <p:tag name="IGUANATEXCURSOR" val="24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424,4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(customer,item,hour,price)&#10;\end{document}&#10;"/>
  <p:tag name="IGUANATEXSIZE" val="20"/>
  <p:tag name="IGUANATEXCURSOR" val="2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424,4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(customer,item,hour,price)&#10;\end{document}&#10;"/>
  <p:tag name="IGUANATEXSIZE" val="20"/>
  <p:tag name="IGUANATEXCURSOR" val="2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424,4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(customer,item,hour,price)&#10;\end{document}&#10;"/>
  <p:tag name="IGUANATEXSIZE" val="20"/>
  <p:tag name="IGUANATEXCURSOR" val="2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174.664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(customer,gender,age)&#10;\end{document}&#10;"/>
  <p:tag name="IGUANATEXSIZE" val="20"/>
  <p:tag name="IGUANATEXCURSOR" val="24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135,018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color{red}$\times2$\end{document}&#10;"/>
  <p:tag name="IGUANATEXSIZE" val="16"/>
  <p:tag name="IGUANATEXCURSOR" val="2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135,018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color{red}$\times2$\end{document}&#10;"/>
  <p:tag name="IGUANATEXSIZE" val="16"/>
  <p:tag name="IGUANATEXCURSOR" val="2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135,018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color{red}$\times2$\end{document}&#10;"/>
  <p:tag name="IGUANATEXSIZE" val="16"/>
  <p:tag name="IGUANATEXCURSOR" val="2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135,018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color{red}$\times2$\end{document}&#10;"/>
  <p:tag name="IGUANATEXSIZE" val="16"/>
  <p:tag name="IGUANATEXCURSOR" val="244"/>
  <p:tag name="TRANSPARENCY" val="True"/>
  <p:tag name="FILENAME" val=""/>
  <p:tag name="INPUTTYPE" val="0"/>
  <p:tag name="LATEXENGINEID" val="1"/>
  <p:tag name="TEMPFOLDER" val="C:\Users\ahogan\Application Data\IguanaTex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16473</TotalTime>
  <Words>3890</Words>
  <Application>Microsoft Office PowerPoint</Application>
  <PresentationFormat>On-screen Show (4:3)</PresentationFormat>
  <Paragraphs>1286</Paragraphs>
  <Slides>59</Slides>
  <Notes>7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CC5212-1 Procesamiento Masivo de Datos Otoño 2023  Lecture 5 Apache Spark (Core)</vt:lpstr>
      <vt:lpstr>Spark vs. Hadoop</vt:lpstr>
      <vt:lpstr>Data Transport Costs</vt:lpstr>
      <vt:lpstr>MapReduce/Hadoop</vt:lpstr>
      <vt:lpstr>PowerPoint Presentation</vt:lpstr>
      <vt:lpstr>PowerPoint Presentation</vt:lpstr>
      <vt:lpstr>PowerPoint Presentation</vt:lpstr>
      <vt:lpstr>Simple case: Unique words fit in memory </vt:lpstr>
      <vt:lpstr>PowerPoint Presentation</vt:lpstr>
      <vt:lpstr>Apache Spark</vt:lpstr>
      <vt:lpstr>Main idea: Program with main memory</vt:lpstr>
      <vt:lpstr>Main idea: Program (recursively) with main memory</vt:lpstr>
      <vt:lpstr>Spark storage: Resilient Distributed Dataset</vt:lpstr>
      <vt:lpstr>PowerPoint Presentation</vt:lpstr>
      <vt:lpstr>Spark storage: Resilient Distributed Dataset</vt:lpstr>
      <vt:lpstr>PowerPoint Presentation</vt:lpstr>
      <vt:lpstr>Types of RDDs in Spark</vt:lpstr>
      <vt:lpstr>Apache Spark: Example</vt:lpstr>
      <vt:lpstr>Spark: Products by Hour</vt:lpstr>
      <vt:lpstr>Spark: Products by Hour</vt:lpstr>
      <vt:lpstr>PowerPoint Presentation</vt:lpstr>
      <vt:lpstr>PowerPoint Presentation</vt:lpstr>
      <vt:lpstr>Apache Spark:   Transformations &amp; Actions</vt:lpstr>
      <vt:lpstr>Spark: Transformations vs. Actions</vt:lpstr>
      <vt:lpstr>Transformations</vt:lpstr>
      <vt:lpstr>Transformations</vt:lpstr>
      <vt:lpstr>Transformations</vt:lpstr>
      <vt:lpstr>Transformations</vt:lpstr>
      <vt:lpstr>Transformations</vt:lpstr>
      <vt:lpstr>Spark: Transformations vs. Actions</vt:lpstr>
      <vt:lpstr>Actions</vt:lpstr>
      <vt:lpstr>Actions</vt:lpstr>
      <vt:lpstr>Actions</vt:lpstr>
      <vt:lpstr>Apache Spark:   transformations for PairRDD</vt:lpstr>
      <vt:lpstr>Transformations</vt:lpstr>
      <vt:lpstr>Transformations</vt:lpstr>
      <vt:lpstr>Transformations</vt:lpstr>
      <vt:lpstr>PowerPoint Presentation</vt:lpstr>
      <vt:lpstr>PowerPoint Presentation</vt:lpstr>
      <vt:lpstr>PowerPoint Presentation</vt:lpstr>
      <vt:lpstr>PowerPoint Presentation</vt:lpstr>
      <vt:lpstr>Apache Spark:   "Directed Acyclic Graph" ("DAG")</vt:lpstr>
      <vt:lpstr>Spark: Products by Hour</vt:lpstr>
      <vt:lpstr>Spark: Directed Acyclic Graph (DAG)</vt:lpstr>
      <vt:lpstr>Spark: Products by Hour</vt:lpstr>
      <vt:lpstr>Spark: Directed Acyclic Graph (DAG)</vt:lpstr>
      <vt:lpstr>Spark: Directed Acyclic Graph (DAG)</vt:lpstr>
      <vt:lpstr>Spark: Directed Acyclic Graph (DAG)</vt:lpstr>
      <vt:lpstr>Apache Spark: Core Summary</vt:lpstr>
      <vt:lpstr>SPARK Lifecycle</vt:lpstr>
      <vt:lpstr>SPARK Lifecycle</vt:lpstr>
      <vt:lpstr>SPARK Lifecycle</vt:lpstr>
      <vt:lpstr>Spark: Beyond the core</vt:lpstr>
      <vt:lpstr>Hadoop vs. Spark</vt:lpstr>
      <vt:lpstr>Hadoop vs. Spark: SQL, ML, Streams, …</vt:lpstr>
      <vt:lpstr>Spark vs. Hadoop</vt:lpstr>
      <vt:lpstr>Spark can use the disk</vt:lpstr>
      <vt:lpstr>Spark vs. Hadoop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CC5212-1 Procesamiento Masivo de Datos</dc:title>
  <dc:creator>Aidan Hogan</dc:creator>
  <cp:lastModifiedBy>aidhog</cp:lastModifiedBy>
  <cp:revision>632</cp:revision>
  <dcterms:created xsi:type="dcterms:W3CDTF">2006-08-16T00:00:00Z</dcterms:created>
  <dcterms:modified xsi:type="dcterms:W3CDTF">2023-04-17T20:06:48Z</dcterms:modified>
</cp:coreProperties>
</file>