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528" r:id="rId2"/>
    <p:sldId id="628" r:id="rId3"/>
    <p:sldId id="550" r:id="rId4"/>
    <p:sldId id="627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620" r:id="rId48"/>
    <p:sldId id="62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30" r:id="rId59"/>
    <p:sldId id="632" r:id="rId60"/>
    <p:sldId id="631" r:id="rId61"/>
    <p:sldId id="633" r:id="rId62"/>
    <p:sldId id="618" r:id="rId63"/>
    <p:sldId id="619" r:id="rId64"/>
    <p:sldId id="634" r:id="rId65"/>
    <p:sldId id="623" r:id="rId66"/>
    <p:sldId id="624" r:id="rId67"/>
    <p:sldId id="625" r:id="rId68"/>
    <p:sldId id="626" r:id="rId69"/>
    <p:sldId id="603" r:id="rId70"/>
    <p:sldId id="604" r:id="rId71"/>
    <p:sldId id="605" r:id="rId72"/>
    <p:sldId id="606" r:id="rId73"/>
    <p:sldId id="629" r:id="rId74"/>
    <p:sldId id="607" r:id="rId75"/>
    <p:sldId id="608" r:id="rId76"/>
    <p:sldId id="616" r:id="rId7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56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12/04/2023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30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90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47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12/04/2023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pig.apache.org/docs/r0.15.0/basic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400" dirty="0" smtClean="0"/>
              <a:t>Lecture 4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191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customer412	1L_Leche		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900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customer412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customer412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Nescafe	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400g_Zanahoria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1240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err="1" smtClean="0">
                <a:latin typeface="Inconsolata" panose="020B0609030003000000" pitchFamily="49" charset="0"/>
              </a:rPr>
              <a:t>El_Mercurio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500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Gillette_Mach3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8250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err="1" smtClean="0">
                <a:latin typeface="Inconsolata" panose="020B0609030003000000" pitchFamily="49" charset="0"/>
              </a:rPr>
              <a:t>Santo_Domingo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2450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customer413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customer414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Rosas	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	7000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customer414	</a:t>
            </a:r>
            <a:r>
              <a:rPr lang="en-IE" sz="1600" dirty="0" smtClean="0">
                <a:latin typeface="Inconsolata" panose="020B0609030003000000" pitchFamily="49" charset="0"/>
              </a:rPr>
              <a:t>Chocolates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8230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customer414	</a:t>
            </a:r>
            <a:r>
              <a:rPr lang="en-IE" sz="1600" dirty="0" smtClean="0">
                <a:latin typeface="Inconsolata" panose="020B0609030003000000" pitchFamily="49" charset="0"/>
              </a:rPr>
              <a:t>300g_Frutillas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1230</a:t>
            </a: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customer415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2014-03-31T08:48:35Z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customer415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12 </a:t>
            </a:r>
            <a:r>
              <a:rPr lang="en-IE" sz="1600" dirty="0" err="1" smtClean="0">
                <a:latin typeface="Inconsolata" panose="020B0609030003000000" pitchFamily="49" charset="0"/>
              </a:rPr>
              <a:t>Huevos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2014-03-31T08:48:35Z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2200</a:t>
            </a: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…</a:t>
            </a:r>
            <a:endParaRPr lang="en-IE" sz="1600" dirty="0">
              <a:latin typeface="Inconsolata" panose="020B0609030003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241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transact.txt</a:t>
            </a:r>
            <a:endParaRPr lang="en-IE" sz="2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36" y="5734050"/>
            <a:ext cx="6042752" cy="92333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Find the number of items sold per hour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 Light" panose="020F0302020204030204" pitchFamily="34" charset="0"/>
              </a:rPr>
              <a:t>Counting only items with price greater than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 Light" panose="020F0302020204030204" pitchFamily="34" charset="0"/>
              </a:rPr>
              <a:t>Counting each item per transaction only once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188" y="573405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REGISTER </a:t>
            </a:r>
            <a:r>
              <a:rPr lang="en-IE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524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userDefinedFunctions.jar</a:t>
            </a:r>
            <a:endParaRPr lang="en-IE" sz="2800" b="1" dirty="0">
              <a:solidFill>
                <a:schemeClr val="tx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09800"/>
            <a:ext cx="8077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User-defined-functions written in Java (or Python, Ruby, etc. …)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11" y="4112384"/>
            <a:ext cx="7300867" cy="1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  <a:endParaRPr lang="en-IE" sz="13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74859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3012608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View data as a (streaming) relation with </a:t>
            </a:r>
          </a:p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fields (</a:t>
            </a:r>
            <a:r>
              <a:rPr lang="en-IE" sz="2400" dirty="0" smtClean="0">
                <a:latin typeface="Inconsolata" panose="00000509000000000000" pitchFamily="49" charset="0"/>
              </a:rPr>
              <a:t>cust</a:t>
            </a:r>
            <a:r>
              <a:rPr lang="en-IE" sz="2400" dirty="0" smtClean="0">
                <a:latin typeface="Calibri Light" panose="020F0302020204030204" pitchFamily="34" charset="0"/>
              </a:rPr>
              <a:t>, </a:t>
            </a:r>
            <a:r>
              <a:rPr lang="en-IE" sz="2400" dirty="0" smtClean="0">
                <a:latin typeface="Inconsolata" panose="00000509000000000000" pitchFamily="49" charset="0"/>
              </a:rPr>
              <a:t>item</a:t>
            </a:r>
            <a:r>
              <a:rPr lang="en-IE" sz="2400" dirty="0" smtClean="0">
                <a:latin typeface="Calibri Light" panose="020F0302020204030204" pitchFamily="34" charset="0"/>
              </a:rPr>
              <a:t>, etc.) and tuples (data rows) …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Filter tuples depending on their value for a given attribute (in this case, keep tuples with price</a:t>
            </a:r>
            <a:r>
              <a:rPr lang="en-I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≥ </a:t>
            </a:r>
            <a:r>
              <a:rPr lang="en-IE" sz="2400" dirty="0" smtClean="0">
                <a:latin typeface="Calibri Light" panose="020F0302020204030204" pitchFamily="34" charset="0"/>
              </a:rPr>
              <a:t>1000)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33444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&gt;=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1000;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Filter tuples depending on their value for a given attribute (in this case, keep tuples with price</a:t>
            </a:r>
            <a:r>
              <a:rPr lang="en-I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≥ </a:t>
            </a:r>
            <a:r>
              <a:rPr lang="en-IE" sz="2400" dirty="0" smtClean="0">
                <a:latin typeface="Calibri Light" panose="020F0302020204030204" pitchFamily="34" charset="0"/>
              </a:rPr>
              <a:t>1000)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143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&gt;=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77140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23847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hourly: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 AS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24758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hourly: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21140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Santo_Domingo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2450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unique:</a:t>
            </a:r>
            <a:endParaRPr lang="en-IE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648200"/>
            <a:ext cx="4267200" cy="22098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97415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sz="1600" dirty="0" smtClean="0">
                        <a:latin typeface="Inconsolata" panose="00000509000000000000" pitchFamily="49" charset="0"/>
                      </a:endParaRPr>
                    </a:p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customer415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vs. SQL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69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 smtClean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 smtClean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35869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sz="1600" dirty="0" smtClean="0">
                        <a:latin typeface="Inconsolata" panose="00000509000000000000" pitchFamily="49" charset="0"/>
                      </a:endParaRPr>
                    </a:p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customer415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76800"/>
            <a:ext cx="4800600" cy="11430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6032499"/>
            <a:ext cx="4800600" cy="381001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636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count</a:t>
            </a:r>
            <a:endParaRPr lang="en-IE" i="1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price &gt;= 1000;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hrItemCnt</a:t>
            </a:r>
            <a:r>
              <a:rPr lang="en-IE" sz="2800" b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7697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price &gt;= 1000;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hrItemCnt</a:t>
            </a:r>
            <a:r>
              <a:rPr lang="en-IE" sz="2800" b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5109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price &gt;= 1000;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3128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7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price &gt;= 1000;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STORE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INTO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‘output.txt’;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7410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icons.iconarchive.com/icons/custom-icon-design/pretty-office-7/256/Sa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75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219200" y="4076700"/>
            <a:ext cx="3276600" cy="3276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Relations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Pig Relations</a:t>
            </a:r>
            <a:r>
              <a:rPr lang="en-IE" sz="2800" dirty="0" smtClean="0"/>
              <a:t>: Like relational tables</a:t>
            </a:r>
          </a:p>
          <a:p>
            <a:pPr lvl="1"/>
            <a:r>
              <a:rPr lang="en-IE" sz="2400" dirty="0" smtClean="0"/>
              <a:t>Tuples can be incomplete</a:t>
            </a:r>
          </a:p>
          <a:p>
            <a:pPr lvl="1"/>
            <a:r>
              <a:rPr lang="en-IE" sz="2400" dirty="0" smtClean="0"/>
              <a:t>Relations are by default unordered</a:t>
            </a:r>
          </a:p>
          <a:p>
            <a:pPr lvl="1"/>
            <a:endParaRPr lang="en-IE" sz="2400" dirty="0" smtClean="0"/>
          </a:p>
          <a:p>
            <a:endParaRPr lang="en-IE" sz="2800" dirty="0" smtClean="0">
              <a:solidFill>
                <a:srgbClr val="0070C0"/>
              </a:solidFill>
            </a:endParaRPr>
          </a:p>
          <a:p>
            <a:r>
              <a:rPr lang="en-IE" sz="2800" dirty="0" smtClean="0">
                <a:solidFill>
                  <a:srgbClr val="0070C0"/>
                </a:solidFill>
              </a:rPr>
              <a:t>Pig Schema</a:t>
            </a:r>
            <a:r>
              <a:rPr lang="en-IE" sz="2800" dirty="0" smtClean="0"/>
              <a:t>: Names for fields, etc.</a:t>
            </a:r>
          </a:p>
          <a:p>
            <a:pPr marL="457200" lvl="1" indent="0">
              <a:buNone/>
            </a:pPr>
            <a:r>
              <a:rPr lang="en-IE" sz="2000" b="1" dirty="0" smtClean="0">
                <a:solidFill>
                  <a:schemeClr val="bg1"/>
                </a:solidFill>
              </a:rPr>
              <a:t>   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… AS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time, price);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endParaRPr lang="en-IE" dirty="0"/>
          </a:p>
          <a:p>
            <a:pPr lvl="1"/>
            <a:endParaRPr lang="en-I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08633"/>
              </p:ext>
            </p:extLst>
          </p:nvPr>
        </p:nvGraphicFramePr>
        <p:xfrm>
          <a:off x="1524000" y="45567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274332"/>
            <a:ext cx="7226300" cy="489466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600200" y="3168134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600200" y="2274332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Fields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Pig Fields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Reference using name</a:t>
            </a:r>
          </a:p>
          <a:p>
            <a:pPr lvl="2"/>
            <a:r>
              <a:rPr lang="en-IE" sz="20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price &gt;= 1000</a:t>
            </a:r>
          </a:p>
          <a:p>
            <a:pPr lvl="1"/>
            <a:r>
              <a:rPr lang="en-IE" dirty="0" smtClean="0">
                <a:cs typeface="Courier New" panose="02070309020205020404" pitchFamily="49" charset="0"/>
              </a:rPr>
              <a:t>… or position</a:t>
            </a:r>
          </a:p>
          <a:p>
            <a:pPr lvl="2"/>
            <a:r>
              <a:rPr lang="en-IE" sz="2000" dirty="0" smtClean="0">
                <a:latin typeface="Inconsolata" panose="00000509000000000000" pitchFamily="49" charset="0"/>
              </a:rPr>
              <a:t> </a:t>
            </a:r>
            <a:r>
              <a:rPr lang="en-IE" sz="2000" dirty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$3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&gt;= 1000;</a:t>
            </a:r>
            <a:endParaRPr lang="en-IE" sz="20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 flipH="1">
            <a:off x="5213350" y="1664732"/>
            <a:ext cx="1911350" cy="609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More readable!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7740" y="3161882"/>
            <a:ext cx="457200" cy="489466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8369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Starts at zero.</a:t>
            </a:r>
            <a:endParaRPr lang="en-IE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 flipV="1">
            <a:off x="4853940" y="3651348"/>
            <a:ext cx="152400" cy="18556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00" y="372755"/>
            <a:ext cx="1041628" cy="104162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74961"/>
              </p:ext>
            </p:extLst>
          </p:nvPr>
        </p:nvGraphicFramePr>
        <p:xfrm>
          <a:off x="1524000" y="45567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33144" y="49530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Types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3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917448" y="1752600"/>
            <a:ext cx="76962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Simple Types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Pig Types</a:t>
            </a:r>
            <a:r>
              <a:rPr lang="en-IE" dirty="0"/>
              <a:t>:</a:t>
            </a:r>
          </a:p>
          <a:p>
            <a:pPr lvl="1"/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cust:</a:t>
            </a:r>
            <a:r>
              <a:rPr lang="en-IE" sz="1800" dirty="0" err="1">
                <a:solidFill>
                  <a:srgbClr val="00B0F0"/>
                </a:solidFill>
                <a:latin typeface="Inconsolata" panose="00000509000000000000" pitchFamily="49" charset="0"/>
              </a:rPr>
              <a:t>charArray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item:</a:t>
            </a:r>
            <a:r>
              <a:rPr lang="en-IE" sz="1800" dirty="0" err="1">
                <a:solidFill>
                  <a:srgbClr val="00B0F0"/>
                </a:solidFill>
                <a:latin typeface="Inconsolata" panose="00000509000000000000" pitchFamily="49" charset="0"/>
              </a:rPr>
              <a:t>charArray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time:</a:t>
            </a:r>
            <a:r>
              <a:rPr lang="en-IE" sz="1800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datetime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</a:t>
            </a:r>
            <a:r>
              <a:rPr lang="en-IE" sz="1800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int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lvl="1"/>
            <a:endParaRPr lang="en-IE" dirty="0" smtClean="0"/>
          </a:p>
          <a:p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int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long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float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double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>
                <a:solidFill>
                  <a:srgbClr val="0070C0"/>
                </a:solidFill>
                <a:latin typeface="Inconsolata" panose="00000509000000000000" pitchFamily="49" charset="0"/>
              </a:rPr>
              <a:t>biginteger</a:t>
            </a:r>
            <a:r>
              <a:rPr lang="en-IE" sz="2400" dirty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bigdecimal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boolean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chararray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 smtClean="0"/>
              <a:t>(string),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bytearray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 smtClean="0"/>
              <a:t>(blob),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datetime</a:t>
            </a:r>
            <a:endParaRPr lang="en-IE" sz="2400" dirty="0" smtClean="0">
              <a:solidFill>
                <a:srgbClr val="0070C0"/>
              </a:solidFill>
              <a:latin typeface="Inconsolata" panose="00000509000000000000" pitchFamily="49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93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Hadoop: </a:t>
            </a:r>
            <a:r>
              <a:rPr lang="en-IE" sz="3200" dirty="0" smtClean="0"/>
              <a:t>(</a:t>
            </a:r>
            <a:r>
              <a:rPr lang="en-IE" sz="3200" dirty="0" err="1" smtClean="0"/>
              <a:t>ಠ_ಠ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90625"/>
            <a:ext cx="6924675" cy="6200775"/>
          </a:xfrm>
          <a:prstGeom prst="rect">
            <a:avLst/>
          </a:prstGeom>
        </p:spPr>
      </p:pic>
      <p:pic>
        <p:nvPicPr>
          <p:cNvPr id="2052" name="Picture 4" descr="http://orig03.deviantart.net/991f/f/2011/001/0/9/sebas_chan_sigh_animated_by_girlonwantedposters-d367v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78" y="4216705"/>
            <a:ext cx="3628222" cy="26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Types: Duck Typing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happens if you omit types?</a:t>
            </a:r>
          </a:p>
          <a:p>
            <a:pPr lvl="1"/>
            <a:r>
              <a:rPr lang="en-IE" dirty="0" smtClean="0"/>
              <a:t>Fields default to 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bytearray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lvl="1"/>
            <a:r>
              <a:rPr lang="en-IE" dirty="0" smtClean="0"/>
              <a:t>Implicit conversions if needed (~duck typing)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733800"/>
            <a:ext cx="83820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hour, price);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B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 + 4 % 24;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rgbClr val="008000"/>
                </a:solidFill>
                <a:latin typeface="Inconsolata" panose="00000509000000000000" pitchFamily="49" charset="0"/>
              </a:rPr>
              <a:t>C</a:t>
            </a:r>
            <a:r>
              <a:rPr lang="en-I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 + 4f % 24; </a:t>
            </a:r>
            <a:endParaRPr lang="en-IE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hour </a:t>
            </a:r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an 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integer</a:t>
            </a:r>
            <a:endParaRPr lang="en-IE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hour a float</a:t>
            </a:r>
            <a:endParaRPr lang="en-IE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686300" y="4070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686300" y="4451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4950"/>
            <a:ext cx="3688080" cy="190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((1,4,7),(3,7,5)) 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t1.t1a,t2.$0;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Tuple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t1b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t1c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t2b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t2c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((1,4,7),(3,7,5)) 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t1.t1a,t2.$0; 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(3,4)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(1,3)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(2,9)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Complex Types: Tuple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95900" y="5207000"/>
          <a:ext cx="2032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$0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$1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257800" y="4787900"/>
          <a:ext cx="203199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  <a:endParaRPr lang="en-IE" sz="14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(c1)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Calibri Light" panose="020F0302020204030204" pitchFamily="34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Complex Types: Map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1447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prices;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[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Nescafe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#”2000”]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[Gillette_Mach3#”8250”]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‘prices’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M:map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[]);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Summary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tuple</a:t>
            </a:r>
            <a:r>
              <a:rPr lang="en-IE" dirty="0" smtClean="0"/>
              <a:t>: A row in a table / a list of fields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(customer412, Nescafe, 08, 2000)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bag</a:t>
            </a:r>
            <a:r>
              <a:rPr lang="en-IE" dirty="0" smtClean="0"/>
              <a:t>: A set of tuples (allows duplicates)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{ (cust412, Nescafe, 08, $2000), (cust413, Gillette_Mach3, 08, 8250)</a:t>
            </a:r>
            <a:r>
              <a:rPr lang="en-IE" sz="1500" dirty="0">
                <a:latin typeface="Inconsolata" panose="00000509000000000000" pitchFamily="49" charset="0"/>
              </a:rPr>
              <a:t> </a:t>
            </a:r>
            <a:r>
              <a:rPr lang="en-IE" sz="1500" dirty="0" smtClean="0">
                <a:latin typeface="Inconsolata" panose="00000509000000000000" pitchFamily="49" charset="0"/>
              </a:rPr>
              <a:t>}</a:t>
            </a:r>
            <a:r>
              <a:rPr lang="en-IE" sz="1500" dirty="0" smtClean="0"/>
              <a:t>	</a:t>
            </a:r>
          </a:p>
          <a:p>
            <a:pPr lvl="1"/>
            <a:endParaRPr lang="en-IE" sz="1800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A set of key–value pairs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[Nescafe#2000]</a:t>
            </a:r>
          </a:p>
          <a:p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292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</a:t>
            </a:r>
            <a:br>
              <a:rPr lang="en-IE" dirty="0" smtClean="0"/>
            </a:br>
            <a:r>
              <a:rPr lang="en-IE" dirty="0" smtClean="0"/>
              <a:t>   </a:t>
            </a:r>
            <a:r>
              <a:rPr lang="en-IE" dirty="0" err="1" smtClean="0"/>
              <a:t>Unnesting</a:t>
            </a:r>
            <a:r>
              <a:rPr lang="en-IE" dirty="0" smtClean="0"/>
              <a:t> (Flatten)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5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Latin: Hello Word Count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Extract words from each line and put them into a pig bag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 err="1">
                <a:latin typeface="Inconsolata" panose="00000509000000000000" pitchFamily="49" charset="0"/>
                <a:cs typeface="Courier New" panose="02070309020205020404" pitchFamily="49" charset="0"/>
              </a:rPr>
              <a:t>datatype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, then flatten the bag to get one word on each row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smtClean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filter out any words that are just white spaces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create a group for each word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count the entries in each 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count, group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order the records by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ORDER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DESC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362200"/>
            <a:ext cx="26670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49" y="762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58140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SQL</a:t>
            </a:r>
            <a:endParaRPr lang="en-IE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0" y="1295400"/>
            <a:ext cx="7411493" cy="2351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6830" y="4114800"/>
            <a:ext cx="793427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So why not just use SQL?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114800"/>
            <a:ext cx="3429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831" y="4473967"/>
            <a:ext cx="793427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Relational database engines not </a:t>
            </a:r>
            <a:r>
              <a:rPr lang="en-IE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typically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built for large workloads over bulk data;</a:t>
            </a:r>
          </a:p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they optimise for answering queries that touch a small fraction of the data.</a:t>
            </a:r>
          </a:p>
          <a:p>
            <a:pPr>
              <a:buClr>
                <a:schemeClr val="tx1"/>
              </a:buClr>
            </a:pPr>
            <a:endParaRPr lang="en-IE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They can typically only use one machine, and cannot scale further.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990" y="4500399"/>
            <a:ext cx="351110" cy="352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831" y="5674296"/>
            <a:ext cx="7934270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But this is a reason not to use a </a:t>
            </a:r>
            <a:r>
              <a:rPr lang="en-IE" u="sng" dirty="0" smtClean="0">
                <a:latin typeface="Calibri Light" panose="020F0302020204030204" pitchFamily="34" charset="0"/>
              </a:rPr>
              <a:t>relational database</a:t>
            </a:r>
            <a:r>
              <a:rPr lang="en-IE" dirty="0" smtClean="0">
                <a:latin typeface="Calibri Light" panose="020F0302020204030204" pitchFamily="34" charset="0"/>
              </a:rPr>
              <a:t>.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The question was: why not just use </a:t>
            </a:r>
            <a:r>
              <a:rPr lang="en-IE" u="sng" dirty="0" smtClean="0">
                <a:latin typeface="Calibri Light" panose="020F0302020204030204" pitchFamily="34" charset="0"/>
              </a:rPr>
              <a:t>SQL</a:t>
            </a:r>
            <a:r>
              <a:rPr lang="en-IE" dirty="0" smtClean="0">
                <a:latin typeface="Calibri Light" panose="020F0302020204030204" pitchFamily="34" charset="0"/>
              </a:rPr>
              <a:t>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095" y="568446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(3,8,9,4,5,6)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(1,4,7,3,7,5)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(2,5,8,9,5,8)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43833"/>
              </p:ext>
            </p:extLst>
          </p:nvPr>
        </p:nvGraphicFramePr>
        <p:xfrm>
          <a:off x="2743200" y="5374640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90944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((2,5,8),(9,5,8))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((3,8,9),4,5,6)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((1,4,7),3,7,5)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((2,5,8),9,5,8) 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51166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Y: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85645"/>
              </p:ext>
            </p:extLst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(c1)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Inconsolata" panose="00000509000000000000" pitchFamily="49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C3ECA"/>
                </a:solidFill>
                <a:latin typeface="Calibri Light" panose="020F0302020204030204" pitchFamily="34" charset="0"/>
              </a:rPr>
              <a:t>C:</a:t>
            </a:r>
            <a:endParaRPr lang="en-IE" sz="2800" b="1" dirty="0">
              <a:solidFill>
                <a:srgbClr val="FC3ECA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55388"/>
              </p:ext>
            </p:extLst>
          </p:nvPr>
        </p:nvGraphicFramePr>
        <p:xfrm>
          <a:off x="5257800" y="4787900"/>
          <a:ext cx="203199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group,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(c1)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Calibri Light" panose="020F0302020204030204" pitchFamily="34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group,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(3,3,8,9)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(2,2,3,6)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(2,2,5,8)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(1,1,4,7)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0E6FE"/>
                </a:solidFill>
                <a:latin typeface="Calibri Light" panose="020F0302020204030204" pitchFamily="34" charset="0"/>
              </a:rPr>
              <a:t>D</a:t>
            </a:r>
            <a:r>
              <a:rPr lang="en-IE" sz="2800" b="1" dirty="0" smtClean="0">
                <a:solidFill>
                  <a:srgbClr val="00E6FE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00E6FE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76364"/>
              </p:ext>
            </p:extLst>
          </p:nvPr>
        </p:nvGraphicFramePr>
        <p:xfrm>
          <a:off x="5257800" y="4787900"/>
          <a:ext cx="24384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"/>
                <a:gridCol w="609600"/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{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FILTER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c1 &gt; 1;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C1 = FA.c1;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group,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(D1)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}</a:t>
            </a:r>
            <a:endParaRPr lang="en-IE" sz="14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73155"/>
              </p:ext>
            </p:extLst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(c1)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Inconsolata" panose="00000509000000000000" pitchFamily="49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data; 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n-IE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(c1:int, c2:int, c3:int); </a:t>
            </a:r>
            <a:endParaRPr lang="en-IE" sz="105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en-I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{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FA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FILTER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c1 &gt; 1;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C1 = FA.c1;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group,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(D1)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}</a:t>
            </a:r>
            <a:endParaRPr lang="en-IE" sz="14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E:</a:t>
            </a:r>
            <a:endParaRPr lang="en-IE" sz="28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70540"/>
              </p:ext>
            </p:extLst>
          </p:nvPr>
        </p:nvGraphicFramePr>
        <p:xfrm>
          <a:off x="5181600" y="5502547"/>
          <a:ext cx="13716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>
                          <a:latin typeface="Inconsolata" panose="00000509000000000000" pitchFamily="49" charset="0"/>
                        </a:rPr>
                        <a:t>cnt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3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Operators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2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8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Atomic Operators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Comparison</a:t>
            </a:r>
            <a:endParaRPr lang="en-IE" dirty="0" smtClean="0"/>
          </a:p>
          <a:p>
            <a:pPr marL="457200" lvl="1" indent="0">
              <a:buNone/>
            </a:pPr>
            <a:r>
              <a:rPr lang="en-IE" dirty="0">
                <a:latin typeface="Inconsolata" panose="00000509000000000000" pitchFamily="49" charset="0"/>
              </a:rPr>
              <a:t>==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!=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&gt;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&lt;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&gt;=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&lt;=</a:t>
            </a:r>
            <a:r>
              <a:rPr lang="en-IE" dirty="0"/>
              <a:t>, </a:t>
            </a:r>
            <a:r>
              <a:rPr lang="en-IE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dirty="0" smtClean="0">
                <a:cs typeface="Courier New" panose="02070309020205020404" pitchFamily="49" charset="0"/>
              </a:rPr>
              <a:t> (regex)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Arithmetic</a:t>
            </a:r>
          </a:p>
          <a:p>
            <a:pPr marL="457200" lvl="1" indent="0">
              <a:buNone/>
            </a:pPr>
            <a:r>
              <a:rPr lang="en-IE" dirty="0" smtClean="0">
                <a:latin typeface="Inconsolata" panose="00000509000000000000" pitchFamily="49" charset="0"/>
              </a:rPr>
              <a:t>+</a:t>
            </a:r>
            <a:r>
              <a:rPr lang="en-IE" dirty="0" smtClean="0"/>
              <a:t>, </a:t>
            </a:r>
            <a:r>
              <a:rPr lang="en-IE" dirty="0">
                <a:latin typeface="Inconsolata" panose="00000509000000000000" pitchFamily="49" charset="0"/>
              </a:rPr>
              <a:t>−</a:t>
            </a:r>
            <a:r>
              <a:rPr lang="en-IE" dirty="0" smtClean="0"/>
              <a:t>, </a:t>
            </a:r>
            <a:r>
              <a:rPr lang="en-IE" dirty="0">
                <a:latin typeface="Inconsolata" panose="00000509000000000000" pitchFamily="49" charset="0"/>
              </a:rPr>
              <a:t>*</a:t>
            </a:r>
            <a:r>
              <a:rPr lang="en-IE" dirty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/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Reference</a:t>
            </a:r>
          </a:p>
          <a:p>
            <a:pPr marL="457200" lvl="1" indent="0">
              <a:buNone/>
            </a:pPr>
            <a:r>
              <a:rPr lang="en-IE" dirty="0" err="1" smtClean="0">
                <a:latin typeface="Inconsolata" panose="00000509000000000000" pitchFamily="49" charset="0"/>
              </a:rPr>
              <a:t>tuple.field</a:t>
            </a:r>
            <a:endParaRPr lang="en-IE" dirty="0" smtClean="0"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Boolean</a:t>
            </a:r>
          </a:p>
          <a:p>
            <a:pPr marL="457200" lvl="1" indent="0">
              <a:buNone/>
            </a:pPr>
            <a:r>
              <a:rPr lang="en-IE" dirty="0" smtClean="0">
                <a:latin typeface="Inconsolata" panose="00000509000000000000" pitchFamily="49" charset="0"/>
              </a:rPr>
              <a:t>AND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OR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NOT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Casting</a:t>
            </a:r>
          </a:p>
          <a:p>
            <a:pPr marL="457200" lvl="1" indent="0">
              <a:buNone/>
            </a:pPr>
            <a:endParaRPr lang="en-IE" dirty="0">
              <a:cs typeface="Courier New" panose="02070309020205020404" pitchFamily="49" charset="0"/>
            </a:endParaRP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71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3200400"/>
            <a:ext cx="7162800" cy="182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720334"/>
            <a:ext cx="7162800" cy="3370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Conditionals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Ternary operator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hr12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item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hour%12, (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hour&gt;12 </a:t>
            </a:r>
            <a:r>
              <a:rPr lang="en-IE" sz="1600" dirty="0">
                <a:solidFill>
                  <a:srgbClr val="00B0F0"/>
                </a:solidFill>
                <a:latin typeface="Inconsolata" panose="00000509000000000000" pitchFamily="49" charset="0"/>
              </a:rPr>
              <a:t>?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’pm’ </a:t>
            </a:r>
            <a:r>
              <a:rPr lang="en-IE" sz="1600" dirty="0">
                <a:solidFill>
                  <a:srgbClr val="00B0F0"/>
                </a:solidFill>
                <a:latin typeface="Inconsolata" panose="00000509000000000000" pitchFamily="49" charset="0"/>
              </a:rPr>
              <a:t>: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’am’);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endParaRPr lang="en-IE" sz="1900" dirty="0" smtClean="0"/>
          </a:p>
          <a:p>
            <a:endParaRPr lang="en-IE" sz="19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Cases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X 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A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hour%12, (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CASE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WHEN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hour&gt;12 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THEN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‘pm’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ELSE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‘am’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END</a:t>
            </a:r>
            <a:endParaRPr lang="en-IE" sz="1600" dirty="0">
              <a:solidFill>
                <a:srgbClr val="00B0F0"/>
              </a:solidFill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endParaRPr lang="en-IE" dirty="0" smtClean="0"/>
          </a:p>
          <a:p>
            <a:pPr marL="457200" lvl="1" indent="0">
              <a:buNone/>
            </a:pPr>
            <a:endParaRPr lang="en-IE" sz="2000" dirty="0"/>
          </a:p>
          <a:p>
            <a:pPr marL="5715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336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Aggregate Operators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Grouping: 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GROUP</a:t>
            </a:r>
            <a:r>
              <a:rPr lang="en-IE" dirty="0" smtClean="0"/>
              <a:t>: group on a single relation</a:t>
            </a:r>
          </a:p>
          <a:p>
            <a:pPr lvl="2"/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latin typeface="Inconsolata" panose="00000509000000000000" pitchFamily="49" charset="0"/>
              </a:rPr>
              <a:t>;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/>
              <a:t>: group multiple relations</a:t>
            </a:r>
          </a:p>
          <a:p>
            <a:pPr lvl="2"/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COGROUP </a:t>
            </a:r>
            <a:r>
              <a:rPr lang="en-IE" sz="1800" dirty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hour), </a:t>
            </a:r>
            <a:r>
              <a:rPr lang="en-IE" sz="1800" dirty="0">
                <a:solidFill>
                  <a:srgbClr val="00800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cheap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latin typeface="Inconsolata" panose="00000509000000000000" pitchFamily="49" charset="0"/>
              </a:rPr>
              <a:t>;</a:t>
            </a:r>
          </a:p>
          <a:p>
            <a:pPr lvl="2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Aggregate Operations</a:t>
            </a:r>
            <a:r>
              <a:rPr lang="en-IE" dirty="0" smtClean="0"/>
              <a:t>:</a:t>
            </a:r>
          </a:p>
          <a:p>
            <a:pPr lvl="1"/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AVG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MIN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MAX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SUM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COUNT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SIZE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CONCAT</a:t>
            </a:r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/>
          </a:p>
          <a:p>
            <a:pPr lvl="2"/>
            <a:endParaRPr lang="en-IE" dirty="0"/>
          </a:p>
          <a:p>
            <a:pPr lvl="2"/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7302500" cy="17526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>
            <a:stCxn id="6" idx="2"/>
            <a:endCxn id="4" idx="0"/>
          </p:cNvCxnSpPr>
          <p:nvPr/>
        </p:nvCxnSpPr>
        <p:spPr>
          <a:xfrm flipH="1">
            <a:off x="4489450" y="1474967"/>
            <a:ext cx="2929659" cy="3538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4218" y="274638"/>
            <a:ext cx="344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Can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multiple items or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single item </a:t>
            </a:r>
          </a:p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considered more readable for multiple items)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8972" y="4419600"/>
            <a:ext cx="824346" cy="4572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15" idx="0"/>
          </p:cNvCxnSpPr>
          <p:nvPr/>
        </p:nvCxnSpPr>
        <p:spPr>
          <a:xfrm flipV="1">
            <a:off x="5288972" y="4876800"/>
            <a:ext cx="502228" cy="685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3026" y="5562600"/>
            <a:ext cx="439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Same as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COUNT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on bags (for aggregation), but can also be used to get the length of a string, or the number of elements in a tuple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data1;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(Nescafe,09,153) </a:t>
            </a:r>
          </a:p>
          <a:p>
            <a:pPr marL="0" indent="0">
              <a:buNone/>
            </a:pPr>
            <a:endParaRPr lang="en-IE" sz="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data2;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(500,El_Mercurio)</a:t>
            </a:r>
          </a:p>
          <a:p>
            <a:pPr marL="0" indent="0">
              <a:buNone/>
            </a:pPr>
            <a:endParaRPr lang="en-IE" sz="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'data1'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hour:int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count:int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  <a:endParaRPr lang="en-IE" sz="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'data2'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price:int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name:charArray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prod, </a:t>
            </a:r>
            <a:r>
              <a:rPr lang="en-IE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name;</a:t>
            </a:r>
          </a:p>
          <a:p>
            <a:pPr marL="0" indent="0">
              <a:buNone/>
            </a:pPr>
            <a:endParaRPr lang="en-IE" sz="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El_Mercurio,08,142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500,El_Mercurio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Nescafe,08,120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Nescafe,09,153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Joins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43899"/>
              </p:ext>
            </p:extLst>
          </p:nvPr>
        </p:nvGraphicFramePr>
        <p:xfrm>
          <a:off x="3479800" y="5298440"/>
          <a:ext cx="563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85800"/>
                <a:gridCol w="838200"/>
                <a:gridCol w="710609"/>
                <a:gridCol w="2032591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prod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name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120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09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153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El_Mercurio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142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500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El_Mercurio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Joins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Inner join</a:t>
            </a:r>
            <a:r>
              <a:rPr lang="en-IE" dirty="0" smtClean="0"/>
              <a:t>: As shown (default)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Self join</a:t>
            </a:r>
            <a:r>
              <a:rPr lang="en-IE" dirty="0" smtClean="0"/>
              <a:t>: Copy an alias and join with that</a:t>
            </a: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Outer joins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LEFT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RIGHT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FULL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Cartesian product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19820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503104" y="4419600"/>
            <a:ext cx="81534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600" dirty="0" smtClean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GROUP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 </a:t>
            </a:r>
            <a:r>
              <a:rPr lang="en-IE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PARTITION BY </a:t>
            </a:r>
            <a:r>
              <a:rPr lang="en-IE" sz="16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org.udp.Partitioner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PARALLEL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5;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Aggregate/Join Implementations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16303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Custom partitioning / number of reducers: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PARTITION BY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specifies a UDF for partitioning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PARALLEL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specifies number of reducers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405981"/>
            <a:ext cx="81534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prod, </a:t>
            </a:r>
            <a:r>
              <a:rPr lang="en-IE" sz="16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name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PARTITION 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org.udp.Partitioner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PARALLEL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5;</a:t>
            </a:r>
          </a:p>
        </p:txBody>
      </p:sp>
    </p:spTree>
    <p:extLst>
      <p:ext uri="{BB962C8B-B14F-4D97-AF65-F5344CB8AC3E}">
        <p14:creationId xmlns:p14="http://schemas.microsoft.com/office/powerpoint/2010/main" val="2912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Disambiguate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495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data1;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(Nescafe,09,153) </a:t>
            </a:r>
          </a:p>
          <a:p>
            <a:pPr marL="0" indent="0">
              <a:buNone/>
            </a:pPr>
            <a:endParaRPr lang="en-IE" sz="11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data2;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(500,El_Mercurio)</a:t>
            </a:r>
          </a:p>
          <a:p>
            <a:pPr marL="0" indent="0">
              <a:buNone/>
            </a:pPr>
            <a:endParaRPr lang="en-IE" sz="11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'data1'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prodName:charArray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hour:int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count:int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  <a:endParaRPr lang="en-IE" sz="11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B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'data2'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price:int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prodName:charArray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B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endParaRPr lang="en-IE" sz="11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b="1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en-IE" sz="180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El_Mercurio,08,142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500,El_Mercurio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Nescafe,08,120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Nescafe,09,153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::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prodName;</a:t>
            </a: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which </a:t>
            </a:r>
            <a:r>
              <a:rPr lang="en-IE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prodName</a:t>
            </a: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?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505200" y="4528066"/>
            <a:ext cx="1524000" cy="882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Filter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premium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 &gt;= 1000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06082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53256"/>
              </p:ext>
            </p:extLst>
          </p:nvPr>
        </p:nvGraphicFramePr>
        <p:xfrm>
          <a:off x="2133599" y="4876800"/>
          <a:ext cx="4876800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8996"/>
                <a:gridCol w="1191622"/>
                <a:gridCol w="1645045"/>
                <a:gridCol w="941137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876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Split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SPLIT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INTO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cheap</a:t>
            </a:r>
            <a:r>
              <a:rPr lang="en-IE" sz="14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price&lt;1000, 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premium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price&gt;=1000;</a:t>
            </a: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11925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69867"/>
              </p:ext>
            </p:extLst>
          </p:nvPr>
        </p:nvGraphicFramePr>
        <p:xfrm>
          <a:off x="165101" y="5389015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1020946"/>
                <a:gridCol w="1392767"/>
                <a:gridCol w="8229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7981"/>
              </p:ext>
            </p:extLst>
          </p:nvPr>
        </p:nvGraphicFramePr>
        <p:xfrm>
          <a:off x="4572000" y="5389015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061288"/>
                <a:gridCol w="1447800"/>
                <a:gridCol w="855518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599" y="4876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c</a:t>
            </a:r>
            <a:r>
              <a:rPr lang="en-IE" sz="28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heap:</a:t>
            </a:r>
            <a:endParaRPr lang="en-IE" sz="28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86579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Elbow Connector 14"/>
          <p:cNvCxnSpPr>
            <a:stCxn id="9" idx="2"/>
            <a:endCxn id="11" idx="0"/>
          </p:cNvCxnSpPr>
          <p:nvPr/>
        </p:nvCxnSpPr>
        <p:spPr>
          <a:xfrm rot="5400000">
            <a:off x="3037216" y="3854230"/>
            <a:ext cx="751819" cy="23177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12" idx="0"/>
          </p:cNvCxnSpPr>
          <p:nvPr/>
        </p:nvCxnSpPr>
        <p:spPr>
          <a:xfrm rot="16200000" flipH="1">
            <a:off x="5281940" y="3927255"/>
            <a:ext cx="751819" cy="21716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5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Union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SPLIT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INTO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cheap</a:t>
            </a:r>
            <a:r>
              <a:rPr lang="en-IE" sz="14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price&lt;1000, 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premium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price&gt;=1000;</a:t>
            </a:r>
          </a:p>
          <a:p>
            <a:pPr marL="0" indent="0">
              <a:buNone/>
            </a:pPr>
            <a:r>
              <a:rPr lang="en-IE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</a:t>
            </a:r>
            <a:r>
              <a:rPr lang="en-IE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ll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UNION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cheap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, 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premium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8746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all:</a:t>
            </a:r>
            <a:endParaRPr lang="en-IE" sz="28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58193"/>
              </p:ext>
            </p:extLst>
          </p:nvPr>
        </p:nvGraphicFramePr>
        <p:xfrm>
          <a:off x="2133600" y="5019018"/>
          <a:ext cx="4876800" cy="17627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84955"/>
              </p:ext>
            </p:extLst>
          </p:nvPr>
        </p:nvGraphicFramePr>
        <p:xfrm>
          <a:off x="76200" y="2971800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1020946"/>
                <a:gridCol w="1392767"/>
                <a:gridCol w="8229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85133"/>
              </p:ext>
            </p:extLst>
          </p:nvPr>
        </p:nvGraphicFramePr>
        <p:xfrm>
          <a:off x="4683549" y="3018934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061288"/>
                <a:gridCol w="1447800"/>
                <a:gridCol w="855518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599" y="6715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c</a:t>
            </a:r>
            <a:r>
              <a:rPr lang="en-IE" sz="28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heap:</a:t>
            </a:r>
            <a:endParaRPr lang="en-IE" sz="28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Elbow Connector 14"/>
          <p:cNvCxnSpPr>
            <a:stCxn id="9" idx="0"/>
            <a:endCxn id="11" idx="2"/>
          </p:cNvCxnSpPr>
          <p:nvPr/>
        </p:nvCxnSpPr>
        <p:spPr>
          <a:xfrm rot="16200000" flipV="1">
            <a:off x="2785762" y="3232779"/>
            <a:ext cx="1165827" cy="2406651"/>
          </a:xfrm>
          <a:prstGeom prst="bentConnector3">
            <a:avLst>
              <a:gd name="adj1" fmla="val 233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0"/>
            <a:endCxn id="12" idx="2"/>
          </p:cNvCxnSpPr>
          <p:nvPr/>
        </p:nvCxnSpPr>
        <p:spPr>
          <a:xfrm rot="5400000" flipH="1" flipV="1">
            <a:off x="5448075" y="3611845"/>
            <a:ext cx="531099" cy="22832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" y="2438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c</a:t>
            </a:r>
            <a:r>
              <a:rPr lang="en-IE" sz="28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heap:</a:t>
            </a:r>
            <a:endParaRPr lang="en-IE" sz="28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5999" y="2448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programs to </a:t>
            </a:r>
            <a:r>
              <a:rPr lang="en-IE" sz="2400" b="1" dirty="0" smtClean="0">
                <a:solidFill>
                  <a:srgbClr val="0070C0"/>
                </a:solidFill>
              </a:rPr>
              <a:t>run on Hadoop</a:t>
            </a:r>
          </a:p>
          <a:p>
            <a:endParaRPr lang="en-IE" sz="2400" dirty="0"/>
          </a:p>
          <a:p>
            <a:r>
              <a:rPr lang="en-IE" sz="2400" dirty="0" smtClean="0"/>
              <a:t>Use a high-level “scripting” language called </a:t>
            </a:r>
            <a:r>
              <a:rPr lang="en-IE" sz="2400" b="1" dirty="0" smtClean="0">
                <a:solidFill>
                  <a:srgbClr val="0070C0"/>
                </a:solidFill>
              </a:rPr>
              <a:t>Pig Latin</a:t>
            </a:r>
          </a:p>
          <a:p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dirty="0" smtClean="0"/>
              <a:t>Can embed </a:t>
            </a:r>
            <a:r>
              <a:rPr lang="en-IE" sz="2400" b="1" dirty="0" smtClean="0">
                <a:solidFill>
                  <a:srgbClr val="0070C0"/>
                </a:solidFill>
              </a:rPr>
              <a:t>User Defined Functions</a:t>
            </a:r>
            <a:r>
              <a:rPr lang="en-IE" sz="2400" dirty="0" smtClean="0"/>
              <a:t>: call a Java function (or Python, Ruby, etc.)</a:t>
            </a:r>
          </a:p>
          <a:p>
            <a:endParaRPr lang="en-IE" sz="2400" dirty="0" smtClean="0"/>
          </a:p>
          <a:p>
            <a:r>
              <a:rPr lang="en-IE" sz="2400" dirty="0" smtClean="0"/>
              <a:t>Based on </a:t>
            </a:r>
            <a:r>
              <a:rPr lang="en-IE" sz="2400" b="1" dirty="0" smtClean="0">
                <a:solidFill>
                  <a:srgbClr val="0070C0"/>
                </a:solidFill>
              </a:rPr>
              <a:t>Pig Relations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0" y="1143000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Order</a:t>
            </a:r>
            <a:endParaRPr lang="en-IE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39221"/>
              </p:ext>
            </p:extLst>
          </p:nvPr>
        </p:nvGraphicFramePr>
        <p:xfrm>
          <a:off x="2136354" y="5029200"/>
          <a:ext cx="4910463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4658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ordered: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ordered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ORDER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94539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Order + Limit</a:t>
            </a:r>
            <a:endParaRPr lang="en-IE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80689"/>
              </p:ext>
            </p:extLst>
          </p:nvPr>
        </p:nvGraphicFramePr>
        <p:xfrm>
          <a:off x="2136354" y="2809220"/>
          <a:ext cx="4910463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2438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ordered: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219200"/>
            <a:ext cx="8382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ordered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ORDER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top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LIMIT </a:t>
            </a: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ordered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2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b="1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84998"/>
              </p:ext>
            </p:extLst>
          </p:nvPr>
        </p:nvGraphicFramePr>
        <p:xfrm>
          <a:off x="2136354" y="4942818"/>
          <a:ext cx="4910463" cy="8813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57199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t</a:t>
            </a:r>
            <a:r>
              <a:rPr lang="en-IE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op:</a:t>
            </a:r>
            <a:endParaRPr lang="en-IE" sz="28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Sample</a:t>
            </a:r>
            <a:endParaRPr lang="en-IE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16146"/>
              </p:ext>
            </p:extLst>
          </p:nvPr>
        </p:nvGraphicFramePr>
        <p:xfrm>
          <a:off x="2136354" y="5029200"/>
          <a:ext cx="4910463" cy="117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sample:</a:t>
            </a:r>
            <a:endParaRPr lang="en-IE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sample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SAMPLE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0.5;</a:t>
            </a:r>
            <a:endParaRPr lang="en-IE" sz="14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6544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1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</a:t>
            </a:r>
            <a:endParaRPr lang="en-IE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43768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66457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 + Order</a:t>
            </a:r>
            <a:endParaRPr lang="en-IE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02277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219200"/>
            <a:ext cx="8382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70772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</a:t>
            </a:r>
            <a:br>
              <a:rPr lang="en-IE" dirty="0" smtClean="0"/>
            </a:br>
            <a:r>
              <a:rPr lang="en-IE" dirty="0" smtClean="0"/>
              <a:t>	Nulls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9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Nulls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62000" y="2514600"/>
            <a:ext cx="8153400" cy="2819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cat data1;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 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en-IE" dirty="0" smtClean="0"/>
              <a:t>Nulls represent incomplete information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2768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Nulls with </a:t>
            </a:r>
            <a:r>
              <a:rPr lang="en-IE" sz="3200" dirty="0" smtClean="0">
                <a:latin typeface="Inconsolata" panose="020B0609030003000000" pitchFamily="49" charset="0"/>
              </a:rPr>
              <a:t>JOIN</a:t>
            </a:r>
            <a:endParaRPr lang="en-IE" sz="32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IE" dirty="0" smtClean="0"/>
              <a:t>Nulls represent incomplete information</a:t>
            </a:r>
          </a:p>
          <a:p>
            <a:r>
              <a:rPr lang="en-IE" dirty="0" smtClean="0"/>
              <a:t>They behave as per nulls in SQL</a:t>
            </a:r>
          </a:p>
          <a:p>
            <a:endParaRPr lang="en-IE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514600"/>
            <a:ext cx="8153400" cy="3962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cat data1;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cat data2;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(2000,)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</a:t>
            </a:r>
            <a:r>
              <a:rPr lang="en-IE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'data2'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price:int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 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n-IE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endParaRPr lang="en-IE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n-I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n-IE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El_Mercurio,08,142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,El_Mercurio</a:t>
            </a:r>
            <a:r>
              <a:rPr lang="en-IE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</a:t>
            </a:r>
            <a:br>
              <a:rPr lang="en-IE" dirty="0" smtClean="0"/>
            </a:br>
            <a:r>
              <a:rPr lang="en-IE" dirty="0" smtClean="0"/>
              <a:t>	Execution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9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translated to MapReduce in Hadoop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Pig is only an interface/scripting language for MapReduce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78" y="2804155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programs to </a:t>
            </a:r>
            <a:r>
              <a:rPr lang="en-IE" sz="2400" b="1" dirty="0" smtClean="0">
                <a:solidFill>
                  <a:srgbClr val="0070C0"/>
                </a:solidFill>
              </a:rPr>
              <a:t>run on Hadoop</a:t>
            </a:r>
          </a:p>
          <a:p>
            <a:endParaRPr lang="en-IE" sz="2400" dirty="0"/>
          </a:p>
          <a:p>
            <a:r>
              <a:rPr lang="en-IE" sz="2400" dirty="0" smtClean="0"/>
              <a:t>Use a high-level “scripting” language called </a:t>
            </a:r>
            <a:r>
              <a:rPr lang="en-IE" sz="2400" b="1" dirty="0" smtClean="0">
                <a:solidFill>
                  <a:srgbClr val="0070C0"/>
                </a:solidFill>
              </a:rPr>
              <a:t>Pig Latin</a:t>
            </a:r>
          </a:p>
          <a:p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dirty="0" smtClean="0"/>
              <a:t>Can embed </a:t>
            </a:r>
            <a:r>
              <a:rPr lang="en-IE" sz="2400" b="1" dirty="0" smtClean="0">
                <a:solidFill>
                  <a:srgbClr val="0070C0"/>
                </a:solidFill>
              </a:rPr>
              <a:t>User Defined Functions</a:t>
            </a:r>
            <a:r>
              <a:rPr lang="en-IE" sz="2400" dirty="0" smtClean="0"/>
              <a:t>: call a Java function (or Python, Ruby, etc.)</a:t>
            </a:r>
          </a:p>
          <a:p>
            <a:endParaRPr lang="en-IE" sz="2400" dirty="0" smtClean="0"/>
          </a:p>
          <a:p>
            <a:r>
              <a:rPr lang="en-IE" sz="2400" dirty="0" smtClean="0"/>
              <a:t>Based on </a:t>
            </a:r>
            <a:r>
              <a:rPr lang="en-IE" sz="2400" b="1" dirty="0" smtClean="0">
                <a:solidFill>
                  <a:srgbClr val="0070C0"/>
                </a:solidFill>
              </a:rPr>
              <a:t>Pig Relations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0" y="1143000"/>
            <a:ext cx="3662362" cy="3299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03843"/>
            <a:ext cx="6715125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9" y="3138321"/>
            <a:ext cx="6715125" cy="369332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>
                <a:latin typeface="Calibri Light" panose="020F0302020204030204" pitchFamily="34" charset="0"/>
              </a:rPr>
              <a:t>Atwhay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 smtClean="0">
                <a:latin typeface="Calibri Light" panose="020F0302020204030204" pitchFamily="34" charset="0"/>
              </a:rPr>
              <a:t>anguagelay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 smtClean="0">
                <a:latin typeface="Calibri Light" panose="020F0302020204030204" pitchFamily="34" charset="0"/>
              </a:rPr>
              <a:t>isyay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 smtClean="0">
                <a:latin typeface="Calibri Light" panose="020F0302020204030204" pitchFamily="34" charset="0"/>
              </a:rPr>
              <a:t>isthay</a:t>
            </a:r>
            <a:r>
              <a:rPr lang="en-IE" dirty="0" smtClean="0">
                <a:latin typeface="Calibri Light" panose="020F0302020204030204" pitchFamily="34" charset="0"/>
              </a:rPr>
              <a:t> ? 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58" y="314582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Three Ways to Execute Pig: (</a:t>
            </a:r>
            <a:r>
              <a:rPr lang="en-IE" sz="3200" dirty="0" err="1" smtClean="0"/>
              <a:t>i</a:t>
            </a:r>
            <a:r>
              <a:rPr lang="en-IE" sz="3200" dirty="0" smtClean="0"/>
              <a:t>) Grunt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 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words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runt&gt;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I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lions-wing.net/lessons/cmd-line/xt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4145"/>
            <a:ext cx="4533900" cy="32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pig </a:t>
            </a:r>
            <a:r>
              <a:rPr lang="en-IE" sz="1800" b="1" dirty="0" err="1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wordcount.pig</a:t>
            </a:r>
            <a:endParaRPr lang="en-IE" sz="1800" dirty="0" smtClean="0">
              <a:solidFill>
                <a:srgbClr val="00B0F0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2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Three Ways to Execute Pig: (ii) Script</a:t>
            </a:r>
            <a:endParaRPr lang="en-I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04" y="3886200"/>
            <a:ext cx="390129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690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21937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wordcount.pig</a:t>
            </a:r>
            <a:endParaRPr lang="en-IE" sz="2000" b="1" dirty="0">
              <a:solidFill>
                <a:srgbClr val="00B0F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Three Ways to Execute Pig: (</a:t>
            </a:r>
            <a:r>
              <a:rPr lang="en-IE" sz="3200" dirty="0" smtClean="0"/>
              <a:t>iii) Embedded</a:t>
            </a:r>
            <a:endParaRPr lang="en-IE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1374775"/>
            <a:ext cx="864435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help.eclipse.org/juno/topic/org.eclipse.platform.doc.user/whatsNew/images/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Reading</a:t>
            </a:r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3" y="3352800"/>
            <a:ext cx="78192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14412"/>
            <a:ext cx="4343400" cy="38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hlinkClick r:id="rId3"/>
              </a:rPr>
              <a:t>https</a:t>
            </a:r>
            <a:r>
              <a:rPr lang="en-IE" sz="2000" dirty="0">
                <a:hlinkClick r:id="rId3"/>
              </a:rPr>
              <a:t>://</a:t>
            </a:r>
            <a:r>
              <a:rPr lang="en-IE" sz="2000" dirty="0" smtClean="0">
                <a:hlinkClick r:id="rId3"/>
              </a:rPr>
              <a:t>pig.apache.org/docs/r0.15.0/basic.html</a:t>
            </a: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19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Hive: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A mention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0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Hive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770" y="1331860"/>
            <a:ext cx="8077200" cy="4906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SQL-style language that compiles into MapReduce jobs in Hadoop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Similar to Apache Pig but …</a:t>
            </a:r>
          </a:p>
          <a:p>
            <a:pPr lvl="1"/>
            <a:r>
              <a:rPr lang="en-IE" dirty="0" smtClean="0"/>
              <a:t>Pig more procedural whilst Hive more declarative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076"/>
            <a:ext cx="2514600" cy="2321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514600"/>
            <a:ext cx="7509510" cy="2259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43" y="2680421"/>
            <a:ext cx="7136069" cy="19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2438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Latin: Hello Word Count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Extract words from each line and put them into a pig bag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 err="1">
                <a:latin typeface="Inconsolata" panose="00000509000000000000" pitchFamily="49" charset="0"/>
                <a:cs typeface="Courier New" panose="02070309020205020404" pitchFamily="49" charset="0"/>
              </a:rPr>
              <a:t>datatype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, then flatten the bag to get one word on each row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smtClean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filter out any words that are just white spaces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create a group for each word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count the entries in each 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count, group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order the records by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ORDER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DESC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90700"/>
            <a:ext cx="6934200" cy="23241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184" y="270415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Map</a:t>
            </a:r>
            <a:endParaRPr lang="en-IE" sz="32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67200"/>
            <a:ext cx="8763000" cy="5334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70370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Reduce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52400"/>
            <a:ext cx="1120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5082" y="4914900"/>
            <a:ext cx="5198918" cy="571500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4114" y="4880263"/>
            <a:ext cx="302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Map </a:t>
            </a:r>
            <a:r>
              <a:rPr lang="en-IE" sz="3200" b="1" dirty="0" smtClean="0">
                <a:latin typeface="Calibri Light" panose="020F0302020204030204" pitchFamily="34" charset="0"/>
              </a:rPr>
              <a:t>+</a:t>
            </a:r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Reduce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6016844"/>
            <a:ext cx="4442552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Any ideas which lines correspond to map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and which to reduce?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052" y="601684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An Example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8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4051,3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C1.actor AS a1, C2.actor AS a2, COUNT(C1.m_name) AS num&#10;FROM CastMovie C1, CastMovie C2&#10;WHERE C1.m_name = C2.m_name &#10;  AND C2.m_year = C2.m_year&#10;  AND C1.m_id = C2.m_id&#10;  AND C1.m_type = 'THEATRICAL_MOVIE'&#10;  AND C1.actor &lt; C2.actor&#10;GROUP BY C1.actor, C2.actor&#10;ORDER BY num DESC&#10;\end{lstlisting}&#10;\end{document}&#10;"/>
  <p:tag name="IGUANATEXSIZE" val="18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0,18"/>
  <p:tag name="ORIGINALWIDTH" val="4682,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DROP TABLE IF EXISTS wiki;&#10;CREATE TABLE wiki (line STRING);&#10;LOAD DATA INPATH 'es-wikipedia-abstracts.txt' OVERWRITE INTO TABLE wiki;&#10;CREATE TABLE wordcount AS&#10;  SELECT word, COUNT(*) AS num&#10;    FROM wiki&#10;    LATERAL VIEW explode(split(text, '\s')) lTable AS word&#10;    GROUP BY word&#10;    ORDER BY num;&#10;\end{lstlisting}&#10;\end{document}&#10;"/>
  <p:tag name="IGUANATEXSIZE" val="15"/>
  <p:tag name="IGUANATEXCURSOR" val="57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14914</TotalTime>
  <Words>4987</Words>
  <Application>Microsoft Office PowerPoint</Application>
  <PresentationFormat>On-screen Show (4:3)</PresentationFormat>
  <Paragraphs>1698</Paragraphs>
  <Slides>76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CC5212-1 Procesamiento Masivo de Datos Otoño 2023  Lecture 4 Apache Pig</vt:lpstr>
      <vt:lpstr>Hadoop vs. SQL</vt:lpstr>
      <vt:lpstr>Hadoop: (ಠ_ಠ)</vt:lpstr>
      <vt:lpstr>SQL</vt:lpstr>
      <vt:lpstr>Apache Pig: Overview</vt:lpstr>
      <vt:lpstr>Apache Pig</vt:lpstr>
      <vt:lpstr>Apache Pig</vt:lpstr>
      <vt:lpstr>Pig Latin: Hello Word Count</vt:lpstr>
      <vt:lpstr>Apache Pig: An Example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Apache Pig: Schema</vt:lpstr>
      <vt:lpstr>Pig Relations</vt:lpstr>
      <vt:lpstr>Pig Fields</vt:lpstr>
      <vt:lpstr>Apache Pig: Types</vt:lpstr>
      <vt:lpstr>Pig Simple Types</vt:lpstr>
      <vt:lpstr>Pig Types: Duck Typing</vt:lpstr>
      <vt:lpstr>Pig Complex Types: Tuple</vt:lpstr>
      <vt:lpstr>Pig Complex Types: Tuple</vt:lpstr>
      <vt:lpstr>Pig Complex Types: Bag</vt:lpstr>
      <vt:lpstr>Pig Complex Types: Bag</vt:lpstr>
      <vt:lpstr>Pig Complex Types: Map</vt:lpstr>
      <vt:lpstr>Pig Complex Types: Summary</vt:lpstr>
      <vt:lpstr>Apache Pig:     Unnesting (Flatten)</vt:lpstr>
      <vt:lpstr>Pig Latin: Hello Word Count</vt:lpstr>
      <vt:lpstr>Pig Complex Types: Flatten Tuples</vt:lpstr>
      <vt:lpstr>Pig Complex Types: Flatten Tuples</vt:lpstr>
      <vt:lpstr>Pig Complex Types: Flatten Tuples</vt:lpstr>
      <vt:lpstr>Pig Complex Types: Flatten Tuples</vt:lpstr>
      <vt:lpstr>Pig Complex Types: Bag</vt:lpstr>
      <vt:lpstr>Pig Complex Types: Bag</vt:lpstr>
      <vt:lpstr>Pig Complex Types: Bag</vt:lpstr>
      <vt:lpstr>Pig Complex Types: Bag</vt:lpstr>
      <vt:lpstr>Pig Complex Types: Bag</vt:lpstr>
      <vt:lpstr>Pig Complex Types: Bag</vt:lpstr>
      <vt:lpstr>Apache Pig: Operators</vt:lpstr>
      <vt:lpstr>Pig Atomic Operators</vt:lpstr>
      <vt:lpstr>Pig Conditionals</vt:lpstr>
      <vt:lpstr>Pig Aggregate Operators</vt:lpstr>
      <vt:lpstr>Pig Joins</vt:lpstr>
      <vt:lpstr>Pig Joins</vt:lpstr>
      <vt:lpstr>Pig Aggregate/Join Implementations</vt:lpstr>
      <vt:lpstr>Pig: Disambiguate</vt:lpstr>
      <vt:lpstr>Pig: Filter</vt:lpstr>
      <vt:lpstr>Pig: Split</vt:lpstr>
      <vt:lpstr>Pig: Union</vt:lpstr>
      <vt:lpstr>Pig: Order</vt:lpstr>
      <vt:lpstr>Pig: Order + Limit</vt:lpstr>
      <vt:lpstr>Pig: Sample</vt:lpstr>
      <vt:lpstr>Pig: Rank</vt:lpstr>
      <vt:lpstr>Pig: Rank + Order</vt:lpstr>
      <vt:lpstr>Apache Pig:  Nulls</vt:lpstr>
      <vt:lpstr>Pig: Nulls</vt:lpstr>
      <vt:lpstr>Pig: Nulls with JOIN</vt:lpstr>
      <vt:lpstr>Apache Pig:  Execution</vt:lpstr>
      <vt:lpstr>Pig translated to MapReduce in Hadoop</vt:lpstr>
      <vt:lpstr>Three Ways to Execute Pig: (i) Grunt</vt:lpstr>
      <vt:lpstr>Three Ways to Execute Pig: (ii) Script</vt:lpstr>
      <vt:lpstr>Three Ways to Execute Pig: (iii) Embedded</vt:lpstr>
      <vt:lpstr>More Reading</vt:lpstr>
      <vt:lpstr>Apache Hive:  A mention</vt:lpstr>
      <vt:lpstr>Apache Hive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591</cp:revision>
  <dcterms:created xsi:type="dcterms:W3CDTF">2006-08-16T00:00:00Z</dcterms:created>
  <dcterms:modified xsi:type="dcterms:W3CDTF">2023-04-12T19:30:14Z</dcterms:modified>
</cp:coreProperties>
</file>