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handoutMasterIdLst>
    <p:handoutMasterId r:id="rId100"/>
  </p:handoutMasterIdLst>
  <p:sldIdLst>
    <p:sldId id="528" r:id="rId2"/>
    <p:sldId id="638" r:id="rId3"/>
    <p:sldId id="639" r:id="rId4"/>
    <p:sldId id="529" r:id="rId5"/>
    <p:sldId id="531" r:id="rId6"/>
    <p:sldId id="532" r:id="rId7"/>
    <p:sldId id="533" r:id="rId8"/>
    <p:sldId id="534" r:id="rId9"/>
    <p:sldId id="535" r:id="rId10"/>
    <p:sldId id="536" r:id="rId11"/>
    <p:sldId id="537" r:id="rId12"/>
    <p:sldId id="538" r:id="rId13"/>
    <p:sldId id="539" r:id="rId14"/>
    <p:sldId id="540" r:id="rId15"/>
    <p:sldId id="541" r:id="rId16"/>
    <p:sldId id="542" r:id="rId17"/>
    <p:sldId id="543" r:id="rId18"/>
    <p:sldId id="544" r:id="rId19"/>
    <p:sldId id="545" r:id="rId20"/>
    <p:sldId id="547" r:id="rId21"/>
    <p:sldId id="548" r:id="rId22"/>
    <p:sldId id="549" r:id="rId23"/>
    <p:sldId id="550" r:id="rId24"/>
    <p:sldId id="551" r:id="rId25"/>
    <p:sldId id="552" r:id="rId26"/>
    <p:sldId id="553" r:id="rId27"/>
    <p:sldId id="554" r:id="rId28"/>
    <p:sldId id="555" r:id="rId29"/>
    <p:sldId id="556" r:id="rId30"/>
    <p:sldId id="557" r:id="rId31"/>
    <p:sldId id="558" r:id="rId32"/>
    <p:sldId id="559" r:id="rId33"/>
    <p:sldId id="560" r:id="rId34"/>
    <p:sldId id="561" r:id="rId35"/>
    <p:sldId id="562" r:id="rId36"/>
    <p:sldId id="563" r:id="rId37"/>
    <p:sldId id="564" r:id="rId38"/>
    <p:sldId id="565" r:id="rId39"/>
    <p:sldId id="566" r:id="rId40"/>
    <p:sldId id="567" r:id="rId41"/>
    <p:sldId id="568" r:id="rId42"/>
    <p:sldId id="569" r:id="rId43"/>
    <p:sldId id="570" r:id="rId44"/>
    <p:sldId id="627" r:id="rId45"/>
    <p:sldId id="571" r:id="rId46"/>
    <p:sldId id="572" r:id="rId47"/>
    <p:sldId id="614" r:id="rId48"/>
    <p:sldId id="574" r:id="rId49"/>
    <p:sldId id="575" r:id="rId50"/>
    <p:sldId id="576" r:id="rId51"/>
    <p:sldId id="577" r:id="rId52"/>
    <p:sldId id="578" r:id="rId53"/>
    <p:sldId id="579" r:id="rId54"/>
    <p:sldId id="580" r:id="rId55"/>
    <p:sldId id="615" r:id="rId56"/>
    <p:sldId id="616" r:id="rId57"/>
    <p:sldId id="617" r:id="rId58"/>
    <p:sldId id="618" r:id="rId59"/>
    <p:sldId id="619" r:id="rId60"/>
    <p:sldId id="620" r:id="rId61"/>
    <p:sldId id="621" r:id="rId62"/>
    <p:sldId id="622" r:id="rId63"/>
    <p:sldId id="623" r:id="rId64"/>
    <p:sldId id="628" r:id="rId65"/>
    <p:sldId id="581" r:id="rId66"/>
    <p:sldId id="583" r:id="rId67"/>
    <p:sldId id="584" r:id="rId68"/>
    <p:sldId id="585" r:id="rId69"/>
    <p:sldId id="626" r:id="rId70"/>
    <p:sldId id="586" r:id="rId71"/>
    <p:sldId id="587" r:id="rId72"/>
    <p:sldId id="588" r:id="rId73"/>
    <p:sldId id="589" r:id="rId74"/>
    <p:sldId id="590" r:id="rId75"/>
    <p:sldId id="591" r:id="rId76"/>
    <p:sldId id="592" r:id="rId77"/>
    <p:sldId id="593" r:id="rId78"/>
    <p:sldId id="594" r:id="rId79"/>
    <p:sldId id="595" r:id="rId80"/>
    <p:sldId id="596" r:id="rId81"/>
    <p:sldId id="597" r:id="rId82"/>
    <p:sldId id="598" r:id="rId83"/>
    <p:sldId id="599" r:id="rId84"/>
    <p:sldId id="600" r:id="rId85"/>
    <p:sldId id="601" r:id="rId86"/>
    <p:sldId id="602" r:id="rId87"/>
    <p:sldId id="603" r:id="rId88"/>
    <p:sldId id="629" r:id="rId89"/>
    <p:sldId id="630" r:id="rId90"/>
    <p:sldId id="631" r:id="rId91"/>
    <p:sldId id="632" r:id="rId92"/>
    <p:sldId id="633" r:id="rId93"/>
    <p:sldId id="605" r:id="rId94"/>
    <p:sldId id="634" r:id="rId95"/>
    <p:sldId id="635" r:id="rId96"/>
    <p:sldId id="636" r:id="rId97"/>
    <p:sldId id="613" r:id="rId9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C2E49C"/>
    <a:srgbClr val="6D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25" autoAdjust="0"/>
    <p:restoredTop sz="94660"/>
  </p:normalViewPr>
  <p:slideViewPr>
    <p:cSldViewPr>
      <p:cViewPr varScale="1">
        <p:scale>
          <a:sx n="84" d="100"/>
          <a:sy n="84" d="100"/>
        </p:scale>
        <p:origin x="-155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9905A-9E26-441A-BC1F-8B61076A375C}" type="datetimeFigureOut">
              <a:rPr lang="en-IE" smtClean="0">
                <a:latin typeface="Calibri Light" panose="020F0302020204030204" pitchFamily="34" charset="0"/>
              </a:rPr>
              <a:t>28/03/2023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04028-618E-4087-A3AB-6E82E0D0DB10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50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28/03/2023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65708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8B71E-15F9-45CD-9B78-DE80BE17D555}" type="slidenum">
              <a:rPr lang="en-IE" smtClean="0"/>
              <a:t>29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93628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8B71E-15F9-45CD-9B78-DE80BE17D555}" type="slidenum">
              <a:rPr lang="en-IE" smtClean="0"/>
              <a:t>30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69695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8B71E-15F9-45CD-9B78-DE80BE17D555}" type="slidenum">
              <a:rPr lang="en-IE" smtClean="0"/>
              <a:t>31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12950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8B71E-15F9-45CD-9B78-DE80BE17D555}" type="slidenum">
              <a:rPr lang="en-IE" smtClean="0"/>
              <a:t>32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58497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78988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74106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68547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77859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23257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89371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13627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788769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412184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8B71E-15F9-45CD-9B78-DE80BE17D555}" type="slidenum">
              <a:rPr lang="en-IE" smtClean="0"/>
              <a:t>70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5622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37882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75862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81739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8B71E-15F9-45CD-9B78-DE80BE17D555}" type="slidenum">
              <a:rPr lang="en-IE" smtClean="0"/>
              <a:t>23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35268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8B71E-15F9-45CD-9B78-DE80BE17D555}" type="slidenum">
              <a:rPr lang="en-IE" smtClean="0"/>
              <a:t>24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18561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8B71E-15F9-45CD-9B78-DE80BE17D555}" type="slidenum">
              <a:rPr lang="en-IE" smtClean="0"/>
              <a:t>25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17586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8B71E-15F9-45CD-9B78-DE80BE17D555}" type="slidenum">
              <a:rPr lang="en-IE" smtClean="0"/>
              <a:t>28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09591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28/03/2023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28/03/2023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28/03/2023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28/03/2023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28/03/2023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28/03/2023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28/03/2023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28/03/2023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28/03/2023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 Light" panose="020F0302020204030204" pitchFamily="34" charset="0"/>
              </a:defRPr>
            </a:lvl1pPr>
            <a:lvl2pPr>
              <a:defRPr sz="2800">
                <a:latin typeface="Calibri Light" panose="020F0302020204030204" pitchFamily="34" charset="0"/>
              </a:defRPr>
            </a:lvl2pPr>
            <a:lvl3pPr>
              <a:defRPr sz="2400">
                <a:latin typeface="Calibri Light" panose="020F0302020204030204" pitchFamily="34" charset="0"/>
              </a:defRPr>
            </a:lvl3pPr>
            <a:lvl4pPr>
              <a:defRPr sz="2000">
                <a:latin typeface="Calibri Light" panose="020F0302020204030204" pitchFamily="34" charset="0"/>
              </a:defRPr>
            </a:lvl4pPr>
            <a:lvl5pPr>
              <a:defRPr sz="2000">
                <a:latin typeface="Calibri Light" panose="020F03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28/03/2023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28/03/2023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28/03/2023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31.gif"/><Relationship Id="rId4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13" Type="http://schemas.openxmlformats.org/officeDocument/2006/relationships/image" Target="../media/image35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4.png"/><Relationship Id="rId2" Type="http://schemas.openxmlformats.org/officeDocument/2006/relationships/tags" Target="../tags/tag3.xml"/><Relationship Id="rId16" Type="http://schemas.openxmlformats.org/officeDocument/2006/relationships/image" Target="../media/image38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33.png"/><Relationship Id="rId5" Type="http://schemas.openxmlformats.org/officeDocument/2006/relationships/tags" Target="../tags/tag6.xml"/><Relationship Id="rId15" Type="http://schemas.openxmlformats.org/officeDocument/2006/relationships/image" Target="../media/image37.png"/><Relationship Id="rId10" Type="http://schemas.openxmlformats.org/officeDocument/2006/relationships/image" Target="../media/image4.png"/><Relationship Id="rId4" Type="http://schemas.openxmlformats.org/officeDocument/2006/relationships/tags" Target="../tags/tag5.xml"/><Relationship Id="rId9" Type="http://schemas.openxmlformats.org/officeDocument/2006/relationships/image" Target="../media/image3.png"/><Relationship Id="rId1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13" Type="http://schemas.openxmlformats.org/officeDocument/2006/relationships/image" Target="../media/image40.png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9.png"/><Relationship Id="rId17" Type="http://schemas.openxmlformats.org/officeDocument/2006/relationships/image" Target="../media/image8.png"/><Relationship Id="rId2" Type="http://schemas.openxmlformats.org/officeDocument/2006/relationships/tags" Target="../tags/tag9.xml"/><Relationship Id="rId16" Type="http://schemas.openxmlformats.org/officeDocument/2006/relationships/image" Target="../media/image41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33.png"/><Relationship Id="rId5" Type="http://schemas.openxmlformats.org/officeDocument/2006/relationships/tags" Target="../tags/tag12.xml"/><Relationship Id="rId15" Type="http://schemas.openxmlformats.org/officeDocument/2006/relationships/image" Target="../media/image37.png"/><Relationship Id="rId10" Type="http://schemas.openxmlformats.org/officeDocument/2006/relationships/image" Target="../media/image4.png"/><Relationship Id="rId4" Type="http://schemas.openxmlformats.org/officeDocument/2006/relationships/tags" Target="../tags/tag11.xml"/><Relationship Id="rId9" Type="http://schemas.openxmlformats.org/officeDocument/2006/relationships/image" Target="../media/image3.png"/><Relationship Id="rId1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19.xml"/><Relationship Id="rId7" Type="http://schemas.openxmlformats.org/officeDocument/2006/relationships/image" Target="../media/image50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47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2.png"/><Relationship Id="rId4" Type="http://schemas.openxmlformats.org/officeDocument/2006/relationships/tags" Target="../tags/tag20.xml"/><Relationship Id="rId9" Type="http://schemas.openxmlformats.org/officeDocument/2006/relationships/image" Target="../media/image5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gif"/><Relationship Id="rId4" Type="http://schemas.openxmlformats.org/officeDocument/2006/relationships/image" Target="../media/image4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85.png"/><Relationship Id="rId5" Type="http://schemas.openxmlformats.org/officeDocument/2006/relationships/image" Target="../media/image80.png"/><Relationship Id="rId4" Type="http://schemas.openxmlformats.org/officeDocument/2006/relationships/image" Target="../media/image47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ercoppa.github.io/HadoopInternals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sz="4400" dirty="0" smtClean="0"/>
              <a:t>CC5212-1</a:t>
            </a: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cap="small" dirty="0" err="1" smtClean="0"/>
              <a:t>Procesamiento</a:t>
            </a:r>
            <a:r>
              <a:rPr lang="en-IE" cap="small" dirty="0" smtClean="0"/>
              <a:t> </a:t>
            </a:r>
            <a:r>
              <a:rPr lang="en-IE" cap="small" dirty="0" err="1" smtClean="0"/>
              <a:t>Masivo</a:t>
            </a:r>
            <a:r>
              <a:rPr lang="en-IE" cap="small" dirty="0" smtClean="0"/>
              <a:t>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err="1" smtClean="0"/>
              <a:t>Otoño</a:t>
            </a:r>
            <a:r>
              <a:rPr lang="en-IE" cap="small" dirty="0" smtClean="0"/>
              <a:t> </a:t>
            </a:r>
            <a:r>
              <a:rPr lang="en-IE" dirty="0" smtClean="0"/>
              <a:t>2023</a:t>
            </a: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sz="4000" dirty="0" smtClean="0"/>
              <a:t>Lecture 3</a:t>
            </a:r>
            <a:r>
              <a:rPr lang="en-IE" dirty="0" smtClean="0"/>
              <a:t> </a:t>
            </a:r>
            <a:br>
              <a:rPr lang="en-IE" dirty="0" smtClean="0"/>
            </a:br>
            <a:r>
              <a:rPr lang="en-IE" dirty="0" smtClean="0"/>
              <a:t>DFS/HDFS + MapReduce/Hadoop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400" dirty="0" smtClean="0"/>
              <a:t>Aidan Hogan</a:t>
            </a:r>
          </a:p>
          <a:p>
            <a:r>
              <a:rPr lang="en-IE" sz="2400" dirty="0" smtClean="0"/>
              <a:t>aidhog@gmail.com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7" y="1085500"/>
            <a:ext cx="8680465" cy="5468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Implementing on thousands of machines</a:t>
            </a:r>
            <a:endParaRPr lang="en-IE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1221912"/>
            <a:ext cx="4038600" cy="1231106"/>
          </a:xfrm>
          <a:prstGeom prst="rect">
            <a:avLst/>
          </a:prstGeom>
          <a:solidFill>
            <a:schemeClr val="accent4">
              <a:lumMod val="20000"/>
              <a:lumOff val="80000"/>
              <a:alpha val="96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altLang="ja-JP" sz="2000" u="sng" dirty="0" smtClean="0">
                <a:latin typeface="Segoe UI Light" panose="020B0502040204020203" pitchFamily="34" charset="0"/>
              </a:rPr>
              <a:t>Crawling</a:t>
            </a:r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Parse links from webpages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Schedule links for crawling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Download pages, GOTO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62500" y="1219200"/>
            <a:ext cx="4038600" cy="1233818"/>
          </a:xfrm>
          <a:prstGeom prst="rect">
            <a:avLst/>
          </a:prstGeom>
          <a:solidFill>
            <a:schemeClr val="accent4">
              <a:lumMod val="20000"/>
              <a:lumOff val="80000"/>
              <a:alpha val="96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altLang="ja-JP" sz="2000" u="sng" dirty="0" smtClean="0">
                <a:latin typeface="Segoe UI Light" panose="020B0502040204020203" pitchFamily="34" charset="0"/>
              </a:rPr>
              <a:t>Indexing</a:t>
            </a:r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Parse keywords from webpages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Index keywords to webpages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Manage updates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1" y="2588499"/>
            <a:ext cx="4038600" cy="1231106"/>
          </a:xfrm>
          <a:prstGeom prst="rect">
            <a:avLst/>
          </a:prstGeom>
          <a:solidFill>
            <a:schemeClr val="accent4">
              <a:lumMod val="20000"/>
              <a:lumOff val="80000"/>
              <a:alpha val="96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altLang="ja-JP" sz="2000" u="sng" dirty="0" smtClean="0">
                <a:latin typeface="Segoe UI Light" panose="020B0502040204020203" pitchFamily="34" charset="0"/>
              </a:rPr>
              <a:t>Ranking</a:t>
            </a:r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How relevant is a page? (TF-IDF)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How important is it? (PageRank)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How many users clicked it?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62500" y="2588499"/>
            <a:ext cx="4038600" cy="1231106"/>
          </a:xfrm>
          <a:prstGeom prst="rect">
            <a:avLst/>
          </a:prstGeom>
          <a:solidFill>
            <a:schemeClr val="accent4">
              <a:lumMod val="20000"/>
              <a:lumOff val="80000"/>
              <a:alpha val="96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u="sng" dirty="0" smtClean="0">
                <a:latin typeface="Segoe UI Light" panose="020B0502040204020203" pitchFamily="34" charset="0"/>
              </a:rPr>
              <a:t>...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4123630"/>
            <a:ext cx="8420100" cy="1819970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altLang="ja-JP" sz="2000" u="sng" dirty="0" smtClean="0">
                <a:latin typeface="Segoe UI Light" panose="020B0502040204020203" pitchFamily="34" charset="0"/>
              </a:rPr>
              <a:t>Build distributed abstractions</a:t>
            </a:r>
          </a:p>
          <a:p>
            <a:pPr>
              <a:buClr>
                <a:schemeClr val="tx1"/>
              </a:buClr>
            </a:pPr>
            <a:endParaRPr lang="en-IE" sz="800" b="1" dirty="0" smtClean="0">
              <a:solidFill>
                <a:schemeClr val="accent1">
                  <a:lumMod val="75000"/>
                </a:schemeClr>
              </a:solidFill>
              <a:latin typeface="Segoe UI Light" panose="020B0502040204020203" pitchFamily="34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</a:rPr>
              <a:t>write</a:t>
            </a:r>
            <a:r>
              <a:rPr lang="en-IE" dirty="0" smtClean="0">
                <a:latin typeface="Segoe UI Light" panose="020B0502040204020203" pitchFamily="34" charset="0"/>
              </a:rPr>
              <a:t>(file f)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</a:rPr>
              <a:t>read</a:t>
            </a:r>
            <a:r>
              <a:rPr lang="en-IE" dirty="0" smtClean="0">
                <a:latin typeface="Segoe UI Light" panose="020B0502040204020203" pitchFamily="34" charset="0"/>
              </a:rPr>
              <a:t>(file f)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</a:rPr>
              <a:t>delete</a:t>
            </a:r>
            <a:r>
              <a:rPr lang="en-IE" dirty="0" smtClean="0">
                <a:latin typeface="Segoe UI Light" panose="020B0502040204020203" pitchFamily="34" charset="0"/>
              </a:rPr>
              <a:t>(file f)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</a:rPr>
              <a:t>append</a:t>
            </a:r>
            <a:r>
              <a:rPr lang="en-IE" dirty="0" smtClean="0">
                <a:latin typeface="Segoe UI Light" panose="020B0502040204020203" pitchFamily="34" charset="0"/>
              </a:rPr>
              <a:t>(file f, data d)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448" y="4125467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5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Google File System (GFS)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8218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Google File System (GFS): White-Paper</a:t>
            </a:r>
            <a:endParaRPr lang="en-IE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27925"/>
            <a:ext cx="6953250" cy="543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5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7200" y="1913831"/>
            <a:ext cx="8229600" cy="4486969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endParaRPr lang="en-IE" altLang="ja-JP" sz="2000" u="sng" dirty="0" smtClean="0">
              <a:latin typeface="Segoe UI Light" panose="020B0502040204020203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Google File System</a:t>
            </a:r>
            <a:endParaRPr lang="en-IE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295400"/>
            <a:ext cx="8229600" cy="457200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Segoe UI Light" panose="020B0502040204020203" pitchFamily="34" charset="0"/>
              </a:rPr>
              <a:t>What is a “file-system”?</a:t>
            </a:r>
            <a:endParaRPr lang="en-IE" sz="2000" dirty="0">
              <a:latin typeface="Segoe UI Light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0" y="1295400"/>
            <a:ext cx="342900" cy="342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" y="2057400"/>
            <a:ext cx="6019800" cy="4221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900" y="1932881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6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7200" y="1913831"/>
            <a:ext cx="8229600" cy="4486969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endParaRPr lang="en-IE" altLang="ja-JP" sz="2000" u="sng" dirty="0" smtClean="0">
              <a:latin typeface="Segoe UI Light" panose="020B0502040204020203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Google File System</a:t>
            </a:r>
            <a:endParaRPr lang="en-IE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295400"/>
            <a:ext cx="8229600" cy="457200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Segoe UI Light" panose="020B0502040204020203" pitchFamily="34" charset="0"/>
              </a:rPr>
              <a:t>What is a “file-system”?</a:t>
            </a:r>
            <a:endParaRPr lang="en-IE" sz="2000" dirty="0">
              <a:latin typeface="Segoe UI Light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0" y="1295400"/>
            <a:ext cx="342900" cy="342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" y="2057400"/>
            <a:ext cx="6019800" cy="4221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900" y="1932881"/>
            <a:ext cx="342900" cy="34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2508" y="2204647"/>
            <a:ext cx="5290392" cy="392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3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7200" y="1913831"/>
            <a:ext cx="8229600" cy="4486969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E" altLang="ja-JP" sz="2000" dirty="0" smtClean="0">
                <a:latin typeface="Segoe UI Light" panose="020B0502040204020203" pitchFamily="34" charset="0"/>
              </a:rPr>
              <a:t>Splits a file up into chunks (blocks/clusters) of storage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E" altLang="ja-JP" sz="2000" dirty="0" smtClean="0">
                <a:latin typeface="Segoe UI Light" panose="020B0502040204020203" pitchFamily="34" charset="0"/>
              </a:rPr>
              <a:t>Remembers location and sequence of chunks for a file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Google File System</a:t>
            </a:r>
            <a:endParaRPr lang="en-IE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295400"/>
            <a:ext cx="8229600" cy="457200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Segoe UI Light" panose="020B0502040204020203" pitchFamily="34" charset="0"/>
              </a:rPr>
              <a:t>What does a “file-system” do?</a:t>
            </a:r>
            <a:endParaRPr lang="en-IE" sz="2000" dirty="0">
              <a:latin typeface="Segoe UI Light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0" y="1295400"/>
            <a:ext cx="342900" cy="34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00" y="1932881"/>
            <a:ext cx="342900" cy="342900"/>
          </a:xfrm>
          <a:prstGeom prst="rect">
            <a:avLst/>
          </a:prstGeom>
        </p:spPr>
      </p:pic>
      <p:pic>
        <p:nvPicPr>
          <p:cNvPr id="3076" name="Picture 4" descr="http://selfishparker.com/wp-content/uploads/2013/09/bubc_4sciaacwb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2819400"/>
            <a:ext cx="5124450" cy="345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www.oo-software.com/oocontent/themes/oo2015/images/slides/oo-defrag20-en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2819400"/>
            <a:ext cx="5124450" cy="345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29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7200" y="1913831"/>
            <a:ext cx="8229600" cy="4486969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E" altLang="ja-JP" sz="2000" dirty="0" smtClean="0">
                <a:latin typeface="Segoe UI Light" panose="020B0502040204020203" pitchFamily="34" charset="0"/>
              </a:rPr>
              <a:t>Splits a file up into chunks </a:t>
            </a:r>
            <a:r>
              <a:rPr lang="en-IE" altLang="ja-JP" sz="2000" dirty="0">
                <a:latin typeface="Segoe UI Light" panose="020B0502040204020203" pitchFamily="34" charset="0"/>
              </a:rPr>
              <a:t>(blocks/clusters) of </a:t>
            </a:r>
            <a:r>
              <a:rPr lang="en-IE" altLang="ja-JP" sz="2000" dirty="0" smtClean="0">
                <a:latin typeface="Segoe UI Light" panose="020B0502040204020203" pitchFamily="34" charset="0"/>
              </a:rPr>
              <a:t>storage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E" altLang="ja-JP" sz="2000" dirty="0">
                <a:latin typeface="Segoe UI Light" panose="020B0502040204020203" pitchFamily="34" charset="0"/>
              </a:rPr>
              <a:t>Remembers location and sequence of chunks for a file</a:t>
            </a:r>
          </a:p>
          <a:p>
            <a:pPr marL="457200" indent="-457200">
              <a:buFont typeface="+mj-lt"/>
              <a:buAutoNum type="arabicPeriod"/>
            </a:pPr>
            <a:r>
              <a:rPr lang="en-IE" altLang="ja-JP" sz="2000" dirty="0" smtClean="0">
                <a:latin typeface="Segoe UI Light" panose="020B0502040204020203" pitchFamily="34" charset="0"/>
              </a:rPr>
              <a:t>Organises a hierarchical directory structure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E" altLang="ja-JP" sz="2000" dirty="0" smtClean="0">
                <a:latin typeface="Segoe UI Light" panose="020B0502040204020203" pitchFamily="34" charset="0"/>
              </a:rPr>
              <a:t>Tracks sub-directories and files in directories</a:t>
            </a:r>
          </a:p>
          <a:p>
            <a:pPr marL="457200" indent="-457200">
              <a:buFont typeface="+mj-lt"/>
              <a:buAutoNum type="arabicPeriod"/>
            </a:pPr>
            <a:endParaRPr lang="en-IE" altLang="ja-JP" sz="2000" dirty="0" smtClean="0">
              <a:latin typeface="Segoe UI Light" panose="020B0502040204020203" pitchFamily="34" charset="0"/>
            </a:endParaRPr>
          </a:p>
          <a:p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IE" altLang="ja-JP" sz="2000" dirty="0" smtClean="0">
              <a:latin typeface="Segoe UI Light" panose="020B0502040204020203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Google File System</a:t>
            </a:r>
            <a:endParaRPr lang="en-IE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295400"/>
            <a:ext cx="8229600" cy="457200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Segoe UI Light" panose="020B0502040204020203" pitchFamily="34" charset="0"/>
              </a:rPr>
              <a:t>What does a “file-system” do?</a:t>
            </a:r>
            <a:endParaRPr lang="en-IE" sz="2000" dirty="0">
              <a:latin typeface="Segoe UI Light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0" y="1295400"/>
            <a:ext cx="342900" cy="34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00" y="1932881"/>
            <a:ext cx="342900" cy="34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614" y="2667000"/>
            <a:ext cx="1648736" cy="357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7200" y="1913831"/>
            <a:ext cx="8229600" cy="4486969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E" altLang="ja-JP" sz="2000" dirty="0" smtClean="0">
                <a:latin typeface="Segoe UI Light" panose="020B0502040204020203" pitchFamily="34" charset="0"/>
              </a:rPr>
              <a:t>Splits a file up into chunks </a:t>
            </a:r>
            <a:r>
              <a:rPr lang="en-IE" altLang="ja-JP" sz="2000" dirty="0">
                <a:latin typeface="Segoe UI Light" panose="020B0502040204020203" pitchFamily="34" charset="0"/>
              </a:rPr>
              <a:t>(blocks/clusters) of </a:t>
            </a:r>
            <a:r>
              <a:rPr lang="en-IE" altLang="ja-JP" sz="2000" dirty="0" smtClean="0">
                <a:latin typeface="Segoe UI Light" panose="020B0502040204020203" pitchFamily="34" charset="0"/>
              </a:rPr>
              <a:t>storage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E" altLang="ja-JP" sz="2000" dirty="0">
                <a:latin typeface="Segoe UI Light" panose="020B0502040204020203" pitchFamily="34" charset="0"/>
              </a:rPr>
              <a:t>Remembers location and sequence of chunks for a file</a:t>
            </a:r>
          </a:p>
          <a:p>
            <a:pPr marL="457200" indent="-457200">
              <a:buFont typeface="+mj-lt"/>
              <a:buAutoNum type="arabicPeriod"/>
            </a:pPr>
            <a:r>
              <a:rPr lang="en-IE" altLang="ja-JP" sz="2000" dirty="0" smtClean="0">
                <a:latin typeface="Segoe UI Light" panose="020B0502040204020203" pitchFamily="34" charset="0"/>
              </a:rPr>
              <a:t>Organises a hierarchical directory structure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E" altLang="ja-JP" sz="2000" dirty="0" smtClean="0">
                <a:latin typeface="Segoe UI Light" panose="020B0502040204020203" pitchFamily="34" charset="0"/>
              </a:rPr>
              <a:t>Tracks sub-directories and files in directories</a:t>
            </a:r>
          </a:p>
          <a:p>
            <a:pPr marL="457200" indent="-457200">
              <a:buFont typeface="+mj-lt"/>
              <a:buAutoNum type="arabicPeriod"/>
            </a:pPr>
            <a:r>
              <a:rPr lang="en-IE" altLang="ja-JP" sz="2000" dirty="0" smtClean="0">
                <a:latin typeface="Segoe UI Light" panose="020B0502040204020203" pitchFamily="34" charset="0"/>
              </a:rPr>
              <a:t>Tracks file meta-data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E" altLang="ja-JP" sz="2000" dirty="0" smtClean="0">
                <a:latin typeface="Segoe UI Light" panose="020B0502040204020203" pitchFamily="34" charset="0"/>
              </a:rPr>
              <a:t>File size, date created, date last modified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E" altLang="ja-JP" sz="2000" dirty="0" smtClean="0">
                <a:latin typeface="Segoe UI Light" panose="020B0502040204020203" pitchFamily="34" charset="0"/>
              </a:rPr>
              <a:t>Ownership, permissions, locks</a:t>
            </a:r>
          </a:p>
          <a:p>
            <a:pPr marL="457200" indent="-457200">
              <a:buFont typeface="+mj-lt"/>
              <a:buAutoNum type="arabicPeriod"/>
            </a:pPr>
            <a:endParaRPr lang="en-IE" altLang="ja-JP" sz="2000" dirty="0" smtClean="0">
              <a:latin typeface="Segoe UI Light" panose="020B0502040204020203" pitchFamily="34" charset="0"/>
            </a:endParaRPr>
          </a:p>
          <a:p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IE" altLang="ja-JP" sz="2000" dirty="0" smtClean="0">
              <a:latin typeface="Segoe UI Light" panose="020B0502040204020203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Google File System</a:t>
            </a:r>
            <a:endParaRPr lang="en-IE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295400"/>
            <a:ext cx="8229600" cy="457200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Segoe UI Light" panose="020B0502040204020203" pitchFamily="34" charset="0"/>
              </a:rPr>
              <a:t>What does a “file-system” do?</a:t>
            </a:r>
            <a:endParaRPr lang="en-IE" sz="2000" dirty="0">
              <a:latin typeface="Segoe UI Light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0" y="1295400"/>
            <a:ext cx="342900" cy="34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00" y="1932881"/>
            <a:ext cx="342900" cy="342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194038"/>
            <a:ext cx="7162800" cy="216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7200" y="1913831"/>
            <a:ext cx="8229600" cy="4486969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E" altLang="ja-JP" sz="2000" dirty="0" smtClean="0">
                <a:latin typeface="Segoe UI Light" panose="020B0502040204020203" pitchFamily="34" charset="0"/>
              </a:rPr>
              <a:t>Splits a file up into chunks </a:t>
            </a:r>
            <a:r>
              <a:rPr lang="en-IE" altLang="ja-JP" sz="2000" dirty="0">
                <a:latin typeface="Segoe UI Light" panose="020B0502040204020203" pitchFamily="34" charset="0"/>
              </a:rPr>
              <a:t>(blocks/clusters) of </a:t>
            </a:r>
            <a:r>
              <a:rPr lang="en-IE" altLang="ja-JP" sz="2000" dirty="0" smtClean="0">
                <a:latin typeface="Segoe UI Light" panose="020B0502040204020203" pitchFamily="34" charset="0"/>
              </a:rPr>
              <a:t>storage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E" altLang="ja-JP" sz="2000" dirty="0">
                <a:latin typeface="Segoe UI Light" panose="020B0502040204020203" pitchFamily="34" charset="0"/>
              </a:rPr>
              <a:t>Remembers location and sequence of chunks for a file</a:t>
            </a:r>
          </a:p>
          <a:p>
            <a:pPr marL="457200" indent="-457200">
              <a:buFont typeface="+mj-lt"/>
              <a:buAutoNum type="arabicPeriod"/>
            </a:pPr>
            <a:r>
              <a:rPr lang="en-IE" altLang="ja-JP" sz="2000" dirty="0" smtClean="0">
                <a:latin typeface="Segoe UI Light" panose="020B0502040204020203" pitchFamily="34" charset="0"/>
              </a:rPr>
              <a:t>Organises a hierarchical directory structure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E" altLang="ja-JP" sz="2000" dirty="0" smtClean="0">
                <a:latin typeface="Segoe UI Light" panose="020B0502040204020203" pitchFamily="34" charset="0"/>
              </a:rPr>
              <a:t>Tracks sub-directories and files in directories</a:t>
            </a:r>
          </a:p>
          <a:p>
            <a:pPr marL="457200" indent="-457200">
              <a:buFont typeface="+mj-lt"/>
              <a:buAutoNum type="arabicPeriod"/>
            </a:pPr>
            <a:r>
              <a:rPr lang="en-IE" altLang="ja-JP" sz="2000" dirty="0" smtClean="0">
                <a:latin typeface="Segoe UI Light" panose="020B0502040204020203" pitchFamily="34" charset="0"/>
              </a:rPr>
              <a:t>Tracks file meta-data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E" altLang="ja-JP" sz="2000" dirty="0" smtClean="0">
                <a:latin typeface="Segoe UI Light" panose="020B0502040204020203" pitchFamily="34" charset="0"/>
              </a:rPr>
              <a:t>File size, date created, date last modified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E" altLang="ja-JP" sz="2000" dirty="0" smtClean="0">
                <a:latin typeface="Segoe UI Light" panose="020B0502040204020203" pitchFamily="34" charset="0"/>
              </a:rPr>
              <a:t>Ownership, permissions, locks</a:t>
            </a:r>
          </a:p>
          <a:p>
            <a:pPr marL="457200" indent="-457200">
              <a:buFont typeface="+mj-lt"/>
              <a:buAutoNum type="arabicPeriod"/>
            </a:pPr>
            <a:r>
              <a:rPr lang="en-IE" altLang="ja-JP" sz="2000" dirty="0" smtClean="0">
                <a:latin typeface="Segoe UI Light" panose="020B0502040204020203" pitchFamily="34" charset="0"/>
              </a:rPr>
              <a:t>Provides read/write/update/delete interface, etc.</a:t>
            </a:r>
          </a:p>
          <a:p>
            <a:pPr marL="457200" indent="-457200">
              <a:buFont typeface="+mj-lt"/>
              <a:buAutoNum type="arabicPeriod"/>
            </a:pPr>
            <a:endParaRPr lang="en-IE" altLang="ja-JP" sz="2000" dirty="0" smtClean="0">
              <a:latin typeface="Segoe UI Light" panose="020B0502040204020203" pitchFamily="34" charset="0"/>
            </a:endParaRPr>
          </a:p>
          <a:p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IE" altLang="ja-JP" sz="2000" dirty="0" smtClean="0">
              <a:latin typeface="Segoe UI Light" panose="020B0502040204020203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Google File System</a:t>
            </a:r>
            <a:endParaRPr lang="en-IE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295400"/>
            <a:ext cx="8229600" cy="457200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Segoe UI Light" panose="020B0502040204020203" pitchFamily="34" charset="0"/>
              </a:rPr>
              <a:t>What does a “file-system” do?</a:t>
            </a:r>
            <a:endParaRPr lang="en-IE" sz="2000" dirty="0">
              <a:latin typeface="Segoe UI Light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0" y="1295400"/>
            <a:ext cx="342900" cy="34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00" y="1932881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8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Google File System</a:t>
            </a:r>
            <a:endParaRPr lang="en-IE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27925"/>
            <a:ext cx="6953250" cy="5430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295400"/>
            <a:ext cx="8229600" cy="457200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Segoe UI Light" panose="020B0502040204020203" pitchFamily="34" charset="0"/>
              </a:rPr>
              <a:t>What does “Google File System” do?</a:t>
            </a:r>
            <a:endParaRPr lang="en-IE" sz="2000" dirty="0">
              <a:latin typeface="Segoe UI Light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00" y="1295400"/>
            <a:ext cx="342900" cy="342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913831"/>
            <a:ext cx="8229600" cy="4486969"/>
          </a:xfrm>
          <a:prstGeom prst="rect">
            <a:avLst/>
          </a:prstGeom>
          <a:solidFill>
            <a:srgbClr val="C2E49C">
              <a:alpha val="97000"/>
            </a:srgbClr>
          </a:solidFill>
        </p:spPr>
        <p:txBody>
          <a:bodyPr wrap="square" rtlCol="0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E" altLang="ja-JP" sz="2000" dirty="0" smtClean="0">
                <a:latin typeface="Segoe UI Light" panose="020B0502040204020203" pitchFamily="34" charset="0"/>
              </a:rPr>
              <a:t>Splits a file up into chunks </a:t>
            </a:r>
            <a:r>
              <a:rPr lang="en-IE" altLang="ja-JP" sz="2000" dirty="0">
                <a:latin typeface="Segoe UI Light" panose="020B0502040204020203" pitchFamily="34" charset="0"/>
              </a:rPr>
              <a:t>(blocks/clusters) of </a:t>
            </a:r>
            <a:r>
              <a:rPr lang="en-IE" altLang="ja-JP" sz="2000" dirty="0" smtClean="0">
                <a:latin typeface="Segoe UI Light" panose="020B0502040204020203" pitchFamily="34" charset="0"/>
              </a:rPr>
              <a:t>storage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E" altLang="ja-JP" sz="2000" dirty="0">
                <a:latin typeface="Segoe UI Light" panose="020B0502040204020203" pitchFamily="34" charset="0"/>
              </a:rPr>
              <a:t>Remembers location and sequence of chunks for a file</a:t>
            </a:r>
          </a:p>
          <a:p>
            <a:pPr marL="457200" indent="-457200">
              <a:buFont typeface="+mj-lt"/>
              <a:buAutoNum type="arabicPeriod"/>
            </a:pPr>
            <a:r>
              <a:rPr lang="en-IE" altLang="ja-JP" sz="2000" dirty="0" smtClean="0">
                <a:latin typeface="Segoe UI Light" panose="020B0502040204020203" pitchFamily="34" charset="0"/>
              </a:rPr>
              <a:t>Organises a hierarchical directory structure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E" altLang="ja-JP" sz="2000" dirty="0" smtClean="0">
                <a:latin typeface="Segoe UI Light" panose="020B0502040204020203" pitchFamily="34" charset="0"/>
              </a:rPr>
              <a:t>Tracks sub-directories and files in directories</a:t>
            </a:r>
          </a:p>
          <a:p>
            <a:pPr marL="457200" indent="-457200">
              <a:buFont typeface="+mj-lt"/>
              <a:buAutoNum type="arabicPeriod"/>
            </a:pPr>
            <a:r>
              <a:rPr lang="en-IE" altLang="ja-JP" sz="2000" dirty="0" smtClean="0">
                <a:latin typeface="Segoe UI Light" panose="020B0502040204020203" pitchFamily="34" charset="0"/>
              </a:rPr>
              <a:t>Tracks file meta-data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E" altLang="ja-JP" sz="2000" dirty="0" smtClean="0">
                <a:latin typeface="Segoe UI Light" panose="020B0502040204020203" pitchFamily="34" charset="0"/>
              </a:rPr>
              <a:t>File size, date created, date last modified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E" altLang="ja-JP" sz="2000" dirty="0" smtClean="0">
                <a:latin typeface="Segoe UI Light" panose="020B0502040204020203" pitchFamily="34" charset="0"/>
              </a:rPr>
              <a:t>Ownership, permissions, locks</a:t>
            </a:r>
          </a:p>
          <a:p>
            <a:pPr marL="457200" indent="-457200">
              <a:buFont typeface="+mj-lt"/>
              <a:buAutoNum type="arabicPeriod"/>
            </a:pPr>
            <a:r>
              <a:rPr lang="en-IE" altLang="ja-JP" sz="2000" dirty="0" smtClean="0">
                <a:latin typeface="Segoe UI Light" panose="020B0502040204020203" pitchFamily="34" charset="0"/>
              </a:rPr>
              <a:t>Provides read/write/update/delete interface, etc.</a:t>
            </a:r>
          </a:p>
          <a:p>
            <a:pPr marL="457200" indent="-457200">
              <a:buFont typeface="+mj-lt"/>
              <a:buAutoNum type="arabicPeriod"/>
            </a:pPr>
            <a:endParaRPr lang="en-IE" altLang="ja-JP" sz="2000" dirty="0">
              <a:latin typeface="Segoe UI Light" panose="020B0502040204020203" pitchFamily="34" charset="0"/>
            </a:endParaRPr>
          </a:p>
          <a:p>
            <a:endParaRPr lang="en-IE" altLang="ja-JP" sz="2000" dirty="0" smtClean="0">
              <a:latin typeface="Segoe UI Light" panose="020B0502040204020203" pitchFamily="34" charset="0"/>
            </a:endParaRPr>
          </a:p>
          <a:p>
            <a:endParaRPr lang="en-IE" altLang="ja-JP" sz="2000" dirty="0">
              <a:latin typeface="Segoe UI Light" panose="020B0502040204020203" pitchFamily="34" charset="0"/>
            </a:endParaRPr>
          </a:p>
          <a:p>
            <a:r>
              <a:rPr lang="en-IE" altLang="ja-JP" sz="2000" b="1" dirty="0" smtClean="0">
                <a:latin typeface="Segoe UI Light" panose="020B0502040204020203" pitchFamily="34" charset="0"/>
              </a:rPr>
              <a:t>                                 </a:t>
            </a:r>
            <a:r>
              <a:rPr lang="en-IE" altLang="ja-JP" sz="2000" dirty="0" smtClean="0">
                <a:latin typeface="Segoe UI Light" panose="020B0502040204020203" pitchFamily="34" charset="0"/>
              </a:rPr>
              <a:t>Same thing, just distributed:</a:t>
            </a:r>
          </a:p>
          <a:p>
            <a:pPr marL="457200" indent="-457200">
              <a:buFont typeface="+mj-lt"/>
              <a:buAutoNum type="arabicPeriod"/>
            </a:pPr>
            <a:endParaRPr lang="en-IE" altLang="ja-JP" sz="2000" dirty="0" smtClean="0">
              <a:latin typeface="Segoe UI Light" panose="020B0502040204020203" pitchFamily="34" charset="0"/>
            </a:endParaRPr>
          </a:p>
          <a:p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IE" altLang="ja-JP" sz="2000" dirty="0" smtClean="0">
              <a:latin typeface="Segoe UI Light" panose="020B05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900" y="1932881"/>
            <a:ext cx="342900" cy="342900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166" y="4648200"/>
            <a:ext cx="2541034" cy="1600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39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7616" y="4206114"/>
            <a:ext cx="7696200" cy="91440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Local Data Processing</a:t>
            </a:r>
            <a:endParaRPr lang="en-IE" sz="1500" dirty="0">
              <a:latin typeface="Franklin Gothic Medium Cond" panose="020B06060304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7616" y="3291714"/>
            <a:ext cx="7696200" cy="91440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Distributed Systems</a:t>
            </a:r>
            <a:endParaRPr lang="en-IE" sz="1500" dirty="0">
              <a:latin typeface="Franklin Gothic Medium Cond" panose="020B06060304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7616" y="2362200"/>
            <a:ext cx="3848100" cy="91440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Distributed Data Processing</a:t>
            </a:r>
            <a:endParaRPr lang="en-IE" sz="1500" dirty="0">
              <a:latin typeface="Franklin Gothic Medium Cond" panose="020B06060304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85716" y="2362200"/>
            <a:ext cx="3848100" cy="91440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Distributed Data Management</a:t>
            </a:r>
            <a:endParaRPr lang="en-IE" sz="1500" dirty="0">
              <a:latin typeface="Franklin Gothic Medium Cond" panose="020B06060304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7616" y="1447800"/>
            <a:ext cx="1929384" cy="91440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Distributed Static </a:t>
            </a:r>
          </a:p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Data Processing</a:t>
            </a:r>
            <a:endParaRPr lang="en-IE" sz="1500" dirty="0">
              <a:latin typeface="Franklin Gothic Medium Cond" panose="020B06060304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54933" y="1447800"/>
            <a:ext cx="1949045" cy="91440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Distributed  Dynamic</a:t>
            </a:r>
          </a:p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Data Processing</a:t>
            </a:r>
            <a:endParaRPr lang="en-IE" sz="1500" dirty="0">
              <a:latin typeface="Franklin Gothic Medium Cond" panose="020B06060304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85716" y="1447800"/>
            <a:ext cx="1947647" cy="91440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Distr. Unstructured</a:t>
            </a:r>
          </a:p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Data Management</a:t>
            </a:r>
            <a:endParaRPr lang="en-IE" sz="1500" dirty="0">
              <a:latin typeface="Franklin Gothic Medium Cond" panose="020B06060304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3362" y="1447800"/>
            <a:ext cx="1896045" cy="91440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Distr. (Semi-)structured</a:t>
            </a:r>
          </a:p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Data Management</a:t>
            </a:r>
            <a:endParaRPr lang="en-IE" sz="1500" dirty="0">
              <a:latin typeface="Franklin Gothic Medium Cond" panose="020B06060304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0544" y="1447800"/>
            <a:ext cx="7683272" cy="1843914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sz="15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26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Google File System</a:t>
            </a:r>
            <a:endParaRPr lang="en-IE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295399"/>
            <a:ext cx="8229600" cy="457201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000" dirty="0" smtClean="0"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So which architecture do you think Google uses?</a:t>
            </a:r>
            <a:endParaRPr lang="en-IE" sz="20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0" y="1295400"/>
            <a:ext cx="342900" cy="3429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0412" y="1904998"/>
            <a:ext cx="4570412" cy="4953002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904998"/>
            <a:ext cx="4570412" cy="4953001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13" name="Picture 10" descr="http://upload.wikimedia.org/wikipedia/commons/thumb/3/3f/P2P-network.svg/500px-P2P-network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200"/>
            <a:ext cx="4267200" cy="441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3"/>
          <p:cNvSpPr txBox="1">
            <a:spLocks/>
          </p:cNvSpPr>
          <p:nvPr/>
        </p:nvSpPr>
        <p:spPr>
          <a:xfrm>
            <a:off x="0" y="1873786"/>
            <a:ext cx="4570412" cy="5334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Client–Server?</a:t>
            </a:r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4570412" y="1877457"/>
            <a:ext cx="4570412" cy="5334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Peer-To-Peer?</a:t>
            </a:r>
          </a:p>
        </p:txBody>
      </p:sp>
      <p:pic>
        <p:nvPicPr>
          <p:cNvPr id="12" name="Picture 8" descr="http://upload.wikimedia.org/wikipedia/commons/thumb/f/fb/Server-based-network.svg/500px-Server-based-network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38400"/>
            <a:ext cx="4114800" cy="425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82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570412" y="1904998"/>
            <a:ext cx="4570412" cy="4953002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1904998"/>
            <a:ext cx="4570412" cy="4953001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Google File System</a:t>
            </a:r>
            <a:endParaRPr lang="en-IE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295399"/>
            <a:ext cx="8229600" cy="457201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000" dirty="0" smtClean="0"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So which architecture do you think Google uses?</a:t>
            </a:r>
            <a:endParaRPr lang="en-IE" sz="20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0" y="1295400"/>
            <a:ext cx="342900" cy="342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904998"/>
            <a:ext cx="9144000" cy="4953001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9000">
                <a:schemeClr val="bg2">
                  <a:lumMod val="7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13" name="Picture 10" descr="http://upload.wikimedia.org/wikipedia/commons/thumb/3/3f/P2P-network.svg/500px-P2P-network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62200"/>
            <a:ext cx="4267200" cy="441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3"/>
          <p:cNvSpPr txBox="1">
            <a:spLocks/>
          </p:cNvSpPr>
          <p:nvPr/>
        </p:nvSpPr>
        <p:spPr>
          <a:xfrm>
            <a:off x="0" y="1873786"/>
            <a:ext cx="8686800" cy="5334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Client–Peer-To-Server-To-Peer-Server-Client!</a:t>
            </a:r>
          </a:p>
        </p:txBody>
      </p:sp>
      <p:pic>
        <p:nvPicPr>
          <p:cNvPr id="12" name="Picture 8" descr="http://upload.wikimedia.org/wikipedia/commons/thumb/f/fb/Server-based-network.svg/500px-Server-based-network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438400"/>
            <a:ext cx="4114800" cy="425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59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Google File System: Assumptions</a:t>
            </a:r>
            <a:endParaRPr lang="en-IE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1752600"/>
            <a:ext cx="8420099" cy="1631216"/>
          </a:xfrm>
          <a:prstGeom prst="rect">
            <a:avLst/>
          </a:prstGeom>
          <a:solidFill>
            <a:schemeClr val="accent6">
              <a:lumMod val="60000"/>
              <a:lumOff val="40000"/>
              <a:alpha val="96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IE" sz="2000" dirty="0" smtClean="0">
                <a:solidFill>
                  <a:srgbClr val="C0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Files </a:t>
            </a:r>
            <a:r>
              <a:rPr lang="en-IE" sz="2000" dirty="0">
                <a:solidFill>
                  <a:srgbClr val="C0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are </a:t>
            </a:r>
            <a:r>
              <a:rPr lang="en-IE" sz="2000" dirty="0" smtClean="0">
                <a:solidFill>
                  <a:srgbClr val="C0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huge</a:t>
            </a:r>
            <a:endParaRPr lang="en-IE" sz="2000" dirty="0">
              <a:solidFill>
                <a:srgbClr val="C0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IE" sz="2000" dirty="0" smtClean="0">
                <a:solidFill>
                  <a:srgbClr val="C0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Files </a:t>
            </a:r>
            <a:r>
              <a:rPr lang="en-IE" sz="2000" dirty="0">
                <a:solidFill>
                  <a:srgbClr val="C0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often read or </a:t>
            </a:r>
            <a:r>
              <a:rPr lang="en-IE" sz="2000" dirty="0" smtClean="0">
                <a:solidFill>
                  <a:srgbClr val="C0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appended</a:t>
            </a:r>
            <a:endParaRPr lang="en-IE" sz="2000" dirty="0">
              <a:solidFill>
                <a:srgbClr val="C0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IE" sz="2000" dirty="0" smtClean="0">
                <a:solidFill>
                  <a:srgbClr val="C0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Concurrency important</a:t>
            </a:r>
            <a:endParaRPr lang="en-IE" sz="2000" dirty="0">
              <a:solidFill>
                <a:srgbClr val="C0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IE" sz="2000" dirty="0" smtClean="0">
                <a:solidFill>
                  <a:srgbClr val="C0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Failures </a:t>
            </a:r>
            <a:r>
              <a:rPr lang="en-IE" sz="2000" dirty="0">
                <a:solidFill>
                  <a:srgbClr val="C0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are </a:t>
            </a:r>
            <a:r>
              <a:rPr lang="en-IE" sz="2000" dirty="0" smtClean="0">
                <a:solidFill>
                  <a:srgbClr val="C0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frequent</a:t>
            </a:r>
            <a:endParaRPr lang="en-IE" sz="2000" dirty="0">
              <a:solidFill>
                <a:srgbClr val="C0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IE" sz="2000" dirty="0" smtClean="0">
                <a:solidFill>
                  <a:srgbClr val="C0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Streaming important</a:t>
            </a:r>
            <a:endParaRPr lang="en-IE" sz="2000" dirty="0">
              <a:solidFill>
                <a:srgbClr val="C0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045" y="1752600"/>
            <a:ext cx="351110" cy="3522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4419600"/>
            <a:ext cx="8420099" cy="457201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000" dirty="0" smtClean="0"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So how should Google design its Distributed File System?</a:t>
            </a:r>
            <a:endParaRPr lang="en-IE" sz="20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199" y="4421436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7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GFS: Architecture</a:t>
            </a:r>
            <a:endParaRPr lang="en-IE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3431679" y="6427232"/>
            <a:ext cx="253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Chunk-servers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00009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90417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14999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91400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419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09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663940" y="232023"/>
            <a:ext cx="3235277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64 MB per chunk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64 bit label for each chunk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Assume replication factor of 3 </a:t>
            </a:r>
            <a:endParaRPr lang="en-IE" i="1" dirty="0">
              <a:latin typeface="Calibri Light" panose="020F03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19200" y="1000542"/>
            <a:ext cx="3836831" cy="212365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IE" sz="1600" b="1" dirty="0" smtClean="0">
                <a:latin typeface="Calibri Light" panose="020F0302020204030204" pitchFamily="34" charset="0"/>
              </a:rPr>
              <a:t>File System (In-Memory)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46767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705488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B1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440284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C1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164868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D1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841266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E1</a:t>
            </a:r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178" y="2246598"/>
            <a:ext cx="1641678" cy="97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87631" y="192099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Master</a:t>
            </a:r>
            <a:endParaRPr lang="en-IE" b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48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50" grpId="0" animBg="1"/>
      <p:bldP spid="51" grpId="0"/>
      <p:bldP spid="53" grpId="0"/>
      <p:bldP spid="54" grpId="0"/>
      <p:bldP spid="55" grpId="0"/>
      <p:bldP spid="56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GFS: Pipelined Writes</a:t>
            </a:r>
            <a:endParaRPr lang="en-IE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3431679" y="6427232"/>
            <a:ext cx="253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Chunk-servers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00009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90417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14999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91400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419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09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663940" y="232023"/>
            <a:ext cx="3235277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64 MB per chunk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64 bit label for each chunk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Assume replication factor of 3 </a:t>
            </a:r>
            <a:endParaRPr lang="en-IE" i="1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9600" y="501866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90419" y="533400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01291" y="533400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19490" y="533400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09899" y="564933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000" y="596467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91400" y="501866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424891" y="564933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300009" y="5018664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714999" y="5334000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00009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391399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700310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6900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101291" y="5964670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cxnSp>
        <p:nvCxnSpPr>
          <p:cNvPr id="37" name="Straight Arrow Connector 36"/>
          <p:cNvCxnSpPr>
            <a:endCxn id="11" idx="0"/>
          </p:cNvCxnSpPr>
          <p:nvPr/>
        </p:nvCxnSpPr>
        <p:spPr>
          <a:xfrm flipH="1">
            <a:off x="1319491" y="2435421"/>
            <a:ext cx="7041820" cy="1603179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10" idx="0"/>
          </p:cNvCxnSpPr>
          <p:nvPr/>
        </p:nvCxnSpPr>
        <p:spPr>
          <a:xfrm flipH="1">
            <a:off x="2984500" y="2631063"/>
            <a:ext cx="4635500" cy="1407537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8" idx="0"/>
          </p:cNvCxnSpPr>
          <p:nvPr/>
        </p:nvCxnSpPr>
        <p:spPr>
          <a:xfrm flipH="1">
            <a:off x="6424891" y="2594367"/>
            <a:ext cx="1321453" cy="1444233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83" idx="2"/>
            <a:endCxn id="9" idx="0"/>
          </p:cNvCxnSpPr>
          <p:nvPr/>
        </p:nvCxnSpPr>
        <p:spPr>
          <a:xfrm>
            <a:off x="8001000" y="2631064"/>
            <a:ext cx="100291" cy="140753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219200" y="1000542"/>
            <a:ext cx="3836831" cy="212365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600" b="1" dirty="0" smtClean="0">
                <a:latin typeface="Calibri Light" panose="020F0302020204030204" pitchFamily="34" charset="0"/>
              </a:rPr>
              <a:t>File System (In-Memory)</a:t>
            </a:r>
          </a:p>
          <a:p>
            <a:r>
              <a:rPr lang="en-IE" sz="16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/blue.txt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[3 chunks]</a:t>
            </a:r>
          </a:p>
          <a:p>
            <a:r>
              <a:rPr lang="en-IE" sz="1600" b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1: {A1, C1, E1}</a:t>
            </a:r>
          </a:p>
          <a:p>
            <a:r>
              <a:rPr lang="en-IE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2: {A1, B1, D1}</a:t>
            </a:r>
          </a:p>
          <a:p>
            <a:r>
              <a:rPr lang="en-IE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 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3: {B1, D1, E1}</a:t>
            </a:r>
          </a:p>
          <a:p>
            <a:r>
              <a:rPr lang="en-IE" sz="1600" b="1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/orange.txt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[2 chunks]</a:t>
            </a:r>
          </a:p>
          <a:p>
            <a:r>
              <a:rPr lang="en-IE" sz="16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1: {B1, D1, E1}</a:t>
            </a:r>
          </a:p>
          <a:p>
            <a:r>
              <a:rPr lang="en-IE" sz="16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2: {A1, C1, E1}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46767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705488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B1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440284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C1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164868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D1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841266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E1</a:t>
            </a:r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58" name="Straight Arrow Connector 57"/>
          <p:cNvCxnSpPr>
            <a:stCxn id="20" idx="3"/>
            <a:endCxn id="21" idx="1"/>
          </p:cNvCxnSpPr>
          <p:nvPr/>
        </p:nvCxnSpPr>
        <p:spPr>
          <a:xfrm>
            <a:off x="1319490" y="5176333"/>
            <a:ext cx="2670929" cy="315335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22" idx="1"/>
          </p:cNvCxnSpPr>
          <p:nvPr/>
        </p:nvCxnSpPr>
        <p:spPr>
          <a:xfrm>
            <a:off x="4700306" y="5491668"/>
            <a:ext cx="3400985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endCxn id="13" idx="3"/>
          </p:cNvCxnSpPr>
          <p:nvPr/>
        </p:nvCxnSpPr>
        <p:spPr>
          <a:xfrm flipH="1" flipV="1">
            <a:off x="2029381" y="5486400"/>
            <a:ext cx="980514" cy="320603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23" idx="3"/>
            <a:endCxn id="25" idx="1"/>
          </p:cNvCxnSpPr>
          <p:nvPr/>
        </p:nvCxnSpPr>
        <p:spPr>
          <a:xfrm>
            <a:off x="2029380" y="5491668"/>
            <a:ext cx="3685620" cy="63067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26" idx="1"/>
          </p:cNvCxnSpPr>
          <p:nvPr/>
        </p:nvCxnSpPr>
        <p:spPr>
          <a:xfrm flipH="1">
            <a:off x="3009899" y="5176333"/>
            <a:ext cx="4381501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endCxn id="27" idx="1"/>
          </p:cNvCxnSpPr>
          <p:nvPr/>
        </p:nvCxnSpPr>
        <p:spPr>
          <a:xfrm>
            <a:off x="3009899" y="5176333"/>
            <a:ext cx="3414992" cy="63067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16" idx="1"/>
            <a:endCxn id="31" idx="3"/>
          </p:cNvCxnSpPr>
          <p:nvPr/>
        </p:nvCxnSpPr>
        <p:spPr>
          <a:xfrm flipH="1">
            <a:off x="3009899" y="5486400"/>
            <a:ext cx="2705100" cy="320603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endCxn id="32" idx="1"/>
          </p:cNvCxnSpPr>
          <p:nvPr/>
        </p:nvCxnSpPr>
        <p:spPr>
          <a:xfrm>
            <a:off x="3104819" y="5807003"/>
            <a:ext cx="4286580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34" idx="3"/>
            <a:endCxn id="33" idx="1"/>
          </p:cNvCxnSpPr>
          <p:nvPr/>
        </p:nvCxnSpPr>
        <p:spPr>
          <a:xfrm>
            <a:off x="1306790" y="5807003"/>
            <a:ext cx="3393520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5451163" y="5807003"/>
            <a:ext cx="2670929" cy="315335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7010400" y="2062371"/>
            <a:ext cx="1981200" cy="5686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blue.txt</a:t>
            </a:r>
            <a:r>
              <a:rPr lang="en-IE" dirty="0" smtClean="0">
                <a:latin typeface="Calibri Light" panose="020F0302020204030204" pitchFamily="34" charset="0"/>
              </a:rPr>
              <a:t>  </a:t>
            </a: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(150 MB: 3 chunks)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7010400" y="2631063"/>
            <a:ext cx="1981200" cy="587303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orange.txt</a:t>
            </a:r>
            <a:r>
              <a:rPr lang="en-IE" dirty="0" smtClean="0">
                <a:latin typeface="Calibri Light" panose="020F0302020204030204" pitchFamily="34" charset="0"/>
              </a:rPr>
              <a:t>  (100 MB: 2 chunks)</a:t>
            </a:r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82" name="Picture 5" descr="http://www.clker.com/cliparts/D/4/B/O/k/2/female-user-icon-bright-blue-m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512512"/>
            <a:ext cx="694948" cy="69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5" name="Straight Arrow Connector 84"/>
          <p:cNvCxnSpPr/>
          <p:nvPr/>
        </p:nvCxnSpPr>
        <p:spPr>
          <a:xfrm flipV="1">
            <a:off x="5257800" y="2356242"/>
            <a:ext cx="1822510" cy="15835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H="1">
            <a:off x="5338708" y="2518167"/>
            <a:ext cx="1578471" cy="1524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178" y="2246598"/>
            <a:ext cx="1641678" cy="97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87631" y="192099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Master</a:t>
            </a:r>
            <a:endParaRPr lang="en-IE" b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64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500"/>
                            </p:stCondLst>
                            <p:childTnLst>
                              <p:par>
                                <p:cTn id="1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000"/>
                            </p:stCondLst>
                            <p:childTnLst>
                              <p:par>
                                <p:cTn id="1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500"/>
                            </p:stCondLst>
                            <p:childTnLst>
                              <p:par>
                                <p:cTn id="1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000"/>
                            </p:stCondLst>
                            <p:childTnLst>
                              <p:par>
                                <p:cTn id="1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00"/>
                            </p:stCondLst>
                            <p:childTnLst>
                              <p:par>
                                <p:cTn id="1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500"/>
                            </p:stCondLst>
                            <p:childTnLst>
                              <p:par>
                                <p:cTn id="20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000"/>
                            </p:stCondLst>
                            <p:childTnLst>
                              <p:par>
                                <p:cTn id="2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83" grpId="0" animBg="1"/>
      <p:bldP spid="8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431679" y="6427232"/>
            <a:ext cx="253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Chunk-servers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7631" y="192099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Master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00009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90417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14999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91400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419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09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09600" y="501866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90419" y="533400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01291" y="533400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19490" y="533400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09899" y="564933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000" y="596467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91400" y="501866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424891" y="564933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300009" y="5018664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714999" y="5334000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00009" y="5649335"/>
            <a:ext cx="709890" cy="3153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391399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700310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6900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101291" y="5964670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cxnSp>
        <p:nvCxnSpPr>
          <p:cNvPr id="37" name="Straight Arrow Connector 36"/>
          <p:cNvCxnSpPr>
            <a:endCxn id="11" idx="0"/>
          </p:cNvCxnSpPr>
          <p:nvPr/>
        </p:nvCxnSpPr>
        <p:spPr>
          <a:xfrm flipH="1">
            <a:off x="1319491" y="2435421"/>
            <a:ext cx="7041820" cy="1603179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10" idx="0"/>
          </p:cNvCxnSpPr>
          <p:nvPr/>
        </p:nvCxnSpPr>
        <p:spPr>
          <a:xfrm flipH="1">
            <a:off x="2984500" y="2631063"/>
            <a:ext cx="4635500" cy="1407537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8" idx="0"/>
          </p:cNvCxnSpPr>
          <p:nvPr/>
        </p:nvCxnSpPr>
        <p:spPr>
          <a:xfrm flipH="1">
            <a:off x="6424891" y="2594367"/>
            <a:ext cx="1321453" cy="1444233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83" idx="2"/>
            <a:endCxn id="9" idx="0"/>
          </p:cNvCxnSpPr>
          <p:nvPr/>
        </p:nvCxnSpPr>
        <p:spPr>
          <a:xfrm>
            <a:off x="8001000" y="2631064"/>
            <a:ext cx="100291" cy="140753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219200" y="1000542"/>
            <a:ext cx="3836831" cy="212365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600" b="1" dirty="0" smtClean="0">
                <a:latin typeface="Calibri Light" panose="020F0302020204030204" pitchFamily="34" charset="0"/>
              </a:rPr>
              <a:t>File System (In-Memory)</a:t>
            </a:r>
          </a:p>
          <a:p>
            <a:r>
              <a:rPr lang="en-IE" sz="16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/blue.txt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[3 chunks]</a:t>
            </a:r>
          </a:p>
          <a:p>
            <a:r>
              <a:rPr lang="en-IE" sz="1600" b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1: {A1, C1, E1}</a:t>
            </a:r>
          </a:p>
          <a:p>
            <a:r>
              <a:rPr lang="en-IE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2: {A1, B1, D1}</a:t>
            </a:r>
          </a:p>
          <a:p>
            <a:r>
              <a:rPr lang="en-IE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 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3: {B1, D1, E1}</a:t>
            </a:r>
          </a:p>
          <a:p>
            <a:r>
              <a:rPr lang="en-IE" sz="1600" b="1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/orange.txt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[2 chunks]</a:t>
            </a:r>
          </a:p>
          <a:p>
            <a:r>
              <a:rPr lang="en-IE" sz="16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1: {B1, D1, E1}</a:t>
            </a:r>
          </a:p>
          <a:p>
            <a:r>
              <a:rPr lang="en-IE" sz="16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2: {A1, C1, E1}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46767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705488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B1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440284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C1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164868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D1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841266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E1</a:t>
            </a:r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58" name="Straight Arrow Connector 57"/>
          <p:cNvCxnSpPr>
            <a:stCxn id="20" idx="3"/>
            <a:endCxn id="21" idx="1"/>
          </p:cNvCxnSpPr>
          <p:nvPr/>
        </p:nvCxnSpPr>
        <p:spPr>
          <a:xfrm>
            <a:off x="1319490" y="5176333"/>
            <a:ext cx="2670929" cy="315335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22" idx="1"/>
          </p:cNvCxnSpPr>
          <p:nvPr/>
        </p:nvCxnSpPr>
        <p:spPr>
          <a:xfrm>
            <a:off x="4700306" y="5491668"/>
            <a:ext cx="3400985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endCxn id="13" idx="3"/>
          </p:cNvCxnSpPr>
          <p:nvPr/>
        </p:nvCxnSpPr>
        <p:spPr>
          <a:xfrm flipH="1" flipV="1">
            <a:off x="2029381" y="5486400"/>
            <a:ext cx="980514" cy="320603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23" idx="3"/>
            <a:endCxn id="25" idx="1"/>
          </p:cNvCxnSpPr>
          <p:nvPr/>
        </p:nvCxnSpPr>
        <p:spPr>
          <a:xfrm>
            <a:off x="2029380" y="5491668"/>
            <a:ext cx="3685620" cy="63067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26" idx="1"/>
          </p:cNvCxnSpPr>
          <p:nvPr/>
        </p:nvCxnSpPr>
        <p:spPr>
          <a:xfrm flipH="1">
            <a:off x="3009899" y="5176333"/>
            <a:ext cx="4381501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endCxn id="27" idx="1"/>
          </p:cNvCxnSpPr>
          <p:nvPr/>
        </p:nvCxnSpPr>
        <p:spPr>
          <a:xfrm>
            <a:off x="3009899" y="5176333"/>
            <a:ext cx="3414992" cy="63067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16" idx="1"/>
            <a:endCxn id="31" idx="3"/>
          </p:cNvCxnSpPr>
          <p:nvPr/>
        </p:nvCxnSpPr>
        <p:spPr>
          <a:xfrm flipH="1">
            <a:off x="3009899" y="5486400"/>
            <a:ext cx="2705100" cy="320603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endCxn id="32" idx="1"/>
          </p:cNvCxnSpPr>
          <p:nvPr/>
        </p:nvCxnSpPr>
        <p:spPr>
          <a:xfrm>
            <a:off x="3104819" y="5807003"/>
            <a:ext cx="4286580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34" idx="3"/>
            <a:endCxn id="33" idx="1"/>
          </p:cNvCxnSpPr>
          <p:nvPr/>
        </p:nvCxnSpPr>
        <p:spPr>
          <a:xfrm>
            <a:off x="1306790" y="5807003"/>
            <a:ext cx="3393520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5451163" y="5807003"/>
            <a:ext cx="2670929" cy="315335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7010400" y="2062371"/>
            <a:ext cx="1981200" cy="5686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blue.txt</a:t>
            </a:r>
            <a:r>
              <a:rPr lang="en-IE" dirty="0" smtClean="0">
                <a:latin typeface="Calibri Light" panose="020F0302020204030204" pitchFamily="34" charset="0"/>
              </a:rPr>
              <a:t>  </a:t>
            </a: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(150 MB: 3 chunks)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7010400" y="2631063"/>
            <a:ext cx="1981200" cy="587303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orange.txt</a:t>
            </a:r>
            <a:r>
              <a:rPr lang="en-IE" dirty="0" smtClean="0">
                <a:latin typeface="Calibri Light" panose="020F0302020204030204" pitchFamily="34" charset="0"/>
              </a:rPr>
              <a:t>  (100 MB: 2 chunks)</a:t>
            </a:r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82" name="Picture 5" descr="http://www.clker.com/cliparts/D/4/B/O/k/2/female-user-icon-bright-blue-m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512512"/>
            <a:ext cx="694948" cy="69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5" name="Straight Arrow Connector 84"/>
          <p:cNvCxnSpPr/>
          <p:nvPr/>
        </p:nvCxnSpPr>
        <p:spPr>
          <a:xfrm flipV="1">
            <a:off x="5257800" y="2356242"/>
            <a:ext cx="1822510" cy="15835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H="1">
            <a:off x="5338708" y="2518167"/>
            <a:ext cx="1578471" cy="1524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178" y="2246598"/>
            <a:ext cx="1641678" cy="97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0" y="0"/>
            <a:ext cx="9144000" cy="6873520"/>
          </a:xfrm>
          <a:prstGeom prst="rect">
            <a:avLst/>
          </a:prstGeom>
          <a:solidFill>
            <a:srgbClr val="F3FCFF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  <a:noFill/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E" dirty="0" smtClean="0"/>
              <a:t>Client asks Master to write a file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/>
              <a:t>Master returns a primary </a:t>
            </a:r>
            <a:r>
              <a:rPr lang="en-IE" dirty="0" err="1"/>
              <a:t>c</a:t>
            </a:r>
            <a:r>
              <a:rPr lang="en-IE" dirty="0" err="1" smtClean="0"/>
              <a:t>hunkserver</a:t>
            </a:r>
            <a:r>
              <a:rPr lang="en-IE" dirty="0" smtClean="0"/>
              <a:t> and secondary </a:t>
            </a:r>
            <a:r>
              <a:rPr lang="en-IE" dirty="0" err="1" smtClean="0"/>
              <a:t>chunkservers</a:t>
            </a:r>
            <a:endParaRPr lang="en-IE" dirty="0" smtClean="0"/>
          </a:p>
          <a:p>
            <a:pPr marL="514350" indent="-514350">
              <a:buFont typeface="+mj-lt"/>
              <a:buAutoNum type="arabicPeriod"/>
            </a:pPr>
            <a:r>
              <a:rPr lang="en-IE" dirty="0" smtClean="0"/>
              <a:t>Client writes to primary </a:t>
            </a:r>
            <a:r>
              <a:rPr lang="en-IE" dirty="0" err="1" smtClean="0"/>
              <a:t>chunkserver</a:t>
            </a:r>
            <a:r>
              <a:rPr lang="en-IE" dirty="0" smtClean="0"/>
              <a:t> and tells it the secondary </a:t>
            </a:r>
            <a:r>
              <a:rPr lang="en-IE" dirty="0" err="1" smtClean="0"/>
              <a:t>chunkservers</a:t>
            </a:r>
            <a:endParaRPr lang="en-IE" dirty="0" smtClean="0"/>
          </a:p>
          <a:p>
            <a:pPr marL="514350" indent="-514350">
              <a:buFont typeface="+mj-lt"/>
              <a:buAutoNum type="arabicPeriod"/>
            </a:pPr>
            <a:r>
              <a:rPr lang="en-IE" dirty="0" smtClean="0"/>
              <a:t>Primary </a:t>
            </a:r>
            <a:r>
              <a:rPr lang="en-IE" dirty="0" err="1" smtClean="0"/>
              <a:t>chunkserver</a:t>
            </a:r>
            <a:r>
              <a:rPr lang="en-IE" dirty="0" smtClean="0"/>
              <a:t> passes data onto secondary </a:t>
            </a:r>
            <a:r>
              <a:rPr lang="en-IE" dirty="0" err="1" smtClean="0"/>
              <a:t>chunkserver</a:t>
            </a:r>
            <a:r>
              <a:rPr lang="en-IE" dirty="0" smtClean="0"/>
              <a:t>, which passes on …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/>
              <a:t>When finished, message comes back through the pipeline that all </a:t>
            </a:r>
            <a:r>
              <a:rPr lang="en-IE" dirty="0" err="1" smtClean="0"/>
              <a:t>chunkservers</a:t>
            </a:r>
            <a:r>
              <a:rPr lang="en-IE" dirty="0" smtClean="0"/>
              <a:t> have written</a:t>
            </a:r>
          </a:p>
          <a:p>
            <a:pPr marL="914400" lvl="1" indent="-514350"/>
            <a:r>
              <a:rPr lang="en-IE" dirty="0" smtClean="0">
                <a:solidFill>
                  <a:srgbClr val="FF0000"/>
                </a:solidFill>
              </a:rPr>
              <a:t>Otherwise client sends again</a:t>
            </a:r>
          </a:p>
          <a:p>
            <a:pPr marL="514350" indent="-514350">
              <a:buFont typeface="+mj-lt"/>
              <a:buAutoNum type="arabicPeriod"/>
            </a:pPr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GFS: Pipelined Writes</a:t>
            </a:r>
            <a:endParaRPr lang="en-IE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5663940" y="232023"/>
            <a:ext cx="3235277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64 MB per chunk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64 bit label for each chunk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Assume replication factor of 3 </a:t>
            </a:r>
            <a:endParaRPr lang="en-IE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65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GFS: Fault Tolerance</a:t>
            </a:r>
            <a:endParaRPr lang="en-IE" sz="3200" dirty="0"/>
          </a:p>
        </p:txBody>
      </p:sp>
      <p:sp>
        <p:nvSpPr>
          <p:cNvPr id="13" name="Rectangle 12"/>
          <p:cNvSpPr/>
          <p:nvPr/>
        </p:nvSpPr>
        <p:spPr>
          <a:xfrm>
            <a:off x="609600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00009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90417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14999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91400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419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09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609600" y="501866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990419" y="533400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101291" y="533400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319490" y="533400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009899" y="564933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715000" y="596467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391400" y="501866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424891" y="564933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300009" y="5018664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714999" y="5334000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00009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91399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700310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96900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101291" y="5964670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cxnSp>
        <p:nvCxnSpPr>
          <p:cNvPr id="45" name="Straight Arrow Connector 44"/>
          <p:cNvCxnSpPr>
            <a:endCxn id="26" idx="0"/>
          </p:cNvCxnSpPr>
          <p:nvPr/>
        </p:nvCxnSpPr>
        <p:spPr>
          <a:xfrm flipH="1">
            <a:off x="1319491" y="3276600"/>
            <a:ext cx="3292041" cy="7620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25" idx="0"/>
          </p:cNvCxnSpPr>
          <p:nvPr/>
        </p:nvCxnSpPr>
        <p:spPr>
          <a:xfrm flipH="1">
            <a:off x="2984500" y="3276600"/>
            <a:ext cx="1627032" cy="7620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22" idx="0"/>
          </p:cNvCxnSpPr>
          <p:nvPr/>
        </p:nvCxnSpPr>
        <p:spPr>
          <a:xfrm>
            <a:off x="4611532" y="3276600"/>
            <a:ext cx="88778" cy="7620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endCxn id="23" idx="0"/>
          </p:cNvCxnSpPr>
          <p:nvPr/>
        </p:nvCxnSpPr>
        <p:spPr>
          <a:xfrm>
            <a:off x="4611532" y="3276600"/>
            <a:ext cx="1813359" cy="7620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24" idx="0"/>
          </p:cNvCxnSpPr>
          <p:nvPr/>
        </p:nvCxnSpPr>
        <p:spPr>
          <a:xfrm>
            <a:off x="4611532" y="3276600"/>
            <a:ext cx="3489759" cy="7620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046767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705488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B1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164868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D1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841266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E1</a:t>
            </a:r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720" y="4025139"/>
            <a:ext cx="1471172" cy="86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4440284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C1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009900" y="5328732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424891" y="5013397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431679" y="6427232"/>
            <a:ext cx="253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Chunk-servers</a:t>
            </a:r>
            <a:endParaRPr lang="en-IE" b="1" dirty="0">
              <a:latin typeface="Calibri Light" panose="020F0302020204030204" pitchFamily="34" charset="0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1306789" y="3271837"/>
            <a:ext cx="3292041" cy="7620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endCxn id="58" idx="1"/>
          </p:cNvCxnSpPr>
          <p:nvPr/>
        </p:nvCxnSpPr>
        <p:spPr>
          <a:xfrm>
            <a:off x="1319490" y="5176333"/>
            <a:ext cx="1690410" cy="310067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44" idx="1"/>
            <a:endCxn id="60" idx="3"/>
          </p:cNvCxnSpPr>
          <p:nvPr/>
        </p:nvCxnSpPr>
        <p:spPr>
          <a:xfrm flipH="1" flipV="1">
            <a:off x="7134781" y="5171065"/>
            <a:ext cx="966510" cy="951273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663940" y="232023"/>
            <a:ext cx="3235277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64 MB per chunk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64 bit label for each chunk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Assume replication factor of 3 </a:t>
            </a:r>
            <a:endParaRPr lang="en-IE" i="1" dirty="0">
              <a:latin typeface="Calibri Light" panose="020F030202020403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219200" y="1000542"/>
            <a:ext cx="3836831" cy="212365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600" b="1" dirty="0" smtClean="0">
                <a:latin typeface="Calibri Light" panose="020F0302020204030204" pitchFamily="34" charset="0"/>
              </a:rPr>
              <a:t>File System (In-Memory)</a:t>
            </a:r>
          </a:p>
          <a:p>
            <a:r>
              <a:rPr lang="en-IE" sz="16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/blue.txt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[3 chunks]</a:t>
            </a:r>
          </a:p>
          <a:p>
            <a:r>
              <a:rPr lang="en-IE" sz="1600" b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1: {A1, C1, E1}</a:t>
            </a:r>
          </a:p>
          <a:p>
            <a:r>
              <a:rPr lang="en-IE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2: {A1, B1, D1}</a:t>
            </a:r>
          </a:p>
          <a:p>
            <a:r>
              <a:rPr lang="en-IE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 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3: {B1, D1, E1}</a:t>
            </a:r>
          </a:p>
          <a:p>
            <a:r>
              <a:rPr lang="en-IE" sz="1600" b="1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/orange.txt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[2 chunks]</a:t>
            </a:r>
          </a:p>
          <a:p>
            <a:r>
              <a:rPr lang="en-IE" sz="16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1: {B1, D1, E1}</a:t>
            </a:r>
          </a:p>
          <a:p>
            <a:r>
              <a:rPr lang="en-IE" sz="16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2: {A1, C1, E1}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219200" y="997908"/>
            <a:ext cx="3836831" cy="212365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600" b="1" dirty="0" smtClean="0">
                <a:latin typeface="Calibri Light" panose="020F0302020204030204" pitchFamily="34" charset="0"/>
              </a:rPr>
              <a:t>File System (In-Memory)</a:t>
            </a:r>
          </a:p>
          <a:p>
            <a:r>
              <a:rPr lang="en-IE" sz="16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/blue.txt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[3 chunks]</a:t>
            </a:r>
          </a:p>
          <a:p>
            <a:r>
              <a:rPr lang="en-IE" sz="1600" b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1: {A1, </a:t>
            </a:r>
            <a:r>
              <a:rPr lang="en-IE" sz="1600" u="sng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B1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, E1}</a:t>
            </a:r>
          </a:p>
          <a:p>
            <a:r>
              <a:rPr lang="en-IE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2: {A1, B1, D1}</a:t>
            </a:r>
          </a:p>
          <a:p>
            <a:r>
              <a:rPr lang="en-IE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 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3: {B1, D1, E1}</a:t>
            </a:r>
          </a:p>
          <a:p>
            <a:r>
              <a:rPr lang="en-IE" sz="1600" b="1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/orange.txt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[2 chunks]</a:t>
            </a:r>
          </a:p>
          <a:p>
            <a:r>
              <a:rPr lang="en-IE" sz="16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1: {B1, D1, E1}</a:t>
            </a:r>
          </a:p>
          <a:p>
            <a:r>
              <a:rPr lang="en-IE" sz="16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2: {A1, </a:t>
            </a:r>
            <a:r>
              <a:rPr lang="en-IE" sz="1600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D1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E1}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010400" y="2062371"/>
            <a:ext cx="1981200" cy="5686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blue.txt</a:t>
            </a:r>
            <a:r>
              <a:rPr lang="en-IE" dirty="0" smtClean="0">
                <a:latin typeface="Calibri Light" panose="020F0302020204030204" pitchFamily="34" charset="0"/>
              </a:rPr>
              <a:t>  </a:t>
            </a: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(150 MB: 3 chunks)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010400" y="2631063"/>
            <a:ext cx="1981200" cy="587303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orange.txt</a:t>
            </a:r>
            <a:r>
              <a:rPr lang="en-IE" dirty="0" smtClean="0">
                <a:latin typeface="Calibri Light" panose="020F0302020204030204" pitchFamily="34" charset="0"/>
              </a:rPr>
              <a:t>  (100 MB: 2 chunks)</a:t>
            </a:r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178" y="2246598"/>
            <a:ext cx="1641678" cy="97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3887631" y="192099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Master</a:t>
            </a:r>
            <a:endParaRPr lang="en-IE" b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35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2" grpId="0" animBg="1"/>
      <p:bldP spid="58" grpId="0" animBg="1"/>
      <p:bldP spid="60" grpId="0" animBg="1"/>
      <p:bldP spid="7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3431679" y="6427232"/>
            <a:ext cx="253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Chunk-servers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219200" y="997908"/>
            <a:ext cx="3836831" cy="212365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600" b="1" dirty="0" smtClean="0">
                <a:latin typeface="Calibri Light" panose="020F0302020204030204" pitchFamily="34" charset="0"/>
              </a:rPr>
              <a:t>File System (In-Memory)</a:t>
            </a:r>
          </a:p>
          <a:p>
            <a:r>
              <a:rPr lang="en-IE" sz="16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/blue.txt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[3 chunks]</a:t>
            </a:r>
          </a:p>
          <a:p>
            <a:r>
              <a:rPr lang="en-IE" sz="1600" b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1: {A1, </a:t>
            </a:r>
            <a:r>
              <a:rPr lang="en-IE" sz="1600" u="sng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B1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, E1}</a:t>
            </a:r>
          </a:p>
          <a:p>
            <a:r>
              <a:rPr lang="en-IE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2: {A1, B1, D1}</a:t>
            </a:r>
          </a:p>
          <a:p>
            <a:r>
              <a:rPr lang="en-IE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 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3: {B1, D1, E1}</a:t>
            </a:r>
          </a:p>
          <a:p>
            <a:r>
              <a:rPr lang="en-IE" sz="1600" b="1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/orange.txt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[2 chunks]</a:t>
            </a:r>
          </a:p>
          <a:p>
            <a:r>
              <a:rPr lang="en-IE" sz="16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1: {B1, D1, E1}</a:t>
            </a:r>
          </a:p>
          <a:p>
            <a:r>
              <a:rPr lang="en-IE" sz="16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2: {A1, </a:t>
            </a:r>
            <a:r>
              <a:rPr lang="en-IE" sz="1600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D1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E1}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9600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00009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90417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14999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91400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419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09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609600" y="501866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101291" y="533400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319490" y="533400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009899" y="564933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715000" y="596467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391400" y="501866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424891" y="564933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300009" y="5018664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714999" y="5334000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00009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91399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96900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101291" y="5964670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cxnSp>
        <p:nvCxnSpPr>
          <p:cNvPr id="45" name="Straight Arrow Connector 44"/>
          <p:cNvCxnSpPr>
            <a:endCxn id="26" idx="0"/>
          </p:cNvCxnSpPr>
          <p:nvPr/>
        </p:nvCxnSpPr>
        <p:spPr>
          <a:xfrm flipH="1">
            <a:off x="1319491" y="3276600"/>
            <a:ext cx="3292041" cy="7620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25" idx="0"/>
          </p:cNvCxnSpPr>
          <p:nvPr/>
        </p:nvCxnSpPr>
        <p:spPr>
          <a:xfrm flipH="1">
            <a:off x="2984500" y="3276600"/>
            <a:ext cx="1627032" cy="7620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22" idx="0"/>
          </p:cNvCxnSpPr>
          <p:nvPr/>
        </p:nvCxnSpPr>
        <p:spPr>
          <a:xfrm>
            <a:off x="4611532" y="3276600"/>
            <a:ext cx="88778" cy="7620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endCxn id="23" idx="0"/>
          </p:cNvCxnSpPr>
          <p:nvPr/>
        </p:nvCxnSpPr>
        <p:spPr>
          <a:xfrm>
            <a:off x="4611532" y="3276600"/>
            <a:ext cx="1813359" cy="7620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24" idx="0"/>
          </p:cNvCxnSpPr>
          <p:nvPr/>
        </p:nvCxnSpPr>
        <p:spPr>
          <a:xfrm>
            <a:off x="4611532" y="3276600"/>
            <a:ext cx="3489759" cy="7620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046767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705488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B1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164868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D1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841266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E1</a:t>
            </a:r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720" y="4025139"/>
            <a:ext cx="1471172" cy="86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4440284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C1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009900" y="5328732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424891" y="5013397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1306789" y="3271837"/>
            <a:ext cx="3292041" cy="7620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7010400" y="2062371"/>
            <a:ext cx="1981200" cy="5686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blue.txt</a:t>
            </a:r>
            <a:r>
              <a:rPr lang="en-IE" dirty="0" smtClean="0">
                <a:latin typeface="Calibri Light" panose="020F0302020204030204" pitchFamily="34" charset="0"/>
              </a:rPr>
              <a:t>  </a:t>
            </a: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(150 MB: 3 chunks)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010400" y="2631063"/>
            <a:ext cx="1981200" cy="587303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orange.txt</a:t>
            </a:r>
            <a:r>
              <a:rPr lang="en-IE" dirty="0" smtClean="0">
                <a:latin typeface="Calibri Light" panose="020F0302020204030204" pitchFamily="34" charset="0"/>
              </a:rPr>
              <a:t>  (100 MB: 2 chunks)</a:t>
            </a:r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178" y="2246598"/>
            <a:ext cx="1641678" cy="97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3887631" y="192099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Master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0"/>
            <a:ext cx="9144000" cy="6873520"/>
          </a:xfrm>
          <a:prstGeom prst="rect">
            <a:avLst/>
          </a:prstGeom>
          <a:solidFill>
            <a:srgbClr val="F3FCFF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GFS: Fault Tolerance</a:t>
            </a:r>
            <a:endParaRPr lang="en-IE" sz="3200" dirty="0"/>
          </a:p>
        </p:txBody>
      </p:sp>
      <p:sp>
        <p:nvSpPr>
          <p:cNvPr id="56" name="TextBox 55"/>
          <p:cNvSpPr txBox="1"/>
          <p:nvPr/>
        </p:nvSpPr>
        <p:spPr>
          <a:xfrm>
            <a:off x="5663940" y="232023"/>
            <a:ext cx="3235277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64 MB per chunk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64 bit label for each chunk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Assume replication factor of 3 </a:t>
            </a:r>
            <a:endParaRPr lang="en-IE" i="1" dirty="0">
              <a:latin typeface="Calibri Light" panose="020F0302020204030204" pitchFamily="34" charset="0"/>
            </a:endParaRPr>
          </a:p>
        </p:txBody>
      </p:sp>
      <p:sp>
        <p:nvSpPr>
          <p:cNvPr id="64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92500" lnSpcReduction="20000"/>
          </a:bodyPr>
          <a:lstStyle/>
          <a:p>
            <a:endParaRPr lang="en-IE" dirty="0" smtClean="0"/>
          </a:p>
          <a:p>
            <a:r>
              <a:rPr lang="en-IE" dirty="0" smtClean="0"/>
              <a:t>Master sends regular “Heartbeat” pings</a:t>
            </a:r>
          </a:p>
          <a:p>
            <a:endParaRPr lang="en-IE" dirty="0" smtClean="0"/>
          </a:p>
          <a:p>
            <a:r>
              <a:rPr lang="en-IE" dirty="0" smtClean="0"/>
              <a:t>If a </a:t>
            </a:r>
            <a:r>
              <a:rPr lang="en-IE" dirty="0" err="1"/>
              <a:t>C</a:t>
            </a:r>
            <a:r>
              <a:rPr lang="en-IE" dirty="0" err="1" smtClean="0"/>
              <a:t>hunkserver</a:t>
            </a:r>
            <a:r>
              <a:rPr lang="en-IE" dirty="0" smtClean="0"/>
              <a:t> doesn’t respond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IE" dirty="0" smtClean="0"/>
              <a:t>Master finds out what chunks it had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IE" dirty="0" smtClean="0"/>
              <a:t>Master assigns new </a:t>
            </a:r>
            <a:r>
              <a:rPr lang="en-IE" dirty="0" err="1"/>
              <a:t>C</a:t>
            </a:r>
            <a:r>
              <a:rPr lang="en-IE" dirty="0" err="1" smtClean="0"/>
              <a:t>hunkserver</a:t>
            </a:r>
            <a:r>
              <a:rPr lang="en-IE" dirty="0" smtClean="0"/>
              <a:t> for each chunk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IE" dirty="0" smtClean="0"/>
              <a:t>Master tells new </a:t>
            </a:r>
            <a:r>
              <a:rPr lang="en-IE" dirty="0" err="1"/>
              <a:t>C</a:t>
            </a:r>
            <a:r>
              <a:rPr lang="en-IE" dirty="0" err="1" smtClean="0"/>
              <a:t>hunkserver</a:t>
            </a:r>
            <a:r>
              <a:rPr lang="en-IE" dirty="0" smtClean="0"/>
              <a:t> to copy from a specific existing </a:t>
            </a:r>
            <a:r>
              <a:rPr lang="en-IE" dirty="0" err="1"/>
              <a:t>C</a:t>
            </a:r>
            <a:r>
              <a:rPr lang="en-IE" dirty="0" err="1" smtClean="0"/>
              <a:t>hunkserver</a:t>
            </a:r>
            <a:endParaRPr lang="en-IE" dirty="0" smtClean="0"/>
          </a:p>
          <a:p>
            <a:pPr marL="571500" indent="-514350">
              <a:buFont typeface="+mj-lt"/>
              <a:buAutoNum type="arabicPeriod"/>
            </a:pPr>
            <a:endParaRPr lang="en-IE" dirty="0"/>
          </a:p>
          <a:p>
            <a:pPr marL="571500" indent="-514350"/>
            <a:r>
              <a:rPr lang="en-IE" dirty="0" smtClean="0"/>
              <a:t>Chunks are prioritised by number of remaining replicas, then by demand</a:t>
            </a:r>
          </a:p>
          <a:p>
            <a:pPr marL="971550" lvl="1" indent="-514350">
              <a:buFont typeface="+mj-lt"/>
              <a:buAutoNum type="arabicPeriod"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2849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GFS: Direct Reads</a:t>
            </a:r>
            <a:endParaRPr lang="en-IE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3431679" y="6427232"/>
            <a:ext cx="253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Chunk-servers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00009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90417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14999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91400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419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09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663940" y="232023"/>
            <a:ext cx="3235277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64 MB per chunk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64 bit label for each chunk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Assume replication factor of 3 </a:t>
            </a:r>
            <a:endParaRPr lang="en-IE" i="1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9600" y="501866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90419" y="533400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01291" y="533400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19490" y="533400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09899" y="564933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000" y="596467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91400" y="501866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424891" y="564933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300009" y="5018664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714999" y="5334000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00009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391399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700310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6900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101291" y="5964670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219200" y="1000542"/>
            <a:ext cx="3836831" cy="212365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600" b="1" dirty="0" smtClean="0">
                <a:latin typeface="Calibri Light" panose="020F0302020204030204" pitchFamily="34" charset="0"/>
              </a:rPr>
              <a:t>File System (In-Memory)</a:t>
            </a:r>
          </a:p>
          <a:p>
            <a:r>
              <a:rPr lang="en-IE" sz="16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/blue.txt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[3 chunks]</a:t>
            </a:r>
          </a:p>
          <a:p>
            <a:r>
              <a:rPr lang="en-IE" sz="1600" b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1: {A1, C1, E1}</a:t>
            </a:r>
          </a:p>
          <a:p>
            <a:r>
              <a:rPr lang="en-IE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2: {A1, B1, D1}</a:t>
            </a:r>
          </a:p>
          <a:p>
            <a:r>
              <a:rPr lang="en-IE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 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3: {B1, D1, E1}</a:t>
            </a:r>
          </a:p>
          <a:p>
            <a:r>
              <a:rPr lang="en-IE" sz="1600" b="1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/orange.txt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[2 chunks]</a:t>
            </a:r>
          </a:p>
          <a:p>
            <a:r>
              <a:rPr lang="en-IE" sz="16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1: {B1, D1, E1}</a:t>
            </a:r>
          </a:p>
          <a:p>
            <a:r>
              <a:rPr lang="en-IE" sz="16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2: {A1, C1, E1}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46767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705488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B1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440284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C1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164868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D1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841266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E1</a:t>
            </a:r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178" y="2246598"/>
            <a:ext cx="1641678" cy="97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87631" y="192099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Master</a:t>
            </a:r>
            <a:endParaRPr lang="en-IE" b="1" dirty="0">
              <a:latin typeface="Calibri Light" panose="020F0302020204030204" pitchFamily="34" charset="0"/>
            </a:endParaRPr>
          </a:p>
        </p:txBody>
      </p:sp>
      <p:pic>
        <p:nvPicPr>
          <p:cNvPr id="57" name="Picture 5" descr="http://www.clker.com/cliparts/D/4/B/O/k/2/female-user-icon-bright-blue-m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27" y="2044387"/>
            <a:ext cx="1253967" cy="125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Straight Arrow Connector 59"/>
          <p:cNvCxnSpPr/>
          <p:nvPr/>
        </p:nvCxnSpPr>
        <p:spPr>
          <a:xfrm flipH="1">
            <a:off x="5410199" y="2514600"/>
            <a:ext cx="2336146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ular Callout 61"/>
          <p:cNvSpPr/>
          <p:nvPr/>
        </p:nvSpPr>
        <p:spPr>
          <a:xfrm>
            <a:off x="7294019" y="499234"/>
            <a:ext cx="1676400" cy="1143000"/>
          </a:xfrm>
          <a:prstGeom prst="wedgeRectCallout">
            <a:avLst>
              <a:gd name="adj1" fmla="val 17519"/>
              <a:gd name="adj2" fmla="val 91250"/>
            </a:avLst>
          </a:prstGeom>
          <a:solidFill>
            <a:schemeClr val="lt1">
              <a:alpha val="8900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I’m looking for /</a:t>
            </a:r>
            <a:r>
              <a:rPr lang="en-I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blue.txt</a:t>
            </a:r>
            <a:endParaRPr lang="en-I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5452685" y="2783464"/>
            <a:ext cx="2293659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938" y="2843738"/>
            <a:ext cx="1325081" cy="56092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7" name="Straight Arrow Connector 66"/>
          <p:cNvCxnSpPr/>
          <p:nvPr/>
        </p:nvCxnSpPr>
        <p:spPr>
          <a:xfrm flipH="1">
            <a:off x="1778927" y="3302034"/>
            <a:ext cx="6062339" cy="783085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6555014" y="1676399"/>
            <a:ext cx="709890" cy="31533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7263091" y="1676398"/>
            <a:ext cx="709890" cy="31533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961477" y="1676400"/>
            <a:ext cx="709890" cy="31533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cxnSp>
        <p:nvCxnSpPr>
          <p:cNvPr id="72" name="Straight Arrow Connector 71"/>
          <p:cNvCxnSpPr/>
          <p:nvPr/>
        </p:nvCxnSpPr>
        <p:spPr>
          <a:xfrm flipH="1">
            <a:off x="6779836" y="3454434"/>
            <a:ext cx="1213831" cy="630685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>
            <a:off x="8101291" y="3508911"/>
            <a:ext cx="107565" cy="529689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71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68" grpId="0" animBg="1"/>
      <p:bldP spid="70" grpId="0" animBg="1"/>
      <p:bldP spid="7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431679" y="6427232"/>
            <a:ext cx="253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Chunk-servers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00009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90417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14999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91400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419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09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09600" y="501866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90419" y="533400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01291" y="533400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19490" y="533400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09899" y="564933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000" y="596467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91400" y="501866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424891" y="564933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300009" y="5018664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714999" y="5334000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00009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391399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700310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6900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101291" y="5964670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219200" y="1000542"/>
            <a:ext cx="3836831" cy="212365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600" b="1" dirty="0" smtClean="0">
                <a:latin typeface="Calibri Light" panose="020F0302020204030204" pitchFamily="34" charset="0"/>
              </a:rPr>
              <a:t>File System (In-Memory)</a:t>
            </a:r>
          </a:p>
          <a:p>
            <a:r>
              <a:rPr lang="en-IE" sz="16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/blue.txt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[3 chunks]</a:t>
            </a:r>
          </a:p>
          <a:p>
            <a:r>
              <a:rPr lang="en-IE" sz="1600" b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1: {A1, C1, E1}</a:t>
            </a:r>
          </a:p>
          <a:p>
            <a:r>
              <a:rPr lang="en-IE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2: {A1, B1, D1}</a:t>
            </a:r>
          </a:p>
          <a:p>
            <a:r>
              <a:rPr lang="en-IE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 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3: {B1, D1, E1}</a:t>
            </a:r>
          </a:p>
          <a:p>
            <a:r>
              <a:rPr lang="en-IE" sz="1600" b="1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/orange.txt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[2 chunks]</a:t>
            </a:r>
          </a:p>
          <a:p>
            <a:r>
              <a:rPr lang="en-IE" sz="16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1: {B1, D1, E1}</a:t>
            </a:r>
          </a:p>
          <a:p>
            <a:r>
              <a:rPr lang="en-IE" sz="16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2: {A1, C1, E1}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46767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705488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B1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440284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C1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164868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D1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841266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E1</a:t>
            </a:r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178" y="2246598"/>
            <a:ext cx="1641678" cy="97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87631" y="192099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Master</a:t>
            </a:r>
            <a:endParaRPr lang="en-IE" b="1" dirty="0">
              <a:latin typeface="Calibri Light" panose="020F0302020204030204" pitchFamily="34" charset="0"/>
            </a:endParaRPr>
          </a:p>
        </p:txBody>
      </p:sp>
      <p:pic>
        <p:nvPicPr>
          <p:cNvPr id="57" name="Picture 5" descr="http://www.clker.com/cliparts/D/4/B/O/k/2/female-user-icon-bright-blue-m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27" y="2044387"/>
            <a:ext cx="1253967" cy="125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Straight Arrow Connector 59"/>
          <p:cNvCxnSpPr/>
          <p:nvPr/>
        </p:nvCxnSpPr>
        <p:spPr>
          <a:xfrm flipH="1">
            <a:off x="5410199" y="2514600"/>
            <a:ext cx="2336146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ular Callout 61"/>
          <p:cNvSpPr/>
          <p:nvPr/>
        </p:nvSpPr>
        <p:spPr>
          <a:xfrm>
            <a:off x="7294019" y="499234"/>
            <a:ext cx="1676400" cy="1143000"/>
          </a:xfrm>
          <a:prstGeom prst="wedgeRectCallout">
            <a:avLst>
              <a:gd name="adj1" fmla="val 17519"/>
              <a:gd name="adj2" fmla="val 91250"/>
            </a:avLst>
          </a:prstGeom>
          <a:solidFill>
            <a:schemeClr val="lt1">
              <a:alpha val="8900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I’m looking for /</a:t>
            </a:r>
            <a:r>
              <a:rPr lang="en-I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blue.txt</a:t>
            </a:r>
            <a:endParaRPr lang="en-I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5452685" y="2783464"/>
            <a:ext cx="2293659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938" y="2843738"/>
            <a:ext cx="1325081" cy="56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7" name="Straight Arrow Connector 66"/>
          <p:cNvCxnSpPr/>
          <p:nvPr/>
        </p:nvCxnSpPr>
        <p:spPr>
          <a:xfrm flipH="1">
            <a:off x="1778927" y="3302034"/>
            <a:ext cx="6062339" cy="783085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6555014" y="1676399"/>
            <a:ext cx="709890" cy="315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7263091" y="1676398"/>
            <a:ext cx="709890" cy="315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961477" y="1676400"/>
            <a:ext cx="709890" cy="315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cxnSp>
        <p:nvCxnSpPr>
          <p:cNvPr id="72" name="Straight Arrow Connector 71"/>
          <p:cNvCxnSpPr/>
          <p:nvPr/>
        </p:nvCxnSpPr>
        <p:spPr>
          <a:xfrm flipH="1">
            <a:off x="6779836" y="3454434"/>
            <a:ext cx="1213831" cy="630685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>
            <a:off x="8101291" y="3508911"/>
            <a:ext cx="107565" cy="529689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0" y="0"/>
            <a:ext cx="9144000" cy="6873520"/>
          </a:xfrm>
          <a:prstGeom prst="rect">
            <a:avLst/>
          </a:prstGeom>
          <a:solidFill>
            <a:srgbClr val="F3FCFF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GFS: Direct Reads</a:t>
            </a:r>
            <a:endParaRPr lang="en-IE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5663940" y="232023"/>
            <a:ext cx="3235277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64 MB per chunk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64 bit label for each chunk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Assume replication factor of 3 </a:t>
            </a:r>
            <a:endParaRPr lang="en-IE" i="1" dirty="0">
              <a:latin typeface="Calibri Light" panose="020F0302020204030204" pitchFamily="34" charset="0"/>
            </a:endParaRPr>
          </a:p>
        </p:txBody>
      </p:sp>
      <p:sp>
        <p:nvSpPr>
          <p:cNvPr id="52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IE" dirty="0" smtClean="0"/>
          </a:p>
          <a:p>
            <a:pPr marL="514350" indent="-514350">
              <a:buFont typeface="+mj-lt"/>
              <a:buAutoNum type="arabicPeriod"/>
            </a:pPr>
            <a:endParaRPr lang="en-IE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IE" sz="2800" dirty="0" smtClean="0"/>
              <a:t>Client asks Master for file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800" dirty="0" smtClean="0"/>
              <a:t>Master returns locations of chunks</a:t>
            </a:r>
          </a:p>
          <a:p>
            <a:pPr marL="914400" lvl="1" indent="-514350"/>
            <a:r>
              <a:rPr lang="en-IE" sz="2400" dirty="0" smtClean="0"/>
              <a:t>Returns a ranked list of replicas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800" dirty="0" smtClean="0"/>
              <a:t>Client reads chunk directly from </a:t>
            </a:r>
            <a:r>
              <a:rPr lang="en-IE" sz="2800" dirty="0" err="1" smtClean="0"/>
              <a:t>Chunkserver</a:t>
            </a:r>
            <a:endParaRPr lang="en-IE" sz="2800" dirty="0" smtClean="0"/>
          </a:p>
          <a:p>
            <a:pPr marL="0" indent="0">
              <a:buNone/>
            </a:pPr>
            <a:endParaRPr lang="en-IE" dirty="0"/>
          </a:p>
          <a:p>
            <a:pPr marL="0" indent="0" algn="ctr">
              <a:buNone/>
            </a:pPr>
            <a:r>
              <a:rPr lang="en-IE" b="1" dirty="0" smtClean="0"/>
              <a:t>Software makes </a:t>
            </a:r>
            <a:r>
              <a:rPr lang="en-IE" b="1" dirty="0" smtClean="0">
                <a:solidFill>
                  <a:srgbClr val="0070C0"/>
                </a:solidFill>
              </a:rPr>
              <a:t>transparent</a:t>
            </a:r>
            <a:r>
              <a:rPr lang="en-IE" b="1" dirty="0" smtClean="0"/>
              <a:t> for client!</a:t>
            </a:r>
          </a:p>
          <a:p>
            <a:pPr marL="514350" indent="-514350">
              <a:buFont typeface="+mj-lt"/>
              <a:buAutoNum type="arabicPeriod"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3631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7616" y="4206114"/>
            <a:ext cx="7696200" cy="91440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Local Data Processing</a:t>
            </a:r>
            <a:endParaRPr lang="en-IE" sz="1500" dirty="0">
              <a:latin typeface="Franklin Gothic Medium Cond" panose="020B06060304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7616" y="3291714"/>
            <a:ext cx="7696200" cy="91440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Distributed Systems</a:t>
            </a:r>
            <a:endParaRPr lang="en-IE" sz="1500" dirty="0">
              <a:latin typeface="Franklin Gothic Medium Cond" panose="020B06060304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7616" y="2362200"/>
            <a:ext cx="3848100" cy="91440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Distributed Data Processing</a:t>
            </a:r>
            <a:endParaRPr lang="en-IE" sz="1500" dirty="0">
              <a:latin typeface="Franklin Gothic Medium Cond" panose="020B06060304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85716" y="2362200"/>
            <a:ext cx="3848100" cy="91440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Distributed Data Management</a:t>
            </a:r>
            <a:endParaRPr lang="en-IE" sz="1500" dirty="0">
              <a:latin typeface="Franklin Gothic Medium Cond" panose="020B06060304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7616" y="1447800"/>
            <a:ext cx="1929384" cy="91440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Distributed Static </a:t>
            </a:r>
          </a:p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Data Processing</a:t>
            </a:r>
            <a:endParaRPr lang="en-IE" sz="1500" dirty="0">
              <a:latin typeface="Franklin Gothic Medium Cond" panose="020B06060304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54933" y="1447800"/>
            <a:ext cx="1949045" cy="91440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Distributed  Dynamic</a:t>
            </a:r>
          </a:p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Data Processing</a:t>
            </a:r>
            <a:endParaRPr lang="en-IE" sz="1500" dirty="0">
              <a:latin typeface="Franklin Gothic Medium Cond" panose="020B06060304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85716" y="1447800"/>
            <a:ext cx="1947647" cy="91440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Distr. Unstructured</a:t>
            </a:r>
          </a:p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Data Management</a:t>
            </a:r>
            <a:endParaRPr lang="en-IE" sz="1500" dirty="0">
              <a:latin typeface="Franklin Gothic Medium Cond" panose="020B06060304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3362" y="1447800"/>
            <a:ext cx="1896045" cy="91440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Distr. (Semi-)structured</a:t>
            </a:r>
          </a:p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Data Management</a:t>
            </a:r>
            <a:endParaRPr lang="en-IE" sz="1500" dirty="0">
              <a:latin typeface="Franklin Gothic Medium Cond" panose="020B06060304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85715" y="2362200"/>
            <a:ext cx="3865733" cy="929514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sz="1500" dirty="0">
              <a:latin typeface="Franklin Gothic Medium Cond" panose="020B06060304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37300" y="1447800"/>
            <a:ext cx="5796516" cy="9144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sz="15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55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GFS: </a:t>
            </a:r>
            <a:r>
              <a:rPr lang="en-IE" sz="3200" u="sng" dirty="0" smtClean="0"/>
              <a:t>Primary Replicas</a:t>
            </a:r>
            <a:endParaRPr lang="en-IE" sz="3200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3431679" y="6427232"/>
            <a:ext cx="253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Calibri Light" panose="020F0302020204030204" pitchFamily="34" charset="0"/>
              </a:rPr>
              <a:t>Chunk-servers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9600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00009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90417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14999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91400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419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09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663940" y="232023"/>
            <a:ext cx="3235277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64 MB per chunk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64 bit label for each chunk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Assume replication factor of 3 </a:t>
            </a:r>
            <a:endParaRPr lang="en-IE" i="1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9600" y="501866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90419" y="533400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01291" y="533400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19490" y="533400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09899" y="564933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000" y="596467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91400" y="501866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424891" y="564933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300009" y="5018664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714999" y="5334000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00009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391399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700310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6900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101291" y="5964670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219200" y="1000542"/>
            <a:ext cx="3836831" cy="212365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600" b="1" dirty="0" smtClean="0">
                <a:latin typeface="Calibri Light" panose="020F0302020204030204" pitchFamily="34" charset="0"/>
              </a:rPr>
              <a:t>File System (In-Memory)</a:t>
            </a:r>
          </a:p>
          <a:p>
            <a:r>
              <a:rPr lang="en-IE" sz="16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/blue.txt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[3 chunks]</a:t>
            </a:r>
          </a:p>
          <a:p>
            <a:r>
              <a:rPr lang="en-IE" sz="1600" b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1: {</a:t>
            </a:r>
            <a:r>
              <a:rPr lang="en-IE" sz="1600" u="sng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A1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, C1, E1}</a:t>
            </a:r>
          </a:p>
          <a:p>
            <a:r>
              <a:rPr lang="en-IE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2: {A1, </a:t>
            </a:r>
            <a:r>
              <a:rPr lang="en-IE" sz="1600" u="sng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B1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, D1}</a:t>
            </a:r>
          </a:p>
          <a:p>
            <a:r>
              <a:rPr lang="en-IE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 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3: {B1, </a:t>
            </a:r>
            <a:r>
              <a:rPr lang="en-IE" sz="1600" u="sng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D1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, E1}</a:t>
            </a:r>
          </a:p>
          <a:p>
            <a:r>
              <a:rPr lang="en-IE" sz="1600" b="1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/orange.txt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[2 chunks]</a:t>
            </a:r>
          </a:p>
          <a:p>
            <a:r>
              <a:rPr lang="en-IE" sz="16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1: {B1, </a:t>
            </a:r>
            <a:r>
              <a:rPr lang="en-IE" sz="1600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D1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E1}</a:t>
            </a:r>
          </a:p>
          <a:p>
            <a:r>
              <a:rPr lang="en-IE" sz="16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2: {A1, C1, </a:t>
            </a:r>
            <a:r>
              <a:rPr lang="en-IE" sz="1600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E1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}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46767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705488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B1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440284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C1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164868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D1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841266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E1</a:t>
            </a:r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178" y="2246598"/>
            <a:ext cx="1641678" cy="97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87631" y="192099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Master</a:t>
            </a:r>
            <a:endParaRPr lang="en-IE" b="1" dirty="0">
              <a:latin typeface="Calibri Light" panose="020F0302020204030204" pitchFamily="34" charset="0"/>
            </a:endParaRPr>
          </a:p>
        </p:txBody>
      </p:sp>
      <p:pic>
        <p:nvPicPr>
          <p:cNvPr id="57" name="Picture 5" descr="http://www.clker.com/cliparts/D/4/B/O/k/2/female-user-icon-bright-blue-m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27" y="2044387"/>
            <a:ext cx="1253967" cy="125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Straight Arrow Connector 59"/>
          <p:cNvCxnSpPr/>
          <p:nvPr/>
        </p:nvCxnSpPr>
        <p:spPr>
          <a:xfrm flipH="1">
            <a:off x="5410199" y="2514600"/>
            <a:ext cx="2336146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5452685" y="2783464"/>
            <a:ext cx="2293659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8238410" y="3296578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62" name="Rectangular Callout 61"/>
          <p:cNvSpPr/>
          <p:nvPr/>
        </p:nvSpPr>
        <p:spPr>
          <a:xfrm>
            <a:off x="7294019" y="499234"/>
            <a:ext cx="1676400" cy="1143000"/>
          </a:xfrm>
          <a:prstGeom prst="wedgeRectCallout">
            <a:avLst>
              <a:gd name="adj1" fmla="val 17519"/>
              <a:gd name="adj2" fmla="val 91250"/>
            </a:avLst>
          </a:prstGeom>
          <a:solidFill>
            <a:schemeClr val="lt1">
              <a:alpha val="8900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I want to change block 2 of /</a:t>
            </a:r>
            <a:r>
              <a:rPr lang="en-I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blue.txt</a:t>
            </a:r>
            <a:endParaRPr lang="en-I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23214" y="2794827"/>
            <a:ext cx="1752599" cy="46166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2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/blue.txt </a:t>
            </a:r>
            <a:r>
              <a:rPr lang="en-IE" sz="12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[3 chunks]</a:t>
            </a:r>
          </a:p>
          <a:p>
            <a:r>
              <a:rPr lang="en-IE" sz="12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 2: {A1, </a:t>
            </a:r>
            <a:r>
              <a:rPr lang="en-IE" sz="1200" u="sng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B1</a:t>
            </a:r>
            <a:r>
              <a:rPr lang="en-IE" sz="12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, D1}</a:t>
            </a:r>
          </a:p>
        </p:txBody>
      </p:sp>
      <p:cxnSp>
        <p:nvCxnSpPr>
          <p:cNvPr id="52" name="Straight Arrow Connector 51"/>
          <p:cNvCxnSpPr>
            <a:stCxn id="70" idx="2"/>
            <a:endCxn id="58" idx="3"/>
          </p:cNvCxnSpPr>
          <p:nvPr/>
        </p:nvCxnSpPr>
        <p:spPr>
          <a:xfrm flipH="1">
            <a:off x="6769734" y="3611913"/>
            <a:ext cx="1823621" cy="1067752"/>
          </a:xfrm>
          <a:prstGeom prst="straightConnector1">
            <a:avLst/>
          </a:prstGeom>
          <a:ln w="107950">
            <a:solidFill>
              <a:srgbClr val="0070C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6059844" y="4521997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59" name="Straight Arrow Connector 58"/>
          <p:cNvCxnSpPr>
            <a:stCxn id="58" idx="1"/>
            <a:endCxn id="63" idx="3"/>
          </p:cNvCxnSpPr>
          <p:nvPr/>
        </p:nvCxnSpPr>
        <p:spPr>
          <a:xfrm flipH="1">
            <a:off x="1674435" y="4679665"/>
            <a:ext cx="4385409" cy="1677"/>
          </a:xfrm>
          <a:prstGeom prst="straightConnector1">
            <a:avLst/>
          </a:prstGeom>
          <a:ln w="107950">
            <a:solidFill>
              <a:srgbClr val="0070C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63" idx="3"/>
            <a:endCxn id="66" idx="1"/>
          </p:cNvCxnSpPr>
          <p:nvPr/>
        </p:nvCxnSpPr>
        <p:spPr>
          <a:xfrm flipV="1">
            <a:off x="1674435" y="4681237"/>
            <a:ext cx="948413" cy="105"/>
          </a:xfrm>
          <a:prstGeom prst="straightConnector1">
            <a:avLst/>
          </a:prstGeom>
          <a:ln w="107950">
            <a:solidFill>
              <a:srgbClr val="0070C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964545" y="4523674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622848" y="4523569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75" name="Straight Arrow Connector 74"/>
          <p:cNvCxnSpPr>
            <a:endCxn id="10" idx="0"/>
          </p:cNvCxnSpPr>
          <p:nvPr/>
        </p:nvCxnSpPr>
        <p:spPr>
          <a:xfrm flipH="1">
            <a:off x="2984500" y="3319530"/>
            <a:ext cx="4761844" cy="71907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5166062" y="3475177"/>
            <a:ext cx="923905" cy="307777"/>
          </a:xfrm>
          <a:prstGeom prst="rect">
            <a:avLst/>
          </a:prstGeom>
          <a:solidFill>
            <a:srgbClr val="F3FCFF"/>
          </a:solidFill>
          <a:ln w="254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COMMIT</a:t>
            </a:r>
            <a:endParaRPr lang="en-IE" sz="1400" dirty="0" smtClean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77" name="Straight Arrow Connector 76"/>
          <p:cNvCxnSpPr>
            <a:stCxn id="53" idx="1"/>
            <a:endCxn id="51" idx="3"/>
          </p:cNvCxnSpPr>
          <p:nvPr/>
        </p:nvCxnSpPr>
        <p:spPr>
          <a:xfrm flipH="1">
            <a:off x="1566812" y="4311046"/>
            <a:ext cx="1138676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1790756" y="3935758"/>
            <a:ext cx="923905" cy="307777"/>
          </a:xfrm>
          <a:prstGeom prst="rect">
            <a:avLst/>
          </a:prstGeom>
          <a:solidFill>
            <a:srgbClr val="F3FCFF"/>
          </a:solidFill>
          <a:ln w="254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COMMIT</a:t>
            </a:r>
            <a:endParaRPr lang="en-IE" sz="1400" dirty="0" smtClean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82" name="Straight Arrow Connector 81"/>
          <p:cNvCxnSpPr>
            <a:endCxn id="55" idx="1"/>
          </p:cNvCxnSpPr>
          <p:nvPr/>
        </p:nvCxnSpPr>
        <p:spPr>
          <a:xfrm>
            <a:off x="3225534" y="4311046"/>
            <a:ext cx="2939334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4193596" y="3934348"/>
            <a:ext cx="923905" cy="307777"/>
          </a:xfrm>
          <a:prstGeom prst="rect">
            <a:avLst/>
          </a:prstGeom>
          <a:solidFill>
            <a:srgbClr val="F3FCFF"/>
          </a:solidFill>
          <a:ln w="254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COMMIT</a:t>
            </a:r>
            <a:endParaRPr lang="en-IE" sz="1400" dirty="0" smtClean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V="1">
            <a:off x="1590958" y="4421851"/>
            <a:ext cx="1132531" cy="791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1787256" y="4528380"/>
            <a:ext cx="923905" cy="307777"/>
          </a:xfrm>
          <a:prstGeom prst="rect">
            <a:avLst/>
          </a:prstGeom>
          <a:solidFill>
            <a:srgbClr val="F3FCFF"/>
          </a:solidFill>
          <a:ln w="254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ACK</a:t>
            </a:r>
            <a:endParaRPr lang="en-IE" sz="1400" dirty="0" smtClean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 flipH="1" flipV="1">
            <a:off x="3137615" y="4429761"/>
            <a:ext cx="2973548" cy="3955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4199539" y="4499529"/>
            <a:ext cx="923905" cy="307777"/>
          </a:xfrm>
          <a:prstGeom prst="rect">
            <a:avLst/>
          </a:prstGeom>
          <a:solidFill>
            <a:srgbClr val="F3FCFF"/>
          </a:solidFill>
          <a:ln w="254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ACK</a:t>
            </a:r>
            <a:endParaRPr lang="en-IE" sz="1400" dirty="0" smtClean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V="1">
            <a:off x="3332738" y="3475177"/>
            <a:ext cx="4592062" cy="651203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5516406" y="3660936"/>
            <a:ext cx="923905" cy="307777"/>
          </a:xfrm>
          <a:prstGeom prst="rect">
            <a:avLst/>
          </a:prstGeom>
          <a:solidFill>
            <a:srgbClr val="F3FCFF"/>
          </a:solidFill>
          <a:ln w="254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ACK</a:t>
            </a:r>
            <a:endParaRPr lang="en-IE" sz="1400" dirty="0" smtClean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29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04132 0.1643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" y="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03889 0.1173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" y="585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59259E-6 L -0.03872 0.20648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" y="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5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0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8" grpId="0" animBg="1"/>
      <p:bldP spid="58" grpId="1" animBg="1"/>
      <p:bldP spid="63" grpId="0" animBg="1"/>
      <p:bldP spid="63" grpId="1" animBg="1"/>
      <p:bldP spid="66" grpId="0" animBg="1"/>
      <p:bldP spid="66" grpId="1" animBg="1"/>
      <p:bldP spid="76" grpId="0" animBg="1"/>
      <p:bldP spid="76" grpId="1" animBg="1"/>
      <p:bldP spid="78" grpId="0" animBg="1"/>
      <p:bldP spid="78" grpId="1" animBg="1"/>
      <p:bldP spid="85" grpId="0" animBg="1"/>
      <p:bldP spid="85" grpId="1" animBg="1"/>
      <p:bldP spid="88" grpId="0" animBg="1"/>
      <p:bldP spid="88" grpId="1" animBg="1"/>
      <p:bldP spid="90" grpId="0" animBg="1"/>
      <p:bldP spid="90" grpId="1" animBg="1"/>
      <p:bldP spid="94" grpId="0" animBg="1"/>
      <p:bldP spid="9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GFS: </a:t>
            </a:r>
            <a:r>
              <a:rPr lang="en-IE" sz="3200" u="sng" dirty="0" smtClean="0"/>
              <a:t>Primary Replicas</a:t>
            </a:r>
            <a:endParaRPr lang="en-IE" sz="3200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3431679" y="6427232"/>
            <a:ext cx="253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Calibri Light" panose="020F0302020204030204" pitchFamily="34" charset="0"/>
              </a:rPr>
              <a:t>Chunk-servers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9600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00009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90417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14999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91400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419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09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663940" y="232023"/>
            <a:ext cx="3235277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64 MB per chunk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64 bit label for each chunk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Assume replication factor of 3 </a:t>
            </a:r>
            <a:endParaRPr lang="en-IE" i="1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9600" y="501866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90419" y="533400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01291" y="533400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19490" y="533400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09899" y="564933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000" y="596467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91400" y="501866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424891" y="564933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300009" y="5018664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714999" y="5334000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00009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391399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700310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6900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101291" y="5964670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219200" y="1000542"/>
            <a:ext cx="3836831" cy="212365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600" b="1" dirty="0" smtClean="0">
                <a:latin typeface="Calibri Light" panose="020F0302020204030204" pitchFamily="34" charset="0"/>
              </a:rPr>
              <a:t>File System (In-Memory)</a:t>
            </a:r>
          </a:p>
          <a:p>
            <a:r>
              <a:rPr lang="en-IE" sz="16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/blue.txt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[3 chunks]</a:t>
            </a:r>
          </a:p>
          <a:p>
            <a:r>
              <a:rPr lang="en-IE" sz="1600" b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1: {A1, </a:t>
            </a:r>
            <a:r>
              <a:rPr lang="en-IE" sz="1600" u="sng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C1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, E1}</a:t>
            </a:r>
          </a:p>
          <a:p>
            <a:r>
              <a:rPr lang="en-IE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2: {A1, </a:t>
            </a:r>
            <a:r>
              <a:rPr lang="en-IE" sz="1600" u="sng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B1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, D1}</a:t>
            </a:r>
          </a:p>
          <a:p>
            <a:r>
              <a:rPr lang="en-IE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 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3: {B1, </a:t>
            </a:r>
            <a:r>
              <a:rPr lang="en-IE" sz="1600" u="sng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D1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, E1}</a:t>
            </a:r>
          </a:p>
          <a:p>
            <a:r>
              <a:rPr lang="en-IE" sz="1600" b="1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/orange.txt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[2 chunks]</a:t>
            </a:r>
          </a:p>
          <a:p>
            <a:r>
              <a:rPr lang="en-IE" sz="16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1: {B1, </a:t>
            </a:r>
            <a:r>
              <a:rPr lang="en-IE" sz="1600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D1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E1}</a:t>
            </a:r>
          </a:p>
          <a:p>
            <a:r>
              <a:rPr lang="en-IE" sz="16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2: {A1, C1, </a:t>
            </a:r>
            <a:r>
              <a:rPr lang="en-IE" sz="1600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E1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}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46767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705488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u="sng" dirty="0" smtClean="0">
                <a:latin typeface="Calibri Light" panose="020F0302020204030204" pitchFamily="34" charset="0"/>
              </a:rPr>
              <a:t>B1</a:t>
            </a:r>
            <a:endParaRPr lang="en-IE" u="sng" dirty="0">
              <a:latin typeface="Calibri Light" panose="020F03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440284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C1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164868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D1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841266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E1</a:t>
            </a:r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178" y="2246598"/>
            <a:ext cx="1641678" cy="97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87631" y="192099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Master</a:t>
            </a:r>
            <a:endParaRPr lang="en-IE" b="1" dirty="0">
              <a:latin typeface="Calibri Light" panose="020F0302020204030204" pitchFamily="34" charset="0"/>
            </a:endParaRPr>
          </a:p>
        </p:txBody>
      </p:sp>
      <p:pic>
        <p:nvPicPr>
          <p:cNvPr id="57" name="Picture 5" descr="http://www.clker.com/cliparts/D/4/B/O/k/2/female-user-icon-bright-blue-m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27" y="2044387"/>
            <a:ext cx="1253967" cy="125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Straight Arrow Connector 59"/>
          <p:cNvCxnSpPr/>
          <p:nvPr/>
        </p:nvCxnSpPr>
        <p:spPr>
          <a:xfrm flipH="1">
            <a:off x="5410199" y="2514600"/>
            <a:ext cx="2336146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5452685" y="2783464"/>
            <a:ext cx="2293659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8238410" y="3296578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62" name="Rectangular Callout 61"/>
          <p:cNvSpPr/>
          <p:nvPr/>
        </p:nvSpPr>
        <p:spPr>
          <a:xfrm>
            <a:off x="7294019" y="499234"/>
            <a:ext cx="1676400" cy="1143000"/>
          </a:xfrm>
          <a:prstGeom prst="wedgeRectCallout">
            <a:avLst>
              <a:gd name="adj1" fmla="val 17519"/>
              <a:gd name="adj2" fmla="val 91250"/>
            </a:avLst>
          </a:prstGeom>
          <a:solidFill>
            <a:schemeClr val="lt1">
              <a:alpha val="8900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I want to change block 2 of /</a:t>
            </a:r>
            <a:r>
              <a:rPr lang="en-I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blue.txt</a:t>
            </a:r>
            <a:endParaRPr lang="en-I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23214" y="2794827"/>
            <a:ext cx="1752599" cy="46166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2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/blue.txt </a:t>
            </a:r>
            <a:r>
              <a:rPr lang="en-IE" sz="12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[3 chunks]</a:t>
            </a:r>
          </a:p>
          <a:p>
            <a:r>
              <a:rPr lang="en-IE" sz="12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 2: {A1, </a:t>
            </a:r>
            <a:r>
              <a:rPr lang="en-IE" sz="1200" u="sng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B1</a:t>
            </a:r>
            <a:r>
              <a:rPr lang="en-IE" sz="12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, D1}</a:t>
            </a:r>
          </a:p>
        </p:txBody>
      </p:sp>
      <p:cxnSp>
        <p:nvCxnSpPr>
          <p:cNvPr id="52" name="Straight Arrow Connector 51"/>
          <p:cNvCxnSpPr>
            <a:stCxn id="70" idx="2"/>
            <a:endCxn id="58" idx="3"/>
          </p:cNvCxnSpPr>
          <p:nvPr/>
        </p:nvCxnSpPr>
        <p:spPr>
          <a:xfrm flipH="1">
            <a:off x="6769734" y="3611913"/>
            <a:ext cx="1823621" cy="1067752"/>
          </a:xfrm>
          <a:prstGeom prst="straightConnector1">
            <a:avLst/>
          </a:prstGeom>
          <a:ln w="107950">
            <a:solidFill>
              <a:srgbClr val="0070C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6059844" y="4521997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1674435" y="4570323"/>
            <a:ext cx="4385409" cy="1677"/>
          </a:xfrm>
          <a:prstGeom prst="straightConnector1">
            <a:avLst/>
          </a:prstGeom>
          <a:ln w="107950">
            <a:solidFill>
              <a:srgbClr val="0070C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1674435" y="4800600"/>
            <a:ext cx="948413" cy="105"/>
          </a:xfrm>
          <a:prstGeom prst="straightConnector1">
            <a:avLst/>
          </a:prstGeom>
          <a:ln w="107950">
            <a:solidFill>
              <a:srgbClr val="0070C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964545" y="4523674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622848" y="4523569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75" name="Straight Arrow Connector 74"/>
          <p:cNvCxnSpPr>
            <a:endCxn id="10" idx="0"/>
          </p:cNvCxnSpPr>
          <p:nvPr/>
        </p:nvCxnSpPr>
        <p:spPr>
          <a:xfrm flipH="1">
            <a:off x="2984500" y="3319530"/>
            <a:ext cx="4761844" cy="71907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53" idx="1"/>
            <a:endCxn id="51" idx="3"/>
          </p:cNvCxnSpPr>
          <p:nvPr/>
        </p:nvCxnSpPr>
        <p:spPr>
          <a:xfrm flipH="1">
            <a:off x="1566812" y="4311046"/>
            <a:ext cx="1138676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endCxn id="55" idx="1"/>
          </p:cNvCxnSpPr>
          <p:nvPr/>
        </p:nvCxnSpPr>
        <p:spPr>
          <a:xfrm>
            <a:off x="3225534" y="4311046"/>
            <a:ext cx="2939334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1590958" y="4421851"/>
            <a:ext cx="1132531" cy="791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H="1" flipV="1">
            <a:off x="3137615" y="4429761"/>
            <a:ext cx="2973548" cy="3955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V="1">
            <a:off x="3416272" y="3493619"/>
            <a:ext cx="4508528" cy="697381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98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431679" y="6427232"/>
            <a:ext cx="253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Chunk-servers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00009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90417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14999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91400" y="4572000"/>
            <a:ext cx="1419781" cy="1828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419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09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386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663940" y="232023"/>
            <a:ext cx="3235277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64 MB per chunk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64 bit label for each chunk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 smtClean="0">
                <a:latin typeface="Calibri Light" panose="020F0302020204030204" pitchFamily="34" charset="0"/>
              </a:rPr>
              <a:t>Assume replication factor of 3 </a:t>
            </a:r>
            <a:endParaRPr lang="en-IE" i="1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9600" y="501866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90419" y="533400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01291" y="533400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19490" y="533400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09899" y="564933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000" y="5964670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91400" y="501866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424891" y="5649335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300009" y="5018664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714999" y="5334000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00009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391399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700310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6900" y="5649335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101291" y="5964670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219200" y="1000542"/>
            <a:ext cx="3836831" cy="212365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600" b="1" dirty="0" smtClean="0">
                <a:latin typeface="Calibri Light" panose="020F0302020204030204" pitchFamily="34" charset="0"/>
              </a:rPr>
              <a:t>File System (In-Memory)</a:t>
            </a:r>
          </a:p>
          <a:p>
            <a:r>
              <a:rPr lang="en-IE" sz="16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/blue.txt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[3 chunks]</a:t>
            </a:r>
          </a:p>
          <a:p>
            <a:r>
              <a:rPr lang="en-IE" sz="1600" b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1: {A1, </a:t>
            </a:r>
            <a:r>
              <a:rPr lang="en-IE" sz="1600" u="sng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C1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, E1}</a:t>
            </a:r>
          </a:p>
          <a:p>
            <a:r>
              <a:rPr lang="en-IE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2: {A1, B1, </a:t>
            </a:r>
            <a:r>
              <a:rPr lang="en-IE" sz="1600" u="sng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D1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}</a:t>
            </a:r>
          </a:p>
          <a:p>
            <a:r>
              <a:rPr lang="en-IE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  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3: {B1, </a:t>
            </a:r>
            <a:r>
              <a:rPr lang="en-IE" sz="1600" u="sng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D1</a:t>
            </a:r>
            <a:r>
              <a:rPr lang="en-IE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, E1}</a:t>
            </a:r>
          </a:p>
          <a:p>
            <a:r>
              <a:rPr lang="en-IE" sz="1600" b="1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/orange.txt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[2 chunks]</a:t>
            </a:r>
          </a:p>
          <a:p>
            <a:r>
              <a:rPr lang="en-IE" sz="16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1: {B1, </a:t>
            </a:r>
            <a:r>
              <a:rPr lang="en-IE" sz="1600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D1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E1}</a:t>
            </a:r>
          </a:p>
          <a:p>
            <a:r>
              <a:rPr lang="en-IE" sz="16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2: {A1, C1, </a:t>
            </a:r>
            <a:r>
              <a:rPr lang="en-IE" sz="1600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E1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}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46767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705488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u="sng" dirty="0" smtClean="0">
                <a:latin typeface="Calibri Light" panose="020F0302020204030204" pitchFamily="34" charset="0"/>
              </a:rPr>
              <a:t>B1</a:t>
            </a:r>
            <a:endParaRPr lang="en-IE" u="sng" dirty="0">
              <a:latin typeface="Calibri Light" panose="020F03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440284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C1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164868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D1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841266" y="41263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E1</a:t>
            </a:r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178" y="2246598"/>
            <a:ext cx="1641678" cy="97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87631" y="192099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Master</a:t>
            </a:r>
            <a:endParaRPr lang="en-IE" b="1" dirty="0">
              <a:latin typeface="Calibri Light" panose="020F0302020204030204" pitchFamily="34" charset="0"/>
            </a:endParaRPr>
          </a:p>
        </p:txBody>
      </p:sp>
      <p:pic>
        <p:nvPicPr>
          <p:cNvPr id="57" name="Picture 5" descr="http://www.clker.com/cliparts/D/4/B/O/k/2/female-user-icon-bright-blue-m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27" y="2044387"/>
            <a:ext cx="1253967" cy="125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Straight Arrow Connector 59"/>
          <p:cNvCxnSpPr/>
          <p:nvPr/>
        </p:nvCxnSpPr>
        <p:spPr>
          <a:xfrm flipH="1">
            <a:off x="5410199" y="2514600"/>
            <a:ext cx="2336146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5452685" y="2783464"/>
            <a:ext cx="2293659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8238410" y="3296578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62" name="Rectangular Callout 61"/>
          <p:cNvSpPr/>
          <p:nvPr/>
        </p:nvSpPr>
        <p:spPr>
          <a:xfrm>
            <a:off x="7294019" y="499234"/>
            <a:ext cx="1676400" cy="1143000"/>
          </a:xfrm>
          <a:prstGeom prst="wedgeRectCallout">
            <a:avLst>
              <a:gd name="adj1" fmla="val 17519"/>
              <a:gd name="adj2" fmla="val 91250"/>
            </a:avLst>
          </a:prstGeom>
          <a:solidFill>
            <a:schemeClr val="lt1">
              <a:alpha val="8900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I want to change block 2 of /</a:t>
            </a:r>
            <a:r>
              <a:rPr lang="en-I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blue.txt</a:t>
            </a:r>
            <a:endParaRPr lang="en-I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23214" y="2794827"/>
            <a:ext cx="1752599" cy="46166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2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/blue.txt </a:t>
            </a:r>
            <a:r>
              <a:rPr lang="en-IE" sz="12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[3 chunks]</a:t>
            </a:r>
          </a:p>
          <a:p>
            <a:r>
              <a:rPr lang="en-IE" sz="12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 2: {A1, </a:t>
            </a:r>
            <a:r>
              <a:rPr lang="en-IE" sz="1200" u="sng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B1</a:t>
            </a:r>
            <a:r>
              <a:rPr lang="en-IE" sz="12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, D1}</a:t>
            </a:r>
          </a:p>
        </p:txBody>
      </p:sp>
      <p:cxnSp>
        <p:nvCxnSpPr>
          <p:cNvPr id="52" name="Straight Arrow Connector 51"/>
          <p:cNvCxnSpPr>
            <a:stCxn id="70" idx="2"/>
            <a:endCxn id="58" idx="3"/>
          </p:cNvCxnSpPr>
          <p:nvPr/>
        </p:nvCxnSpPr>
        <p:spPr>
          <a:xfrm flipH="1">
            <a:off x="6769734" y="3611913"/>
            <a:ext cx="1823621" cy="1067752"/>
          </a:xfrm>
          <a:prstGeom prst="straightConnector1">
            <a:avLst/>
          </a:prstGeom>
          <a:ln w="107950">
            <a:solidFill>
              <a:srgbClr val="0070C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6059844" y="4521997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1674435" y="4570323"/>
            <a:ext cx="4385409" cy="1677"/>
          </a:xfrm>
          <a:prstGeom prst="straightConnector1">
            <a:avLst/>
          </a:prstGeom>
          <a:ln w="107950">
            <a:solidFill>
              <a:srgbClr val="0070C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1674435" y="4800600"/>
            <a:ext cx="948413" cy="105"/>
          </a:xfrm>
          <a:prstGeom prst="straightConnector1">
            <a:avLst/>
          </a:prstGeom>
          <a:ln w="107950">
            <a:solidFill>
              <a:srgbClr val="0070C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964545" y="4523674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622848" y="4523569"/>
            <a:ext cx="709890" cy="315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75" name="Straight Arrow Connector 74"/>
          <p:cNvCxnSpPr>
            <a:endCxn id="10" idx="0"/>
          </p:cNvCxnSpPr>
          <p:nvPr/>
        </p:nvCxnSpPr>
        <p:spPr>
          <a:xfrm flipH="1">
            <a:off x="2984500" y="3319530"/>
            <a:ext cx="4761844" cy="71907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53" idx="1"/>
            <a:endCxn id="51" idx="3"/>
          </p:cNvCxnSpPr>
          <p:nvPr/>
        </p:nvCxnSpPr>
        <p:spPr>
          <a:xfrm flipH="1">
            <a:off x="1566812" y="4311046"/>
            <a:ext cx="1138676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endCxn id="55" idx="1"/>
          </p:cNvCxnSpPr>
          <p:nvPr/>
        </p:nvCxnSpPr>
        <p:spPr>
          <a:xfrm>
            <a:off x="3225534" y="4311046"/>
            <a:ext cx="2939334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1590958" y="4421851"/>
            <a:ext cx="1132531" cy="791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H="1" flipV="1">
            <a:off x="3137615" y="4429761"/>
            <a:ext cx="2973548" cy="3955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V="1">
            <a:off x="3416272" y="3493619"/>
            <a:ext cx="4508528" cy="697381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0" y="0"/>
            <a:ext cx="9144000" cy="6873520"/>
          </a:xfrm>
          <a:prstGeom prst="rect">
            <a:avLst/>
          </a:prstGeom>
          <a:solidFill>
            <a:srgbClr val="F3FCFF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67" name="Content Placeholder 2"/>
          <p:cNvSpPr>
            <a:spLocks noGrp="1"/>
          </p:cNvSpPr>
          <p:nvPr>
            <p:ph idx="1"/>
          </p:nvPr>
        </p:nvSpPr>
        <p:spPr>
          <a:xfrm>
            <a:off x="152400" y="1830408"/>
            <a:ext cx="4495800" cy="4937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2400" dirty="0" smtClean="0"/>
              <a:t>Client wants to change a file: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IE" sz="2000" dirty="0" smtClean="0"/>
              <a:t>Client asks Master for the replicas (incl. primary)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IE" sz="2000" dirty="0" smtClean="0"/>
              <a:t>Master returns replica info to the client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IE" sz="2000" dirty="0" smtClean="0"/>
              <a:t>Client sends change data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IE" sz="2000" dirty="0" smtClean="0"/>
              <a:t>Client asks primary to commit the changes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IE" sz="2000" dirty="0" smtClean="0"/>
              <a:t>Primary asks </a:t>
            </a:r>
            <a:r>
              <a:rPr lang="en-IE" sz="2000" dirty="0" err="1" smtClean="0"/>
              <a:t>secondaries</a:t>
            </a:r>
            <a:r>
              <a:rPr lang="en-IE" sz="2000" dirty="0" smtClean="0"/>
              <a:t> to commit the changes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IE" sz="2000" dirty="0" err="1" smtClean="0"/>
              <a:t>Secondaries</a:t>
            </a:r>
            <a:r>
              <a:rPr lang="en-IE" sz="2000" dirty="0"/>
              <a:t> </a:t>
            </a:r>
            <a:r>
              <a:rPr lang="en-IE" sz="2000" dirty="0" smtClean="0"/>
              <a:t>acknowledge to primary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IE" sz="2000" dirty="0" smtClean="0"/>
              <a:t>Primary acknowledges to client</a:t>
            </a:r>
            <a:endParaRPr lang="en-IE" sz="2000" dirty="0"/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770" y="1973461"/>
            <a:ext cx="3943350" cy="3429000"/>
          </a:xfrm>
          <a:prstGeom prst="rect">
            <a:avLst/>
          </a:prstGeom>
          <a:noFill/>
          <a:ln w="349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Content Placeholder 2"/>
          <p:cNvSpPr txBox="1">
            <a:spLocks/>
          </p:cNvSpPr>
          <p:nvPr/>
        </p:nvSpPr>
        <p:spPr>
          <a:xfrm>
            <a:off x="168773" y="1196004"/>
            <a:ext cx="8683494" cy="634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IE" sz="2800" dirty="0" smtClean="0">
                <a:latin typeface="Calibri Light" panose="020F0302020204030204" pitchFamily="34" charset="0"/>
              </a:rPr>
              <a:t>Master assigns leases to one replica: a “primary replica”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800600" y="5757446"/>
            <a:ext cx="4220440" cy="414754"/>
          </a:xfrm>
          <a:prstGeom prst="rect">
            <a:avLst/>
          </a:prstGeom>
          <a:solidFill>
            <a:srgbClr val="C2E49C">
              <a:alpha val="97000"/>
            </a:srgbClr>
          </a:solidFill>
        </p:spPr>
        <p:txBody>
          <a:bodyPr wrap="square" rtlCol="0">
            <a:noAutofit/>
          </a:bodyPr>
          <a:lstStyle/>
          <a:p>
            <a:r>
              <a:rPr lang="en-IE" altLang="ja-JP" dirty="0" smtClean="0">
                <a:latin typeface="Segoe UI Light" panose="020B0502040204020203" pitchFamily="34" charset="0"/>
              </a:rPr>
              <a:t>Data and control flow kept separate</a:t>
            </a:r>
          </a:p>
          <a:p>
            <a:endParaRPr lang="en-IE" altLang="ja-JP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IE" altLang="ja-JP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IE" altLang="ja-JP" dirty="0" smtClean="0">
              <a:latin typeface="Segoe UI Light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GFS: </a:t>
            </a:r>
            <a:r>
              <a:rPr lang="en-IE" sz="3200" u="sng" dirty="0" smtClean="0"/>
              <a:t>Primary Replicas</a:t>
            </a:r>
            <a:endParaRPr lang="en-IE" sz="3200" u="sng" dirty="0"/>
          </a:p>
        </p:txBody>
      </p:sp>
    </p:spTree>
    <p:extLst>
      <p:ext uri="{BB962C8B-B14F-4D97-AF65-F5344CB8AC3E}">
        <p14:creationId xmlns:p14="http://schemas.microsoft.com/office/powerpoint/2010/main" val="178767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GFS: Rack Awareness</a:t>
            </a:r>
            <a:endParaRPr lang="en-IE" sz="3200" dirty="0"/>
          </a:p>
        </p:txBody>
      </p:sp>
      <p:pic>
        <p:nvPicPr>
          <p:cNvPr id="10242" name="Picture 2" descr="http://www.datacenterknowledge.com/wp-content/uploads/2010/06/EvoSwitch_ServerR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8" y="1600200"/>
            <a:ext cx="5375057" cy="403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98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/>
        </p:nvSpPr>
        <p:spPr>
          <a:xfrm>
            <a:off x="457200" y="4149416"/>
            <a:ext cx="1110493" cy="1878972"/>
          </a:xfrm>
          <a:custGeom>
            <a:avLst/>
            <a:gdLst>
              <a:gd name="connsiteX0" fmla="*/ 314353 w 1110493"/>
              <a:gd name="connsiteY0" fmla="*/ 62366 h 1878972"/>
              <a:gd name="connsiteX1" fmla="*/ 28 w 1110493"/>
              <a:gd name="connsiteY1" fmla="*/ 305253 h 1878972"/>
              <a:gd name="connsiteX2" fmla="*/ 328641 w 1110493"/>
              <a:gd name="connsiteY2" fmla="*/ 533853 h 1878972"/>
              <a:gd name="connsiteX3" fmla="*/ 28603 w 1110493"/>
              <a:gd name="connsiteY3" fmla="*/ 733878 h 1878972"/>
              <a:gd name="connsiteX4" fmla="*/ 314353 w 1110493"/>
              <a:gd name="connsiteY4" fmla="*/ 933903 h 1878972"/>
              <a:gd name="connsiteX5" fmla="*/ 42891 w 1110493"/>
              <a:gd name="connsiteY5" fmla="*/ 1148216 h 1878972"/>
              <a:gd name="connsiteX6" fmla="*/ 328641 w 1110493"/>
              <a:gd name="connsiteY6" fmla="*/ 1362528 h 1878972"/>
              <a:gd name="connsiteX7" fmla="*/ 57178 w 1110493"/>
              <a:gd name="connsiteY7" fmla="*/ 1576841 h 1878972"/>
              <a:gd name="connsiteX8" fmla="*/ 342928 w 1110493"/>
              <a:gd name="connsiteY8" fmla="*/ 1791153 h 1878972"/>
              <a:gd name="connsiteX9" fmla="*/ 1014441 w 1110493"/>
              <a:gd name="connsiteY9" fmla="*/ 1734003 h 1878972"/>
              <a:gd name="connsiteX10" fmla="*/ 1028728 w 1110493"/>
              <a:gd name="connsiteY10" fmla="*/ 162378 h 1878972"/>
              <a:gd name="connsiteX11" fmla="*/ 314353 w 1110493"/>
              <a:gd name="connsiteY11" fmla="*/ 62366 h 187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0493" h="1878972">
                <a:moveTo>
                  <a:pt x="314353" y="62366"/>
                </a:moveTo>
                <a:cubicBezTo>
                  <a:pt x="142903" y="86178"/>
                  <a:pt x="-2353" y="226672"/>
                  <a:pt x="28" y="305253"/>
                </a:cubicBezTo>
                <a:cubicBezTo>
                  <a:pt x="2409" y="383834"/>
                  <a:pt x="323879" y="462416"/>
                  <a:pt x="328641" y="533853"/>
                </a:cubicBezTo>
                <a:cubicBezTo>
                  <a:pt x="333404" y="605291"/>
                  <a:pt x="30984" y="667203"/>
                  <a:pt x="28603" y="733878"/>
                </a:cubicBezTo>
                <a:cubicBezTo>
                  <a:pt x="26222" y="800553"/>
                  <a:pt x="311972" y="864847"/>
                  <a:pt x="314353" y="933903"/>
                </a:cubicBezTo>
                <a:cubicBezTo>
                  <a:pt x="316734" y="1002959"/>
                  <a:pt x="40510" y="1076779"/>
                  <a:pt x="42891" y="1148216"/>
                </a:cubicBezTo>
                <a:cubicBezTo>
                  <a:pt x="45272" y="1219653"/>
                  <a:pt x="326260" y="1291091"/>
                  <a:pt x="328641" y="1362528"/>
                </a:cubicBezTo>
                <a:cubicBezTo>
                  <a:pt x="331022" y="1433965"/>
                  <a:pt x="54797" y="1505404"/>
                  <a:pt x="57178" y="1576841"/>
                </a:cubicBezTo>
                <a:cubicBezTo>
                  <a:pt x="59559" y="1648278"/>
                  <a:pt x="183384" y="1764959"/>
                  <a:pt x="342928" y="1791153"/>
                </a:cubicBezTo>
                <a:cubicBezTo>
                  <a:pt x="502472" y="1817347"/>
                  <a:pt x="900141" y="2005465"/>
                  <a:pt x="1014441" y="1734003"/>
                </a:cubicBezTo>
                <a:cubicBezTo>
                  <a:pt x="1128741" y="1462541"/>
                  <a:pt x="1150172" y="436222"/>
                  <a:pt x="1028728" y="162378"/>
                </a:cubicBezTo>
                <a:cubicBezTo>
                  <a:pt x="907284" y="-111466"/>
                  <a:pt x="485803" y="38554"/>
                  <a:pt x="314353" y="62366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3485084" y="4149415"/>
            <a:ext cx="1110493" cy="1878972"/>
          </a:xfrm>
          <a:custGeom>
            <a:avLst/>
            <a:gdLst>
              <a:gd name="connsiteX0" fmla="*/ 314353 w 1110493"/>
              <a:gd name="connsiteY0" fmla="*/ 62366 h 1878972"/>
              <a:gd name="connsiteX1" fmla="*/ 28 w 1110493"/>
              <a:gd name="connsiteY1" fmla="*/ 305253 h 1878972"/>
              <a:gd name="connsiteX2" fmla="*/ 328641 w 1110493"/>
              <a:gd name="connsiteY2" fmla="*/ 533853 h 1878972"/>
              <a:gd name="connsiteX3" fmla="*/ 28603 w 1110493"/>
              <a:gd name="connsiteY3" fmla="*/ 733878 h 1878972"/>
              <a:gd name="connsiteX4" fmla="*/ 314353 w 1110493"/>
              <a:gd name="connsiteY4" fmla="*/ 933903 h 1878972"/>
              <a:gd name="connsiteX5" fmla="*/ 42891 w 1110493"/>
              <a:gd name="connsiteY5" fmla="*/ 1148216 h 1878972"/>
              <a:gd name="connsiteX6" fmla="*/ 328641 w 1110493"/>
              <a:gd name="connsiteY6" fmla="*/ 1362528 h 1878972"/>
              <a:gd name="connsiteX7" fmla="*/ 57178 w 1110493"/>
              <a:gd name="connsiteY7" fmla="*/ 1576841 h 1878972"/>
              <a:gd name="connsiteX8" fmla="*/ 342928 w 1110493"/>
              <a:gd name="connsiteY8" fmla="*/ 1791153 h 1878972"/>
              <a:gd name="connsiteX9" fmla="*/ 1014441 w 1110493"/>
              <a:gd name="connsiteY9" fmla="*/ 1734003 h 1878972"/>
              <a:gd name="connsiteX10" fmla="*/ 1028728 w 1110493"/>
              <a:gd name="connsiteY10" fmla="*/ 162378 h 1878972"/>
              <a:gd name="connsiteX11" fmla="*/ 314353 w 1110493"/>
              <a:gd name="connsiteY11" fmla="*/ 62366 h 187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0493" h="1878972">
                <a:moveTo>
                  <a:pt x="314353" y="62366"/>
                </a:moveTo>
                <a:cubicBezTo>
                  <a:pt x="142903" y="86178"/>
                  <a:pt x="-2353" y="226672"/>
                  <a:pt x="28" y="305253"/>
                </a:cubicBezTo>
                <a:cubicBezTo>
                  <a:pt x="2409" y="383834"/>
                  <a:pt x="323879" y="462416"/>
                  <a:pt x="328641" y="533853"/>
                </a:cubicBezTo>
                <a:cubicBezTo>
                  <a:pt x="333404" y="605291"/>
                  <a:pt x="30984" y="667203"/>
                  <a:pt x="28603" y="733878"/>
                </a:cubicBezTo>
                <a:cubicBezTo>
                  <a:pt x="26222" y="800553"/>
                  <a:pt x="311972" y="864847"/>
                  <a:pt x="314353" y="933903"/>
                </a:cubicBezTo>
                <a:cubicBezTo>
                  <a:pt x="316734" y="1002959"/>
                  <a:pt x="40510" y="1076779"/>
                  <a:pt x="42891" y="1148216"/>
                </a:cubicBezTo>
                <a:cubicBezTo>
                  <a:pt x="45272" y="1219653"/>
                  <a:pt x="326260" y="1291091"/>
                  <a:pt x="328641" y="1362528"/>
                </a:cubicBezTo>
                <a:cubicBezTo>
                  <a:pt x="331022" y="1433965"/>
                  <a:pt x="54797" y="1505404"/>
                  <a:pt x="57178" y="1576841"/>
                </a:cubicBezTo>
                <a:cubicBezTo>
                  <a:pt x="59559" y="1648278"/>
                  <a:pt x="183384" y="1764959"/>
                  <a:pt x="342928" y="1791153"/>
                </a:cubicBezTo>
                <a:cubicBezTo>
                  <a:pt x="502472" y="1817347"/>
                  <a:pt x="900141" y="2005465"/>
                  <a:pt x="1014441" y="1734003"/>
                </a:cubicBezTo>
                <a:cubicBezTo>
                  <a:pt x="1128741" y="1462541"/>
                  <a:pt x="1150172" y="436222"/>
                  <a:pt x="1028728" y="162378"/>
                </a:cubicBezTo>
                <a:cubicBezTo>
                  <a:pt x="907284" y="-111466"/>
                  <a:pt x="485803" y="38554"/>
                  <a:pt x="314353" y="62366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6584504" y="4149416"/>
            <a:ext cx="1110493" cy="1878972"/>
          </a:xfrm>
          <a:custGeom>
            <a:avLst/>
            <a:gdLst>
              <a:gd name="connsiteX0" fmla="*/ 314353 w 1110493"/>
              <a:gd name="connsiteY0" fmla="*/ 62366 h 1878972"/>
              <a:gd name="connsiteX1" fmla="*/ 28 w 1110493"/>
              <a:gd name="connsiteY1" fmla="*/ 305253 h 1878972"/>
              <a:gd name="connsiteX2" fmla="*/ 328641 w 1110493"/>
              <a:gd name="connsiteY2" fmla="*/ 533853 h 1878972"/>
              <a:gd name="connsiteX3" fmla="*/ 28603 w 1110493"/>
              <a:gd name="connsiteY3" fmla="*/ 733878 h 1878972"/>
              <a:gd name="connsiteX4" fmla="*/ 314353 w 1110493"/>
              <a:gd name="connsiteY4" fmla="*/ 933903 h 1878972"/>
              <a:gd name="connsiteX5" fmla="*/ 42891 w 1110493"/>
              <a:gd name="connsiteY5" fmla="*/ 1148216 h 1878972"/>
              <a:gd name="connsiteX6" fmla="*/ 328641 w 1110493"/>
              <a:gd name="connsiteY6" fmla="*/ 1362528 h 1878972"/>
              <a:gd name="connsiteX7" fmla="*/ 57178 w 1110493"/>
              <a:gd name="connsiteY7" fmla="*/ 1576841 h 1878972"/>
              <a:gd name="connsiteX8" fmla="*/ 342928 w 1110493"/>
              <a:gd name="connsiteY8" fmla="*/ 1791153 h 1878972"/>
              <a:gd name="connsiteX9" fmla="*/ 1014441 w 1110493"/>
              <a:gd name="connsiteY9" fmla="*/ 1734003 h 1878972"/>
              <a:gd name="connsiteX10" fmla="*/ 1028728 w 1110493"/>
              <a:gd name="connsiteY10" fmla="*/ 162378 h 1878972"/>
              <a:gd name="connsiteX11" fmla="*/ 314353 w 1110493"/>
              <a:gd name="connsiteY11" fmla="*/ 62366 h 187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0493" h="1878972">
                <a:moveTo>
                  <a:pt x="314353" y="62366"/>
                </a:moveTo>
                <a:cubicBezTo>
                  <a:pt x="142903" y="86178"/>
                  <a:pt x="-2353" y="226672"/>
                  <a:pt x="28" y="305253"/>
                </a:cubicBezTo>
                <a:cubicBezTo>
                  <a:pt x="2409" y="383834"/>
                  <a:pt x="323879" y="462416"/>
                  <a:pt x="328641" y="533853"/>
                </a:cubicBezTo>
                <a:cubicBezTo>
                  <a:pt x="333404" y="605291"/>
                  <a:pt x="30984" y="667203"/>
                  <a:pt x="28603" y="733878"/>
                </a:cubicBezTo>
                <a:cubicBezTo>
                  <a:pt x="26222" y="800553"/>
                  <a:pt x="311972" y="864847"/>
                  <a:pt x="314353" y="933903"/>
                </a:cubicBezTo>
                <a:cubicBezTo>
                  <a:pt x="316734" y="1002959"/>
                  <a:pt x="40510" y="1076779"/>
                  <a:pt x="42891" y="1148216"/>
                </a:cubicBezTo>
                <a:cubicBezTo>
                  <a:pt x="45272" y="1219653"/>
                  <a:pt x="326260" y="1291091"/>
                  <a:pt x="328641" y="1362528"/>
                </a:cubicBezTo>
                <a:cubicBezTo>
                  <a:pt x="331022" y="1433965"/>
                  <a:pt x="54797" y="1505404"/>
                  <a:pt x="57178" y="1576841"/>
                </a:cubicBezTo>
                <a:cubicBezTo>
                  <a:pt x="59559" y="1648278"/>
                  <a:pt x="183384" y="1764959"/>
                  <a:pt x="342928" y="1791153"/>
                </a:cubicBezTo>
                <a:cubicBezTo>
                  <a:pt x="502472" y="1817347"/>
                  <a:pt x="900141" y="2005465"/>
                  <a:pt x="1014441" y="1734003"/>
                </a:cubicBezTo>
                <a:cubicBezTo>
                  <a:pt x="1128741" y="1462541"/>
                  <a:pt x="1150172" y="436222"/>
                  <a:pt x="1028728" y="162378"/>
                </a:cubicBezTo>
                <a:cubicBezTo>
                  <a:pt x="907284" y="-111466"/>
                  <a:pt x="485803" y="38554"/>
                  <a:pt x="314353" y="62366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132" y="4802798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715" y="4800600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31" y="4800600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GFS: Rack Awareness</a:t>
            </a:r>
            <a:endParaRPr lang="en-IE" sz="32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31" y="4338860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29" y="3910738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28" y="3490721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31" y="3054494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28740" y="3130694"/>
            <a:ext cx="1600200" cy="9144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Rack A</a:t>
            </a: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Switch</a:t>
            </a:r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715" y="4338859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713" y="3910737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712" y="3490720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715" y="3054493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856624" y="3130693"/>
            <a:ext cx="1600200" cy="9144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Rack B</a:t>
            </a: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Switch</a:t>
            </a:r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135" y="4338860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133" y="3910738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132" y="3490721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135" y="3054494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6956044" y="3130694"/>
            <a:ext cx="1600200" cy="9144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Rack C</a:t>
            </a: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Switch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567084" y="1600200"/>
            <a:ext cx="1096376" cy="609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Core</a:t>
            </a:r>
          </a:p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Switch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716756" y="1600200"/>
            <a:ext cx="1096376" cy="609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Core</a:t>
            </a:r>
          </a:p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Switch</a:t>
            </a:r>
            <a:endParaRPr lang="en-IE" b="1" dirty="0">
              <a:latin typeface="Calibri Light" panose="020F0302020204030204" pitchFamily="34" charset="0"/>
            </a:endParaRPr>
          </a:p>
        </p:txBody>
      </p:sp>
      <p:cxnSp>
        <p:nvCxnSpPr>
          <p:cNvPr id="53" name="Straight Connector 52"/>
          <p:cNvCxnSpPr>
            <a:stCxn id="49" idx="2"/>
            <a:endCxn id="41" idx="0"/>
          </p:cNvCxnSpPr>
          <p:nvPr/>
        </p:nvCxnSpPr>
        <p:spPr>
          <a:xfrm>
            <a:off x="3115272" y="2209800"/>
            <a:ext cx="1541452" cy="920893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49" idx="2"/>
            <a:endCxn id="16" idx="0"/>
          </p:cNvCxnSpPr>
          <p:nvPr/>
        </p:nvCxnSpPr>
        <p:spPr>
          <a:xfrm flipH="1">
            <a:off x="1628840" y="2209800"/>
            <a:ext cx="1486432" cy="920894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49" idx="2"/>
            <a:endCxn id="48" idx="0"/>
          </p:cNvCxnSpPr>
          <p:nvPr/>
        </p:nvCxnSpPr>
        <p:spPr>
          <a:xfrm>
            <a:off x="3115272" y="2209800"/>
            <a:ext cx="4640872" cy="920894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50" idx="2"/>
            <a:endCxn id="48" idx="0"/>
          </p:cNvCxnSpPr>
          <p:nvPr/>
        </p:nvCxnSpPr>
        <p:spPr>
          <a:xfrm>
            <a:off x="6264944" y="2209800"/>
            <a:ext cx="1491200" cy="920894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50" idx="2"/>
            <a:endCxn id="41" idx="0"/>
          </p:cNvCxnSpPr>
          <p:nvPr/>
        </p:nvCxnSpPr>
        <p:spPr>
          <a:xfrm flipH="1">
            <a:off x="4656724" y="2209800"/>
            <a:ext cx="1608220" cy="920893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50" idx="2"/>
            <a:endCxn id="16" idx="0"/>
          </p:cNvCxnSpPr>
          <p:nvPr/>
        </p:nvCxnSpPr>
        <p:spPr>
          <a:xfrm flipH="1">
            <a:off x="1628840" y="2209800"/>
            <a:ext cx="4636104" cy="920894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29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2" grpId="0" animBg="1"/>
      <p:bldP spid="16" grpId="0" animBg="1"/>
      <p:bldP spid="41" grpId="0" animBg="1"/>
      <p:bldP spid="48" grpId="0" animBg="1"/>
      <p:bldP spid="49" grpId="0" animBg="1"/>
      <p:bldP spid="5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57200" y="4149416"/>
            <a:ext cx="1110493" cy="1878972"/>
          </a:xfrm>
          <a:custGeom>
            <a:avLst/>
            <a:gdLst>
              <a:gd name="connsiteX0" fmla="*/ 314353 w 1110493"/>
              <a:gd name="connsiteY0" fmla="*/ 62366 h 1878972"/>
              <a:gd name="connsiteX1" fmla="*/ 28 w 1110493"/>
              <a:gd name="connsiteY1" fmla="*/ 305253 h 1878972"/>
              <a:gd name="connsiteX2" fmla="*/ 328641 w 1110493"/>
              <a:gd name="connsiteY2" fmla="*/ 533853 h 1878972"/>
              <a:gd name="connsiteX3" fmla="*/ 28603 w 1110493"/>
              <a:gd name="connsiteY3" fmla="*/ 733878 h 1878972"/>
              <a:gd name="connsiteX4" fmla="*/ 314353 w 1110493"/>
              <a:gd name="connsiteY4" fmla="*/ 933903 h 1878972"/>
              <a:gd name="connsiteX5" fmla="*/ 42891 w 1110493"/>
              <a:gd name="connsiteY5" fmla="*/ 1148216 h 1878972"/>
              <a:gd name="connsiteX6" fmla="*/ 328641 w 1110493"/>
              <a:gd name="connsiteY6" fmla="*/ 1362528 h 1878972"/>
              <a:gd name="connsiteX7" fmla="*/ 57178 w 1110493"/>
              <a:gd name="connsiteY7" fmla="*/ 1576841 h 1878972"/>
              <a:gd name="connsiteX8" fmla="*/ 342928 w 1110493"/>
              <a:gd name="connsiteY8" fmla="*/ 1791153 h 1878972"/>
              <a:gd name="connsiteX9" fmla="*/ 1014441 w 1110493"/>
              <a:gd name="connsiteY9" fmla="*/ 1734003 h 1878972"/>
              <a:gd name="connsiteX10" fmla="*/ 1028728 w 1110493"/>
              <a:gd name="connsiteY10" fmla="*/ 162378 h 1878972"/>
              <a:gd name="connsiteX11" fmla="*/ 314353 w 1110493"/>
              <a:gd name="connsiteY11" fmla="*/ 62366 h 187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0493" h="1878972">
                <a:moveTo>
                  <a:pt x="314353" y="62366"/>
                </a:moveTo>
                <a:cubicBezTo>
                  <a:pt x="142903" y="86178"/>
                  <a:pt x="-2353" y="226672"/>
                  <a:pt x="28" y="305253"/>
                </a:cubicBezTo>
                <a:cubicBezTo>
                  <a:pt x="2409" y="383834"/>
                  <a:pt x="323879" y="462416"/>
                  <a:pt x="328641" y="533853"/>
                </a:cubicBezTo>
                <a:cubicBezTo>
                  <a:pt x="333404" y="605291"/>
                  <a:pt x="30984" y="667203"/>
                  <a:pt x="28603" y="733878"/>
                </a:cubicBezTo>
                <a:cubicBezTo>
                  <a:pt x="26222" y="800553"/>
                  <a:pt x="311972" y="864847"/>
                  <a:pt x="314353" y="933903"/>
                </a:cubicBezTo>
                <a:cubicBezTo>
                  <a:pt x="316734" y="1002959"/>
                  <a:pt x="40510" y="1076779"/>
                  <a:pt x="42891" y="1148216"/>
                </a:cubicBezTo>
                <a:cubicBezTo>
                  <a:pt x="45272" y="1219653"/>
                  <a:pt x="326260" y="1291091"/>
                  <a:pt x="328641" y="1362528"/>
                </a:cubicBezTo>
                <a:cubicBezTo>
                  <a:pt x="331022" y="1433965"/>
                  <a:pt x="54797" y="1505404"/>
                  <a:pt x="57178" y="1576841"/>
                </a:cubicBezTo>
                <a:cubicBezTo>
                  <a:pt x="59559" y="1648278"/>
                  <a:pt x="183384" y="1764959"/>
                  <a:pt x="342928" y="1791153"/>
                </a:cubicBezTo>
                <a:cubicBezTo>
                  <a:pt x="502472" y="1817347"/>
                  <a:pt x="900141" y="2005465"/>
                  <a:pt x="1014441" y="1734003"/>
                </a:cubicBezTo>
                <a:cubicBezTo>
                  <a:pt x="1128741" y="1462541"/>
                  <a:pt x="1150172" y="436222"/>
                  <a:pt x="1028728" y="162378"/>
                </a:cubicBezTo>
                <a:cubicBezTo>
                  <a:pt x="907284" y="-111466"/>
                  <a:pt x="485803" y="38554"/>
                  <a:pt x="314353" y="62366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485084" y="4149415"/>
            <a:ext cx="1110493" cy="1878972"/>
          </a:xfrm>
          <a:custGeom>
            <a:avLst/>
            <a:gdLst>
              <a:gd name="connsiteX0" fmla="*/ 314353 w 1110493"/>
              <a:gd name="connsiteY0" fmla="*/ 62366 h 1878972"/>
              <a:gd name="connsiteX1" fmla="*/ 28 w 1110493"/>
              <a:gd name="connsiteY1" fmla="*/ 305253 h 1878972"/>
              <a:gd name="connsiteX2" fmla="*/ 328641 w 1110493"/>
              <a:gd name="connsiteY2" fmla="*/ 533853 h 1878972"/>
              <a:gd name="connsiteX3" fmla="*/ 28603 w 1110493"/>
              <a:gd name="connsiteY3" fmla="*/ 733878 h 1878972"/>
              <a:gd name="connsiteX4" fmla="*/ 314353 w 1110493"/>
              <a:gd name="connsiteY4" fmla="*/ 933903 h 1878972"/>
              <a:gd name="connsiteX5" fmla="*/ 42891 w 1110493"/>
              <a:gd name="connsiteY5" fmla="*/ 1148216 h 1878972"/>
              <a:gd name="connsiteX6" fmla="*/ 328641 w 1110493"/>
              <a:gd name="connsiteY6" fmla="*/ 1362528 h 1878972"/>
              <a:gd name="connsiteX7" fmla="*/ 57178 w 1110493"/>
              <a:gd name="connsiteY7" fmla="*/ 1576841 h 1878972"/>
              <a:gd name="connsiteX8" fmla="*/ 342928 w 1110493"/>
              <a:gd name="connsiteY8" fmla="*/ 1791153 h 1878972"/>
              <a:gd name="connsiteX9" fmla="*/ 1014441 w 1110493"/>
              <a:gd name="connsiteY9" fmla="*/ 1734003 h 1878972"/>
              <a:gd name="connsiteX10" fmla="*/ 1028728 w 1110493"/>
              <a:gd name="connsiteY10" fmla="*/ 162378 h 1878972"/>
              <a:gd name="connsiteX11" fmla="*/ 314353 w 1110493"/>
              <a:gd name="connsiteY11" fmla="*/ 62366 h 187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0493" h="1878972">
                <a:moveTo>
                  <a:pt x="314353" y="62366"/>
                </a:moveTo>
                <a:cubicBezTo>
                  <a:pt x="142903" y="86178"/>
                  <a:pt x="-2353" y="226672"/>
                  <a:pt x="28" y="305253"/>
                </a:cubicBezTo>
                <a:cubicBezTo>
                  <a:pt x="2409" y="383834"/>
                  <a:pt x="323879" y="462416"/>
                  <a:pt x="328641" y="533853"/>
                </a:cubicBezTo>
                <a:cubicBezTo>
                  <a:pt x="333404" y="605291"/>
                  <a:pt x="30984" y="667203"/>
                  <a:pt x="28603" y="733878"/>
                </a:cubicBezTo>
                <a:cubicBezTo>
                  <a:pt x="26222" y="800553"/>
                  <a:pt x="311972" y="864847"/>
                  <a:pt x="314353" y="933903"/>
                </a:cubicBezTo>
                <a:cubicBezTo>
                  <a:pt x="316734" y="1002959"/>
                  <a:pt x="40510" y="1076779"/>
                  <a:pt x="42891" y="1148216"/>
                </a:cubicBezTo>
                <a:cubicBezTo>
                  <a:pt x="45272" y="1219653"/>
                  <a:pt x="326260" y="1291091"/>
                  <a:pt x="328641" y="1362528"/>
                </a:cubicBezTo>
                <a:cubicBezTo>
                  <a:pt x="331022" y="1433965"/>
                  <a:pt x="54797" y="1505404"/>
                  <a:pt x="57178" y="1576841"/>
                </a:cubicBezTo>
                <a:cubicBezTo>
                  <a:pt x="59559" y="1648278"/>
                  <a:pt x="183384" y="1764959"/>
                  <a:pt x="342928" y="1791153"/>
                </a:cubicBezTo>
                <a:cubicBezTo>
                  <a:pt x="502472" y="1817347"/>
                  <a:pt x="900141" y="2005465"/>
                  <a:pt x="1014441" y="1734003"/>
                </a:cubicBezTo>
                <a:cubicBezTo>
                  <a:pt x="1128741" y="1462541"/>
                  <a:pt x="1150172" y="436222"/>
                  <a:pt x="1028728" y="162378"/>
                </a:cubicBezTo>
                <a:cubicBezTo>
                  <a:pt x="907284" y="-111466"/>
                  <a:pt x="485803" y="38554"/>
                  <a:pt x="314353" y="62366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715" y="4800600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31" y="4800600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GFS: Rack Awareness</a:t>
            </a:r>
            <a:endParaRPr lang="en-IE" sz="32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31" y="4338860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29" y="3910738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28" y="3490721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31" y="3054494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28740" y="3130694"/>
            <a:ext cx="1600200" cy="9144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Rack A</a:t>
            </a: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Switch</a:t>
            </a:r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715" y="4338859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713" y="3910737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712" y="3490720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715" y="3054493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856624" y="3130693"/>
            <a:ext cx="1600200" cy="9144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Rack B</a:t>
            </a: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Switch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67084" y="1600200"/>
            <a:ext cx="1096376" cy="609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Core</a:t>
            </a:r>
          </a:p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Switch</a:t>
            </a:r>
            <a:endParaRPr lang="en-IE" b="1" dirty="0">
              <a:latin typeface="Calibri Light" panose="020F0302020204030204" pitchFamily="34" charset="0"/>
            </a:endParaRPr>
          </a:p>
        </p:txBody>
      </p:sp>
      <p:cxnSp>
        <p:nvCxnSpPr>
          <p:cNvPr id="19" name="Straight Connector 18"/>
          <p:cNvCxnSpPr>
            <a:stCxn id="18" idx="2"/>
            <a:endCxn id="17" idx="0"/>
          </p:cNvCxnSpPr>
          <p:nvPr/>
        </p:nvCxnSpPr>
        <p:spPr>
          <a:xfrm>
            <a:off x="3115272" y="2209800"/>
            <a:ext cx="1541452" cy="920893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8" idx="2"/>
            <a:endCxn id="10" idx="0"/>
          </p:cNvCxnSpPr>
          <p:nvPr/>
        </p:nvCxnSpPr>
        <p:spPr>
          <a:xfrm flipH="1">
            <a:off x="1628840" y="2209800"/>
            <a:ext cx="1486432" cy="920894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02255" y="4045094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677" y="5345410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15272" y="4931233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08792" y="4045094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A1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08791" y="4506908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A2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08795" y="4931233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A3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08795" y="5337375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A4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08795" y="5802868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A5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28152" y="403860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Calibri Light" panose="020F0302020204030204" pitchFamily="34" charset="0"/>
              </a:rPr>
              <a:t>B</a:t>
            </a:r>
            <a:r>
              <a:rPr lang="en-IE" b="1" dirty="0" smtClean="0">
                <a:latin typeface="Calibri Light" panose="020F0302020204030204" pitchFamily="34" charset="0"/>
              </a:rPr>
              <a:t>1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128151" y="4500414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Calibri Light" panose="020F0302020204030204" pitchFamily="34" charset="0"/>
              </a:rPr>
              <a:t>B</a:t>
            </a:r>
            <a:r>
              <a:rPr lang="en-IE" b="1" dirty="0" smtClean="0">
                <a:latin typeface="Calibri Light" panose="020F0302020204030204" pitchFamily="34" charset="0"/>
              </a:rPr>
              <a:t>2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28155" y="4924739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Calibri Light" panose="020F0302020204030204" pitchFamily="34" charset="0"/>
              </a:rPr>
              <a:t>B</a:t>
            </a:r>
            <a:r>
              <a:rPr lang="en-IE" b="1" dirty="0" smtClean="0">
                <a:latin typeface="Calibri Light" panose="020F0302020204030204" pitchFamily="34" charset="0"/>
              </a:rPr>
              <a:t>3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28155" y="5330881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Calibri Light" panose="020F0302020204030204" pitchFamily="34" charset="0"/>
              </a:rPr>
              <a:t>B</a:t>
            </a:r>
            <a:r>
              <a:rPr lang="en-IE" b="1" dirty="0" smtClean="0">
                <a:latin typeface="Calibri Light" panose="020F0302020204030204" pitchFamily="34" charset="0"/>
              </a:rPr>
              <a:t>4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28155" y="5796374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Calibri Light" panose="020F0302020204030204" pitchFamily="34" charset="0"/>
              </a:rPr>
              <a:t>B</a:t>
            </a:r>
            <a:r>
              <a:rPr lang="en-IE" b="1" dirty="0" smtClean="0">
                <a:latin typeface="Calibri Light" panose="020F0302020204030204" pitchFamily="34" charset="0"/>
              </a:rPr>
              <a:t>5</a:t>
            </a:r>
            <a:endParaRPr lang="en-IE" b="1" dirty="0">
              <a:latin typeface="Calibri Light" panose="020F0302020204030204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472952"/>
            <a:ext cx="2022678" cy="119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6248400" y="2895600"/>
            <a:ext cx="2438400" cy="12003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b="1" dirty="0" smtClean="0">
                <a:latin typeface="Calibri Light" panose="020F0302020204030204" pitchFamily="34" charset="0"/>
              </a:rPr>
              <a:t>Files:</a:t>
            </a:r>
          </a:p>
          <a:p>
            <a:r>
              <a:rPr lang="en-IE" b="1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/orange.txt</a:t>
            </a:r>
          </a:p>
          <a:p>
            <a:r>
              <a:rPr lang="en-IE" b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1: {A1, A4, B3}</a:t>
            </a:r>
          </a:p>
          <a:p>
            <a:r>
              <a:rPr lang="en-IE" b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2: {A5, B1, B5}</a:t>
            </a:r>
            <a:endParaRPr lang="en-IE" b="1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115272" y="4092597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115272" y="5775303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1677" y="5796374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248400" y="4095929"/>
            <a:ext cx="2438400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b="1" dirty="0" smtClean="0">
                <a:latin typeface="Calibri Light" panose="020F0302020204030204" pitchFamily="34" charset="0"/>
              </a:rPr>
              <a:t>Racks:</a:t>
            </a:r>
          </a:p>
          <a:p>
            <a:r>
              <a:rPr lang="en-IE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A: {A1, A2, A3, A4, A5}</a:t>
            </a:r>
          </a:p>
          <a:p>
            <a:r>
              <a:rPr lang="en-IE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B: {B1, B2, B3, B4, B5}</a:t>
            </a:r>
            <a:endParaRPr lang="en-IE" dirty="0">
              <a:solidFill>
                <a:srgbClr val="7030A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17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472952"/>
            <a:ext cx="2022678" cy="119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6248400" y="2895600"/>
            <a:ext cx="2438400" cy="12003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b="1" dirty="0" smtClean="0">
                <a:latin typeface="Calibri Light" panose="020F0302020204030204" pitchFamily="34" charset="0"/>
              </a:rPr>
              <a:t>Files:</a:t>
            </a:r>
          </a:p>
          <a:p>
            <a:r>
              <a:rPr lang="en-IE" b="1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/orange.txt</a:t>
            </a:r>
          </a:p>
          <a:p>
            <a:r>
              <a:rPr lang="en-IE" b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1: {A1, A4, B3}</a:t>
            </a:r>
          </a:p>
          <a:p>
            <a:r>
              <a:rPr lang="en-IE" b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2: {A5, B1, B5}</a:t>
            </a:r>
            <a:endParaRPr lang="en-IE" b="1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48400" y="4095929"/>
            <a:ext cx="2438400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b="1" dirty="0" smtClean="0">
                <a:latin typeface="Calibri Light" panose="020F0302020204030204" pitchFamily="34" charset="0"/>
              </a:rPr>
              <a:t>Racks:</a:t>
            </a:r>
          </a:p>
          <a:p>
            <a:r>
              <a:rPr lang="en-IE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A: {A1, A2, A3, A4, A5}</a:t>
            </a:r>
          </a:p>
          <a:p>
            <a:r>
              <a:rPr lang="en-IE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B: {B1, B2, B3, B4, B5}</a:t>
            </a:r>
            <a:endParaRPr lang="en-IE" dirty="0">
              <a:solidFill>
                <a:srgbClr val="7030A0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457200" y="4149416"/>
            <a:ext cx="1110493" cy="1878972"/>
          </a:xfrm>
          <a:custGeom>
            <a:avLst/>
            <a:gdLst>
              <a:gd name="connsiteX0" fmla="*/ 314353 w 1110493"/>
              <a:gd name="connsiteY0" fmla="*/ 62366 h 1878972"/>
              <a:gd name="connsiteX1" fmla="*/ 28 w 1110493"/>
              <a:gd name="connsiteY1" fmla="*/ 305253 h 1878972"/>
              <a:gd name="connsiteX2" fmla="*/ 328641 w 1110493"/>
              <a:gd name="connsiteY2" fmla="*/ 533853 h 1878972"/>
              <a:gd name="connsiteX3" fmla="*/ 28603 w 1110493"/>
              <a:gd name="connsiteY3" fmla="*/ 733878 h 1878972"/>
              <a:gd name="connsiteX4" fmla="*/ 314353 w 1110493"/>
              <a:gd name="connsiteY4" fmla="*/ 933903 h 1878972"/>
              <a:gd name="connsiteX5" fmla="*/ 42891 w 1110493"/>
              <a:gd name="connsiteY5" fmla="*/ 1148216 h 1878972"/>
              <a:gd name="connsiteX6" fmla="*/ 328641 w 1110493"/>
              <a:gd name="connsiteY6" fmla="*/ 1362528 h 1878972"/>
              <a:gd name="connsiteX7" fmla="*/ 57178 w 1110493"/>
              <a:gd name="connsiteY7" fmla="*/ 1576841 h 1878972"/>
              <a:gd name="connsiteX8" fmla="*/ 342928 w 1110493"/>
              <a:gd name="connsiteY8" fmla="*/ 1791153 h 1878972"/>
              <a:gd name="connsiteX9" fmla="*/ 1014441 w 1110493"/>
              <a:gd name="connsiteY9" fmla="*/ 1734003 h 1878972"/>
              <a:gd name="connsiteX10" fmla="*/ 1028728 w 1110493"/>
              <a:gd name="connsiteY10" fmla="*/ 162378 h 1878972"/>
              <a:gd name="connsiteX11" fmla="*/ 314353 w 1110493"/>
              <a:gd name="connsiteY11" fmla="*/ 62366 h 187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0493" h="1878972">
                <a:moveTo>
                  <a:pt x="314353" y="62366"/>
                </a:moveTo>
                <a:cubicBezTo>
                  <a:pt x="142903" y="86178"/>
                  <a:pt x="-2353" y="226672"/>
                  <a:pt x="28" y="305253"/>
                </a:cubicBezTo>
                <a:cubicBezTo>
                  <a:pt x="2409" y="383834"/>
                  <a:pt x="323879" y="462416"/>
                  <a:pt x="328641" y="533853"/>
                </a:cubicBezTo>
                <a:cubicBezTo>
                  <a:pt x="333404" y="605291"/>
                  <a:pt x="30984" y="667203"/>
                  <a:pt x="28603" y="733878"/>
                </a:cubicBezTo>
                <a:cubicBezTo>
                  <a:pt x="26222" y="800553"/>
                  <a:pt x="311972" y="864847"/>
                  <a:pt x="314353" y="933903"/>
                </a:cubicBezTo>
                <a:cubicBezTo>
                  <a:pt x="316734" y="1002959"/>
                  <a:pt x="40510" y="1076779"/>
                  <a:pt x="42891" y="1148216"/>
                </a:cubicBezTo>
                <a:cubicBezTo>
                  <a:pt x="45272" y="1219653"/>
                  <a:pt x="326260" y="1291091"/>
                  <a:pt x="328641" y="1362528"/>
                </a:cubicBezTo>
                <a:cubicBezTo>
                  <a:pt x="331022" y="1433965"/>
                  <a:pt x="54797" y="1505404"/>
                  <a:pt x="57178" y="1576841"/>
                </a:cubicBezTo>
                <a:cubicBezTo>
                  <a:pt x="59559" y="1648278"/>
                  <a:pt x="183384" y="1764959"/>
                  <a:pt x="342928" y="1791153"/>
                </a:cubicBezTo>
                <a:cubicBezTo>
                  <a:pt x="502472" y="1817347"/>
                  <a:pt x="900141" y="2005465"/>
                  <a:pt x="1014441" y="1734003"/>
                </a:cubicBezTo>
                <a:cubicBezTo>
                  <a:pt x="1128741" y="1462541"/>
                  <a:pt x="1150172" y="436222"/>
                  <a:pt x="1028728" y="162378"/>
                </a:cubicBezTo>
                <a:cubicBezTo>
                  <a:pt x="907284" y="-111466"/>
                  <a:pt x="485803" y="38554"/>
                  <a:pt x="314353" y="62366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485084" y="4149415"/>
            <a:ext cx="1110493" cy="1878972"/>
          </a:xfrm>
          <a:custGeom>
            <a:avLst/>
            <a:gdLst>
              <a:gd name="connsiteX0" fmla="*/ 314353 w 1110493"/>
              <a:gd name="connsiteY0" fmla="*/ 62366 h 1878972"/>
              <a:gd name="connsiteX1" fmla="*/ 28 w 1110493"/>
              <a:gd name="connsiteY1" fmla="*/ 305253 h 1878972"/>
              <a:gd name="connsiteX2" fmla="*/ 328641 w 1110493"/>
              <a:gd name="connsiteY2" fmla="*/ 533853 h 1878972"/>
              <a:gd name="connsiteX3" fmla="*/ 28603 w 1110493"/>
              <a:gd name="connsiteY3" fmla="*/ 733878 h 1878972"/>
              <a:gd name="connsiteX4" fmla="*/ 314353 w 1110493"/>
              <a:gd name="connsiteY4" fmla="*/ 933903 h 1878972"/>
              <a:gd name="connsiteX5" fmla="*/ 42891 w 1110493"/>
              <a:gd name="connsiteY5" fmla="*/ 1148216 h 1878972"/>
              <a:gd name="connsiteX6" fmla="*/ 328641 w 1110493"/>
              <a:gd name="connsiteY6" fmla="*/ 1362528 h 1878972"/>
              <a:gd name="connsiteX7" fmla="*/ 57178 w 1110493"/>
              <a:gd name="connsiteY7" fmla="*/ 1576841 h 1878972"/>
              <a:gd name="connsiteX8" fmla="*/ 342928 w 1110493"/>
              <a:gd name="connsiteY8" fmla="*/ 1791153 h 1878972"/>
              <a:gd name="connsiteX9" fmla="*/ 1014441 w 1110493"/>
              <a:gd name="connsiteY9" fmla="*/ 1734003 h 1878972"/>
              <a:gd name="connsiteX10" fmla="*/ 1028728 w 1110493"/>
              <a:gd name="connsiteY10" fmla="*/ 162378 h 1878972"/>
              <a:gd name="connsiteX11" fmla="*/ 314353 w 1110493"/>
              <a:gd name="connsiteY11" fmla="*/ 62366 h 187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0493" h="1878972">
                <a:moveTo>
                  <a:pt x="314353" y="62366"/>
                </a:moveTo>
                <a:cubicBezTo>
                  <a:pt x="142903" y="86178"/>
                  <a:pt x="-2353" y="226672"/>
                  <a:pt x="28" y="305253"/>
                </a:cubicBezTo>
                <a:cubicBezTo>
                  <a:pt x="2409" y="383834"/>
                  <a:pt x="323879" y="462416"/>
                  <a:pt x="328641" y="533853"/>
                </a:cubicBezTo>
                <a:cubicBezTo>
                  <a:pt x="333404" y="605291"/>
                  <a:pt x="30984" y="667203"/>
                  <a:pt x="28603" y="733878"/>
                </a:cubicBezTo>
                <a:cubicBezTo>
                  <a:pt x="26222" y="800553"/>
                  <a:pt x="311972" y="864847"/>
                  <a:pt x="314353" y="933903"/>
                </a:cubicBezTo>
                <a:cubicBezTo>
                  <a:pt x="316734" y="1002959"/>
                  <a:pt x="40510" y="1076779"/>
                  <a:pt x="42891" y="1148216"/>
                </a:cubicBezTo>
                <a:cubicBezTo>
                  <a:pt x="45272" y="1219653"/>
                  <a:pt x="326260" y="1291091"/>
                  <a:pt x="328641" y="1362528"/>
                </a:cubicBezTo>
                <a:cubicBezTo>
                  <a:pt x="331022" y="1433965"/>
                  <a:pt x="54797" y="1505404"/>
                  <a:pt x="57178" y="1576841"/>
                </a:cubicBezTo>
                <a:cubicBezTo>
                  <a:pt x="59559" y="1648278"/>
                  <a:pt x="183384" y="1764959"/>
                  <a:pt x="342928" y="1791153"/>
                </a:cubicBezTo>
                <a:cubicBezTo>
                  <a:pt x="502472" y="1817347"/>
                  <a:pt x="900141" y="2005465"/>
                  <a:pt x="1014441" y="1734003"/>
                </a:cubicBezTo>
                <a:cubicBezTo>
                  <a:pt x="1128741" y="1462541"/>
                  <a:pt x="1150172" y="436222"/>
                  <a:pt x="1028728" y="162378"/>
                </a:cubicBezTo>
                <a:cubicBezTo>
                  <a:pt x="907284" y="-111466"/>
                  <a:pt x="485803" y="38554"/>
                  <a:pt x="314353" y="62366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715" y="4800600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31" y="4800600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31" y="4338860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29" y="3910738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28" y="3490721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31" y="3054494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28740" y="3130694"/>
            <a:ext cx="1600200" cy="9144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Rack A</a:t>
            </a: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Switch</a:t>
            </a:r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715" y="4338859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713" y="3910737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712" y="3490720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715" y="3054493"/>
            <a:ext cx="1886019" cy="1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856624" y="3130693"/>
            <a:ext cx="1600200" cy="9144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Rack B</a:t>
            </a: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Switch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67084" y="1600200"/>
            <a:ext cx="1096376" cy="6096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Core</a:t>
            </a:r>
          </a:p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Switch</a:t>
            </a:r>
            <a:endParaRPr lang="en-IE" b="1" dirty="0">
              <a:latin typeface="Calibri Light" panose="020F0302020204030204" pitchFamily="34" charset="0"/>
            </a:endParaRPr>
          </a:p>
        </p:txBody>
      </p:sp>
      <p:cxnSp>
        <p:nvCxnSpPr>
          <p:cNvPr id="19" name="Straight Connector 18"/>
          <p:cNvCxnSpPr>
            <a:stCxn id="18" idx="2"/>
            <a:endCxn id="17" idx="0"/>
          </p:cNvCxnSpPr>
          <p:nvPr/>
        </p:nvCxnSpPr>
        <p:spPr>
          <a:xfrm>
            <a:off x="3115272" y="2209800"/>
            <a:ext cx="1541452" cy="920893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8" idx="2"/>
            <a:endCxn id="10" idx="0"/>
          </p:cNvCxnSpPr>
          <p:nvPr/>
        </p:nvCxnSpPr>
        <p:spPr>
          <a:xfrm flipH="1">
            <a:off x="1628840" y="2209800"/>
            <a:ext cx="1486432" cy="920894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02255" y="4045094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677" y="5345410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15272" y="4931233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08792" y="4045094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A1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08791" y="4506908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A2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08795" y="4931233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A3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08795" y="5337375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A4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08795" y="5802868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A5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28152" y="403860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Calibri Light" panose="020F0302020204030204" pitchFamily="34" charset="0"/>
              </a:rPr>
              <a:t>B</a:t>
            </a:r>
            <a:r>
              <a:rPr lang="en-IE" b="1" dirty="0" smtClean="0">
                <a:latin typeface="Calibri Light" panose="020F0302020204030204" pitchFamily="34" charset="0"/>
              </a:rPr>
              <a:t>1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128151" y="4500414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Calibri Light" panose="020F0302020204030204" pitchFamily="34" charset="0"/>
              </a:rPr>
              <a:t>B</a:t>
            </a:r>
            <a:r>
              <a:rPr lang="en-IE" b="1" dirty="0" smtClean="0">
                <a:latin typeface="Calibri Light" panose="020F0302020204030204" pitchFamily="34" charset="0"/>
              </a:rPr>
              <a:t>2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28155" y="4924739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Calibri Light" panose="020F0302020204030204" pitchFamily="34" charset="0"/>
              </a:rPr>
              <a:t>B</a:t>
            </a:r>
            <a:r>
              <a:rPr lang="en-IE" b="1" dirty="0" smtClean="0">
                <a:latin typeface="Calibri Light" panose="020F0302020204030204" pitchFamily="34" charset="0"/>
              </a:rPr>
              <a:t>3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28155" y="5330881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Calibri Light" panose="020F0302020204030204" pitchFamily="34" charset="0"/>
              </a:rPr>
              <a:t>B</a:t>
            </a:r>
            <a:r>
              <a:rPr lang="en-IE" b="1" dirty="0" smtClean="0">
                <a:latin typeface="Calibri Light" panose="020F0302020204030204" pitchFamily="34" charset="0"/>
              </a:rPr>
              <a:t>4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28155" y="5796374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Calibri Light" panose="020F0302020204030204" pitchFamily="34" charset="0"/>
              </a:rPr>
              <a:t>B</a:t>
            </a:r>
            <a:r>
              <a:rPr lang="en-IE" b="1" dirty="0" smtClean="0">
                <a:latin typeface="Calibri Light" panose="020F0302020204030204" pitchFamily="34" charset="0"/>
              </a:rPr>
              <a:t>5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115272" y="4092597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115272" y="5775303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1677" y="5796374"/>
            <a:ext cx="709890" cy="31533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0" y="0"/>
            <a:ext cx="9144000" cy="6873520"/>
          </a:xfrm>
          <a:prstGeom prst="rect">
            <a:avLst/>
          </a:prstGeom>
          <a:solidFill>
            <a:srgbClr val="F3FCFF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GFS: Rack Awareness</a:t>
            </a:r>
            <a:endParaRPr lang="en-IE" sz="3200" dirty="0"/>
          </a:p>
        </p:txBody>
      </p: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85000" lnSpcReduction="20000"/>
          </a:bodyPr>
          <a:lstStyle/>
          <a:p>
            <a:r>
              <a:rPr lang="en-IE" dirty="0" smtClean="0"/>
              <a:t>Make sure replicas not on same rack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</a:rPr>
              <a:t>In case rack switch fails!</a:t>
            </a:r>
          </a:p>
          <a:p>
            <a:endParaRPr lang="en-IE" dirty="0" smtClean="0"/>
          </a:p>
          <a:p>
            <a:r>
              <a:rPr lang="en-IE" dirty="0" smtClean="0"/>
              <a:t>But communication can be slower: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</a:rPr>
              <a:t>Within rack: pass one switch (rack switch)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</a:rPr>
              <a:t>Across racks: pass three switches (two racks and a core)</a:t>
            </a:r>
          </a:p>
          <a:p>
            <a:endParaRPr lang="en-IE" dirty="0" smtClean="0"/>
          </a:p>
          <a:p>
            <a:r>
              <a:rPr lang="en-IE" dirty="0" smtClean="0"/>
              <a:t>(Typically) pick two racks</a:t>
            </a:r>
          </a:p>
          <a:p>
            <a:pPr lvl="1"/>
            <a:r>
              <a:rPr lang="en-IE" dirty="0" smtClean="0"/>
              <a:t>Two nodes in same rack, one node in another rack</a:t>
            </a:r>
            <a:endParaRPr lang="en-IE" dirty="0"/>
          </a:p>
          <a:p>
            <a:pPr lvl="2"/>
            <a:r>
              <a:rPr lang="en-IE" dirty="0" smtClean="0"/>
              <a:t>(Assuming 3x replication)</a:t>
            </a:r>
          </a:p>
          <a:p>
            <a:pPr lvl="1"/>
            <a:endParaRPr lang="en-IE" dirty="0"/>
          </a:p>
          <a:p>
            <a:r>
              <a:rPr lang="en-IE" dirty="0" smtClean="0"/>
              <a:t>Umm, only necessary if more than one rack</a:t>
            </a:r>
          </a:p>
        </p:txBody>
      </p:sp>
    </p:spTree>
    <p:extLst>
      <p:ext uri="{BB962C8B-B14F-4D97-AF65-F5344CB8AC3E}">
        <p14:creationId xmlns:p14="http://schemas.microsoft.com/office/powerpoint/2010/main" val="170269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GFS: Other Operations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E" u="sng" dirty="0" smtClean="0">
                <a:solidFill>
                  <a:srgbClr val="7030A0"/>
                </a:solidFill>
              </a:rPr>
              <a:t>Rebalancing</a:t>
            </a:r>
            <a:r>
              <a:rPr lang="en-IE" dirty="0" smtClean="0"/>
              <a:t>: </a:t>
            </a:r>
          </a:p>
          <a:p>
            <a:pPr marL="0" indent="0">
              <a:buNone/>
            </a:pPr>
            <a:r>
              <a:rPr lang="en-IE" dirty="0"/>
              <a:t> </a:t>
            </a:r>
            <a:r>
              <a:rPr lang="en-IE" dirty="0" smtClean="0"/>
              <a:t> Spread storage out evenly 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u="sng" dirty="0" smtClean="0">
                <a:solidFill>
                  <a:srgbClr val="7030A0"/>
                </a:solidFill>
              </a:rPr>
              <a:t>Deletion</a:t>
            </a:r>
            <a:r>
              <a:rPr lang="en-IE" dirty="0" smtClean="0"/>
              <a:t>:</a:t>
            </a:r>
          </a:p>
          <a:p>
            <a:pPr marL="0" indent="0">
              <a:buNone/>
            </a:pPr>
            <a:r>
              <a:rPr lang="en-IE" dirty="0"/>
              <a:t> </a:t>
            </a:r>
            <a:r>
              <a:rPr lang="en-IE" dirty="0" smtClean="0"/>
              <a:t> Just rename the file with hidden file name</a:t>
            </a:r>
          </a:p>
          <a:p>
            <a:pPr marL="457200" lvl="1" indent="0">
              <a:buNone/>
            </a:pPr>
            <a:r>
              <a:rPr lang="en-IE" dirty="0" smtClean="0"/>
              <a:t>To recover, rename back to original version</a:t>
            </a:r>
          </a:p>
          <a:p>
            <a:pPr marL="457200" lvl="1" indent="0">
              <a:buNone/>
            </a:pPr>
            <a:r>
              <a:rPr lang="en-IE" dirty="0" smtClean="0"/>
              <a:t>Otherwise, three days later will be wiped </a:t>
            </a:r>
          </a:p>
          <a:p>
            <a:pPr marL="457200" lvl="1" indent="0">
              <a:buNone/>
            </a:pPr>
            <a:endParaRPr lang="en-IE" dirty="0"/>
          </a:p>
          <a:p>
            <a:pPr marL="57150" indent="0">
              <a:buNone/>
            </a:pPr>
            <a:r>
              <a:rPr lang="en-IE" u="sng" dirty="0" smtClean="0">
                <a:solidFill>
                  <a:srgbClr val="7030A0"/>
                </a:solidFill>
              </a:rPr>
              <a:t>Monitoring Stale Replicas</a:t>
            </a:r>
            <a:r>
              <a:rPr lang="en-IE" dirty="0" smtClean="0"/>
              <a:t>: </a:t>
            </a:r>
            <a:endParaRPr lang="en-IE" dirty="0"/>
          </a:p>
          <a:p>
            <a:pPr marL="57150" indent="0">
              <a:buNone/>
            </a:pPr>
            <a:r>
              <a:rPr lang="en-IE" dirty="0" smtClean="0"/>
              <a:t>  Dead </a:t>
            </a:r>
            <a:r>
              <a:rPr lang="en-IE" dirty="0" err="1" smtClean="0"/>
              <a:t>chunkserver</a:t>
            </a:r>
            <a:r>
              <a:rPr lang="en-IE" dirty="0" smtClean="0"/>
              <a:t> reappears with old data? </a:t>
            </a:r>
          </a:p>
          <a:p>
            <a:pPr marL="457200" lvl="1" indent="0">
              <a:buNone/>
            </a:pPr>
            <a:r>
              <a:rPr lang="en-IE" dirty="0" smtClean="0"/>
              <a:t>Master keeps version info</a:t>
            </a:r>
          </a:p>
        </p:txBody>
      </p:sp>
    </p:spTree>
    <p:extLst>
      <p:ext uri="{BB962C8B-B14F-4D97-AF65-F5344CB8AC3E}">
        <p14:creationId xmlns:p14="http://schemas.microsoft.com/office/powerpoint/2010/main" val="282080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GFS: Weaknesses?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</p:spPr>
        <p:txBody>
          <a:bodyPr>
            <a:normAutofit/>
          </a:bodyPr>
          <a:lstStyle/>
          <a:p>
            <a:endParaRPr lang="en-IE" dirty="0" smtClean="0"/>
          </a:p>
          <a:p>
            <a:endParaRPr lang="en-IE" dirty="0"/>
          </a:p>
          <a:p>
            <a:pPr lvl="1"/>
            <a:endParaRPr lang="en-IE" dirty="0" smtClean="0"/>
          </a:p>
          <a:p>
            <a:endParaRPr lang="en-IE" dirty="0" smtClean="0"/>
          </a:p>
          <a:p>
            <a:pPr lvl="1"/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295400"/>
            <a:ext cx="8229600" cy="457201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400" dirty="0" smtClean="0"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What are the main weaknesses of GFS?</a:t>
            </a:r>
            <a:endParaRPr lang="en-IE" sz="24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0" y="1295400"/>
            <a:ext cx="342900" cy="342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529" y="1977851"/>
            <a:ext cx="8228942" cy="1267858"/>
          </a:xfrm>
          <a:prstGeom prst="rect">
            <a:avLst/>
          </a:prstGeom>
          <a:solidFill>
            <a:srgbClr val="C2E49C">
              <a:alpha val="97000"/>
            </a:srgbClr>
          </a:solidFill>
        </p:spPr>
        <p:txBody>
          <a:bodyPr wrap="square" rtlCol="0">
            <a:noAutofit/>
          </a:bodyPr>
          <a:lstStyle/>
          <a:p>
            <a:r>
              <a:rPr lang="en-IE" sz="2400" dirty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Master node single point of failure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Use hardware replication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Logs and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checkpoints</a:t>
            </a:r>
            <a:endParaRPr lang="en-IE" altLang="ja-JP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IE" altLang="ja-JP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751" y="1977319"/>
            <a:ext cx="311197" cy="3111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8575" y="4942560"/>
            <a:ext cx="8197896" cy="1563119"/>
          </a:xfrm>
          <a:prstGeom prst="rect">
            <a:avLst/>
          </a:prstGeom>
          <a:solidFill>
            <a:srgbClr val="C2E49C">
              <a:alpha val="97000"/>
            </a:srgbClr>
          </a:solidFill>
        </p:spPr>
        <p:txBody>
          <a:bodyPr wrap="square" rtlCol="0">
            <a:noAutofit/>
          </a:bodyPr>
          <a:lstStyle/>
          <a:p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Master-node </a:t>
            </a:r>
            <a:r>
              <a:rPr lang="en-IE" sz="2400" dirty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metadata kept in memory</a:t>
            </a:r>
          </a:p>
          <a:p>
            <a:pPr lvl="1"/>
            <a:r>
              <a:rPr lang="en-IE" sz="2400" dirty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Each chunk needs 64 </a:t>
            </a:r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bytes to address</a:t>
            </a:r>
            <a:endParaRPr lang="en-IE" sz="2400" dirty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Chunk data can be queried from each </a:t>
            </a:r>
            <a:r>
              <a:rPr lang="en-IE" sz="2400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chunkserver</a:t>
            </a:r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E" altLang="ja-JP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Keep each chunk large (fewer chunks)</a:t>
            </a:r>
          </a:p>
          <a:p>
            <a:pPr marL="457200" indent="-457200">
              <a:buFont typeface="+mj-lt"/>
              <a:buAutoNum type="arabicPeriod"/>
            </a:pPr>
            <a:endParaRPr lang="en-IE" altLang="ja-JP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IE" altLang="ja-JP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4219" y="3470959"/>
            <a:ext cx="8192252" cy="1243529"/>
          </a:xfrm>
          <a:prstGeom prst="rect">
            <a:avLst/>
          </a:prstGeom>
          <a:solidFill>
            <a:srgbClr val="C2E49C">
              <a:alpha val="97000"/>
            </a:srgbClr>
          </a:solidFill>
        </p:spPr>
        <p:txBody>
          <a:bodyPr wrap="square" rtlCol="0">
            <a:noAutofit/>
          </a:bodyPr>
          <a:lstStyle/>
          <a:p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Master </a:t>
            </a:r>
            <a:r>
              <a:rPr lang="en-IE" sz="2400" dirty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node is a bottleneck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Use more powerful machine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Minimise master node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traffic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274" y="3475466"/>
            <a:ext cx="311197" cy="3111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750" y="4939738"/>
            <a:ext cx="311197" cy="31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4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Hadoop Distributed File System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IE" dirty="0" smtClean="0"/>
          </a:p>
          <a:p>
            <a:r>
              <a:rPr lang="en-IE" dirty="0" smtClean="0"/>
              <a:t>Open source version of GFS</a:t>
            </a:r>
          </a:p>
          <a:p>
            <a:endParaRPr lang="en-IE" dirty="0" smtClean="0"/>
          </a:p>
          <a:p>
            <a:r>
              <a:rPr lang="en-IE" dirty="0" smtClean="0"/>
              <a:t>HDFS-to-GFS translation guide …</a:t>
            </a:r>
          </a:p>
          <a:p>
            <a:pPr lvl="1"/>
            <a:r>
              <a:rPr lang="en-IE" dirty="0" smtClean="0"/>
              <a:t>Data-node = </a:t>
            </a:r>
            <a:r>
              <a:rPr lang="en-IE" dirty="0" err="1" smtClean="0"/>
              <a:t>Chunkserver</a:t>
            </a:r>
            <a:endParaRPr lang="en-IE" dirty="0" smtClean="0"/>
          </a:p>
          <a:p>
            <a:pPr lvl="1"/>
            <a:r>
              <a:rPr lang="en-IE" dirty="0" smtClean="0"/>
              <a:t>Name-node = Master</a:t>
            </a:r>
          </a:p>
          <a:p>
            <a:pPr marL="457200" lvl="1" indent="0">
              <a:buNone/>
            </a:pPr>
            <a:endParaRPr lang="en-IE" dirty="0" smtClean="0"/>
          </a:p>
          <a:p>
            <a:r>
              <a:rPr lang="en-IE" dirty="0" smtClean="0"/>
              <a:t>Same idea except …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</a:rPr>
              <a:t>GFS is proprietary (hidden in Google)</a:t>
            </a:r>
          </a:p>
          <a:p>
            <a:pPr lvl="1"/>
            <a:r>
              <a:rPr lang="en-IE" dirty="0" smtClean="0">
                <a:solidFill>
                  <a:srgbClr val="008000"/>
                </a:solidFill>
              </a:rPr>
              <a:t>HDFS is open source (Apache!)</a:t>
            </a:r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762000"/>
            <a:ext cx="225494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5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Massive Data Processing in Google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1045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7" y="1085500"/>
            <a:ext cx="8680465" cy="5468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Implementing on thousands of machines</a:t>
            </a:r>
            <a:endParaRPr lang="en-IE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1221912"/>
            <a:ext cx="4038600" cy="1231106"/>
          </a:xfrm>
          <a:prstGeom prst="rect">
            <a:avLst/>
          </a:prstGeom>
          <a:solidFill>
            <a:schemeClr val="accent4">
              <a:lumMod val="20000"/>
              <a:lumOff val="80000"/>
              <a:alpha val="96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altLang="ja-JP" sz="2000" u="sng" dirty="0" smtClean="0">
                <a:latin typeface="Segoe UI Light" panose="020B0502040204020203" pitchFamily="34" charset="0"/>
              </a:rPr>
              <a:t>Crawling</a:t>
            </a:r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Parse links from webpages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Schedule links for crawling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Download pages, GOTO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62500" y="1219200"/>
            <a:ext cx="4038600" cy="1233818"/>
          </a:xfrm>
          <a:prstGeom prst="rect">
            <a:avLst/>
          </a:prstGeom>
          <a:solidFill>
            <a:schemeClr val="accent4">
              <a:lumMod val="20000"/>
              <a:lumOff val="80000"/>
              <a:alpha val="96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altLang="ja-JP" sz="2000" u="sng" dirty="0" smtClean="0">
                <a:latin typeface="Segoe UI Light" panose="020B0502040204020203" pitchFamily="34" charset="0"/>
              </a:rPr>
              <a:t>Indexing</a:t>
            </a:r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Parse keywords from webpages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Index keywords to webpages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Manage updates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1" y="2588499"/>
            <a:ext cx="4038600" cy="1231106"/>
          </a:xfrm>
          <a:prstGeom prst="rect">
            <a:avLst/>
          </a:prstGeom>
          <a:solidFill>
            <a:schemeClr val="accent4">
              <a:lumMod val="20000"/>
              <a:lumOff val="80000"/>
              <a:alpha val="96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altLang="ja-JP" sz="2000" u="sng" dirty="0" smtClean="0">
                <a:latin typeface="Segoe UI Light" panose="020B0502040204020203" pitchFamily="34" charset="0"/>
              </a:rPr>
              <a:t>Ranking</a:t>
            </a:r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How relevant is a page? (TF-IDF)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How important is it? (PageRank)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How many users clicked it?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62500" y="2588499"/>
            <a:ext cx="4038600" cy="1231106"/>
          </a:xfrm>
          <a:prstGeom prst="rect">
            <a:avLst/>
          </a:prstGeom>
          <a:solidFill>
            <a:schemeClr val="accent4">
              <a:lumMod val="20000"/>
              <a:lumOff val="80000"/>
              <a:alpha val="96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u="sng" dirty="0" smtClean="0">
                <a:latin typeface="Segoe UI Light" panose="020B0502040204020203" pitchFamily="34" charset="0"/>
              </a:rPr>
              <a:t>...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4123630"/>
            <a:ext cx="8420100" cy="1819970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altLang="ja-JP" sz="2000" u="sng" dirty="0" smtClean="0">
                <a:latin typeface="Segoe UI Light" panose="020B0502040204020203" pitchFamily="34" charset="0"/>
              </a:rPr>
              <a:t>Build distributed abstractions</a:t>
            </a:r>
          </a:p>
          <a:p>
            <a:pPr>
              <a:buClr>
                <a:schemeClr val="tx1"/>
              </a:buClr>
            </a:pPr>
            <a:endParaRPr lang="en-IE" sz="800" b="1" dirty="0" smtClean="0">
              <a:solidFill>
                <a:schemeClr val="accent1">
                  <a:lumMod val="75000"/>
                </a:schemeClr>
              </a:solidFill>
              <a:latin typeface="Segoe UI Light" panose="020B0502040204020203" pitchFamily="34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</a:rPr>
              <a:t>write</a:t>
            </a:r>
            <a:r>
              <a:rPr lang="en-IE" dirty="0" smtClean="0">
                <a:latin typeface="Segoe UI Light" panose="020B0502040204020203" pitchFamily="34" charset="0"/>
              </a:rPr>
              <a:t>(file f)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</a:rPr>
              <a:t>read</a:t>
            </a:r>
            <a:r>
              <a:rPr lang="en-IE" dirty="0" smtClean="0">
                <a:latin typeface="Segoe UI Light" panose="020B0502040204020203" pitchFamily="34" charset="0"/>
              </a:rPr>
              <a:t>(file f)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</a:rPr>
              <a:t>delete</a:t>
            </a:r>
            <a:r>
              <a:rPr lang="en-IE" dirty="0" smtClean="0">
                <a:latin typeface="Segoe UI Light" panose="020B0502040204020203" pitchFamily="34" charset="0"/>
              </a:rPr>
              <a:t>(file f)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</a:rPr>
              <a:t>append</a:t>
            </a:r>
            <a:r>
              <a:rPr lang="en-IE" dirty="0" smtClean="0">
                <a:latin typeface="Segoe UI Light" panose="020B0502040204020203" pitchFamily="34" charset="0"/>
              </a:rPr>
              <a:t>(file f, data d)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448" y="4125467"/>
            <a:ext cx="342900" cy="342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4572000"/>
            <a:ext cx="3048000" cy="1170432"/>
          </a:xfrm>
          <a:prstGeom prst="rect">
            <a:avLst/>
          </a:prstGeom>
          <a:solidFill>
            <a:srgbClr val="F3FCFF">
              <a:alpha val="25000"/>
            </a:srgb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noAutofit/>
          </a:bodyPr>
          <a:lstStyle/>
          <a:p>
            <a:pPr algn="r"/>
            <a:r>
              <a:rPr lang="en-IE" dirty="0" smtClean="0">
                <a:latin typeface="Calibri Light" panose="020F0302020204030204" pitchFamily="34" charset="0"/>
              </a:rPr>
              <a:t>HDFS/GFS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81450" y="5136650"/>
            <a:ext cx="4343400" cy="457200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Segoe UI Light" panose="020B0502040204020203" pitchFamily="34" charset="0"/>
              </a:rPr>
              <a:t>We done?</a:t>
            </a:r>
            <a:endParaRPr lang="en-IE" sz="2000" dirty="0">
              <a:latin typeface="Segoe UI Light" panose="020B050204020402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1950" y="5136650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7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7" y="1085500"/>
            <a:ext cx="8680465" cy="5468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Implementing on thousands of machines</a:t>
            </a:r>
            <a:endParaRPr lang="en-IE" sz="3200" dirty="0"/>
          </a:p>
        </p:txBody>
      </p:sp>
      <p:grpSp>
        <p:nvGrpSpPr>
          <p:cNvPr id="5" name="Group 4"/>
          <p:cNvGrpSpPr/>
          <p:nvPr/>
        </p:nvGrpSpPr>
        <p:grpSpPr>
          <a:xfrm>
            <a:off x="571499" y="1219200"/>
            <a:ext cx="8001000" cy="5257800"/>
            <a:chOff x="1746173" y="1905000"/>
            <a:chExt cx="5549977" cy="3882729"/>
          </a:xfrm>
        </p:grpSpPr>
        <p:sp>
          <p:nvSpPr>
            <p:cNvPr id="10" name="TextBox 9"/>
            <p:cNvSpPr txBox="1"/>
            <p:nvPr/>
          </p:nvSpPr>
          <p:spPr>
            <a:xfrm>
              <a:off x="1752600" y="1905000"/>
              <a:ext cx="5543550" cy="3882729"/>
            </a:xfrm>
            <a:prstGeom prst="rect">
              <a:avLst/>
            </a:prstGeom>
            <a:solidFill>
              <a:srgbClr val="F3FCFF">
                <a:alpha val="84000"/>
              </a:srgbClr>
            </a:solidFill>
            <a:ln>
              <a:solidFill>
                <a:schemeClr val="tx1"/>
              </a:solidFill>
              <a:prstDash val="lgDash"/>
            </a:ln>
          </p:spPr>
          <p:txBody>
            <a:bodyPr wrap="square" rtlCol="0">
              <a:noAutofit/>
            </a:bodyPr>
            <a:lstStyle/>
            <a:p>
              <a:pPr algn="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6173" y="1905000"/>
              <a:ext cx="5543550" cy="3882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45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Google’s MapReduce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7198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MapReduce: White-Paper</a:t>
            </a:r>
            <a:endParaRPr lang="en-IE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587218"/>
            <a:ext cx="6629400" cy="527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5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28600" y="2382976"/>
            <a:ext cx="8686800" cy="305159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81400" y="2525633"/>
            <a:ext cx="1828800" cy="10668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3600" dirty="0" smtClean="0">
                <a:latin typeface="Calibri Light" panose="020F0302020204030204" pitchFamily="34" charset="0"/>
              </a:rPr>
              <a:t>You</a:t>
            </a:r>
            <a:endParaRPr lang="en-IE" sz="3600" dirty="0">
              <a:latin typeface="Calibri Light" panose="020F03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81000" y="4139168"/>
            <a:ext cx="18288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3200" dirty="0" smtClean="0">
                <a:latin typeface="Calibri Light" panose="020F0302020204030204" pitchFamily="34" charset="0"/>
              </a:rPr>
              <a:t>Worker 1</a:t>
            </a:r>
            <a:endParaRPr lang="en-IE" sz="3200" dirty="0">
              <a:latin typeface="Calibri Light" panose="020F03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14600" y="4139168"/>
            <a:ext cx="18288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3200" dirty="0" smtClean="0">
                <a:latin typeface="Calibri Light" panose="020F0302020204030204" pitchFamily="34" charset="0"/>
              </a:rPr>
              <a:t>Worker 2</a:t>
            </a:r>
            <a:endParaRPr lang="en-IE" sz="3200" dirty="0">
              <a:latin typeface="Calibri Light" panose="020F03020202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48200" y="4139168"/>
            <a:ext cx="18288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3200" dirty="0" smtClean="0">
                <a:latin typeface="Calibri Light" panose="020F0302020204030204" pitchFamily="34" charset="0"/>
              </a:rPr>
              <a:t>Worker 3</a:t>
            </a:r>
            <a:endParaRPr lang="en-IE" sz="3200" dirty="0">
              <a:latin typeface="Calibri Light" panose="020F03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781800" y="4139168"/>
            <a:ext cx="18288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3200" dirty="0" smtClean="0">
                <a:latin typeface="Calibri Light" panose="020F0302020204030204" pitchFamily="34" charset="0"/>
              </a:rPr>
              <a:t>Worker 4</a:t>
            </a:r>
            <a:endParaRPr lang="en-IE" sz="3200" dirty="0">
              <a:latin typeface="Calibri Light" panose="020F03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506786" y="306844"/>
            <a:ext cx="2130425" cy="2076132"/>
            <a:chOff x="3506786" y="228600"/>
            <a:chExt cx="2130425" cy="2076132"/>
          </a:xfrm>
        </p:grpSpPr>
        <p:pic>
          <p:nvPicPr>
            <p:cNvPr id="1026" name="Picture 2" descr="Related 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6786" y="228600"/>
              <a:ext cx="2130425" cy="1424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Down Arrow 13"/>
            <p:cNvSpPr/>
            <p:nvPr/>
          </p:nvSpPr>
          <p:spPr>
            <a:xfrm>
              <a:off x="4038599" y="1656080"/>
              <a:ext cx="1066800" cy="648652"/>
            </a:xfrm>
            <a:prstGeom prst="downArrow">
              <a:avLst>
                <a:gd name="adj1" fmla="val 50000"/>
                <a:gd name="adj2" fmla="val 32857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8600" y="5424825"/>
            <a:ext cx="8686800" cy="1052175"/>
            <a:chOff x="228600" y="5346581"/>
            <a:chExt cx="8686800" cy="1052175"/>
          </a:xfrm>
        </p:grpSpPr>
        <p:sp>
          <p:nvSpPr>
            <p:cNvPr id="16" name="Down Arrow 15"/>
            <p:cNvSpPr/>
            <p:nvPr/>
          </p:nvSpPr>
          <p:spPr>
            <a:xfrm>
              <a:off x="4038599" y="5346581"/>
              <a:ext cx="1066800" cy="648652"/>
            </a:xfrm>
            <a:prstGeom prst="downArrow">
              <a:avLst>
                <a:gd name="adj1" fmla="val 50000"/>
                <a:gd name="adj2" fmla="val 32857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8600" y="6029424"/>
              <a:ext cx="868680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E" dirty="0" smtClean="0">
                  <a:latin typeface="Calibri Light" panose="020F0302020204030204" pitchFamily="34" charset="0"/>
                </a:rPr>
                <a:t>2♠</a:t>
              </a:r>
              <a:r>
                <a:rPr lang="en-IE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×391, </a:t>
              </a:r>
              <a:r>
                <a:rPr lang="en-IE" dirty="0" smtClean="0">
                  <a:latin typeface="Calibri Light" panose="020F0302020204030204" pitchFamily="34" charset="0"/>
                </a:rPr>
                <a:t>3♠</a:t>
              </a:r>
              <a:r>
                <a:rPr lang="en-IE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×192, </a:t>
              </a:r>
              <a:r>
                <a:rPr lang="en-IE" dirty="0" smtClean="0">
                  <a:latin typeface="Calibri Light" panose="020F0302020204030204" pitchFamily="34" charset="0"/>
                </a:rPr>
                <a:t>4♠</a:t>
              </a:r>
              <a:r>
                <a:rPr lang="en-IE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×266, ..., </a:t>
              </a:r>
              <a:r>
                <a:rPr lang="en-IE" dirty="0" smtClean="0">
                  <a:solidFill>
                    <a:srgbClr val="FF0000"/>
                  </a:solidFill>
                  <a:latin typeface="Calibri Light" panose="020F0302020204030204" pitchFamily="34" charset="0"/>
                </a:rPr>
                <a:t>Q♥</a:t>
              </a:r>
              <a:r>
                <a:rPr lang="en-IE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×123, </a:t>
              </a:r>
              <a:r>
                <a:rPr lang="en-IE" dirty="0" smtClean="0">
                  <a:solidFill>
                    <a:srgbClr val="FF0000"/>
                  </a:solidFill>
                  <a:latin typeface="Calibri Light" panose="020F0302020204030204" pitchFamily="34" charset="0"/>
                </a:rPr>
                <a:t>K♥</a:t>
              </a:r>
              <a:r>
                <a:rPr lang="en-IE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×321, </a:t>
              </a:r>
              <a:r>
                <a:rPr lang="en-IE" dirty="0" smtClean="0">
                  <a:solidFill>
                    <a:srgbClr val="FF0000"/>
                  </a:solidFill>
                  <a:latin typeface="Calibri Light" panose="020F0302020204030204" pitchFamily="34" charset="0"/>
                </a:rPr>
                <a:t>A♥</a:t>
              </a:r>
              <a:r>
                <a:rPr lang="en-IE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×402</a:t>
              </a:r>
              <a:endParaRPr lang="en-I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47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Moving to word count ...</a:t>
            </a:r>
            <a:endParaRPr lang="en-IE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600200"/>
            <a:ext cx="8229600" cy="457201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400" dirty="0" smtClean="0"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How could we do a distributed word count?</a:t>
            </a:r>
            <a:endParaRPr lang="en-IE" sz="24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0" y="1600200"/>
            <a:ext cx="342900" cy="342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2590800"/>
            <a:ext cx="8229600" cy="457201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400" dirty="0"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C</a:t>
            </a:r>
            <a:r>
              <a:rPr lang="en-IE" sz="2400" dirty="0" smtClean="0"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ount parts in memory on different machines and merge?</a:t>
            </a:r>
            <a:endParaRPr lang="en-IE" sz="24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0" y="2590800"/>
            <a:ext cx="342900" cy="342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2999" y="3048002"/>
            <a:ext cx="7551145" cy="419098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But if the data don’t fit in memory (e.g., 4-grams)?</a:t>
            </a:r>
            <a:endParaRPr lang="en-IE" sz="2000" dirty="0">
              <a:solidFill>
                <a:srgbClr val="FF0000"/>
              </a:solidFill>
              <a:latin typeface="Calibri Light" panose="020F0302020204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2999" y="3467099"/>
            <a:ext cx="7551145" cy="419098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And how to do that merge </a:t>
            </a:r>
            <a:r>
              <a:rPr lang="en-IE" sz="1600" dirty="0" smtClean="0">
                <a:solidFill>
                  <a:srgbClr val="FF0000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(sum counts for word </a:t>
            </a:r>
            <a:r>
              <a:rPr lang="en-IE" sz="1600" i="1" dirty="0" smtClean="0">
                <a:solidFill>
                  <a:srgbClr val="FF0000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w</a:t>
            </a:r>
            <a:r>
              <a:rPr lang="en-IE" sz="1600" dirty="0" smtClean="0">
                <a:solidFill>
                  <a:srgbClr val="FF0000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 across machines)</a:t>
            </a:r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?</a:t>
            </a:r>
            <a:endParaRPr lang="en-IE" sz="2000" dirty="0">
              <a:solidFill>
                <a:srgbClr val="FF0000"/>
              </a:solidFill>
              <a:latin typeface="Calibri Light" panose="020F0302020204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4457701"/>
            <a:ext cx="8229600" cy="457201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400" dirty="0"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C</a:t>
            </a:r>
            <a:r>
              <a:rPr lang="en-IE" sz="2400" dirty="0" smtClean="0"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ount parts on-disk on different machines and merge?</a:t>
            </a:r>
            <a:endParaRPr lang="en-IE" sz="24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0" y="4457701"/>
            <a:ext cx="342900" cy="3429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42999" y="4914902"/>
            <a:ext cx="7551145" cy="419098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Again, how to do that merge?</a:t>
            </a:r>
            <a:endParaRPr lang="en-IE" sz="2000" dirty="0">
              <a:solidFill>
                <a:srgbClr val="FF0000"/>
              </a:solidFill>
              <a:latin typeface="Calibri Light" panose="020F0302020204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11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0" y="4886679"/>
            <a:ext cx="9144000" cy="9855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0" y="4128203"/>
            <a:ext cx="9144000" cy="7595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0" y="2343486"/>
            <a:ext cx="9144000" cy="18012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90600"/>
            <a:ext cx="9144000" cy="13715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Distributed word count</a:t>
            </a:r>
            <a:endParaRPr lang="en-IE" sz="3200" dirty="0"/>
          </a:p>
        </p:txBody>
      </p:sp>
      <p:sp>
        <p:nvSpPr>
          <p:cNvPr id="4" name="Rectangle 3"/>
          <p:cNvSpPr/>
          <p:nvPr/>
        </p:nvSpPr>
        <p:spPr>
          <a:xfrm>
            <a:off x="376609" y="1600200"/>
            <a:ext cx="1419781" cy="76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67018" y="1600200"/>
            <a:ext cx="1419781" cy="76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57426" y="1600200"/>
            <a:ext cx="1419781" cy="76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9" name="Picture 4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28" y="10668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618" y="10668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09" y="10668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76609" y="2046865"/>
            <a:ext cx="709890" cy="31533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57429" y="2046862"/>
            <a:ext cx="709890" cy="31533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95310" y="2046864"/>
            <a:ext cx="709890" cy="31533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3776" y="11545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72497" y="11545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B1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07293" y="11545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C1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63907" y="3371849"/>
            <a:ext cx="1419781" cy="76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054316" y="3371849"/>
            <a:ext cx="1419781" cy="76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744724" y="3371849"/>
            <a:ext cx="1419781" cy="76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37" name="Picture 4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726" y="283844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916" y="283844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07" y="283844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363907" y="3818514"/>
            <a:ext cx="709890" cy="315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a-k</a:t>
            </a:r>
            <a:endParaRPr lang="en-IE" b="1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744727" y="3818511"/>
            <a:ext cx="709890" cy="315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r-z</a:t>
            </a:r>
            <a:endParaRPr lang="en-IE" b="1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054316" y="3818513"/>
            <a:ext cx="709890" cy="315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rgbClr val="0070C0"/>
                </a:solidFill>
                <a:latin typeface="Calibri Light" panose="020F0302020204030204" pitchFamily="34" charset="0"/>
              </a:rPr>
              <a:t>l</a:t>
            </a:r>
            <a:r>
              <a:rPr lang="en-IE" b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-q</a:t>
            </a:r>
            <a:endParaRPr lang="en-IE" b="1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01074" y="2926229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59795" y="2926229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B1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94591" y="2926229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C1</a:t>
            </a:r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47" name="Straight Arrow Connector 46"/>
          <p:cNvCxnSpPr>
            <a:endCxn id="38" idx="0"/>
          </p:cNvCxnSpPr>
          <p:nvPr/>
        </p:nvCxnSpPr>
        <p:spPr>
          <a:xfrm>
            <a:off x="1086499" y="2362200"/>
            <a:ext cx="1652308" cy="4762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4" idx="2"/>
          </p:cNvCxnSpPr>
          <p:nvPr/>
        </p:nvCxnSpPr>
        <p:spPr>
          <a:xfrm>
            <a:off x="1086500" y="2362200"/>
            <a:ext cx="3368113" cy="4762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39" idx="0"/>
          </p:cNvCxnSpPr>
          <p:nvPr/>
        </p:nvCxnSpPr>
        <p:spPr>
          <a:xfrm>
            <a:off x="1073797" y="2362197"/>
            <a:ext cx="1" cy="4762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5" idx="2"/>
          </p:cNvCxnSpPr>
          <p:nvPr/>
        </p:nvCxnSpPr>
        <p:spPr>
          <a:xfrm flipH="1">
            <a:off x="1086500" y="2362200"/>
            <a:ext cx="1690409" cy="4762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38" idx="0"/>
          </p:cNvCxnSpPr>
          <p:nvPr/>
        </p:nvCxnSpPr>
        <p:spPr>
          <a:xfrm flipH="1">
            <a:off x="2738807" y="2362200"/>
            <a:ext cx="25399" cy="4762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5" idx="2"/>
            <a:endCxn id="37" idx="0"/>
          </p:cNvCxnSpPr>
          <p:nvPr/>
        </p:nvCxnSpPr>
        <p:spPr>
          <a:xfrm>
            <a:off x="2776909" y="2362200"/>
            <a:ext cx="1677708" cy="4762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37" idx="0"/>
          </p:cNvCxnSpPr>
          <p:nvPr/>
        </p:nvCxnSpPr>
        <p:spPr>
          <a:xfrm flipH="1">
            <a:off x="4454617" y="2362200"/>
            <a:ext cx="12702" cy="4762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6" idx="2"/>
            <a:endCxn id="38" idx="0"/>
          </p:cNvCxnSpPr>
          <p:nvPr/>
        </p:nvCxnSpPr>
        <p:spPr>
          <a:xfrm flipH="1">
            <a:off x="2738807" y="2362200"/>
            <a:ext cx="1728510" cy="4762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6" idx="2"/>
            <a:endCxn id="39" idx="0"/>
          </p:cNvCxnSpPr>
          <p:nvPr/>
        </p:nvCxnSpPr>
        <p:spPr>
          <a:xfrm flipH="1">
            <a:off x="1073798" y="2362200"/>
            <a:ext cx="3393519" cy="4762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>
            <a:off x="376609" y="4872625"/>
            <a:ext cx="1419781" cy="914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(a,10023)</a:t>
            </a:r>
          </a:p>
          <a:p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(aa,6234)</a:t>
            </a:r>
          </a:p>
          <a:p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…</a:t>
            </a:r>
          </a:p>
        </p:txBody>
      </p:sp>
      <p:sp>
        <p:nvSpPr>
          <p:cNvPr id="97" name="Rectangle 96"/>
          <p:cNvSpPr/>
          <p:nvPr/>
        </p:nvSpPr>
        <p:spPr>
          <a:xfrm>
            <a:off x="2075128" y="4872625"/>
            <a:ext cx="1419781" cy="914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(lab,8123)</a:t>
            </a:r>
          </a:p>
          <a:p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(label,983)</a:t>
            </a:r>
          </a:p>
          <a:p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…</a:t>
            </a:r>
          </a:p>
        </p:txBody>
      </p:sp>
      <p:sp>
        <p:nvSpPr>
          <p:cNvPr id="98" name="Rectangle 97"/>
          <p:cNvSpPr/>
          <p:nvPr/>
        </p:nvSpPr>
        <p:spPr>
          <a:xfrm>
            <a:off x="3766188" y="4872625"/>
            <a:ext cx="1419781" cy="914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(rag,543)</a:t>
            </a:r>
          </a:p>
          <a:p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(rat,1233)</a:t>
            </a:r>
          </a:p>
          <a:p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…</a:t>
            </a:r>
          </a:p>
        </p:txBody>
      </p:sp>
      <p:cxnSp>
        <p:nvCxnSpPr>
          <p:cNvPr id="99" name="Straight Arrow Connector 98"/>
          <p:cNvCxnSpPr>
            <a:stCxn id="34" idx="2"/>
            <a:endCxn id="96" idx="0"/>
          </p:cNvCxnSpPr>
          <p:nvPr/>
        </p:nvCxnSpPr>
        <p:spPr>
          <a:xfrm>
            <a:off x="1073798" y="4133849"/>
            <a:ext cx="12702" cy="7387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endCxn id="97" idx="0"/>
          </p:cNvCxnSpPr>
          <p:nvPr/>
        </p:nvCxnSpPr>
        <p:spPr>
          <a:xfrm>
            <a:off x="2770556" y="4133846"/>
            <a:ext cx="14463" cy="7387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endCxn id="98" idx="0"/>
          </p:cNvCxnSpPr>
          <p:nvPr/>
        </p:nvCxnSpPr>
        <p:spPr>
          <a:xfrm>
            <a:off x="4463376" y="4133849"/>
            <a:ext cx="12703" cy="7387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00" y="4339225"/>
            <a:ext cx="440872" cy="43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 2" descr="http://www.netanimations.net/large%20gears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083" y="4339225"/>
            <a:ext cx="440872" cy="43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 3" descr="http://www.netanimations.net/large%20gears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897" y="4339225"/>
            <a:ext cx="440872" cy="43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TextBox 114"/>
          <p:cNvSpPr txBox="1"/>
          <p:nvPr/>
        </p:nvSpPr>
        <p:spPr>
          <a:xfrm>
            <a:off x="5715000" y="990600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dirty="0" smtClean="0">
                <a:latin typeface="Calibri Light" panose="020F0302020204030204" pitchFamily="34" charset="0"/>
              </a:rPr>
              <a:t>Input</a:t>
            </a:r>
          </a:p>
          <a:p>
            <a:r>
              <a:rPr lang="en-IE" sz="2000" dirty="0" smtClean="0">
                <a:latin typeface="Calibri Light" panose="020F0302020204030204" pitchFamily="34" charset="0"/>
              </a:rPr>
              <a:t>File on Distr. File System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5715000" y="2460008"/>
            <a:ext cx="342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>
                <a:latin typeface="Calibri Light" panose="020F0302020204030204" pitchFamily="34" charset="0"/>
              </a:rPr>
              <a:t>Partition</a:t>
            </a:r>
          </a:p>
          <a:p>
            <a:endParaRPr lang="en-IE" sz="2400" dirty="0" smtClean="0">
              <a:latin typeface="Calibri Light" panose="020F0302020204030204" pitchFamily="34" charset="0"/>
            </a:endParaRPr>
          </a:p>
          <a:p>
            <a:endParaRPr lang="en-IE" sz="2400" dirty="0">
              <a:latin typeface="Calibri Light" panose="020F0302020204030204" pitchFamily="34" charset="0"/>
            </a:endParaRPr>
          </a:p>
          <a:p>
            <a:endParaRPr lang="en-IE" sz="2400" dirty="0" smtClean="0">
              <a:latin typeface="Calibri Light" panose="020F0302020204030204" pitchFamily="34" charset="0"/>
            </a:endParaRPr>
          </a:p>
          <a:p>
            <a:endParaRPr lang="en-IE" sz="2400" dirty="0" smtClean="0">
              <a:latin typeface="Calibri Light" panose="020F0302020204030204" pitchFamily="34" charset="0"/>
            </a:endParaRPr>
          </a:p>
          <a:p>
            <a:r>
              <a:rPr lang="en-IE" sz="2400" dirty="0" smtClean="0">
                <a:latin typeface="Calibri Light" panose="020F0302020204030204" pitchFamily="34" charset="0"/>
              </a:rPr>
              <a:t>Distr. Sort/Count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5715000" y="4876800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dirty="0" smtClean="0">
                <a:latin typeface="Calibri Light" panose="020F0302020204030204" pitchFamily="34" charset="0"/>
              </a:rPr>
              <a:t>Output</a:t>
            </a:r>
          </a:p>
          <a:p>
            <a:r>
              <a:rPr lang="en-IE" sz="2000" dirty="0" smtClean="0">
                <a:latin typeface="Calibri Light" panose="020F0302020204030204" pitchFamily="34" charset="0"/>
              </a:rPr>
              <a:t>File on Distr. File System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309817" y="6400799"/>
            <a:ext cx="3709376" cy="457201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400" dirty="0" smtClean="0"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Better </a:t>
            </a:r>
            <a:r>
              <a:rPr lang="en-IE" sz="2400" dirty="0" smtClean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partitioning</a:t>
            </a:r>
            <a:r>
              <a:rPr lang="en-IE" sz="2400" dirty="0" smtClean="0"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?</a:t>
            </a:r>
            <a:endParaRPr lang="en-IE" sz="24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6413536"/>
            <a:ext cx="342900" cy="34290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7010400" y="6400799"/>
            <a:ext cx="2133600" cy="457201"/>
          </a:xfrm>
          <a:prstGeom prst="rect">
            <a:avLst/>
          </a:prstGeom>
          <a:solidFill>
            <a:srgbClr val="C2E49C">
              <a:alpha val="97000"/>
            </a:srgbClr>
          </a:solidFill>
        </p:spPr>
        <p:txBody>
          <a:bodyPr wrap="square" rtlCol="0">
            <a:noAutofit/>
          </a:bodyPr>
          <a:lstStyle/>
          <a:p>
            <a:endParaRPr lang="en-IE" altLang="ja-JP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4498" y="6395268"/>
            <a:ext cx="321402" cy="321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537" y="6502361"/>
            <a:ext cx="1328283" cy="25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3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5" grpId="0" animBg="1"/>
      <p:bldP spid="63" grpId="0" animBg="1"/>
      <p:bldP spid="34" grpId="0" animBg="1"/>
      <p:bldP spid="35" grpId="0" animBg="1"/>
      <p:bldP spid="36" grpId="0" animBg="1"/>
      <p:bldP spid="40" grpId="0" animBg="1"/>
      <p:bldP spid="41" grpId="0" animBg="1"/>
      <p:bldP spid="42" grpId="0" animBg="1"/>
      <p:bldP spid="43" grpId="0"/>
      <p:bldP spid="44" grpId="0"/>
      <p:bldP spid="45" grpId="0"/>
      <p:bldP spid="96" grpId="0" animBg="1"/>
      <p:bldP spid="97" grpId="0" animBg="1"/>
      <p:bldP spid="98" grpId="0" animBg="1"/>
      <p:bldP spid="117" grpId="0"/>
      <p:bldP spid="119" grpId="0"/>
      <p:bldP spid="56" grpId="0" animBg="1"/>
      <p:bldP spid="5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Distributed word count</a:t>
            </a:r>
            <a:endParaRPr lang="en-IE" sz="3200" dirty="0"/>
          </a:p>
        </p:txBody>
      </p:sp>
      <p:sp>
        <p:nvSpPr>
          <p:cNvPr id="76" name="TextBox 75"/>
          <p:cNvSpPr txBox="1"/>
          <p:nvPr/>
        </p:nvSpPr>
        <p:spPr>
          <a:xfrm>
            <a:off x="272984" y="1266824"/>
            <a:ext cx="8511513" cy="457201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400" dirty="0" smtClean="0"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Can we abstract any general framework?</a:t>
            </a:r>
            <a:endParaRPr lang="en-IE" sz="24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7983" y="1278510"/>
            <a:ext cx="342900" cy="342900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267681" y="2133274"/>
            <a:ext cx="8516815" cy="4583397"/>
          </a:xfrm>
          <a:prstGeom prst="rect">
            <a:avLst/>
          </a:prstGeom>
          <a:solidFill>
            <a:srgbClr val="C2E49C">
              <a:alpha val="97000"/>
            </a:srgbClr>
          </a:solidFill>
        </p:spPr>
        <p:txBody>
          <a:bodyPr wrap="square" rtlCol="0">
            <a:noAutofit/>
          </a:bodyPr>
          <a:lstStyle/>
          <a:p>
            <a:endParaRPr lang="en-IE" altLang="ja-JP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7983" y="2161948"/>
            <a:ext cx="321402" cy="32140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55" y="2395959"/>
            <a:ext cx="5820340" cy="233424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95" y="3505200"/>
            <a:ext cx="6402125" cy="26886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92" y="4744354"/>
            <a:ext cx="6599063" cy="26311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42" y="2759398"/>
            <a:ext cx="5781422" cy="44405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42" y="3923542"/>
            <a:ext cx="7001207" cy="456281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43" y="5166197"/>
            <a:ext cx="5327331" cy="474407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3309817" y="6231936"/>
            <a:ext cx="5376983" cy="457201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400" dirty="0" smtClean="0"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Can we be more specific for </a:t>
            </a:r>
            <a:r>
              <a:rPr lang="en-IE" sz="2400" dirty="0" smtClean="0">
                <a:solidFill>
                  <a:srgbClr val="00B050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reduce</a:t>
            </a:r>
            <a:r>
              <a:rPr lang="en-IE" sz="2400" dirty="0" smtClean="0"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?</a:t>
            </a:r>
            <a:endParaRPr lang="en-IE" sz="2400" dirty="0">
              <a:latin typeface="Calibri Light" panose="020F0302020204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8994" y="6229972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7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8" grpId="0" animBg="1"/>
      <p:bldP spid="8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MapReduce</a:t>
            </a:r>
            <a:endParaRPr lang="en-IE" sz="3200" dirty="0"/>
          </a:p>
        </p:txBody>
      </p:sp>
      <p:sp>
        <p:nvSpPr>
          <p:cNvPr id="76" name="TextBox 75"/>
          <p:cNvSpPr txBox="1"/>
          <p:nvPr/>
        </p:nvSpPr>
        <p:spPr>
          <a:xfrm>
            <a:off x="272984" y="1266824"/>
            <a:ext cx="8511513" cy="457201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400" dirty="0" smtClean="0"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Can we abstract any general framework?</a:t>
            </a:r>
            <a:endParaRPr lang="en-IE" sz="24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7983" y="1278510"/>
            <a:ext cx="342900" cy="342900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267681" y="2133274"/>
            <a:ext cx="8516815" cy="4583397"/>
          </a:xfrm>
          <a:prstGeom prst="rect">
            <a:avLst/>
          </a:prstGeom>
          <a:solidFill>
            <a:srgbClr val="C2E49C">
              <a:alpha val="97000"/>
            </a:srgbClr>
          </a:solidFill>
        </p:spPr>
        <p:txBody>
          <a:bodyPr wrap="square" rtlCol="0">
            <a:noAutofit/>
          </a:bodyPr>
          <a:lstStyle/>
          <a:p>
            <a:endParaRPr lang="en-IE" altLang="ja-JP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7983" y="2161948"/>
            <a:ext cx="321402" cy="321403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55" y="2395959"/>
            <a:ext cx="5820340" cy="233424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95" y="3505200"/>
            <a:ext cx="6402125" cy="268866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92" y="4744354"/>
            <a:ext cx="7709797" cy="26428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42" y="2759398"/>
            <a:ext cx="5781422" cy="44405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42" y="3923542"/>
            <a:ext cx="7001207" cy="456281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42" y="5184407"/>
            <a:ext cx="4904241" cy="454393"/>
          </a:xfrm>
          <a:prstGeom prst="rect">
            <a:avLst/>
          </a:prstGeom>
        </p:spPr>
      </p:pic>
      <p:sp>
        <p:nvSpPr>
          <p:cNvPr id="89" name="Rectangle 88"/>
          <p:cNvSpPr/>
          <p:nvPr/>
        </p:nvSpPr>
        <p:spPr>
          <a:xfrm>
            <a:off x="3505200" y="4724400"/>
            <a:ext cx="2209800" cy="320749"/>
          </a:xfrm>
          <a:prstGeom prst="rect">
            <a:avLst/>
          </a:prstGeom>
          <a:noFill/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104859" y="5150961"/>
            <a:ext cx="1238541" cy="259239"/>
          </a:xfrm>
          <a:prstGeom prst="rect">
            <a:avLst/>
          </a:prstGeom>
          <a:noFill/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946890" y="6266914"/>
            <a:ext cx="6739910" cy="369332"/>
          </a:xfrm>
          <a:prstGeom prst="rect">
            <a:avLst/>
          </a:prstGeom>
          <a:solidFill>
            <a:schemeClr val="accent6">
              <a:lumMod val="60000"/>
              <a:lumOff val="40000"/>
              <a:alpha val="9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Segoe UI Light" panose="020B0502040204020203" pitchFamily="34" charset="0"/>
              </a:rPr>
              <a:t>In general, we must assume bags/multisets (sets with duplicates)</a:t>
            </a:r>
            <a:endParaRPr lang="en-IE" dirty="0">
              <a:solidFill>
                <a:srgbClr val="FF0000"/>
              </a:solidFill>
              <a:latin typeface="Segoe UI Light" panose="020B0502040204020203" pitchFamily="34" charset="0"/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26835" y="6266914"/>
            <a:ext cx="351110" cy="35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1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MapReduce: Main Idea</a:t>
            </a:r>
            <a:endParaRPr lang="en-IE" sz="3200" dirty="0"/>
          </a:p>
        </p:txBody>
      </p:sp>
      <p:sp>
        <p:nvSpPr>
          <p:cNvPr id="78" name="TextBox 77"/>
          <p:cNvSpPr txBox="1"/>
          <p:nvPr/>
        </p:nvSpPr>
        <p:spPr>
          <a:xfrm>
            <a:off x="272984" y="1266824"/>
            <a:ext cx="8511513" cy="457201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400" dirty="0" smtClean="0"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Can we abstract any general framework?</a:t>
            </a:r>
            <a:endParaRPr lang="en-IE" sz="24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7983" y="1278510"/>
            <a:ext cx="342900" cy="342900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3648594" y="4377991"/>
            <a:ext cx="4504806" cy="842442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← But how to implement this </a:t>
            </a:r>
          </a:p>
          <a:p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     part in a distributed system</a:t>
            </a:r>
            <a:endParaRPr lang="en-IE" sz="2400" dirty="0">
              <a:latin typeface="Calibri Light" panose="020F0302020204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499" y="4374825"/>
            <a:ext cx="342900" cy="3429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461" y="2362200"/>
            <a:ext cx="2408818" cy="2408818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3648593" y="5410567"/>
            <a:ext cx="4503905" cy="1261069"/>
          </a:xfrm>
          <a:prstGeom prst="rect">
            <a:avLst/>
          </a:prstGeom>
          <a:solidFill>
            <a:srgbClr val="C2E49C">
              <a:alpha val="97000"/>
            </a:srgbClr>
          </a:solidFill>
        </p:spPr>
        <p:txBody>
          <a:bodyPr wrap="square" rtlCol="0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E" altLang="ja-JP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Partition by </a:t>
            </a:r>
            <a:r>
              <a:rPr lang="en-IE" altLang="ja-JP" sz="2400" dirty="0" smtClean="0">
                <a:solidFill>
                  <a:srgbClr val="0707FF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map </a:t>
            </a:r>
            <a:r>
              <a:rPr lang="en-IE" altLang="ja-JP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key</a:t>
            </a:r>
          </a:p>
          <a:p>
            <a:pPr marL="457200" indent="-457200">
              <a:buFont typeface="+mj-lt"/>
              <a:buAutoNum type="arabicPeriod"/>
            </a:pPr>
            <a:r>
              <a:rPr lang="en-IE" altLang="ja-JP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Sort (in parallel) by </a:t>
            </a:r>
            <a:r>
              <a:rPr lang="en-IE" altLang="ja-JP" sz="2400" dirty="0" smtClean="0">
                <a:solidFill>
                  <a:srgbClr val="0707FF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map </a:t>
            </a:r>
            <a:r>
              <a:rPr lang="en-IE" altLang="ja-JP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key</a:t>
            </a:r>
          </a:p>
          <a:p>
            <a:pPr marL="457200" indent="-457200">
              <a:buFont typeface="+mj-lt"/>
              <a:buAutoNum type="arabicPeriod"/>
            </a:pPr>
            <a:r>
              <a:rPr lang="en-IE" altLang="ja-JP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Apply </a:t>
            </a:r>
            <a:r>
              <a:rPr lang="en-IE" altLang="ja-JP" sz="2400" dirty="0" smtClean="0">
                <a:solidFill>
                  <a:srgbClr val="45A245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reduce </a:t>
            </a:r>
            <a:endParaRPr lang="en-IE" altLang="ja-JP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7635" y="5426532"/>
            <a:ext cx="321402" cy="3214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68" y="2966948"/>
            <a:ext cx="4752758" cy="225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5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Distributed Computing in Google</a:t>
            </a:r>
            <a:endParaRPr lang="en-IE" sz="32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43" y="1292923"/>
            <a:ext cx="7315257" cy="487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cdn0.tnwcdn.com/wp-content/blogs.dir/1/files/2013/03/google_nob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3" y="1295400"/>
            <a:ext cx="8971307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78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0" y="4886679"/>
            <a:ext cx="9144000" cy="9855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0" y="4128203"/>
            <a:ext cx="9144000" cy="7595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0" y="2343486"/>
            <a:ext cx="9144000" cy="18012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90600"/>
            <a:ext cx="9144000" cy="13715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MapReduce: Word count</a:t>
            </a:r>
            <a:endParaRPr lang="en-IE" sz="3200" dirty="0"/>
          </a:p>
        </p:txBody>
      </p:sp>
      <p:sp>
        <p:nvSpPr>
          <p:cNvPr id="4" name="Rectangle 3"/>
          <p:cNvSpPr/>
          <p:nvPr/>
        </p:nvSpPr>
        <p:spPr>
          <a:xfrm>
            <a:off x="376609" y="1600200"/>
            <a:ext cx="1419781" cy="76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67018" y="1600200"/>
            <a:ext cx="1419781" cy="76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57426" y="1600200"/>
            <a:ext cx="1419781" cy="76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9" name="Picture 4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28" y="10668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618" y="10668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09" y="10668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76609" y="2046865"/>
            <a:ext cx="709890" cy="31533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57429" y="2046862"/>
            <a:ext cx="709890" cy="31533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74230" y="2046862"/>
            <a:ext cx="709890" cy="31533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3776" y="11545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72497" y="11545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B1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07293" y="1154580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C1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63907" y="3371849"/>
            <a:ext cx="1419781" cy="76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054316" y="3371849"/>
            <a:ext cx="1419781" cy="76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744724" y="3371849"/>
            <a:ext cx="1419781" cy="76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37" name="Picture 4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726" y="283844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916" y="283844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07" y="283844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363907" y="3818514"/>
            <a:ext cx="709890" cy="315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%3=0</a:t>
            </a:r>
            <a:endParaRPr lang="en-IE" b="1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744727" y="3818511"/>
            <a:ext cx="709890" cy="315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%3=2</a:t>
            </a:r>
            <a:endParaRPr lang="en-IE" b="1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054316" y="3818513"/>
            <a:ext cx="709890" cy="315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%3=1</a:t>
            </a:r>
            <a:endParaRPr lang="en-IE" b="1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01074" y="2926229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59795" y="2926229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B1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94591" y="2926229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C1</a:t>
            </a:r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47" name="Straight Arrow Connector 46"/>
          <p:cNvCxnSpPr>
            <a:endCxn id="38" idx="0"/>
          </p:cNvCxnSpPr>
          <p:nvPr/>
        </p:nvCxnSpPr>
        <p:spPr>
          <a:xfrm>
            <a:off x="1086499" y="2362200"/>
            <a:ext cx="1652308" cy="4762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4" idx="2"/>
          </p:cNvCxnSpPr>
          <p:nvPr/>
        </p:nvCxnSpPr>
        <p:spPr>
          <a:xfrm>
            <a:off x="1086500" y="2362200"/>
            <a:ext cx="3368113" cy="4762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39" idx="0"/>
          </p:cNvCxnSpPr>
          <p:nvPr/>
        </p:nvCxnSpPr>
        <p:spPr>
          <a:xfrm>
            <a:off x="1073797" y="2362197"/>
            <a:ext cx="1" cy="4762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5" idx="2"/>
          </p:cNvCxnSpPr>
          <p:nvPr/>
        </p:nvCxnSpPr>
        <p:spPr>
          <a:xfrm flipH="1">
            <a:off x="1086500" y="2362200"/>
            <a:ext cx="1690409" cy="4762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38" idx="0"/>
          </p:cNvCxnSpPr>
          <p:nvPr/>
        </p:nvCxnSpPr>
        <p:spPr>
          <a:xfrm flipH="1">
            <a:off x="2738807" y="2362200"/>
            <a:ext cx="25399" cy="4762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5" idx="2"/>
            <a:endCxn id="37" idx="0"/>
          </p:cNvCxnSpPr>
          <p:nvPr/>
        </p:nvCxnSpPr>
        <p:spPr>
          <a:xfrm>
            <a:off x="2776909" y="2362200"/>
            <a:ext cx="1677708" cy="4762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37" idx="0"/>
          </p:cNvCxnSpPr>
          <p:nvPr/>
        </p:nvCxnSpPr>
        <p:spPr>
          <a:xfrm flipH="1">
            <a:off x="4454617" y="2362200"/>
            <a:ext cx="12702" cy="4762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6" idx="2"/>
            <a:endCxn id="38" idx="0"/>
          </p:cNvCxnSpPr>
          <p:nvPr/>
        </p:nvCxnSpPr>
        <p:spPr>
          <a:xfrm flipH="1">
            <a:off x="2738807" y="2362200"/>
            <a:ext cx="1728510" cy="4762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6" idx="2"/>
            <a:endCxn id="39" idx="0"/>
          </p:cNvCxnSpPr>
          <p:nvPr/>
        </p:nvCxnSpPr>
        <p:spPr>
          <a:xfrm flipH="1">
            <a:off x="1073798" y="2362200"/>
            <a:ext cx="3393519" cy="4762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>
            <a:off x="376609" y="4872625"/>
            <a:ext cx="1419781" cy="914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(a,10023)</a:t>
            </a:r>
          </a:p>
          <a:p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(abba,6234)</a:t>
            </a:r>
          </a:p>
          <a:p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…</a:t>
            </a:r>
          </a:p>
        </p:txBody>
      </p:sp>
      <p:sp>
        <p:nvSpPr>
          <p:cNvPr id="97" name="Rectangle 96"/>
          <p:cNvSpPr/>
          <p:nvPr/>
        </p:nvSpPr>
        <p:spPr>
          <a:xfrm>
            <a:off x="2075128" y="4872625"/>
            <a:ext cx="1419781" cy="914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(abs,8123)</a:t>
            </a:r>
          </a:p>
          <a:p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(acad,983)</a:t>
            </a:r>
          </a:p>
          <a:p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…</a:t>
            </a:r>
          </a:p>
        </p:txBody>
      </p:sp>
      <p:sp>
        <p:nvSpPr>
          <p:cNvPr id="98" name="Rectangle 97"/>
          <p:cNvSpPr/>
          <p:nvPr/>
        </p:nvSpPr>
        <p:spPr>
          <a:xfrm>
            <a:off x="3766188" y="4872625"/>
            <a:ext cx="1419781" cy="914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(about,543)</a:t>
            </a:r>
          </a:p>
          <a:p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(add,1233)</a:t>
            </a:r>
          </a:p>
          <a:p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…</a:t>
            </a:r>
          </a:p>
        </p:txBody>
      </p:sp>
      <p:cxnSp>
        <p:nvCxnSpPr>
          <p:cNvPr id="99" name="Straight Arrow Connector 98"/>
          <p:cNvCxnSpPr>
            <a:stCxn id="34" idx="2"/>
            <a:endCxn id="96" idx="0"/>
          </p:cNvCxnSpPr>
          <p:nvPr/>
        </p:nvCxnSpPr>
        <p:spPr>
          <a:xfrm>
            <a:off x="1073798" y="4133849"/>
            <a:ext cx="12702" cy="7387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endCxn id="97" idx="0"/>
          </p:cNvCxnSpPr>
          <p:nvPr/>
        </p:nvCxnSpPr>
        <p:spPr>
          <a:xfrm>
            <a:off x="2770556" y="4133846"/>
            <a:ext cx="14463" cy="7387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endCxn id="98" idx="0"/>
          </p:cNvCxnSpPr>
          <p:nvPr/>
        </p:nvCxnSpPr>
        <p:spPr>
          <a:xfrm>
            <a:off x="4463376" y="4133849"/>
            <a:ext cx="12703" cy="7387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00" y="4339225"/>
            <a:ext cx="440872" cy="43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 2" descr="http://www.netanimations.net/large%20gears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083" y="4339225"/>
            <a:ext cx="440872" cy="43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 3" descr="http://www.netanimations.net/large%20gears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897" y="4339225"/>
            <a:ext cx="440872" cy="43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TextBox 114"/>
          <p:cNvSpPr txBox="1"/>
          <p:nvPr/>
        </p:nvSpPr>
        <p:spPr>
          <a:xfrm>
            <a:off x="5715000" y="990600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dirty="0" smtClean="0">
                <a:latin typeface="Calibri Light" panose="020F0302020204030204" pitchFamily="34" charset="0"/>
              </a:rPr>
              <a:t>Input</a:t>
            </a:r>
          </a:p>
          <a:p>
            <a:r>
              <a:rPr lang="en-IE" sz="2000" dirty="0" smtClean="0">
                <a:latin typeface="Calibri Light" panose="020F0302020204030204" pitchFamily="34" charset="0"/>
              </a:rPr>
              <a:t>File on Distr. File System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5715000" y="2460008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>
                <a:latin typeface="Calibri Light" panose="020F0302020204030204" pitchFamily="34" charset="0"/>
              </a:rPr>
              <a:t>Partition</a:t>
            </a:r>
          </a:p>
          <a:p>
            <a:endParaRPr lang="en-IE" sz="2400" dirty="0" smtClean="0">
              <a:latin typeface="Calibri Light" panose="020F0302020204030204" pitchFamily="34" charset="0"/>
            </a:endParaRPr>
          </a:p>
          <a:p>
            <a:endParaRPr lang="en-IE" sz="2400" dirty="0">
              <a:latin typeface="Calibri Light" panose="020F0302020204030204" pitchFamily="34" charset="0"/>
            </a:endParaRPr>
          </a:p>
          <a:p>
            <a:endParaRPr lang="en-IE" sz="2400" dirty="0" smtClean="0">
              <a:latin typeface="Calibri Light" panose="020F0302020204030204" pitchFamily="34" charset="0"/>
            </a:endParaRPr>
          </a:p>
          <a:p>
            <a:r>
              <a:rPr lang="en-IE" sz="2400" dirty="0" smtClean="0">
                <a:latin typeface="Calibri Light" panose="020F0302020204030204" pitchFamily="34" charset="0"/>
              </a:rPr>
              <a:t>Distr. Sort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5715000" y="4876800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dirty="0" smtClean="0">
                <a:latin typeface="Calibri Light" panose="020F0302020204030204" pitchFamily="34" charset="0"/>
              </a:rPr>
              <a:t>Output</a:t>
            </a:r>
          </a:p>
          <a:p>
            <a:r>
              <a:rPr lang="en-IE" sz="2000" dirty="0" smtClean="0">
                <a:latin typeface="Calibri Light" panose="020F0302020204030204" pitchFamily="34" charset="0"/>
              </a:rPr>
              <a:t>File on Distr. File System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690780" y="2006025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smtClean="0">
                <a:solidFill>
                  <a:srgbClr val="0707FF"/>
                </a:solidFill>
                <a:latin typeface="Calibri Light" panose="020F0302020204030204" pitchFamily="34" charset="0"/>
              </a:rPr>
              <a:t>Map</a:t>
            </a:r>
            <a:endParaRPr lang="en-IE" sz="2000" dirty="0">
              <a:solidFill>
                <a:srgbClr val="0707FF"/>
              </a:solidFill>
              <a:latin typeface="Calibri Light" panose="020F030202020403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723760" y="434340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smtClean="0">
                <a:solidFill>
                  <a:srgbClr val="45A245"/>
                </a:solidFill>
                <a:latin typeface="Calibri Light" panose="020F0302020204030204" pitchFamily="34" charset="0"/>
              </a:rPr>
              <a:t>Reduce</a:t>
            </a:r>
            <a:endParaRPr lang="en-IE" sz="2000" dirty="0">
              <a:solidFill>
                <a:srgbClr val="45A245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57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B9B9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68" grpId="0"/>
      <p:bldP spid="6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err="1" smtClean="0"/>
              <a:t>MapReduce</a:t>
            </a:r>
            <a:r>
              <a:rPr lang="en-IE" sz="3200" dirty="0" smtClean="0"/>
              <a:t> (in more detail)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E" sz="2800" b="1" dirty="0" smtClean="0">
                <a:solidFill>
                  <a:srgbClr val="0070C0"/>
                </a:solidFill>
              </a:rPr>
              <a:t>Input:</a:t>
            </a:r>
            <a:r>
              <a:rPr lang="en-IE" sz="2800" b="1" dirty="0" smtClean="0"/>
              <a:t> </a:t>
            </a:r>
            <a:r>
              <a:rPr lang="en-IE" sz="2800" dirty="0" smtClean="0"/>
              <a:t>Read from the cluster (e.g., a DFS)</a:t>
            </a:r>
          </a:p>
          <a:p>
            <a:pPr marL="914400" lvl="1" indent="-514350"/>
            <a:r>
              <a:rPr lang="en-IE" sz="2400" dirty="0" smtClean="0"/>
              <a:t>Chunks raw data for mappers</a:t>
            </a:r>
          </a:p>
          <a:p>
            <a:pPr marL="914400" lvl="1" indent="-514350"/>
            <a:r>
              <a:rPr lang="en-IE" sz="2400" dirty="0" smtClean="0"/>
              <a:t>Maps raw data to initial </a:t>
            </a:r>
            <a:r>
              <a:rPr lang="en-IE" sz="2400" dirty="0" smtClean="0">
                <a:latin typeface="Bell MT" panose="02020503060305020303" pitchFamily="18" charset="0"/>
              </a:rPr>
              <a:t>(</a:t>
            </a:r>
            <a:r>
              <a:rPr lang="en-IE" sz="2400" dirty="0" err="1" smtClean="0">
                <a:solidFill>
                  <a:schemeClr val="accent6">
                    <a:lumMod val="7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key</a:t>
            </a:r>
            <a:r>
              <a:rPr lang="en-IE" sz="2400" baseline="-25000" dirty="0" err="1" smtClean="0">
                <a:solidFill>
                  <a:schemeClr val="accent6">
                    <a:lumMod val="7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in</a:t>
            </a:r>
            <a:r>
              <a:rPr lang="en-IE" sz="2400" dirty="0" err="1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,</a:t>
            </a:r>
            <a:r>
              <a:rPr lang="en-IE" sz="2400" dirty="0" err="1" smtClean="0">
                <a:solidFill>
                  <a:schemeClr val="accent6">
                    <a:lumMod val="7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value</a:t>
            </a:r>
            <a:r>
              <a:rPr lang="en-IE" sz="2400" baseline="-25000" dirty="0" err="1" smtClean="0">
                <a:solidFill>
                  <a:schemeClr val="accent6">
                    <a:lumMod val="7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in</a:t>
            </a:r>
            <a:r>
              <a:rPr lang="en-IE" sz="2400" dirty="0" smtClean="0">
                <a:latin typeface="Bell MT" panose="02020503060305020303" pitchFamily="18" charset="0"/>
              </a:rPr>
              <a:t>)</a:t>
            </a:r>
            <a:r>
              <a:rPr lang="en-IE" sz="2400" dirty="0" smtClean="0"/>
              <a:t> pairs</a:t>
            </a:r>
          </a:p>
          <a:p>
            <a:pPr marL="1314450" lvl="2" indent="-514350"/>
            <a:endParaRPr lang="en-IE" dirty="0" smtClean="0"/>
          </a:p>
          <a:p>
            <a:pPr marL="800100" lvl="2" indent="0">
              <a:buNone/>
            </a:pPr>
            <a:endParaRPr lang="en-IE" dirty="0"/>
          </a:p>
          <a:p>
            <a:pPr marL="514350" indent="-514350">
              <a:buFont typeface="+mj-lt"/>
              <a:buAutoNum type="arabicPeriod"/>
            </a:pPr>
            <a:endParaRPr lang="en-IE" sz="2800" b="1" u="sng" dirty="0" smtClean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IE" sz="2800" b="1" u="sng" dirty="0" smtClean="0">
                <a:solidFill>
                  <a:srgbClr val="0070C0"/>
                </a:solidFill>
              </a:rPr>
              <a:t>Map:</a:t>
            </a:r>
            <a:r>
              <a:rPr lang="en-IE" sz="2800" b="1" dirty="0" smtClean="0">
                <a:solidFill>
                  <a:srgbClr val="0070C0"/>
                </a:solidFill>
              </a:rPr>
              <a:t> </a:t>
            </a:r>
            <a:r>
              <a:rPr lang="en-IE" sz="2800" dirty="0" smtClean="0"/>
              <a:t>For each </a:t>
            </a:r>
            <a:r>
              <a:rPr lang="en-IE" sz="2400" dirty="0">
                <a:latin typeface="Bell MT" panose="02020503060305020303" pitchFamily="18" charset="0"/>
              </a:rPr>
              <a:t>(</a:t>
            </a:r>
            <a:r>
              <a:rPr lang="en-IE" sz="2400" dirty="0" err="1" smtClean="0">
                <a:solidFill>
                  <a:schemeClr val="accent6">
                    <a:lumMod val="7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key</a:t>
            </a:r>
            <a:r>
              <a:rPr lang="en-IE" sz="2400" baseline="-25000" dirty="0" err="1" smtClean="0">
                <a:solidFill>
                  <a:schemeClr val="accent6">
                    <a:lumMod val="7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in</a:t>
            </a:r>
            <a:r>
              <a:rPr lang="en-IE" sz="2400" dirty="0" err="1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,</a:t>
            </a:r>
            <a:r>
              <a:rPr lang="en-IE" sz="2400" dirty="0" err="1" smtClean="0">
                <a:solidFill>
                  <a:schemeClr val="accent6">
                    <a:lumMod val="7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value</a:t>
            </a:r>
            <a:r>
              <a:rPr lang="en-IE" sz="2400" baseline="-25000" dirty="0" err="1" smtClean="0">
                <a:solidFill>
                  <a:schemeClr val="accent6">
                    <a:lumMod val="7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in</a:t>
            </a:r>
            <a:r>
              <a:rPr lang="en-IE" sz="2400" dirty="0" smtClean="0">
                <a:latin typeface="Bell MT" panose="02020503060305020303" pitchFamily="18" charset="0"/>
              </a:rPr>
              <a:t>)</a:t>
            </a:r>
            <a:r>
              <a:rPr lang="en-IE" sz="2800" dirty="0" smtClean="0"/>
              <a:t> pair, generate zero-to-many </a:t>
            </a:r>
            <a:r>
              <a:rPr lang="en-IE" sz="2400" dirty="0" smtClean="0"/>
              <a:t>(</a:t>
            </a:r>
            <a:r>
              <a:rPr lang="en-IE" sz="2400" dirty="0" err="1" smtClean="0">
                <a:solidFill>
                  <a:srgbClr val="0707FF"/>
                </a:solidFill>
              </a:rPr>
              <a:t>key</a:t>
            </a:r>
            <a:r>
              <a:rPr lang="en-IE" sz="2400" baseline="-25000" dirty="0" err="1" smtClean="0">
                <a:solidFill>
                  <a:srgbClr val="0707FF"/>
                </a:solidFill>
              </a:rPr>
              <a:t>map</a:t>
            </a:r>
            <a:r>
              <a:rPr lang="en-IE" sz="2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,</a:t>
            </a:r>
            <a:r>
              <a:rPr lang="en-IE" sz="2400" dirty="0" err="1" smtClean="0">
                <a:solidFill>
                  <a:srgbClr val="0707FF"/>
                </a:solidFill>
              </a:rPr>
              <a:t>value</a:t>
            </a:r>
            <a:r>
              <a:rPr lang="en-IE" sz="2400" baseline="-25000" dirty="0" err="1" smtClean="0">
                <a:solidFill>
                  <a:srgbClr val="0707FF"/>
                </a:solidFill>
              </a:rPr>
              <a:t>map</a:t>
            </a:r>
            <a:r>
              <a:rPr lang="en-IE" sz="2400" dirty="0" smtClean="0">
                <a:latin typeface="Bell MT" panose="02020503060305020303" pitchFamily="18" charset="0"/>
              </a:rPr>
              <a:t>)</a:t>
            </a:r>
            <a:r>
              <a:rPr lang="en-IE" sz="2800" dirty="0" smtClean="0">
                <a:latin typeface="Bell MT" panose="02020503060305020303" pitchFamily="18" charset="0"/>
              </a:rPr>
              <a:t> </a:t>
            </a:r>
            <a:r>
              <a:rPr lang="en-IE" sz="2800" dirty="0" smtClean="0"/>
              <a:t>pairs</a:t>
            </a:r>
          </a:p>
          <a:p>
            <a:pPr marL="914400" lvl="1" indent="-514350"/>
            <a:r>
              <a:rPr lang="en-IE" sz="2400" dirty="0" err="1">
                <a:solidFill>
                  <a:schemeClr val="accent6">
                    <a:lumMod val="7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k</a:t>
            </a:r>
            <a:r>
              <a:rPr lang="en-IE" sz="2400" dirty="0" err="1" smtClean="0">
                <a:solidFill>
                  <a:schemeClr val="accent6">
                    <a:lumMod val="7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ey</a:t>
            </a:r>
            <a:r>
              <a:rPr lang="en-IE" sz="2400" baseline="-25000" dirty="0" err="1" smtClean="0">
                <a:solidFill>
                  <a:schemeClr val="accent6">
                    <a:lumMod val="7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in</a:t>
            </a:r>
            <a:r>
              <a:rPr lang="en-IE" sz="2400" baseline="-25000" dirty="0" smtClean="0">
                <a:solidFill>
                  <a:schemeClr val="accent6">
                    <a:lumMod val="7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en-IE" sz="2400" dirty="0" smtClean="0"/>
              <a:t>/</a:t>
            </a:r>
            <a:r>
              <a:rPr lang="en-IE" sz="2400" dirty="0" err="1" smtClean="0">
                <a:solidFill>
                  <a:schemeClr val="accent6">
                    <a:lumMod val="7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value</a:t>
            </a:r>
            <a:r>
              <a:rPr lang="en-IE" sz="2400" baseline="-25000" dirty="0" err="1" smtClean="0">
                <a:solidFill>
                  <a:schemeClr val="accent6">
                    <a:lumMod val="7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in</a:t>
            </a:r>
            <a:r>
              <a:rPr lang="en-IE" sz="2400" baseline="-25000" dirty="0" smtClean="0">
                <a:solidFill>
                  <a:schemeClr val="accent6">
                    <a:lumMod val="75000"/>
                  </a:schemeClr>
                </a:solidFill>
                <a:latin typeface="Bell MT" panose="02020503060305020303" pitchFamily="18" charset="0"/>
              </a:rPr>
              <a:t> </a:t>
            </a:r>
            <a:r>
              <a:rPr lang="en-IE" sz="2400" dirty="0" smtClean="0"/>
              <a:t>can be diff. type to </a:t>
            </a:r>
            <a:r>
              <a:rPr lang="en-IE" sz="2400" dirty="0" err="1" smtClean="0">
                <a:solidFill>
                  <a:srgbClr val="0707FF"/>
                </a:solidFill>
              </a:rPr>
              <a:t>key</a:t>
            </a:r>
            <a:r>
              <a:rPr lang="en-IE" sz="2400" baseline="-25000" dirty="0" err="1" smtClean="0">
                <a:solidFill>
                  <a:srgbClr val="0707FF"/>
                </a:solidFill>
              </a:rPr>
              <a:t>map</a:t>
            </a:r>
            <a:r>
              <a:rPr lang="en-IE" sz="2400" baseline="-25000" dirty="0" smtClean="0">
                <a:solidFill>
                  <a:srgbClr val="0707FF"/>
                </a:solidFill>
              </a:rPr>
              <a:t> </a:t>
            </a:r>
            <a:r>
              <a:rPr lang="en-IE" sz="2400" dirty="0" smtClean="0"/>
              <a:t>/</a:t>
            </a:r>
            <a:r>
              <a:rPr lang="en-IE" sz="2400" dirty="0" err="1" smtClean="0">
                <a:solidFill>
                  <a:srgbClr val="0707FF"/>
                </a:solidFill>
              </a:rPr>
              <a:t>value</a:t>
            </a:r>
            <a:r>
              <a:rPr lang="en-IE" sz="2400" baseline="-25000" dirty="0" err="1" smtClean="0">
                <a:solidFill>
                  <a:srgbClr val="0707FF"/>
                </a:solidFill>
              </a:rPr>
              <a:t>map</a:t>
            </a:r>
            <a:endParaRPr lang="en-IE" sz="2400" baseline="-25000" dirty="0" smtClean="0">
              <a:solidFill>
                <a:srgbClr val="0707FF"/>
              </a:solidFill>
            </a:endParaRPr>
          </a:p>
          <a:p>
            <a:pPr marL="914400" lvl="1" indent="-514350"/>
            <a:endParaRPr lang="en-IE" dirty="0" smtClean="0"/>
          </a:p>
          <a:p>
            <a:pPr marL="914400" lvl="1" indent="-514350"/>
            <a:endParaRPr lang="en-IE" b="1" dirty="0" smtClean="0">
              <a:solidFill>
                <a:srgbClr val="0070C0"/>
              </a:solidFill>
            </a:endParaRPr>
          </a:p>
          <a:p>
            <a:pPr marL="514350" indent="-514350"/>
            <a:endParaRPr lang="en-IE" dirty="0" smtClean="0"/>
          </a:p>
          <a:p>
            <a:pPr marL="514350" indent="-514350">
              <a:buFont typeface="+mj-lt"/>
              <a:buAutoNum type="arabicPeriod"/>
            </a:pPr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2723716"/>
            <a:ext cx="68580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might </a:t>
            </a:r>
            <a:r>
              <a:rPr lang="en-IE" sz="2000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Input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contain in the word-count case?</a:t>
            </a:r>
            <a:endParaRPr lang="en-IE" sz="2000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5543490"/>
            <a:ext cx="68580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might </a:t>
            </a:r>
            <a:r>
              <a:rPr lang="en-IE" sz="2000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Map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do in the word-count case?</a:t>
            </a:r>
            <a:endParaRPr lang="en-IE" sz="2000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112" y="2736625"/>
            <a:ext cx="342900" cy="342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112" y="5543490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7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err="1" smtClean="0"/>
              <a:t>MapReduce</a:t>
            </a:r>
            <a:r>
              <a:rPr lang="en-IE" sz="3200" dirty="0" smtClean="0"/>
              <a:t> </a:t>
            </a:r>
            <a:r>
              <a:rPr lang="en-IE" sz="3200" dirty="0"/>
              <a:t>(in more detail)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AutoNum type="arabicPeriod" startAt="3"/>
            </a:pPr>
            <a:r>
              <a:rPr lang="en-IE" sz="2800" b="1" dirty="0" smtClean="0">
                <a:solidFill>
                  <a:srgbClr val="0070C0"/>
                </a:solidFill>
              </a:rPr>
              <a:t>Partition:</a:t>
            </a:r>
            <a:r>
              <a:rPr lang="en-IE" sz="2800" b="1" dirty="0" smtClean="0"/>
              <a:t> </a:t>
            </a:r>
            <a:r>
              <a:rPr lang="en-IE" sz="2800" dirty="0" smtClean="0"/>
              <a:t>Assign sets of </a:t>
            </a:r>
            <a:r>
              <a:rPr lang="en-IE" sz="2400" dirty="0" err="1" smtClean="0">
                <a:solidFill>
                  <a:srgbClr val="0707FF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key</a:t>
            </a:r>
            <a:r>
              <a:rPr lang="en-IE" sz="2400" baseline="-25000" dirty="0" err="1" smtClean="0">
                <a:solidFill>
                  <a:srgbClr val="0707FF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map</a:t>
            </a:r>
            <a:r>
              <a:rPr lang="en-IE" sz="2800" dirty="0" smtClean="0"/>
              <a:t> values to reducer machines</a:t>
            </a:r>
          </a:p>
          <a:p>
            <a:pPr marL="514350" indent="-514350">
              <a:buAutoNum type="arabicPeriod" startAt="3"/>
            </a:pPr>
            <a:endParaRPr lang="en-IE" sz="2800" dirty="0" smtClean="0"/>
          </a:p>
          <a:p>
            <a:pPr marL="514350" indent="-514350">
              <a:buAutoNum type="arabicPeriod" startAt="3"/>
            </a:pPr>
            <a:endParaRPr lang="en-IE" sz="2800" dirty="0" smtClean="0"/>
          </a:p>
          <a:p>
            <a:pPr marL="514350" indent="-514350">
              <a:buAutoNum type="arabicPeriod" startAt="3"/>
            </a:pPr>
            <a:r>
              <a:rPr lang="en-IE" sz="2800" b="1" dirty="0" smtClean="0">
                <a:solidFill>
                  <a:srgbClr val="0070C0"/>
                </a:solidFill>
              </a:rPr>
              <a:t>Shuffle: </a:t>
            </a:r>
            <a:r>
              <a:rPr lang="en-IE" sz="2800" dirty="0" smtClean="0"/>
              <a:t>Data are moved from mappers to reducers (e.g., using DFS)</a:t>
            </a:r>
          </a:p>
          <a:p>
            <a:pPr marL="514350" indent="-514350">
              <a:buAutoNum type="arabicPeriod" startAt="3"/>
            </a:pPr>
            <a:endParaRPr lang="en-IE" sz="2800" dirty="0" smtClean="0">
              <a:solidFill>
                <a:srgbClr val="0070C0"/>
              </a:solidFill>
            </a:endParaRPr>
          </a:p>
          <a:p>
            <a:pPr marL="514350" indent="-514350">
              <a:buAutoNum type="arabicPeriod" startAt="3"/>
            </a:pPr>
            <a:r>
              <a:rPr lang="en-IE" sz="2800" b="1" dirty="0" smtClean="0">
                <a:solidFill>
                  <a:srgbClr val="0070C0"/>
                </a:solidFill>
              </a:rPr>
              <a:t>Comparison/Sort: </a:t>
            </a:r>
            <a:r>
              <a:rPr lang="en-IE" sz="2800" dirty="0" smtClean="0"/>
              <a:t>Each reducer sorts the data by key using a comparison function</a:t>
            </a:r>
          </a:p>
          <a:p>
            <a:pPr marL="914400" lvl="1" indent="-514350"/>
            <a:r>
              <a:rPr lang="en-IE" sz="2400" i="1" dirty="0" smtClean="0"/>
              <a:t>Sort is taken care of by the framework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2209800"/>
            <a:ext cx="68580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How might </a:t>
            </a:r>
            <a:r>
              <a:rPr lang="en-IE" sz="2000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Partition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work in the word-count case?</a:t>
            </a:r>
            <a:endParaRPr lang="en-IE" sz="2000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992" y="2209800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5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/>
              <a:t>MapReduce (in more detail)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AutoNum type="arabicPeriod" startAt="6"/>
            </a:pPr>
            <a:r>
              <a:rPr lang="en-IE" sz="2800" b="1" u="sng" dirty="0" smtClean="0">
                <a:solidFill>
                  <a:srgbClr val="0070C0"/>
                </a:solidFill>
              </a:rPr>
              <a:t>Reduce: </a:t>
            </a:r>
            <a:r>
              <a:rPr lang="en-IE" sz="2800" b="1" dirty="0" smtClean="0">
                <a:solidFill>
                  <a:srgbClr val="0070C0"/>
                </a:solidFill>
              </a:rPr>
              <a:t> </a:t>
            </a:r>
            <a:r>
              <a:rPr lang="en-IE" sz="2800" dirty="0"/>
              <a:t>F</a:t>
            </a:r>
            <a:r>
              <a:rPr lang="en-IE" sz="2800" dirty="0" smtClean="0"/>
              <a:t>or each </a:t>
            </a:r>
            <a:r>
              <a:rPr lang="en-IE" sz="2400" dirty="0" err="1" smtClean="0">
                <a:solidFill>
                  <a:srgbClr val="0707FF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key</a:t>
            </a:r>
            <a:r>
              <a:rPr lang="en-IE" sz="2400" baseline="-25000" dirty="0" err="1" smtClean="0">
                <a:solidFill>
                  <a:srgbClr val="0707FF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map</a:t>
            </a:r>
            <a:r>
              <a:rPr lang="en-IE" sz="2800" dirty="0" smtClean="0"/>
              <a:t>, takes the bag of </a:t>
            </a:r>
            <a:r>
              <a:rPr lang="en-IE" sz="2400" dirty="0" err="1" smtClean="0">
                <a:solidFill>
                  <a:srgbClr val="0707FF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value</a:t>
            </a:r>
            <a:r>
              <a:rPr lang="en-IE" sz="2400" baseline="-25000" dirty="0" err="1" smtClean="0">
                <a:solidFill>
                  <a:srgbClr val="0707FF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map</a:t>
            </a:r>
            <a:r>
              <a:rPr lang="en-IE" sz="2800" dirty="0" smtClean="0">
                <a:latin typeface="Bell MT" panose="02020503060305020303" pitchFamily="18" charset="0"/>
              </a:rPr>
              <a:t> </a:t>
            </a:r>
            <a:r>
              <a:rPr lang="en-IE" sz="2800" dirty="0" smtClean="0"/>
              <a:t>entries with that key, and produces zero-to-many outputs, i.e., </a:t>
            </a:r>
            <a:r>
              <a:rPr lang="en-IE" sz="2400" dirty="0" smtClean="0">
                <a:latin typeface="Bell MT" panose="02020503060305020303" pitchFamily="18" charset="0"/>
              </a:rPr>
              <a:t>(</a:t>
            </a:r>
            <a:r>
              <a:rPr lang="en-IE" sz="2400" dirty="0" err="1" smtClean="0">
                <a:solidFill>
                  <a:srgbClr val="45A245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key</a:t>
            </a:r>
            <a:r>
              <a:rPr lang="en-IE" sz="2400" baseline="-25000" dirty="0" err="1" smtClean="0">
                <a:solidFill>
                  <a:srgbClr val="45A245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reduce</a:t>
            </a:r>
            <a:r>
              <a:rPr lang="en-IE" sz="2400" dirty="0" err="1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,</a:t>
            </a:r>
            <a:r>
              <a:rPr lang="en-IE" sz="2400" dirty="0" err="1" smtClean="0">
                <a:solidFill>
                  <a:srgbClr val="45A245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value</a:t>
            </a:r>
            <a:r>
              <a:rPr lang="en-IE" sz="2400" baseline="-25000" dirty="0" err="1" smtClean="0">
                <a:solidFill>
                  <a:srgbClr val="45A245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reduce</a:t>
            </a:r>
            <a:r>
              <a:rPr lang="en-IE" sz="2400" dirty="0" smtClean="0">
                <a:latin typeface="Bell MT" panose="02020503060305020303" pitchFamily="18" charset="0"/>
              </a:rPr>
              <a:t>)</a:t>
            </a:r>
            <a:r>
              <a:rPr lang="en-IE" sz="2800" dirty="0" smtClean="0"/>
              <a:t> pairs</a:t>
            </a:r>
          </a:p>
          <a:p>
            <a:pPr marL="0" indent="0">
              <a:buNone/>
            </a:pPr>
            <a:endParaRPr lang="en-IE" sz="2800" dirty="0" smtClean="0"/>
          </a:p>
          <a:p>
            <a:pPr marL="400050" lvl="1" indent="0">
              <a:buNone/>
            </a:pPr>
            <a:endParaRPr lang="en-IE" sz="2400" dirty="0" smtClean="0"/>
          </a:p>
          <a:p>
            <a:pPr marL="514350" indent="-514350">
              <a:buFont typeface="+mj-lt"/>
              <a:buAutoNum type="arabicPeriod" startAt="7"/>
            </a:pPr>
            <a:r>
              <a:rPr lang="en-IE" sz="2800" b="1" dirty="0" smtClean="0">
                <a:solidFill>
                  <a:srgbClr val="0070C0"/>
                </a:solidFill>
              </a:rPr>
              <a:t>Output: </a:t>
            </a:r>
            <a:r>
              <a:rPr lang="en-IE" sz="2800" dirty="0" smtClean="0"/>
              <a:t>Writes the results from the reducers to the distributed file system</a:t>
            </a:r>
          </a:p>
          <a:p>
            <a:pPr marL="514350" indent="-514350">
              <a:buFont typeface="+mj-lt"/>
              <a:buAutoNum type="arabicPeriod"/>
            </a:pPr>
            <a:endParaRPr lang="en-IE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219200" y="2667000"/>
            <a:ext cx="68580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How might </a:t>
            </a:r>
            <a:r>
              <a:rPr lang="en-IE" sz="2000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Reduce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work in the word-count case?</a:t>
            </a:r>
            <a:endParaRPr lang="en-IE" sz="2000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300" y="2663031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0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MapReduce: Word count pseudo-code</a:t>
            </a:r>
            <a:endParaRPr lang="en-IE" sz="32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9525"/>
            <a:ext cx="8588090" cy="397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87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MapReduce: Under the Hood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4845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125" y="1693719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Calibri Light" panose="020F0302020204030204" pitchFamily="34" charset="0"/>
              </a:rPr>
              <a:t>1. Input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826" y="2282540"/>
            <a:ext cx="215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latin typeface="Calibri Light" panose="020F0302020204030204" pitchFamily="34" charset="0"/>
              </a:rPr>
              <a:t>2. Map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124" y="3581400"/>
            <a:ext cx="2504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Calibri Light" panose="020F0302020204030204" pitchFamily="34" charset="0"/>
              </a:rPr>
              <a:t>4. Shuffle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124" y="4332743"/>
            <a:ext cx="2952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Calibri Light" panose="020F0302020204030204" pitchFamily="34" charset="0"/>
              </a:rPr>
              <a:t>5. Merge Sort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125" y="553307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Calibri Light" panose="020F0302020204030204" pitchFamily="34" charset="0"/>
              </a:rPr>
              <a:t>7. Output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825" y="2698038"/>
            <a:ext cx="308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Calibri Light" panose="020F0302020204030204" pitchFamily="34" charset="0"/>
              </a:rPr>
              <a:t>3. Partition [Sort]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124" y="5019802"/>
            <a:ext cx="2952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latin typeface="Calibri Light" panose="020F0302020204030204" pitchFamily="34" charset="0"/>
              </a:rPr>
              <a:t>6. Reduce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</a:rPr>
              <a:t>MapReduce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379688"/>
            <a:ext cx="5789754" cy="464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8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4944598" y="5262339"/>
            <a:ext cx="3981192" cy="13819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946597" y="3426360"/>
            <a:ext cx="3978940" cy="16234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946597" y="1839191"/>
            <a:ext cx="3978940" cy="13819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288305" y="3426360"/>
            <a:ext cx="3414783" cy="16234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288223" y="5262340"/>
            <a:ext cx="3421428" cy="13819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88304" y="1839192"/>
            <a:ext cx="3414783" cy="13819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sz="1200" dirty="0">
              <a:latin typeface="Calibri Light" panose="020F03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741" y="3829589"/>
            <a:ext cx="1142827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err="1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perro</a:t>
            </a:r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E" sz="1400" dirty="0" err="1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sed</a:t>
            </a:r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que</a:t>
            </a:r>
          </a:p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que </a:t>
            </a:r>
            <a:r>
              <a:rPr lang="en-IE" sz="1400" dirty="0" err="1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decir</a:t>
            </a:r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que</a:t>
            </a:r>
          </a:p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la que </a:t>
            </a:r>
            <a:r>
              <a:rPr lang="en-IE" sz="1400" dirty="0" err="1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sed</a:t>
            </a:r>
            <a:endParaRPr lang="en-IE" sz="1400" dirty="0"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57739" y="1955229"/>
            <a:ext cx="1420445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(0,perro </a:t>
            </a:r>
            <a:r>
              <a:rPr lang="en-IE" sz="1400" i="1" dirty="0" err="1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sed</a:t>
            </a:r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que)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57740" y="3546203"/>
            <a:ext cx="1399566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(13,que </a:t>
            </a:r>
            <a:r>
              <a:rPr lang="en-IE" sz="1400" i="1" dirty="0" err="1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decir</a:t>
            </a:r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que)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57739" y="5324489"/>
            <a:ext cx="1420445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(26,la que </a:t>
            </a:r>
            <a:r>
              <a:rPr lang="en-IE" sz="1400" i="1" dirty="0" err="1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sed</a:t>
            </a:r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50748" y="2315456"/>
            <a:ext cx="75855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(perro,1)</a:t>
            </a:r>
          </a:p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50531" y="1956389"/>
            <a:ext cx="758554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(sed,1)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50750" y="3554567"/>
            <a:ext cx="758554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(decir,1)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50749" y="3902962"/>
            <a:ext cx="75855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750748" y="5330680"/>
            <a:ext cx="758554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(sed,1)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50749" y="5697131"/>
            <a:ext cx="758554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750748" y="6063153"/>
            <a:ext cx="758554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(la,1)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77692" y="3533785"/>
            <a:ext cx="758554" cy="11695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(perro,1)</a:t>
            </a:r>
          </a:p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  <a:endParaRPr lang="en-IE" sz="1400" i="1" dirty="0"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77692" y="1955229"/>
            <a:ext cx="758554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(decir,1)</a:t>
            </a:r>
          </a:p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(sed,1)</a:t>
            </a:r>
          </a:p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(sed,1)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77692" y="5324489"/>
            <a:ext cx="758554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(la,1)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71672" y="1955229"/>
            <a:ext cx="1112377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IE" sz="1400" i="1" dirty="0" err="1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decir</a:t>
            </a:r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,{1})</a:t>
            </a:r>
          </a:p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IE" sz="1400" i="1" dirty="0" err="1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sed</a:t>
            </a:r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,{1,1})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71672" y="3850221"/>
            <a:ext cx="111894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(que,{1,1,1,1})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871672" y="3554567"/>
            <a:ext cx="111894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IE" sz="1400" i="1" dirty="0" err="1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pero</a:t>
            </a:r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,{1})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78234" y="5324489"/>
            <a:ext cx="1118940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(la,{1})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853672" y="1958568"/>
            <a:ext cx="758554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(perro,1)</a:t>
            </a:r>
          </a:p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(sed,1)</a:t>
            </a:r>
          </a:p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853669" y="3546203"/>
            <a:ext cx="758554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(decir,1)</a:t>
            </a:r>
          </a:p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95234" y="5324489"/>
            <a:ext cx="758554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(la,1)</a:t>
            </a:r>
          </a:p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(sed,1)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111817" y="1955229"/>
            <a:ext cx="758554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(decir,1)</a:t>
            </a:r>
          </a:p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(sed,2)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111817" y="3546203"/>
            <a:ext cx="75855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(perro,1)</a:t>
            </a:r>
          </a:p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(que,4)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111817" y="5324489"/>
            <a:ext cx="758554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(la,1)</a:t>
            </a:r>
          </a:p>
        </p:txBody>
      </p:sp>
      <p:cxnSp>
        <p:nvCxnSpPr>
          <p:cNvPr id="7" name="Straight Arrow Connector 6"/>
          <p:cNvCxnSpPr>
            <a:stCxn id="25" idx="3"/>
          </p:cNvCxnSpPr>
          <p:nvPr/>
        </p:nvCxnSpPr>
        <p:spPr>
          <a:xfrm>
            <a:off x="4509085" y="2110278"/>
            <a:ext cx="450074" cy="206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6" idx="3"/>
          </p:cNvCxnSpPr>
          <p:nvPr/>
        </p:nvCxnSpPr>
        <p:spPr>
          <a:xfrm flipV="1">
            <a:off x="4509304" y="2478449"/>
            <a:ext cx="429899" cy="12300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8" idx="3"/>
          </p:cNvCxnSpPr>
          <p:nvPr/>
        </p:nvCxnSpPr>
        <p:spPr>
          <a:xfrm flipV="1">
            <a:off x="4509302" y="2843854"/>
            <a:ext cx="429556" cy="26407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24" idx="3"/>
          </p:cNvCxnSpPr>
          <p:nvPr/>
        </p:nvCxnSpPr>
        <p:spPr>
          <a:xfrm>
            <a:off x="4509302" y="2577066"/>
            <a:ext cx="442973" cy="12307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27" idx="3"/>
          </p:cNvCxnSpPr>
          <p:nvPr/>
        </p:nvCxnSpPr>
        <p:spPr>
          <a:xfrm>
            <a:off x="4509303" y="4164572"/>
            <a:ext cx="434261" cy="2239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29" idx="3"/>
          </p:cNvCxnSpPr>
          <p:nvPr/>
        </p:nvCxnSpPr>
        <p:spPr>
          <a:xfrm flipV="1">
            <a:off x="4509303" y="4862718"/>
            <a:ext cx="429553" cy="9883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30" idx="3"/>
          </p:cNvCxnSpPr>
          <p:nvPr/>
        </p:nvCxnSpPr>
        <p:spPr>
          <a:xfrm flipV="1">
            <a:off x="4509302" y="5473807"/>
            <a:ext cx="436119" cy="743235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011595" y="1955229"/>
            <a:ext cx="758554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(sed,1)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011940" y="2324560"/>
            <a:ext cx="758554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(decir,1)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011595" y="2689965"/>
            <a:ext cx="758554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(sed,1)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025012" y="3546203"/>
            <a:ext cx="75855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(perro,1)</a:t>
            </a:r>
          </a:p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016301" y="4126936"/>
            <a:ext cx="75855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011593" y="4708829"/>
            <a:ext cx="758554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018158" y="5319918"/>
            <a:ext cx="758554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(la,1)</a:t>
            </a:r>
          </a:p>
        </p:txBody>
      </p:sp>
      <p:sp>
        <p:nvSpPr>
          <p:cNvPr id="88" name="Chevron 87"/>
          <p:cNvSpPr/>
          <p:nvPr/>
        </p:nvSpPr>
        <p:spPr>
          <a:xfrm>
            <a:off x="290944" y="1119213"/>
            <a:ext cx="1444338" cy="503970"/>
          </a:xfrm>
          <a:prstGeom prst="chevron">
            <a:avLst>
              <a:gd name="adj" fmla="val 2260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Input</a:t>
            </a:r>
            <a:endParaRPr lang="en-IE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90" name="Chevron 89"/>
          <p:cNvSpPr/>
          <p:nvPr/>
        </p:nvSpPr>
        <p:spPr>
          <a:xfrm>
            <a:off x="1735281" y="1119213"/>
            <a:ext cx="1246909" cy="503970"/>
          </a:xfrm>
          <a:prstGeom prst="chevron">
            <a:avLst>
              <a:gd name="adj" fmla="val 2260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2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Map</a:t>
            </a:r>
            <a:endParaRPr lang="en-IE" sz="12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91" name="Chevron 90"/>
          <p:cNvSpPr/>
          <p:nvPr/>
        </p:nvSpPr>
        <p:spPr>
          <a:xfrm>
            <a:off x="2982191" y="1119213"/>
            <a:ext cx="1441498" cy="503970"/>
          </a:xfrm>
          <a:prstGeom prst="chevron">
            <a:avLst>
              <a:gd name="adj" fmla="val 2260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Partition / </a:t>
            </a:r>
          </a:p>
          <a:p>
            <a:pPr algn="ctr"/>
            <a:r>
              <a:rPr lang="en-IE" sz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[Sort]</a:t>
            </a:r>
            <a:endParaRPr lang="en-IE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92" name="Chevron 91"/>
          <p:cNvSpPr/>
          <p:nvPr/>
        </p:nvSpPr>
        <p:spPr>
          <a:xfrm>
            <a:off x="4383760" y="1119213"/>
            <a:ext cx="975111" cy="503970"/>
          </a:xfrm>
          <a:prstGeom prst="chevron">
            <a:avLst>
              <a:gd name="adj" fmla="val 2260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Shuffle</a:t>
            </a:r>
            <a:endParaRPr lang="en-IE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93" name="Chevron 92"/>
          <p:cNvSpPr/>
          <p:nvPr/>
        </p:nvSpPr>
        <p:spPr>
          <a:xfrm>
            <a:off x="5327698" y="1119213"/>
            <a:ext cx="1130648" cy="503970"/>
          </a:xfrm>
          <a:prstGeom prst="chevron">
            <a:avLst>
              <a:gd name="adj" fmla="val 2260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Merge Sort</a:t>
            </a:r>
            <a:endParaRPr lang="en-IE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94" name="Chevron 93"/>
          <p:cNvSpPr/>
          <p:nvPr/>
        </p:nvSpPr>
        <p:spPr>
          <a:xfrm>
            <a:off x="6458346" y="1117182"/>
            <a:ext cx="1781645" cy="503970"/>
          </a:xfrm>
          <a:prstGeom prst="chevron">
            <a:avLst>
              <a:gd name="adj" fmla="val 2260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2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Reduce</a:t>
            </a:r>
            <a:endParaRPr lang="en-IE" sz="12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95" name="Chevron 94"/>
          <p:cNvSpPr/>
          <p:nvPr/>
        </p:nvSpPr>
        <p:spPr>
          <a:xfrm>
            <a:off x="8239991" y="1117182"/>
            <a:ext cx="904009" cy="503970"/>
          </a:xfrm>
          <a:prstGeom prst="chevron">
            <a:avLst>
              <a:gd name="adj" fmla="val 2260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Output</a:t>
            </a:r>
            <a:endParaRPr lang="en-IE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9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51" y="2867664"/>
            <a:ext cx="776587" cy="45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21" y="4703336"/>
            <a:ext cx="776587" cy="45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51" y="6333148"/>
            <a:ext cx="776587" cy="45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</a:rPr>
              <a:t>MapReduce: Counting Words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4072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5" grpId="0" animBg="1"/>
      <p:bldP spid="46" grpId="0" animBg="1"/>
      <p:bldP spid="47" grpId="0" animBg="1"/>
      <p:bldP spid="75" grpId="0" animBg="1"/>
      <p:bldP spid="76" grpId="0" animBg="1"/>
      <p:bldP spid="77" grpId="0" animBg="1"/>
      <p:bldP spid="78" grpId="0" animBg="1"/>
      <p:bldP spid="83" grpId="0" animBg="1"/>
      <p:bldP spid="85" grpId="0" animBg="1"/>
      <p:bldP spid="87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31219" y="3044058"/>
            <a:ext cx="2504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(“</a:t>
            </a:r>
            <a:r>
              <a:rPr lang="en-IE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Combine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”)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125" y="1693719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Calibri Light" panose="020F0302020204030204" pitchFamily="34" charset="0"/>
              </a:rPr>
              <a:t>1. Input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8826" y="2282540"/>
            <a:ext cx="215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latin typeface="Calibri Light" panose="020F0302020204030204" pitchFamily="34" charset="0"/>
              </a:rPr>
              <a:t>2. Map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124" y="3581400"/>
            <a:ext cx="2504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Calibri Light" panose="020F0302020204030204" pitchFamily="34" charset="0"/>
              </a:rPr>
              <a:t>4. Shuffle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124" y="4332743"/>
            <a:ext cx="2952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Calibri Light" panose="020F0302020204030204" pitchFamily="34" charset="0"/>
              </a:rPr>
              <a:t>5. Merge Sort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125" y="553307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Calibri Light" panose="020F0302020204030204" pitchFamily="34" charset="0"/>
              </a:rPr>
              <a:t>7. Output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825" y="2698038"/>
            <a:ext cx="308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Calibri Light" panose="020F0302020204030204" pitchFamily="34" charset="0"/>
              </a:rPr>
              <a:t>3. Partition [Sort]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124" y="5019802"/>
            <a:ext cx="2952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latin typeface="Calibri Light" panose="020F0302020204030204" pitchFamily="34" charset="0"/>
              </a:rPr>
              <a:t>6. Reduce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</a:rPr>
              <a:t>MapReduce: </a:t>
            </a:r>
            <a:r>
              <a:rPr lang="en-IE" spc="-1" dirty="0" smtClean="0">
                <a:solidFill>
                  <a:schemeClr val="accent6"/>
                </a:solidFill>
                <a:uFill>
                  <a:solidFill>
                    <a:srgbClr val="FFFFFF"/>
                  </a:solidFill>
                </a:uFill>
              </a:rPr>
              <a:t>Combiner</a:t>
            </a:r>
            <a:endParaRPr lang="en-IE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379688"/>
            <a:ext cx="5789754" cy="464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6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4954992" y="5262339"/>
            <a:ext cx="3981192" cy="13819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956991" y="3426360"/>
            <a:ext cx="3978940" cy="16234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956991" y="1839191"/>
            <a:ext cx="3978940" cy="13819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0282" y="3426360"/>
            <a:ext cx="4542233" cy="16234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0280" y="5262340"/>
            <a:ext cx="4542235" cy="13819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281" y="1839192"/>
            <a:ext cx="4542234" cy="13819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sz="1200" dirty="0">
              <a:latin typeface="Calibri Light" panose="020F03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22050" y="2315456"/>
            <a:ext cx="75855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(perro,1)</a:t>
            </a:r>
          </a:p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21833" y="1956389"/>
            <a:ext cx="758554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(sed,1)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22052" y="3554567"/>
            <a:ext cx="758554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(decir,1)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22051" y="3902962"/>
            <a:ext cx="75855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22050" y="5330680"/>
            <a:ext cx="758554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(sed,1)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22051" y="5697131"/>
            <a:ext cx="758554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22050" y="6063153"/>
            <a:ext cx="758554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(la,1)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88086" y="3533785"/>
            <a:ext cx="758554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(perro,1)</a:t>
            </a:r>
          </a:p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  <a:p>
            <a:r>
              <a:rPr lang="en-IE" sz="1400" b="1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(que,2)</a:t>
            </a:r>
            <a:endParaRPr lang="en-IE" sz="1400" b="1" i="1" dirty="0"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88086" y="1955229"/>
            <a:ext cx="758554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(decir,1)</a:t>
            </a:r>
          </a:p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(sed,1)</a:t>
            </a:r>
          </a:p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(sed,1)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88086" y="5324489"/>
            <a:ext cx="758554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(la,1)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82066" y="1955229"/>
            <a:ext cx="1112377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IE" sz="1400" i="1" dirty="0" err="1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decir</a:t>
            </a:r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,{1})</a:t>
            </a:r>
          </a:p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IE" sz="1400" i="1" dirty="0" err="1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sed</a:t>
            </a:r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,{1,1})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82066" y="3850221"/>
            <a:ext cx="111894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(que,{1,1,</a:t>
            </a:r>
            <a:r>
              <a:rPr lang="en-IE" sz="1400" b="1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})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882066" y="3554567"/>
            <a:ext cx="111894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IE" sz="1400" i="1" dirty="0" err="1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pero</a:t>
            </a:r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,{1})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88628" y="5324489"/>
            <a:ext cx="1118940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(la,{1})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62628" y="1958568"/>
            <a:ext cx="758554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(perro,1)</a:t>
            </a:r>
          </a:p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(sed,1)</a:t>
            </a:r>
          </a:p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62625" y="3546203"/>
            <a:ext cx="758554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(decir,1)</a:t>
            </a:r>
          </a:p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762626" y="5324489"/>
            <a:ext cx="758554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(la,1)</a:t>
            </a:r>
          </a:p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(sed,1)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122211" y="1955229"/>
            <a:ext cx="758554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(decir,1)</a:t>
            </a:r>
          </a:p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(sed,2)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122211" y="3546203"/>
            <a:ext cx="75855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(perro,1)</a:t>
            </a:r>
          </a:p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(que,4)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122211" y="5324489"/>
            <a:ext cx="758554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(la,1)</a:t>
            </a:r>
          </a:p>
        </p:txBody>
      </p:sp>
      <p:cxnSp>
        <p:nvCxnSpPr>
          <p:cNvPr id="7" name="Straight Arrow Connector 6"/>
          <p:cNvCxnSpPr>
            <a:endCxn id="75" idx="1"/>
          </p:cNvCxnSpPr>
          <p:nvPr/>
        </p:nvCxnSpPr>
        <p:spPr>
          <a:xfrm flipV="1">
            <a:off x="4353228" y="2109118"/>
            <a:ext cx="668761" cy="1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61" idx="3"/>
          </p:cNvCxnSpPr>
          <p:nvPr/>
        </p:nvCxnSpPr>
        <p:spPr>
          <a:xfrm flipV="1">
            <a:off x="4446020" y="2478449"/>
            <a:ext cx="553235" cy="1225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64" idx="3"/>
            <a:endCxn id="77" idx="1"/>
          </p:cNvCxnSpPr>
          <p:nvPr/>
        </p:nvCxnSpPr>
        <p:spPr>
          <a:xfrm flipV="1">
            <a:off x="4441314" y="2843854"/>
            <a:ext cx="580675" cy="26345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60" idx="3"/>
            <a:endCxn id="78" idx="1"/>
          </p:cNvCxnSpPr>
          <p:nvPr/>
        </p:nvCxnSpPr>
        <p:spPr>
          <a:xfrm>
            <a:off x="4441314" y="2572783"/>
            <a:ext cx="594092" cy="12350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83" idx="1"/>
          </p:cNvCxnSpPr>
          <p:nvPr/>
        </p:nvCxnSpPr>
        <p:spPr>
          <a:xfrm>
            <a:off x="4353446" y="4164572"/>
            <a:ext cx="673249" cy="1162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endCxn id="85" idx="1"/>
          </p:cNvCxnSpPr>
          <p:nvPr/>
        </p:nvCxnSpPr>
        <p:spPr>
          <a:xfrm flipV="1">
            <a:off x="4457647" y="4675680"/>
            <a:ext cx="564340" cy="11354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67" idx="3"/>
            <a:endCxn id="87" idx="1"/>
          </p:cNvCxnSpPr>
          <p:nvPr/>
        </p:nvCxnSpPr>
        <p:spPr>
          <a:xfrm flipV="1">
            <a:off x="4441314" y="5473807"/>
            <a:ext cx="587238" cy="737044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021989" y="1955229"/>
            <a:ext cx="758554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(sed,1)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022334" y="2324560"/>
            <a:ext cx="758554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(decir,1)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021989" y="2689965"/>
            <a:ext cx="758554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(sed,1)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035406" y="3546203"/>
            <a:ext cx="75855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(perro,1)</a:t>
            </a:r>
          </a:p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026695" y="4126936"/>
            <a:ext cx="758554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(que,2)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021987" y="4521791"/>
            <a:ext cx="758554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028552" y="5319918"/>
            <a:ext cx="758554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(la,1)</a:t>
            </a:r>
          </a:p>
        </p:txBody>
      </p:sp>
      <p:sp>
        <p:nvSpPr>
          <p:cNvPr id="88" name="Chevron 87"/>
          <p:cNvSpPr/>
          <p:nvPr/>
        </p:nvSpPr>
        <p:spPr>
          <a:xfrm>
            <a:off x="927847" y="1119213"/>
            <a:ext cx="953055" cy="503970"/>
          </a:xfrm>
          <a:prstGeom prst="chevron">
            <a:avLst>
              <a:gd name="adj" fmla="val 2260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Map</a:t>
            </a:r>
            <a:endParaRPr lang="en-IE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91" name="Chevron 90"/>
          <p:cNvSpPr/>
          <p:nvPr/>
        </p:nvSpPr>
        <p:spPr>
          <a:xfrm>
            <a:off x="1840562" y="1119213"/>
            <a:ext cx="1380053" cy="503970"/>
          </a:xfrm>
          <a:prstGeom prst="chevron">
            <a:avLst>
              <a:gd name="adj" fmla="val 2260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Partition / </a:t>
            </a:r>
          </a:p>
          <a:p>
            <a:pPr algn="ctr"/>
            <a:r>
              <a:rPr lang="en-IE" sz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[Sort]</a:t>
            </a:r>
            <a:endParaRPr lang="en-IE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92" name="Chevron 91"/>
          <p:cNvSpPr/>
          <p:nvPr/>
        </p:nvSpPr>
        <p:spPr>
          <a:xfrm>
            <a:off x="4304068" y="1119213"/>
            <a:ext cx="1023630" cy="503970"/>
          </a:xfrm>
          <a:prstGeom prst="chevron">
            <a:avLst>
              <a:gd name="adj" fmla="val 2260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Shuffle</a:t>
            </a:r>
            <a:endParaRPr lang="en-IE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93" name="Chevron 92"/>
          <p:cNvSpPr/>
          <p:nvPr/>
        </p:nvSpPr>
        <p:spPr>
          <a:xfrm>
            <a:off x="5327698" y="1119213"/>
            <a:ext cx="1130648" cy="503970"/>
          </a:xfrm>
          <a:prstGeom prst="chevron">
            <a:avLst>
              <a:gd name="adj" fmla="val 2260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Merge Sort</a:t>
            </a:r>
            <a:endParaRPr lang="en-IE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94" name="Chevron 93"/>
          <p:cNvSpPr/>
          <p:nvPr/>
        </p:nvSpPr>
        <p:spPr>
          <a:xfrm>
            <a:off x="6458346" y="1117182"/>
            <a:ext cx="1781645" cy="503970"/>
          </a:xfrm>
          <a:prstGeom prst="chevron">
            <a:avLst>
              <a:gd name="adj" fmla="val 2260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Reduce</a:t>
            </a:r>
            <a:endParaRPr lang="en-IE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95" name="Chevron 94"/>
          <p:cNvSpPr/>
          <p:nvPr/>
        </p:nvSpPr>
        <p:spPr>
          <a:xfrm>
            <a:off x="8239991" y="1117182"/>
            <a:ext cx="904009" cy="503970"/>
          </a:xfrm>
          <a:prstGeom prst="chevron">
            <a:avLst>
              <a:gd name="adj" fmla="val 2260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Output</a:t>
            </a:r>
            <a:endParaRPr lang="en-IE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9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0" y="2867664"/>
            <a:ext cx="776587" cy="45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" y="4703336"/>
            <a:ext cx="776587" cy="45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0" y="6333148"/>
            <a:ext cx="776587" cy="45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3682760" y="1955229"/>
            <a:ext cx="758554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(sed,1)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682760" y="2311173"/>
            <a:ext cx="75855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(perro,1)</a:t>
            </a:r>
          </a:p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687466" y="3550172"/>
            <a:ext cx="758554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(decir,1)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687465" y="3898567"/>
            <a:ext cx="758554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(que,2)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682760" y="5324489"/>
            <a:ext cx="758554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(sed,1)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682761" y="5690940"/>
            <a:ext cx="758554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(que,1)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682760" y="6056962"/>
            <a:ext cx="758554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(la,1)</a:t>
            </a:r>
          </a:p>
        </p:txBody>
      </p:sp>
      <p:sp>
        <p:nvSpPr>
          <p:cNvPr id="68" name="Chevron 67"/>
          <p:cNvSpPr/>
          <p:nvPr/>
        </p:nvSpPr>
        <p:spPr>
          <a:xfrm>
            <a:off x="3187277" y="1116110"/>
            <a:ext cx="1108565" cy="503970"/>
          </a:xfrm>
          <a:prstGeom prst="chevron">
            <a:avLst>
              <a:gd name="adj" fmla="val 2260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2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Combine</a:t>
            </a:r>
            <a:endParaRPr lang="en-IE" sz="12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9" name="Chevron 78"/>
          <p:cNvSpPr/>
          <p:nvPr/>
        </p:nvSpPr>
        <p:spPr>
          <a:xfrm>
            <a:off x="0" y="1117460"/>
            <a:ext cx="968188" cy="503970"/>
          </a:xfrm>
          <a:prstGeom prst="chevron">
            <a:avLst>
              <a:gd name="adj" fmla="val 2260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Input</a:t>
            </a:r>
            <a:endParaRPr lang="en-IE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73174" y="1955229"/>
            <a:ext cx="1420445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(0,perro </a:t>
            </a:r>
            <a:r>
              <a:rPr lang="en-IE" sz="1400" i="1" dirty="0" err="1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sed</a:t>
            </a:r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que)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73175" y="3546203"/>
            <a:ext cx="1399566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(13,que </a:t>
            </a:r>
            <a:r>
              <a:rPr lang="en-IE" sz="1400" i="1" dirty="0" err="1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decir</a:t>
            </a:r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que)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73174" y="5324489"/>
            <a:ext cx="1420445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(26,la que </a:t>
            </a:r>
            <a:r>
              <a:rPr lang="en-IE" sz="1400" i="1" dirty="0" err="1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sed</a:t>
            </a:r>
            <a:r>
              <a:rPr lang="en-IE" sz="1400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</a:rPr>
              <a:t>MapReduce: </a:t>
            </a:r>
            <a:r>
              <a:rPr lang="en-IE" spc="-1" dirty="0" smtClean="0">
                <a:solidFill>
                  <a:schemeClr val="accent6"/>
                </a:solidFill>
                <a:uFill>
                  <a:solidFill>
                    <a:srgbClr val="FFFFFF"/>
                  </a:solidFill>
                </a:uFill>
              </a:rPr>
              <a:t>Combiner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6651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1" grpId="0" animBg="1"/>
      <p:bldP spid="5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5" grpId="0" animBg="1"/>
      <p:bldP spid="46" grpId="0" animBg="1"/>
      <p:bldP spid="47" grpId="0" animBg="1"/>
      <p:bldP spid="75" grpId="0" animBg="1"/>
      <p:bldP spid="76" grpId="0" animBg="1"/>
      <p:bldP spid="77" grpId="0" animBg="1"/>
      <p:bldP spid="78" grpId="0" animBg="1"/>
      <p:bldP spid="83" grpId="0" animBg="1"/>
      <p:bldP spid="85" grpId="0" animBg="1"/>
      <p:bldP spid="87" grpId="0" animBg="1"/>
      <p:bldP spid="92" grpId="0" animBg="1"/>
      <p:bldP spid="93" grpId="0" animBg="1"/>
      <p:bldP spid="94" grpId="0" animBg="1"/>
      <p:bldP spid="95" grpId="0" animBg="1"/>
      <p:bldP spid="57" grpId="0" animBg="1"/>
      <p:bldP spid="60" grpId="0" animBg="1"/>
      <p:bldP spid="61" grpId="0" animBg="1"/>
      <p:bldP spid="63" grpId="0" animBg="1"/>
      <p:bldP spid="64" grpId="0" animBg="1"/>
      <p:bldP spid="66" grpId="0" animBg="1"/>
      <p:bldP spid="67" grpId="0" animBg="1"/>
      <p:bldP spid="6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cdn0.tnwcdn.com/wp-content/blogs.dir/1/files/2013/03/google_nob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3" y="1295400"/>
            <a:ext cx="8971307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Building Google Web-search</a:t>
            </a:r>
            <a:endParaRPr lang="en-IE" sz="3200" dirty="0"/>
          </a:p>
        </p:txBody>
      </p:sp>
      <p:sp>
        <p:nvSpPr>
          <p:cNvPr id="5" name="Rectangle 4"/>
          <p:cNvSpPr/>
          <p:nvPr/>
        </p:nvSpPr>
        <p:spPr>
          <a:xfrm>
            <a:off x="0" y="990600"/>
            <a:ext cx="9144000" cy="588292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113" y="1295400"/>
            <a:ext cx="8590307" cy="1991128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b" anchorCtr="0">
            <a:noAutofit/>
          </a:bodyPr>
          <a:lstStyle/>
          <a:p>
            <a:pPr algn="ctr"/>
            <a:r>
              <a:rPr lang="en-IE" sz="2000" dirty="0" smtClean="0">
                <a:latin typeface="Segoe UI Light" panose="020B0502040204020203" pitchFamily="34" charset="0"/>
              </a:rPr>
              <a:t>What processes/algorithms does Google</a:t>
            </a:r>
          </a:p>
          <a:p>
            <a:pPr algn="ctr"/>
            <a:r>
              <a:rPr lang="en-IE" sz="2000" dirty="0" smtClean="0">
                <a:latin typeface="Segoe UI Light" panose="020B0502040204020203" pitchFamily="34" charset="0"/>
              </a:rPr>
              <a:t>need to implement Web search?</a:t>
            </a:r>
            <a:endParaRPr lang="en-IE" sz="2000" dirty="0">
              <a:latin typeface="Segoe UI Light" panose="020B05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520" y="1295400"/>
            <a:ext cx="342900" cy="342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9247" y="3422107"/>
            <a:ext cx="4038600" cy="1231106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altLang="ja-JP" sz="2000" u="sng" dirty="0" smtClean="0">
                <a:latin typeface="Segoe UI Light" panose="020B0502040204020203" pitchFamily="34" charset="0"/>
              </a:rPr>
              <a:t>Crawling</a:t>
            </a:r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Parse links from webpages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Schedule links for crawling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Download pages, GOTO 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947" y="3433013"/>
            <a:ext cx="342900" cy="342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10747" y="3419395"/>
            <a:ext cx="4038600" cy="1233818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altLang="ja-JP" sz="2000" u="sng" dirty="0" smtClean="0">
                <a:latin typeface="Segoe UI Light" panose="020B0502040204020203" pitchFamily="34" charset="0"/>
              </a:rPr>
              <a:t>Indexing</a:t>
            </a:r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Parse keywords from webpages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Index keywords to webpages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Manage updates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447" y="3443919"/>
            <a:ext cx="342900" cy="342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7254" y="1428267"/>
            <a:ext cx="5191125" cy="11040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9248" y="4788694"/>
            <a:ext cx="4038600" cy="1231106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altLang="ja-JP" sz="2000" u="sng" dirty="0" smtClean="0">
                <a:latin typeface="Segoe UI Light" panose="020B0502040204020203" pitchFamily="34" charset="0"/>
              </a:rPr>
              <a:t>Ranking</a:t>
            </a:r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How relevant is a page? (TF-IDF)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How important is it? (PageRank)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How many users clicked it?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947" y="4788694"/>
            <a:ext cx="342900" cy="3429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810747" y="4788694"/>
            <a:ext cx="4038600" cy="1231106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u="sng" dirty="0" smtClean="0">
                <a:latin typeface="Segoe UI Light" panose="020B0502040204020203" pitchFamily="34" charset="0"/>
              </a:rPr>
              <a:t>...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446" y="4788694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8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5" grpId="0" animBg="1"/>
      <p:bldP spid="1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379688"/>
            <a:ext cx="5789754" cy="464533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31219" y="3044058"/>
            <a:ext cx="2504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(“</a:t>
            </a:r>
            <a:r>
              <a:rPr lang="en-IE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Combine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”)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125" y="1693719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Calibri Light" panose="020F0302020204030204" pitchFamily="34" charset="0"/>
              </a:rPr>
              <a:t>1. Input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8826" y="2282540"/>
            <a:ext cx="215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latin typeface="Calibri Light" panose="020F0302020204030204" pitchFamily="34" charset="0"/>
              </a:rPr>
              <a:t>2. Map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124" y="3581400"/>
            <a:ext cx="2504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Calibri Light" panose="020F0302020204030204" pitchFamily="34" charset="0"/>
              </a:rPr>
              <a:t>4. Shuffle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124" y="4332743"/>
            <a:ext cx="2952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Calibri Light" panose="020F0302020204030204" pitchFamily="34" charset="0"/>
              </a:rPr>
              <a:t>5. Merge Sort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125" y="553307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Calibri Light" panose="020F0302020204030204" pitchFamily="34" charset="0"/>
              </a:rPr>
              <a:t>7. Output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825" y="2698038"/>
            <a:ext cx="308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Calibri Light" panose="020F0302020204030204" pitchFamily="34" charset="0"/>
              </a:rPr>
              <a:t>3. Partition [Sort]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124" y="5019802"/>
            <a:ext cx="2952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latin typeface="Calibri Light" panose="020F0302020204030204" pitchFamily="34" charset="0"/>
              </a:rPr>
              <a:t>6. Reduce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</a:rPr>
              <a:t>MapReduce: </a:t>
            </a:r>
            <a:r>
              <a:rPr lang="en-IE" spc="-1" dirty="0" smtClean="0">
                <a:solidFill>
                  <a:schemeClr val="accent6"/>
                </a:solidFill>
                <a:uFill>
                  <a:solidFill>
                    <a:srgbClr val="FFFFFF"/>
                  </a:solidFill>
                </a:uFill>
              </a:rPr>
              <a:t>Combiner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3124200" y="3516868"/>
            <a:ext cx="5257800" cy="369332"/>
          </a:xfrm>
          <a:prstGeom prst="rect">
            <a:avLst/>
          </a:prstGeom>
          <a:solidFill>
            <a:schemeClr val="accent6">
              <a:lumMod val="60000"/>
              <a:lumOff val="4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Combiner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reduces data shuffled here!</a:t>
            </a:r>
            <a:endParaRPr lang="en-IE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10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MapReduce: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More complex tasks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235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meresearch.org.uk/wp-content/uploads/2016/01/supermark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398746" cy="492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200" dirty="0" smtClean="0"/>
              <a:t>Supermarket</a:t>
            </a:r>
            <a:r>
              <a:rPr lang="en-IE" dirty="0" smtClean="0"/>
              <a:t> </a:t>
            </a:r>
            <a:r>
              <a:rPr lang="en-IE" sz="3200" dirty="0" smtClean="0"/>
              <a:t>Example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2784973" y="3429000"/>
            <a:ext cx="5486400" cy="1206734"/>
          </a:xfrm>
          <a:prstGeom prst="rect">
            <a:avLst/>
          </a:prstGeom>
          <a:solidFill>
            <a:schemeClr val="bg1">
              <a:lumMod val="85000"/>
              <a:alpha val="96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Supermarket boss wants to know:</a:t>
            </a:r>
          </a:p>
          <a:p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Do we sell more in the morning hours or the evening hours?</a:t>
            </a:r>
            <a:endParaRPr lang="en-IE" sz="2400" dirty="0">
              <a:latin typeface="Segoe UI Semilight" panose="020B0402040204020203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473" y="3429000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4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 1" descr="http://www.meresearch.org.uk/wp-content/uploads/2016/01/supermark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398746" cy="492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914400" y="4214911"/>
            <a:ext cx="7391400" cy="1957289"/>
          </a:xfrm>
          <a:prstGeom prst="rect">
            <a:avLst/>
          </a:prstGeom>
          <a:gradFill>
            <a:gsLst>
              <a:gs pos="0">
                <a:srgbClr val="FFD6C9"/>
              </a:gs>
              <a:gs pos="100000">
                <a:srgbClr val="FBFEFF"/>
              </a:gs>
            </a:gsLst>
          </a:gradFill>
          <a:ln w="539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14400" y="1295400"/>
            <a:ext cx="7391400" cy="2241305"/>
          </a:xfrm>
          <a:prstGeom prst="rect">
            <a:avLst/>
          </a:prstGeom>
          <a:gradFill>
            <a:gsLst>
              <a:gs pos="0">
                <a:srgbClr val="DDF9FF"/>
              </a:gs>
              <a:gs pos="89000">
                <a:srgbClr val="FBFEFF"/>
              </a:gs>
              <a:gs pos="100000">
                <a:schemeClr val="bg1"/>
              </a:gs>
            </a:gsLst>
          </a:gradFill>
          <a:ln w="539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MapReduce: Supermarket Example</a:t>
            </a:r>
            <a:endParaRPr lang="en-IE" sz="3200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60" y="1371603"/>
            <a:ext cx="7111329" cy="19738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572000"/>
            <a:ext cx="2240075" cy="1293275"/>
          </a:xfrm>
          <a:prstGeom prst="rect">
            <a:avLst/>
          </a:prstGeom>
        </p:spPr>
      </p:pic>
      <p:sp>
        <p:nvSpPr>
          <p:cNvPr id="24" name="Down Arrow 23"/>
          <p:cNvSpPr/>
          <p:nvPr/>
        </p:nvSpPr>
        <p:spPr>
          <a:xfrm>
            <a:off x="495300" y="3429000"/>
            <a:ext cx="8229600" cy="895746"/>
          </a:xfrm>
          <a:prstGeom prst="downArrow">
            <a:avLst>
              <a:gd name="adj1" fmla="val 89946"/>
              <a:gd name="adj2" fmla="val 33778"/>
            </a:avLst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Compute total sales per hour of the day?</a:t>
            </a:r>
            <a:endParaRPr lang="en-IE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2900" y="3441850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9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2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 1" descr="http://www.meresearch.org.uk/wp-content/uploads/2016/01/supermarke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398746" cy="492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914400" y="1295400"/>
            <a:ext cx="7391400" cy="2241305"/>
          </a:xfrm>
          <a:prstGeom prst="rect">
            <a:avLst/>
          </a:prstGeom>
          <a:gradFill>
            <a:gsLst>
              <a:gs pos="0">
                <a:srgbClr val="DDF9FF"/>
              </a:gs>
              <a:gs pos="89000">
                <a:srgbClr val="FBFEFF"/>
              </a:gs>
              <a:gs pos="100000">
                <a:schemeClr val="bg1"/>
              </a:gs>
            </a:gsLst>
          </a:gradFill>
          <a:ln w="539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MapReduce: Supermarket Example</a:t>
            </a:r>
            <a:endParaRPr lang="en-IE" sz="3200" dirty="0"/>
          </a:p>
        </p:txBody>
      </p:sp>
      <p:sp>
        <p:nvSpPr>
          <p:cNvPr id="3" name="Rectangle 2"/>
          <p:cNvSpPr/>
          <p:nvPr/>
        </p:nvSpPr>
        <p:spPr>
          <a:xfrm>
            <a:off x="914400" y="3536706"/>
            <a:ext cx="7398746" cy="267915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73" y="4122692"/>
            <a:ext cx="2779218" cy="216682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836920" y="6432509"/>
            <a:ext cx="324993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IE" dirty="0" smtClean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... one possible solution.</a:t>
            </a:r>
            <a:endParaRPr lang="en-IE" dirty="0">
              <a:solidFill>
                <a:srgbClr val="0070C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60" y="1371603"/>
            <a:ext cx="7111329" cy="1973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8" y="4122692"/>
            <a:ext cx="2777579" cy="21681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22693"/>
            <a:ext cx="2890116" cy="147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1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7" y="1085500"/>
            <a:ext cx="8680465" cy="5468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Implementing on thousands of machines</a:t>
            </a:r>
            <a:endParaRPr lang="en-IE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1221912"/>
            <a:ext cx="4038600" cy="1231106"/>
          </a:xfrm>
          <a:prstGeom prst="rect">
            <a:avLst/>
          </a:prstGeom>
          <a:solidFill>
            <a:schemeClr val="accent4">
              <a:lumMod val="20000"/>
              <a:lumOff val="80000"/>
              <a:alpha val="96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altLang="ja-JP" sz="2000" u="sng" dirty="0" smtClean="0">
                <a:latin typeface="Segoe UI Light" panose="020B0502040204020203" pitchFamily="34" charset="0"/>
              </a:rPr>
              <a:t>Crawling</a:t>
            </a:r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Parse links from webpages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Schedule links for crawling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Download pages, GOTO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62500" y="1219200"/>
            <a:ext cx="4038600" cy="1233818"/>
          </a:xfrm>
          <a:prstGeom prst="rect">
            <a:avLst/>
          </a:prstGeom>
          <a:solidFill>
            <a:schemeClr val="accent4">
              <a:lumMod val="20000"/>
              <a:lumOff val="80000"/>
              <a:alpha val="96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altLang="ja-JP" sz="2000" u="sng" dirty="0" smtClean="0">
                <a:latin typeface="Segoe UI Light" panose="020B0502040204020203" pitchFamily="34" charset="0"/>
              </a:rPr>
              <a:t>Indexing</a:t>
            </a:r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Parse keywords from webpages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Index keywords to webpages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Manage updates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1" y="2588499"/>
            <a:ext cx="4038600" cy="1231106"/>
          </a:xfrm>
          <a:prstGeom prst="rect">
            <a:avLst/>
          </a:prstGeom>
          <a:solidFill>
            <a:schemeClr val="accent4">
              <a:lumMod val="20000"/>
              <a:lumOff val="80000"/>
              <a:alpha val="96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altLang="ja-JP" sz="2000" u="sng" dirty="0" smtClean="0">
                <a:latin typeface="Segoe UI Light" panose="020B0502040204020203" pitchFamily="34" charset="0"/>
              </a:rPr>
              <a:t>Ranking</a:t>
            </a:r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How relevant is a page? (TF-IDF)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How important is it? (PageRank)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How many users clicked it?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62500" y="2588499"/>
            <a:ext cx="4038600" cy="1231106"/>
          </a:xfrm>
          <a:prstGeom prst="rect">
            <a:avLst/>
          </a:prstGeom>
          <a:solidFill>
            <a:schemeClr val="accent4">
              <a:lumMod val="20000"/>
              <a:lumOff val="80000"/>
              <a:alpha val="96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u="sng" dirty="0" smtClean="0">
                <a:latin typeface="Segoe UI Light" panose="020B0502040204020203" pitchFamily="34" charset="0"/>
              </a:rPr>
              <a:t>...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4123630"/>
            <a:ext cx="8420100" cy="1972370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altLang="ja-JP" sz="2000" u="sng" dirty="0" smtClean="0">
                <a:latin typeface="Segoe UI Light" panose="020B0502040204020203" pitchFamily="34" charset="0"/>
              </a:rPr>
              <a:t>Build distributed abstractions</a:t>
            </a:r>
          </a:p>
          <a:p>
            <a:pPr>
              <a:buClr>
                <a:schemeClr val="tx1"/>
              </a:buClr>
            </a:pPr>
            <a:endParaRPr lang="en-IE" sz="800" b="1" dirty="0" smtClean="0">
              <a:solidFill>
                <a:schemeClr val="accent1">
                  <a:lumMod val="75000"/>
                </a:schemeClr>
              </a:solidFill>
              <a:latin typeface="Segoe UI Light" panose="020B0502040204020203" pitchFamily="34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</a:rPr>
              <a:t>write</a:t>
            </a:r>
            <a:r>
              <a:rPr lang="en-IE" dirty="0" smtClean="0">
                <a:latin typeface="Segoe UI Light" panose="020B0502040204020203" pitchFamily="34" charset="0"/>
              </a:rPr>
              <a:t>(file f)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</a:rPr>
              <a:t>read</a:t>
            </a:r>
            <a:r>
              <a:rPr lang="en-IE" dirty="0" smtClean="0">
                <a:latin typeface="Segoe UI Light" panose="020B0502040204020203" pitchFamily="34" charset="0"/>
              </a:rPr>
              <a:t>(file f)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</a:rPr>
              <a:t>delete</a:t>
            </a:r>
            <a:r>
              <a:rPr lang="en-IE" dirty="0" smtClean="0">
                <a:latin typeface="Segoe UI Light" panose="020B0502040204020203" pitchFamily="34" charset="0"/>
              </a:rPr>
              <a:t>(file f)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</a:rPr>
              <a:t>append</a:t>
            </a:r>
            <a:r>
              <a:rPr lang="en-IE" dirty="0" smtClean="0">
                <a:latin typeface="Segoe UI Light" panose="020B0502040204020203" pitchFamily="34" charset="0"/>
              </a:rPr>
              <a:t>(file f, data d)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E" b="1" dirty="0" err="1" smtClean="0">
                <a:solidFill>
                  <a:srgbClr val="7030A0"/>
                </a:solidFill>
                <a:latin typeface="Segoe UI Light" panose="020B0502040204020203" pitchFamily="34" charset="0"/>
              </a:rPr>
              <a:t>mapreduce</a:t>
            </a:r>
            <a:r>
              <a:rPr lang="en-IE" dirty="0" smtClean="0">
                <a:latin typeface="Segoe UI Light" panose="020B0502040204020203" pitchFamily="34" charset="0"/>
              </a:rPr>
              <a:t>(function map, function reduce, file in, file out)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448" y="4125467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2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err="1" smtClean="0"/>
              <a:t>MapReduce</a:t>
            </a:r>
            <a:r>
              <a:rPr lang="en-IE" sz="3200" dirty="0" smtClean="0"/>
              <a:t>: Benefits for Programmers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E" dirty="0" smtClean="0">
                <a:solidFill>
                  <a:srgbClr val="008000"/>
                </a:solidFill>
              </a:rPr>
              <a:t>Takes care of low-level implementation:</a:t>
            </a:r>
          </a:p>
          <a:p>
            <a:pPr lvl="1"/>
            <a:r>
              <a:rPr lang="en-IE" dirty="0"/>
              <a:t>Easy to handle inputs and output</a:t>
            </a:r>
          </a:p>
          <a:p>
            <a:pPr lvl="1"/>
            <a:r>
              <a:rPr lang="en-IE" dirty="0" smtClean="0"/>
              <a:t>No need to handle network communication</a:t>
            </a:r>
          </a:p>
          <a:p>
            <a:pPr lvl="1"/>
            <a:r>
              <a:rPr lang="en-IE" dirty="0" smtClean="0"/>
              <a:t>No need to write sorts or joins</a:t>
            </a:r>
          </a:p>
          <a:p>
            <a:pPr marL="457200" lvl="1" indent="0">
              <a:buNone/>
            </a:pPr>
            <a:endParaRPr lang="en-IE" dirty="0" smtClean="0"/>
          </a:p>
          <a:p>
            <a:r>
              <a:rPr lang="en-IE" dirty="0" smtClean="0">
                <a:solidFill>
                  <a:srgbClr val="008000"/>
                </a:solidFill>
              </a:rPr>
              <a:t>Abstracts machines (transparency)</a:t>
            </a:r>
          </a:p>
          <a:p>
            <a:pPr lvl="1"/>
            <a:r>
              <a:rPr lang="en-IE" dirty="0" smtClean="0"/>
              <a:t>Fault tolerance (through heart-beats)</a:t>
            </a:r>
          </a:p>
          <a:p>
            <a:pPr lvl="1"/>
            <a:r>
              <a:rPr lang="en-IE" dirty="0" smtClean="0"/>
              <a:t>Abstracts physical locations</a:t>
            </a:r>
          </a:p>
          <a:p>
            <a:pPr lvl="1"/>
            <a:r>
              <a:rPr lang="en-IE" dirty="0" smtClean="0"/>
              <a:t>Add / remove machines</a:t>
            </a:r>
          </a:p>
          <a:p>
            <a:pPr lvl="1"/>
            <a:r>
              <a:rPr lang="en-IE" dirty="0" smtClean="0"/>
              <a:t>Load balancing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8474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err="1"/>
              <a:t>MapReduce</a:t>
            </a:r>
            <a:r>
              <a:rPr lang="en-IE" sz="3200" dirty="0"/>
              <a:t>: Benefits for Programmers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2800" dirty="0" smtClean="0"/>
              <a:t>(Time for more important things)</a:t>
            </a:r>
            <a:endParaRPr lang="en-IE" sz="2800" dirty="0"/>
          </a:p>
        </p:txBody>
      </p:sp>
      <p:pic>
        <p:nvPicPr>
          <p:cNvPr id="4" name="Picture 2" descr="http://www.etny.net/wp-content/uploads/2012/08/google_game_room-300x1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648200"/>
            <a:ext cx="3567746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http://i2.cdn.turner.com/money/.element/img/1.0/sections/mag/fortune/bestcompanies/2012/snapshots/google_N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32385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://1.bp.blogspot.com/-si9AVAuHFjU/T6Pemu8rQ9I/AAAAAAAABU4/c7L3V3b8TC8/s1600/image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812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://www.hoax-slayer.com/images/google-office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52762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http://2.bp.blogspot.com/-cy0zSTWoxB0/T19X7YsR-CI/AAAAAAAAAqE/dRFeYpBzJ7A/s1600/google-culture-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54" y="1981452"/>
            <a:ext cx="4390092" cy="291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http://www.hok.com/uploads/2013/04/17/google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046" y="1981200"/>
            <a:ext cx="6700204" cy="331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https://blog.kissmetrics.com/wp-content/uploads/2013/02/Google_snack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666481"/>
            <a:ext cx="5029200" cy="303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0" name="Picture 14" descr="http://s1.ibtimes.com/sites/www.ibtimes.com/files/styles/v2_article_large/public/2012/01/20/219742-systems-integrator-scott-is-photographed-by-his-girlfriend-pynes-as-h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58837"/>
            <a:ext cx="4114800" cy="274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2" name="Picture 16" descr="http://www.thestar.com.my/~/media/Images/TSOL/Photos-Gallery/central/2013/10/04/metd_fwk_0410_pg64d.ashx/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71627"/>
            <a:ext cx="7072946" cy="472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78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HDFS/Hadoop Overview</a:t>
            </a:r>
            <a:endParaRPr lang="en-I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0821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Hadoop: Open Source MapReduce</a:t>
            </a:r>
            <a:endParaRPr lang="en-IE" dirty="0"/>
          </a:p>
        </p:txBody>
      </p:sp>
      <p:pic>
        <p:nvPicPr>
          <p:cNvPr id="1028" name="Picture 4" descr="http://blog.tamar.com/wp-content/uploads/2016/08/hadoop-licdn.com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66849"/>
            <a:ext cx="51435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enterpriseitnews.com.my/wp-content/uploads/2015/12/doug-cutting-cloudera-1050x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62400"/>
            <a:ext cx="3867150" cy="226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93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cdn0.tnwcdn.com/wp-content/blogs.dir/1/files/2013/03/google_nob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3" y="1295400"/>
            <a:ext cx="8971307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Building Google Web-search</a:t>
            </a:r>
            <a:endParaRPr lang="en-IE" sz="3200" dirty="0"/>
          </a:p>
        </p:txBody>
      </p:sp>
      <p:sp>
        <p:nvSpPr>
          <p:cNvPr id="5" name="Rectangle 4"/>
          <p:cNvSpPr/>
          <p:nvPr/>
        </p:nvSpPr>
        <p:spPr>
          <a:xfrm>
            <a:off x="0" y="990600"/>
            <a:ext cx="9144000" cy="588292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113" y="1295400"/>
            <a:ext cx="8590307" cy="1991128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b" anchorCtr="0">
            <a:noAutofit/>
          </a:bodyPr>
          <a:lstStyle/>
          <a:p>
            <a:pPr algn="ctr"/>
            <a:r>
              <a:rPr lang="en-IE" sz="2000" dirty="0" smtClean="0">
                <a:latin typeface="Segoe UI Light" panose="020B0502040204020203" pitchFamily="34" charset="0"/>
              </a:rPr>
              <a:t>What processes/algorithms does Google</a:t>
            </a:r>
          </a:p>
          <a:p>
            <a:pPr algn="ctr"/>
            <a:r>
              <a:rPr lang="en-IE" sz="2000" dirty="0" smtClean="0">
                <a:latin typeface="Segoe UI Light" panose="020B0502040204020203" pitchFamily="34" charset="0"/>
              </a:rPr>
              <a:t>need to implement Web search?</a:t>
            </a:r>
            <a:endParaRPr lang="en-IE" sz="2000" dirty="0">
              <a:latin typeface="Segoe UI Light" panose="020B05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520" y="1295400"/>
            <a:ext cx="342900" cy="342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9247" y="3422107"/>
            <a:ext cx="4038600" cy="1231106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altLang="ja-JP" sz="2000" u="sng" dirty="0" smtClean="0">
                <a:latin typeface="Segoe UI Light" panose="020B0502040204020203" pitchFamily="34" charset="0"/>
              </a:rPr>
              <a:t>Crawling</a:t>
            </a:r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Parse links from webpages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Schedule links for crawling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Download pages, GOTO 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947" y="3433013"/>
            <a:ext cx="342900" cy="342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10747" y="3419395"/>
            <a:ext cx="4038600" cy="1233818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altLang="ja-JP" sz="2000" u="sng" dirty="0" smtClean="0">
                <a:latin typeface="Segoe UI Light" panose="020B0502040204020203" pitchFamily="34" charset="0"/>
              </a:rPr>
              <a:t>Indexing</a:t>
            </a:r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Parse keywords from webpages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Index keywords to webpages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Manage updates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447" y="3443919"/>
            <a:ext cx="342900" cy="342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7254" y="1428267"/>
            <a:ext cx="5191125" cy="11040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9248" y="4788694"/>
            <a:ext cx="4038600" cy="1231106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altLang="ja-JP" sz="2000" u="sng" dirty="0" smtClean="0">
                <a:latin typeface="Segoe UI Light" panose="020B0502040204020203" pitchFamily="34" charset="0"/>
              </a:rPr>
              <a:t>Ranking</a:t>
            </a:r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How relevant is a page? (TF-IDF)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How important is it? (PageRank)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How many users clicked it?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947" y="4788694"/>
            <a:ext cx="342900" cy="3429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810747" y="4788694"/>
            <a:ext cx="4038600" cy="1231106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u="sng" dirty="0" smtClean="0">
                <a:latin typeface="Segoe UI Light" panose="020B0502040204020203" pitchFamily="34" charset="0"/>
              </a:rPr>
              <a:t>...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446" y="4788694"/>
            <a:ext cx="342900" cy="3429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1447801"/>
            <a:ext cx="5023130" cy="47244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24100" y="2362200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Google</a:t>
            </a:r>
            <a:endParaRPr lang="en-IE" sz="2400" b="1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100 PB / day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2,000,000 Wiki / day</a:t>
            </a:r>
          </a:p>
          <a:p>
            <a:pPr algn="ctr"/>
            <a:r>
              <a:rPr lang="en-IE" sz="2400" i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(2014, processed)</a:t>
            </a:r>
            <a:endParaRPr lang="en-IE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57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933450" y="5943600"/>
            <a:ext cx="7429500" cy="685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4399" y="5105400"/>
            <a:ext cx="7429500" cy="685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27101" y="4305300"/>
            <a:ext cx="7429500" cy="685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33451" y="3448050"/>
            <a:ext cx="7429500" cy="685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HDFS / Hadoop Core Architecture</a:t>
            </a:r>
            <a:endParaRPr lang="en-IE" sz="3200" dirty="0"/>
          </a:p>
        </p:txBody>
      </p:sp>
      <p:sp>
        <p:nvSpPr>
          <p:cNvPr id="6" name="Rectangle 5"/>
          <p:cNvSpPr/>
          <p:nvPr/>
        </p:nvSpPr>
        <p:spPr>
          <a:xfrm>
            <a:off x="3124200" y="1295400"/>
            <a:ext cx="3048000" cy="571500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latin typeface="Calibri Light" panose="020F0302020204030204" pitchFamily="34" charset="0"/>
              </a:rPr>
              <a:t>Client</a:t>
            </a:r>
            <a:endParaRPr lang="en-IE" sz="2400" b="1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2286000"/>
            <a:ext cx="30480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err="1" smtClean="0">
                <a:latin typeface="Calibri Light" panose="020F0302020204030204" pitchFamily="34" charset="0"/>
              </a:rPr>
              <a:t>NameNode</a:t>
            </a:r>
            <a:endParaRPr lang="en-IE" sz="2400" b="1" dirty="0"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0" y="2286000"/>
            <a:ext cx="3048000" cy="571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err="1" smtClean="0">
                <a:latin typeface="Calibri Light" panose="020F0302020204030204" pitchFamily="34" charset="0"/>
              </a:rPr>
              <a:t>JobTracker</a:t>
            </a:r>
            <a:endParaRPr lang="en-IE" sz="2400" b="1" dirty="0">
              <a:latin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3450" y="3505200"/>
            <a:ext cx="30480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err="1" smtClean="0">
                <a:latin typeface="Calibri Light" panose="020F0302020204030204" pitchFamily="34" charset="0"/>
              </a:rPr>
              <a:t>DataNode</a:t>
            </a:r>
            <a:r>
              <a:rPr lang="en-IE" sz="2400" b="1" i="1" dirty="0" smtClean="0">
                <a:latin typeface="Calibri Light" panose="020F0302020204030204" pitchFamily="34" charset="0"/>
              </a:rPr>
              <a:t> 1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33450" y="4362450"/>
            <a:ext cx="30480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err="1" smtClean="0">
                <a:latin typeface="Calibri Light" panose="020F0302020204030204" pitchFamily="34" charset="0"/>
              </a:rPr>
              <a:t>DataNode</a:t>
            </a:r>
            <a:r>
              <a:rPr lang="en-IE" sz="2400" b="1" i="1" dirty="0" smtClean="0">
                <a:latin typeface="Calibri Light" panose="020F0302020204030204" pitchFamily="34" charset="0"/>
              </a:rPr>
              <a:t> 2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" y="5162550"/>
            <a:ext cx="30480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…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3450" y="6000750"/>
            <a:ext cx="30480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err="1" smtClean="0">
                <a:latin typeface="Calibri Light" panose="020F0302020204030204" pitchFamily="34" charset="0"/>
              </a:rPr>
              <a:t>DataNode</a:t>
            </a:r>
            <a:r>
              <a:rPr lang="en-IE" sz="2400" b="1" i="1" dirty="0" smtClean="0">
                <a:latin typeface="Calibri Light" panose="020F0302020204030204" pitchFamily="34" charset="0"/>
              </a:rPr>
              <a:t> n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0" y="3505200"/>
            <a:ext cx="3048000" cy="571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err="1" smtClean="0">
                <a:latin typeface="Calibri Light" panose="020F0302020204030204" pitchFamily="34" charset="0"/>
              </a:rPr>
              <a:t>JobNode</a:t>
            </a:r>
            <a:r>
              <a:rPr lang="en-IE" sz="2400" b="1" i="1" dirty="0" smtClean="0">
                <a:latin typeface="Calibri Light" panose="020F0302020204030204" pitchFamily="34" charset="0"/>
              </a:rPr>
              <a:t> 1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34000" y="4362450"/>
            <a:ext cx="3048000" cy="571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err="1" smtClean="0">
                <a:latin typeface="Calibri Light" panose="020F0302020204030204" pitchFamily="34" charset="0"/>
              </a:rPr>
              <a:t>JobNode</a:t>
            </a:r>
            <a:r>
              <a:rPr lang="en-IE" sz="2400" b="1" i="1" dirty="0" smtClean="0">
                <a:latin typeface="Calibri Light" panose="020F0302020204030204" pitchFamily="34" charset="0"/>
              </a:rPr>
              <a:t> 2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14950" y="5162550"/>
            <a:ext cx="3048000" cy="571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…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34000" y="6000750"/>
            <a:ext cx="3048000" cy="571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err="1" smtClean="0">
                <a:latin typeface="Calibri Light" panose="020F0302020204030204" pitchFamily="34" charset="0"/>
              </a:rPr>
              <a:t>JobNode</a:t>
            </a:r>
            <a:r>
              <a:rPr lang="en-IE" sz="2400" b="1" i="1" dirty="0" smtClean="0">
                <a:latin typeface="Calibri Light" panose="020F0302020204030204" pitchFamily="34" charset="0"/>
              </a:rPr>
              <a:t> n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cxnSp>
        <p:nvCxnSpPr>
          <p:cNvPr id="18" name="Elbow Connector 17"/>
          <p:cNvCxnSpPr>
            <a:stCxn id="7" idx="1"/>
            <a:endCxn id="9" idx="1"/>
          </p:cNvCxnSpPr>
          <p:nvPr/>
        </p:nvCxnSpPr>
        <p:spPr>
          <a:xfrm rot="10800000" flipH="1" flipV="1">
            <a:off x="914400" y="2571750"/>
            <a:ext cx="19050" cy="1219200"/>
          </a:xfrm>
          <a:prstGeom prst="bentConnector3">
            <a:avLst>
              <a:gd name="adj1" fmla="val -120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7" idx="1"/>
            <a:endCxn id="10" idx="1"/>
          </p:cNvCxnSpPr>
          <p:nvPr/>
        </p:nvCxnSpPr>
        <p:spPr>
          <a:xfrm rot="10800000" flipH="1" flipV="1">
            <a:off x="914400" y="2571750"/>
            <a:ext cx="19050" cy="2076450"/>
          </a:xfrm>
          <a:prstGeom prst="bentConnector3">
            <a:avLst>
              <a:gd name="adj1" fmla="val -120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7" idx="1"/>
            <a:endCxn id="11" idx="1"/>
          </p:cNvCxnSpPr>
          <p:nvPr/>
        </p:nvCxnSpPr>
        <p:spPr>
          <a:xfrm rot="10800000" flipV="1">
            <a:off x="914400" y="2571750"/>
            <a:ext cx="12700" cy="2876550"/>
          </a:xfrm>
          <a:prstGeom prst="bentConnector3">
            <a:avLst>
              <a:gd name="adj1" fmla="val 180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7" idx="1"/>
            <a:endCxn id="12" idx="1"/>
          </p:cNvCxnSpPr>
          <p:nvPr/>
        </p:nvCxnSpPr>
        <p:spPr>
          <a:xfrm rot="10800000" flipH="1" flipV="1">
            <a:off x="914400" y="2571750"/>
            <a:ext cx="19050" cy="3714750"/>
          </a:xfrm>
          <a:prstGeom prst="bentConnector3">
            <a:avLst>
              <a:gd name="adj1" fmla="val -120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8" idx="3"/>
            <a:endCxn id="13" idx="3"/>
          </p:cNvCxnSpPr>
          <p:nvPr/>
        </p:nvCxnSpPr>
        <p:spPr>
          <a:xfrm>
            <a:off x="8382000" y="2571750"/>
            <a:ext cx="12700" cy="1219200"/>
          </a:xfrm>
          <a:prstGeom prst="bentConnector3">
            <a:avLst>
              <a:gd name="adj1" fmla="val 1800000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8" idx="3"/>
            <a:endCxn id="14" idx="3"/>
          </p:cNvCxnSpPr>
          <p:nvPr/>
        </p:nvCxnSpPr>
        <p:spPr>
          <a:xfrm>
            <a:off x="8382000" y="2571750"/>
            <a:ext cx="12700" cy="2076450"/>
          </a:xfrm>
          <a:prstGeom prst="bentConnector3">
            <a:avLst>
              <a:gd name="adj1" fmla="val 1800000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8" idx="3"/>
            <a:endCxn id="15" idx="3"/>
          </p:cNvCxnSpPr>
          <p:nvPr/>
        </p:nvCxnSpPr>
        <p:spPr>
          <a:xfrm flipH="1">
            <a:off x="8362950" y="2571750"/>
            <a:ext cx="19050" cy="2876550"/>
          </a:xfrm>
          <a:prstGeom prst="bentConnector3">
            <a:avLst>
              <a:gd name="adj1" fmla="val -1200000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8" idx="3"/>
            <a:endCxn id="16" idx="3"/>
          </p:cNvCxnSpPr>
          <p:nvPr/>
        </p:nvCxnSpPr>
        <p:spPr>
          <a:xfrm>
            <a:off x="8382000" y="2571750"/>
            <a:ext cx="12700" cy="3714750"/>
          </a:xfrm>
          <a:prstGeom prst="bentConnector3">
            <a:avLst>
              <a:gd name="adj1" fmla="val 1800000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6" idx="2"/>
            <a:endCxn id="7" idx="0"/>
          </p:cNvCxnSpPr>
          <p:nvPr/>
        </p:nvCxnSpPr>
        <p:spPr>
          <a:xfrm flipH="1">
            <a:off x="2438400" y="1866900"/>
            <a:ext cx="2209800" cy="4191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6" idx="2"/>
            <a:endCxn id="8" idx="0"/>
          </p:cNvCxnSpPr>
          <p:nvPr/>
        </p:nvCxnSpPr>
        <p:spPr>
          <a:xfrm>
            <a:off x="4648200" y="1866900"/>
            <a:ext cx="2209800" cy="4191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4" descr="http://www.happyminds.es/wp-content/uploads/2013/01/hdfs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1575"/>
            <a:ext cx="1243336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http://2.bp.blogspot.com/_pN7dwlW1g6o/S_PgDINAKhI/AAAAAAAAAIo/djsUGceWEaE/s1600/hadoop%2Belephant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49" y="1329244"/>
            <a:ext cx="2275791" cy="53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89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HDFS: Traditional / SPOF</a:t>
            </a:r>
            <a:endParaRPr lang="en-IE" dirty="0"/>
          </a:p>
        </p:txBody>
      </p:sp>
      <p:sp>
        <p:nvSpPr>
          <p:cNvPr id="23" name="Content Placeholder 22"/>
          <p:cNvSpPr>
            <a:spLocks noGrp="1"/>
          </p:cNvSpPr>
          <p:nvPr>
            <p:ph sz="half" idx="2"/>
          </p:nvPr>
        </p:nvSpPr>
        <p:spPr>
          <a:xfrm>
            <a:off x="4648200" y="1238250"/>
            <a:ext cx="4038600" cy="546735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E" dirty="0" err="1" smtClean="0"/>
              <a:t>NameNode</a:t>
            </a:r>
            <a:r>
              <a:rPr lang="en-IE" dirty="0" smtClean="0"/>
              <a:t> appends edits to log file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err="1" smtClean="0"/>
              <a:t>SecondaryNameNode</a:t>
            </a:r>
            <a:r>
              <a:rPr lang="en-IE" dirty="0" smtClean="0"/>
              <a:t> copies log file and image, makes </a:t>
            </a:r>
            <a:r>
              <a:rPr lang="en-IE" u="sng" dirty="0" smtClean="0"/>
              <a:t>checkpoint</a:t>
            </a:r>
            <a:r>
              <a:rPr lang="en-IE" dirty="0" smtClean="0"/>
              <a:t>, copies image back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err="1" smtClean="0"/>
              <a:t>NameNode</a:t>
            </a:r>
            <a:r>
              <a:rPr lang="en-IE" dirty="0" smtClean="0"/>
              <a:t> loads image on start-up and makes remaining edits</a:t>
            </a:r>
          </a:p>
          <a:p>
            <a:pPr marL="514350" indent="-514350">
              <a:buFont typeface="+mj-lt"/>
              <a:buAutoNum type="arabicPeriod"/>
            </a:pPr>
            <a:endParaRPr lang="en-IE" dirty="0"/>
          </a:p>
          <a:p>
            <a:pPr marL="0" indent="0">
              <a:buNone/>
            </a:pPr>
            <a:r>
              <a:rPr lang="en-IE" dirty="0" err="1" smtClean="0">
                <a:solidFill>
                  <a:srgbClr val="FF0000"/>
                </a:solidFill>
              </a:rPr>
              <a:t>SecondaryNameNode</a:t>
            </a:r>
            <a:r>
              <a:rPr lang="en-IE" dirty="0" smtClean="0">
                <a:solidFill>
                  <a:srgbClr val="FF0000"/>
                </a:solidFill>
              </a:rPr>
              <a:t> </a:t>
            </a:r>
            <a:r>
              <a:rPr lang="en-IE" u="sng" dirty="0" smtClean="0">
                <a:solidFill>
                  <a:srgbClr val="FF0000"/>
                </a:solidFill>
              </a:rPr>
              <a:t>not</a:t>
            </a:r>
            <a:r>
              <a:rPr lang="en-IE" dirty="0" smtClean="0">
                <a:solidFill>
                  <a:srgbClr val="FF0000"/>
                </a:solidFill>
              </a:rPr>
              <a:t> a backup </a:t>
            </a:r>
            <a:r>
              <a:rPr lang="en-IE" dirty="0" err="1" smtClean="0">
                <a:solidFill>
                  <a:srgbClr val="FF0000"/>
                </a:solidFill>
              </a:rPr>
              <a:t>NameNode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952500"/>
            <a:ext cx="30480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err="1" smtClean="0">
                <a:latin typeface="Calibri Light" panose="020F0302020204030204" pitchFamily="34" charset="0"/>
              </a:rPr>
              <a:t>NameNode</a:t>
            </a:r>
            <a:endParaRPr lang="en-IE" sz="2400" dirty="0">
              <a:latin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3451" y="4495800"/>
            <a:ext cx="30480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i="1" dirty="0" err="1" smtClean="0">
                <a:latin typeface="Calibri Light" panose="020F0302020204030204" pitchFamily="34" charset="0"/>
              </a:rPr>
              <a:t>DataNode</a:t>
            </a:r>
            <a:r>
              <a:rPr lang="en-IE" sz="2400" i="1" dirty="0" smtClean="0">
                <a:latin typeface="Calibri Light" panose="020F0302020204030204" pitchFamily="34" charset="0"/>
              </a:rPr>
              <a:t> 1</a:t>
            </a:r>
            <a:endParaRPr lang="en-IE" sz="2400" i="1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5295900"/>
            <a:ext cx="30480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i="1" dirty="0" smtClean="0">
                <a:latin typeface="Calibri Light" panose="020F0302020204030204" pitchFamily="34" charset="0"/>
              </a:rPr>
              <a:t>…</a:t>
            </a:r>
            <a:endParaRPr lang="en-IE" sz="2400" i="1" dirty="0"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3450" y="6134100"/>
            <a:ext cx="30480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i="1" dirty="0" err="1" smtClean="0">
                <a:latin typeface="Calibri Light" panose="020F0302020204030204" pitchFamily="34" charset="0"/>
              </a:rPr>
              <a:t>DataNode</a:t>
            </a:r>
            <a:r>
              <a:rPr lang="en-IE" sz="2400" i="1" dirty="0" smtClean="0">
                <a:latin typeface="Calibri Light" panose="020F0302020204030204" pitchFamily="34" charset="0"/>
              </a:rPr>
              <a:t> n</a:t>
            </a:r>
            <a:endParaRPr lang="en-IE" sz="2400" i="1" dirty="0">
              <a:latin typeface="Calibri Light" panose="020F0302020204030204" pitchFamily="34" charset="0"/>
            </a:endParaRPr>
          </a:p>
        </p:txBody>
      </p:sp>
      <p:cxnSp>
        <p:nvCxnSpPr>
          <p:cNvPr id="9" name="Elbow Connector 8"/>
          <p:cNvCxnSpPr>
            <a:stCxn id="4" idx="1"/>
            <a:endCxn id="5" idx="1"/>
          </p:cNvCxnSpPr>
          <p:nvPr/>
        </p:nvCxnSpPr>
        <p:spPr>
          <a:xfrm rot="10800000" flipH="1" flipV="1">
            <a:off x="914399" y="1238250"/>
            <a:ext cx="19051" cy="3543300"/>
          </a:xfrm>
          <a:prstGeom prst="bentConnector3">
            <a:avLst>
              <a:gd name="adj1" fmla="val -119993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4" idx="1"/>
          </p:cNvCxnSpPr>
          <p:nvPr/>
        </p:nvCxnSpPr>
        <p:spPr>
          <a:xfrm rot="10800000" flipH="1" flipV="1">
            <a:off x="914400" y="1238250"/>
            <a:ext cx="19050" cy="3543300"/>
          </a:xfrm>
          <a:prstGeom prst="bentConnector3">
            <a:avLst>
              <a:gd name="adj1" fmla="val -120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4" idx="1"/>
            <a:endCxn id="7" idx="1"/>
          </p:cNvCxnSpPr>
          <p:nvPr/>
        </p:nvCxnSpPr>
        <p:spPr>
          <a:xfrm rot="10800000" flipV="1">
            <a:off x="914400" y="1238250"/>
            <a:ext cx="12700" cy="4343400"/>
          </a:xfrm>
          <a:prstGeom prst="bentConnector3">
            <a:avLst>
              <a:gd name="adj1" fmla="val 180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4" idx="1"/>
            <a:endCxn id="8" idx="1"/>
          </p:cNvCxnSpPr>
          <p:nvPr/>
        </p:nvCxnSpPr>
        <p:spPr>
          <a:xfrm rot="10800000" flipH="1" flipV="1">
            <a:off x="914400" y="1238250"/>
            <a:ext cx="19050" cy="5181600"/>
          </a:xfrm>
          <a:prstGeom prst="bentConnector3">
            <a:avLst>
              <a:gd name="adj1" fmla="val -120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33451" y="3264932"/>
            <a:ext cx="30480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err="1" smtClean="0">
                <a:latin typeface="Calibri Light" panose="020F0302020204030204" pitchFamily="34" charset="0"/>
              </a:rPr>
              <a:t>SecondaryNameNode</a:t>
            </a:r>
            <a:endParaRPr lang="en-IE" sz="2400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398" y="1543050"/>
            <a:ext cx="1981201" cy="1638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copy </a:t>
            </a:r>
            <a:r>
              <a:rPr lang="en-IE" sz="1600" dirty="0" err="1" smtClean="0">
                <a:solidFill>
                  <a:schemeClr val="tx1"/>
                </a:solidFill>
                <a:latin typeface="Inconsolata" panose="020B0609030003000000" pitchFamily="49" charset="0"/>
              </a:rPr>
              <a:t>dfs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/blue.txt</a:t>
            </a:r>
          </a:p>
          <a:p>
            <a:r>
              <a:rPr lang="en-IE" sz="1600" dirty="0" err="1">
                <a:solidFill>
                  <a:schemeClr val="tx1"/>
                </a:solidFill>
                <a:latin typeface="Inconsolata" panose="020B0609030003000000" pitchFamily="49" charset="0"/>
              </a:rPr>
              <a:t>r</a:t>
            </a:r>
            <a:r>
              <a:rPr lang="en-IE" sz="1600" dirty="0" err="1" smtClean="0">
                <a:solidFill>
                  <a:schemeClr val="tx1"/>
                </a:solidFill>
                <a:latin typeface="Inconsolata" panose="020B0609030003000000" pitchFamily="49" charset="0"/>
              </a:rPr>
              <a:t>m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 </a:t>
            </a:r>
            <a:r>
              <a:rPr lang="en-IE" sz="1600" dirty="0" err="1" smtClean="0">
                <a:solidFill>
                  <a:schemeClr val="tx1"/>
                </a:solidFill>
                <a:latin typeface="Inconsolata" panose="020B0609030003000000" pitchFamily="49" charset="0"/>
              </a:rPr>
              <a:t>dfs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/orange.txt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Inconsolata" panose="020B0609030003000000" pitchFamily="49" charset="0"/>
              </a:rPr>
              <a:t>rmdir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 </a:t>
            </a:r>
            <a:r>
              <a:rPr lang="en-IE" sz="1600" dirty="0" err="1" smtClean="0">
                <a:solidFill>
                  <a:schemeClr val="tx1"/>
                </a:solidFill>
                <a:latin typeface="Inconsolata" panose="020B0609030003000000" pitchFamily="49" charset="0"/>
              </a:rPr>
              <a:t>dfs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/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Inconsolata" panose="020B0609030003000000" pitchFamily="49" charset="0"/>
              </a:rPr>
              <a:t>mkdir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 new/ </a:t>
            </a:r>
          </a:p>
          <a:p>
            <a:r>
              <a:rPr lang="en-IE" sz="1600" dirty="0">
                <a:solidFill>
                  <a:schemeClr val="tx1"/>
                </a:solidFill>
                <a:latin typeface="Inconsolata" panose="020B0609030003000000" pitchFamily="49" charset="0"/>
              </a:rPr>
              <a:t>m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v new/ </a:t>
            </a:r>
            <a:r>
              <a:rPr lang="en-IE" sz="1600" dirty="0" err="1" smtClean="0">
                <a:solidFill>
                  <a:schemeClr val="tx1"/>
                </a:solidFill>
                <a:latin typeface="Inconsolata" panose="020B0609030003000000" pitchFamily="49" charset="0"/>
              </a:rPr>
              <a:t>dfs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/</a:t>
            </a:r>
          </a:p>
          <a:p>
            <a:endParaRPr lang="en-IE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7170" name="Picture 2" descr="http://icons.iconarchive.com/icons/visualpharm/icons8-metro-style/512/Very-Basic-Document-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4305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veryicon.com/icon/png/Application/Toolbar%20Icons/Sav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478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105150" y="2895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err="1" smtClean="0">
                <a:latin typeface="Inconsolata" panose="020B0609030003000000" pitchFamily="49" charset="0"/>
              </a:rPr>
              <a:t>fsimage</a:t>
            </a:r>
            <a:endParaRPr lang="en-IE" dirty="0">
              <a:latin typeface="Inconsolata" panose="020B0609030003000000" pitchFamily="49" charset="0"/>
            </a:endParaRPr>
          </a:p>
        </p:txBody>
      </p:sp>
      <p:cxnSp>
        <p:nvCxnSpPr>
          <p:cNvPr id="21" name="Elbow Connector 20"/>
          <p:cNvCxnSpPr>
            <a:stCxn id="4" idx="1"/>
            <a:endCxn id="13" idx="1"/>
          </p:cNvCxnSpPr>
          <p:nvPr/>
        </p:nvCxnSpPr>
        <p:spPr>
          <a:xfrm rot="10800000" flipH="1" flipV="1">
            <a:off x="914399" y="1238250"/>
            <a:ext cx="19051" cy="2312432"/>
          </a:xfrm>
          <a:prstGeom prst="bentConnector3">
            <a:avLst>
              <a:gd name="adj1" fmla="val -119993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15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1" dur="indefinit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3" dur="indefinite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7" dur="indefinite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9" dur="indefinite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1" dur="indefinite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What is the secondary name-node?</a:t>
            </a:r>
            <a:endParaRPr lang="en-IE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E" dirty="0" smtClean="0"/>
              <a:t>Name-node quickly logs all file-system actions in a sequential (but messy) way</a:t>
            </a:r>
          </a:p>
          <a:p>
            <a:r>
              <a:rPr lang="en-IE" dirty="0" smtClean="0"/>
              <a:t>Secondary name-node keeps the main </a:t>
            </a:r>
            <a:r>
              <a:rPr lang="en-IE" sz="2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fsimage</a:t>
            </a:r>
            <a:r>
              <a:rPr lang="en-IE" dirty="0" smtClean="0">
                <a:cs typeface="Courier New" panose="02070309020205020404" pitchFamily="49" charset="0"/>
              </a:rPr>
              <a:t> file up-to-date based on logs</a:t>
            </a:r>
          </a:p>
          <a:p>
            <a:r>
              <a:rPr lang="en-IE" dirty="0" smtClean="0">
                <a:cs typeface="Courier New" panose="02070309020205020404" pitchFamily="49" charset="0"/>
              </a:rPr>
              <a:t>When the primary name-node boots back up, it loads the </a:t>
            </a:r>
            <a:r>
              <a:rPr lang="en-IE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fsimage</a:t>
            </a:r>
            <a:r>
              <a:rPr lang="en-IE" dirty="0">
                <a:cs typeface="Courier New" panose="02070309020205020404" pitchFamily="49" charset="0"/>
              </a:rPr>
              <a:t> file </a:t>
            </a:r>
            <a:r>
              <a:rPr lang="en-IE" dirty="0" smtClean="0">
                <a:cs typeface="Courier New" panose="02070309020205020404" pitchFamily="49" charset="0"/>
              </a:rPr>
              <a:t>and applies the remaining log to it</a:t>
            </a:r>
          </a:p>
          <a:p>
            <a:r>
              <a:rPr lang="en-IE" dirty="0" smtClean="0">
                <a:cs typeface="Courier New" panose="02070309020205020404" pitchFamily="49" charset="0"/>
              </a:rPr>
              <a:t>Hence secondary name-node helps make boot-ups faster, helps keep file system image up-to-date and takes load away from primary</a:t>
            </a:r>
            <a:endParaRPr lang="en-IE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7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Hadoop: High Availability</a:t>
            </a:r>
            <a:endParaRPr lang="en-IE" sz="3200" dirty="0"/>
          </a:p>
        </p:txBody>
      </p:sp>
      <p:sp>
        <p:nvSpPr>
          <p:cNvPr id="5" name="Rectangle 4"/>
          <p:cNvSpPr/>
          <p:nvPr/>
        </p:nvSpPr>
        <p:spPr>
          <a:xfrm>
            <a:off x="533400" y="2057400"/>
            <a:ext cx="30480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err="1" smtClean="0">
                <a:latin typeface="Calibri Light" panose="020F0302020204030204" pitchFamily="34" charset="0"/>
              </a:rPr>
              <a:t>JournalManager</a:t>
            </a:r>
            <a:endParaRPr lang="en-IE" sz="2400" dirty="0"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71800" y="3543300"/>
            <a:ext cx="30480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i="1" dirty="0" err="1" smtClean="0">
                <a:latin typeface="Calibri Light" panose="020F0302020204030204" pitchFamily="34" charset="0"/>
              </a:rPr>
              <a:t>JournalNode</a:t>
            </a:r>
            <a:r>
              <a:rPr lang="en-IE" sz="2400" dirty="0" smtClean="0">
                <a:latin typeface="Calibri Light" panose="020F0302020204030204" pitchFamily="34" charset="0"/>
              </a:rPr>
              <a:t> 1</a:t>
            </a:r>
            <a:endParaRPr lang="en-IE" sz="2400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71800" y="4457700"/>
            <a:ext cx="30480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latin typeface="Calibri Light" panose="020F0302020204030204" pitchFamily="34" charset="0"/>
              </a:rPr>
              <a:t>…</a:t>
            </a:r>
            <a:endParaRPr lang="en-IE" sz="2400" b="1" dirty="0"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5372100"/>
            <a:ext cx="30480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i="1" dirty="0" err="1" smtClean="0">
                <a:latin typeface="Calibri Light" panose="020F0302020204030204" pitchFamily="34" charset="0"/>
              </a:rPr>
              <a:t>JournalNode</a:t>
            </a:r>
            <a:r>
              <a:rPr lang="en-IE" sz="2400" i="1" dirty="0" smtClean="0">
                <a:latin typeface="Calibri Light" panose="020F0302020204030204" pitchFamily="34" charset="0"/>
              </a:rPr>
              <a:t> n</a:t>
            </a:r>
            <a:endParaRPr lang="en-IE" sz="2400" i="1" dirty="0">
              <a:latin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86400" y="1485900"/>
            <a:ext cx="3048000" cy="5715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latin typeface="Calibri Light" panose="020F0302020204030204" pitchFamily="34" charset="0"/>
              </a:rPr>
              <a:t>Standby </a:t>
            </a:r>
            <a:r>
              <a:rPr lang="en-IE" sz="2400" b="1" dirty="0" err="1" smtClean="0">
                <a:latin typeface="Calibri Light" panose="020F0302020204030204" pitchFamily="34" charset="0"/>
              </a:rPr>
              <a:t>NameNode</a:t>
            </a:r>
            <a:endParaRPr lang="en-IE" sz="2400" b="1" dirty="0">
              <a:latin typeface="Calibri Light" panose="020F0302020204030204" pitchFamily="34" charset="0"/>
            </a:endParaRPr>
          </a:p>
        </p:txBody>
      </p:sp>
      <p:cxnSp>
        <p:nvCxnSpPr>
          <p:cNvPr id="11" name="Straight Arrow Connector 10"/>
          <p:cNvCxnSpPr>
            <a:stCxn id="5" idx="2"/>
            <a:endCxn id="6" idx="1"/>
          </p:cNvCxnSpPr>
          <p:nvPr/>
        </p:nvCxnSpPr>
        <p:spPr>
          <a:xfrm>
            <a:off x="2057400" y="2628900"/>
            <a:ext cx="914400" cy="1200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7" idx="1"/>
          </p:cNvCxnSpPr>
          <p:nvPr/>
        </p:nvCxnSpPr>
        <p:spPr>
          <a:xfrm>
            <a:off x="2057400" y="2628900"/>
            <a:ext cx="914400" cy="2114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5" idx="2"/>
            <a:endCxn id="8" idx="1"/>
          </p:cNvCxnSpPr>
          <p:nvPr/>
        </p:nvCxnSpPr>
        <p:spPr>
          <a:xfrm>
            <a:off x="2057400" y="2628900"/>
            <a:ext cx="914400" cy="3028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3"/>
            <a:endCxn id="29" idx="2"/>
          </p:cNvCxnSpPr>
          <p:nvPr/>
        </p:nvCxnSpPr>
        <p:spPr>
          <a:xfrm flipV="1">
            <a:off x="6019800" y="2628900"/>
            <a:ext cx="990600" cy="1200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7" idx="3"/>
            <a:endCxn id="29" idx="2"/>
          </p:cNvCxnSpPr>
          <p:nvPr/>
        </p:nvCxnSpPr>
        <p:spPr>
          <a:xfrm flipV="1">
            <a:off x="6019800" y="2628900"/>
            <a:ext cx="990600" cy="2114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8" idx="3"/>
            <a:endCxn id="29" idx="2"/>
          </p:cNvCxnSpPr>
          <p:nvPr/>
        </p:nvCxnSpPr>
        <p:spPr>
          <a:xfrm flipV="1">
            <a:off x="6019800" y="2628900"/>
            <a:ext cx="990600" cy="3028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33400" y="1485900"/>
            <a:ext cx="30480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smtClean="0">
                <a:latin typeface="Calibri Light" panose="020F0302020204030204" pitchFamily="34" charset="0"/>
              </a:rPr>
              <a:t>Active </a:t>
            </a:r>
            <a:r>
              <a:rPr lang="en-IE" sz="2400" dirty="0" err="1" smtClean="0">
                <a:latin typeface="Calibri Light" panose="020F0302020204030204" pitchFamily="34" charset="0"/>
              </a:rPr>
              <a:t>NameNode</a:t>
            </a:r>
            <a:endParaRPr lang="en-IE" sz="2400" dirty="0">
              <a:latin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" y="3732937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 smtClean="0">
                <a:latin typeface="Calibri Light" panose="020F0302020204030204" pitchFamily="34" charset="0"/>
              </a:rPr>
              <a:t>fs edits</a:t>
            </a:r>
            <a:endParaRPr lang="en-IE" sz="3200" dirty="0">
              <a:latin typeface="Calibri Light" panose="020F03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15100" y="3717637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 smtClean="0">
                <a:latin typeface="Calibri Light" panose="020F0302020204030204" pitchFamily="34" charset="0"/>
              </a:rPr>
              <a:t>fs edits</a:t>
            </a:r>
            <a:endParaRPr lang="en-IE" sz="3200" dirty="0">
              <a:latin typeface="Calibri Light" panose="020F03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86400" y="2057400"/>
            <a:ext cx="3048000" cy="5715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err="1" smtClean="0">
                <a:latin typeface="Calibri Light" panose="020F0302020204030204" pitchFamily="34" charset="0"/>
              </a:rPr>
              <a:t>JournalManager</a:t>
            </a:r>
            <a:endParaRPr lang="en-IE" sz="2400" dirty="0">
              <a:latin typeface="Calibri Light" panose="020F0302020204030204" pitchFamily="34" charset="0"/>
            </a:endParaRPr>
          </a:p>
        </p:txBody>
      </p:sp>
      <p:pic>
        <p:nvPicPr>
          <p:cNvPr id="33" name="Picture 2" descr="http://icons.iconarchive.com/icons/visualpharm/icons8-metro-style/512/Very-Basic-Document-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17145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www.veryicon.com/icon/png/Application/Toolbar%20Icons/Sav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1445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3924300" y="2375416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err="1" smtClean="0">
                <a:latin typeface="Inconsolata" panose="020B0609030003000000" pitchFamily="49" charset="0"/>
              </a:rPr>
              <a:t>fsimage</a:t>
            </a:r>
            <a:endParaRPr lang="en-IE" dirty="0">
              <a:latin typeface="Inconsolata" panose="020B0609030003000000" pitchFamily="49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00700" y="3443286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>
                <a:latin typeface="Calibri Light" panose="020F0302020204030204" pitchFamily="34" charset="0"/>
              </a:rPr>
              <a:t>1</a:t>
            </a:r>
            <a:endParaRPr lang="en-IE" sz="3600" b="1" dirty="0">
              <a:latin typeface="Calibri Light" panose="020F03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38800" y="4420284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>
                <a:latin typeface="Calibri Light" panose="020F0302020204030204" pitchFamily="34" charset="0"/>
              </a:rPr>
              <a:t>1</a:t>
            </a:r>
            <a:endParaRPr lang="en-IE" sz="3600" b="1" dirty="0">
              <a:latin typeface="Calibri Light" panose="020F03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38800" y="5297269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>
                <a:latin typeface="Calibri Light" panose="020F0302020204030204" pitchFamily="34" charset="0"/>
              </a:rPr>
              <a:t>1</a:t>
            </a:r>
            <a:endParaRPr lang="en-IE" sz="3600" b="1" dirty="0">
              <a:latin typeface="Calibri Light" panose="020F03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5300" y="919161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>
                <a:latin typeface="Calibri Light" panose="020F0302020204030204" pitchFamily="34" charset="0"/>
              </a:rPr>
              <a:t>1</a:t>
            </a:r>
            <a:endParaRPr lang="en-IE" sz="3600" b="1" dirty="0">
              <a:latin typeface="Calibri Light" panose="020F03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343900" y="991284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>
                <a:latin typeface="Calibri Light" panose="020F0302020204030204" pitchFamily="34" charset="0"/>
              </a:rPr>
              <a:t>2</a:t>
            </a:r>
            <a:endParaRPr lang="en-IE" sz="3600" b="1" dirty="0">
              <a:latin typeface="Calibri Light" panose="020F03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38800" y="3429000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>
                <a:latin typeface="Calibri Light" panose="020F0302020204030204" pitchFamily="34" charset="0"/>
              </a:rPr>
              <a:t>2</a:t>
            </a:r>
            <a:endParaRPr lang="en-IE" sz="3600" b="1" dirty="0">
              <a:latin typeface="Calibri Light" panose="020F03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38800" y="4419600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>
                <a:latin typeface="Calibri Light" panose="020F0302020204030204" pitchFamily="34" charset="0"/>
              </a:rPr>
              <a:t>2</a:t>
            </a:r>
            <a:endParaRPr lang="en-IE" sz="3600" b="1" dirty="0">
              <a:latin typeface="Calibri Light" panose="020F03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638800" y="5297269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>
                <a:latin typeface="Calibri Light" panose="020F0302020204030204" pitchFamily="34" charset="0"/>
              </a:rPr>
              <a:t>2</a:t>
            </a:r>
            <a:endParaRPr lang="en-IE" sz="3600" b="1" dirty="0">
              <a:latin typeface="Calibri Light" panose="020F03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486400" y="1485900"/>
            <a:ext cx="30480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smtClean="0">
                <a:latin typeface="Calibri Light" panose="020F0302020204030204" pitchFamily="34" charset="0"/>
              </a:rPr>
              <a:t>Active </a:t>
            </a:r>
            <a:r>
              <a:rPr lang="en-IE" sz="2400" dirty="0" err="1" smtClean="0">
                <a:latin typeface="Calibri Light" panose="020F0302020204030204" pitchFamily="34" charset="0"/>
              </a:rPr>
              <a:t>NameNode</a:t>
            </a:r>
            <a:endParaRPr lang="en-IE" sz="2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83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1" grpId="0"/>
      <p:bldP spid="24" grpId="0"/>
      <p:bldP spid="35" grpId="0"/>
      <p:bldP spid="38" grpId="0"/>
      <p:bldP spid="38" grpId="1"/>
      <p:bldP spid="39" grpId="0"/>
      <p:bldP spid="39" grpId="1"/>
      <p:bldP spid="40" grpId="0"/>
      <p:bldP spid="40" grpId="1"/>
      <p:bldP spid="41" grpId="0"/>
      <p:bldP spid="42" grpId="0"/>
      <p:bldP spid="43" grpId="0"/>
      <p:bldP spid="44" grpId="0"/>
      <p:bldP spid="45" grpId="0"/>
      <p:bldP spid="4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Programming with </a:t>
            </a:r>
            <a:r>
              <a:rPr lang="en-IE" dirty="0" err="1" smtClean="0"/>
              <a:t>hadoop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(REFERENCE MATERIAL FOR LAB</a:t>
            </a:r>
            <a:r>
              <a:rPr lang="en-IE" dirty="0" smtClean="0"/>
              <a:t>)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6228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1. </a:t>
            </a:r>
            <a:r>
              <a:rPr lang="en-IE" sz="3200" dirty="0" err="1" smtClean="0"/>
              <a:t>Input/Output</a:t>
            </a:r>
            <a:r>
              <a:rPr lang="en-IE" sz="3200" dirty="0" smtClean="0"/>
              <a:t> (</a:t>
            </a:r>
            <a:r>
              <a:rPr lang="en-IE" sz="3200" dirty="0" err="1" smtClean="0"/>
              <a:t>cmd</a:t>
            </a:r>
            <a:r>
              <a:rPr lang="en-IE" sz="3200" dirty="0" smtClean="0"/>
              <a:t>)</a:t>
            </a:r>
            <a:endParaRPr lang="en-IE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83820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smtClean="0">
                <a:latin typeface="Calibri Light" panose="020F0302020204030204" pitchFamily="34" charset="0"/>
              </a:rPr>
              <a:t>&gt; </a:t>
            </a:r>
            <a:r>
              <a:rPr lang="en-IE" sz="3200" dirty="0" err="1" smtClean="0">
                <a:latin typeface="Calibri Light" panose="020F0302020204030204" pitchFamily="34" charset="0"/>
              </a:rPr>
              <a:t>hdfs</a:t>
            </a:r>
            <a:r>
              <a:rPr lang="en-IE" sz="3200" dirty="0" smtClean="0">
                <a:latin typeface="Calibri Light" panose="020F0302020204030204" pitchFamily="34" charset="0"/>
              </a:rPr>
              <a:t> </a:t>
            </a:r>
            <a:r>
              <a:rPr lang="en-IE" sz="3200" dirty="0" err="1" smtClean="0">
                <a:latin typeface="Calibri Light" panose="020F0302020204030204" pitchFamily="34" charset="0"/>
              </a:rPr>
              <a:t>dfs</a:t>
            </a:r>
            <a:endParaRPr lang="en-IE" sz="3200" dirty="0">
              <a:latin typeface="Calibri Light" panose="020F03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22975"/>
            <a:ext cx="8003608" cy="54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5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1. Input (Java)</a:t>
            </a:r>
            <a:endParaRPr lang="en-IE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14423"/>
            <a:ext cx="6986587" cy="563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33549" y="2329713"/>
            <a:ext cx="4362449" cy="413487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85975" y="3352800"/>
            <a:ext cx="4010024" cy="762000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85974" y="4191000"/>
            <a:ext cx="4010025" cy="685800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85974" y="4953000"/>
            <a:ext cx="4010025" cy="685800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1" name="Straight Connector 10"/>
          <p:cNvCxnSpPr>
            <a:stCxn id="7" idx="3"/>
            <a:endCxn id="13" idx="1"/>
          </p:cNvCxnSpPr>
          <p:nvPr/>
        </p:nvCxnSpPr>
        <p:spPr>
          <a:xfrm flipV="1">
            <a:off x="6095998" y="1600201"/>
            <a:ext cx="990602" cy="936256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86600" y="1000036"/>
            <a:ext cx="1663700" cy="1200329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Creates a file system for default configuration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6600" y="2752635"/>
            <a:ext cx="1663700" cy="923330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Check if the file exists; if so delete</a:t>
            </a:r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6" name="Straight Connector 15"/>
          <p:cNvCxnSpPr>
            <a:stCxn id="8" idx="3"/>
            <a:endCxn id="15" idx="1"/>
          </p:cNvCxnSpPr>
          <p:nvPr/>
        </p:nvCxnSpPr>
        <p:spPr>
          <a:xfrm flipV="1">
            <a:off x="6095999" y="3214300"/>
            <a:ext cx="990601" cy="51950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9" idx="3"/>
            <a:endCxn id="22" idx="1"/>
          </p:cNvCxnSpPr>
          <p:nvPr/>
        </p:nvCxnSpPr>
        <p:spPr>
          <a:xfrm>
            <a:off x="6095999" y="4533900"/>
            <a:ext cx="990601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086600" y="4072235"/>
            <a:ext cx="1663700" cy="923330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Create file and write a message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73900" y="5114330"/>
            <a:ext cx="1663700" cy="646331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Open and read back</a:t>
            </a:r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25" name="Straight Connector 24"/>
          <p:cNvCxnSpPr>
            <a:stCxn id="10" idx="3"/>
            <a:endCxn id="24" idx="1"/>
          </p:cNvCxnSpPr>
          <p:nvPr/>
        </p:nvCxnSpPr>
        <p:spPr>
          <a:xfrm>
            <a:off x="6095999" y="5295900"/>
            <a:ext cx="977901" cy="141596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7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  <p:bldP spid="15" grpId="0" animBg="1"/>
      <p:bldP spid="22" grpId="0" animBg="1"/>
      <p:bldP spid="2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1. Input (Java)</a:t>
            </a:r>
            <a:endParaRPr lang="en-IE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40023"/>
            <a:ext cx="8651952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84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74" y="2228793"/>
            <a:ext cx="8193320" cy="39195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2. Map</a:t>
            </a:r>
            <a:endParaRPr lang="en-IE" sz="3200" dirty="0"/>
          </a:p>
        </p:txBody>
      </p:sp>
      <p:sp>
        <p:nvSpPr>
          <p:cNvPr id="6" name="Rectangle 5"/>
          <p:cNvSpPr/>
          <p:nvPr/>
        </p:nvSpPr>
        <p:spPr>
          <a:xfrm>
            <a:off x="4603750" y="2134203"/>
            <a:ext cx="3820744" cy="414762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1" y="4495800"/>
            <a:ext cx="6358924" cy="404869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8014" y="5524500"/>
            <a:ext cx="2761049" cy="220534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800" y="250799"/>
            <a:ext cx="2959100" cy="1200329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Mapper&lt;</a:t>
            </a:r>
            <a:r>
              <a:rPr lang="en-IE" dirty="0" err="1" smtClean="0">
                <a:latin typeface="Calibri Light" panose="020F0302020204030204" pitchFamily="34" charset="0"/>
              </a:rPr>
              <a:t>InputKeyType</a:t>
            </a:r>
            <a:r>
              <a:rPr lang="en-IE" dirty="0" smtClean="0">
                <a:latin typeface="Calibri Light" panose="020F0302020204030204" pitchFamily="34" charset="0"/>
              </a:rPr>
              <a:t>,</a:t>
            </a:r>
          </a:p>
          <a:p>
            <a:pPr algn="ctr"/>
            <a:r>
              <a:rPr lang="en-IE" dirty="0" err="1" smtClean="0">
                <a:latin typeface="Calibri Light" panose="020F0302020204030204" pitchFamily="34" charset="0"/>
              </a:rPr>
              <a:t>InputValueType</a:t>
            </a:r>
            <a:r>
              <a:rPr lang="en-IE" dirty="0" smtClean="0">
                <a:latin typeface="Calibri Light" panose="020F0302020204030204" pitchFamily="34" charset="0"/>
              </a:rPr>
              <a:t>,</a:t>
            </a:r>
          </a:p>
          <a:p>
            <a:pPr algn="ctr"/>
            <a:r>
              <a:rPr lang="en-IE" dirty="0" err="1" smtClean="0">
                <a:latin typeface="Calibri Light" panose="020F0302020204030204" pitchFamily="34" charset="0"/>
              </a:rPr>
              <a:t>MapKeyType</a:t>
            </a:r>
            <a:r>
              <a:rPr lang="en-IE" dirty="0" smtClean="0">
                <a:latin typeface="Calibri Light" panose="020F0302020204030204" pitchFamily="34" charset="0"/>
              </a:rPr>
              <a:t>,</a:t>
            </a:r>
          </a:p>
          <a:p>
            <a:pPr algn="ctr"/>
            <a:r>
              <a:rPr lang="en-IE" dirty="0" err="1" smtClean="0">
                <a:latin typeface="Calibri Light" panose="020F0302020204030204" pitchFamily="34" charset="0"/>
              </a:rPr>
              <a:t>MapValueType</a:t>
            </a:r>
            <a:r>
              <a:rPr lang="en-IE" dirty="0" smtClean="0">
                <a:latin typeface="Calibri Light" panose="020F0302020204030204" pitchFamily="34" charset="0"/>
              </a:rPr>
              <a:t>&gt;</a:t>
            </a:r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0" name="Straight Connector 9"/>
          <p:cNvCxnSpPr>
            <a:stCxn id="6" idx="0"/>
            <a:endCxn id="9" idx="2"/>
          </p:cNvCxnSpPr>
          <p:nvPr/>
        </p:nvCxnSpPr>
        <p:spPr>
          <a:xfrm flipV="1">
            <a:off x="6514122" y="1451128"/>
            <a:ext cx="985228" cy="683075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867400" y="3057435"/>
            <a:ext cx="2959100" cy="1200329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(input) key: file offset.</a:t>
            </a: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(input) value: line of the file.</a:t>
            </a:r>
          </a:p>
          <a:p>
            <a:pPr algn="ctr"/>
            <a:r>
              <a:rPr lang="en-IE" dirty="0">
                <a:latin typeface="Calibri Light" panose="020F0302020204030204" pitchFamily="34" charset="0"/>
              </a:rPr>
              <a:t>c</a:t>
            </a:r>
            <a:r>
              <a:rPr lang="en-IE" dirty="0" smtClean="0">
                <a:latin typeface="Calibri Light" panose="020F0302020204030204" pitchFamily="34" charset="0"/>
              </a:rPr>
              <a:t>ontext: handles output and logging.</a:t>
            </a:r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8" name="Straight Connector 17"/>
          <p:cNvCxnSpPr>
            <a:stCxn id="7" idx="0"/>
            <a:endCxn id="17" idx="1"/>
          </p:cNvCxnSpPr>
          <p:nvPr/>
        </p:nvCxnSpPr>
        <p:spPr>
          <a:xfrm flipV="1">
            <a:off x="3789063" y="3657600"/>
            <a:ext cx="2078337" cy="83820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8" idx="2"/>
            <a:endCxn id="29" idx="0"/>
          </p:cNvCxnSpPr>
          <p:nvPr/>
        </p:nvCxnSpPr>
        <p:spPr>
          <a:xfrm>
            <a:off x="2408539" y="5745034"/>
            <a:ext cx="1455436" cy="674131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124200" y="6419165"/>
            <a:ext cx="1479550" cy="369332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Emit output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1451128"/>
            <a:ext cx="3048000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Handles the input for you!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95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7" grpId="0" animBg="1"/>
      <p:bldP spid="29" grpId="0" animBg="1"/>
      <p:bldP spid="1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45" y="1115291"/>
            <a:ext cx="623685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(Writable </a:t>
            </a:r>
            <a:r>
              <a:rPr lang="en-IE" sz="3200" i="1" dirty="0" smtClean="0"/>
              <a:t>for values</a:t>
            </a:r>
            <a:r>
              <a:rPr lang="en-IE" sz="3200" dirty="0" smtClean="0"/>
              <a:t>)</a:t>
            </a:r>
            <a:endParaRPr lang="en-IE" sz="3200" dirty="0"/>
          </a:p>
        </p:txBody>
      </p:sp>
      <p:sp>
        <p:nvSpPr>
          <p:cNvPr id="5" name="Rectangle 4"/>
          <p:cNvSpPr/>
          <p:nvPr/>
        </p:nvSpPr>
        <p:spPr>
          <a:xfrm>
            <a:off x="392545" y="2362200"/>
            <a:ext cx="3898900" cy="207381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4256174"/>
            <a:ext cx="2111375" cy="559916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28831" y="5231284"/>
            <a:ext cx="2271569" cy="483716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8" name="Straight Connector 7"/>
          <p:cNvCxnSpPr>
            <a:stCxn id="6" idx="3"/>
          </p:cNvCxnSpPr>
          <p:nvPr/>
        </p:nvCxnSpPr>
        <p:spPr>
          <a:xfrm>
            <a:off x="3025775" y="4536132"/>
            <a:ext cx="3603625" cy="279958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7" idx="3"/>
          </p:cNvCxnSpPr>
          <p:nvPr/>
        </p:nvCxnSpPr>
        <p:spPr>
          <a:xfrm flipV="1">
            <a:off x="3200400" y="5067216"/>
            <a:ext cx="3429000" cy="405926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29400" y="4724400"/>
            <a:ext cx="2133600" cy="369332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Same order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29400" y="6197492"/>
            <a:ext cx="251460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(not needed in the running example)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37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cdn0.tnwcdn.com/wp-content/blogs.dir/1/files/2013/03/google_nob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3" y="1295400"/>
            <a:ext cx="8971307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Building Google Web-search</a:t>
            </a:r>
            <a:endParaRPr lang="en-IE" sz="3200" dirty="0"/>
          </a:p>
        </p:txBody>
      </p:sp>
      <p:sp>
        <p:nvSpPr>
          <p:cNvPr id="5" name="Rectangle 4"/>
          <p:cNvSpPr/>
          <p:nvPr/>
        </p:nvSpPr>
        <p:spPr>
          <a:xfrm>
            <a:off x="0" y="990600"/>
            <a:ext cx="9144000" cy="588292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113" y="1295400"/>
            <a:ext cx="8590307" cy="1991128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b" anchorCtr="0">
            <a:noAutofit/>
          </a:bodyPr>
          <a:lstStyle/>
          <a:p>
            <a:pPr algn="ctr"/>
            <a:r>
              <a:rPr lang="en-IE" sz="2000" dirty="0" smtClean="0">
                <a:latin typeface="Segoe UI Light" panose="020B0502040204020203" pitchFamily="34" charset="0"/>
              </a:rPr>
              <a:t>What processes/algorithms does Google</a:t>
            </a:r>
          </a:p>
          <a:p>
            <a:pPr algn="ctr"/>
            <a:r>
              <a:rPr lang="en-IE" sz="2000" dirty="0" smtClean="0">
                <a:latin typeface="Segoe UI Light" panose="020B0502040204020203" pitchFamily="34" charset="0"/>
              </a:rPr>
              <a:t>need to implement Web search?</a:t>
            </a:r>
            <a:endParaRPr lang="en-IE" sz="2000" dirty="0">
              <a:latin typeface="Segoe UI Light" panose="020B05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520" y="1295400"/>
            <a:ext cx="342900" cy="342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9247" y="3422107"/>
            <a:ext cx="4038600" cy="1231106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altLang="ja-JP" sz="2000" u="sng" dirty="0" smtClean="0">
                <a:latin typeface="Segoe UI Light" panose="020B0502040204020203" pitchFamily="34" charset="0"/>
              </a:rPr>
              <a:t>Crawling</a:t>
            </a:r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Parse links from webpages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Schedule links for crawling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Download pages, GOTO 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947" y="3433013"/>
            <a:ext cx="342900" cy="342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10747" y="3419395"/>
            <a:ext cx="4038600" cy="1233818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altLang="ja-JP" sz="2000" u="sng" dirty="0" smtClean="0">
                <a:latin typeface="Segoe UI Light" panose="020B0502040204020203" pitchFamily="34" charset="0"/>
              </a:rPr>
              <a:t>Indexing</a:t>
            </a:r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Parse keywords from webpages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Index keywords to webpages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Manage updates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447" y="3443919"/>
            <a:ext cx="342900" cy="342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7254" y="1428267"/>
            <a:ext cx="5191125" cy="11040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9248" y="4788694"/>
            <a:ext cx="4038600" cy="1231106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altLang="ja-JP" sz="2000" u="sng" dirty="0" smtClean="0">
                <a:latin typeface="Segoe UI Light" panose="020B0502040204020203" pitchFamily="34" charset="0"/>
              </a:rPr>
              <a:t>Ranking</a:t>
            </a:r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How relevant is a page? (TF-IDF)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How important is it? (PageRank)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How many users clicked it?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947" y="4788694"/>
            <a:ext cx="342900" cy="3429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810747" y="4788694"/>
            <a:ext cx="4038600" cy="1231106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u="sng" dirty="0" smtClean="0">
                <a:latin typeface="Segoe UI Light" panose="020B0502040204020203" pitchFamily="34" charset="0"/>
              </a:rPr>
              <a:t>...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446" y="4788694"/>
            <a:ext cx="342900" cy="3429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1447801"/>
            <a:ext cx="5023130" cy="47244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24100" y="2362200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Google</a:t>
            </a:r>
            <a:endParaRPr lang="en-IE" sz="2400" b="1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100 PB / day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2,000,000 Wiki / day</a:t>
            </a:r>
          </a:p>
          <a:p>
            <a:pPr algn="ctr"/>
            <a:r>
              <a:rPr lang="en-IE" sz="2400" i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(2014, processed)</a:t>
            </a:r>
            <a:endParaRPr lang="en-IE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343400" y="990600"/>
            <a:ext cx="4831759" cy="5867400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17082" y="990600"/>
            <a:ext cx="2373212" cy="5867400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56130" y="3124200"/>
            <a:ext cx="1987270" cy="3741560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55260" y="994695"/>
            <a:ext cx="1987270" cy="1817812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2694" y="4816756"/>
            <a:ext cx="1761128" cy="204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7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2" y="1145003"/>
            <a:ext cx="7099763" cy="523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(</a:t>
            </a:r>
            <a:r>
              <a:rPr lang="en-IE" sz="3200" dirty="0" err="1" smtClean="0"/>
              <a:t>WritableComparable</a:t>
            </a:r>
            <a:r>
              <a:rPr lang="en-IE" sz="3200" dirty="0" smtClean="0"/>
              <a:t> </a:t>
            </a:r>
            <a:r>
              <a:rPr lang="en-IE" sz="3200" i="1" dirty="0" smtClean="0"/>
              <a:t>for keys/values</a:t>
            </a:r>
            <a:r>
              <a:rPr lang="en-IE" sz="3200" dirty="0" smtClean="0"/>
              <a:t>)</a:t>
            </a:r>
            <a:endParaRPr lang="en-IE" sz="3200" dirty="0"/>
          </a:p>
        </p:txBody>
      </p:sp>
      <p:sp>
        <p:nvSpPr>
          <p:cNvPr id="5" name="Rectangle 4"/>
          <p:cNvSpPr/>
          <p:nvPr/>
        </p:nvSpPr>
        <p:spPr>
          <a:xfrm>
            <a:off x="16712" y="1131332"/>
            <a:ext cx="7099763" cy="207381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2627531"/>
            <a:ext cx="6311900" cy="2935069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5576455"/>
            <a:ext cx="6311900" cy="559916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8" name="Straight Connector 7"/>
          <p:cNvCxnSpPr>
            <a:stCxn id="6" idx="3"/>
            <a:endCxn id="15" idx="2"/>
          </p:cNvCxnSpPr>
          <p:nvPr/>
        </p:nvCxnSpPr>
        <p:spPr>
          <a:xfrm flipV="1">
            <a:off x="6616700" y="3153851"/>
            <a:ext cx="1308100" cy="941215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7" idx="3"/>
            <a:endCxn id="14" idx="2"/>
          </p:cNvCxnSpPr>
          <p:nvPr/>
        </p:nvCxnSpPr>
        <p:spPr>
          <a:xfrm flipV="1">
            <a:off x="6616700" y="5352044"/>
            <a:ext cx="1316182" cy="504369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66082" y="4705713"/>
            <a:ext cx="2133600" cy="646331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Needed for default partition function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0" y="2784519"/>
            <a:ext cx="2133600" cy="369332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Needed to sort keys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58000" y="1526578"/>
            <a:ext cx="2133600" cy="369332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New Interface</a:t>
            </a:r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25" name="Straight Connector 24"/>
          <p:cNvCxnSpPr>
            <a:stCxn id="5" idx="2"/>
            <a:endCxn id="24" idx="1"/>
          </p:cNvCxnSpPr>
          <p:nvPr/>
        </p:nvCxnSpPr>
        <p:spPr>
          <a:xfrm>
            <a:off x="3566594" y="1338713"/>
            <a:ext cx="3291406" cy="372531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04800" y="1878488"/>
            <a:ext cx="6311900" cy="685800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66082" y="2133600"/>
            <a:ext cx="2133600" cy="369332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Same as before</a:t>
            </a:r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35" name="Straight Connector 34"/>
          <p:cNvCxnSpPr>
            <a:stCxn id="33" idx="3"/>
            <a:endCxn id="34" idx="1"/>
          </p:cNvCxnSpPr>
          <p:nvPr/>
        </p:nvCxnSpPr>
        <p:spPr>
          <a:xfrm>
            <a:off x="6616700" y="2221388"/>
            <a:ext cx="249382" cy="96878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629400" y="6197492"/>
            <a:ext cx="251460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(not needed in the running example)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96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4" grpId="0" animBg="1"/>
      <p:bldP spid="15" grpId="0" animBg="1"/>
      <p:bldP spid="24" grpId="0" animBg="1"/>
      <p:bldP spid="33" grpId="0" animBg="1"/>
      <p:bldP spid="3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81" y="1981200"/>
            <a:ext cx="7529419" cy="302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3. Partition</a:t>
            </a:r>
            <a:endParaRPr lang="en-IE" sz="3200" dirty="0"/>
          </a:p>
        </p:txBody>
      </p:sp>
      <p:sp>
        <p:nvSpPr>
          <p:cNvPr id="6" name="Rectangle 5"/>
          <p:cNvSpPr/>
          <p:nvPr/>
        </p:nvSpPr>
        <p:spPr>
          <a:xfrm>
            <a:off x="457200" y="2667000"/>
            <a:ext cx="7467600" cy="283581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0800" y="1315998"/>
            <a:ext cx="2133600" cy="369332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err="1" smtClean="0">
                <a:latin typeface="Calibri Light" panose="020F0302020204030204" pitchFamily="34" charset="0"/>
              </a:rPr>
              <a:t>PartitionerInterface</a:t>
            </a:r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8" name="Straight Connector 7"/>
          <p:cNvCxnSpPr>
            <a:endCxn id="7" idx="2"/>
          </p:cNvCxnSpPr>
          <p:nvPr/>
        </p:nvCxnSpPr>
        <p:spPr>
          <a:xfrm flipV="1">
            <a:off x="4978400" y="1685330"/>
            <a:ext cx="2489200" cy="98167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62000" y="2989238"/>
            <a:ext cx="6934200" cy="896961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5486400" y="3886200"/>
            <a:ext cx="533400" cy="152400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78400" y="5406430"/>
            <a:ext cx="3327400" cy="646331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latin typeface="Calibri Light" panose="020F0302020204030204" pitchFamily="34" charset="0"/>
              </a:rPr>
              <a:t>(This happens to be the default partition method!)</a:t>
            </a:r>
            <a:endParaRPr lang="en-IE" b="1" dirty="0">
              <a:latin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9400" y="6197492"/>
            <a:ext cx="251460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(not needed in the running example)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66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4. Shuffle</a:t>
            </a:r>
            <a:endParaRPr lang="en-IE" sz="3200" dirty="0"/>
          </a:p>
        </p:txBody>
      </p:sp>
      <p:pic>
        <p:nvPicPr>
          <p:cNvPr id="8194" name="Picture 2" descr="http://www.buffalo.edu/content/shared/university/news/news-center-releases/2013/10/017/_jcr_content/par/image.img.447.auto.png/13813412963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46766"/>
            <a:ext cx="4867275" cy="311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99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" y="1542043"/>
            <a:ext cx="6079288" cy="448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5. Sort/Comparison</a:t>
            </a:r>
            <a:endParaRPr lang="en-IE" sz="3200" dirty="0"/>
          </a:p>
        </p:txBody>
      </p:sp>
      <p:pic>
        <p:nvPicPr>
          <p:cNvPr id="8194" name="Picture 2" descr="http://www.buffalo.edu/content/shared/university/news/news-center-releases/2013/10/017/_jcr_content/par/image.img.447.auto.png/13813412963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906" y="1066800"/>
            <a:ext cx="2739203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" y="2819400"/>
            <a:ext cx="3810000" cy="1390652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6" name="Straight Connector 5"/>
          <p:cNvCxnSpPr>
            <a:stCxn id="5" idx="3"/>
            <a:endCxn id="7" idx="1"/>
          </p:cNvCxnSpPr>
          <p:nvPr/>
        </p:nvCxnSpPr>
        <p:spPr>
          <a:xfrm flipV="1">
            <a:off x="4114800" y="3461098"/>
            <a:ext cx="1524000" cy="53628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638800" y="3137932"/>
            <a:ext cx="2438400" cy="646331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Methods in </a:t>
            </a:r>
            <a:r>
              <a:rPr lang="en-IE" dirty="0" err="1" smtClean="0">
                <a:latin typeface="Calibri Light" panose="020F0302020204030204" pitchFamily="34" charset="0"/>
              </a:rPr>
              <a:t>WritableComparator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9400" y="6197492"/>
            <a:ext cx="251460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(not needed in the running example)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76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33" y="2272430"/>
            <a:ext cx="8706282" cy="3284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6. Reduce</a:t>
            </a:r>
            <a:endParaRPr lang="en-IE" sz="3200" dirty="0"/>
          </a:p>
        </p:txBody>
      </p:sp>
      <p:sp>
        <p:nvSpPr>
          <p:cNvPr id="5" name="Rectangle 4"/>
          <p:cNvSpPr/>
          <p:nvPr/>
        </p:nvSpPr>
        <p:spPr>
          <a:xfrm>
            <a:off x="150633" y="2259636"/>
            <a:ext cx="8536167" cy="253262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3507497"/>
            <a:ext cx="5986044" cy="378703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9820" y="4880799"/>
            <a:ext cx="3810000" cy="204788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8504" y="481487"/>
            <a:ext cx="3458411" cy="646331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Reducer&lt;</a:t>
            </a:r>
            <a:r>
              <a:rPr lang="en-IE" dirty="0" err="1" smtClean="0">
                <a:latin typeface="Calibri Light" panose="020F0302020204030204" pitchFamily="34" charset="0"/>
              </a:rPr>
              <a:t>MapKey</a:t>
            </a:r>
            <a:r>
              <a:rPr lang="en-IE" dirty="0" smtClean="0">
                <a:latin typeface="Calibri Light" panose="020F0302020204030204" pitchFamily="34" charset="0"/>
              </a:rPr>
              <a:t>, </a:t>
            </a:r>
            <a:r>
              <a:rPr lang="en-IE" dirty="0" err="1" smtClean="0">
                <a:latin typeface="Calibri Light" panose="020F0302020204030204" pitchFamily="34" charset="0"/>
              </a:rPr>
              <a:t>MapValue</a:t>
            </a:r>
            <a:r>
              <a:rPr lang="en-IE" dirty="0" smtClean="0">
                <a:latin typeface="Calibri Light" panose="020F0302020204030204" pitchFamily="34" charset="0"/>
              </a:rPr>
              <a:t>,</a:t>
            </a:r>
          </a:p>
          <a:p>
            <a:pPr algn="ctr"/>
            <a:r>
              <a:rPr lang="en-IE" dirty="0" err="1" smtClean="0">
                <a:latin typeface="Calibri Light" panose="020F0302020204030204" pitchFamily="34" charset="0"/>
              </a:rPr>
              <a:t>OutputKey</a:t>
            </a:r>
            <a:r>
              <a:rPr lang="en-IE" dirty="0" smtClean="0">
                <a:latin typeface="Calibri Light" panose="020F0302020204030204" pitchFamily="34" charset="0"/>
              </a:rPr>
              <a:t>, </a:t>
            </a:r>
            <a:r>
              <a:rPr lang="en-IE" dirty="0" err="1" smtClean="0">
                <a:latin typeface="Calibri Light" panose="020F0302020204030204" pitchFamily="34" charset="0"/>
              </a:rPr>
              <a:t>OutputValue</a:t>
            </a:r>
            <a:r>
              <a:rPr lang="en-IE" dirty="0" smtClean="0">
                <a:latin typeface="Calibri Light" panose="020F0302020204030204" pitchFamily="34" charset="0"/>
              </a:rPr>
              <a:t>&gt;</a:t>
            </a:r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9" name="Straight Connector 8"/>
          <p:cNvCxnSpPr>
            <a:stCxn id="5" idx="0"/>
            <a:endCxn id="8" idx="2"/>
          </p:cNvCxnSpPr>
          <p:nvPr/>
        </p:nvCxnSpPr>
        <p:spPr>
          <a:xfrm flipV="1">
            <a:off x="4418717" y="1127818"/>
            <a:ext cx="2708993" cy="1131818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3"/>
            <a:endCxn id="13" idx="1"/>
          </p:cNvCxnSpPr>
          <p:nvPr/>
        </p:nvCxnSpPr>
        <p:spPr>
          <a:xfrm flipV="1">
            <a:off x="6519444" y="3443118"/>
            <a:ext cx="262356" cy="253731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81800" y="2581343"/>
            <a:ext cx="2247900" cy="1723549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k</a:t>
            </a:r>
            <a:r>
              <a:rPr lang="en-IE" dirty="0" smtClean="0">
                <a:latin typeface="Calibri Light" panose="020F0302020204030204" pitchFamily="34" charset="0"/>
              </a:rPr>
              <a:t>ey: as emitted from map</a:t>
            </a:r>
          </a:p>
          <a:p>
            <a:pPr algn="ctr"/>
            <a:endParaRPr lang="en-IE" sz="800" dirty="0" smtClean="0">
              <a:latin typeface="Calibri Light" panose="020F0302020204030204" pitchFamily="34" charset="0"/>
            </a:endParaRPr>
          </a:p>
          <a:p>
            <a:pPr algn="ctr"/>
            <a:r>
              <a:rPr lang="en-IE" dirty="0">
                <a:latin typeface="Calibri Light" panose="020F0302020204030204" pitchFamily="34" charset="0"/>
              </a:rPr>
              <a:t>v</a:t>
            </a:r>
            <a:r>
              <a:rPr lang="en-IE" dirty="0" smtClean="0">
                <a:latin typeface="Calibri Light" panose="020F0302020204030204" pitchFamily="34" charset="0"/>
              </a:rPr>
              <a:t>alues: iterator over all values for that key</a:t>
            </a:r>
            <a:endParaRPr lang="en-IE" dirty="0">
              <a:latin typeface="Calibri Light" panose="020F0302020204030204" pitchFamily="34" charset="0"/>
            </a:endParaRPr>
          </a:p>
          <a:p>
            <a:pPr algn="ctr"/>
            <a:endParaRPr lang="en-IE" sz="800" dirty="0" smtClean="0">
              <a:latin typeface="Calibri Light" panose="020F0302020204030204" pitchFamily="34" charset="0"/>
            </a:endParaRP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context for output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19444" y="6106596"/>
            <a:ext cx="1866900" cy="369332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Write to output</a:t>
            </a:r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6" name="Straight Connector 15"/>
          <p:cNvCxnSpPr>
            <a:endCxn id="15" idx="1"/>
          </p:cNvCxnSpPr>
          <p:nvPr/>
        </p:nvCxnSpPr>
        <p:spPr>
          <a:xfrm>
            <a:off x="2784820" y="5106721"/>
            <a:ext cx="3734624" cy="1184541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4800" y="1451128"/>
            <a:ext cx="3048000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Handles the output for you!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32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15" grpId="0" animBg="1"/>
      <p:bldP spid="1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7. Output / Input (Java)</a:t>
            </a:r>
            <a:endParaRPr lang="en-IE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14423"/>
            <a:ext cx="6986587" cy="563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33549" y="2329713"/>
            <a:ext cx="4362449" cy="413487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85975" y="3352800"/>
            <a:ext cx="4010024" cy="762000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85974" y="4191000"/>
            <a:ext cx="4010025" cy="685800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85974" y="4953000"/>
            <a:ext cx="4010025" cy="685800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1" name="Straight Connector 10"/>
          <p:cNvCxnSpPr>
            <a:stCxn id="7" idx="3"/>
            <a:endCxn id="13" idx="1"/>
          </p:cNvCxnSpPr>
          <p:nvPr/>
        </p:nvCxnSpPr>
        <p:spPr>
          <a:xfrm flipV="1">
            <a:off x="6095998" y="1600201"/>
            <a:ext cx="990602" cy="936256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86600" y="1000036"/>
            <a:ext cx="1663700" cy="1200329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Creates a file system for default configuration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6600" y="2752635"/>
            <a:ext cx="1663700" cy="923330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Check if the file exists; if so delete</a:t>
            </a:r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6" name="Straight Connector 15"/>
          <p:cNvCxnSpPr>
            <a:stCxn id="8" idx="3"/>
            <a:endCxn id="15" idx="1"/>
          </p:cNvCxnSpPr>
          <p:nvPr/>
        </p:nvCxnSpPr>
        <p:spPr>
          <a:xfrm flipV="1">
            <a:off x="6095999" y="3214300"/>
            <a:ext cx="990601" cy="51950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9" idx="3"/>
            <a:endCxn id="22" idx="1"/>
          </p:cNvCxnSpPr>
          <p:nvPr/>
        </p:nvCxnSpPr>
        <p:spPr>
          <a:xfrm>
            <a:off x="6095999" y="4533900"/>
            <a:ext cx="990601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086600" y="4072235"/>
            <a:ext cx="1663700" cy="923330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Create file and write a message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73900" y="5114330"/>
            <a:ext cx="1663700" cy="646331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Open and read back</a:t>
            </a:r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25" name="Straight Connector 24"/>
          <p:cNvCxnSpPr>
            <a:stCxn id="10" idx="3"/>
            <a:endCxn id="24" idx="1"/>
          </p:cNvCxnSpPr>
          <p:nvPr/>
        </p:nvCxnSpPr>
        <p:spPr>
          <a:xfrm>
            <a:off x="6095999" y="5295900"/>
            <a:ext cx="977901" cy="141596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28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  <p:bldP spid="15" grpId="0" animBg="1"/>
      <p:bldP spid="22" grpId="0" animBg="1"/>
      <p:bldP spid="2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7. Output (Java)</a:t>
            </a:r>
            <a:endParaRPr lang="en-IE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3201"/>
            <a:ext cx="8686800" cy="1163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88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1447800"/>
            <a:ext cx="6267450" cy="4733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Control Flow</a:t>
            </a:r>
            <a:endParaRPr lang="en-IE" sz="3200" dirty="0"/>
          </a:p>
        </p:txBody>
      </p:sp>
      <p:sp>
        <p:nvSpPr>
          <p:cNvPr id="6" name="Rectangle 5"/>
          <p:cNvSpPr/>
          <p:nvPr/>
        </p:nvSpPr>
        <p:spPr>
          <a:xfrm>
            <a:off x="914399" y="3182035"/>
            <a:ext cx="3886199" cy="226463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7" name="Straight Connector 6"/>
          <p:cNvCxnSpPr>
            <a:stCxn id="6" idx="3"/>
            <a:endCxn id="8" idx="1"/>
          </p:cNvCxnSpPr>
          <p:nvPr/>
        </p:nvCxnSpPr>
        <p:spPr>
          <a:xfrm flipV="1">
            <a:off x="4800598" y="2532966"/>
            <a:ext cx="1231902" cy="762301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032500" y="2209800"/>
            <a:ext cx="2882900" cy="646331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Create a </a:t>
            </a:r>
            <a:r>
              <a:rPr lang="en-IE" dirty="0" err="1" smtClean="0">
                <a:latin typeface="Calibri Light" panose="020F0302020204030204" pitchFamily="34" charset="0"/>
              </a:rPr>
              <a:t>JobClient</a:t>
            </a:r>
            <a:r>
              <a:rPr lang="en-IE" dirty="0" smtClean="0">
                <a:latin typeface="Calibri Light" panose="020F0302020204030204" pitchFamily="34" charset="0"/>
              </a:rPr>
              <a:t>, a </a:t>
            </a:r>
            <a:r>
              <a:rPr lang="en-IE" dirty="0" err="1" smtClean="0">
                <a:latin typeface="Calibri Light" panose="020F0302020204030204" pitchFamily="34" charset="0"/>
              </a:rPr>
              <a:t>JobConf</a:t>
            </a:r>
            <a:r>
              <a:rPr lang="en-IE" dirty="0" smtClean="0">
                <a:latin typeface="Calibri Light" panose="020F0302020204030204" pitchFamily="34" charset="0"/>
              </a:rPr>
              <a:t> and pass it the main class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" y="4049009"/>
            <a:ext cx="3733800" cy="738280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2" name="Straight Connector 11"/>
          <p:cNvCxnSpPr>
            <a:stCxn id="11" idx="3"/>
            <a:endCxn id="15" idx="1"/>
          </p:cNvCxnSpPr>
          <p:nvPr/>
        </p:nvCxnSpPr>
        <p:spPr>
          <a:xfrm flipV="1">
            <a:off x="4648200" y="3890665"/>
            <a:ext cx="1398071" cy="527484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46271" y="3429000"/>
            <a:ext cx="2882900" cy="923330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Set the type of map and output keys and values in the configuration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6271" y="2983468"/>
            <a:ext cx="2882900" cy="369332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Set input and output paths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14401" y="3505200"/>
            <a:ext cx="4648199" cy="413487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20" name="Straight Connector 19"/>
          <p:cNvCxnSpPr>
            <a:stCxn id="18" idx="3"/>
            <a:endCxn id="17" idx="1"/>
          </p:cNvCxnSpPr>
          <p:nvPr/>
        </p:nvCxnSpPr>
        <p:spPr>
          <a:xfrm flipV="1">
            <a:off x="5562600" y="3168134"/>
            <a:ext cx="483671" cy="54381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32500" y="4495800"/>
            <a:ext cx="2882900" cy="369332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Set the mapper class</a:t>
            </a:r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24" name="Straight Connector 23"/>
          <p:cNvCxnSpPr>
            <a:stCxn id="29" idx="3"/>
            <a:endCxn id="23" idx="1"/>
          </p:cNvCxnSpPr>
          <p:nvPr/>
        </p:nvCxnSpPr>
        <p:spPr>
          <a:xfrm flipV="1">
            <a:off x="4648200" y="4680466"/>
            <a:ext cx="1384300" cy="308685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914400" y="4888291"/>
            <a:ext cx="3733800" cy="201720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14400" y="5090153"/>
            <a:ext cx="4038600" cy="404336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32" name="Straight Connector 31"/>
          <p:cNvCxnSpPr>
            <a:stCxn id="31" idx="3"/>
            <a:endCxn id="33" idx="1"/>
          </p:cNvCxnSpPr>
          <p:nvPr/>
        </p:nvCxnSpPr>
        <p:spPr>
          <a:xfrm>
            <a:off x="4953000" y="5292321"/>
            <a:ext cx="1079500" cy="60045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032500" y="5029200"/>
            <a:ext cx="2882900" cy="646331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Set the reducer class</a:t>
            </a: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(and optionally “</a:t>
            </a:r>
            <a:r>
              <a:rPr lang="en-IE" b="1" dirty="0" smtClean="0">
                <a:latin typeface="Calibri Light" panose="020F0302020204030204" pitchFamily="34" charset="0"/>
              </a:rPr>
              <a:t>combiner</a:t>
            </a:r>
            <a:r>
              <a:rPr lang="en-IE" dirty="0" smtClean="0">
                <a:latin typeface="Calibri Light" panose="020F0302020204030204" pitchFamily="34" charset="0"/>
              </a:rPr>
              <a:t>”)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32500" y="5821349"/>
            <a:ext cx="2882900" cy="646331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Run and wait for job to complete.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14399" y="5771408"/>
            <a:ext cx="3733801" cy="172192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37" name="Straight Connector 36"/>
          <p:cNvCxnSpPr>
            <a:stCxn id="36" idx="3"/>
            <a:endCxn id="35" idx="1"/>
          </p:cNvCxnSpPr>
          <p:nvPr/>
        </p:nvCxnSpPr>
        <p:spPr>
          <a:xfrm>
            <a:off x="4648200" y="5857504"/>
            <a:ext cx="1384300" cy="287011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75816" y="6283014"/>
            <a:ext cx="3605784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Can use a reducer as a combiner!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9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5" grpId="0" animBg="1"/>
      <p:bldP spid="17" grpId="0" animBg="1"/>
      <p:bldP spid="18" grpId="0" animBg="1"/>
      <p:bldP spid="23" grpId="0" animBg="1"/>
      <p:bldP spid="29" grpId="0" animBg="1"/>
      <p:bldP spid="31" grpId="0" animBg="1"/>
      <p:bldP spid="33" grpId="0" animBg="1"/>
      <p:bldP spid="35" grpId="0" animBg="1"/>
      <p:bldP spid="36" grpId="0" animBg="1"/>
      <p:bldP spid="2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More in Hadoop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921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http://www.meresearch.org.uk/wp-content/uploads/2016/01/supermark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398746" cy="492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914400" y="4214911"/>
            <a:ext cx="7391400" cy="1957289"/>
          </a:xfrm>
          <a:prstGeom prst="rect">
            <a:avLst/>
          </a:prstGeom>
          <a:gradFill>
            <a:gsLst>
              <a:gs pos="0">
                <a:srgbClr val="FFD6C9"/>
              </a:gs>
              <a:gs pos="100000">
                <a:srgbClr val="FBFEFF"/>
              </a:gs>
            </a:gsLst>
          </a:gradFill>
          <a:ln w="539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14400" y="1295400"/>
            <a:ext cx="7391400" cy="2241305"/>
          </a:xfrm>
          <a:prstGeom prst="rect">
            <a:avLst/>
          </a:prstGeom>
          <a:gradFill>
            <a:gsLst>
              <a:gs pos="0">
                <a:srgbClr val="DDF9FF"/>
              </a:gs>
              <a:gs pos="89000">
                <a:srgbClr val="FBFEFF"/>
              </a:gs>
              <a:gs pos="100000">
                <a:schemeClr val="bg1"/>
              </a:gs>
            </a:gsLst>
          </a:gradFill>
          <a:ln w="539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Hadoop: </a:t>
            </a:r>
            <a:r>
              <a:rPr lang="en-GB" sz="3200" dirty="0" smtClean="0"/>
              <a:t>Supermarket</a:t>
            </a:r>
            <a:r>
              <a:rPr lang="en-US" sz="3200" dirty="0" smtClean="0"/>
              <a:t> </a:t>
            </a:r>
            <a:r>
              <a:rPr lang="en-US" sz="3200" dirty="0"/>
              <a:t>Example</a:t>
            </a:r>
            <a:endParaRPr lang="en-IE" sz="3200" dirty="0"/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60" y="1371600"/>
            <a:ext cx="7100614" cy="19729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572000"/>
            <a:ext cx="1737602" cy="1294057"/>
          </a:xfrm>
          <a:prstGeom prst="rect">
            <a:avLst/>
          </a:prstGeom>
        </p:spPr>
      </p:pic>
      <p:sp>
        <p:nvSpPr>
          <p:cNvPr id="24" name="Down Arrow 23"/>
          <p:cNvSpPr/>
          <p:nvPr/>
        </p:nvSpPr>
        <p:spPr>
          <a:xfrm>
            <a:off x="495300" y="3429000"/>
            <a:ext cx="8229600" cy="895746"/>
          </a:xfrm>
          <a:prstGeom prst="downArrow">
            <a:avLst>
              <a:gd name="adj1" fmla="val 89946"/>
              <a:gd name="adj2" fmla="val 33778"/>
            </a:avLst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Compute total sales per hour of the day?</a:t>
            </a:r>
            <a:endParaRPr lang="en-IE" dirty="0">
              <a:solidFill>
                <a:prstClr val="black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2900" y="3441850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3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7" y="1085500"/>
            <a:ext cx="8680465" cy="5468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Implementing on thousands of machines</a:t>
            </a:r>
            <a:endParaRPr lang="en-IE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1221912"/>
            <a:ext cx="4038600" cy="1231106"/>
          </a:xfrm>
          <a:prstGeom prst="rect">
            <a:avLst/>
          </a:prstGeom>
          <a:solidFill>
            <a:schemeClr val="accent4">
              <a:lumMod val="20000"/>
              <a:lumOff val="80000"/>
              <a:alpha val="96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altLang="ja-JP" sz="2000" u="sng" dirty="0" smtClean="0">
                <a:latin typeface="Segoe UI Light" panose="020B0502040204020203" pitchFamily="34" charset="0"/>
              </a:rPr>
              <a:t>Crawling</a:t>
            </a:r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Parse links from webpages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Schedule links for crawling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Download pages, GOTO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62500" y="1219200"/>
            <a:ext cx="4038600" cy="1233818"/>
          </a:xfrm>
          <a:prstGeom prst="rect">
            <a:avLst/>
          </a:prstGeom>
          <a:solidFill>
            <a:schemeClr val="accent4">
              <a:lumMod val="20000"/>
              <a:lumOff val="80000"/>
              <a:alpha val="96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altLang="ja-JP" sz="2000" u="sng" dirty="0" smtClean="0">
                <a:latin typeface="Segoe UI Light" panose="020B0502040204020203" pitchFamily="34" charset="0"/>
              </a:rPr>
              <a:t>Indexing</a:t>
            </a:r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Parse keywords from webpages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Index keywords to webpages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Manage updates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1" y="2588499"/>
            <a:ext cx="4038600" cy="1231106"/>
          </a:xfrm>
          <a:prstGeom prst="rect">
            <a:avLst/>
          </a:prstGeom>
          <a:solidFill>
            <a:schemeClr val="accent4">
              <a:lumMod val="20000"/>
              <a:lumOff val="80000"/>
              <a:alpha val="96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altLang="ja-JP" sz="2000" u="sng" dirty="0" smtClean="0">
                <a:latin typeface="Segoe UI Light" panose="020B0502040204020203" pitchFamily="34" charset="0"/>
              </a:rPr>
              <a:t>Ranking</a:t>
            </a:r>
            <a:endParaRPr lang="en-IE" altLang="ja-JP" sz="2000" dirty="0" smtClean="0"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How relevant is a page? (TF-IDF)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How important is it? (PageRank)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Segoe UI Light" panose="020B0502040204020203" pitchFamily="34" charset="0"/>
              </a:rPr>
              <a:t>How many users clicked it?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62500" y="2588499"/>
            <a:ext cx="4038600" cy="1231106"/>
          </a:xfrm>
          <a:prstGeom prst="rect">
            <a:avLst/>
          </a:prstGeom>
          <a:solidFill>
            <a:schemeClr val="accent4">
              <a:lumMod val="20000"/>
              <a:lumOff val="80000"/>
              <a:alpha val="96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u="sng" dirty="0" smtClean="0">
                <a:latin typeface="Segoe UI Light" panose="020B0502040204020203" pitchFamily="34" charset="0"/>
              </a:rPr>
              <a:t>...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000" y="4217075"/>
            <a:ext cx="8420099" cy="2031325"/>
          </a:xfrm>
          <a:prstGeom prst="rect">
            <a:avLst/>
          </a:prstGeom>
          <a:solidFill>
            <a:schemeClr val="accent6">
              <a:lumMod val="60000"/>
              <a:lumOff val="40000"/>
              <a:alpha val="9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Segoe UI Light" panose="020B0502040204020203" pitchFamily="34" charset="0"/>
              </a:rPr>
              <a:t>If we implement each task separately …</a:t>
            </a:r>
          </a:p>
          <a:p>
            <a:r>
              <a:rPr lang="en-IE" dirty="0">
                <a:latin typeface="Segoe UI Light" panose="020B0502040204020203" pitchFamily="34" charset="0"/>
              </a:rPr>
              <a:t>	</a:t>
            </a:r>
            <a:r>
              <a:rPr lang="en-IE" dirty="0">
                <a:solidFill>
                  <a:srgbClr val="FF0000"/>
                </a:solidFill>
                <a:latin typeface="Segoe UI Light" panose="020B0502040204020203" pitchFamily="34" charset="0"/>
              </a:rPr>
              <a:t>… </a:t>
            </a:r>
            <a:r>
              <a:rPr lang="en-IE" dirty="0" smtClean="0">
                <a:solidFill>
                  <a:srgbClr val="FF0000"/>
                </a:solidFill>
                <a:latin typeface="Segoe UI Light" panose="020B0502040204020203" pitchFamily="34" charset="0"/>
              </a:rPr>
              <a:t>re-implement storage</a:t>
            </a:r>
          </a:p>
          <a:p>
            <a:r>
              <a:rPr lang="en-IE" dirty="0">
                <a:solidFill>
                  <a:srgbClr val="FF0000"/>
                </a:solidFill>
                <a:latin typeface="Segoe UI Light" panose="020B0502040204020203" pitchFamily="34" charset="0"/>
              </a:rPr>
              <a:t>	</a:t>
            </a:r>
            <a:r>
              <a:rPr lang="en-IE" dirty="0" smtClean="0">
                <a:solidFill>
                  <a:srgbClr val="FF0000"/>
                </a:solidFill>
                <a:latin typeface="Segoe UI Light" panose="020B0502040204020203" pitchFamily="34" charset="0"/>
              </a:rPr>
              <a:t>… re-implement retrieval</a:t>
            </a:r>
          </a:p>
          <a:p>
            <a:r>
              <a:rPr lang="en-IE" dirty="0">
                <a:solidFill>
                  <a:srgbClr val="FF0000"/>
                </a:solidFill>
                <a:latin typeface="Segoe UI Light" panose="020B0502040204020203" pitchFamily="34" charset="0"/>
              </a:rPr>
              <a:t>	</a:t>
            </a:r>
            <a:r>
              <a:rPr lang="en-IE" dirty="0" smtClean="0">
                <a:solidFill>
                  <a:srgbClr val="FF0000"/>
                </a:solidFill>
                <a:latin typeface="Segoe UI Light" panose="020B0502040204020203" pitchFamily="34" charset="0"/>
              </a:rPr>
              <a:t>… re-implement distributed processing</a:t>
            </a:r>
          </a:p>
          <a:p>
            <a:r>
              <a:rPr lang="en-IE" dirty="0">
                <a:solidFill>
                  <a:srgbClr val="FF0000"/>
                </a:solidFill>
                <a:latin typeface="Segoe UI Light" panose="020B0502040204020203" pitchFamily="34" charset="0"/>
              </a:rPr>
              <a:t>	</a:t>
            </a:r>
            <a:r>
              <a:rPr lang="en-IE" dirty="0" smtClean="0">
                <a:solidFill>
                  <a:srgbClr val="FF0000"/>
                </a:solidFill>
                <a:latin typeface="Segoe UI Light" panose="020B0502040204020203" pitchFamily="34" charset="0"/>
              </a:rPr>
              <a:t>… re-implement communication</a:t>
            </a:r>
          </a:p>
          <a:p>
            <a:r>
              <a:rPr lang="en-IE" dirty="0">
                <a:solidFill>
                  <a:srgbClr val="FF0000"/>
                </a:solidFill>
                <a:latin typeface="Segoe UI Light" panose="020B0502040204020203" pitchFamily="34" charset="0"/>
              </a:rPr>
              <a:t>	</a:t>
            </a:r>
            <a:r>
              <a:rPr lang="en-IE" dirty="0" smtClean="0">
                <a:solidFill>
                  <a:srgbClr val="FF0000"/>
                </a:solidFill>
                <a:latin typeface="Segoe UI Light" panose="020B0502040204020203" pitchFamily="34" charset="0"/>
              </a:rPr>
              <a:t>… re-implement fault-tolerance</a:t>
            </a:r>
          </a:p>
          <a:p>
            <a:r>
              <a:rPr lang="en-IE" dirty="0" smtClean="0">
                <a:solidFill>
                  <a:srgbClr val="FF0000"/>
                </a:solidFill>
                <a:latin typeface="Segoe UI Light" panose="020B0502040204020203" pitchFamily="34" charset="0"/>
              </a:rPr>
              <a:t>	... and then re-implement those again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134" y="4217075"/>
            <a:ext cx="351110" cy="3522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694" y="4816756"/>
            <a:ext cx="1761128" cy="204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4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 animBg="1"/>
      <p:bldP spid="17" grpId="0" animBg="1"/>
      <p:bldP spid="2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1190625"/>
            <a:ext cx="6924675" cy="62007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More in Hadoop: Multiple Inputs</a:t>
            </a:r>
            <a:endParaRPr lang="en-IE" sz="3200" dirty="0"/>
          </a:p>
        </p:txBody>
      </p:sp>
      <p:sp>
        <p:nvSpPr>
          <p:cNvPr id="6" name="Rectangle 5"/>
          <p:cNvSpPr/>
          <p:nvPr/>
        </p:nvSpPr>
        <p:spPr>
          <a:xfrm>
            <a:off x="774700" y="2895600"/>
            <a:ext cx="5978525" cy="685800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7" name="Straight Connector 6"/>
          <p:cNvCxnSpPr>
            <a:stCxn id="6" idx="3"/>
            <a:endCxn id="8" idx="2"/>
          </p:cNvCxnSpPr>
          <p:nvPr/>
        </p:nvCxnSpPr>
        <p:spPr>
          <a:xfrm flipV="1">
            <a:off x="6753225" y="2634734"/>
            <a:ext cx="215307" cy="603766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45464" y="2265402"/>
            <a:ext cx="4046136" cy="369332"/>
          </a:xfrm>
          <a:prstGeom prst="rect">
            <a:avLst/>
          </a:prstGeom>
          <a:solidFill>
            <a:srgbClr val="EEFED6"/>
          </a:solidFill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Multiple inputs, different map for each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4699" y="3886200"/>
            <a:ext cx="3644901" cy="228600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3" name="Straight Connector 12"/>
          <p:cNvCxnSpPr>
            <a:stCxn id="12" idx="3"/>
            <a:endCxn id="14" idx="0"/>
          </p:cNvCxnSpPr>
          <p:nvPr/>
        </p:nvCxnSpPr>
        <p:spPr>
          <a:xfrm>
            <a:off x="4419600" y="4000500"/>
            <a:ext cx="2333625" cy="1415534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25975" y="5416034"/>
            <a:ext cx="4254500" cy="369332"/>
          </a:xfrm>
          <a:prstGeom prst="rect">
            <a:avLst/>
          </a:prstGeom>
          <a:solidFill>
            <a:srgbClr val="EEFED6"/>
          </a:solidFill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One reducer</a:t>
            </a:r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92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1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1190625"/>
            <a:ext cx="6924675" cy="6200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More in Hadoop: Chaining Jobs</a:t>
            </a:r>
            <a:endParaRPr lang="en-IE" sz="3200" dirty="0"/>
          </a:p>
        </p:txBody>
      </p:sp>
      <p:sp>
        <p:nvSpPr>
          <p:cNvPr id="12" name="Rectangle 11"/>
          <p:cNvSpPr/>
          <p:nvPr/>
        </p:nvSpPr>
        <p:spPr>
          <a:xfrm>
            <a:off x="774700" y="4800600"/>
            <a:ext cx="3644901" cy="152400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3" name="Straight Connector 12"/>
          <p:cNvCxnSpPr>
            <a:stCxn id="12" idx="3"/>
            <a:endCxn id="14" idx="2"/>
          </p:cNvCxnSpPr>
          <p:nvPr/>
        </p:nvCxnSpPr>
        <p:spPr>
          <a:xfrm flipV="1">
            <a:off x="4419601" y="4515922"/>
            <a:ext cx="380999" cy="360878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62400" y="4146590"/>
            <a:ext cx="1676400" cy="369332"/>
          </a:xfrm>
          <a:prstGeom prst="rect">
            <a:avLst/>
          </a:prstGeom>
          <a:solidFill>
            <a:srgbClr val="EEFED6"/>
          </a:solidFill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Run and wait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81400" y="3581400"/>
            <a:ext cx="1905000" cy="199722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52800" y="5599331"/>
            <a:ext cx="1828800" cy="232648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53200" y="4146590"/>
            <a:ext cx="2184094" cy="646331"/>
          </a:xfrm>
          <a:prstGeom prst="rect">
            <a:avLst/>
          </a:prstGeom>
          <a:solidFill>
            <a:srgbClr val="EEFED6"/>
          </a:solidFill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Output of Job1 set to Input of Job2</a:t>
            </a:r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22" name="Straight Connector 21"/>
          <p:cNvCxnSpPr>
            <a:stCxn id="20" idx="3"/>
            <a:endCxn id="21" idx="2"/>
          </p:cNvCxnSpPr>
          <p:nvPr/>
        </p:nvCxnSpPr>
        <p:spPr>
          <a:xfrm flipV="1">
            <a:off x="5181600" y="4792921"/>
            <a:ext cx="2463647" cy="922734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9" idx="3"/>
            <a:endCxn id="21" idx="0"/>
          </p:cNvCxnSpPr>
          <p:nvPr/>
        </p:nvCxnSpPr>
        <p:spPr>
          <a:xfrm>
            <a:off x="5486400" y="3681261"/>
            <a:ext cx="2158847" cy="465329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39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9" grpId="0" animBg="1"/>
      <p:bldP spid="20" grpId="0" animBg="1"/>
      <p:bldP spid="2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2971800"/>
            <a:ext cx="9144000" cy="3886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90" y="1680865"/>
            <a:ext cx="3286125" cy="45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Number of Reducers</a:t>
            </a:r>
            <a:endParaRPr lang="en-IE" sz="3200" dirty="0"/>
          </a:p>
        </p:txBody>
      </p:sp>
      <p:sp>
        <p:nvSpPr>
          <p:cNvPr id="19" name="Rectangle 18"/>
          <p:cNvSpPr/>
          <p:nvPr/>
        </p:nvSpPr>
        <p:spPr>
          <a:xfrm>
            <a:off x="836364" y="1713001"/>
            <a:ext cx="3048000" cy="407347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19800" y="1680865"/>
            <a:ext cx="2184094" cy="923330"/>
          </a:xfrm>
          <a:prstGeom prst="rect">
            <a:avLst/>
          </a:prstGeom>
          <a:solidFill>
            <a:srgbClr val="EEFED6"/>
          </a:solidFill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Set number of parallel reducer tasks for the job</a:t>
            </a:r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24" name="Straight Connector 23"/>
          <p:cNvCxnSpPr>
            <a:stCxn id="19" idx="3"/>
            <a:endCxn id="21" idx="1"/>
          </p:cNvCxnSpPr>
          <p:nvPr/>
        </p:nvCxnSpPr>
        <p:spPr>
          <a:xfrm>
            <a:off x="3884364" y="1916675"/>
            <a:ext cx="2135436" cy="225855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190750" y="5040868"/>
            <a:ext cx="4762500" cy="369332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err="1" smtClean="0">
                <a:latin typeface="Calibri Light" panose="020F0302020204030204" pitchFamily="34" charset="0"/>
              </a:rPr>
              <a:t>Why</a:t>
            </a:r>
            <a:r>
              <a:rPr lang="es-CL" dirty="0" smtClean="0">
                <a:latin typeface="Calibri Light" panose="020F0302020204030204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</a:rPr>
              <a:t>would</a:t>
            </a:r>
            <a:r>
              <a:rPr lang="es-CL" dirty="0" smtClean="0">
                <a:latin typeface="Calibri Light" panose="020F0302020204030204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</a:rPr>
              <a:t>we</a:t>
            </a:r>
            <a:r>
              <a:rPr lang="es-CL" dirty="0" smtClean="0">
                <a:latin typeface="Calibri Light" panose="020F0302020204030204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</a:rPr>
              <a:t>ask</a:t>
            </a:r>
            <a:r>
              <a:rPr lang="es-CL" dirty="0" smtClean="0">
                <a:latin typeface="Calibri Light" panose="020F0302020204030204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</a:rPr>
              <a:t>for</a:t>
            </a:r>
            <a:r>
              <a:rPr lang="es-CL" dirty="0" smtClean="0">
                <a:latin typeface="Calibri Light" panose="020F0302020204030204" pitchFamily="34" charset="0"/>
              </a:rPr>
              <a:t> 1 reduce </a:t>
            </a:r>
            <a:r>
              <a:rPr lang="es-CL" dirty="0" err="1" smtClean="0">
                <a:latin typeface="Calibri Light" panose="020F0302020204030204" pitchFamily="34" charset="0"/>
              </a:rPr>
              <a:t>task</a:t>
            </a:r>
            <a:r>
              <a:rPr lang="es-CL" dirty="0" smtClean="0">
                <a:latin typeface="Calibri Light" panose="020F0302020204030204" pitchFamily="34" charset="0"/>
              </a:rPr>
              <a:t>?</a:t>
            </a:r>
            <a:endParaRPr lang="en-GB" dirty="0">
              <a:latin typeface="Calibri Light" panose="020F03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350" y="5040868"/>
            <a:ext cx="342900" cy="3429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190750" y="5534139"/>
            <a:ext cx="4762500" cy="646331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Calibri Light" panose="020F0302020204030204" pitchFamily="34" charset="0"/>
              </a:rPr>
              <a:t>Output requires a merge on one machine</a:t>
            </a:r>
          </a:p>
          <a:p>
            <a:r>
              <a:rPr lang="en-IE" dirty="0" smtClean="0">
                <a:latin typeface="Calibri Light" panose="020F0302020204030204" pitchFamily="34" charset="0"/>
              </a:rPr>
              <a:t>(for example, sorting, top-</a:t>
            </a:r>
            <a:r>
              <a:rPr lang="en-IE" i="1" dirty="0" smtClean="0">
                <a:latin typeface="Calibri Light" panose="020F0302020204030204" pitchFamily="34" charset="0"/>
              </a:rPr>
              <a:t>k</a:t>
            </a:r>
            <a:r>
              <a:rPr lang="en-IE" dirty="0" smtClean="0">
                <a:latin typeface="Calibri Light" panose="020F0302020204030204" pitchFamily="34" charset="0"/>
              </a:rPr>
              <a:t>)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793" y="5534139"/>
            <a:ext cx="308931" cy="308931"/>
          </a:xfrm>
          <a:prstGeom prst="rect">
            <a:avLst/>
          </a:prstGeom>
        </p:spPr>
      </p:pic>
      <p:pic>
        <p:nvPicPr>
          <p:cNvPr id="1026" name="Picture 2" descr="https://media1.giphy.com/media/z1GQ9t8FxipnG/giphy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991505"/>
            <a:ext cx="3659436" cy="198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03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9" grpId="0" animBg="1"/>
      <p:bldP spid="21" grpId="0" animBg="1"/>
      <p:bldP spid="28" grpId="0" animBg="1"/>
      <p:bldP spid="32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438400"/>
            <a:ext cx="7621767" cy="28750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/>
              <a:t>More in Hadoop: </a:t>
            </a:r>
            <a:r>
              <a:rPr lang="en-IE" sz="3200" dirty="0" smtClean="0"/>
              <a:t>Counters</a:t>
            </a:r>
            <a:endParaRPr lang="en-IE" sz="3200" dirty="0"/>
          </a:p>
        </p:txBody>
      </p:sp>
      <p:sp>
        <p:nvSpPr>
          <p:cNvPr id="5" name="Rectangle 4"/>
          <p:cNvSpPr/>
          <p:nvPr/>
        </p:nvSpPr>
        <p:spPr>
          <a:xfrm>
            <a:off x="914399" y="4495800"/>
            <a:ext cx="5978525" cy="228600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6" name="Straight Connector 5"/>
          <p:cNvCxnSpPr>
            <a:stCxn id="5" idx="3"/>
          </p:cNvCxnSpPr>
          <p:nvPr/>
        </p:nvCxnSpPr>
        <p:spPr>
          <a:xfrm>
            <a:off x="6892924" y="4610100"/>
            <a:ext cx="609599" cy="110490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43600" y="5715000"/>
            <a:ext cx="2882900" cy="646331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Context has a group of maps of counters</a:t>
            </a:r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65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http://www.meresearch.org.uk/wp-content/uploads/2016/01/supermark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398746" cy="492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914400" y="4214911"/>
            <a:ext cx="7391400" cy="1957289"/>
          </a:xfrm>
          <a:prstGeom prst="rect">
            <a:avLst/>
          </a:prstGeom>
          <a:gradFill>
            <a:gsLst>
              <a:gs pos="0">
                <a:srgbClr val="FFD6C9"/>
              </a:gs>
              <a:gs pos="100000">
                <a:srgbClr val="FBFEFF"/>
              </a:gs>
            </a:gsLst>
          </a:gradFill>
          <a:ln w="539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14400" y="1295400"/>
            <a:ext cx="7391400" cy="2241305"/>
          </a:xfrm>
          <a:prstGeom prst="rect">
            <a:avLst/>
          </a:prstGeom>
          <a:gradFill>
            <a:gsLst>
              <a:gs pos="0">
                <a:srgbClr val="DDF9FF"/>
              </a:gs>
              <a:gs pos="89000">
                <a:srgbClr val="FBFEFF"/>
              </a:gs>
              <a:gs pos="100000">
                <a:schemeClr val="bg1"/>
              </a:gs>
            </a:gsLst>
          </a:gradFill>
          <a:ln w="539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Hadoop: Filtered </a:t>
            </a:r>
            <a:r>
              <a:rPr lang="en-GB" sz="3200" dirty="0" smtClean="0"/>
              <a:t>Supermarket</a:t>
            </a:r>
            <a:r>
              <a:rPr lang="en-US" sz="3200" dirty="0" smtClean="0"/>
              <a:t> </a:t>
            </a:r>
            <a:r>
              <a:rPr lang="en-US" sz="3200" dirty="0"/>
              <a:t>Example</a:t>
            </a:r>
            <a:endParaRPr lang="en-IE" sz="3200" dirty="0"/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60" y="1371600"/>
            <a:ext cx="7100614" cy="19729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572000"/>
            <a:ext cx="1737845" cy="1294238"/>
          </a:xfrm>
          <a:prstGeom prst="rect">
            <a:avLst/>
          </a:prstGeom>
        </p:spPr>
      </p:pic>
      <p:sp>
        <p:nvSpPr>
          <p:cNvPr id="24" name="Down Arrow 23"/>
          <p:cNvSpPr/>
          <p:nvPr/>
        </p:nvSpPr>
        <p:spPr>
          <a:xfrm>
            <a:off x="495300" y="3429000"/>
            <a:ext cx="8229600" cy="895746"/>
          </a:xfrm>
          <a:prstGeom prst="downArrow">
            <a:avLst>
              <a:gd name="adj1" fmla="val 89946"/>
              <a:gd name="adj2" fmla="val 33778"/>
            </a:avLst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Compute total sales per hour of the day …</a:t>
            </a:r>
          </a:p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but exclude certain item IDs passed as an input file?</a:t>
            </a:r>
            <a:endParaRPr lang="en-IE" dirty="0">
              <a:solidFill>
                <a:prstClr val="black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2900" y="3441850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9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2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/>
              <a:t>More in Hadoop: </a:t>
            </a:r>
            <a:r>
              <a:rPr lang="en-IE" sz="3200" dirty="0" smtClean="0"/>
              <a:t>Distributed Cache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E" dirty="0" smtClean="0"/>
          </a:p>
          <a:p>
            <a:r>
              <a:rPr lang="en-IE" dirty="0" smtClean="0"/>
              <a:t>Some tasks need “global knowledge”</a:t>
            </a:r>
          </a:p>
          <a:p>
            <a:pPr marL="457200" lvl="1" indent="0">
              <a:buNone/>
            </a:pPr>
            <a:endParaRPr lang="en-IE" dirty="0"/>
          </a:p>
          <a:p>
            <a:r>
              <a:rPr lang="en-IE" dirty="0" smtClean="0"/>
              <a:t>Use a distributed cache:</a:t>
            </a:r>
          </a:p>
          <a:p>
            <a:pPr lvl="1"/>
            <a:r>
              <a:rPr lang="en-IE" dirty="0" smtClean="0"/>
              <a:t>Makes global data available locally to all nodes</a:t>
            </a:r>
          </a:p>
          <a:p>
            <a:pPr lvl="2"/>
            <a:r>
              <a:rPr lang="en-IE" dirty="0" smtClean="0"/>
              <a:t>On the local hard-disk of each machine</a:t>
            </a:r>
          </a:p>
          <a:p>
            <a:pPr lvl="1"/>
            <a:r>
              <a:rPr lang="en-IE" dirty="0" smtClean="0"/>
              <a:t>Should be used sparingly, for small data volumes</a:t>
            </a:r>
          </a:p>
        </p:txBody>
      </p:sp>
    </p:spTree>
    <p:extLst>
      <p:ext uri="{BB962C8B-B14F-4D97-AF65-F5344CB8AC3E}">
        <p14:creationId xmlns:p14="http://schemas.microsoft.com/office/powerpoint/2010/main" val="165535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386" y="990600"/>
            <a:ext cx="6897225" cy="51803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Apache </a:t>
            </a:r>
            <a:r>
              <a:rPr lang="es-CL" dirty="0" err="1" smtClean="0"/>
              <a:t>Hadoop</a:t>
            </a:r>
            <a:r>
              <a:rPr lang="es-CL" dirty="0" smtClean="0"/>
              <a:t> … </a:t>
            </a:r>
            <a:r>
              <a:rPr lang="es-CL" dirty="0" err="1" smtClean="0"/>
              <a:t>Internals</a:t>
            </a:r>
            <a:r>
              <a:rPr lang="es-CL" dirty="0" smtClean="0"/>
              <a:t> (</a:t>
            </a:r>
            <a:r>
              <a:rPr lang="es-CL" dirty="0" err="1" smtClean="0"/>
              <a:t>if</a:t>
            </a:r>
            <a:r>
              <a:rPr lang="es-CL" dirty="0" smtClean="0"/>
              <a:t> </a:t>
            </a:r>
            <a:r>
              <a:rPr lang="es-CL" dirty="0" err="1" smtClean="0"/>
              <a:t>interested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2438400" y="626006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latin typeface="Calibri Light" panose="020F0302020204030204" pitchFamily="34" charset="0"/>
                <a:hlinkClick r:id="rId3"/>
              </a:rPr>
              <a:t>http://ercoppa.github.io/HadoopInternals</a:t>
            </a:r>
            <a:r>
              <a:rPr lang="es-CL" dirty="0" smtClean="0">
                <a:latin typeface="Calibri Light" panose="020F0302020204030204" pitchFamily="34" charset="0"/>
                <a:hlinkClick r:id="rId3"/>
              </a:rPr>
              <a:t>/</a:t>
            </a:r>
            <a:endParaRPr lang="es-CL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40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5600" y="5410200"/>
            <a:ext cx="2209800" cy="1241425"/>
          </a:xfrm>
          <a:solidFill>
            <a:schemeClr val="bg1">
              <a:alpha val="73000"/>
            </a:schemeClr>
          </a:solidFill>
        </p:spPr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5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653,341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$\textsc{\color{purple}hash}(\texttt{w})\%m$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5,2675"/>
  <p:tag name="ORIGINALWIDTH" val="3776,7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cinp}[1]{{\color{orange}#1}}&#10;\newcommand{\cmap}[1]{{\color{blue}#1}}&#10;\newcommand{\cred}[1]{{\color{green!50!black}#1}}&#10;&#10;\begin{document}&#10;\sf&#10;&#10;\noindent&#10;\begin{tabular}{l}&#10;Define \cred{reduce} as a function $T_\cmap{MK} \times 2^{T_\cmap{MV}} \rightarrow 2^\cred{R}$ where $\cred{R} \subseteq T_\cred{RK} \times T_\cred{RV}$&#10;\end{tabular}&#10;\end{document}&#10;"/>
  <p:tag name="IGUANATEXSIZE" val="20"/>
  <p:tag name="IGUANATEXCURSOR" val="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0,7878"/>
  <p:tag name="ORIGINALWIDTH" val="3554,7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For example, &#10;${\color{orange} I} = &#10;\{ (1,\texttt{&quot;soy una linea&quot;}), &#10;(2,\texttt{&quot;soy otra linea&quot;}) \}$\\&#10;~~~~$T_{\color{orange}IK}$ is the set of all &#10;\texttt{\color{purple}int}, &#10;$T_{\color{orange}IV}$ is the set of all&#10;\texttt{\color{purple}string}&#10;\end{tabular}&#10;\end{document}&#10;"/>
  <p:tag name="IGUANATEXSIZE" val="16"/>
  <p:tag name="IGUANATEXCURSOR" val="4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0,7878"/>
  <p:tag name="ORIGINALWIDTH" val="4297,3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cinp}[1]{{\color{orange}#1}}&#10;\newcommand{\cmap}[1]{{\color{blue}#1}}&#10;\newcommand{\cred}[1]{{\color{red!50!black}#1}}&#10;&#10;&#10;\begin{document}&#10;\sf&#10;\begin{tabular}{l}&#10;For example, &#10;$\cmap{\textsf{map}}(1,\texttt{&quot;soy una linea&quot;}) := \{ (\texttt{&quot;soy&quot;},1), (\texttt{&quot;una&quot;},1), (\texttt{&quot;linea&quot;},1) \}$\\&#10;~~~~$T_\cmap{MK}$ is the set of all&#10;\texttt{\color{purple}string}, &#10;$T_\cmap{MV}$ is the set of all&#10;\texttt{\color{purple}int}&#10;\end{tabular}&#10;\end{document}&#10;"/>
  <p:tag name="IGUANATEXSIZE" val="16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0,7878"/>
  <p:tag name="ORIGINALWIDTH" val="3007,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cinp}[1]{{\color{orange}#1}}&#10;\newcommand{\cmap}[1]{{\color{blue}#1}}&#10;\newcommand{\cred}[1]{{\color{green!50!black}#1}}&#10;&#10;&#10;\begin{document}&#10;\sf&#10;\begin{tabular}{l}&#10;For example, &#10;$\cred{\textsf{reduce}}( \texttt{&quot;soy&quot;}, \{ 1, 1 \}) := \{ (\texttt{&quot;soy&quot;},2) \}$\\&#10;~~~~$T_\cred{RK}$ is the set of all&#10;\texttt{\color{purple}string}, &#10;$T_\cred{RV}$ is the set of all&#10;\texttt{\color{purple}int}&#10;\end{tabular}&#10;\end{document}&#10;"/>
  <p:tag name="IGUANATEXSIZE" val="16"/>
  <p:tag name="IGUANATEXCURSOR" val="4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9.111"/>
  <p:tag name="ORIGINALWIDTH" val="2338.958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cinp}[1]{{\color{orange}#1}}&#10;\newcommand{\cmap}[1]{{\color{blue}#1}}&#10;\newcommand{\cred}[1]{{\color{green!50!black}#1}}&#10;&#10;\begin{document}&#10;\sf&#10;&#10;Given $\cinp{I}$&#10;\begin{itemize}&#10;\item[...] $\cmap{\textsf{map}}$ each $\cinp{i} \in \cinp{I}$ to $\{ (\cinp{k_1},\cinp{v_1}), \ldots, (\cinp{k_n},\cinp{v_n}) \}$&#10;\item[...] union all sets of pairs&#10;\item[...] group all pairs by $\cinp{k}$&#10;\item[...] apply $\cred{\textsf{reduce}}$ over groups&#10;\end{itemize}&#10;\end{document}&#10;"/>
  <p:tag name="IGUANATEXSIZE" val="20"/>
  <p:tag name="IGUANATEXCURSOR" val="53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7,0277"/>
  <p:tag name="ORIGINALWIDTH" val="720,3619"/>
  <p:tag name="OUTPUTDPI" val="1200"/>
  <p:tag name="LATEXADDIN" val="\documentclass{standalone}&#10;\usepackage[utf8]{inputenc}&#10;\usepackage{amsmath}&#10;\usepackage{xcolor}&#10;\usepackage{booktabs}&#10;\usepackage[normalem]{ulem}&#10;\usepackage{C:/Users/ahogan/Documents/Teaching/Databases/macros/bdd}&#10;\pagestyle{empty}&#10;&#10;\begin{document}&#10;\footnotesize&#10;\begin{tabular}{ll}&#10;\toprule&#10;\multicolumn{2}{c}{\textbf{Purchase}}\\&#10;\textsc{Receipt ID} &amp; \textsc{Item ID}\\\midrule&#10;R1401 &amp; I306\\&#10;R1401 &amp; I306\\&#10;R1401 &amp; I504\\&#10;R1402 &amp; I007\\&#10;R1402 &amp; I306\\&#10;R1403 &amp; I306\\&#10;R1403 &amp; I504\\&#10;$\ldots$ &amp; $\ldots$\\&#10;\bottomrule&#10;\end{tabular}&#10;~~~~~&#10;\begin{tabular}{ll}&#10;\toprule&#10;\multicolumn{2}{c}{\textbf{Time}}\\&#10;\textsc{Receipt ID} &amp; \textsc{Time}\\\midrule&#10;R1403 &amp; 19:00\\&#10;R1401 &amp; 18:59 \\&#10;R1402 &amp; 19:01\\&#10;$\ldots$ &amp; $\ldots$\\&#10;\bottomrule&#10;\end{tabular}&#10;~~~~~&#10;\begin{tabular}{llr}&#10;\toprule&#10;\multicolumn{3}{c}{\textbf{Item}}\\&#10;\textsc{Item ID} &amp; \textsc{Name} &amp; \textsc{Price} (\$)\\\midrule&#10;I306 &amp; Zanahoria 500g &amp; 500 \\&#10;I504 &amp; CocaCola 3L  &amp; 1400 \\&#10;I007 &amp; Comfort &amp; 1200  \\&#10;$\ldots$ &amp; $\ldots$\\&#10;\bottomrule&#10;\end{tabular}&#10;\end{document}&#10;"/>
  <p:tag name="IGUANATEXSIZE" val="80"/>
  <p:tag name="IGUANATEXCURSOR" val="8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8,3684"/>
  <p:tag name="ORIGINALWIDTH" val="1469,455"/>
  <p:tag name="OUTPUTDPI" val="1200"/>
  <p:tag name="LATEXADDIN" val="\documentclass{standalone}&#10;\usepackage[utf8]{inputenc}&#10;\usepackage{amsmath}&#10;\usepackage{xcolor}&#10;\usepackage{booktabs}&#10;\usepackage[normalem]{ulem}&#10;\usepackage{C:/Users/ahogan/Documents/Teaching/Databases/macros/bdd}&#10;\pagestyle{empty}&#10;&#10;\begin{document}&#10;\footnotesize&#10;\begin{tabular}{lr}&#10;\toprule&#10;\multicolumn{2}{c}{\textbf{SalesPerHour}}\\&#10;\textsc{Hour} &amp; \textsc{Total}\\\midrule&#10;$\ldots$ &amp; $\ldots$\\&#10;18:00--18:59  &amp; \$24871569670 \\&#10;19:00--19:59 &amp; \$36576125100  \\&#10;$\ldots$ &amp; $\ldots$\\&#10;\bottomrule&#10;\end{tabular}\end{document}&#10;"/>
  <p:tag name="IGUANATEXSIZE" val="15"/>
  <p:tag name="IGUANATEXCURSOR" val="4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37,478"/>
  <p:tag name="ORIGINALWIDTH" val="2097,2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blue!40!black}&#10;\begin{itemize}&#10;\item {\Large Map$_{1A}$} (input: \texttt{Purchase})&#10;\begin{itemize}&#10;      \item (\textsc{R},\textsc{I}) $\mapsto$ \{(\textsc{R},\textsc{I})\}&#10;\end{itemize}&#10;&#10;\item {\Large Map$_{1B}$} (input: \texttt{Time})&#10;\begin{itemize}&#10;      \item (\textsc{R},\textsc{T}) $\mapsto$ \{(\textsc{R},\textsf{hour}(\textsc{T}))\}&#10;\end{itemize}&#10;&#10;\item {\Large Reduce$_1$} (input: Map$_{1A}$, Map$_{1B}$)&#10;\begin{itemize}&#10; \item (\textsc{R}, [\textsc{I}$_1$,\ldots,\textsc{I}$_n$,\textsc{H}]) $\mapsto$       \begin{itemize}&#10;       \item[] \{(\textsc{I}$_1$,\textsc{H}), \ldots, (\textsc{I}$_n$,\textsc{H})\}&#10;     \end{itemize}&#10;\end{itemize} &#10;\end{itemize}&#10;\end{document}&#10;"/>
  <p:tag name="IGUANATEXSIZE" val="13"/>
  <p:tag name="IGUANATEXCURSOR" val="4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7,0277"/>
  <p:tag name="ORIGINALWIDTH" val="720,3619"/>
  <p:tag name="OUTPUTDPI" val="1200"/>
  <p:tag name="LATEXADDIN" val="\documentclass{standalone}&#10;\usepackage[utf8]{inputenc}&#10;\usepackage{amsmath}&#10;\usepackage{xcolor}&#10;\usepackage{booktabs}&#10;\usepackage[normalem]{ulem}&#10;\usepackage{C:/Users/ahogan/Documents/Teaching/Databases/macros/bdd}&#10;\pagestyle{empty}&#10;&#10;\begin{document}&#10;\footnotesize&#10;\begin{tabular}{ll}&#10;\toprule&#10;\multicolumn{2}{c}{\textbf{Purchase}}\\&#10;\textsc{Receipt ID} &amp; \textsc{Item ID}\\\midrule&#10;R1401 &amp; I306\\&#10;R1401 &amp; I306\\&#10;R1401 &amp; I504\\&#10;R1402 &amp; I007\\&#10;R1402 &amp; I306\\&#10;R1403 &amp; I306\\&#10;R1403 &amp; I504\\&#10;$\ldots$ &amp; $\ldots$\\&#10;\bottomrule&#10;\end{tabular}&#10;~~~~~&#10;\begin{tabular}{ll}&#10;\toprule&#10;\multicolumn{2}{c}{\textbf{Time}}\\&#10;\textsc{Receipt ID} &amp; \textsc{Time}\\\midrule&#10;R1403 &amp; 19:00\\&#10;R1401 &amp; 18:59 \\&#10;R1402 &amp; 19:01\\&#10;$\ldots$ &amp; $\ldots$\\&#10;\bottomrule&#10;\end{tabular}&#10;~~~~~&#10;\begin{tabular}{llr}&#10;\toprule&#10;\multicolumn{3}{c}{\textbf{Item}}\\&#10;\textsc{Item ID} &amp; \textsc{Name} &amp; \textsc{Price} (\$)\\\midrule&#10;I306 &amp; Zanahoria 500g &amp; 500 \\&#10;I504 &amp; CocaCola 3L  &amp; 1400 \\&#10;I007 &amp; Comfort &amp; 1200  \\&#10;$\ldots$ &amp; $\ldots$\\&#10;\bottomrule&#10;\end{tabular}&#10;\end{document}&#10;"/>
  <p:tag name="IGUANATEXSIZE" val="80"/>
  <p:tag name="IGUANATEXCURSOR" val="8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35.546"/>
  <p:tag name="ORIGINALWIDTH" val="2095.23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green!40!black}&#10;\begin{itemize}&#10;\item {\Large Map$_{2A}$} (input: \texttt{Item})&#10;\begin{itemize}&#10;      \item (\textsc{I},(\textsc{N},\textsc{P})) $\mapsto$ \{(\textsc{I},\textsc{P})\}&#10;\end{itemize}&#10;&#10;\item {\Large Map$_{2B}$} (input: Reduce$_1$)&#10;\begin{itemize}&#10;      \item (\textsc{I},\textsc{H}) $\mapsto$ \{(\textsc{I},\textsc{H})\}&#10;\end{itemize}&#10;&#10;\item {\Large Reduce$_2$} (input: Map$_{2A}$, Map$_{2B}$)&#10;\begin{itemize}&#10; \item (\textsc{I}, [\textsc{H}$_1$,\ldots,\textsc{H}$_n$,\textsc{P}]) $\mapsto$ &#10;     \begin{itemize}&#10;       \item[] \{(H$_{1}$,P),\ldots,(H$_{n}$,P)\}&#10;     \end{itemize}&#10;\end{itemize} &#10;\end{itemize}&#10;\end{document}&#10;"/>
  <p:tag name="IGUANATEXSIZE" val="20"/>
  <p:tag name="IGUANATEXCURSOR" val="37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2860,89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Define {\color{orange}input} as a set of key value pairs ${\color{orange}I} \subseteq T_{\color{orange}IK} \times T_{\color{orange}IV}$&#10;\end{document}&#10;"/>
  <p:tag name="IGUANATEXSIZE" val="20"/>
  <p:tag name="IGUANATEXCURSOR" val="3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2.111"/>
  <p:tag name="ORIGINALWIDTH" val="2177.72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red!40!black}&#10;\begin{itemize}&#10;\item {\Large Map$_{3}$} (input: Reduce$_2$)&#10;\begin{itemize}&#10;      \item (H,P) $\mapsto$ \{(H,P)\}&#10;\end{itemize}&#10;&#10;\item {\Large Reduce$_3$} (input: Map$_{3}$)&#10;\begin{itemize}&#10; \item (H, [P$_1$,$\ldots$,P$_n$]) $\mapsto$ &#10;     \{(H,$\Sigma_{i=1}^n$P$_i$)\}&#10;      \item output: \texttt{SalesPerHour}&#10;\end{itemize} &#10;\end{itemize}&#10;\end{document}&#10;"/>
  <p:tag name="IGUANATEXSIZE" val="20"/>
  <p:tag name="IGUANATEXCURSOR" val="34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7,0277"/>
  <p:tag name="ORIGINALWIDTH" val="720,3619"/>
  <p:tag name="OUTPUTDPI" val="1200"/>
  <p:tag name="LATEXADDIN" val="\documentclass{standalone}&#10;\usepackage[utf8]{inputenc}&#10;\usepackage{amsmath}&#10;\usepackage{xcolor}&#10;\usepackage{booktabs}&#10;\usepackage[normalem]{ulem}&#10;\usepackage{C:/Users/ahogan/Documents/Teaching/Databases/macros/bdd}&#10;\pagestyle{empty}&#10;&#10;\begin{document}&#10;\footnotesize&#10;\begin{tabular}{ll}&#10;\toprule&#10;\multicolumn{2}{c}{\textbf{ReceiptItems}}\\&#10;\textsc{Receipt ID} &amp; \textsc{Item ID}\\\midrule&#10;R1401 &amp; I306\\&#10;R1401 &amp; I306\\&#10;R1401 &amp; I504\\&#10;R1402 &amp; I007\\&#10;R1402 &amp; I306\\&#10;R1403 &amp; I306\\&#10;R1403 &amp; I504\\&#10;$\ldots$ &amp; $\ldots$\\&#10;\bottomrule&#10;\end{tabular}&#10;~~~~~&#10;\begin{tabular}{ll}&#10;\toprule&#10;\multicolumn{2}{c}{\textbf{ReceiptTimes}}\\&#10;\textsc{Receipt ID} &amp; \textsc{Time}\\\midrule&#10;R1403 &amp; 19:00\\&#10;R1401 &amp; 18:59 \\&#10;R1402 &amp; 19:01\\&#10;$\ldots$ &amp; $\ldots$\\&#10;\bottomrule&#10;\end{tabular}&#10;~~~~~&#10;\begin{tabular}{llr}&#10;\toprule&#10;\multicolumn{3}{c}{\textbf{ItemDetails}}\\&#10;\textsc{Item ID} &amp; \textsc{Name} &amp; \textsc{Price} (\$)\\\midrule&#10;I306 &amp; Zanahoria 500g &amp; 500 \\&#10;I504 &amp; CocaCola 3L  &amp; 1400 \\&#10;I007 &amp; Comfort &amp; 1200  \\&#10;$\ldots$ &amp; $\ldots$\\&#10;\bottomrule&#10;\end{tabular}&#10;\end{document}&#10;"/>
  <p:tag name="IGUANATEXSIZE" val="80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9,1185"/>
  <p:tag name="ORIGINALWIDTH" val="1140,159"/>
  <p:tag name="OUTPUTDPI" val="1200"/>
  <p:tag name="LATEXADDIN" val="\documentclass{standalone}&#10;\usepackage[utf8]{inputenc}&#10;\usepackage{amsmath}&#10;\usepackage{xcolor}&#10;\usepackage{booktabs}&#10;\usepackage[normalem]{ulem}&#10;\usepackage{C:/Users/ahogan/Documents/Teaching/Databases/macros/bdd}&#10;\pagestyle{empty}&#10;&#10;\begin{document}&#10;\footnotesize&#10;\begin{tabular}{lr}&#10;\toprule&#10;\multicolumn{2}{c}{\textbf{Output}}\\&#10;\textsc{Hour} &amp; \textsc{Total}\\\midrule&#10;$\ldots$ &amp; $\ldots$\\&#10;18:00--18:59  &amp; \$2400 \\&#10;19:00--19:59 &amp; \$3600  \\&#10;$\ldots$ &amp; $\ldots$\\&#10;\bottomrule&#10;\end{tabular}\end{document}&#10;"/>
  <p:tag name="IGUANATEXSIZE" val="15"/>
  <p:tag name="IGUANATEXCURSOR" val="4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7,0277"/>
  <p:tag name="ORIGINALWIDTH" val="720,3619"/>
  <p:tag name="OUTPUTDPI" val="1200"/>
  <p:tag name="LATEXADDIN" val="\documentclass{standalone}&#10;\usepackage[utf8]{inputenc}&#10;\usepackage{amsmath}&#10;\usepackage{xcolor}&#10;\usepackage{booktabs}&#10;\usepackage[normalem]{ulem}&#10;\usepackage{C:/Users/ahogan/Documents/Teaching/Databases/macros/bdd}&#10;\pagestyle{empty}&#10;&#10;\begin{document}&#10;\footnotesize&#10;\begin{tabular}{ll}&#10;\toprule&#10;\multicolumn{2}{c}{\textbf{ReceiptItems}}\\&#10;\textsc{Receipt ID} &amp; \textsc{Item ID}\\\midrule&#10;R1401 &amp; I306\\&#10;R1401 &amp; I306\\&#10;R1401 &amp; I504\\&#10;R1402 &amp; I007\\&#10;R1402 &amp; I306\\&#10;R1403 &amp; I306\\&#10;R1403 &amp; I504\\&#10;$\ldots$ &amp; $\ldots$\\&#10;\bottomrule&#10;\end{tabular}&#10;~~~~~&#10;\begin{tabular}{ll}&#10;\toprule&#10;\multicolumn{2}{c}{\textbf{ReceiptTimes}}\\&#10;\textsc{Receipt ID} &amp; \textsc{Time}\\\midrule&#10;R1403 &amp; 19:00\\&#10;R1401 &amp; 18:59 \\&#10;R1402 &amp; 19:01\\&#10;$\ldots$ &amp; $\ldots$\\&#10;\bottomrule&#10;\end{tabular}&#10;~~~~~&#10;\begin{tabular}{llr}&#10;\toprule&#10;\multicolumn{3}{c}{\textbf{ItemDetails}}\\&#10;\textsc{Item ID} &amp; \textsc{Name} &amp; \textsc{Price} (\$)\\\midrule&#10;I306 &amp; Zanahoria 500g &amp; 500 \\&#10;I504 &amp; CocaCola 3L  &amp; 1400 \\&#10;I007 &amp; Comfort &amp; 1200  \\&#10;$\ldots$ &amp; $\ldots$\\&#10;\bottomrule&#10;\end{tabular}&#10;\end{document}&#10;"/>
  <p:tag name="IGUANATEXSIZE" val="80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9,1185"/>
  <p:tag name="ORIGINALWIDTH" val="1140,159"/>
  <p:tag name="OUTPUTDPI" val="1200"/>
  <p:tag name="LATEXADDIN" val="\documentclass{standalone}&#10;\usepackage[utf8]{inputenc}&#10;\usepackage{amsmath}&#10;\usepackage{xcolor}&#10;\usepackage{booktabs}&#10;\usepackage[normalem]{ulem}&#10;\usepackage{C:/Users/ahogan/Documents/Teaching/Databases/macros/bdd}&#10;\pagestyle{empty}&#10;&#10;\begin{document}&#10;\footnotesize&#10;\begin{tabular}{lr}&#10;\toprule&#10;\multicolumn{2}{c}{\textbf{Output}}\\&#10;\textsc{Hour} &amp; \textsc{Total}\\\midrule&#10;$\ldots$ &amp; $\ldots$\\&#10;18:00--18:59  &amp; \$1400 \\&#10;19:00--19:59 &amp; \$2600  \\&#10;$\ldots$ &amp; $\ldots$\\&#10;\bottomrule&#10;\end{tabular}\end{document}&#10;"/>
  <p:tag name="IGUANATEXSIZE" val="15"/>
  <p:tag name="IGUANATEXCURSOR" val="4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018"/>
  <p:tag name="ORIGINALWIDTH" val="3137,6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cinp}[1]{{\color{orange}#1}}&#10;\newcommand{\cmap}[1]{{\color{blue}#1}}&#10;&#10;\begin{document}&#10;\sf&#10;&#10;\noindent&#10;\begin{tabular}{l}&#10;Define \cmap{map} as a function $\cinp{I} \rightarrow 2^\cmap{M}$ where $\cmap{M} \subseteq T_\cmap{MK} \times T_\cmap{MV}$&#10;\end{tabular}&#10;\end{document}&#10;"/>
  <p:tag name="IGUANATEXSIZE" val="20"/>
  <p:tag name="IGUANATEXCURSOR" val="3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5,2675"/>
  <p:tag name="ORIGINALWIDTH" val="3234,4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cinp}[1]{{\color{orange}#1}}&#10;\newcommand{\cmap}[1]{{\color{blue}#1}}&#10;\newcommand{\cred}[1]{{\color{green!50!black}#1}}&#10;&#10;\begin{document}&#10;\sf&#10;&#10;\noindent&#10;\begin{tabular}{l}&#10;Define \cred{reduce} as a function $2^\cmap{M} \rightarrow 2^\cred{R}$ where $\cred{R} \subseteq T_\cred{RK} \times T_\cred{RV}$&#10;\end{tabular}&#10;\end{document}&#10;"/>
  <p:tag name="IGUANATEXSIZE" val="20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0,7878"/>
  <p:tag name="ORIGINALWIDTH" val="3554,7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For example, &#10;${\color{orange} I} = &#10;\{ (1,\texttt{&quot;soy una linea&quot;}), &#10;(2,\texttt{&quot;soy otra linea&quot;}) \}$\\&#10;~~~~$T_{\color{orange}IK}$ is the set of all &#10;\texttt{\color{purple}int}, &#10;$T_{\color{orange}IV}$ is the set of all&#10;\texttt{\color{purple}string}&#10;\end{tabular}&#10;\end{document}&#10;"/>
  <p:tag name="IGUANATEXSIZE" val="16"/>
  <p:tag name="IGUANATEXCURSOR" val="4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0,7878"/>
  <p:tag name="ORIGINALWIDTH" val="4297,3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cinp}[1]{{\color{orange}#1}}&#10;\newcommand{\cmap}[1]{{\color{blue}#1}}&#10;\newcommand{\cred}[1]{{\color{red!50!black}#1}}&#10;&#10;&#10;\begin{document}&#10;\sf&#10;\begin{tabular}{l}&#10;For example, &#10;$\cmap{\textsf{map}}(1,\texttt{&quot;soy una linea&quot;}) := \{ (\texttt{&quot;soy&quot;},1), (\texttt{&quot;una&quot;},1), (\texttt{&quot;linea&quot;},1) \}$\\&#10;~~~~$T_\cmap{MK}$ is the set of all&#10;\texttt{\color{purple}string}, &#10;$T_\cmap{MV}$ is the set of all&#10;\texttt{\color{purple}int}&#10;\end{tabular}&#10;\end{document}&#10;"/>
  <p:tag name="IGUANATEXSIZE" val="16"/>
  <p:tag name="IGUANATEXCURSOR" val="4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3,5396"/>
  <p:tag name="ORIGINALWIDTH" val="3268,9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cinp}[1]{{\color{orange}#1}}&#10;\newcommand{\cmap}[1]{{\color{blue}#1}}&#10;\newcommand{\cred}[1]{{\color{green!50!black}#1}}&#10;&#10;&#10;\begin{document}&#10;\sf&#10;\begin{tabular}{l}&#10;For example, &#10;$\cred{\textsf{reduce}}\big( \{ (\texttt{&quot;soy&quot;},1), (\texttt{&quot;soy&quot;},1)   \} \big)   := \{ (\texttt{&quot;soy&quot;},2) \}$\\&#10;~~~~$T_\cred{RK}$ is the set of all&#10;\texttt{\color{purple}string}, &#10;$T_\cred{RV}$ is the set of all&#10;\texttt{\color{purple}int}&#10;\end{tabular}&#10;\end{document}&#10;"/>
  <p:tag name="IGUANATEXSIZE" val="16"/>
  <p:tag name="IGUANATEXCURSOR" val="4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2860,89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Define {\color{orange}input} as a set of key value pairs ${\color{orange}I} \subseteq T_{\color{orange}IK} \times T_{\color{orange}IV}$&#10;\end{document}&#10;"/>
  <p:tag name="IGUANATEXSIZE" val="20"/>
  <p:tag name="IGUANATEXCURSOR" val="3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018"/>
  <p:tag name="ORIGINALWIDTH" val="3137,6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cinp}[1]{{\color{orange}#1}}&#10;\newcommand{\cmap}[1]{{\color{blue}#1}}&#10;&#10;\begin{document}&#10;\sf&#10;&#10;\noindent&#10;\begin{tabular}{l}&#10;Define \cmap{map} as a function $\cinp{I} \rightarrow 2^\cmap{M}$ where $\cmap{M} \subseteq T_\cmap{MK} \times T_\cmap{MV}$&#10;\end{tabular}&#10;\end{document}&#10;"/>
  <p:tag name="IGUANATEXSIZE" val="20"/>
  <p:tag name="IGUANATEXCURSOR" val="384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11427</TotalTime>
  <Words>4629</Words>
  <Application>Microsoft Office PowerPoint</Application>
  <PresentationFormat>On-screen Show (4:3)</PresentationFormat>
  <Paragraphs>1241</Paragraphs>
  <Slides>97</Slides>
  <Notes>22</Notes>
  <HiddenSlides>19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98" baseType="lpstr">
      <vt:lpstr>Office Theme</vt:lpstr>
      <vt:lpstr>CC5212-1 Procesamiento Masivo de Datos Otoño 2023  Lecture 3  DFS/HDFS + MapReduce/Hadoop</vt:lpstr>
      <vt:lpstr>PowerPoint Presentation</vt:lpstr>
      <vt:lpstr>PowerPoint Presentation</vt:lpstr>
      <vt:lpstr>Massive Data Processing in Google</vt:lpstr>
      <vt:lpstr>Distributed Computing in Google</vt:lpstr>
      <vt:lpstr>Building Google Web-search</vt:lpstr>
      <vt:lpstr>Building Google Web-search</vt:lpstr>
      <vt:lpstr>Building Google Web-search</vt:lpstr>
      <vt:lpstr>Implementing on thousands of machines</vt:lpstr>
      <vt:lpstr>Implementing on thousands of machines</vt:lpstr>
      <vt:lpstr>Google File System (GFS)</vt:lpstr>
      <vt:lpstr>Google File System (GFS): White-Paper</vt:lpstr>
      <vt:lpstr>Google File System</vt:lpstr>
      <vt:lpstr>Google File System</vt:lpstr>
      <vt:lpstr>Google File System</vt:lpstr>
      <vt:lpstr>Google File System</vt:lpstr>
      <vt:lpstr>Google File System</vt:lpstr>
      <vt:lpstr>Google File System</vt:lpstr>
      <vt:lpstr>Google File System</vt:lpstr>
      <vt:lpstr>Google File System</vt:lpstr>
      <vt:lpstr>Google File System</vt:lpstr>
      <vt:lpstr>Google File System: Assumptions</vt:lpstr>
      <vt:lpstr>GFS: Architecture</vt:lpstr>
      <vt:lpstr>GFS: Pipelined Writes</vt:lpstr>
      <vt:lpstr>GFS: Pipelined Writes</vt:lpstr>
      <vt:lpstr>GFS: Fault Tolerance</vt:lpstr>
      <vt:lpstr>GFS: Fault Tolerance</vt:lpstr>
      <vt:lpstr>GFS: Direct Reads</vt:lpstr>
      <vt:lpstr>GFS: Direct Reads</vt:lpstr>
      <vt:lpstr>GFS: Primary Replicas</vt:lpstr>
      <vt:lpstr>GFS: Primary Replicas</vt:lpstr>
      <vt:lpstr>GFS: Primary Replicas</vt:lpstr>
      <vt:lpstr>GFS: Rack Awareness</vt:lpstr>
      <vt:lpstr>GFS: Rack Awareness</vt:lpstr>
      <vt:lpstr>GFS: Rack Awareness</vt:lpstr>
      <vt:lpstr>GFS: Rack Awareness</vt:lpstr>
      <vt:lpstr>GFS: Other Operations</vt:lpstr>
      <vt:lpstr>GFS: Weaknesses?</vt:lpstr>
      <vt:lpstr>Hadoop Distributed File System</vt:lpstr>
      <vt:lpstr>Implementing on thousands of machines</vt:lpstr>
      <vt:lpstr>Implementing on thousands of machines</vt:lpstr>
      <vt:lpstr>Google’s MapReduce</vt:lpstr>
      <vt:lpstr>MapReduce: White-Paper</vt:lpstr>
      <vt:lpstr>PowerPoint Presentation</vt:lpstr>
      <vt:lpstr>Moving to word count ...</vt:lpstr>
      <vt:lpstr>Distributed word count</vt:lpstr>
      <vt:lpstr>Distributed word count</vt:lpstr>
      <vt:lpstr>MapReduce</vt:lpstr>
      <vt:lpstr>MapReduce: Main Idea</vt:lpstr>
      <vt:lpstr>MapReduce: Word count</vt:lpstr>
      <vt:lpstr>MapReduce (in more detail)</vt:lpstr>
      <vt:lpstr>MapReduce (in more detail)</vt:lpstr>
      <vt:lpstr>MapReduce (in more detail)</vt:lpstr>
      <vt:lpstr>MapReduce: Word count pseudo-code</vt:lpstr>
      <vt:lpstr>MapReduce: Under the Hood</vt:lpstr>
      <vt:lpstr>MapReduce</vt:lpstr>
      <vt:lpstr>MapReduce: Counting Words</vt:lpstr>
      <vt:lpstr>MapReduce: Combiner</vt:lpstr>
      <vt:lpstr>MapReduce: Combiner</vt:lpstr>
      <vt:lpstr>MapReduce: Combiner</vt:lpstr>
      <vt:lpstr>MapReduce:  More complex tasks</vt:lpstr>
      <vt:lpstr>Supermarket Example</vt:lpstr>
      <vt:lpstr>MapReduce: Supermarket Example</vt:lpstr>
      <vt:lpstr>MapReduce: Supermarket Example</vt:lpstr>
      <vt:lpstr>Implementing on thousands of machines</vt:lpstr>
      <vt:lpstr>MapReduce: Benefits for Programmers</vt:lpstr>
      <vt:lpstr>MapReduce: Benefits for Programmers</vt:lpstr>
      <vt:lpstr>HDFS/Hadoop Overview</vt:lpstr>
      <vt:lpstr>Hadoop: Open Source MapReduce</vt:lpstr>
      <vt:lpstr>HDFS / Hadoop Core Architecture</vt:lpstr>
      <vt:lpstr>HDFS: Traditional / SPOF</vt:lpstr>
      <vt:lpstr>What is the secondary name-node?</vt:lpstr>
      <vt:lpstr>Hadoop: High Availability</vt:lpstr>
      <vt:lpstr>Programming with hadoop</vt:lpstr>
      <vt:lpstr>1. Input/Output (cmd)</vt:lpstr>
      <vt:lpstr>1. Input (Java)</vt:lpstr>
      <vt:lpstr>1. Input (Java)</vt:lpstr>
      <vt:lpstr>2. Map</vt:lpstr>
      <vt:lpstr>(Writable for values)</vt:lpstr>
      <vt:lpstr>(WritableComparable for keys/values)</vt:lpstr>
      <vt:lpstr>3. Partition</vt:lpstr>
      <vt:lpstr>4. Shuffle</vt:lpstr>
      <vt:lpstr>5. Sort/Comparison</vt:lpstr>
      <vt:lpstr>6. Reduce</vt:lpstr>
      <vt:lpstr>7. Output / Input (Java)</vt:lpstr>
      <vt:lpstr>7. Output (Java)</vt:lpstr>
      <vt:lpstr>Control Flow</vt:lpstr>
      <vt:lpstr>More in Hadoop</vt:lpstr>
      <vt:lpstr>Hadoop: Supermarket Example</vt:lpstr>
      <vt:lpstr>More in Hadoop: Multiple Inputs</vt:lpstr>
      <vt:lpstr>More in Hadoop: Chaining Jobs</vt:lpstr>
      <vt:lpstr>Number of Reducers</vt:lpstr>
      <vt:lpstr>More in Hadoop: Counters</vt:lpstr>
      <vt:lpstr>Hadoop: Filtered Supermarket Example</vt:lpstr>
      <vt:lpstr>More in Hadoop: Distributed Cache</vt:lpstr>
      <vt:lpstr>Apache Hadoop … Internals (if interested)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CC5212-1 Procesamiento Masivo de Datos</dc:title>
  <dc:creator>Aidan Hogan</dc:creator>
  <cp:lastModifiedBy>aidhog</cp:lastModifiedBy>
  <cp:revision>509</cp:revision>
  <dcterms:created xsi:type="dcterms:W3CDTF">2006-08-16T00:00:00Z</dcterms:created>
  <dcterms:modified xsi:type="dcterms:W3CDTF">2023-03-28T03:20:39Z</dcterms:modified>
</cp:coreProperties>
</file>