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528" r:id="rId2"/>
    <p:sldId id="551" r:id="rId3"/>
    <p:sldId id="552" r:id="rId4"/>
    <p:sldId id="553" r:id="rId5"/>
    <p:sldId id="554" r:id="rId6"/>
    <p:sldId id="646" r:id="rId7"/>
    <p:sldId id="648" r:id="rId8"/>
    <p:sldId id="649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5" r:id="rId17"/>
    <p:sldId id="663" r:id="rId18"/>
    <p:sldId id="667" r:id="rId19"/>
    <p:sldId id="666" r:id="rId20"/>
    <p:sldId id="670" r:id="rId21"/>
    <p:sldId id="669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9" r:id="rId35"/>
    <p:sldId id="570" r:id="rId36"/>
    <p:sldId id="572" r:id="rId37"/>
    <p:sldId id="573" r:id="rId38"/>
    <p:sldId id="576" r:id="rId39"/>
    <p:sldId id="644" r:id="rId40"/>
    <p:sldId id="577" r:id="rId41"/>
    <p:sldId id="578" r:id="rId42"/>
    <p:sldId id="579" r:id="rId43"/>
    <p:sldId id="580" r:id="rId44"/>
    <p:sldId id="582" r:id="rId45"/>
    <p:sldId id="581" r:id="rId46"/>
    <p:sldId id="583" r:id="rId47"/>
    <p:sldId id="584" r:id="rId48"/>
    <p:sldId id="585" r:id="rId49"/>
    <p:sldId id="587" r:id="rId50"/>
    <p:sldId id="594" r:id="rId51"/>
    <p:sldId id="595" r:id="rId52"/>
    <p:sldId id="589" r:id="rId53"/>
    <p:sldId id="590" r:id="rId54"/>
    <p:sldId id="591" r:id="rId55"/>
    <p:sldId id="592" r:id="rId56"/>
    <p:sldId id="598" r:id="rId57"/>
    <p:sldId id="599" r:id="rId58"/>
    <p:sldId id="600" r:id="rId59"/>
    <p:sldId id="601" r:id="rId60"/>
    <p:sldId id="602" r:id="rId61"/>
    <p:sldId id="603" r:id="rId62"/>
    <p:sldId id="604" r:id="rId63"/>
    <p:sldId id="605" r:id="rId64"/>
    <p:sldId id="606" r:id="rId65"/>
    <p:sldId id="607" r:id="rId66"/>
    <p:sldId id="608" r:id="rId67"/>
    <p:sldId id="609" r:id="rId68"/>
    <p:sldId id="610" r:id="rId69"/>
    <p:sldId id="611" r:id="rId70"/>
    <p:sldId id="650" r:id="rId71"/>
    <p:sldId id="652" r:id="rId72"/>
    <p:sldId id="653" r:id="rId73"/>
    <p:sldId id="624" r:id="rId74"/>
    <p:sldId id="625" r:id="rId75"/>
    <p:sldId id="654" r:id="rId76"/>
    <p:sldId id="626" r:id="rId77"/>
    <p:sldId id="627" r:id="rId78"/>
    <p:sldId id="628" r:id="rId79"/>
    <p:sldId id="629" r:id="rId80"/>
    <p:sldId id="630" r:id="rId81"/>
    <p:sldId id="631" r:id="rId82"/>
    <p:sldId id="632" r:id="rId83"/>
    <p:sldId id="633" r:id="rId84"/>
    <p:sldId id="634" r:id="rId85"/>
    <p:sldId id="635" r:id="rId86"/>
    <p:sldId id="636" r:id="rId87"/>
    <p:sldId id="637" r:id="rId88"/>
    <p:sldId id="643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660"/>
  </p:normalViewPr>
  <p:slideViewPr>
    <p:cSldViewPr>
      <p:cViewPr>
        <p:scale>
          <a:sx n="75" d="100"/>
          <a:sy n="75" d="100"/>
        </p:scale>
        <p:origin x="-1804" y="-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905A-9E26-441A-BC1F-8B61076A375C}" type="datetimeFigureOut">
              <a:rPr lang="en-IE" smtClean="0"/>
              <a:t>20/03/2023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4028-618E-4087-A3AB-6E82E0D0DB1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88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20/03/2023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 smtClean="0"/>
              <a:t>Lecture 2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Distributed Systems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72" y="5271062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73" y="5716861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048000" y="44958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28744" y="4522204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1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048000" y="48270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4863199"/>
            <a:ext cx="14478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"12:50" Ok</a:t>
            </a:r>
            <a:endParaRPr lang="en-I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44958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8744" y="4522204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048000" y="48270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4863199"/>
            <a:ext cx="14478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"12:50" Ok</a:t>
            </a:r>
            <a:endParaRPr lang="en-I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44958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8744" y="4522204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51816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98752" y="5202157"/>
            <a:ext cx="1759048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""12:50" Ok" Ok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048000" y="48270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4863199"/>
            <a:ext cx="14478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"12:50" Ok</a:t>
            </a:r>
            <a:endParaRPr lang="en-I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44958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8744" y="4522204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51816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98752" y="5202157"/>
            <a:ext cx="1759048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""12:50" Ok" Ok</a:t>
            </a:r>
            <a:endParaRPr lang="en-IE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06676" y="55128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3128" y="5560563"/>
            <a:ext cx="2219472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"""12:50" Ok" Ok" Ok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7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the generals coordinate a time for attack?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048000" y="48270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4863199"/>
            <a:ext cx="14478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"12:50" Ok</a:t>
            </a:r>
            <a:endParaRPr lang="en-I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44958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8744" y="4522204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5181600"/>
            <a:ext cx="2743200" cy="35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98752" y="5202157"/>
            <a:ext cx="1759048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""12:50" Ok" Ok</a:t>
            </a:r>
            <a:endParaRPr lang="en-IE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06676" y="5512804"/>
            <a:ext cx="2743200" cy="35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3128" y="5560563"/>
            <a:ext cx="2219472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"""12:50" Ok" Ok" Ok 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4099168" y="5920710"/>
            <a:ext cx="497352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8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Two generals need to agree a time to attack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/>
              <a:t>Messengers can be killed </a:t>
            </a:r>
            <a:r>
              <a:rPr lang="en-IE" dirty="0" err="1" smtClean="0"/>
              <a:t>en</a:t>
            </a:r>
            <a:r>
              <a:rPr lang="en-IE" dirty="0" smtClean="0"/>
              <a:t> route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5994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46994"/>
            <a:ext cx="1050925" cy="1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72" y="5271062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73" y="5716861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1812" y="2805857"/>
            <a:ext cx="6337788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So 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0" y="2805857"/>
            <a:ext cx="342900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91812" y="3382046"/>
            <a:ext cx="6337788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Umm, we cannot.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General’s Problem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An unsolvable problem in distributed systems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Mitigation:</a:t>
            </a:r>
          </a:p>
          <a:p>
            <a:pPr lvl="1"/>
            <a:r>
              <a:rPr lang="en-IE" dirty="0"/>
              <a:t>Improve communication reliability</a:t>
            </a:r>
          </a:p>
          <a:p>
            <a:pPr lvl="1"/>
            <a:r>
              <a:rPr lang="en-IE" dirty="0"/>
              <a:t>Understand that communication is </a:t>
            </a:r>
            <a:r>
              <a:rPr lang="en-IE" dirty="0" smtClean="0"/>
              <a:t>unreliable</a:t>
            </a:r>
          </a:p>
          <a:p>
            <a:pPr lvl="1"/>
            <a:r>
              <a:rPr lang="en-IE" dirty="0" err="1" smtClean="0"/>
              <a:t>Idempotency</a:t>
            </a:r>
            <a:r>
              <a:rPr lang="en-IE" dirty="0" smtClean="0"/>
              <a:t> tokens (avoid repeated requests)</a:t>
            </a:r>
          </a:p>
          <a:p>
            <a:pPr lvl="1"/>
            <a:r>
              <a:rPr lang="en-IE" dirty="0" smtClean="0"/>
              <a:t>Pre-define a default time/action/value</a:t>
            </a:r>
          </a:p>
          <a:p>
            <a:pPr lvl="1"/>
            <a:endParaRPr lang="en-I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20574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18" y="2223361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6" y="22245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06" y="2678689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54" y="2678688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702371" y="2652922"/>
            <a:ext cx="3774629" cy="1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77434" y="2523731"/>
            <a:ext cx="14478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"12:50" ACK</a:t>
            </a:r>
            <a:endParaRPr lang="en-IE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11058" y="2224573"/>
            <a:ext cx="3779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65301" y="2083470"/>
            <a:ext cx="8382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12:50</a:t>
            </a:r>
            <a:endParaRPr lang="en-IE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743200" y="3124487"/>
            <a:ext cx="37476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07510" y="2983385"/>
            <a:ext cx="1987648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""12:50" ACK" ACK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4252658" y="3569807"/>
            <a:ext cx="497352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3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Byzantine</a:t>
            </a:r>
            <a:r>
              <a:rPr lang="en-IE" dirty="0" smtClean="0"/>
              <a:t>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Many generals need to agree on whether to attack or retreat</a:t>
            </a:r>
          </a:p>
          <a:p>
            <a:pPr lvl="1"/>
            <a:r>
              <a:rPr lang="en-IE" dirty="0" smtClean="0"/>
              <a:t>They must attack or retreat in unison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Messengers can be replaced with spies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40383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60382"/>
            <a:ext cx="914400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5193"/>
            <a:ext cx="971550" cy="11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446867" y="5308728"/>
            <a:ext cx="3649133" cy="34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54324" y="5678327"/>
            <a:ext cx="3649133" cy="34147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53466" y="5367995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54324" y="4724400"/>
            <a:ext cx="1203276" cy="43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50266" y="5797069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2856515" y="4812001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629150" y="4648200"/>
            <a:ext cx="1466850" cy="81325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81600" y="4949430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454324" y="4387572"/>
            <a:ext cx="1203276" cy="43598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6515" y="4404591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29150" y="4343400"/>
            <a:ext cx="1466850" cy="81325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81600" y="4558177"/>
            <a:ext cx="442334" cy="282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?</a:t>
            </a:r>
            <a:endParaRPr lang="en-IE" dirty="0"/>
          </a:p>
        </p:txBody>
      </p:sp>
      <p:pic>
        <p:nvPicPr>
          <p:cNvPr id="34" name="Picture 2" descr="Spy - Free people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68" y="4223079"/>
            <a:ext cx="476201" cy="4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712048" y="3897677"/>
            <a:ext cx="1818458" cy="70788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should the spy do?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556" y="38976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Processing massive data needs </a:t>
            </a:r>
            <a:br>
              <a:rPr lang="en-IE" dirty="0" smtClean="0"/>
            </a:br>
            <a:r>
              <a:rPr lang="en-IE" dirty="0" smtClean="0"/>
              <a:t>	Distributed Systems 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05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Byzantine</a:t>
            </a:r>
            <a:r>
              <a:rPr lang="en-IE" dirty="0" smtClean="0"/>
              <a:t> General's Problem</a:t>
            </a:r>
            <a:endParaRPr lang="en-IE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en-IE" dirty="0" smtClean="0"/>
              <a:t>Many generals need to agree on whether to attack or retreat</a:t>
            </a:r>
          </a:p>
          <a:p>
            <a:pPr lvl="1"/>
            <a:r>
              <a:rPr lang="en-IE" dirty="0" smtClean="0"/>
              <a:t>They must attack or retreat in unison</a:t>
            </a:r>
          </a:p>
          <a:p>
            <a:pPr lvl="1"/>
            <a:r>
              <a:rPr lang="en-IE" dirty="0" smtClean="0"/>
              <a:t>They can send messengers on horse-back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Messengers can be replaced with spies</a:t>
            </a:r>
          </a:p>
        </p:txBody>
      </p:sp>
      <p:pic>
        <p:nvPicPr>
          <p:cNvPr id="4100" name="Picture 4" descr="https://www.onthisday.com/images/people/robert-e-lee-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40383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yonthenet.com/wp-content/uploads/2018/11/General_Stonewall_Jack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60382"/>
            <a:ext cx="914400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5193"/>
            <a:ext cx="971550" cy="11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446867" y="5308728"/>
            <a:ext cx="3649133" cy="34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54324" y="5678327"/>
            <a:ext cx="3649133" cy="34147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53466" y="5367995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54324" y="4724400"/>
            <a:ext cx="1203276" cy="43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50266" y="5797069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2856515" y="4812001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629150" y="4648200"/>
            <a:ext cx="1466850" cy="81325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81600" y="4949430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454324" y="4387572"/>
            <a:ext cx="1203276" cy="43598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6515" y="4404591"/>
            <a:ext cx="442334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29150" y="4343400"/>
            <a:ext cx="1466850" cy="81325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81600" y="4558177"/>
            <a:ext cx="442334" cy="282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pic>
        <p:nvPicPr>
          <p:cNvPr id="27" name="Picture 2" descr="Return Vector Icons free download in SVG, PNG Form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72" y="4834247"/>
            <a:ext cx="603152" cy="6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9428"/>
            <a:ext cx="535781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39" y="3733800"/>
            <a:ext cx="535781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2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Byzantine</a:t>
            </a:r>
            <a:r>
              <a:rPr lang="en-IE" dirty="0"/>
              <a:t> General's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IE" dirty="0" smtClean="0"/>
              <a:t>Again, a problem for distributed systems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Mitigation:</a:t>
            </a:r>
          </a:p>
          <a:p>
            <a:pPr lvl="1"/>
            <a:r>
              <a:rPr lang="en-IE" dirty="0" smtClean="0"/>
              <a:t>Consensus protocols (majority rules)</a:t>
            </a:r>
          </a:p>
          <a:p>
            <a:pPr lvl="1"/>
            <a:r>
              <a:rPr lang="en-IE" dirty="0" smtClean="0"/>
              <a:t>Multiple messages / null messages</a:t>
            </a:r>
          </a:p>
          <a:p>
            <a:pPr lvl="1"/>
            <a:endParaRPr lang="en-IE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20574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18" y="2223361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6" y="22245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06" y="2678689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54" y="2678688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702371" y="2652922"/>
            <a:ext cx="3774629" cy="1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20246" y="2511819"/>
            <a:ext cx="3810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1058" y="2224573"/>
            <a:ext cx="3779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20247" y="2079428"/>
            <a:ext cx="381000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02371" y="3124487"/>
            <a:ext cx="1066800" cy="76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71800" y="3261329"/>
            <a:ext cx="3810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33" y="35814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69" y="37485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39" y="4202689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438400" y="3393568"/>
            <a:ext cx="1066800" cy="76171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54770" y="3684943"/>
            <a:ext cx="3810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21713" y="3066883"/>
            <a:ext cx="838200" cy="786794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58778" y="3261329"/>
            <a:ext cx="381001" cy="282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655733" y="3415895"/>
            <a:ext cx="838200" cy="78679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74680" y="3712574"/>
            <a:ext cx="381001" cy="28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83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makes a good </a:t>
            </a:r>
            <a:br>
              <a:rPr lang="en-IE" dirty="0" smtClean="0"/>
            </a:br>
            <a:r>
              <a:rPr lang="en-IE" dirty="0" smtClean="0"/>
              <a:t>	Distributed System?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26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00475" y="51435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5364" y="4566355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75364" y="56388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75364" y="6172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Abstract/hide: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Access</a:t>
            </a:r>
            <a:r>
              <a:rPr lang="en-IE" dirty="0" smtClean="0"/>
              <a:t>: How different machines are accessed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Location</a:t>
            </a:r>
            <a:r>
              <a:rPr lang="en-IE" dirty="0" smtClean="0"/>
              <a:t>: Where the machines physically reside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Heterogeneity</a:t>
            </a:r>
            <a:r>
              <a:rPr lang="en-IE" dirty="0" smtClean="0"/>
              <a:t>: Different software/hardware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Abstract addresses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APIs</a:t>
            </a:r>
            <a:r>
              <a:rPr lang="en-IE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66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Restarting the distributed system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Complex </a:t>
            </a:r>
            <a:r>
              <a:rPr lang="en-IE" dirty="0" err="1" smtClean="0">
                <a:solidFill>
                  <a:srgbClr val="FF0000"/>
                </a:solidFill>
              </a:rPr>
              <a:t>Config</a:t>
            </a:r>
            <a:r>
              <a:rPr lang="en-IE" dirty="0" smtClean="0">
                <a:solidFill>
                  <a:srgbClr val="FF0000"/>
                </a:solidFill>
              </a:rPr>
              <a:t>.</a:t>
            </a:r>
            <a:r>
              <a:rPr lang="en-IE" dirty="0" smtClean="0"/>
              <a:t>: 12 admins working 24/7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Specific Requirements</a:t>
            </a:r>
            <a:r>
              <a:rPr lang="en-IE" dirty="0" smtClean="0"/>
              <a:t>: Assumptions of OS/HW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Platform-independent SW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load-balancing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B050"/>
                </a:solidFill>
              </a:rPr>
              <a:t> …</a:t>
            </a:r>
            <a:endParaRPr lang="en-IE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failure / keeps working in case of failure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The system going offline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Inconsistency</a:t>
            </a:r>
            <a:r>
              <a:rPr lang="en-IE" dirty="0" smtClean="0"/>
              <a:t>: Verify correctness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Replication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f</a:t>
            </a:r>
            <a:r>
              <a:rPr lang="en-IE" dirty="0" smtClean="0">
                <a:solidFill>
                  <a:srgbClr val="00B050"/>
                </a:solidFill>
              </a:rPr>
              <a:t>lexible </a:t>
            </a:r>
            <a:r>
              <a:rPr lang="en-IE" dirty="0">
                <a:solidFill>
                  <a:srgbClr val="00B050"/>
                </a:solidFill>
              </a:rPr>
              <a:t>r</a:t>
            </a:r>
            <a:r>
              <a:rPr lang="en-IE" dirty="0" smtClean="0">
                <a:solidFill>
                  <a:srgbClr val="00B050"/>
                </a:solidFill>
              </a:rPr>
              <a:t>outing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i="1" dirty="0" smtClean="0">
                <a:solidFill>
                  <a:srgbClr val="00B050"/>
                </a:solidFill>
              </a:rPr>
              <a:t>Consensus Protocols</a:t>
            </a:r>
            <a:r>
              <a:rPr lang="en-IE" dirty="0" smtClean="0"/>
              <a:t>,</a:t>
            </a:r>
            <a:r>
              <a:rPr lang="en-IE" i="1" dirty="0" smtClean="0">
                <a:solidFill>
                  <a:srgbClr val="00B050"/>
                </a:solidFill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32836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Monolithic vs. Distributed 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IE" dirty="0" smtClean="0"/>
              <a:t>One machine that’s </a:t>
            </a:r>
            <a:r>
              <a:rPr lang="en-IE" i="1" dirty="0" smtClean="0"/>
              <a:t>n</a:t>
            </a:r>
            <a:r>
              <a:rPr lang="en-IE" dirty="0" smtClean="0"/>
              <a:t> times as powerful?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i="1" dirty="0" smtClean="0"/>
              <a:t>n</a:t>
            </a:r>
            <a:r>
              <a:rPr lang="en-IE" dirty="0" smtClean="0"/>
              <a:t> </a:t>
            </a:r>
            <a:r>
              <a:rPr lang="en-IE" dirty="0"/>
              <a:t>machines that are equally as powerful?</a:t>
            </a:r>
          </a:p>
          <a:p>
            <a:endParaRPr lang="en-IE" dirty="0"/>
          </a:p>
        </p:txBody>
      </p:sp>
      <p:pic>
        <p:nvPicPr>
          <p:cNvPr id="13318" name="Picture 6" descr="http://www.wired.com/images_blogs/photos/uncategorized/2008/09/16/cx1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76600"/>
            <a:ext cx="30479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55" y="3276600"/>
            <a:ext cx="314909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Latency</a:t>
            </a:r>
            <a:r>
              <a:rPr lang="en-IE" dirty="0" smtClean="0"/>
              <a:t>: Time for initial response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Long runtime</a:t>
            </a:r>
            <a:r>
              <a:rPr lang="en-IE" dirty="0" smtClean="0"/>
              <a:t>: Time to complete response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void                 basically</a:t>
            </a:r>
          </a:p>
          <a:p>
            <a:r>
              <a:rPr lang="en-IE" dirty="0"/>
              <a:t>How?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Network optimisation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more resources</a:t>
            </a:r>
            <a:r>
              <a:rPr lang="en-IE" dirty="0" smtClean="0"/>
              <a:t>, etc.</a:t>
            </a:r>
            <a:endParaRPr lang="en-IE" i="1" dirty="0"/>
          </a:p>
          <a:p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3074" name="Picture 2" descr="Image result for 99 percent loadi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86627"/>
            <a:ext cx="2537800" cy="26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75364" y="3486245"/>
            <a:ext cx="4606636" cy="2838450"/>
            <a:chOff x="3775364" y="3486245"/>
            <a:chExt cx="4606636" cy="2838450"/>
          </a:xfrm>
        </p:grpSpPr>
        <p:pic>
          <p:nvPicPr>
            <p:cNvPr id="2053" name="Picture 5" descr="http://www.clker.com/cliparts/D/4/B/O/k/2/female-user-icon-bright-blue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5" y="3486245"/>
              <a:ext cx="2828925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775364" y="5410200"/>
              <a:ext cx="17526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2564" y="2777963"/>
            <a:ext cx="3733800" cy="4232438"/>
            <a:chOff x="422564" y="2777963"/>
            <a:chExt cx="3733800" cy="4232438"/>
          </a:xfrm>
        </p:grpSpPr>
        <p:pic>
          <p:nvPicPr>
            <p:cNvPr id="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3593" y="3655324"/>
            <a:ext cx="933450" cy="1058110"/>
            <a:chOff x="422564" y="2777963"/>
            <a:chExt cx="3733800" cy="4232438"/>
          </a:xfrm>
        </p:grpSpPr>
        <p:pic>
          <p:nvPicPr>
            <p:cNvPr id="2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815470" y="3457751"/>
            <a:ext cx="933450" cy="1058110"/>
            <a:chOff x="422564" y="2777963"/>
            <a:chExt cx="3733800" cy="4232438"/>
          </a:xfrm>
        </p:grpSpPr>
        <p:pic>
          <p:nvPicPr>
            <p:cNvPr id="2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reeform 2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Freeform 3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770726" y="3918144"/>
            <a:ext cx="933450" cy="1058110"/>
            <a:chOff x="422564" y="2777963"/>
            <a:chExt cx="3733800" cy="4232438"/>
          </a:xfrm>
        </p:grpSpPr>
        <p:pic>
          <p:nvPicPr>
            <p:cNvPr id="3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Freeform 3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320120" y="5256662"/>
            <a:ext cx="933450" cy="1058110"/>
            <a:chOff x="422564" y="2777963"/>
            <a:chExt cx="3733800" cy="4232438"/>
          </a:xfrm>
        </p:grpSpPr>
        <p:pic>
          <p:nvPicPr>
            <p:cNvPr id="4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4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Freeform 4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387090" y="5385419"/>
            <a:ext cx="933450" cy="1058110"/>
            <a:chOff x="422564" y="2777963"/>
            <a:chExt cx="3733800" cy="4232438"/>
          </a:xfrm>
        </p:grpSpPr>
        <p:pic>
          <p:nvPicPr>
            <p:cNvPr id="4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Freeform 4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Freeform 5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729050" y="5325842"/>
            <a:ext cx="933450" cy="1058110"/>
            <a:chOff x="422564" y="2777963"/>
            <a:chExt cx="3733800" cy="4232438"/>
          </a:xfrm>
        </p:grpSpPr>
        <p:pic>
          <p:nvPicPr>
            <p:cNvPr id="5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reeform 5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reeform 5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2133035" y="4807185"/>
            <a:ext cx="933450" cy="1058110"/>
            <a:chOff x="422564" y="2777963"/>
            <a:chExt cx="3733800" cy="4232438"/>
          </a:xfrm>
        </p:grpSpPr>
        <p:pic>
          <p:nvPicPr>
            <p:cNvPr id="6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Freeform 6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Freeform 6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106598" y="4417937"/>
            <a:ext cx="933450" cy="1058110"/>
            <a:chOff x="422564" y="2777963"/>
            <a:chExt cx="3733800" cy="4232438"/>
          </a:xfrm>
        </p:grpSpPr>
        <p:pic>
          <p:nvPicPr>
            <p:cNvPr id="7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Freeform 7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Freeform 7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074807" y="3180078"/>
            <a:ext cx="933450" cy="1058110"/>
            <a:chOff x="422564" y="2777963"/>
            <a:chExt cx="3733800" cy="4232438"/>
          </a:xfrm>
        </p:grpSpPr>
        <p:pic>
          <p:nvPicPr>
            <p:cNvPr id="7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Freeform 7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Freeform 7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2551769" y="3046280"/>
            <a:ext cx="933450" cy="1058110"/>
            <a:chOff x="422564" y="2777963"/>
            <a:chExt cx="3733800" cy="4232438"/>
          </a:xfrm>
        </p:grpSpPr>
        <p:pic>
          <p:nvPicPr>
            <p:cNvPr id="8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Freeform 8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067397" y="5597546"/>
            <a:ext cx="933450" cy="1058110"/>
            <a:chOff x="422564" y="2777963"/>
            <a:chExt cx="3733800" cy="4232438"/>
          </a:xfrm>
        </p:grpSpPr>
        <p:pic>
          <p:nvPicPr>
            <p:cNvPr id="9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Freeform 9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Freeform 9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1402909" y="4813611"/>
            <a:ext cx="933450" cy="1058110"/>
            <a:chOff x="422564" y="2777963"/>
            <a:chExt cx="3733800" cy="4232438"/>
          </a:xfrm>
        </p:grpSpPr>
        <p:pic>
          <p:nvPicPr>
            <p:cNvPr id="9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Freeform 9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Freeform 10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2018571" y="4130121"/>
            <a:ext cx="933450" cy="1058110"/>
            <a:chOff x="422564" y="2777963"/>
            <a:chExt cx="3733800" cy="4232438"/>
          </a:xfrm>
        </p:grpSpPr>
        <p:pic>
          <p:nvPicPr>
            <p:cNvPr id="10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Freeform 10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Freeform 10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0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365045" y="4370916"/>
            <a:ext cx="933450" cy="1058110"/>
            <a:chOff x="422564" y="2777963"/>
            <a:chExt cx="3733800" cy="4232438"/>
          </a:xfrm>
        </p:grpSpPr>
        <p:pic>
          <p:nvPicPr>
            <p:cNvPr id="11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Freeform 11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Freeform 11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539646" y="2991432"/>
            <a:ext cx="933450" cy="1058110"/>
            <a:chOff x="422564" y="2777963"/>
            <a:chExt cx="3733800" cy="4232438"/>
          </a:xfrm>
        </p:grpSpPr>
        <p:pic>
          <p:nvPicPr>
            <p:cNvPr id="11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Freeform 11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" name="Freeform 12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1551597" y="2979833"/>
            <a:ext cx="933450" cy="1058110"/>
            <a:chOff x="422564" y="2777963"/>
            <a:chExt cx="3733800" cy="4232438"/>
          </a:xfrm>
        </p:grpSpPr>
        <p:pic>
          <p:nvPicPr>
            <p:cNvPr id="12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Freeform 12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Freeform 12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3003777" y="3189296"/>
            <a:ext cx="933450" cy="1058110"/>
            <a:chOff x="422564" y="2777963"/>
            <a:chExt cx="3733800" cy="4232438"/>
          </a:xfrm>
        </p:grpSpPr>
        <p:pic>
          <p:nvPicPr>
            <p:cNvPr id="13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Freeform 13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Freeform 13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3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3253195" y="4166038"/>
            <a:ext cx="933450" cy="1058110"/>
            <a:chOff x="422564" y="2777963"/>
            <a:chExt cx="3733800" cy="4232438"/>
          </a:xfrm>
        </p:grpSpPr>
        <p:pic>
          <p:nvPicPr>
            <p:cNvPr id="14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Freeform 14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Freeform 15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3923490" y="4350539"/>
            <a:ext cx="933450" cy="1058110"/>
            <a:chOff x="422564" y="2777963"/>
            <a:chExt cx="3733800" cy="4232438"/>
          </a:xfrm>
        </p:grpSpPr>
        <p:pic>
          <p:nvPicPr>
            <p:cNvPr id="15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Freeform 15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8" name="Freeform 15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3788735" y="3500257"/>
            <a:ext cx="933450" cy="1058110"/>
            <a:chOff x="422564" y="2777963"/>
            <a:chExt cx="3733800" cy="4232438"/>
          </a:xfrm>
        </p:grpSpPr>
        <p:pic>
          <p:nvPicPr>
            <p:cNvPr id="16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Freeform 16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" name="Freeform 16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6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3523131" y="2869356"/>
            <a:ext cx="933450" cy="1058110"/>
            <a:chOff x="422564" y="2777963"/>
            <a:chExt cx="3733800" cy="4232438"/>
          </a:xfrm>
        </p:grpSpPr>
        <p:pic>
          <p:nvPicPr>
            <p:cNvPr id="16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Freeform 16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2" name="Freeform 17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3345168" y="5456319"/>
            <a:ext cx="933450" cy="1058110"/>
            <a:chOff x="422564" y="2777963"/>
            <a:chExt cx="3733800" cy="4232438"/>
          </a:xfrm>
        </p:grpSpPr>
        <p:pic>
          <p:nvPicPr>
            <p:cNvPr id="17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Freeform 17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7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" name="Freeform 17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2" name="Group 181"/>
          <p:cNvGrpSpPr>
            <a:grpSpLocks noChangeAspect="1"/>
          </p:cNvGrpSpPr>
          <p:nvPr/>
        </p:nvGrpSpPr>
        <p:grpSpPr>
          <a:xfrm>
            <a:off x="3520688" y="4914965"/>
            <a:ext cx="933450" cy="1058110"/>
            <a:chOff x="422564" y="2777963"/>
            <a:chExt cx="3733800" cy="4232438"/>
          </a:xfrm>
        </p:grpSpPr>
        <p:pic>
          <p:nvPicPr>
            <p:cNvPr id="18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Freeform 18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" name="Freeform 18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8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4091364" y="5507588"/>
            <a:ext cx="933450" cy="1058110"/>
            <a:chOff x="422564" y="2777963"/>
            <a:chExt cx="3733800" cy="4232438"/>
          </a:xfrm>
        </p:grpSpPr>
        <p:pic>
          <p:nvPicPr>
            <p:cNvPr id="19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Freeform 19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" name="Freeform 19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4243983" y="4745637"/>
            <a:ext cx="933450" cy="1058110"/>
            <a:chOff x="422564" y="2777963"/>
            <a:chExt cx="3733800" cy="4232438"/>
          </a:xfrm>
        </p:grpSpPr>
        <p:pic>
          <p:nvPicPr>
            <p:cNvPr id="19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Freeform 19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" name="Freeform 19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3" name="Group 202"/>
          <p:cNvGrpSpPr>
            <a:grpSpLocks noChangeAspect="1"/>
          </p:cNvGrpSpPr>
          <p:nvPr/>
        </p:nvGrpSpPr>
        <p:grpSpPr>
          <a:xfrm>
            <a:off x="4571250" y="3952436"/>
            <a:ext cx="933450" cy="1058110"/>
            <a:chOff x="422564" y="2777963"/>
            <a:chExt cx="3733800" cy="4232438"/>
          </a:xfrm>
        </p:grpSpPr>
        <p:pic>
          <p:nvPicPr>
            <p:cNvPr id="20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Freeform 20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" name="Freeform 20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0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4447302" y="3047993"/>
            <a:ext cx="933450" cy="1058110"/>
            <a:chOff x="422564" y="2777963"/>
            <a:chExt cx="3733800" cy="4232438"/>
          </a:xfrm>
        </p:grpSpPr>
        <p:pic>
          <p:nvPicPr>
            <p:cNvPr id="21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Freeform 21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" name="Freeform 21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7" name="Group 216"/>
          <p:cNvGrpSpPr>
            <a:grpSpLocks noChangeAspect="1"/>
          </p:cNvGrpSpPr>
          <p:nvPr/>
        </p:nvGrpSpPr>
        <p:grpSpPr>
          <a:xfrm>
            <a:off x="4390215" y="5658581"/>
            <a:ext cx="933450" cy="1058110"/>
            <a:chOff x="422564" y="2777963"/>
            <a:chExt cx="3733800" cy="4232438"/>
          </a:xfrm>
        </p:grpSpPr>
        <p:pic>
          <p:nvPicPr>
            <p:cNvPr id="21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 21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Freeform 22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4" name="Group 223"/>
          <p:cNvGrpSpPr>
            <a:grpSpLocks noChangeAspect="1"/>
          </p:cNvGrpSpPr>
          <p:nvPr/>
        </p:nvGrpSpPr>
        <p:grpSpPr>
          <a:xfrm>
            <a:off x="673732" y="5645423"/>
            <a:ext cx="933450" cy="1058110"/>
            <a:chOff x="422564" y="2777963"/>
            <a:chExt cx="3733800" cy="4232438"/>
          </a:xfrm>
        </p:grpSpPr>
        <p:pic>
          <p:nvPicPr>
            <p:cNvPr id="22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Freeform 22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" name="Freeform 22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2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564802" y="5654306"/>
            <a:ext cx="933450" cy="1058110"/>
            <a:chOff x="422564" y="2777963"/>
            <a:chExt cx="3733800" cy="4232438"/>
          </a:xfrm>
        </p:grpSpPr>
        <p:pic>
          <p:nvPicPr>
            <p:cNvPr id="23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Freeform 23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" name="Freeform 23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latin typeface="Calibri Light" panose="020F0302020204030204" pitchFamily="34" charset="0"/>
              </a:endParaRPr>
            </a:p>
          </p:txBody>
        </p:sp>
        <p:pic>
          <p:nvPicPr>
            <p:cNvPr id="2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0" y="2777963"/>
            <a:ext cx="5076985" cy="38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906" y="3400221"/>
            <a:ext cx="1254252" cy="710184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401" y="2887203"/>
            <a:ext cx="1254252" cy="710184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327" y="4538269"/>
            <a:ext cx="1254252" cy="710184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112" y="5334460"/>
            <a:ext cx="1254252" cy="710184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518" y="2655984"/>
            <a:ext cx="1254252" cy="710184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883" y="5878170"/>
            <a:ext cx="1254252" cy="710184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877" y="4905470"/>
            <a:ext cx="1254252" cy="710184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080" y="3784713"/>
            <a:ext cx="1254252" cy="710184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654" y="3610118"/>
            <a:ext cx="1254252" cy="710184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757" y="5510139"/>
            <a:ext cx="1254252" cy="710184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054" y="3762518"/>
            <a:ext cx="1254252" cy="710184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665" y="4929211"/>
            <a:ext cx="1254252" cy="710184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988" y="3646723"/>
            <a:ext cx="1254252" cy="710184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983" y="2624996"/>
            <a:ext cx="1254252" cy="710184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16" y="3081523"/>
            <a:ext cx="1254252" cy="710184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814" y="4249926"/>
            <a:ext cx="1254252" cy="710184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207" y="5638252"/>
            <a:ext cx="1254252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9357 -0.0041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0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00"/>
                            </p:stCondLst>
                            <p:childTnLst>
                              <p:par>
                                <p:cTn id="3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500"/>
                            </p:stCondLst>
                            <p:childTnLst>
                              <p:par>
                                <p:cTn id="3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500"/>
                            </p:stCondLst>
                            <p:childTnLst>
                              <p:par>
                                <p:cTn id="4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500"/>
                            </p:stCondLst>
                            <p:childTnLst>
                              <p:par>
                                <p:cTn id="4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6000"/>
                            </p:stCondLst>
                            <p:childTnLst>
                              <p:par>
                                <p:cTn id="4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6500"/>
                            </p:stCondLst>
                            <p:childTnLst>
                              <p:par>
                                <p:cTn id="4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7000"/>
                            </p:stCondLst>
                            <p:childTnLst>
                              <p:par>
                                <p:cTn id="4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500"/>
                            </p:stCondLst>
                            <p:childTnLst>
                              <p:par>
                                <p:cTn id="5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8000"/>
                            </p:stCondLst>
                            <p:childTnLst>
                              <p:par>
                                <p:cTn id="5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8500"/>
                            </p:stCondLst>
                            <p:childTnLst>
                              <p:par>
                                <p:cTn id="5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9500"/>
                            </p:stCondLst>
                            <p:childTnLst>
                              <p:par>
                                <p:cTn id="5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79529"/>
            <a:ext cx="9144000" cy="45834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5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Bottlenecks</a:t>
            </a:r>
            <a:r>
              <a:rPr lang="en-IE" dirty="0" smtClean="0"/>
              <a:t>: Relying on one part too much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Pair-wise messages</a:t>
            </a:r>
            <a:r>
              <a:rPr lang="en-IE" dirty="0" smtClean="0"/>
              <a:t>: Grows </a:t>
            </a:r>
            <a:r>
              <a:rPr lang="en-IE" dirty="0" err="1" smtClean="0"/>
              <a:t>quadratically</a:t>
            </a:r>
            <a:r>
              <a:rPr lang="en-IE" dirty="0" smtClean="0"/>
              <a:t>:</a:t>
            </a:r>
            <a:endParaRPr lang="en-IE" baseline="30000" dirty="0" smtClean="0"/>
          </a:p>
          <a:p>
            <a:r>
              <a:rPr lang="en-IE" dirty="0"/>
              <a:t>How?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Peer-to-peer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direct transfer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distributed indexes</a:t>
            </a:r>
            <a:r>
              <a:rPr lang="en-IE" dirty="0" smtClean="0"/>
              <a:t>, </a:t>
            </a:r>
            <a:r>
              <a:rPr lang="en-IE" dirty="0"/>
              <a:t>etc</a:t>
            </a:r>
            <a:r>
              <a:rPr lang="en-IE" dirty="0" smtClean="0"/>
              <a:t>.</a:t>
            </a:r>
            <a:endParaRPr lang="en-IE" i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52" y="3870000"/>
            <a:ext cx="777348" cy="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 Good Distributed System …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 smtClean="0"/>
              <a:t>	Client–Server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5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rgbClr val="7030A0"/>
                </a:solidFill>
              </a:rPr>
              <a:t>Client–Server Model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395"/>
            <a:ext cx="9144000" cy="1181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9274" y="6427072"/>
            <a:ext cx="3514726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Web, Email, </a:t>
            </a:r>
            <a:r>
              <a:rPr lang="en-IE" sz="2000" dirty="0" err="1" smtClean="0">
                <a:latin typeface="Calibri Light" panose="020F0302020204030204" pitchFamily="34" charset="0"/>
              </a:rPr>
              <a:t>DropBox</a:t>
            </a:r>
            <a:r>
              <a:rPr lang="en-IE" sz="2000" dirty="0" smtClean="0">
                <a:latin typeface="Calibri Light" panose="020F0302020204030204" pitchFamily="34" charset="0"/>
              </a:rPr>
              <a:t>,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Client–Server:</a:t>
            </a:r>
            <a:r>
              <a:rPr lang="en-IE" sz="3200" i="1" dirty="0" smtClean="0"/>
              <a:t> </a:t>
            </a:r>
            <a:r>
              <a:rPr lang="en-IE" sz="3200" dirty="0" smtClean="0">
                <a:solidFill>
                  <a:srgbClr val="7030A0"/>
                </a:solidFill>
              </a:rPr>
              <a:t>Thin Client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24000"/>
            <a:ext cx="8229600" cy="42672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Server does the hard work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server sends results </a:t>
            </a:r>
            <a:r>
              <a:rPr lang="en-IE" sz="2800" dirty="0" smtClean="0">
                <a:latin typeface="Calibri Light" panose="020F0302020204030204" pitchFamily="34" charset="0"/>
              </a:rPr>
              <a:t>| client uses few resources)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9274" y="6427072"/>
            <a:ext cx="3514725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Email, Early Web (PHP, etc.)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</a:t>
            </a:r>
            <a:r>
              <a:rPr lang="en-IE" sz="3200" dirty="0"/>
              <a:t>–</a:t>
            </a:r>
            <a:r>
              <a:rPr lang="en-IE" sz="3200" dirty="0" smtClean="0"/>
              <a:t>Server:</a:t>
            </a:r>
            <a:r>
              <a:rPr lang="en-IE" sz="3200" i="1" dirty="0" smtClean="0"/>
              <a:t> </a:t>
            </a:r>
            <a:r>
              <a:rPr lang="en-IE" sz="3200" dirty="0" smtClean="0">
                <a:solidFill>
                  <a:srgbClr val="7030A0"/>
                </a:solidFill>
              </a:rPr>
              <a:t>Fat Client</a:t>
            </a:r>
            <a:endParaRPr lang="en-IE" sz="3200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30008"/>
            <a:ext cx="27432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For example?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9274" y="6427072"/>
            <a:ext cx="3514725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Calibri Light" panose="020F0302020204030204" pitchFamily="34" charset="0"/>
              </a:rPr>
              <a:t>Javascript</a:t>
            </a:r>
            <a:r>
              <a:rPr lang="en-IE" sz="2000" dirty="0" smtClean="0">
                <a:latin typeface="Calibri Light" panose="020F0302020204030204" pitchFamily="34" charset="0"/>
              </a:rPr>
              <a:t>, Mobile Apps, Video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Client does the hard work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server sends raw data </a:t>
            </a:r>
            <a:r>
              <a:rPr lang="en-IE" sz="2800" dirty="0" smtClean="0">
                <a:latin typeface="Calibri Light" panose="020F0302020204030204" pitchFamily="34" charset="0"/>
              </a:rPr>
              <a:t>| client uses more resources)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Three Layer Architecture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1. 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Data</a:t>
            </a:r>
            <a:r>
              <a:rPr lang="en-IE" sz="2800" dirty="0" smtClean="0">
                <a:latin typeface="Calibri Light" panose="020F0302020204030204" pitchFamily="34" charset="0"/>
              </a:rPr>
              <a:t> | 2. </a:t>
            </a:r>
            <a:r>
              <a:rPr lang="en-IE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Logic</a:t>
            </a:r>
            <a:r>
              <a:rPr lang="en-IE" sz="2800" dirty="0" smtClean="0">
                <a:latin typeface="Calibri Light" panose="020F0302020204030204" pitchFamily="34" charset="0"/>
              </a:rPr>
              <a:t> | 3. </a:t>
            </a:r>
            <a:r>
              <a:rPr lang="en-IE" sz="2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Presentation</a:t>
            </a:r>
          </a:p>
        </p:txBody>
      </p:sp>
      <p:sp>
        <p:nvSpPr>
          <p:cNvPr id="7178" name="Rectangle 7177"/>
          <p:cNvSpPr/>
          <p:nvPr/>
        </p:nvSpPr>
        <p:spPr>
          <a:xfrm>
            <a:off x="152400" y="2514600"/>
            <a:ext cx="54864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</a:rPr>
              <a:t>Server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 Client–Server:</a:t>
            </a:r>
            <a:r>
              <a:rPr lang="en-IE" sz="3200" dirty="0"/>
              <a:t> </a:t>
            </a:r>
            <a:r>
              <a:rPr lang="en-IE" sz="3200" dirty="0" smtClean="0"/>
              <a:t>Three-Tier Server</a:t>
            </a:r>
            <a:endParaRPr lang="en-IE" sz="3200" dirty="0"/>
          </a:p>
        </p:txBody>
      </p:sp>
      <p:pic>
        <p:nvPicPr>
          <p:cNvPr id="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14775"/>
            <a:ext cx="141446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Data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Logic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1676400" cy="327660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rgbClr val="92D05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Presentation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5476964"/>
            <a:ext cx="1524000" cy="650208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581400"/>
            <a:ext cx="1524000" cy="761999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cdn1.iconfinder.com/data/icons/database/PNG/512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4191000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86200" y="6176988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6183915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2619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7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3947" y="5715001"/>
            <a:ext cx="815688" cy="468914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70" idx="0"/>
          </p:cNvCxnSpPr>
          <p:nvPr/>
        </p:nvCxnSpPr>
        <p:spPr>
          <a:xfrm flipV="1">
            <a:off x="1177635" y="3581400"/>
            <a:ext cx="803565" cy="60960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08964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3263690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092" y="3727384"/>
            <a:ext cx="571501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6" y="4278992"/>
            <a:ext cx="1448642" cy="14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95945" y="4819471"/>
            <a:ext cx="1371599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SQL: 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query:</a:t>
            </a:r>
          </a:p>
          <a:p>
            <a:pPr algn="ctr"/>
            <a:r>
              <a:rPr lang="en-IE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ll salaries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945" y="3801070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Add all the salaries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168" y="4412043"/>
            <a:ext cx="1356446" cy="1356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2402" y="4819471"/>
            <a:ext cx="1371598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HTTP: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Total salary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of all employees</a:t>
            </a:r>
            <a:endParaRPr lang="en-IE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1" y="3801069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HTML page</a:t>
            </a:r>
          </a:p>
        </p:txBody>
      </p:sp>
    </p:spTree>
    <p:extLst>
      <p:ext uri="{BB962C8B-B14F-4D97-AF65-F5344CB8AC3E}">
        <p14:creationId xmlns:p14="http://schemas.microsoft.com/office/powerpoint/2010/main" val="25803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34" grpId="0" animBg="1"/>
      <p:bldP spid="1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>
                <a:latin typeface="Calibri Light" panose="020F0302020204030204" pitchFamily="34" charset="0"/>
              </a:rPr>
              <a:t>Three Layer Architecture</a:t>
            </a:r>
          </a:p>
          <a:p>
            <a:pPr marL="0" indent="0" algn="ctr">
              <a:buNone/>
            </a:pPr>
            <a:r>
              <a:rPr lang="en-IE" sz="2800" dirty="0" smtClean="0">
                <a:latin typeface="Calibri Light" panose="020F0302020204030204" pitchFamily="34" charset="0"/>
              </a:rPr>
              <a:t>1. 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Data</a:t>
            </a:r>
            <a:r>
              <a:rPr lang="en-IE" sz="2800" dirty="0" smtClean="0">
                <a:latin typeface="Calibri Light" panose="020F0302020204030204" pitchFamily="34" charset="0"/>
              </a:rPr>
              <a:t> | 2. </a:t>
            </a:r>
            <a:r>
              <a:rPr lang="en-IE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Logic</a:t>
            </a:r>
            <a:r>
              <a:rPr lang="en-IE" sz="2800" dirty="0" smtClean="0">
                <a:latin typeface="Calibri Light" panose="020F0302020204030204" pitchFamily="34" charset="0"/>
              </a:rPr>
              <a:t> | 3. </a:t>
            </a:r>
            <a:r>
              <a:rPr lang="en-IE" sz="2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 Client–Server:</a:t>
            </a:r>
            <a:r>
              <a:rPr lang="en-IE" sz="3200" dirty="0"/>
              <a:t> </a:t>
            </a:r>
            <a:r>
              <a:rPr lang="en-IE" sz="3200" dirty="0" smtClean="0"/>
              <a:t>Three-Tier Server</a:t>
            </a:r>
            <a:endParaRPr lang="en-IE" sz="3200" dirty="0"/>
          </a:p>
        </p:txBody>
      </p:sp>
      <p:pic>
        <p:nvPicPr>
          <p:cNvPr id="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14775"/>
            <a:ext cx="141446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638800" y="5476964"/>
            <a:ext cx="1524000" cy="650208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581400"/>
            <a:ext cx="1524000" cy="761999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08964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3263690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092" y="3727384"/>
            <a:ext cx="571501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1143000"/>
            <a:ext cx="9144000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8597" y="1152435"/>
            <a:ext cx="5102072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u="sng" dirty="0" smtClean="0">
                <a:latin typeface="Calibri Light" panose="020F0302020204030204" pitchFamily="34" charset="0"/>
              </a:rPr>
              <a:t>Server</a:t>
            </a:r>
            <a:r>
              <a:rPr lang="en-IE" sz="2400" dirty="0" smtClean="0">
                <a:latin typeface="Calibri Light" panose="020F0302020204030204" pitchFamily="34" charset="0"/>
              </a:rPr>
              <a:t> can be a distributed system!</a:t>
            </a:r>
          </a:p>
          <a:p>
            <a:endParaRPr lang="en-IE" sz="2400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Server ≠ Physical Machine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306" y="1159869"/>
            <a:ext cx="351110" cy="352235"/>
          </a:xfrm>
          <a:prstGeom prst="rect">
            <a:avLst/>
          </a:prstGeom>
        </p:spPr>
      </p:pic>
      <p:sp>
        <p:nvSpPr>
          <p:cNvPr id="7178" name="Rectangle 7177"/>
          <p:cNvSpPr/>
          <p:nvPr/>
        </p:nvSpPr>
        <p:spPr>
          <a:xfrm>
            <a:off x="152400" y="2514600"/>
            <a:ext cx="54864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Server</a:t>
            </a:r>
            <a:endParaRPr lang="en-IE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Data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Logic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1676400" cy="327660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rgbClr val="92D05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Presentation</a:t>
            </a:r>
            <a:endParaRPr lang="en-IE" b="1" dirty="0">
              <a:latin typeface="Calibri Light" panose="020F0302020204030204" pitchFamily="34" charset="0"/>
            </a:endParaRPr>
          </a:p>
        </p:txBody>
      </p:sp>
      <p:pic>
        <p:nvPicPr>
          <p:cNvPr id="7170" name="Picture 2" descr="https://cdn1.iconfinder.com/data/icons/database/PNG/512/Database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4191000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86200" y="6176988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6183915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2619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7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3947" y="5715001"/>
            <a:ext cx="815688" cy="468914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70" idx="0"/>
          </p:cNvCxnSpPr>
          <p:nvPr/>
        </p:nvCxnSpPr>
        <p:spPr>
          <a:xfrm flipV="1">
            <a:off x="1177635" y="3581400"/>
            <a:ext cx="803565" cy="60960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6" y="4278992"/>
            <a:ext cx="1448642" cy="14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95945" y="4819471"/>
            <a:ext cx="1371599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SQL: 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query:</a:t>
            </a:r>
          </a:p>
          <a:p>
            <a:pPr algn="ctr"/>
            <a:r>
              <a:rPr lang="en-IE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ll salaries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945" y="3801070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Add all the salaries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168" y="4412043"/>
            <a:ext cx="1356446" cy="1356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2402" y="4819471"/>
            <a:ext cx="1371598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HTTP: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Total salary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of all employees</a:t>
            </a:r>
            <a:endParaRPr lang="en-IE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1" y="3801069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Create HTML page</a:t>
            </a:r>
          </a:p>
        </p:txBody>
      </p:sp>
    </p:spTree>
    <p:extLst>
      <p:ext uri="{BB962C8B-B14F-4D97-AF65-F5344CB8AC3E}">
        <p14:creationId xmlns:p14="http://schemas.microsoft.com/office/powerpoint/2010/main" val="1496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27795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Parallel vs. Distributed Systems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Distributed System</a:t>
            </a:r>
          </a:p>
          <a:p>
            <a:pPr marL="457200" lvl="1" indent="0">
              <a:buNone/>
            </a:pPr>
            <a:r>
              <a:rPr lang="en-IE" dirty="0" smtClean="0"/>
              <a:t>often </a:t>
            </a:r>
            <a:r>
              <a:rPr lang="en-IE" i="1" dirty="0" smtClean="0"/>
              <a:t>shared nothing</a:t>
            </a:r>
            <a:endParaRPr lang="en-IE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084369"/>
            <a:ext cx="3886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6869"/>
            <a:ext cx="37338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527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876300" y="3714751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28245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37112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58100" y="33891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8463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38913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47780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29300" y="4455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4200" y="49530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4998028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Processor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5884718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Memory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58100" y="5562600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6553200" y="5446569"/>
            <a:ext cx="381000" cy="306531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" idx="1"/>
          </p:cNvCxnSpPr>
          <p:nvPr/>
        </p:nvCxnSpPr>
        <p:spPr>
          <a:xfrm flipV="1">
            <a:off x="6553200" y="3579669"/>
            <a:ext cx="381000" cy="2667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28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Calibri Light" panose="020F0302020204030204" pitchFamily="34" charset="0"/>
              </a:rPr>
              <a:t>Parallel System</a:t>
            </a:r>
          </a:p>
          <a:p>
            <a:pPr marL="457200" lvl="1" indent="0">
              <a:buFont typeface="Arial" pitchFamily="34" charset="0"/>
              <a:buNone/>
            </a:pPr>
            <a:r>
              <a:rPr lang="en-IE" dirty="0" smtClean="0">
                <a:latin typeface="Calibri Light" panose="020F0302020204030204" pitchFamily="34" charset="0"/>
              </a:rPr>
              <a:t>often </a:t>
            </a:r>
            <a:r>
              <a:rPr lang="en-IE" i="1" dirty="0" smtClean="0">
                <a:latin typeface="Calibri Light" panose="020F0302020204030204" pitchFamily="34" charset="0"/>
              </a:rPr>
              <a:t>shared memory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Peer-to-Peer (P2P)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6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Peer-to-Peer (P2P)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Peer-to-Peer (P2P)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8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Peer-to-Peer (P2P)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-4256" y="1143000"/>
            <a:ext cx="4578924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679" y="1733490"/>
            <a:ext cx="3641993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Examples of P2P systems?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63" y="17417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File Servers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</a:t>
            </a:r>
            <a:r>
              <a:rPr lang="en-IE" sz="2000" b="0" dirty="0" err="1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DropBox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)</a:t>
            </a: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file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P2P File Sharing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(e.g., </a:t>
            </a:r>
            <a:r>
              <a:rPr lang="en-IE" sz="2000" b="0" dirty="0" err="1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Bittorrent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act both as the file server and the client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Online Banking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banking server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Cryptocurrencies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</a:t>
            </a:r>
            <a:r>
              <a:rPr lang="en-IE" sz="2000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(e.g., Bitcoin):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act both as the bank and the client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5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SVN: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Clients interact with a central versioning repository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b="0" dirty="0" smtClean="0">
                <a:cs typeface="Segoe UI Semilight" panose="020B0402040204020203" pitchFamily="34" charset="0"/>
              </a:rPr>
              <a:t>GIT:</a:t>
            </a:r>
            <a:endParaRPr lang="en-IE" sz="2000" b="0" dirty="0" smtClean="0"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Peers have their own repositories, which they sync.</a:t>
            </a:r>
            <a:endParaRPr lang="en-IE" b="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Client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Server</a:t>
            </a:r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Client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alibri Light" panose="020F0302020204030204" pitchFamily="34" charset="0"/>
                </a:rPr>
                <a:t>Server</a:t>
              </a:r>
              <a:endParaRPr lang="en-IE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9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Peer-to-Peer: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 smtClean="0"/>
              <a:t> (flooding)</a:t>
            </a:r>
            <a:endParaRPr lang="en-IE" sz="3200" dirty="0"/>
          </a:p>
        </p:txBody>
      </p:sp>
      <p:pic>
        <p:nvPicPr>
          <p:cNvPr id="1126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001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5701922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317307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4860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1689"/>
              <a:gd name="adj2" fmla="val 77365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Ricky Martin’s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11271"/>
          <p:cNvSpPr/>
          <p:nvPr/>
        </p:nvSpPr>
        <p:spPr>
          <a:xfrm>
            <a:off x="817418" y="3505200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9500" y="491490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Peer-to-Peer: </a:t>
            </a:r>
            <a:r>
              <a:rPr lang="en-IE" sz="3200" dirty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/>
              <a:t> (flooding)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Pixie’s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71293" y="487116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(Central)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endParaRPr lang="en-IE" dirty="0" smtClean="0">
              <a:solidFill>
                <a:schemeClr val="accent6"/>
              </a:solidFill>
            </a:endParaRP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 requests content from server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574346" y="1371600"/>
            <a:ext cx="2514600" cy="1219200"/>
          </a:xfrm>
          <a:prstGeom prst="cloudCallout">
            <a:avLst>
              <a:gd name="adj1" fmla="val 25732"/>
              <a:gd name="adj2" fmla="val 80030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Ricky Martin’s new album?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2" y="5777169"/>
            <a:ext cx="616779" cy="6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a Distributed System?</a:t>
            </a:r>
            <a:endParaRPr lang="en-IE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 distributed </a:t>
            </a:r>
            <a:r>
              <a:rPr lang="en-IE" sz="24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 is a </a:t>
            </a: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system that enables a collection </a:t>
            </a:r>
            <a:r>
              <a:rPr lang="en-IE" sz="24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of </a:t>
            </a:r>
            <a:r>
              <a:rPr lang="en-IE" sz="2400" b="1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independent</a:t>
            </a:r>
            <a:r>
              <a:rPr lang="en-IE" sz="2400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computers </a:t>
            </a: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to communicate in order to solve a common goal.</a:t>
            </a:r>
          </a:p>
          <a:p>
            <a:pPr algn="ctr"/>
            <a:endParaRPr lang="en-IE" sz="24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They have three important properties 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0010010001011010100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100101110100010001001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67" y="3276600"/>
            <a:ext cx="1890713" cy="1890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438650" y="2500581"/>
            <a:ext cx="533400" cy="6762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7300" y="2376756"/>
            <a:ext cx="114300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(Hierarchical)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E" dirty="0" smtClean="0"/>
              <a:t>index and organise the content of local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3481656"/>
            <a:ext cx="30480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38800" y="4472256"/>
            <a:ext cx="19812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0426" y="2633931"/>
            <a:ext cx="419099" cy="18383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38550" y="2681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29100" y="23100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72050" y="21195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16528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3800" y="1614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67675" y="2186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86775" y="4281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39125" y="4853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43400" y="506280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52950" y="55390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19700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67413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19850" y="533903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848100" y="2872056"/>
            <a:ext cx="1276350" cy="4572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86275" y="5043756"/>
            <a:ext cx="1000125" cy="209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5005656"/>
            <a:ext cx="609600" cy="7143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9250" y="5062806"/>
            <a:ext cx="57150" cy="8572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486400" y="5043756"/>
            <a:ext cx="690563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562600" y="5043756"/>
            <a:ext cx="1066800" cy="5143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629525" y="4472256"/>
            <a:ext cx="857250" cy="590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753351" y="4472256"/>
            <a:ext cx="857249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210427" y="2376756"/>
            <a:ext cx="1066798" cy="2571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200900" y="1805256"/>
            <a:ext cx="542927" cy="8286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38950" y="1843356"/>
            <a:ext cx="361950" cy="7905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48200" y="28720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2252931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10425" y="40912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67300" y="46246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562600" y="2633931"/>
            <a:ext cx="1647826" cy="2371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(Distributed Index)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24401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Often a: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Distributed Hash Table (DHT)</a:t>
            </a:r>
          </a:p>
          <a:p>
            <a:r>
              <a:rPr lang="en-IE" sz="2400" dirty="0" smtClean="0">
                <a:latin typeface="Inconsolata" panose="020B0609030003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</a:rPr>
              <a:t>key,value</a:t>
            </a:r>
            <a:r>
              <a:rPr lang="en-IE" sz="2400" dirty="0" smtClean="0">
                <a:latin typeface="Inconsolata" panose="020B0609030003000000" pitchFamily="49" charset="0"/>
              </a:rPr>
              <a:t>)</a:t>
            </a:r>
            <a:r>
              <a:rPr lang="en-IE" sz="2400" dirty="0" smtClean="0"/>
              <a:t> pairs</a:t>
            </a:r>
          </a:p>
          <a:p>
            <a:r>
              <a:rPr lang="en-IE" sz="2400" dirty="0" smtClean="0"/>
              <a:t>Hash on</a:t>
            </a:r>
            <a:r>
              <a:rPr lang="en-IE" sz="2400" i="1" dirty="0" smtClean="0"/>
              <a:t> </a:t>
            </a:r>
            <a:r>
              <a:rPr lang="en-IE" sz="2400" dirty="0" smtClean="0">
                <a:latin typeface="Inconsolata" panose="020B0609030003000000" pitchFamily="49" charset="0"/>
              </a:rPr>
              <a:t>key </a:t>
            </a:r>
          </a:p>
          <a:p>
            <a:r>
              <a:rPr lang="en-IE" sz="2400" dirty="0" smtClean="0"/>
              <a:t>Insert with </a:t>
            </a:r>
            <a:r>
              <a:rPr lang="en-IE" sz="2400" dirty="0" smtClean="0">
                <a:latin typeface="Inconsolata" panose="020B0609030003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</a:rPr>
              <a:t>key,value</a:t>
            </a:r>
            <a:r>
              <a:rPr lang="en-IE" sz="2400" dirty="0" smtClean="0">
                <a:latin typeface="Inconsolata" panose="020B0609030003000000" pitchFamily="49" charset="0"/>
              </a:rPr>
              <a:t>)</a:t>
            </a:r>
          </a:p>
          <a:p>
            <a:r>
              <a:rPr lang="en-IE" sz="2400" dirty="0" smtClean="0"/>
              <a:t>Peer indexes </a:t>
            </a:r>
            <a:r>
              <a:rPr lang="en-IE" sz="2400" dirty="0" smtClean="0">
                <a:latin typeface="Inconsolata" panose="020B0609030003000000" pitchFamily="49" charset="0"/>
              </a:rPr>
              <a:t>key</a:t>
            </a:r>
            <a:r>
              <a:rPr lang="en-IE" sz="2400" dirty="0" smtClean="0"/>
              <a:t> range</a:t>
            </a:r>
          </a:p>
          <a:p>
            <a:endParaRPr lang="en-IE" dirty="0"/>
          </a:p>
        </p:txBody>
      </p:sp>
      <p:pic>
        <p:nvPicPr>
          <p:cNvPr id="13314" name="Picture 2" descr="File:Structured (DHT)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35" y="2195077"/>
            <a:ext cx="4220965" cy="3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2" y="5430396"/>
            <a:ext cx="546064" cy="5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91" y="5407779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5256" y="50610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Hash: 000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7314" y="50384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 Light" panose="020F0302020204030204" pitchFamily="34" charset="0"/>
              </a:rPr>
              <a:t>Hash: 111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Advantages /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469570" y="2871787"/>
            <a:ext cx="2767296" cy="10644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0541" y="2076451"/>
            <a:ext cx="900952" cy="1964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2744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Circular DHT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Only aware of neighbours</a:t>
            </a:r>
          </a:p>
          <a:p>
            <a:pPr lvl="1"/>
            <a:r>
              <a:rPr lang="en-IE" dirty="0" smtClean="0"/>
              <a:t>O(</a:t>
            </a:r>
            <a:r>
              <a:rPr lang="en-IE" i="1" dirty="0" smtClean="0"/>
              <a:t>n</a:t>
            </a:r>
            <a:r>
              <a:rPr lang="en-IE" dirty="0" smtClean="0"/>
              <a:t>)</a:t>
            </a:r>
            <a:r>
              <a:rPr lang="en-IE" i="1" dirty="0" smtClean="0"/>
              <a:t> lookups</a:t>
            </a:r>
            <a:endParaRPr lang="en-IE" i="1" dirty="0"/>
          </a:p>
          <a:p>
            <a:endParaRPr lang="en-IE" dirty="0" smtClean="0"/>
          </a:p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Shortcuts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Skips ahead</a:t>
            </a:r>
          </a:p>
          <a:p>
            <a:pPr lvl="1"/>
            <a:r>
              <a:rPr lang="en-IE" dirty="0" smtClean="0"/>
              <a:t>Enables binary-search-like behaviour</a:t>
            </a:r>
          </a:p>
          <a:p>
            <a:pPr lvl="1"/>
            <a:r>
              <a:rPr lang="en-IE" dirty="0" smtClean="0"/>
              <a:t>O(log(</a:t>
            </a:r>
            <a:r>
              <a:rPr lang="en-IE" i="1" dirty="0" smtClean="0"/>
              <a:t>n</a:t>
            </a:r>
            <a:r>
              <a:rPr lang="en-IE" dirty="0" smtClean="0"/>
              <a:t>))</a:t>
            </a:r>
            <a:r>
              <a:rPr lang="en-IE" i="1" dirty="0" smtClean="0"/>
              <a:t> lookups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077898" y="5193744"/>
            <a:ext cx="2514600" cy="1219200"/>
          </a:xfrm>
          <a:prstGeom prst="cloudCallout">
            <a:avLst>
              <a:gd name="adj1" fmla="val 2247"/>
              <a:gd name="adj2" fmla="val -762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Pixie’s new album? </a:t>
            </a:r>
            <a:r>
              <a:rPr lang="en-IE" b="1" dirty="0" smtClean="0">
                <a:latin typeface="Calibri Light" panose="020F0302020204030204" pitchFamily="34" charset="0"/>
              </a:rPr>
              <a:t>111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31" name="Straight Connector 30"/>
          <p:cNvCxnSpPr>
            <a:endCxn id="17" idx="2"/>
          </p:cNvCxnSpPr>
          <p:nvPr/>
        </p:nvCxnSpPr>
        <p:spPr>
          <a:xfrm flipH="1" flipV="1">
            <a:off x="5469570" y="4191000"/>
            <a:ext cx="550229" cy="424934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1"/>
          </p:cNvCxnSpPr>
          <p:nvPr/>
        </p:nvCxnSpPr>
        <p:spPr>
          <a:xfrm flipH="1" flipV="1">
            <a:off x="5181600" y="2871787"/>
            <a:ext cx="36643" cy="86201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8306" y="2076451"/>
            <a:ext cx="581493" cy="470177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5" idx="2"/>
          </p:cNvCxnSpPr>
          <p:nvPr/>
        </p:nvCxnSpPr>
        <p:spPr>
          <a:xfrm flipH="1" flipV="1">
            <a:off x="6318757" y="2331244"/>
            <a:ext cx="981784" cy="207859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1" y="1246861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 flipV="1">
            <a:off x="6324599" y="2331244"/>
            <a:ext cx="1" cy="20883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17714" y="4768334"/>
            <a:ext cx="578805" cy="3226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318755" y="2331244"/>
            <a:ext cx="1" cy="207222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Handle peers leaving </a:t>
            </a:r>
            <a:r>
              <a:rPr lang="en-IE" dirty="0" smtClean="0"/>
              <a:t>(churn)</a:t>
            </a:r>
          </a:p>
          <a:p>
            <a:pPr lvl="1"/>
            <a:r>
              <a:rPr lang="en-IE" dirty="0" smtClean="0"/>
              <a:t>Keep </a:t>
            </a:r>
            <a:r>
              <a:rPr lang="en-IE" i="1" dirty="0" smtClean="0"/>
              <a:t>n</a:t>
            </a:r>
            <a:r>
              <a:rPr lang="en-IE" dirty="0" smtClean="0"/>
              <a:t> successors</a:t>
            </a:r>
          </a:p>
          <a:p>
            <a:pPr lvl="1"/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New peers</a:t>
            </a:r>
          </a:p>
          <a:p>
            <a:pPr lvl="1"/>
            <a:r>
              <a:rPr lang="en-IE" dirty="0" smtClean="0"/>
              <a:t>Fill gaps</a:t>
            </a:r>
            <a:endParaRPr lang="en-IE" dirty="0"/>
          </a:p>
          <a:p>
            <a:pPr lvl="1"/>
            <a:r>
              <a:rPr lang="en-IE" dirty="0"/>
              <a:t>Replicate</a:t>
            </a:r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011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111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3" y="2502694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98" y="1833326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5" y="2396822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6" y="460002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68" y="3933895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23024" y="2902745"/>
            <a:ext cx="1613391" cy="1714498"/>
          </a:xfrm>
          <a:prstGeom prst="rect">
            <a:avLst/>
          </a:prstGeom>
          <a:gradFill>
            <a:gsLst>
              <a:gs pos="0">
                <a:srgbClr val="D2D2D2"/>
              </a:gs>
              <a:gs pos="100000">
                <a:srgbClr val="DFDF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35198" y="2871788"/>
            <a:ext cx="901668" cy="174414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2" y="2731294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6477000" y="2959895"/>
            <a:ext cx="1600200" cy="15359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Hybrid Example (</a:t>
            </a:r>
            <a:r>
              <a:rPr lang="en-IE" dirty="0" err="1" smtClean="0"/>
              <a:t>Bittorrent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3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5626095" y="1828800"/>
            <a:ext cx="1" cy="44196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Search Server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733799"/>
            <a:ext cx="1752600" cy="1781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BitTorrent</a:t>
            </a:r>
            <a:r>
              <a:rPr lang="en-IE" dirty="0" smtClean="0">
                <a:latin typeface="Calibri Light" panose="020F0302020204030204" pitchFamily="34" charset="0"/>
              </a:rPr>
              <a:t> Search </a:t>
            </a:r>
          </a:p>
          <a:p>
            <a:pPr algn="ctr"/>
            <a:r>
              <a:rPr lang="en-IE" i="1" dirty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Server)</a:t>
            </a:r>
            <a:endParaRPr lang="en-IE" i="1" dirty="0">
              <a:latin typeface="Calibri Light" panose="020F03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Arrow Connector 9"/>
          <p:cNvCxnSpPr>
            <a:stCxn id="14341" idx="3"/>
          </p:cNvCxnSpPr>
          <p:nvPr/>
        </p:nvCxnSpPr>
        <p:spPr>
          <a:xfrm flipV="1">
            <a:off x="3333750" y="4831431"/>
            <a:ext cx="3600450" cy="6835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33800" y="4267200"/>
            <a:ext cx="3200400" cy="29301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8807" y="3897868"/>
            <a:ext cx="214631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ricky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martin</a:t>
            </a:r>
            <a:r>
              <a:rPr lang="en-IE" dirty="0" smtClean="0">
                <a:latin typeface="Calibri Light" panose="020F0302020204030204" pitchFamily="34" charset="0"/>
              </a:rPr>
              <a:t>”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057400"/>
            <a:ext cx="3797282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flipV="1">
            <a:off x="914400" y="4190999"/>
            <a:ext cx="114300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477125" y="4638672"/>
            <a:ext cx="666750" cy="666750"/>
            <a:chOff x="2667000" y="5181600"/>
            <a:chExt cx="666750" cy="66675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800600" y="6248400"/>
            <a:ext cx="16509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Client–Server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24"/>
          <p:cNvCxnSpPr/>
          <p:nvPr/>
        </p:nvCxnSpPr>
        <p:spPr>
          <a:xfrm flipH="1" flipV="1">
            <a:off x="3733800" y="4419601"/>
            <a:ext cx="3200400" cy="32384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Tracker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6934200" y="3366838"/>
            <a:ext cx="1752600" cy="2348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BitTorrent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Peer Tracker</a:t>
            </a:r>
          </a:p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(or DHT)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191" y="3352800"/>
            <a:ext cx="141763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457200" y="4191000"/>
            <a:ext cx="1527176" cy="78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0" y="4398294"/>
            <a:ext cx="1245019" cy="11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3333750" y="5257800"/>
            <a:ext cx="3600450" cy="257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98941" y="4486276"/>
            <a:ext cx="2635259" cy="43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153399" y="4783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71975" y="2938212"/>
            <a:ext cx="2562225" cy="139791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044820" y="2491571"/>
            <a:ext cx="1358883" cy="88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70694" y="4402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27844" y="290099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81200" y="1371600"/>
            <a:ext cx="1111231" cy="129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92431" y="2133600"/>
            <a:ext cx="3841769" cy="1831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001312" y="453390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96975" y="2133600"/>
            <a:ext cx="936626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09750" y="2419350"/>
            <a:ext cx="5124450" cy="169770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315200" y="4524375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6089" y="2800350"/>
            <a:ext cx="774700" cy="1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473199" y="3604962"/>
            <a:ext cx="5461001" cy="7971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87990" y="479019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4117056"/>
            <a:ext cx="4953000" cy="739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33934" y="4994234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27817" y="5068177"/>
            <a:ext cx="765386" cy="494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79" name="Straight Arrow Connector 78"/>
          <p:cNvCxnSpPr>
            <a:stCxn id="23" idx="3"/>
            <a:endCxn id="48" idx="1"/>
          </p:cNvCxnSpPr>
          <p:nvPr/>
        </p:nvCxnSpPr>
        <p:spPr>
          <a:xfrm>
            <a:off x="4921232" y="3876675"/>
            <a:ext cx="2012968" cy="6642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8499" y="3268202"/>
            <a:ext cx="774700" cy="6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70" grpId="0" animBg="1"/>
      <p:bldP spid="76" grpId="0" animBg="1"/>
      <p:bldP spid="77" grpId="0" animBg="1"/>
      <p:bldP spid="6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idan\Pictures\torren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File-Sharing</a:t>
            </a:r>
            <a:endParaRPr lang="en-IE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200" dirty="0" smtClean="0"/>
              <a:t>What is a Distributed System?</a:t>
            </a:r>
            <a:br>
              <a:rPr lang="en-IE" sz="3200" dirty="0" smtClean="0"/>
            </a:br>
            <a:r>
              <a:rPr lang="en-IE" sz="3200" dirty="0"/>
              <a:t>	</a:t>
            </a:r>
            <a:r>
              <a:rPr lang="en-IE" sz="3200" dirty="0" smtClean="0"/>
              <a:t>Three properties ...</a:t>
            </a:r>
            <a:endParaRPr lang="en-IE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Concurrency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rgbClr val="4F81BD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Independent failures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rgbClr val="4F81BD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global clock</a:t>
            </a:r>
            <a:endParaRPr lang="en-IE" sz="2400" dirty="0">
              <a:solidFill>
                <a:srgbClr val="4F81BD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0010010001011010100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100101110100010001001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3403309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18" y="4433161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5610798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6" y="44343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Hybrid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Uploader</a:t>
            </a:r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Creates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Uploads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on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file parts</a:t>
            </a:r>
          </a:p>
          <a:p>
            <a:endParaRPr lang="en-I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Downloader</a:t>
            </a:r>
            <a:endParaRPr lang="en-I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Searches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Downloads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to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&amp; receives file parts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Watches illegal movie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9156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Local /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Client–Server</a:t>
            </a:r>
            <a:r>
              <a:rPr lang="en-IE" sz="2400" dirty="0" smtClean="0">
                <a:latin typeface="Calibri Light" panose="020F0302020204030204" pitchFamily="34" charset="0"/>
              </a:rPr>
              <a:t> / </a:t>
            </a:r>
            <a:r>
              <a:rPr lang="en-IE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Structured P2P </a:t>
            </a:r>
            <a:r>
              <a:rPr lang="en-IE" sz="2400" dirty="0" smtClean="0">
                <a:latin typeface="Calibri Light" panose="020F0302020204030204" pitchFamily="34" charset="0"/>
              </a:rPr>
              <a:t>/ </a:t>
            </a:r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Direct P2P</a:t>
            </a:r>
          </a:p>
        </p:txBody>
      </p:sp>
    </p:spTree>
    <p:extLst>
      <p:ext uri="{BB962C8B-B14F-4D97-AF65-F5344CB8AC3E}">
        <p14:creationId xmlns:p14="http://schemas.microsoft.com/office/powerpoint/2010/main" val="30226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In the Real World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7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Cluster Computing</a:t>
            </a:r>
            <a:endParaRPr lang="en-IE" sz="32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central, local location; e.g., a local LAN in a server room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4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9" y="291465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9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9" y="563403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901171" y="3849290"/>
            <a:ext cx="546888" cy="408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6" idx="3"/>
          </p:cNvCxnSpPr>
          <p:nvPr/>
        </p:nvCxnSpPr>
        <p:spPr>
          <a:xfrm flipH="1">
            <a:off x="3409959" y="4935826"/>
            <a:ext cx="26289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76859" y="5467350"/>
            <a:ext cx="1066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467350"/>
            <a:ext cx="685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3059" y="406241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2097" y="5566082"/>
            <a:ext cx="861212" cy="545811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Cluster Computing</a:t>
            </a:r>
            <a:endParaRPr lang="en-I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2743200" y="2797969"/>
            <a:ext cx="5956334" cy="384661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Cloud Computing</a:t>
            </a:r>
            <a:endParaRPr lang="en-IE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 remote location; e.g., Amazon EC2</a:t>
            </a:r>
            <a:endParaRPr lang="en-I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8" y="440293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3" y="2955638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3" y="5675025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4289460" y="3657600"/>
            <a:ext cx="861213" cy="7410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>
          <a:xfrm flipH="1">
            <a:off x="4713904" y="4887711"/>
            <a:ext cx="293231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1" y="5334000"/>
            <a:ext cx="1371599" cy="6696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5372490"/>
            <a:ext cx="762000" cy="6311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1" y="3810000"/>
            <a:ext cx="1142999" cy="84510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289460" y="5410200"/>
            <a:ext cx="861213" cy="74960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3" y="444064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1837544" y="5105400"/>
            <a:ext cx="11469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51031" y="4376739"/>
            <a:ext cx="1212067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cons.iconarchive.com/icons/visualpharm/office-space/256/monito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" y="4046588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Physical Location: Cloud Computing</a:t>
            </a:r>
          </a:p>
        </p:txBody>
      </p:sp>
      <p:pic>
        <p:nvPicPr>
          <p:cNvPr id="6146" name="Picture 2" descr="http://3.bp.blogspot.com/-rUjkfnumI9o/UA6kRI7jAKI/AAAAAAAAAhI/CURjAR6VcgE/s1600/Amazon+Availability+zones+Reg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8686"/>
            <a:ext cx="6921966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Grid Computing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in diverse locations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3800"/>
            <a:ext cx="4998720" cy="40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Physical Location: Grid </a:t>
            </a:r>
            <a:r>
              <a:rPr lang="en-IE" sz="3200" dirty="0" smtClean="0"/>
              <a:t>Computing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 descr="File:CPDN-Cl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620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sciencemag.org/content/308/5723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Location: Grid Computing</a:t>
            </a:r>
            <a:endParaRPr lang="en-IE" sz="3200" dirty="0"/>
          </a:p>
        </p:txBody>
      </p:sp>
      <p:pic>
        <p:nvPicPr>
          <p:cNvPr id="1028" name="Picture 4" descr="Prime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646418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9/GIMP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334858"/>
            <a:ext cx="2400300" cy="1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672753"/>
                <a:ext cx="4140172" cy="83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4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4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IE" sz="4800" b="0" i="1" smtClean="0">
                              <a:latin typeface="Cambria Math"/>
                            </a:rPr>
                            <m:t>82,589,933</m:t>
                          </m:r>
                        </m:sup>
                      </m:sSup>
                      <m:r>
                        <a:rPr lang="en-IE" sz="4800" b="0" i="1" smtClean="0">
                          <a:latin typeface="Cambria Math"/>
                        </a:rPr>
                        <m:t> −1</m:t>
                      </m:r>
                    </m:oMath>
                  </m:oMathPara>
                </a14:m>
                <a:endParaRPr lang="en-IE" sz="4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72753"/>
                <a:ext cx="4140172" cy="839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4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Physical Locations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Cluster computing:</a:t>
            </a:r>
          </a:p>
          <a:p>
            <a:pPr lvl="1"/>
            <a:r>
              <a:rPr lang="en-IE" i="1" dirty="0" smtClean="0"/>
              <a:t>Typically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</a:p>
          <a:p>
            <a:pPr lvl="1"/>
            <a:endParaRPr lang="en-IE" i="1" dirty="0"/>
          </a:p>
          <a:p>
            <a:r>
              <a:rPr lang="en-IE" dirty="0" smtClean="0"/>
              <a:t>Cloud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</a:p>
          <a:p>
            <a:pPr lvl="1"/>
            <a:endParaRPr lang="en-IE" dirty="0"/>
          </a:p>
          <a:p>
            <a:r>
              <a:rPr lang="en-IE" dirty="0" smtClean="0"/>
              <a:t>Grid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decentralised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  <a:endParaRPr lang="en-I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200" dirty="0" smtClean="0"/>
              <a:t>What is a Distributed System?</a:t>
            </a:r>
            <a:br>
              <a:rPr lang="en-IE" sz="3200" dirty="0" smtClean="0"/>
            </a:br>
            <a:r>
              <a:rPr lang="en-IE" sz="3200" dirty="0"/>
              <a:t>	</a:t>
            </a:r>
            <a:r>
              <a:rPr lang="en-IE" sz="3200" dirty="0" smtClean="0"/>
              <a:t>Three properties ...</a:t>
            </a:r>
            <a:endParaRPr lang="en-IE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Concurrency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Independent failures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rgbClr val="4F81BD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global clock</a:t>
            </a:r>
            <a:endParaRPr lang="en-IE" sz="2400" dirty="0">
              <a:solidFill>
                <a:srgbClr val="4F81BD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0010010001011010100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100101110100010001001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3403309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18" y="4433161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5610798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6" y="44343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32" y="4267200"/>
            <a:ext cx="1983927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Lab II Preview:</a:t>
            </a:r>
            <a:br>
              <a:rPr lang="en-IE" dirty="0" smtClean="0"/>
            </a:br>
            <a:r>
              <a:rPr lang="en-IE" dirty="0" smtClean="0"/>
              <a:t>	Distributed System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1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Messaging System</a:t>
            </a:r>
            <a:endParaRPr lang="en-IE" dirty="0"/>
          </a:p>
        </p:txBody>
      </p:sp>
      <p:pic>
        <p:nvPicPr>
          <p:cNvPr id="3074" name="Picture 2" descr="http://2.bp.blogspot.com/-ByoqVwtwKnU/TyqgNLXF0hI/AAAAAAAAAM0/zHGDBMrU-ig/s1600/passing-n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2208"/>
            <a:ext cx="8229600" cy="47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messaging system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IE" dirty="0" smtClean="0"/>
              <a:t> Central server </a:t>
            </a:r>
            <a:r>
              <a:rPr lang="en-IE" sz="2000" dirty="0" smtClean="0"/>
              <a:t>(optional; IP known globally)</a:t>
            </a:r>
          </a:p>
          <a:p>
            <a:r>
              <a:rPr lang="en-IE" dirty="0" smtClean="0"/>
              <a:t> Peer machines </a:t>
            </a:r>
            <a:r>
              <a:rPr lang="en-IE" sz="2000" dirty="0" smtClean="0"/>
              <a:t>(IP unknown to other machines initially)</a:t>
            </a:r>
            <a:endParaRPr lang="en-IE" sz="2400" dirty="0" smtClean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514600"/>
            <a:ext cx="4000500" cy="3448707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57950" y="2920955"/>
            <a:ext cx="45720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5-Point Star 8"/>
          <p:cNvSpPr/>
          <p:nvPr/>
        </p:nvSpPr>
        <p:spPr>
          <a:xfrm>
            <a:off x="5867400" y="358140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5-Point Star 9"/>
          <p:cNvSpPr/>
          <p:nvPr/>
        </p:nvSpPr>
        <p:spPr>
          <a:xfrm>
            <a:off x="6457950" y="3672681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5-Point Star 10"/>
          <p:cNvSpPr/>
          <p:nvPr/>
        </p:nvSpPr>
        <p:spPr>
          <a:xfrm>
            <a:off x="7048500" y="358140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5-Point Star 11"/>
          <p:cNvSpPr/>
          <p:nvPr/>
        </p:nvSpPr>
        <p:spPr>
          <a:xfrm>
            <a:off x="6457950" y="4282281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5-Point Star 12"/>
          <p:cNvSpPr/>
          <p:nvPr/>
        </p:nvSpPr>
        <p:spPr>
          <a:xfrm>
            <a:off x="6457950" y="4932294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5-Point Star 13"/>
          <p:cNvSpPr/>
          <p:nvPr/>
        </p:nvSpPr>
        <p:spPr>
          <a:xfrm>
            <a:off x="7048500" y="4175601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5-Point Star 14"/>
          <p:cNvSpPr/>
          <p:nvPr/>
        </p:nvSpPr>
        <p:spPr>
          <a:xfrm>
            <a:off x="5867400" y="4175601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5-Point Star 15"/>
          <p:cNvSpPr/>
          <p:nvPr/>
        </p:nvSpPr>
        <p:spPr>
          <a:xfrm>
            <a:off x="5343525" y="3968364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5-Point Star 16"/>
          <p:cNvSpPr/>
          <p:nvPr/>
        </p:nvSpPr>
        <p:spPr>
          <a:xfrm>
            <a:off x="7572375" y="3973512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5-Point Star 17"/>
          <p:cNvSpPr/>
          <p:nvPr/>
        </p:nvSpPr>
        <p:spPr>
          <a:xfrm>
            <a:off x="7572375" y="4587409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5-Point Star 18"/>
          <p:cNvSpPr/>
          <p:nvPr/>
        </p:nvSpPr>
        <p:spPr>
          <a:xfrm>
            <a:off x="7015162" y="4785698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5-Point Star 19"/>
          <p:cNvSpPr/>
          <p:nvPr/>
        </p:nvSpPr>
        <p:spPr>
          <a:xfrm>
            <a:off x="5867400" y="4789677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5-Point Star 20"/>
          <p:cNvSpPr/>
          <p:nvPr/>
        </p:nvSpPr>
        <p:spPr>
          <a:xfrm>
            <a:off x="5343524" y="4551294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5-Point Star 21"/>
          <p:cNvSpPr/>
          <p:nvPr/>
        </p:nvSpPr>
        <p:spPr>
          <a:xfrm>
            <a:off x="434340" y="1295400"/>
            <a:ext cx="45720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5-Point Star 22"/>
          <p:cNvSpPr/>
          <p:nvPr/>
        </p:nvSpPr>
        <p:spPr>
          <a:xfrm>
            <a:off x="434340" y="190119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" y="4333965"/>
            <a:ext cx="3886200" cy="163121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we design a system 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such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</a:rPr>
              <a:t>Peers find the IPs of other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Calibri Light" panose="020F0302020204030204" pitchFamily="34" charset="0"/>
              </a:rPr>
              <a:t>Peers can send and receive messages to/from other peers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24" y="434218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Lab II Preview:</a:t>
            </a:r>
            <a:br>
              <a:rPr lang="en-IE" dirty="0" smtClean="0"/>
            </a:br>
            <a:r>
              <a:rPr lang="en-IE" dirty="0" smtClean="0"/>
              <a:t>	Java RMI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Why is Java RMI Important?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 smtClean="0"/>
              <a:t>We can use it to quickly build distributed systems</a:t>
            </a:r>
            <a:r>
              <a:rPr lang="en-IE" dirty="0"/>
              <a:t> </a:t>
            </a:r>
            <a:r>
              <a:rPr lang="en-IE" dirty="0" smtClean="0"/>
              <a:t>using Java and the Internet.</a:t>
            </a:r>
          </a:p>
          <a:p>
            <a:pPr marL="0" indent="0" algn="ctr">
              <a:buNone/>
            </a:pPr>
            <a:endParaRPr lang="en-I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77456"/>
            <a:ext cx="4000500" cy="3448707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362450" y="3083811"/>
            <a:ext cx="45720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5-Point Star 7"/>
          <p:cNvSpPr/>
          <p:nvPr/>
        </p:nvSpPr>
        <p:spPr>
          <a:xfrm>
            <a:off x="3771900" y="3744256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5-Point Star 8"/>
          <p:cNvSpPr/>
          <p:nvPr/>
        </p:nvSpPr>
        <p:spPr>
          <a:xfrm>
            <a:off x="4362450" y="3835537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5-Point Star 9"/>
          <p:cNvSpPr/>
          <p:nvPr/>
        </p:nvSpPr>
        <p:spPr>
          <a:xfrm>
            <a:off x="4953000" y="3744256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5-Point Star 10"/>
          <p:cNvSpPr/>
          <p:nvPr/>
        </p:nvSpPr>
        <p:spPr>
          <a:xfrm>
            <a:off x="4362450" y="4445137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5-Point Star 11"/>
          <p:cNvSpPr/>
          <p:nvPr/>
        </p:nvSpPr>
        <p:spPr>
          <a:xfrm>
            <a:off x="4362450" y="509515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5-Point Star 12"/>
          <p:cNvSpPr/>
          <p:nvPr/>
        </p:nvSpPr>
        <p:spPr>
          <a:xfrm>
            <a:off x="4953000" y="4338457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5-Point Star 13"/>
          <p:cNvSpPr/>
          <p:nvPr/>
        </p:nvSpPr>
        <p:spPr>
          <a:xfrm>
            <a:off x="3771900" y="4338457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5-Point Star 14"/>
          <p:cNvSpPr/>
          <p:nvPr/>
        </p:nvSpPr>
        <p:spPr>
          <a:xfrm>
            <a:off x="3248025" y="413122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5-Point Star 15"/>
          <p:cNvSpPr/>
          <p:nvPr/>
        </p:nvSpPr>
        <p:spPr>
          <a:xfrm>
            <a:off x="5476875" y="4136368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5-Point Star 16"/>
          <p:cNvSpPr/>
          <p:nvPr/>
        </p:nvSpPr>
        <p:spPr>
          <a:xfrm>
            <a:off x="5476875" y="4750265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5-Point Star 17"/>
          <p:cNvSpPr/>
          <p:nvPr/>
        </p:nvSpPr>
        <p:spPr>
          <a:xfrm>
            <a:off x="4919662" y="4948554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5-Point Star 18"/>
          <p:cNvSpPr/>
          <p:nvPr/>
        </p:nvSpPr>
        <p:spPr>
          <a:xfrm>
            <a:off x="3771900" y="4952533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5-Point Star 19"/>
          <p:cNvSpPr/>
          <p:nvPr/>
        </p:nvSpPr>
        <p:spPr>
          <a:xfrm>
            <a:off x="3248024" y="4714150"/>
            <a:ext cx="457200" cy="3810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94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Java RMI?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IE" dirty="0" smtClean="0"/>
              <a:t>Server: has Java code implemented</a:t>
            </a:r>
          </a:p>
          <a:p>
            <a:r>
              <a:rPr lang="en-IE" dirty="0" smtClean="0"/>
              <a:t>Client: wants to call Java code on server        </a:t>
            </a:r>
            <a:r>
              <a:rPr lang="en-IE" sz="2400" smtClean="0"/>
              <a:t>(</a:t>
            </a:r>
            <a:r>
              <a:rPr lang="en-IE" sz="2400" smtClean="0"/>
              <a:t>possibly </a:t>
            </a:r>
            <a:r>
              <a:rPr lang="en-IE" sz="2400" dirty="0" smtClean="0"/>
              <a:t>sending arguments and receiving a return value)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What is Java RMI?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IE" dirty="0" smtClean="0"/>
              <a:t>RMI = Remote Method Invocation</a:t>
            </a:r>
          </a:p>
          <a:p>
            <a:r>
              <a:rPr lang="en-IE" dirty="0" smtClean="0"/>
              <a:t>Stub / Skeleton model (TCP/IP)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Skeleton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>
                <a:latin typeface="+mn-lt"/>
              </a:rPr>
              <a:t>Stub (Client):</a:t>
            </a:r>
          </a:p>
          <a:p>
            <a:pPr lvl="1"/>
            <a:r>
              <a:rPr lang="en-IE" sz="2000" dirty="0" smtClean="0"/>
              <a:t>Sends request to skeleton: </a:t>
            </a:r>
            <a:r>
              <a:rPr lang="en-IE" sz="2000" dirty="0" err="1" smtClean="0"/>
              <a:t>marshalls</a:t>
            </a:r>
            <a:r>
              <a:rPr lang="en-IE" sz="2000" dirty="0" smtClean="0"/>
              <a:t>/serialises and transfers arguments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 smtClean="0"/>
          </a:p>
          <a:p>
            <a:pPr lvl="1"/>
            <a:r>
              <a:rPr lang="en-IE" sz="2000" dirty="0" err="1" smtClean="0"/>
              <a:t>Demarshalls</a:t>
            </a:r>
            <a:r>
              <a:rPr lang="en-IE" sz="2000" dirty="0" smtClean="0"/>
              <a:t>/</a:t>
            </a:r>
            <a:r>
              <a:rPr lang="en-IE" sz="2000" dirty="0" err="1" smtClean="0"/>
              <a:t>deserialises</a:t>
            </a:r>
            <a:r>
              <a:rPr lang="en-IE" sz="2000" dirty="0" smtClean="0"/>
              <a:t> response and ends call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>
                <a:latin typeface="+mn-lt"/>
              </a:rPr>
              <a:t>Skeleton (Server):</a:t>
            </a:r>
          </a:p>
          <a:p>
            <a:pPr marL="0" indent="0">
              <a:buNone/>
            </a:pPr>
            <a:endParaRPr lang="en-IE" sz="2000" b="1" dirty="0"/>
          </a:p>
          <a:p>
            <a:pPr lvl="1"/>
            <a:endParaRPr lang="en-IE" sz="2000" dirty="0" smtClean="0"/>
          </a:p>
          <a:p>
            <a:pPr lvl="1"/>
            <a:r>
              <a:rPr lang="en-IE" sz="2000" dirty="0" smtClean="0"/>
              <a:t>Passes call from stub onto the server implementation</a:t>
            </a:r>
          </a:p>
          <a:p>
            <a:pPr lvl="1"/>
            <a:r>
              <a:rPr lang="en-IE" sz="2000" dirty="0" smtClean="0"/>
              <a:t>Passes the response back to the stub</a:t>
            </a:r>
          </a:p>
          <a:p>
            <a:pPr lvl="1"/>
            <a:endParaRPr lang="en-IE" sz="2000" dirty="0"/>
          </a:p>
        </p:txBody>
      </p:sp>
      <p:sp>
        <p:nvSpPr>
          <p:cNvPr id="6" name="Rectangle 5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Stub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Skeleton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Stub/Skeleton Same Interface!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5856"/>
            <a:ext cx="5943600" cy="49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9220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Implements Skeleton</a:t>
            </a:r>
            <a:endParaRPr lang="en-I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80062" cy="55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3105965"/>
            <a:ext cx="29337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Synchronisation</a:t>
            </a:r>
            <a:r>
              <a:rPr lang="en-IE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(e.g., should use </a:t>
            </a:r>
            <a:r>
              <a:rPr lang="en-IE" dirty="0" err="1" smtClean="0">
                <a:latin typeface="Inconsolata" panose="020B0609030003000000" pitchFamily="49" charset="0"/>
              </a:rPr>
              <a:t>ConcurrentHashMap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651644"/>
            <a:ext cx="29337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40370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200" dirty="0" smtClean="0"/>
              <a:t>What is a Distributed System?</a:t>
            </a:r>
            <a:br>
              <a:rPr lang="en-IE" sz="3200" dirty="0" smtClean="0"/>
            </a:br>
            <a:r>
              <a:rPr lang="en-IE" sz="3200" dirty="0"/>
              <a:t>	</a:t>
            </a:r>
            <a:r>
              <a:rPr lang="en-IE" sz="3200" dirty="0" smtClean="0"/>
              <a:t>Three properties ...</a:t>
            </a:r>
            <a:endParaRPr lang="en-IE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Concurrency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Independent failures</a:t>
            </a:r>
          </a:p>
          <a:p>
            <a:pPr marL="457200" indent="-457200" algn="ctr">
              <a:buAutoNum type="arabicPeriod"/>
            </a:pPr>
            <a:r>
              <a:rPr lang="en-IE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global clock</a:t>
            </a:r>
            <a:endParaRPr lang="en-IE" sz="24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0010010001011010100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100101110100010001001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3403309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18" y="4433161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33" y="5610798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36" y="4434373"/>
            <a:ext cx="445357" cy="4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06" y="4888489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54" y="3908988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54" y="4888488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media.giphy.com/media/HhPKxyjnuUkE0/giph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54" y="6068004"/>
            <a:ext cx="450752" cy="4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Registry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Server Registry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Server (typically) has a Registry: a Map</a:t>
            </a:r>
          </a:p>
          <a:p>
            <a:r>
              <a:rPr lang="en-IE" sz="2800" dirty="0" smtClean="0"/>
              <a:t>Adds skeleton </a:t>
            </a:r>
            <a:r>
              <a:rPr lang="en-IE" sz="2800" i="1" u="sng" dirty="0" smtClean="0"/>
              <a:t>implementations</a:t>
            </a:r>
            <a:r>
              <a:rPr lang="en-IE" sz="2800" i="1" dirty="0" smtClean="0"/>
              <a:t> </a:t>
            </a:r>
            <a:r>
              <a:rPr lang="en-IE" sz="2800" dirty="0" smtClean="0"/>
              <a:t>with key (a string)</a:t>
            </a:r>
            <a:endParaRPr lang="en-IE" sz="2800" dirty="0"/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SkelImpl1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“sk1”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“sk2”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“sk3”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SkelImpl3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Creates/Connects to Registry</a:t>
            </a:r>
            <a:endParaRPr lang="en-I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2396443"/>
            <a:ext cx="6077857" cy="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i="1" u="sng" dirty="0" smtClean="0">
                <a:latin typeface="Calibri Light" panose="020F0302020204030204" pitchFamily="34" charset="0"/>
              </a:rPr>
              <a:t>OR</a:t>
            </a:r>
            <a:endParaRPr lang="en-IE" sz="4000" b="1" i="1" u="sng" dirty="0">
              <a:latin typeface="Calibri Light" panose="020F03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4191000"/>
            <a:ext cx="6684813" cy="5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11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Registers Skeleton Implementation</a:t>
            </a:r>
            <a:endParaRPr lang="en-IE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52300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9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Registry</a:t>
            </a:r>
            <a:endParaRPr lang="en-IE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Connecting to Registry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connects to registry (port, hostname/IP)!</a:t>
            </a:r>
          </a:p>
          <a:p>
            <a:r>
              <a:rPr lang="en-IE" sz="2800" dirty="0" smtClean="0"/>
              <a:t>Retrieves skeleton/stub with key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277620" y="2971800"/>
            <a:ext cx="1804987" cy="70122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SkelImpl1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“sk1”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“sk2”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“sk3”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SkelImpl3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3743" y="4331153"/>
            <a:ext cx="2532743" cy="85044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latin typeface="Inconsolata" panose="020B0609030003000000" pitchFamily="49" charset="0"/>
              </a:rPr>
              <a:t>“sk2”</a:t>
            </a:r>
            <a:endParaRPr lang="en-IE" sz="2000" dirty="0">
              <a:latin typeface="Inconsolata" panose="020B0609030003000000" pitchFamily="49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124200" y="5181600"/>
            <a:ext cx="2322286" cy="13489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7835" y="55626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6057899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Stub2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4" grpId="0" animBg="1"/>
      <p:bldP spid="20" grpId="0" animBg="1"/>
      <p:bldP spid="2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Connecting to Registry</a:t>
            </a:r>
            <a:endParaRPr lang="en-IE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372"/>
            <a:ext cx="72101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pic>
        <p:nvPicPr>
          <p:cNvPr id="6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4305300"/>
            <a:ext cx="2552700" cy="224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>
                <a:latin typeface="Calibri Light" panose="020F0302020204030204" pitchFamily="34" charset="0"/>
              </a:rPr>
              <a:t>Server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Calls Remote Methods</a:t>
            </a:r>
            <a:endParaRPr lang="en-IE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has stub, calls method, serialises arguments</a:t>
            </a:r>
          </a:p>
          <a:p>
            <a:r>
              <a:rPr lang="en-IE" sz="2800" dirty="0" smtClean="0"/>
              <a:t>Server does processing</a:t>
            </a:r>
          </a:p>
          <a:p>
            <a:r>
              <a:rPr lang="en-IE" sz="2800" dirty="0" smtClean="0"/>
              <a:t>Server returns answer; client </a:t>
            </a:r>
            <a:r>
              <a:rPr lang="en-IE" sz="2800" dirty="0" err="1" smtClean="0"/>
              <a:t>deserialises</a:t>
            </a:r>
            <a:r>
              <a:rPr lang="en-IE" sz="2800" dirty="0" smtClean="0"/>
              <a:t> result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536836" y="3733800"/>
            <a:ext cx="1804987" cy="92211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Network</a:t>
            </a:r>
            <a:endParaRPr lang="en-IE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0569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SkelImpl2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Stub2</a:t>
            </a:r>
            <a:endParaRPr lang="en-IE" sz="2000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27826" y="4915352"/>
            <a:ext cx="2532743" cy="95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err="1" smtClean="0">
                <a:latin typeface="Inconsolata" panose="020B0609030003000000" pitchFamily="49" charset="0"/>
              </a:rPr>
              <a:t>concat</a:t>
            </a:r>
            <a:r>
              <a:rPr lang="en-IE" sz="2000" dirty="0" smtClean="0">
                <a:latin typeface="Inconsolata" panose="020B0609030003000000" pitchFamily="49" charset="0"/>
              </a:rPr>
              <a:t> (“</a:t>
            </a:r>
            <a:r>
              <a:rPr lang="en-IE" sz="2000" dirty="0" err="1" smtClean="0">
                <a:latin typeface="Inconsolata" panose="020B0609030003000000" pitchFamily="49" charset="0"/>
              </a:rPr>
              <a:t>a”,”b</a:t>
            </a:r>
            <a:r>
              <a:rPr lang="en-IE" sz="2000" dirty="0" smtClean="0">
                <a:latin typeface="Inconsolata" panose="020B0609030003000000" pitchFamily="49" charset="0"/>
              </a:rPr>
              <a:t>”)</a:t>
            </a:r>
            <a:endParaRPr lang="en-IE" sz="2000" dirty="0">
              <a:latin typeface="Inconsolata" panose="020B0609030003000000" pitchFamily="49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124199" y="5791199"/>
            <a:ext cx="2438401" cy="914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“ab”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4338" name="Picture 2" descr="http://www.sassouthampton.co.uk/images/cog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9" y="4662258"/>
            <a:ext cx="893619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Client Calls Remote Methods</a:t>
            </a:r>
            <a:endParaRPr lang="en-IE" sz="3200" dirty="0"/>
          </a:p>
        </p:txBody>
      </p:sp>
      <p:pic>
        <p:nvPicPr>
          <p:cNvPr id="4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68108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latin typeface="Calibri Light" panose="020F0302020204030204" pitchFamily="34" charset="0"/>
              </a:rPr>
              <a:t>Client</a:t>
            </a:r>
            <a:endParaRPr lang="en-IE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Java RMI: Remember …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Remote calls are pass-by-value, not pass-by-reference (objects not modified directly)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Everything passed and returned must be </a:t>
            </a:r>
            <a:r>
              <a:rPr lang="en-IE" dirty="0" err="1" smtClean="0"/>
              <a:t>Serialisable</a:t>
            </a:r>
            <a:r>
              <a:rPr lang="en-IE" dirty="0" smtClean="0"/>
              <a:t>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 stub/</a:t>
            </a:r>
            <a:r>
              <a:rPr lang="en-IE" dirty="0" err="1" smtClean="0"/>
              <a:t>skel</a:t>
            </a:r>
            <a:r>
              <a:rPr lang="en-IE" dirty="0" smtClean="0"/>
              <a:t> method </a:t>
            </a:r>
            <a:r>
              <a:rPr lang="en-IE" i="1" dirty="0" smtClean="0"/>
              <a:t>must </a:t>
            </a:r>
            <a:r>
              <a:rPr lang="en-IE" dirty="0" smtClean="0"/>
              <a:t>throw a remote exception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Server implementation can only throw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endParaRPr lang="en-IE" sz="2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1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 of distributed systems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94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687"/>
  <p:tag name="ORIGINALWIDTH" val="306,04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$(n^2)$&#10;\end{document}&#10;"/>
  <p:tag name="IGUANATEXSIZE" val="25"/>
  <p:tag name="IGUANATEXCURSOR" val="233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11312</TotalTime>
  <Words>2106</Words>
  <Application>Microsoft Office PowerPoint</Application>
  <PresentationFormat>On-screen Show (4:3)</PresentationFormat>
  <Paragraphs>624</Paragraphs>
  <Slides>88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CC5212-1 Procesamiento Masivo de Datos Otoño 2023  Lecture 2 Distributed Systems</vt:lpstr>
      <vt:lpstr>Processing massive data needs   Distributed Systems …</vt:lpstr>
      <vt:lpstr>Monolithic vs. Distributed Systems</vt:lpstr>
      <vt:lpstr>Parallel vs. Distributed Systems</vt:lpstr>
      <vt:lpstr>What is a Distributed System?</vt:lpstr>
      <vt:lpstr>What is a Distributed System?  Three properties ...</vt:lpstr>
      <vt:lpstr>What is a Distributed System?  Three properties ...</vt:lpstr>
      <vt:lpstr>What is a Distributed System?  Three properties ...</vt:lpstr>
      <vt:lpstr>Challenges of distributed systems</vt:lpstr>
      <vt:lpstr>Two General's Problem</vt:lpstr>
      <vt:lpstr>Two General's Problem</vt:lpstr>
      <vt:lpstr>Two General's Problem</vt:lpstr>
      <vt:lpstr>Two General's Problem</vt:lpstr>
      <vt:lpstr>Two General's Problem</vt:lpstr>
      <vt:lpstr>Two General's Problem</vt:lpstr>
      <vt:lpstr>Two General's Problem</vt:lpstr>
      <vt:lpstr>Two General's Problem</vt:lpstr>
      <vt:lpstr>Two General’s Problem</vt:lpstr>
      <vt:lpstr>Byzantine General's Problem</vt:lpstr>
      <vt:lpstr>Byzantine General's Problem</vt:lpstr>
      <vt:lpstr>Byzantine General's Problem</vt:lpstr>
      <vt:lpstr>What makes a good   Distributed System?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Distributed Systems:  Client–Server Architecture</vt:lpstr>
      <vt:lpstr>Client–Server Model</vt:lpstr>
      <vt:lpstr>Client–Server: Thin Client</vt:lpstr>
      <vt:lpstr>Client–Server: Fat Client</vt:lpstr>
      <vt:lpstr> Client–Server: Three-Tier Server</vt:lpstr>
      <vt:lpstr> Client–Server: Three-Tier Server</vt:lpstr>
      <vt:lpstr>Distributed Systems:  Peer-to-Peer (P2P) Architecture</vt:lpstr>
      <vt:lpstr>Peer-to-Peer (P2P)</vt:lpstr>
      <vt:lpstr>Peer-to-Peer (P2P)</vt:lpstr>
      <vt:lpstr>Peer-to-Peer (P2P)</vt:lpstr>
      <vt:lpstr>Peer-to-Peer (P2P)</vt:lpstr>
      <vt:lpstr>Peer-to-Peer (P2P)</vt:lpstr>
      <vt:lpstr>Peer-to-Peer (P2P)</vt:lpstr>
      <vt:lpstr>Peer-to-Peer: Unstructured (flooding)</vt:lpstr>
      <vt:lpstr>Peer-to-Peer: Unstructured (flooding)</vt:lpstr>
      <vt:lpstr>Peer-to-Peer: Structured (Central)</vt:lpstr>
      <vt:lpstr>Dangers of SPoF: not just technical</vt:lpstr>
      <vt:lpstr>Dangers of SPoF: not just technical</vt:lpstr>
      <vt:lpstr>Peer-to-Peer: Structured (Hierarchical)</vt:lpstr>
      <vt:lpstr>Peer-to-Peer: Structured (Distributed Index)</vt:lpstr>
      <vt:lpstr>Peer-to-Peer: Structured (DHT)</vt:lpstr>
      <vt:lpstr>Peer-to-Peer: Structured (DHT)</vt:lpstr>
      <vt:lpstr>Distributed Systems:  Hybrid Example (Bittorrent)</vt:lpstr>
      <vt:lpstr>Bittorrent: Search Server</vt:lpstr>
      <vt:lpstr>Bittorrent: Tracker</vt:lpstr>
      <vt:lpstr>Bittorrent: File-Sharing</vt:lpstr>
      <vt:lpstr>Bittorrent: Hybrid</vt:lpstr>
      <vt:lpstr>Distributed Systems:  In the Real World</vt:lpstr>
      <vt:lpstr>Physical Location: Cluster Computing</vt:lpstr>
      <vt:lpstr>Physical Location: Cluster Computing</vt:lpstr>
      <vt:lpstr>Physical Location: Cloud Computing</vt:lpstr>
      <vt:lpstr>Physical Location: Cloud Computing</vt:lpstr>
      <vt:lpstr>Physical Location: Grid Computing</vt:lpstr>
      <vt:lpstr>Physical Location: Grid Computing</vt:lpstr>
      <vt:lpstr>Physical Location: Grid Computing</vt:lpstr>
      <vt:lpstr>Physical Locations</vt:lpstr>
      <vt:lpstr>Lab II Preview:  Distributed System</vt:lpstr>
      <vt:lpstr>Messaging System</vt:lpstr>
      <vt:lpstr>Distributed messaging system</vt:lpstr>
      <vt:lpstr>Lab II Preview:  Java RMI Overview</vt:lpstr>
      <vt:lpstr>Why is Java RMI Important?</vt:lpstr>
      <vt:lpstr>What is Java RMI?</vt:lpstr>
      <vt:lpstr>What is Java RMI?</vt:lpstr>
      <vt:lpstr>What is Java RMI?</vt:lpstr>
      <vt:lpstr>Stub/Skeleton Same Interface!</vt:lpstr>
      <vt:lpstr>Server Implements Skeleton</vt:lpstr>
      <vt:lpstr>Server Registry</vt:lpstr>
      <vt:lpstr>Server Creates/Connects to Registry</vt:lpstr>
      <vt:lpstr>Server Registers Skeleton Implementation</vt:lpstr>
      <vt:lpstr>Client Connecting to Registry</vt:lpstr>
      <vt:lpstr>Client Connecting to Registry</vt:lpstr>
      <vt:lpstr>Client Calls Remote Methods</vt:lpstr>
      <vt:lpstr>Client Calls Remote Methods</vt:lpstr>
      <vt:lpstr>Java RMI: Remember …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521</cp:revision>
  <dcterms:created xsi:type="dcterms:W3CDTF">2006-08-16T00:00:00Z</dcterms:created>
  <dcterms:modified xsi:type="dcterms:W3CDTF">2023-03-20T19:18:37Z</dcterms:modified>
</cp:coreProperties>
</file>