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528" r:id="rId2"/>
    <p:sldId id="462" r:id="rId3"/>
    <p:sldId id="463" r:id="rId4"/>
    <p:sldId id="464" r:id="rId5"/>
    <p:sldId id="530" r:id="rId6"/>
    <p:sldId id="467" r:id="rId7"/>
    <p:sldId id="466" r:id="rId8"/>
    <p:sldId id="468" r:id="rId9"/>
    <p:sldId id="531" r:id="rId10"/>
    <p:sldId id="532" r:id="rId11"/>
    <p:sldId id="533" r:id="rId12"/>
    <p:sldId id="536" r:id="rId13"/>
    <p:sldId id="472" r:id="rId14"/>
    <p:sldId id="473" r:id="rId15"/>
    <p:sldId id="535" r:id="rId16"/>
    <p:sldId id="474" r:id="rId17"/>
    <p:sldId id="534" r:id="rId18"/>
    <p:sldId id="475" r:id="rId19"/>
    <p:sldId id="476" r:id="rId20"/>
    <p:sldId id="477" r:id="rId21"/>
    <p:sldId id="478" r:id="rId22"/>
    <p:sldId id="479" r:id="rId23"/>
    <p:sldId id="258" r:id="rId24"/>
    <p:sldId id="260" r:id="rId25"/>
    <p:sldId id="538" r:id="rId26"/>
    <p:sldId id="541" r:id="rId27"/>
    <p:sldId id="552" r:id="rId28"/>
    <p:sldId id="544" r:id="rId29"/>
    <p:sldId id="540" r:id="rId30"/>
    <p:sldId id="542" r:id="rId31"/>
    <p:sldId id="545" r:id="rId32"/>
    <p:sldId id="547" r:id="rId33"/>
    <p:sldId id="269" r:id="rId34"/>
    <p:sldId id="270" r:id="rId35"/>
    <p:sldId id="482" r:id="rId36"/>
    <p:sldId id="490" r:id="rId37"/>
    <p:sldId id="548" r:id="rId38"/>
    <p:sldId id="492" r:id="rId39"/>
    <p:sldId id="551" r:id="rId40"/>
    <p:sldId id="494" r:id="rId41"/>
    <p:sldId id="553" r:id="rId42"/>
    <p:sldId id="495" r:id="rId43"/>
    <p:sldId id="496" r:id="rId44"/>
    <p:sldId id="497" r:id="rId45"/>
    <p:sldId id="550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507" r:id="rId56"/>
    <p:sldId id="508" r:id="rId57"/>
    <p:sldId id="510" r:id="rId58"/>
    <p:sldId id="511" r:id="rId59"/>
    <p:sldId id="512" r:id="rId60"/>
    <p:sldId id="448" r:id="rId61"/>
    <p:sldId id="449" r:id="rId62"/>
    <p:sldId id="554" r:id="rId63"/>
    <p:sldId id="450" r:id="rId64"/>
    <p:sldId id="451" r:id="rId65"/>
    <p:sldId id="453" r:id="rId66"/>
    <p:sldId id="452" r:id="rId67"/>
    <p:sldId id="454" r:id="rId68"/>
    <p:sldId id="455" r:id="rId69"/>
    <p:sldId id="456" r:id="rId70"/>
    <p:sldId id="556" r:id="rId71"/>
    <p:sldId id="557" r:id="rId72"/>
    <p:sldId id="565" r:id="rId73"/>
    <p:sldId id="566" r:id="rId74"/>
    <p:sldId id="558" r:id="rId75"/>
    <p:sldId id="559" r:id="rId76"/>
    <p:sldId id="567" r:id="rId77"/>
    <p:sldId id="568" r:id="rId78"/>
    <p:sldId id="560" r:id="rId79"/>
    <p:sldId id="561" r:id="rId80"/>
    <p:sldId id="562" r:id="rId81"/>
    <p:sldId id="563" r:id="rId82"/>
    <p:sldId id="564" r:id="rId83"/>
    <p:sldId id="513" r:id="rId84"/>
    <p:sldId id="514" r:id="rId85"/>
    <p:sldId id="515" r:id="rId86"/>
    <p:sldId id="516" r:id="rId87"/>
    <p:sldId id="517" r:id="rId88"/>
    <p:sldId id="518" r:id="rId89"/>
    <p:sldId id="520" r:id="rId90"/>
    <p:sldId id="522" r:id="rId91"/>
    <p:sldId id="523" r:id="rId92"/>
    <p:sldId id="526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2E49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-13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E3DE7-D83F-4581-8B27-67205E0D0A21}" type="datetimeFigureOut">
              <a:rPr lang="en-IE" smtClean="0"/>
              <a:t>13/03/2023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19B3D-0B3F-4CBC-8D2E-978EB33CDAA9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7423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0012-02A5-4B9A-BBBE-ECC937BD1D5A}" type="datetimeFigureOut">
              <a:rPr lang="en-IE" smtClean="0"/>
              <a:t>13/03/2023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witter.com/engineering/en_us/topics/infrastructure/2017/the-infrastructure-behind-twitter-scale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aidanhogan.com/teaching/cc5212-1-2023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107.jpe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2023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 smtClean="0"/>
              <a:t>Lecture 1</a:t>
            </a:r>
            <a:br>
              <a:rPr lang="en-IE" sz="4000" dirty="0" smtClean="0"/>
            </a:br>
            <a:r>
              <a:rPr lang="en-IE" dirty="0" smtClean="0"/>
              <a:t>Introduction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05064"/>
            <a:ext cx="5715000" cy="34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  <p:pic>
        <p:nvPicPr>
          <p:cNvPr id="6" name="Picture 4" descr="http://nmss.edu.au/img/sn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3974"/>
            <a:ext cx="4496728" cy="45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ebategraph.org/Handler.ashx?path=ROOT/u23/Chol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52" y="1752600"/>
            <a:ext cx="29301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5252" y="1905000"/>
            <a:ext cx="2930148" cy="36576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2243570" y="3810000"/>
            <a:ext cx="609600" cy="4572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Freeform 11"/>
          <p:cNvSpPr/>
          <p:nvPr/>
        </p:nvSpPr>
        <p:spPr>
          <a:xfrm>
            <a:off x="2839316" y="1905000"/>
            <a:ext cx="3158836" cy="3657600"/>
          </a:xfrm>
          <a:custGeom>
            <a:avLst/>
            <a:gdLst>
              <a:gd name="connsiteX0" fmla="*/ 0 w 3158836"/>
              <a:gd name="connsiteY0" fmla="*/ 1911927 h 3657600"/>
              <a:gd name="connsiteX1" fmla="*/ 3144982 w 3158836"/>
              <a:gd name="connsiteY1" fmla="*/ 0 h 3657600"/>
              <a:gd name="connsiteX2" fmla="*/ 3158836 w 3158836"/>
              <a:gd name="connsiteY2" fmla="*/ 3657600 h 3657600"/>
              <a:gd name="connsiteX3" fmla="*/ 13854 w 3158836"/>
              <a:gd name="connsiteY3" fmla="*/ 2369127 h 3657600"/>
              <a:gd name="connsiteX4" fmla="*/ 0 w 3158836"/>
              <a:gd name="connsiteY4" fmla="*/ 191192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836" h="3657600">
                <a:moveTo>
                  <a:pt x="0" y="1911927"/>
                </a:moveTo>
                <a:lnTo>
                  <a:pt x="3144982" y="0"/>
                </a:lnTo>
                <a:lnTo>
                  <a:pt x="3158836" y="3657600"/>
                </a:lnTo>
                <a:lnTo>
                  <a:pt x="13854" y="2369127"/>
                </a:lnTo>
                <a:lnTo>
                  <a:pt x="0" y="1911927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5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pic>
        <p:nvPicPr>
          <p:cNvPr id="5" name="Picture 2" descr="http://blog.rtwilson.com/wp-content/uploads/2012/01/SnowMap_Poi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4" y="1295400"/>
            <a:ext cx="7673631" cy="48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toilet-guru.com/pictures/cholera-pump-dscf5006-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2" y="2362200"/>
            <a:ext cx="3279774" cy="293319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616 deaths, 8 days later …</a:t>
            </a:r>
            <a:endParaRPr lang="en-IE" sz="3200" dirty="0"/>
          </a:p>
        </p:txBody>
      </p:sp>
      <p:pic>
        <p:nvPicPr>
          <p:cNvPr id="13318" name="Picture 6" descr="http://4.bp.blogspot.com/_ZGrx2SwpQ4Q/S4RRztY_PEI/AAAAAAAABSU/4Kxeb5cD2oU/s400/j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2362200"/>
            <a:ext cx="3305175" cy="29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1855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5715000" y="3780000"/>
            <a:ext cx="16332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4360200" y="3780000"/>
            <a:ext cx="13548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99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5" name="Picture 2" descr="http://www.westendextra.com/sites/all/files/nj_westend/imagecache/main_img/images/news/john%20snow%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398"/>
            <a:ext cx="7391400" cy="47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01" y="1295398"/>
            <a:ext cx="7385699" cy="476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01" y="2286000"/>
            <a:ext cx="2514600" cy="2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Thirty years before discovery of </a:t>
            </a:r>
            <a:r>
              <a:rPr lang="en-IE" i="1" dirty="0" smtClean="0"/>
              <a:t>V. </a:t>
            </a:r>
            <a:r>
              <a:rPr lang="en-IE" i="1" dirty="0" err="1"/>
              <a:t>cholerae</a:t>
            </a:r>
            <a:endParaRPr lang="en-IE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Father of Epidemiology</a:t>
            </a:r>
            <a:endParaRPr lang="en-IE" sz="3200" dirty="0"/>
          </a:p>
        </p:txBody>
      </p:sp>
      <p:pic>
        <p:nvPicPr>
          <p:cNvPr id="6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07" y="1394027"/>
            <a:ext cx="7070785" cy="45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55" y="4340429"/>
            <a:ext cx="2211137" cy="15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value of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Epidemiology’s Success Stories</a:t>
            </a:r>
            <a:endParaRPr lang="en-IE" sz="3200" dirty="0"/>
          </a:p>
        </p:txBody>
      </p:sp>
      <p:pic>
        <p:nvPicPr>
          <p:cNvPr id="17412" name="Picture 4" descr="http://www.diseasedetectives.org/files/timeline/timeline_images/smallpox/smallpox_is_d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5287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hotos.the-scientist.com/legacyArticleImages/2012/06/06122012_chol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1" y="4450304"/>
            <a:ext cx="2715335" cy="17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hestar.com/content/dam/thestar/news/insight/2018/02/17/the-world-is-zeroing-in-on-the-end-of-polio-by-stopping-people-at-bus-stops-airports-and-train-stations/polio_world_map_web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27" y="1295400"/>
            <a:ext cx="5029200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76719" y="4450304"/>
            <a:ext cx="2325108" cy="1721896"/>
            <a:chOff x="6576719" y="4450304"/>
            <a:chExt cx="2325108" cy="1721896"/>
          </a:xfrm>
        </p:grpSpPr>
        <p:pic>
          <p:nvPicPr>
            <p:cNvPr id="17416" name="Picture 8" descr="http://www.thehindu.com/multimedia/dynamic/01577/08THFOGGING_1577148f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719" y="4450304"/>
              <a:ext cx="2325108" cy="172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1173" y="4693135"/>
              <a:ext cx="1166812" cy="12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2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Value of data: Not just epidemiology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4" descr="http://notizie.tiscali.it/media/14/07/dna-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7388225" cy="4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weathergraphics.com/tim/af447/NASA_Lightning_Climatolo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7254875" cy="3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2060864"/>
            <a:ext cx="762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http://www.theblaze.com/wp-content/uploads/2012/07/Higgs-Boson_CERN-620x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261138"/>
            <a:ext cx="5905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8586" y="1143000"/>
            <a:ext cx="8768341" cy="26150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8" y="1295389"/>
            <a:ext cx="8531500" cy="2438411"/>
          </a:xfrm>
          <a:prstGeom prst="rect">
            <a:avLst/>
          </a:prstGeom>
        </p:spPr>
      </p:pic>
      <p:pic>
        <p:nvPicPr>
          <p:cNvPr id="18447" name="Picture 15" descr="http://upload.wikimedia.org/wikipedia/commons/thumb/d/d8/Leading_presidential_candidate_2012_by_state_Obama_Romney.svg/1024px-Leading_presidential_candidate_2012_by_state_Obama_Romney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90" y="2859160"/>
            <a:ext cx="5340837" cy="31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talkingbiznews.com/wp-content/uploads/2013/10/economic-dat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164726"/>
            <a:ext cx="3905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60998"/>
            <a:ext cx="27051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(Paper) Notebooks no longer good enough</a:t>
            </a:r>
            <a:endParaRPr lang="en-IE" sz="3200" dirty="0"/>
          </a:p>
        </p:txBody>
      </p:sp>
      <p:pic>
        <p:nvPicPr>
          <p:cNvPr id="4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352800" cy="23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cryptomuseum.com/crypto/bombe/img/us_bombe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09804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punchcardreader.com/images/punch_card.75dpi.rg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24" y="4114800"/>
            <a:ext cx="509321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37" y="1447800"/>
            <a:ext cx="5334327" cy="462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Growth of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59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7106" name="Picture 2" descr="http://cache.ohinternet.com/images/6/63/Wikipedi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7165"/>
            <a:ext cx="3703366" cy="45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803900" y="623778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= 1 Wikipedia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libri Light" panose="020F0302020204030204" pitchFamily="34" charset="0"/>
                <a:cs typeface="Segoe UI Semilight" panose="020B0402040204020203" pitchFamily="34" charset="0"/>
              </a:rPr>
              <a:t>English Wikipedia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51 GB of data 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(2015 </a:t>
            </a:r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dump)</a:t>
            </a:r>
          </a:p>
          <a:p>
            <a:pPr algn="ctr"/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(Text; No edit history)</a:t>
            </a:r>
          </a:p>
          <a:p>
            <a:pPr algn="ctr"/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(XML, uncompressed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Wikimedia Commons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24 TB of data </a:t>
            </a: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470.6 Wiki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 </a:t>
            </a:r>
            <a:r>
              <a:rPr lang="en-IE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dump)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26696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Twitter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8 TB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157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(2013, generated)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10" y="1447800"/>
            <a:ext cx="44958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353499"/>
            <a:ext cx="1569720" cy="5886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Large Synoptic Survey Telescope</a:t>
            </a: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15 TB / day (night)</a:t>
            </a: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294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(2020, generated)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8" name="Picture 2" descr="Image result for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15" y="1447801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Facebook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6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00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T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11,764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incoming Hive data)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4506912"/>
            <a:ext cx="4194789" cy="23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Large Hadron Collider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19,607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(2017, filtered data)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Soho, London, 1854</a:t>
            </a:r>
            <a:endParaRPr lang="en-IE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100069" cy="454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977079"/>
            <a:ext cx="7086600" cy="3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PRISM: NSA Surveillance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29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≈ 568,627 </a:t>
            </a:r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(2013, processed)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 descr="http://images.dailytech.com/nimage/Yes_We_Scan_Deal_With_It_Wi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26833"/>
            <a:ext cx="3086100" cy="22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1"/>
            <a:ext cx="502313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Google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100 PB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2,000,000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processed)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2" descr="http://media.rhizome.org/blog/9583/Contra-Internet-Bott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93" y="1447801"/>
            <a:ext cx="6253707" cy="46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8" name="Rectangle 7"/>
          <p:cNvSpPr/>
          <p:nvPr/>
        </p:nvSpPr>
        <p:spPr>
          <a:xfrm>
            <a:off x="6934200" y="990600"/>
            <a:ext cx="22098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23622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Internet Traffic</a:t>
            </a:r>
            <a:endParaRPr lang="en-IE" sz="2400" b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2.4 EB / day</a:t>
            </a:r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47,000,000 Wiki / day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(2014, Cisco estimates)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05000"/>
            <a:ext cx="9124950" cy="381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Data: A Modern-day Bottleneck?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891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The ‘</a:t>
            </a:r>
            <a:r>
              <a:rPr lang="en-IE" sz="3200" dirty="0" smtClean="0"/>
              <a:t>V’s of “Big Data”</a:t>
            </a:r>
            <a:endParaRPr lang="en-IE" sz="3200" dirty="0"/>
          </a:p>
        </p:txBody>
      </p:sp>
      <p:pic>
        <p:nvPicPr>
          <p:cNvPr id="27652" name="Picture 4" descr="https://www.thecareermuse.co.in/wp-content/uploads/2016/05/How-does-Big-Data-Relate-To-Recrui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3" y="1537496"/>
            <a:ext cx="7956014" cy="47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in action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07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7156"/>
            <a:ext cx="30099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Home (Waze)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209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What’s the fastest route to get home right now?</a:t>
            </a:r>
            <a:r>
              <a:rPr lang="en-IE" dirty="0" smtClean="0"/>
              <a:t>”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Processes journeys as background knowledge</a:t>
            </a:r>
          </a:p>
          <a:p>
            <a:r>
              <a:rPr lang="en-IE" dirty="0" smtClean="0"/>
              <a:t>“Participatory Sensing”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55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Predicting Pre-crime (</a:t>
            </a:r>
            <a:r>
              <a:rPr lang="en-IE" dirty="0" err="1" smtClean="0"/>
              <a:t>PredPol</a:t>
            </a:r>
            <a:r>
              <a:rPr lang="en-IE" dirty="0" smtClean="0"/>
              <a:t>)</a:t>
            </a:r>
            <a:endParaRPr lang="en-IE" dirty="0"/>
          </a:p>
        </p:txBody>
      </p:sp>
      <p:pic>
        <p:nvPicPr>
          <p:cNvPr id="4098" name="Picture 2" descr="http://projectholladay.com/predpol/wp-content/uploads/2012/03/f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92" y="2942358"/>
            <a:ext cx="3861089" cy="29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redpol.com/wp-content/uploads/2012/03/predpol_her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2" y="1697250"/>
            <a:ext cx="4197928" cy="12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sz="3000" dirty="0"/>
              <a:t>“</a:t>
            </a:r>
            <a:r>
              <a:rPr lang="en-IE" sz="3000" i="1" dirty="0"/>
              <a:t>What areas of the city are most need of police patrol at 13:55 on Mondays?”</a:t>
            </a:r>
            <a:endParaRPr lang="en-IE" sz="3000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pPr>
              <a:lnSpc>
                <a:spcPct val="120000"/>
              </a:lnSpc>
            </a:pPr>
            <a:r>
              <a:rPr lang="en-IE" sz="3000" dirty="0" err="1"/>
              <a:t>PredPol</a:t>
            </a:r>
            <a:r>
              <a:rPr lang="en-IE" sz="3000" dirty="0"/>
              <a:t> system used by Santa Cruz (US) police </a:t>
            </a:r>
            <a:r>
              <a:rPr lang="en-IE" sz="3000" dirty="0" smtClean="0"/>
              <a:t>patrols</a:t>
            </a:r>
          </a:p>
          <a:p>
            <a:pPr>
              <a:lnSpc>
                <a:spcPct val="120000"/>
              </a:lnSpc>
            </a:pPr>
            <a:r>
              <a:rPr lang="en-IE" sz="3000" dirty="0" smtClean="0"/>
              <a:t>Predictions based on 8 years of historical crime data </a:t>
            </a:r>
            <a:endParaRPr lang="en-IE" sz="3000" dirty="0"/>
          </a:p>
        </p:txBody>
      </p:sp>
    </p:spTree>
    <p:extLst>
      <p:ext uri="{BB962C8B-B14F-4D97-AF65-F5344CB8AC3E}">
        <p14:creationId xmlns:p14="http://schemas.microsoft.com/office/powerpoint/2010/main" val="25917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Elected President (Narwhal)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38890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5" y="15240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/>
              <a:t>Who are the undecided voters and how can I convince them to vote for me</a:t>
            </a:r>
            <a:r>
              <a:rPr lang="en-IE" i="1" dirty="0" smtClean="0"/>
              <a:t>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User profiles built and integrated from online sources</a:t>
            </a:r>
          </a:p>
          <a:p>
            <a:r>
              <a:rPr lang="en-IE" dirty="0"/>
              <a:t>Targeted </a:t>
            </a:r>
            <a:r>
              <a:rPr lang="en-IE" dirty="0" smtClean="0"/>
              <a:t>messages sent </a:t>
            </a:r>
            <a:r>
              <a:rPr lang="en-IE" dirty="0"/>
              <a:t>to voters based on profile</a:t>
            </a:r>
          </a:p>
        </p:txBody>
      </p:sp>
    </p:spTree>
    <p:extLst>
      <p:ext uri="{BB962C8B-B14F-4D97-AF65-F5344CB8AC3E}">
        <p14:creationId xmlns:p14="http://schemas.microsoft.com/office/powerpoint/2010/main" val="17805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Elected President (Narwhal)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38890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5" y="15240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/>
              <a:t>Who are the undecided voters and how can I convince them to vote for me</a:t>
            </a:r>
            <a:r>
              <a:rPr lang="en-IE" i="1" dirty="0" smtClean="0"/>
              <a:t>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User profiles built and integrated from online sources</a:t>
            </a:r>
          </a:p>
          <a:p>
            <a:r>
              <a:rPr lang="en-IE" dirty="0"/>
              <a:t>Targeted </a:t>
            </a:r>
            <a:r>
              <a:rPr lang="en-IE" dirty="0" smtClean="0"/>
              <a:t>messages sent </a:t>
            </a:r>
            <a:r>
              <a:rPr lang="en-IE" dirty="0"/>
              <a:t>to voters based on profile</a:t>
            </a:r>
          </a:p>
        </p:txBody>
      </p:sp>
      <p:pic>
        <p:nvPicPr>
          <p:cNvPr id="8" name="Picture 2" descr="Image result for cambridge analy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9551"/>
            <a:ext cx="7856220" cy="36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know now … 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Winning Jeopardy (IBM Watson)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 smtClean="0"/>
              <a:t>Can a computer beat human experts at Jeopardy?”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Indexed 200 million pages of </a:t>
            </a:r>
            <a:r>
              <a:rPr lang="en-IE" dirty="0" smtClean="0"/>
              <a:t>content</a:t>
            </a:r>
            <a:endParaRPr lang="en-IE" dirty="0"/>
          </a:p>
          <a:p>
            <a:r>
              <a:rPr lang="en-IE" dirty="0"/>
              <a:t>An ensemble of 100 </a:t>
            </a:r>
            <a:r>
              <a:rPr lang="en-IE" dirty="0" smtClean="0"/>
              <a:t>processing techniques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0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10" y="1447800"/>
            <a:ext cx="4495800" cy="449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353499"/>
            <a:ext cx="1569720" cy="58864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Surveying the Night Sky (LSST)</a:t>
            </a:r>
            <a:endParaRPr lang="en-IE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 astronomic bodies are changing in the sky?”</a:t>
            </a:r>
            <a:endParaRPr lang="en-IE" dirty="0" smtClean="0"/>
          </a:p>
          <a:p>
            <a:pPr marL="0" indent="0">
              <a:lnSpc>
                <a:spcPct val="120000"/>
              </a:lnSpc>
              <a:buNone/>
            </a:pPr>
            <a:endParaRPr lang="en-IE" dirty="0" smtClean="0"/>
          </a:p>
          <a:p>
            <a:r>
              <a:rPr lang="en-IE" dirty="0" smtClean="0"/>
              <a:t>Surveys the visible sky each week (15 TB / day)</a:t>
            </a:r>
          </a:p>
          <a:p>
            <a:r>
              <a:rPr lang="en-IE" dirty="0" smtClean="0"/>
              <a:t>Queries external catalogues for known information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Processing lots of data ...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04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n-IE" dirty="0" smtClean="0"/>
              <a:t> can be</a:t>
            </a:r>
          </a:p>
          <a:p>
            <a:pPr lvl="1"/>
            <a:r>
              <a:rPr lang="en-IE" dirty="0" smtClean="0"/>
              <a:t>(Semi-)Structured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>
                <a:solidFill>
                  <a:srgbClr val="0070C0"/>
                </a:solidFill>
              </a:rPr>
              <a:t>Relational DBs, JSON</a:t>
            </a:r>
            <a:r>
              <a:rPr lang="en-IE" dirty="0" smtClean="0">
                <a:solidFill>
                  <a:srgbClr val="0070C0"/>
                </a:solidFill>
              </a:rPr>
              <a:t>, XML, CSV, HTML form data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/>
              <a:t>U</a:t>
            </a:r>
            <a:r>
              <a:rPr lang="en-IE" dirty="0" smtClean="0"/>
              <a:t>nstructured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 smtClean="0">
                <a:solidFill>
                  <a:srgbClr val="0070C0"/>
                </a:solidFill>
              </a:rPr>
              <a:t>text document, comments, tweets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And everything in-between!</a:t>
            </a:r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4340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Processing</a:t>
            </a:r>
            <a:r>
              <a:rPr lang="en-IE" dirty="0" smtClean="0"/>
              <a:t> can involve:</a:t>
            </a:r>
          </a:p>
          <a:p>
            <a:pPr lvl="1"/>
            <a:r>
              <a:rPr lang="en-IE" dirty="0" smtClean="0"/>
              <a:t>Data Management</a:t>
            </a:r>
            <a:endParaRPr lang="en-IE" dirty="0"/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indexing</a:t>
            </a:r>
            <a:r>
              <a:rPr lang="en-IE" u="sng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</a:t>
            </a:r>
            <a:r>
              <a:rPr lang="en-IE" u="sng" dirty="0" smtClean="0">
                <a:solidFill>
                  <a:srgbClr val="0070C0"/>
                </a:solidFill>
              </a:rPr>
              <a:t>querying</a:t>
            </a:r>
            <a:r>
              <a:rPr lang="en-IE" dirty="0" smtClean="0"/>
              <a:t>, </a:t>
            </a:r>
            <a:r>
              <a:rPr lang="en-IE" u="sng" dirty="0">
                <a:solidFill>
                  <a:srgbClr val="0070C0"/>
                </a:solidFill>
              </a:rPr>
              <a:t>joins</a:t>
            </a:r>
            <a:r>
              <a:rPr lang="en-IE" dirty="0"/>
              <a:t>,</a:t>
            </a:r>
            <a:r>
              <a:rPr lang="en-IE" dirty="0">
                <a:solidFill>
                  <a:srgbClr val="0070C0"/>
                </a:solidFill>
              </a:rPr>
              <a:t> </a:t>
            </a:r>
            <a:r>
              <a:rPr lang="en-IE" u="sng" dirty="0" smtClean="0">
                <a:solidFill>
                  <a:srgbClr val="0070C0"/>
                </a:solidFill>
              </a:rPr>
              <a:t>aggregation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Natural Language Processing </a:t>
            </a:r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keyword search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topic extraction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entity recognition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machine translation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</a:t>
            </a:r>
            <a:r>
              <a:rPr lang="en-IE" dirty="0" smtClean="0"/>
              <a:t>etc.) </a:t>
            </a:r>
            <a:endParaRPr lang="en-IE" dirty="0"/>
          </a:p>
          <a:p>
            <a:pPr lvl="1"/>
            <a:r>
              <a:rPr lang="en-IE" dirty="0" smtClean="0"/>
              <a:t>Data Mining and Statistics </a:t>
            </a:r>
          </a:p>
          <a:p>
            <a:pPr lvl="2"/>
            <a:r>
              <a:rPr lang="en-IE" dirty="0" smtClean="0"/>
              <a:t>(</a:t>
            </a:r>
            <a:r>
              <a:rPr lang="en-IE" dirty="0" smtClean="0">
                <a:solidFill>
                  <a:srgbClr val="0070C0"/>
                </a:solidFill>
              </a:rPr>
              <a:t>pattern recognition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classification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regression</a:t>
            </a:r>
            <a:r>
              <a:rPr lang="en-IE" dirty="0" smtClean="0"/>
              <a:t>,</a:t>
            </a:r>
            <a:r>
              <a:rPr lang="en-IE" dirty="0" smtClean="0">
                <a:solidFill>
                  <a:srgbClr val="0070C0"/>
                </a:solidFill>
              </a:rPr>
              <a:t> recommendations, </a:t>
            </a:r>
            <a:r>
              <a:rPr lang="en-IE" dirty="0" smtClean="0"/>
              <a:t>etc.)</a:t>
            </a:r>
          </a:p>
          <a:p>
            <a:pPr lvl="1"/>
            <a:r>
              <a:rPr lang="en-IE" dirty="0" smtClean="0"/>
              <a:t>Or something else / A mix</a:t>
            </a:r>
            <a:endParaRPr lang="en-IE" b="1" dirty="0" smtClean="0"/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191000"/>
            <a:ext cx="8229600" cy="12192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7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So where to start?</a:t>
            </a:r>
            <a:endParaRPr lang="en-IE" sz="3200" dirty="0"/>
          </a:p>
        </p:txBody>
      </p:sp>
      <p:pic>
        <p:nvPicPr>
          <p:cNvPr id="7170" name="Picture 2" descr="https://docs.gimp.org/nl/images/filters/examples/render-taj-m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35" y="1669276"/>
            <a:ext cx="405245" cy="4052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63127"/>
            <a:ext cx="5575826" cy="44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pPr lvl="1"/>
            <a:endParaRPr lang="en-I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11462" y="1671547"/>
            <a:ext cx="2646218" cy="286232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 have an algorithm.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 have a machine that can process 1,000</a:t>
            </a:r>
            <a:r>
              <a:rPr lang="en-IE" dirty="0">
                <a:solidFill>
                  <a:srgbClr val="00B050"/>
                </a:solidFill>
                <a:latin typeface="Segoe UI Light" panose="020B0502040204020203" pitchFamily="34" charset="0"/>
              </a:rPr>
              <a:t> </a:t>
            </a:r>
            <a:r>
              <a:rPr lang="en-IE" dirty="0" smtClean="0">
                <a:latin typeface="Segoe UI Light" panose="020B0502040204020203" pitchFamily="34" charset="0"/>
              </a:rPr>
              <a:t>input items in an hour.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If I buy a machine that is </a:t>
            </a:r>
            <a:r>
              <a:rPr lang="en-IE" i="1" u="sng" dirty="0" smtClean="0">
                <a:latin typeface="Segoe UI Light" panose="020B0502040204020203" pitchFamily="34" charset="0"/>
              </a:rPr>
              <a:t>n</a:t>
            </a:r>
            <a:r>
              <a:rPr lang="en-IE" dirty="0" smtClean="0">
                <a:latin typeface="Segoe UI Light" panose="020B0502040204020203" pitchFamily="34" charset="0"/>
              </a:rPr>
              <a:t> times as powerful, how many input items can I process in an hour?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6345" y="5688795"/>
            <a:ext cx="228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Note: Not the 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same machine!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72345" y="5192127"/>
            <a:ext cx="547255" cy="496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3287127"/>
            <a:ext cx="228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Quadratic O(n</a:t>
            </a:r>
            <a:r>
              <a:rPr lang="en-IE" baseline="30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2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 </a:t>
            </a: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often too much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460674" y="3933458"/>
            <a:ext cx="311726" cy="572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445" y="4537284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462" y="4533869"/>
            <a:ext cx="2646218" cy="64633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what the algorithm is!!</a:t>
            </a:r>
          </a:p>
        </p:txBody>
      </p:sp>
    </p:spTree>
    <p:extLst>
      <p:ext uri="{BB962C8B-B14F-4D97-AF65-F5344CB8AC3E}">
        <p14:creationId xmlns:p14="http://schemas.microsoft.com/office/powerpoint/2010/main" val="929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One machine that’s </a:t>
            </a:r>
            <a:r>
              <a:rPr lang="en-IE" i="1" dirty="0" smtClean="0"/>
              <a:t>n</a:t>
            </a:r>
            <a:r>
              <a:rPr lang="en-IE" dirty="0" smtClean="0"/>
              <a:t> times as powerful?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i="1" dirty="0" smtClean="0"/>
              <a:t>n</a:t>
            </a:r>
            <a:r>
              <a:rPr lang="en-IE" dirty="0" smtClean="0"/>
              <a:t> </a:t>
            </a:r>
            <a:r>
              <a:rPr lang="en-IE" dirty="0"/>
              <a:t>machines that are equally as powerful?</a:t>
            </a:r>
          </a:p>
          <a:p>
            <a:endParaRPr lang="en-IE" dirty="0"/>
          </a:p>
        </p:txBody>
      </p:sp>
      <p:pic>
        <p:nvPicPr>
          <p:cNvPr id="13318" name="Picture 6" descr="http://www.wired.com/images_blogs/photos/uncategorized/2008/09/16/cx1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3047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104358" cy="24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7873" y="1752600"/>
            <a:ext cx="76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i="1" dirty="0" smtClean="0">
                <a:solidFill>
                  <a:srgbClr val="FF0000"/>
                </a:solidFill>
              </a:rPr>
              <a:t>vs.</a:t>
            </a:r>
            <a:endParaRPr lang="en-IE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Data-intensive</a:t>
            </a:r>
          </a:p>
          <a:p>
            <a:pPr lvl="1"/>
            <a:r>
              <a:rPr lang="en-IE" dirty="0" smtClean="0"/>
              <a:t>Inexpensive algorithms / Large inputs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e.g., Google, Facebook, Twitter</a:t>
            </a:r>
          </a:p>
          <a:p>
            <a:pPr lvl="1"/>
            <a:endParaRPr lang="en-IE" dirty="0"/>
          </a:p>
          <a:p>
            <a:r>
              <a:rPr lang="en-IE" dirty="0" smtClean="0"/>
              <a:t>Compute-intensive</a:t>
            </a:r>
          </a:p>
          <a:p>
            <a:pPr lvl="1"/>
            <a:r>
              <a:rPr lang="en-IE" dirty="0" smtClean="0"/>
              <a:t>More expensive algorithms / Smaller inputs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e.g., climate simulations, chess games, </a:t>
            </a:r>
            <a:r>
              <a:rPr lang="en-IE" dirty="0" err="1" smtClean="0">
                <a:solidFill>
                  <a:srgbClr val="0070C0"/>
                </a:solidFill>
              </a:rPr>
              <a:t>combinatorials</a:t>
            </a:r>
            <a:endParaRPr lang="en-IE" dirty="0" smtClean="0">
              <a:solidFill>
                <a:srgbClr val="0070C0"/>
              </a:solidFill>
            </a:endParaRPr>
          </a:p>
          <a:p>
            <a:endParaRPr lang="en-IE" dirty="0">
              <a:solidFill>
                <a:srgbClr val="0070C0"/>
              </a:solidFill>
            </a:endParaRPr>
          </a:p>
          <a:p>
            <a:r>
              <a:rPr lang="en-IE" dirty="0" smtClean="0"/>
              <a:t>No black and white!</a:t>
            </a:r>
          </a:p>
          <a:p>
            <a:pPr marL="0" indent="0">
              <a:buNone/>
            </a:pPr>
            <a:endParaRPr lang="en-IE" b="1" dirty="0" smtClean="0"/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429000"/>
            <a:ext cx="8229600" cy="205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596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Distributed Computing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1854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4360200" y="3780000"/>
            <a:ext cx="2988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171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Lots of data? 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1998: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7172" name="Picture 4" descr="http://farm4.static.flickr.com/3565/3322767346_c97552f7b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886074"/>
            <a:ext cx="5524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ctiverain.com/image_store/uploads/2/4/4/3/0/ar127886441303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21162"/>
            <a:ext cx="2228850" cy="19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2359168"/>
            <a:ext cx="3881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Distributed </a:t>
            </a:r>
            <a:r>
              <a:rPr lang="en-IE" sz="3200" dirty="0" smtClean="0"/>
              <a:t>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data? Need </a:t>
            </a:r>
            <a:r>
              <a:rPr lang="en-IE" dirty="0" smtClean="0"/>
              <a:t>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2014: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548248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upload.wikimedia.org/wikipedia/commons/thumb/5/51/Google.png/800px-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20" y="2819400"/>
            <a:ext cx="5105400" cy="18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Transport Costs </a:t>
            </a:r>
            <a:r>
              <a:rPr lang="en-IE" sz="2400" dirty="0" smtClean="0"/>
              <a:t>(typical figures)</a:t>
            </a:r>
            <a:endParaRPr lang="en-IE" sz="2400" dirty="0"/>
          </a:p>
        </p:txBody>
      </p:sp>
      <p:sp>
        <p:nvSpPr>
          <p:cNvPr id="10" name="Flowchart: Process 9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prstClr val="white"/>
                </a:solidFill>
              </a:rPr>
              <a:t>Main Memory</a:t>
            </a:r>
            <a:endParaRPr lang="en-IE" sz="2400" dirty="0">
              <a:solidFill>
                <a:prstClr val="white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810000" y="4648200"/>
            <a:ext cx="1524000" cy="1219200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prstClr val="white"/>
                </a:solidFill>
              </a:rPr>
              <a:t>Hard-disk</a:t>
            </a:r>
            <a:endParaRPr lang="en-IE" sz="2400" dirty="0">
              <a:solidFill>
                <a:prstClr val="white"/>
              </a:solidFill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057400" y="4648200"/>
            <a:ext cx="1524000" cy="1219200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prstClr val="white"/>
                </a:solidFill>
              </a:rPr>
              <a:t>Solid State Disk</a:t>
            </a:r>
            <a:endParaRPr lang="en-IE" sz="2400" dirty="0">
              <a:solidFill>
                <a:prstClr val="white"/>
              </a:solidFill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5562600" y="4648200"/>
            <a:ext cx="1524000" cy="12192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prstClr val="white"/>
                </a:solidFill>
              </a:rPr>
              <a:t>Network</a:t>
            </a:r>
          </a:p>
          <a:p>
            <a:pPr algn="ctr"/>
            <a:r>
              <a:rPr lang="en-IE" dirty="0" smtClean="0">
                <a:solidFill>
                  <a:prstClr val="white"/>
                </a:solidFill>
              </a:rPr>
              <a:t>(same </a:t>
            </a:r>
            <a:r>
              <a:rPr lang="en-IE" i="1" dirty="0" smtClean="0">
                <a:solidFill>
                  <a:prstClr val="white"/>
                </a:solidFill>
              </a:rPr>
              <a:t>rack</a:t>
            </a:r>
            <a:r>
              <a:rPr lang="en-IE" dirty="0" smtClean="0">
                <a:solidFill>
                  <a:prstClr val="white"/>
                </a:solidFill>
              </a:rPr>
              <a:t>)</a:t>
            </a:r>
            <a:endParaRPr lang="en-IE" dirty="0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n-IE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IE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n-IE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n-IE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IE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447800" cy="118304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10" idx="0"/>
          </p:cNvCxnSpPr>
          <p:nvPr/>
        </p:nvCxnSpPr>
        <p:spPr>
          <a:xfrm flipH="1">
            <a:off x="1025236" y="2554640"/>
            <a:ext cx="41564" cy="20935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775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30 GB/s</a:t>
            </a:r>
            <a:endParaRPr lang="en-IE" dirty="0"/>
          </a:p>
        </p:txBody>
      </p:sp>
      <p:cxnSp>
        <p:nvCxnSpPr>
          <p:cNvPr id="18" name="Straight Arrow Connector 17"/>
          <p:cNvCxnSpPr>
            <a:endCxn id="12" idx="0"/>
          </p:cNvCxnSpPr>
          <p:nvPr/>
        </p:nvCxnSpPr>
        <p:spPr>
          <a:xfrm>
            <a:off x="1526372" y="2402240"/>
            <a:ext cx="1293028" cy="22459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1" idx="0"/>
          </p:cNvCxnSpPr>
          <p:nvPr/>
        </p:nvCxnSpPr>
        <p:spPr>
          <a:xfrm>
            <a:off x="1905000" y="2286000"/>
            <a:ext cx="2667000" cy="23622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" idx="0"/>
          </p:cNvCxnSpPr>
          <p:nvPr/>
        </p:nvCxnSpPr>
        <p:spPr>
          <a:xfrm>
            <a:off x="2072144" y="1981200"/>
            <a:ext cx="4252456" cy="26670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1059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600 MB/s</a:t>
            </a:r>
            <a:endParaRPr lang="en-IE" dirty="0"/>
          </a:p>
        </p:txBody>
      </p:sp>
      <p:sp>
        <p:nvSpPr>
          <p:cNvPr id="22" name="Rectangle 21"/>
          <p:cNvSpPr/>
          <p:nvPr/>
        </p:nvSpPr>
        <p:spPr>
          <a:xfrm>
            <a:off x="3257004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100 MB/s</a:t>
            </a:r>
            <a:endParaRPr lang="en-IE" dirty="0"/>
          </a:p>
        </p:txBody>
      </p:sp>
      <p:sp>
        <p:nvSpPr>
          <p:cNvPr id="23" name="Flowchart: Process 22"/>
          <p:cNvSpPr/>
          <p:nvPr/>
        </p:nvSpPr>
        <p:spPr>
          <a:xfrm>
            <a:off x="73152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prstClr val="white"/>
                </a:solidFill>
              </a:rPr>
              <a:t>Network</a:t>
            </a:r>
          </a:p>
          <a:p>
            <a:pPr algn="ctr"/>
            <a:r>
              <a:rPr lang="en-IE" dirty="0" smtClean="0">
                <a:solidFill>
                  <a:prstClr val="white"/>
                </a:solidFill>
              </a:rPr>
              <a:t>(across </a:t>
            </a:r>
            <a:r>
              <a:rPr lang="en-IE" i="1" dirty="0" smtClean="0">
                <a:solidFill>
                  <a:prstClr val="white"/>
                </a:solidFill>
              </a:rPr>
              <a:t>racks</a:t>
            </a:r>
            <a:r>
              <a:rPr lang="en-IE" dirty="0" smtClean="0">
                <a:solidFill>
                  <a:prstClr val="white"/>
                </a:solidFill>
              </a:rPr>
              <a:t>)</a:t>
            </a:r>
            <a:endParaRPr lang="en-IE" dirty="0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>
            <a:endCxn id="23" idx="0"/>
          </p:cNvCxnSpPr>
          <p:nvPr/>
        </p:nvCxnSpPr>
        <p:spPr>
          <a:xfrm>
            <a:off x="2148823" y="1676400"/>
            <a:ext cx="5928377" cy="29718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03416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1.25 GB/s</a:t>
            </a:r>
            <a:endParaRPr lang="en-IE" dirty="0"/>
          </a:p>
        </p:txBody>
      </p:sp>
      <p:sp>
        <p:nvSpPr>
          <p:cNvPr id="26" name="Rectangle 25"/>
          <p:cNvSpPr/>
          <p:nvPr/>
        </p:nvSpPr>
        <p:spPr>
          <a:xfrm>
            <a:off x="6243214" y="3890211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 GB/s</a:t>
            </a:r>
            <a:endParaRPr lang="en-IE" dirty="0"/>
          </a:p>
        </p:txBody>
      </p:sp>
      <p:sp>
        <p:nvSpPr>
          <p:cNvPr id="27" name="Rectangle 26"/>
          <p:cNvSpPr/>
          <p:nvPr/>
        </p:nvSpPr>
        <p:spPr>
          <a:xfrm>
            <a:off x="356754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50–150 ns</a:t>
            </a:r>
            <a:endParaRPr lang="en-IE" dirty="0"/>
          </a:p>
        </p:txBody>
      </p:sp>
      <p:sp>
        <p:nvSpPr>
          <p:cNvPr id="28" name="Rectangle 27"/>
          <p:cNvSpPr/>
          <p:nvPr/>
        </p:nvSpPr>
        <p:spPr>
          <a:xfrm>
            <a:off x="2148823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10–100 </a:t>
            </a:r>
            <a:r>
              <a:rPr lang="en-IE" dirty="0" err="1" smtClean="0"/>
              <a:t>μs</a:t>
            </a:r>
            <a:endParaRPr lang="en-IE" dirty="0"/>
          </a:p>
        </p:txBody>
      </p:sp>
      <p:sp>
        <p:nvSpPr>
          <p:cNvPr id="29" name="Rectangle 28"/>
          <p:cNvSpPr/>
          <p:nvPr/>
        </p:nvSpPr>
        <p:spPr>
          <a:xfrm>
            <a:off x="39035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5–15 </a:t>
            </a:r>
            <a:r>
              <a:rPr lang="en-IE" dirty="0" err="1" smtClean="0"/>
              <a:t>ms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56561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300–600 ns</a:t>
            </a:r>
            <a:endParaRPr lang="en-IE" dirty="0"/>
          </a:p>
        </p:txBody>
      </p:sp>
      <p:sp>
        <p:nvSpPr>
          <p:cNvPr id="31" name="Rectangle 30"/>
          <p:cNvSpPr/>
          <p:nvPr/>
        </p:nvSpPr>
        <p:spPr>
          <a:xfrm>
            <a:off x="74087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1–15 </a:t>
            </a:r>
            <a:r>
              <a:rPr lang="en-IE" dirty="0" err="1" smtClean="0"/>
              <a:t>μs</a:t>
            </a:r>
            <a:endParaRPr lang="en-IE" dirty="0"/>
          </a:p>
        </p:txBody>
      </p:sp>
      <p:sp>
        <p:nvSpPr>
          <p:cNvPr id="32" name="TextBox 31"/>
          <p:cNvSpPr txBox="1"/>
          <p:nvPr/>
        </p:nvSpPr>
        <p:spPr>
          <a:xfrm>
            <a:off x="7197619" y="3276600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(bandwidth)</a:t>
            </a:r>
            <a:endParaRPr lang="en-IE" sz="24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7619" y="631657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(latency)</a:t>
            </a:r>
            <a:endParaRPr lang="en-IE" sz="2400" dirty="0">
              <a:solidFill>
                <a:srgbClr val="D00068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62400" y="1062990"/>
            <a:ext cx="5029200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Important to minimise the network overhead!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network gives </a:t>
            </a:r>
            <a:r>
              <a:rPr lang="en-IE" u="sng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n-IE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network is shared across </a:t>
            </a:r>
            <a:r>
              <a:rPr lang="en-IE" u="sng" dirty="0" smtClean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many machines</a:t>
            </a:r>
          </a:p>
        </p:txBody>
      </p:sp>
    </p:spTree>
    <p:extLst>
      <p:ext uri="{BB962C8B-B14F-4D97-AF65-F5344CB8AC3E}">
        <p14:creationId xmlns:p14="http://schemas.microsoft.com/office/powerpoint/2010/main" val="25802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Placement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2885209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 have four machines to run a website. I have 10 million users.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How should I split the data up over the machines?</a:t>
            </a:r>
            <a:endParaRPr lang="en-IE" dirty="0">
              <a:latin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859599"/>
            <a:ext cx="3352800" cy="1200329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18460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37" y="2194778"/>
            <a:ext cx="5638800" cy="35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Need to think about failures</a:t>
            </a:r>
            <a:r>
              <a:rPr lang="en-IE" dirty="0" smtClean="0"/>
              <a:t>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97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(</a:t>
            </a:r>
            <a:r>
              <a:rPr lang="en-IE" dirty="0" smtClean="0">
                <a:solidFill>
                  <a:srgbClr val="FF0000"/>
                </a:solidFill>
              </a:rPr>
              <a:t>even more!</a:t>
            </a:r>
            <a:r>
              <a:rPr lang="en-IE" dirty="0" smtClean="0"/>
              <a:t>)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3190008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6" y="3190008"/>
            <a:ext cx="3733800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 have four machines to run a website. I have 10 million users.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How should I split the data up over the machines?</a:t>
            </a:r>
            <a:endParaRPr lang="en-IE" dirty="0">
              <a:latin typeface="Segoe UI Light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9200" y="4859599"/>
            <a:ext cx="3352800" cy="1754326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(Again) 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34348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Human Distributed Computation</a:t>
            </a:r>
            <a:endParaRPr lang="en-IE" sz="3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00900" cy="48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Distribution Not Always Applicable!</a:t>
            </a:r>
            <a:endParaRPr lang="en-IE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95400"/>
            <a:ext cx="65151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Development Difficult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smtClean="0"/>
              <a:t>Distributed systems can be complex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Multiple machines; need to take care of</a:t>
            </a:r>
          </a:p>
          <a:p>
            <a:pPr lvl="1"/>
            <a:r>
              <a:rPr lang="en-IE" dirty="0" smtClean="0"/>
              <a:t>Data in different locations</a:t>
            </a:r>
          </a:p>
          <a:p>
            <a:pPr lvl="1"/>
            <a:r>
              <a:rPr lang="en-IE" dirty="0" smtClean="0"/>
              <a:t>Logs and messages in different places</a:t>
            </a:r>
          </a:p>
          <a:p>
            <a:pPr lvl="1"/>
            <a:r>
              <a:rPr lang="en-IE" dirty="0" smtClean="0"/>
              <a:t>Different users with different priorities</a:t>
            </a:r>
          </a:p>
          <a:p>
            <a:pPr lvl="1"/>
            <a:r>
              <a:rPr lang="en-IE" dirty="0" smtClean="0"/>
              <a:t>Different network capabilities</a:t>
            </a:r>
          </a:p>
          <a:p>
            <a:pPr lvl="1"/>
            <a:r>
              <a:rPr lang="en-IE" dirty="0"/>
              <a:t>Need to balance load</a:t>
            </a:r>
            <a:r>
              <a:rPr lang="en-IE" dirty="0" smtClean="0"/>
              <a:t>!</a:t>
            </a:r>
          </a:p>
          <a:p>
            <a:pPr lvl="1"/>
            <a:r>
              <a:rPr lang="en-IE" dirty="0" smtClean="0"/>
              <a:t>Need to handle failures!</a:t>
            </a:r>
          </a:p>
          <a:p>
            <a:endParaRPr lang="en-IE" dirty="0" smtClean="0"/>
          </a:p>
          <a:p>
            <a:r>
              <a:rPr lang="en-IE" dirty="0"/>
              <a:t>Tasks may take a long time!</a:t>
            </a:r>
          </a:p>
          <a:p>
            <a:pPr lvl="1"/>
            <a:r>
              <a:rPr lang="en-IE" dirty="0"/>
              <a:t>Bugs may not become apparent for hours</a:t>
            </a:r>
          </a:p>
          <a:p>
            <a:pPr lvl="1"/>
            <a:r>
              <a:rPr lang="en-IE" dirty="0"/>
              <a:t>Lots of data = lots of counter-examples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72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Frameworks/Abstractions can Help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2740" y="1600200"/>
            <a:ext cx="4038600" cy="5029200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Processing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28692" y="1600200"/>
            <a:ext cx="4038600" cy="4525963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Storage</a:t>
            </a:r>
            <a:endParaRPr lang="en-I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19400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4" y="381728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10" name="AutoShape 10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11" name="AutoShape 12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12" name="AutoShape 14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pic>
        <p:nvPicPr>
          <p:cNvPr id="17427" name="Picture 19" descr="Sol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00" y="4468128"/>
            <a:ext cx="1872720" cy="10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MongoDB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68" y="3906705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assandr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46" y="2578687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HBase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56" y="2811119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040" y="3948851"/>
            <a:ext cx="1905000" cy="992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965" y="5361710"/>
            <a:ext cx="2209800" cy="1099195"/>
          </a:xfrm>
          <a:prstGeom prst="rect">
            <a:avLst/>
          </a:prstGeom>
        </p:spPr>
      </p:pic>
      <p:pic>
        <p:nvPicPr>
          <p:cNvPr id="3076" name="Picture 4" descr="https://go.neo4j.com/rs/710-RRC-335/images/neo4j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47" y="5563835"/>
            <a:ext cx="2104713" cy="8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1"/>
            <a:ext cx="7086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Galen’s miasma theory of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90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Inside Twitter ...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8130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Based on 2013 slides by Twitter lead</a:t>
            </a:r>
            <a:br>
              <a:rPr lang="en-IE" dirty="0" smtClean="0"/>
            </a:br>
            <a:r>
              <a:rPr lang="en-IE" dirty="0" smtClean="0"/>
              <a:t>architect: </a:t>
            </a:r>
            <a:r>
              <a:rPr lang="en-IE" dirty="0" err="1"/>
              <a:t>Raffi</a:t>
            </a:r>
            <a:r>
              <a:rPr lang="en-IE" dirty="0"/>
              <a:t> </a:t>
            </a:r>
            <a:r>
              <a:rPr lang="en-IE" dirty="0" err="1"/>
              <a:t>Krikorian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“Twitter Timelines at Scale”</a:t>
            </a:r>
            <a:endParaRPr lang="en-IE" dirty="0"/>
          </a:p>
        </p:txBody>
      </p:sp>
      <p:pic>
        <p:nvPicPr>
          <p:cNvPr id="49154" name="Picture 2" descr="http://i.ytimg.com/vi/VttXHNveuw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1112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Twitter Timeline</a:t>
            </a:r>
            <a:endParaRPr lang="en-IE" sz="3200" dirty="0"/>
          </a:p>
        </p:txBody>
      </p:sp>
      <p:pic>
        <p:nvPicPr>
          <p:cNvPr id="1028" name="Picture 4" descr="http://www.newsandpromotions.com/wp-content/uploads/2016/02/LeonTwitterTime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55850"/>
            <a:ext cx="8686800" cy="50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67469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1" y="1295399"/>
            <a:ext cx="8763000" cy="533941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150 million active worldwide users</a:t>
            </a:r>
          </a:p>
          <a:p>
            <a:endParaRPr lang="en-IE" dirty="0" smtClean="0"/>
          </a:p>
          <a:p>
            <a:r>
              <a:rPr lang="en-IE" dirty="0" smtClean="0"/>
              <a:t>400 million tweets written per day</a:t>
            </a:r>
          </a:p>
          <a:p>
            <a:pPr lvl="1"/>
            <a:r>
              <a:rPr lang="en-IE" dirty="0"/>
              <a:t>m</a:t>
            </a:r>
            <a:r>
              <a:rPr lang="en-IE" dirty="0" smtClean="0"/>
              <a:t>ean: 4,600 tweets/second</a:t>
            </a:r>
          </a:p>
          <a:p>
            <a:pPr lvl="1"/>
            <a:r>
              <a:rPr lang="en-IE" dirty="0" smtClean="0"/>
              <a:t>max: 150,000 tweets/second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300,000 queries/second for user timelines</a:t>
            </a:r>
          </a:p>
          <a:p>
            <a:endParaRPr lang="en-IE" dirty="0" smtClean="0"/>
          </a:p>
          <a:p>
            <a:r>
              <a:rPr lang="en-IE" dirty="0" smtClean="0"/>
              <a:t>6,000 queries/second for custom search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Big Data at Twitter</a:t>
            </a:r>
            <a:endParaRPr lang="en-IE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55" y="6012352"/>
            <a:ext cx="405245" cy="405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6012352"/>
            <a:ext cx="2781300" cy="64633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Which aspect is most </a:t>
            </a:r>
          </a:p>
          <a:p>
            <a:r>
              <a:rPr lang="en-IE" dirty="0" smtClean="0">
                <a:latin typeface="Segoe UI Light" panose="020B0502040204020203" pitchFamily="34" charset="0"/>
              </a:rPr>
              <a:t>important to optimise?</a:t>
            </a:r>
            <a:endParaRPr lang="en-IE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Write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m</a:t>
            </a:r>
            <a:r>
              <a:rPr lang="en-IE" dirty="0" smtClean="0"/>
              <a:t>ean: 4,000 tweets/second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133600"/>
            <a:ext cx="2828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74818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Callout 3"/>
          <p:cNvSpPr/>
          <p:nvPr/>
        </p:nvSpPr>
        <p:spPr>
          <a:xfrm>
            <a:off x="1047750" y="4724400"/>
            <a:ext cx="4038600" cy="141749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7876"/>
            </a:avLst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382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High-</a:t>
            </a:r>
            <a:r>
              <a:rPr lang="en-IE" sz="3200" dirty="0" err="1" smtClean="0"/>
              <a:t>fanout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581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Read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300,000 queries/second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7509"/>
            <a:ext cx="40481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7509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0782"/>
            <a:ext cx="273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1ms @p50</a:t>
            </a:r>
          </a:p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4ms @p99</a:t>
            </a:r>
            <a:endParaRPr lang="en-IE" sz="3200" dirty="0">
              <a:solidFill>
                <a:srgbClr val="00B05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text search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Information retrieval</a:t>
            </a:r>
          </a:p>
          <a:p>
            <a:pPr lvl="1"/>
            <a:r>
              <a:rPr lang="en-IE" dirty="0" err="1" smtClean="0"/>
              <a:t>Earlybird</a:t>
            </a:r>
            <a:r>
              <a:rPr lang="en-IE" dirty="0" smtClean="0"/>
              <a:t>: </a:t>
            </a:r>
            <a:r>
              <a:rPr lang="en-IE" dirty="0" err="1" smtClean="0"/>
              <a:t>Lucene</a:t>
            </a:r>
            <a:r>
              <a:rPr lang="en-IE" dirty="0" smtClean="0"/>
              <a:t> clone</a:t>
            </a:r>
          </a:p>
          <a:p>
            <a:pPr lvl="1"/>
            <a:r>
              <a:rPr lang="en-IE" dirty="0" smtClean="0"/>
              <a:t>Write once</a:t>
            </a:r>
          </a:p>
          <a:p>
            <a:pPr lvl="1"/>
            <a:r>
              <a:rPr lang="en-IE" dirty="0" smtClean="0"/>
              <a:t>Query many</a:t>
            </a:r>
            <a:endParaRPr lang="en-IE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048000" cy="54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>
                <a:solidFill>
                  <a:srgbClr val="0070C0"/>
                </a:solidFill>
              </a:rPr>
              <a:t>Timeline</a:t>
            </a:r>
            <a:r>
              <a:rPr lang="en-IE" sz="3200" dirty="0" smtClean="0"/>
              <a:t> vs. </a:t>
            </a:r>
            <a:r>
              <a:rPr lang="en-IE" sz="3200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  <a:endParaRPr lang="en-I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89693" cy="537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9790" y="1126941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300,000 requests/sec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788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6,000 requests/sec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1546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990600"/>
            <a:ext cx="8839200" cy="2838767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52400" y="3829367"/>
            <a:ext cx="8839200" cy="2838767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4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Twitter: Full architecture</a:t>
            </a:r>
            <a:endParaRPr lang="en-IE" sz="320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7685088" cy="57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2438400"/>
            <a:ext cx="1447800" cy="44196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2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The hunt for the invisible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364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Twitter </a:t>
            </a:r>
            <a:r>
              <a:rPr lang="en-IE" dirty="0" err="1" smtClean="0"/>
              <a:t>en</a:t>
            </a:r>
            <a:r>
              <a:rPr lang="en-IE" dirty="0" smtClean="0"/>
              <a:t> </a:t>
            </a:r>
            <a:r>
              <a:rPr lang="en-IE" strike="sngStrike" dirty="0" smtClean="0">
                <a:solidFill>
                  <a:srgbClr val="FF0000"/>
                </a:solidFill>
              </a:rPr>
              <a:t>2023</a:t>
            </a:r>
            <a:r>
              <a:rPr lang="en-IE" dirty="0" smtClean="0">
                <a:solidFill>
                  <a:srgbClr val="FF0000"/>
                </a:solidFill>
              </a:rPr>
              <a:t> </a:t>
            </a:r>
            <a:r>
              <a:rPr lang="en-IE" dirty="0" smtClean="0"/>
              <a:t>2017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57400"/>
            <a:ext cx="5181600" cy="3334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156773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hlinkClick r:id="rId3"/>
              </a:rPr>
              <a:t>https://blog.twitter.com/engineering/en_us/topics/infrastructure/2017/the-infrastructure-behind-twitter-scale.html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67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In-memory vs. Disk processing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200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Task: Count words and phrases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Find the most frequent words and phrases in all of Wikipedia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9" y="2402778"/>
            <a:ext cx="4433656" cy="443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76800" y="2207567"/>
            <a:ext cx="38100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How would you do this?</a:t>
            </a:r>
          </a:p>
        </p:txBody>
      </p:sp>
    </p:spTree>
    <p:extLst>
      <p:ext uri="{BB962C8B-B14F-4D97-AF65-F5344CB8AC3E}">
        <p14:creationId xmlns:p14="http://schemas.microsoft.com/office/powerpoint/2010/main" val="18676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Count words/phrases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467600" cy="38861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INPUT: file (input text file), k (print top-k most frequent)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</a:p>
          <a:p>
            <a:pPr marL="0" indent="0">
              <a:buNone/>
            </a:pPr>
            <a:endParaRPr lang="en-IE" sz="16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map =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new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Map()</a:t>
            </a:r>
          </a:p>
          <a:p>
            <a:pPr marL="0" indent="0">
              <a:buNone/>
            </a:pPr>
            <a:endParaRPr lang="en-IE" sz="16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for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(word w: file)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count =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map.get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if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(count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is null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pPr marL="0" indent="0">
              <a:buNone/>
            </a:pPr>
            <a:r>
              <a:rPr lang="en-IE" sz="16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  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map.put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(w,1)</a:t>
            </a:r>
          </a:p>
          <a:p>
            <a:pPr marL="0" indent="0">
              <a:buNone/>
            </a:pPr>
            <a:r>
              <a:rPr lang="en-IE" sz="16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else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   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map.put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(w,count+1)</a:t>
            </a:r>
          </a:p>
          <a:p>
            <a:pPr marL="0" indent="0">
              <a:buNone/>
            </a:pPr>
            <a:endParaRPr lang="en-IE" sz="16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list = </a:t>
            </a:r>
            <a:r>
              <a:rPr lang="en-IE" sz="1600" dirty="0" err="1" smtClean="0">
                <a:solidFill>
                  <a:srgbClr val="00B0F0"/>
                </a:solidFill>
                <a:latin typeface="Inconsolata" panose="00000509000000000000" pitchFamily="49" charset="0"/>
              </a:rPr>
              <a:t>sortByValueDescending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(map)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print(list[1,k])</a:t>
            </a:r>
            <a:endParaRPr lang="en-IE" sz="1600" dirty="0">
              <a:solidFill>
                <a:schemeClr val="bg1"/>
              </a:solidFill>
              <a:latin typeface="Inconsolata" panose="00000509000000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521" y="4693544"/>
            <a:ext cx="2047375" cy="2047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479" y="5486400"/>
            <a:ext cx="2209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Any issues?</a:t>
            </a:r>
          </a:p>
        </p:txBody>
      </p:sp>
    </p:spTree>
    <p:extLst>
      <p:ext uri="{BB962C8B-B14F-4D97-AF65-F5344CB8AC3E}">
        <p14:creationId xmlns:p14="http://schemas.microsoft.com/office/powerpoint/2010/main" val="29835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Count words in-memory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2995850" y="2172049"/>
            <a:ext cx="5620912" cy="4388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8190" y="1160104"/>
            <a:ext cx="8589222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rgbClr val="7030A0"/>
                </a:solidFill>
              </a:rPr>
              <a:t>We can count words over very large corpora in memory</a:t>
            </a:r>
          </a:p>
          <a:p>
            <a:pPr marL="0" indent="0" algn="ctr">
              <a:buFont typeface="Arial" pitchFamily="34" charset="0"/>
              <a:buNone/>
            </a:pPr>
            <a:endParaRPr lang="en-IE" dirty="0" smtClean="0">
              <a:solidFill>
                <a:srgbClr val="7030A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IE" dirty="0" smtClean="0">
              <a:solidFill>
                <a:srgbClr val="7030A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IE" dirty="0" smtClean="0">
              <a:solidFill>
                <a:srgbClr val="7030A0"/>
              </a:solidFill>
            </a:endParaRPr>
          </a:p>
          <a:p>
            <a:endParaRPr lang="en-IE" dirty="0" smtClean="0">
              <a:solidFill>
                <a:srgbClr val="7030A0"/>
              </a:solidFill>
            </a:endParaRPr>
          </a:p>
          <a:p>
            <a:r>
              <a:rPr lang="en-IE" dirty="0" smtClean="0">
                <a:solidFill>
                  <a:srgbClr val="7030A0"/>
                </a:solidFill>
              </a:rPr>
              <a:t>Heap’s law</a:t>
            </a:r>
            <a:r>
              <a:rPr lang="en-IE" dirty="0" smtClean="0"/>
              <a:t>:</a:t>
            </a:r>
          </a:p>
          <a:p>
            <a:pPr marL="457200" lvl="1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1" name="Picture 2" descr="File:Heaps law pl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0" y="2667350"/>
            <a:ext cx="49344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56395" y="613927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Number of total words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637156" y="403086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Number of unique words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And if the phrases don’t fit in memory?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1295400"/>
            <a:ext cx="5257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What can we do then?</a:t>
            </a:r>
          </a:p>
        </p:txBody>
      </p:sp>
      <p:pic>
        <p:nvPicPr>
          <p:cNvPr id="1026" name="Picture 2" descr="http://databacknow.com/harddisk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133600"/>
            <a:ext cx="38100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Count words/phrases on disk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467600" cy="38861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INPUT: file (input text file), k (print top-k most frequent)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</a:p>
          <a:p>
            <a:pPr marL="0" indent="0">
              <a:buNone/>
            </a:pPr>
            <a:endParaRPr lang="en-IE" sz="16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map =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new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Map()</a:t>
            </a:r>
          </a:p>
          <a:p>
            <a:pPr marL="0" indent="0">
              <a:buNone/>
            </a:pPr>
            <a:endParaRPr lang="en-IE" sz="16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for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(word w: file)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count =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map.get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if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(count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is null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pPr marL="0" indent="0">
              <a:buNone/>
            </a:pPr>
            <a:r>
              <a:rPr lang="en-IE" sz="16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  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map.put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(w,1)</a:t>
            </a:r>
          </a:p>
          <a:p>
            <a:pPr marL="0" indent="0">
              <a:buNone/>
            </a:pPr>
            <a:r>
              <a:rPr lang="en-IE" sz="16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n-IE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else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    </a:t>
            </a:r>
            <a:r>
              <a:rPr lang="en-IE" sz="16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map.put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(w,count+1)</a:t>
            </a:r>
          </a:p>
          <a:p>
            <a:pPr marL="0" indent="0">
              <a:buNone/>
            </a:pPr>
            <a:endParaRPr lang="en-IE" sz="16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list = </a:t>
            </a:r>
            <a:r>
              <a:rPr lang="en-IE" sz="1600" dirty="0" err="1" smtClean="0">
                <a:solidFill>
                  <a:srgbClr val="00B0F0"/>
                </a:solidFill>
                <a:latin typeface="Inconsolata" panose="00000509000000000000" pitchFamily="49" charset="0"/>
              </a:rPr>
              <a:t>sortByValueDescending</a:t>
            </a: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(map)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print(list[1,k])</a:t>
            </a:r>
            <a:endParaRPr lang="en-IE" sz="1600" dirty="0">
              <a:solidFill>
                <a:schemeClr val="bg1"/>
              </a:solidFill>
              <a:latin typeface="Inconsolata" panose="00000509000000000000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410200"/>
            <a:ext cx="3454879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Can we do the same storing the map on-disk?</a:t>
            </a:r>
          </a:p>
        </p:txBody>
      </p:sp>
      <p:pic>
        <p:nvPicPr>
          <p:cNvPr id="6" name="Picture 2" descr="http://databacknow.com/harddisk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74" y="5250978"/>
            <a:ext cx="1310926" cy="123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0" y="2595113"/>
            <a:ext cx="248426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← random access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3200400"/>
            <a:ext cx="248426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← random access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3733800"/>
            <a:ext cx="248426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← random access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Physical disk arm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Takes time to physically move the arm</a:t>
            </a:r>
          </a:p>
          <a:p>
            <a:pPr lvl="1"/>
            <a:r>
              <a:rPr lang="en-IE" dirty="0" smtClean="0"/>
              <a:t>Needed for random accesses</a:t>
            </a:r>
          </a:p>
          <a:p>
            <a:pPr lvl="1"/>
            <a:r>
              <a:rPr lang="en-IE" dirty="0" smtClean="0"/>
              <a:t>Around 10 </a:t>
            </a:r>
            <a:r>
              <a:rPr lang="en-IE" dirty="0" err="1" smtClean="0"/>
              <a:t>ms</a:t>
            </a:r>
            <a:r>
              <a:rPr lang="en-IE" dirty="0" smtClean="0"/>
              <a:t> seek time</a:t>
            </a:r>
          </a:p>
          <a:p>
            <a:pPr lvl="1"/>
            <a:r>
              <a:rPr lang="en-IE" dirty="0" smtClean="0"/>
              <a:t>About 3 hours to do one million seeks</a:t>
            </a:r>
            <a:endParaRPr lang="en-IE" dirty="0"/>
          </a:p>
        </p:txBody>
      </p:sp>
      <p:pic>
        <p:nvPicPr>
          <p:cNvPr id="2050" name="Picture 2" descr="Mechanical hard disk principle - Programmer Soug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68" y="3505200"/>
            <a:ext cx="3962400" cy="21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867400"/>
            <a:ext cx="75438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Can we count words/phrases on-disk using more sequential access and less random access?</a:t>
            </a:r>
          </a:p>
        </p:txBody>
      </p:sp>
    </p:spTree>
    <p:extLst>
      <p:ext uri="{BB962C8B-B14F-4D97-AF65-F5344CB8AC3E}">
        <p14:creationId xmlns:p14="http://schemas.microsoft.com/office/powerpoint/2010/main" val="1729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Order the words</a:t>
            </a:r>
            <a:endParaRPr lang="en-IE" sz="3200" dirty="0"/>
          </a:p>
        </p:txBody>
      </p:sp>
      <p:sp>
        <p:nvSpPr>
          <p:cNvPr id="5" name="Flowchart: Process 4"/>
          <p:cNvSpPr/>
          <p:nvPr/>
        </p:nvSpPr>
        <p:spPr>
          <a:xfrm>
            <a:off x="152400" y="1409700"/>
            <a:ext cx="1562100" cy="46482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aprender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más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español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tan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pronto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puedo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tomar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cada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oportunidad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practicar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ahora</a:t>
            </a:r>
            <a:endParaRPr lang="en-IE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2095500" y="1409700"/>
            <a:ext cx="1676400" cy="46482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ahora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aprender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cada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español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más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oportunidad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practicar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pronto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puedo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tan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tomar</a:t>
            </a:r>
            <a:endParaRPr lang="en-IE" sz="1600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IE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866900" y="3771900"/>
            <a:ext cx="152400" cy="171450"/>
          </a:xfrm>
          <a:prstGeom prst="rightArrow">
            <a:avLst>
              <a:gd name="adj1" fmla="val 50000"/>
              <a:gd name="adj2" fmla="val 33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1447798" y="3501737"/>
            <a:ext cx="4648201" cy="464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4229100" y="1409700"/>
            <a:ext cx="2209800" cy="39243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ahora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aprender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cada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español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más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oportunidad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practicar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pronto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puedo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	3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tan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2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tomar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	1</a:t>
            </a:r>
            <a:endParaRPr lang="en-IE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6819900" y="1381991"/>
            <a:ext cx="2209800" cy="3952009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que	3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tengo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2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ahora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aprender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cada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español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más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oportunidad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practicar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pronto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puedo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tan	1</a:t>
            </a:r>
          </a:p>
          <a:p>
            <a:r>
              <a:rPr lang="en-IE" sz="1600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tomar</a:t>
            </a:r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1</a:t>
            </a:r>
          </a:p>
          <a:p>
            <a:r>
              <a:rPr lang="en-IE" sz="16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	1</a:t>
            </a:r>
            <a:endParaRPr lang="en-IE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003963" y="3771900"/>
            <a:ext cx="152400" cy="171450"/>
          </a:xfrm>
          <a:prstGeom prst="rightArrow">
            <a:avLst>
              <a:gd name="adj1" fmla="val 50000"/>
              <a:gd name="adj2" fmla="val 33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591300" y="3838575"/>
            <a:ext cx="152400" cy="171450"/>
          </a:xfrm>
          <a:prstGeom prst="rightArrow">
            <a:avLst>
              <a:gd name="adj1" fmla="val 50000"/>
              <a:gd name="adj2" fmla="val 33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9300" y="6248400"/>
            <a:ext cx="701039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How can we order the words on disk?</a:t>
            </a:r>
          </a:p>
        </p:txBody>
      </p:sp>
    </p:spTree>
    <p:extLst>
      <p:ext uri="{BB962C8B-B14F-4D97-AF65-F5344CB8AC3E}">
        <p14:creationId xmlns:p14="http://schemas.microsoft.com/office/powerpoint/2010/main" val="16760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4"/>
          <p:cNvSpPr/>
          <p:nvPr/>
        </p:nvSpPr>
        <p:spPr>
          <a:xfrm>
            <a:off x="3581400" y="3429000"/>
            <a:ext cx="1905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14" name="Bevel 13"/>
          <p:cNvSpPr/>
          <p:nvPr/>
        </p:nvSpPr>
        <p:spPr>
          <a:xfrm>
            <a:off x="3581400" y="3429000"/>
            <a:ext cx="1905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17" name="Bevel 16"/>
          <p:cNvSpPr/>
          <p:nvPr/>
        </p:nvSpPr>
        <p:spPr>
          <a:xfrm>
            <a:off x="3581400" y="3429000"/>
            <a:ext cx="1905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External Sort 1: Sort Batches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IE" dirty="0" smtClean="0"/>
              <a:t>Order the data in batches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533400" y="2779931"/>
            <a:ext cx="1752600" cy="3525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9444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Input (disk)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(Size: </a:t>
            </a:r>
            <a:r>
              <a:rPr lang="en-IE" i="1" dirty="0" smtClean="0">
                <a:latin typeface="Calibri Light" panose="020F0302020204030204" pitchFamily="34" charset="0"/>
              </a:rPr>
              <a:t>n</a:t>
            </a:r>
            <a:r>
              <a:rPr lang="en-IE" dirty="0" smtClean="0">
                <a:latin typeface="Calibri Light" panose="020F0302020204030204" pitchFamily="34" charset="0"/>
              </a:rPr>
              <a:t>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7100" y="1944469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Order (in memory)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(Batch size: </a:t>
            </a:r>
            <a:r>
              <a:rPr lang="en-IE" i="1" dirty="0" smtClean="0">
                <a:latin typeface="Calibri Light" panose="020F0302020204030204" pitchFamily="34" charset="0"/>
              </a:rPr>
              <a:t>b</a:t>
            </a:r>
            <a:r>
              <a:rPr lang="en-IE" dirty="0" smtClean="0">
                <a:latin typeface="Calibri Light" panose="020F0302020204030204" pitchFamily="34" charset="0"/>
              </a:rPr>
              <a:t>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19444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Intermediate output (disk)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(⌈</a:t>
            </a:r>
            <a:r>
              <a:rPr lang="en-IE" i="1" dirty="0" smtClean="0">
                <a:latin typeface="Calibri Light" panose="020F0302020204030204" pitchFamily="34" charset="0"/>
              </a:rPr>
              <a:t>n</a:t>
            </a:r>
            <a:r>
              <a:rPr lang="en-IE" dirty="0" smtClean="0">
                <a:latin typeface="Calibri Light" panose="020F0302020204030204" pitchFamily="34" charset="0"/>
              </a:rPr>
              <a:t>/</a:t>
            </a:r>
            <a:r>
              <a:rPr lang="en-IE" i="1" dirty="0" smtClean="0">
                <a:latin typeface="Calibri Light" panose="020F0302020204030204" pitchFamily="34" charset="0"/>
              </a:rPr>
              <a:t>b</a:t>
            </a:r>
            <a:r>
              <a:rPr lang="en-IE" dirty="0" smtClean="0">
                <a:latin typeface="Calibri Light" panose="020F0302020204030204" pitchFamily="34" charset="0"/>
              </a:rPr>
              <a:t>⌉ batches)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28321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 smtClean="0">
              <a:latin typeface="Inconsolata" panose="020B0609030003000000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779930"/>
            <a:ext cx="1752600" cy="1239619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4019548"/>
            <a:ext cx="1752600" cy="1104901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41910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5124450"/>
            <a:ext cx="1752600" cy="120015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pic>
        <p:nvPicPr>
          <p:cNvPr id="9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64" y="3210486"/>
            <a:ext cx="440872" cy="4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781800" y="55499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733800" y="5549900"/>
            <a:ext cx="1905000" cy="86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7" grpId="0" animBg="1"/>
      <p:bldP spid="4" grpId="0" animBg="1"/>
      <p:bldP spid="7" grpId="0"/>
      <p:bldP spid="8" grpId="0"/>
      <p:bldP spid="10" grpId="0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1813–1858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435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evel 56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</p:txBody>
      </p:sp>
      <p:sp>
        <p:nvSpPr>
          <p:cNvPr id="58" name="Bevel 57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</p:txBody>
      </p:sp>
      <p:sp>
        <p:nvSpPr>
          <p:cNvPr id="59" name="Bevel 58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0" name="Bevel 59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1" name="Bevel 60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2" name="Bevel 61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   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3" name="Bevel 62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4" name="Bevel 63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5" name="Bevel 64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 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 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6" name="Bevel 65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7" name="Bevel 66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8" name="Bevel 67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69" name="Bevel 68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0" name="Bevel 69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1" name="Bevel 70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no hay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2" name="Bevel 71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3" name="Bevel 72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[3]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no hay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4" name="Bevel 73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5" name="Bevel 74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no hay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6" name="Bevel 75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7" name="Bevel 76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r>
              <a:rPr lang="en-IE" dirty="0" smtClean="0">
                <a:latin typeface="Inconsolata" panose="020B0609030003000000" pitchFamily="49" charset="0"/>
              </a:rPr>
              <a:t>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[1]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y de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8" name="Bevel 77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y de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79" name="Bevel 78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y de	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[2]</a:t>
            </a:r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80" name="Bevel 79"/>
          <p:cNvSpPr/>
          <p:nvPr/>
        </p:nvSpPr>
        <p:spPr>
          <a:xfrm>
            <a:off x="3400425" y="3448248"/>
            <a:ext cx="22860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solidFill>
                <a:schemeClr val="tx1"/>
              </a:solidFill>
              <a:latin typeface="Inconsolata" panose="020B0609030003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External Sort 2: Merge-sort Batches</a:t>
            </a:r>
            <a:endParaRPr lang="en-IE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467100" y="1944469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Order (in memory)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(Size: ⌈</a:t>
            </a:r>
            <a:r>
              <a:rPr lang="en-IE" i="1" dirty="0" smtClean="0">
                <a:latin typeface="Calibri Light" panose="020F0302020204030204" pitchFamily="34" charset="0"/>
              </a:rPr>
              <a:t>n</a:t>
            </a:r>
            <a:r>
              <a:rPr lang="en-IE" dirty="0" smtClean="0">
                <a:latin typeface="Calibri Light" panose="020F0302020204030204" pitchFamily="34" charset="0"/>
              </a:rPr>
              <a:t>/</a:t>
            </a:r>
            <a:r>
              <a:rPr lang="en-IE" i="1" dirty="0" smtClean="0">
                <a:latin typeface="Calibri Light" panose="020F0302020204030204" pitchFamily="34" charset="0"/>
              </a:rPr>
              <a:t>b</a:t>
            </a:r>
            <a:r>
              <a:rPr lang="en-IE" dirty="0" smtClean="0">
                <a:latin typeface="Calibri Light" panose="020F0302020204030204" pitchFamily="34" charset="0"/>
              </a:rPr>
              <a:t>⌉)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9444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Intermediate output (disk)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(⌈</a:t>
            </a:r>
            <a:r>
              <a:rPr lang="en-IE" i="1" dirty="0" smtClean="0">
                <a:latin typeface="Calibri Light" panose="020F0302020204030204" pitchFamily="34" charset="0"/>
              </a:rPr>
              <a:t>n</a:t>
            </a:r>
            <a:r>
              <a:rPr lang="en-IE" dirty="0" smtClean="0">
                <a:latin typeface="Calibri Light" panose="020F0302020204030204" pitchFamily="34" charset="0"/>
              </a:rPr>
              <a:t>/</a:t>
            </a:r>
            <a:r>
              <a:rPr lang="en-IE" i="1" dirty="0" smtClean="0">
                <a:latin typeface="Calibri Light" panose="020F0302020204030204" pitchFamily="34" charset="0"/>
              </a:rPr>
              <a:t>b</a:t>
            </a:r>
            <a:r>
              <a:rPr lang="en-IE" dirty="0" smtClean="0">
                <a:latin typeface="Calibri Light" panose="020F0302020204030204" pitchFamily="34" charset="0"/>
              </a:rPr>
              <a:t>⌉ batches)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8321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 smtClean="0">
              <a:latin typeface="Inconsolata" panose="020B0609030003000000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41910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549900"/>
            <a:ext cx="1752600" cy="1206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2819400"/>
            <a:ext cx="1752600" cy="38100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4191000"/>
            <a:ext cx="1752600" cy="38100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5549900"/>
            <a:ext cx="1752600" cy="38100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7500" y="1944469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Output (disk)</a:t>
            </a:r>
          </a:p>
          <a:p>
            <a:r>
              <a:rPr lang="en-IE" dirty="0" smtClean="0">
                <a:latin typeface="Calibri Light" panose="020F0302020204030204" pitchFamily="34" charset="0"/>
              </a:rPr>
              <a:t>(Size: </a:t>
            </a:r>
            <a:r>
              <a:rPr lang="en-IE" i="1" dirty="0" smtClean="0">
                <a:latin typeface="Calibri Light" panose="020F0302020204030204" pitchFamily="34" charset="0"/>
              </a:rPr>
              <a:t>n</a:t>
            </a:r>
            <a:r>
              <a:rPr lang="en-IE" dirty="0" smtClean="0">
                <a:latin typeface="Calibri Light" panose="020F0302020204030204" pitchFamily="34" charset="0"/>
              </a:rPr>
              <a:t>)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5924549"/>
            <a:ext cx="1752600" cy="249238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3200400"/>
            <a:ext cx="1752600" cy="247848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3454499"/>
            <a:ext cx="1752600" cy="263524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4572000"/>
            <a:ext cx="1752600" cy="22225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6194425"/>
            <a:ext cx="1752600" cy="263524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0" y="3724274"/>
            <a:ext cx="1752600" cy="314325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4789487"/>
            <a:ext cx="1752600" cy="31115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6457950"/>
            <a:ext cx="1752600" cy="29845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7200" y="5086350"/>
            <a:ext cx="1752600" cy="311150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3733800" y="5549900"/>
            <a:ext cx="1905000" cy="866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0" y="457573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</a:rPr>
              <a:t>[2]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0" y="32845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</a:rPr>
              <a:t>[1]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598912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</a:rPr>
              <a:t>[3]</a:t>
            </a:r>
            <a:endParaRPr lang="en-IE" dirty="0">
              <a:latin typeface="Inconsolata" panose="020B0609030003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53250" y="2759075"/>
            <a:ext cx="17526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</a:p>
        </p:txBody>
      </p:sp>
    </p:spTree>
    <p:extLst>
      <p:ext uri="{BB962C8B-B14F-4D97-AF65-F5344CB8AC3E}">
        <p14:creationId xmlns:p14="http://schemas.microsoft.com/office/powerpoint/2010/main" val="5818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Count</a:t>
            </a:r>
            <a:endParaRPr lang="en-IE" sz="3200" dirty="0"/>
          </a:p>
        </p:txBody>
      </p:sp>
      <p:sp>
        <p:nvSpPr>
          <p:cNvPr id="4" name="Rectangle 3"/>
          <p:cNvSpPr/>
          <p:nvPr/>
        </p:nvSpPr>
        <p:spPr>
          <a:xfrm>
            <a:off x="1295400" y="2270125"/>
            <a:ext cx="17526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latin typeface="Inconsolata" panose="020B0609030003000000" pitchFamily="49" charset="0"/>
              </a:rPr>
              <a:t>así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de la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es</a:t>
            </a:r>
            <a:r>
              <a:rPr lang="en-IE" dirty="0" smtClean="0">
                <a:latin typeface="Inconsolata" panose="020B0609030003000000" pitchFamily="49" charset="0"/>
              </a:rPr>
              <a:t> que</a:t>
            </a: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latin typeface="Inconsolata" panose="020B0609030003000000" pitchFamily="49" charset="0"/>
              </a:rPr>
              <a:t>sido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no hay</a:t>
            </a:r>
          </a:p>
          <a:p>
            <a:r>
              <a:rPr lang="en-IE" dirty="0" err="1" smtClean="0">
                <a:latin typeface="Inconsolata" panose="020B0609030003000000" pitchFamily="49" charset="0"/>
              </a:rPr>
              <a:t>por</a:t>
            </a:r>
            <a:r>
              <a:rPr lang="en-IE" dirty="0" smtClean="0"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</a:rPr>
              <a:t>qué</a:t>
            </a:r>
            <a:endParaRPr lang="en-IE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</a:rPr>
              <a:t>y de</a:t>
            </a:r>
          </a:p>
        </p:txBody>
      </p:sp>
      <p:sp>
        <p:nvSpPr>
          <p:cNvPr id="5" name="Bevel 4"/>
          <p:cNvSpPr/>
          <p:nvPr/>
        </p:nvSpPr>
        <p:spPr>
          <a:xfrm>
            <a:off x="3733800" y="3641725"/>
            <a:ext cx="1752600" cy="1828800"/>
          </a:xfrm>
          <a:prstGeom prst="beve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33800" y="5762625"/>
            <a:ext cx="1905000" cy="86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3197225"/>
            <a:ext cx="17526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así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es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,   1</a:t>
            </a:r>
          </a:p>
          <a:p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de la,    4</a:t>
            </a:r>
          </a:p>
          <a:p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es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que,   1</a:t>
            </a:r>
          </a:p>
          <a:p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ha </a:t>
            </a:r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sido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,  3</a:t>
            </a:r>
          </a:p>
          <a:p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no hay,   1</a:t>
            </a:r>
          </a:p>
          <a:p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por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 </a:t>
            </a:r>
            <a:r>
              <a:rPr lang="en-IE" dirty="0" err="1" smtClean="0">
                <a:solidFill>
                  <a:schemeClr val="tx1"/>
                </a:solidFill>
                <a:latin typeface="Inconsolata" panose="020B0609030003000000" pitchFamily="49" charset="0"/>
              </a:rPr>
              <a:t>qué</a:t>
            </a:r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,  1</a:t>
            </a:r>
          </a:p>
          <a:p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</a:rPr>
              <a:t>y de,     1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876800" y="1203325"/>
            <a:ext cx="2552700" cy="1612900"/>
          </a:xfrm>
          <a:prstGeom prst="wedgeRectCallout">
            <a:avLst>
              <a:gd name="adj1" fmla="val 43417"/>
              <a:gd name="adj2" fmla="val 7037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If we want, we can order again by frequency using the same method on-disk</a:t>
            </a:r>
            <a:endParaRPr lang="en-IE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further?</a:t>
            </a:r>
            <a:endParaRPr lang="en-IE" sz="32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599"/>
            <a:ext cx="5901167" cy="45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About the course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01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Is/</a:t>
            </a:r>
            <a:r>
              <a:rPr lang="en-IE" sz="3200" dirty="0" smtClean="0">
                <a:solidFill>
                  <a:schemeClr val="bg1">
                    <a:lumMod val="75000"/>
                  </a:schemeClr>
                </a:solidFill>
              </a:rPr>
              <a:t>Is Not</a:t>
            </a:r>
            <a:endParaRPr lang="en-IE" sz="3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Data-intensive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compute-intensive</a:t>
            </a:r>
          </a:p>
          <a:p>
            <a:endParaRPr lang="en-I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IE" dirty="0" smtClean="0"/>
              <a:t>Distributed tasks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networking</a:t>
            </a:r>
          </a:p>
          <a:p>
            <a:endParaRPr lang="en-IE" dirty="0" smtClean="0"/>
          </a:p>
          <a:p>
            <a:r>
              <a:rPr lang="en-IE" dirty="0" smtClean="0"/>
              <a:t>Commodity hardware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supercomputers</a:t>
            </a:r>
          </a:p>
          <a:p>
            <a:endParaRPr lang="en-IE" dirty="0" smtClean="0"/>
          </a:p>
          <a:p>
            <a:r>
              <a:rPr lang="en-IE" dirty="0" smtClean="0"/>
              <a:t>General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specific algorithms</a:t>
            </a:r>
          </a:p>
          <a:p>
            <a:endParaRPr lang="en-IE" dirty="0" smtClean="0"/>
          </a:p>
          <a:p>
            <a:r>
              <a:rPr lang="en-IE" dirty="0" smtClean="0"/>
              <a:t>Practical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with a little theory</a:t>
            </a:r>
          </a:p>
          <a:p>
            <a:pPr marL="0" indent="0">
              <a:buNone/>
            </a:pP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Computing 			</a:t>
            </a:r>
            <a:r>
              <a:rPr lang="en-IE" sz="2600" dirty="0" smtClean="0">
                <a:solidFill>
                  <a:srgbClr val="0070C0"/>
                </a:solidFill>
              </a:rPr>
              <a:t>[1 week]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Processing Frameworks 	</a:t>
            </a:r>
            <a:r>
              <a:rPr lang="en-IE" sz="2600" dirty="0" smtClean="0">
                <a:solidFill>
                  <a:srgbClr val="0070C0"/>
                </a:solidFill>
              </a:rPr>
              <a:t>[5 weeks]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Information Retrieval 			</a:t>
            </a:r>
            <a:r>
              <a:rPr lang="en-IE" sz="2400" dirty="0" smtClean="0">
                <a:solidFill>
                  <a:srgbClr val="0070C0"/>
                </a:solidFill>
              </a:rPr>
              <a:t>[2 weeks]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70C0"/>
                </a:solidFill>
              </a:rPr>
              <a:t>Distributed Databases 			</a:t>
            </a:r>
            <a:r>
              <a:rPr lang="en-IE" sz="2400" dirty="0" smtClean="0">
                <a:solidFill>
                  <a:srgbClr val="0070C0"/>
                </a:solidFill>
              </a:rPr>
              <a:t>[3 weeks]</a:t>
            </a:r>
            <a:endParaRPr lang="en-IE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IE" dirty="0" smtClean="0"/>
              <a:t>Projects </a:t>
            </a:r>
            <a:r>
              <a:rPr lang="en-IE" sz="2400" dirty="0" smtClean="0"/>
              <a:t>[1–2 weeks]</a:t>
            </a:r>
          </a:p>
        </p:txBody>
      </p:sp>
    </p:spTree>
    <p:extLst>
      <p:ext uri="{BB962C8B-B14F-4D97-AF65-F5344CB8AC3E}">
        <p14:creationId xmlns:p14="http://schemas.microsoft.com/office/powerpoint/2010/main" val="2225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Structure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IE" dirty="0" smtClean="0"/>
              <a:t>Mondays: Lecture</a:t>
            </a:r>
          </a:p>
          <a:p>
            <a:r>
              <a:rPr lang="en-IE" dirty="0" smtClean="0"/>
              <a:t>Wednesdays: Lab</a:t>
            </a:r>
          </a:p>
          <a:p>
            <a:pPr lvl="1"/>
            <a:r>
              <a:rPr lang="en-IE" dirty="0" smtClean="0"/>
              <a:t>You can work in groups if you attend the session</a:t>
            </a:r>
          </a:p>
          <a:p>
            <a:pPr lvl="1"/>
            <a:r>
              <a:rPr lang="en-IE" dirty="0" smtClean="0"/>
              <a:t>Otherwise you must work alone</a:t>
            </a:r>
            <a:endParaRPr lang="en-IE" dirty="0"/>
          </a:p>
          <a:p>
            <a:r>
              <a:rPr lang="en-IE" dirty="0" smtClean="0"/>
              <a:t>Fridays: </a:t>
            </a:r>
            <a:r>
              <a:rPr lang="en-IE" dirty="0" err="1" smtClean="0"/>
              <a:t>Auxiliar</a:t>
            </a:r>
            <a:endParaRPr lang="en-IE" sz="2400" dirty="0"/>
          </a:p>
          <a:p>
            <a:pPr lvl="1"/>
            <a:r>
              <a:rPr lang="en-IE" dirty="0" smtClean="0"/>
              <a:t>Continuation of the labs</a:t>
            </a:r>
          </a:p>
          <a:p>
            <a:pPr lvl="1"/>
            <a:r>
              <a:rPr lang="en-IE" dirty="0" smtClean="0"/>
              <a:t>Resolve questions/doubts</a:t>
            </a:r>
          </a:p>
          <a:p>
            <a:pPr marL="0" indent="0">
              <a:buNone/>
            </a:pPr>
            <a:endParaRPr lang="en-IE" sz="2800" dirty="0"/>
          </a:p>
          <a:p>
            <a:pPr marL="0" indent="0" algn="ctr">
              <a:buNone/>
            </a:pPr>
            <a:r>
              <a:rPr lang="en-IE" sz="2800" dirty="0" smtClean="0">
                <a:hlinkClick r:id="rId2"/>
              </a:rPr>
              <a:t>http</a:t>
            </a:r>
            <a:r>
              <a:rPr lang="en-IE" sz="2800" smtClean="0">
                <a:hlinkClick r:id="rId2"/>
              </a:rPr>
              <a:t>://</a:t>
            </a:r>
            <a:r>
              <a:rPr lang="en-IE" sz="2800" smtClean="0">
                <a:hlinkClick r:id="rId2"/>
              </a:rPr>
              <a:t>aidanhogan.com/teaching/cc5212-1-2023/</a:t>
            </a: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60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Marking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80% </a:t>
            </a:r>
            <a:r>
              <a:rPr lang="en-IE" sz="2800" dirty="0"/>
              <a:t>for </a:t>
            </a:r>
            <a:r>
              <a:rPr lang="en-IE" sz="2800" dirty="0" smtClean="0"/>
              <a:t>Weekly </a:t>
            </a:r>
            <a:r>
              <a:rPr lang="en-IE" sz="2800" dirty="0"/>
              <a:t>Labs </a:t>
            </a:r>
            <a:endParaRPr lang="en-IE" sz="2800" dirty="0" smtClean="0"/>
          </a:p>
          <a:p>
            <a:pPr lvl="1"/>
            <a:r>
              <a:rPr lang="en-IE" sz="2400" dirty="0" smtClean="0"/>
              <a:t>11 labs </a:t>
            </a:r>
            <a:r>
              <a:rPr lang="en-IE" sz="2400" dirty="0" smtClean="0"/>
              <a:t>total, best 9 count</a:t>
            </a:r>
            <a:endParaRPr lang="en-IE" sz="2400" dirty="0" smtClean="0"/>
          </a:p>
          <a:p>
            <a:r>
              <a:rPr lang="en-IE" sz="2800" dirty="0" smtClean="0"/>
              <a:t>20</a:t>
            </a:r>
            <a:r>
              <a:rPr lang="en-IE" sz="2800" dirty="0" smtClean="0"/>
              <a:t>% </a:t>
            </a:r>
            <a:r>
              <a:rPr lang="en-IE" sz="2800" dirty="0"/>
              <a:t>for </a:t>
            </a:r>
            <a:r>
              <a:rPr lang="en-IE" sz="2800" dirty="0" smtClean="0"/>
              <a:t>Class Project</a:t>
            </a:r>
            <a:endParaRPr lang="en-IE" sz="2800" dirty="0"/>
          </a:p>
          <a:p>
            <a:endParaRPr lang="en-IE" sz="2800" dirty="0"/>
          </a:p>
          <a:p>
            <a:pPr marL="0" indent="0">
              <a:buNone/>
            </a:pP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9624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</a:rPr>
              <a:t>Assignments each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week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Working in groups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9051" y="3962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Hands-on each week!</a:t>
            </a:r>
          </a:p>
          <a:p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Working in groups!</a:t>
            </a:r>
            <a:endParaRPr lang="en-IE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4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828800"/>
            <a:ext cx="8191500" cy="39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28800"/>
            <a:ext cx="6477000" cy="40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2" y="1295400"/>
            <a:ext cx="7162798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</a:t>
            </a:r>
            <a:r>
              <a:rPr lang="en-IE" sz="3200" b="1" u="sng" dirty="0" smtClean="0">
                <a:solidFill>
                  <a:srgbClr val="C00000"/>
                </a:solidFill>
              </a:rPr>
              <a:t>h</a:t>
            </a:r>
            <a:r>
              <a:rPr lang="en-IE" sz="3200" dirty="0" smtClean="0"/>
              <a:t>n Snow: 1813–1858</a:t>
            </a:r>
            <a:endParaRPr lang="en-IE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1" y="1382319"/>
            <a:ext cx="4381500" cy="43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6" y="2818609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4" y="401377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89" y="4812154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2453655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81" y="3376470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4328971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99" y="1851204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1" y="5222601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9479" y="729118"/>
            <a:ext cx="1905000" cy="992981"/>
          </a:xfrm>
          <a:prstGeom prst="rect">
            <a:avLst/>
          </a:prstGeom>
        </p:spPr>
      </p:pic>
      <p:pic>
        <p:nvPicPr>
          <p:cNvPr id="15" name="Picture 4" descr="https://go.neo4j.com/rs/710-RRC-335/images/neo4j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25" y="1589755"/>
            <a:ext cx="2104713" cy="8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6146" name="Picture 2" descr="http://www.vectorfree.com/media/vectors/popular-web-20-lo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3" y="1219200"/>
            <a:ext cx="678043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11736</TotalTime>
  <Words>2039</Words>
  <Application>Microsoft Office PowerPoint</Application>
  <PresentationFormat>On-screen Show (4:3)</PresentationFormat>
  <Paragraphs>611</Paragraphs>
  <Slides>92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CC5212-1 Procesamiento Masivo de Datos Otoño 2023  Lecture 1 Introduction</vt:lpstr>
      <vt:lpstr>The value of data</vt:lpstr>
      <vt:lpstr>Soho, London, 1854</vt:lpstr>
      <vt:lpstr>Cholera: What we know now … </vt:lpstr>
      <vt:lpstr>Cholera: What we knew in 1854</vt:lpstr>
      <vt:lpstr>1854: Galen’s miasma theory of cholera</vt:lpstr>
      <vt:lpstr>1854: The hunt for the invisible cholera</vt:lpstr>
      <vt:lpstr>John Snow: 1813–1858</vt:lpstr>
      <vt:lpstr>John Snow: 1813–1858</vt:lpstr>
      <vt:lpstr>The survey of Soho</vt:lpstr>
      <vt:lpstr>The survey of Soho</vt:lpstr>
      <vt:lpstr>What the data showed …</vt:lpstr>
      <vt:lpstr>What the data showed …</vt:lpstr>
      <vt:lpstr>616 deaths, 8 days later …</vt:lpstr>
      <vt:lpstr>Cholera: What we knew in 1855</vt:lpstr>
      <vt:lpstr>Cholera boil notice ca. 1866 </vt:lpstr>
      <vt:lpstr>Cholera boil notice ca. 1866 </vt:lpstr>
      <vt:lpstr>Thirty years before discovery of V. cholerae</vt:lpstr>
      <vt:lpstr>John Snow: Father of Epidemiology</vt:lpstr>
      <vt:lpstr>Epidemiology’s Success Stories</vt:lpstr>
      <vt:lpstr>Value of data: Not just epidemiology</vt:lpstr>
      <vt:lpstr>(Paper) Notebooks no longer good enough</vt:lpstr>
      <vt:lpstr>The Growth of Data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Data: A Modern-day Bottleneck?</vt:lpstr>
      <vt:lpstr>The ‘V’s of “Big Data”</vt:lpstr>
      <vt:lpstr>“Big Data” in action …</vt:lpstr>
      <vt:lpstr>Getting Home (Waze)</vt:lpstr>
      <vt:lpstr>Predicting Pre-crime (PredPol)</vt:lpstr>
      <vt:lpstr>Getting Elected President (Narwhal)</vt:lpstr>
      <vt:lpstr>Getting Elected President (Narwhal)</vt:lpstr>
      <vt:lpstr>Winning Jeopardy (IBM Watson)</vt:lpstr>
      <vt:lpstr>Surveying the Night Sky (LSST)</vt:lpstr>
      <vt:lpstr>Processing lots of data ...</vt:lpstr>
      <vt:lpstr>Every Application is Different …</vt:lpstr>
      <vt:lpstr>Every Application is Different …</vt:lpstr>
      <vt:lpstr>So where to start?</vt:lpstr>
      <vt:lpstr>Scale is a Common Factor …</vt:lpstr>
      <vt:lpstr>Scale is a Common Factor …</vt:lpstr>
      <vt:lpstr>Scale is a Common Factor …</vt:lpstr>
      <vt:lpstr>Distributed Computing …</vt:lpstr>
      <vt:lpstr>Distributed Computing</vt:lpstr>
      <vt:lpstr>Distributed Computing</vt:lpstr>
      <vt:lpstr>Data Transport Costs (typical figures)</vt:lpstr>
      <vt:lpstr>Data Placement</vt:lpstr>
      <vt:lpstr>Network/Node Failures</vt:lpstr>
      <vt:lpstr>Network/Node Failures</vt:lpstr>
      <vt:lpstr>Human Distributed Computation</vt:lpstr>
      <vt:lpstr>Distribution Not Always Applicable!</vt:lpstr>
      <vt:lpstr>Distributed Development Difficult</vt:lpstr>
      <vt:lpstr>Frameworks/Abstractions can Help</vt:lpstr>
      <vt:lpstr>Inside Twitter ...</vt:lpstr>
      <vt:lpstr>Based on 2013 slides by Twitter lead architect: Raffi Krikorian</vt:lpstr>
      <vt:lpstr>Twitter Timeline</vt:lpstr>
      <vt:lpstr>Big Data at Twitter</vt:lpstr>
      <vt:lpstr>Supporting timelines: Write</vt:lpstr>
      <vt:lpstr>High-fanout</vt:lpstr>
      <vt:lpstr>Supporting timelines: Read</vt:lpstr>
      <vt:lpstr>Supporting text search</vt:lpstr>
      <vt:lpstr>Timeline vs. Search</vt:lpstr>
      <vt:lpstr>Twitter: Full architecture</vt:lpstr>
      <vt:lpstr>Twitter en 2023 2017?</vt:lpstr>
      <vt:lpstr>In-memory vs. Disk processing</vt:lpstr>
      <vt:lpstr>Task: Count words and phrases</vt:lpstr>
      <vt:lpstr>Count words/phrases</vt:lpstr>
      <vt:lpstr>Count words in-memory</vt:lpstr>
      <vt:lpstr>And if the phrases don’t fit in memory?</vt:lpstr>
      <vt:lpstr>Count words/phrases on disk</vt:lpstr>
      <vt:lpstr>Physical disk arm</vt:lpstr>
      <vt:lpstr>Order the words</vt:lpstr>
      <vt:lpstr>External Sort 1: Sort Batches</vt:lpstr>
      <vt:lpstr>External Sort 2: Merge-sort Batches</vt:lpstr>
      <vt:lpstr>Count</vt:lpstr>
      <vt:lpstr>Scale further?</vt:lpstr>
      <vt:lpstr>About the course …</vt:lpstr>
      <vt:lpstr>What the Course Is/Is Not</vt:lpstr>
      <vt:lpstr>What the Course Is</vt:lpstr>
      <vt:lpstr>Course Structure</vt:lpstr>
      <vt:lpstr>Course Marking</vt:lpstr>
      <vt:lpstr>Outcomes!</vt:lpstr>
      <vt:lpstr>Outcomes!</vt:lpstr>
      <vt:lpstr>Outcomes!</vt:lpstr>
      <vt:lpstr>Outcomes!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501</cp:revision>
  <dcterms:created xsi:type="dcterms:W3CDTF">2006-08-16T00:00:00Z</dcterms:created>
  <dcterms:modified xsi:type="dcterms:W3CDTF">2023-03-13T19:26:32Z</dcterms:modified>
</cp:coreProperties>
</file>