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528" r:id="rId2"/>
    <p:sldId id="628" r:id="rId3"/>
    <p:sldId id="550" r:id="rId4"/>
    <p:sldId id="627" r:id="rId5"/>
    <p:sldId id="551" r:id="rId6"/>
    <p:sldId id="552" r:id="rId7"/>
    <p:sldId id="553" r:id="rId8"/>
    <p:sldId id="554" r:id="rId9"/>
    <p:sldId id="555" r:id="rId10"/>
    <p:sldId id="556" r:id="rId11"/>
    <p:sldId id="557" r:id="rId12"/>
    <p:sldId id="558" r:id="rId13"/>
    <p:sldId id="559" r:id="rId14"/>
    <p:sldId id="560" r:id="rId15"/>
    <p:sldId id="561" r:id="rId16"/>
    <p:sldId id="562" r:id="rId17"/>
    <p:sldId id="563" r:id="rId18"/>
    <p:sldId id="564" r:id="rId19"/>
    <p:sldId id="565" r:id="rId20"/>
    <p:sldId id="566" r:id="rId21"/>
    <p:sldId id="567" r:id="rId22"/>
    <p:sldId id="568" r:id="rId23"/>
    <p:sldId id="569" r:id="rId24"/>
    <p:sldId id="570" r:id="rId25"/>
    <p:sldId id="571" r:id="rId26"/>
    <p:sldId id="572" r:id="rId27"/>
    <p:sldId id="573" r:id="rId28"/>
    <p:sldId id="574" r:id="rId29"/>
    <p:sldId id="575" r:id="rId30"/>
    <p:sldId id="576" r:id="rId31"/>
    <p:sldId id="577" r:id="rId32"/>
    <p:sldId id="578" r:id="rId33"/>
    <p:sldId id="579" r:id="rId34"/>
    <p:sldId id="580" r:id="rId35"/>
    <p:sldId id="581" r:id="rId36"/>
    <p:sldId id="582" r:id="rId37"/>
    <p:sldId id="583" r:id="rId38"/>
    <p:sldId id="584" r:id="rId39"/>
    <p:sldId id="585" r:id="rId40"/>
    <p:sldId id="586" r:id="rId41"/>
    <p:sldId id="587" r:id="rId42"/>
    <p:sldId id="588" r:id="rId43"/>
    <p:sldId id="589" r:id="rId44"/>
    <p:sldId id="590" r:id="rId45"/>
    <p:sldId id="591" r:id="rId46"/>
    <p:sldId id="592" r:id="rId47"/>
    <p:sldId id="620" r:id="rId48"/>
    <p:sldId id="622" r:id="rId49"/>
    <p:sldId id="593" r:id="rId50"/>
    <p:sldId id="594" r:id="rId51"/>
    <p:sldId id="595" r:id="rId52"/>
    <p:sldId id="596" r:id="rId53"/>
    <p:sldId id="597" r:id="rId54"/>
    <p:sldId id="598" r:id="rId55"/>
    <p:sldId id="599" r:id="rId56"/>
    <p:sldId id="600" r:id="rId57"/>
    <p:sldId id="601" r:id="rId58"/>
    <p:sldId id="618" r:id="rId59"/>
    <p:sldId id="619" r:id="rId60"/>
    <p:sldId id="602" r:id="rId61"/>
    <p:sldId id="623" r:id="rId62"/>
    <p:sldId id="624" r:id="rId63"/>
    <p:sldId id="625" r:id="rId64"/>
    <p:sldId id="626" r:id="rId65"/>
    <p:sldId id="603" r:id="rId66"/>
    <p:sldId id="604" r:id="rId67"/>
    <p:sldId id="605" r:id="rId68"/>
    <p:sldId id="606" r:id="rId69"/>
    <p:sldId id="629" r:id="rId70"/>
    <p:sldId id="607" r:id="rId71"/>
    <p:sldId id="608" r:id="rId72"/>
    <p:sldId id="616" r:id="rId7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2E49C"/>
    <a:srgbClr val="6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4680" autoAdjust="0"/>
  </p:normalViewPr>
  <p:slideViewPr>
    <p:cSldViewPr>
      <p:cViewPr varScale="1">
        <p:scale>
          <a:sx n="83" d="100"/>
          <a:sy n="83" d="100"/>
        </p:scale>
        <p:origin x="-989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307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D19905A-9E26-441A-BC1F-8B61076A375C}" type="datetimeFigureOut">
              <a:rPr lang="en-IE" smtClean="0">
                <a:latin typeface="Calibri Light" panose="020F0302020204030204" pitchFamily="34" charset="0"/>
              </a:rPr>
              <a:t>20/04/2020</a:t>
            </a:fld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6304028-618E-4087-A3AB-6E82E0D0DB10}" type="slidenum">
              <a:rPr lang="en-IE" smtClean="0">
                <a:latin typeface="Calibri Light" panose="020F0302020204030204" pitchFamily="34" charset="0"/>
              </a:rPr>
              <a:t>‹#›</a:t>
            </a:fld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50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n-IE" smtClean="0"/>
              <a:pPr/>
              <a:t>20/04/2020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3303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2901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32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8472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E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20/04/2020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20/04/2020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20/04/2020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20/04/2020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small" baseline="0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20/04/2020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20/04/2020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20/04/2020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20/04/2020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20/04/2020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20/04/2020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IE" smtClean="0"/>
              <a:pPr/>
              <a:t>20/04/2020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20/04/2020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>
              <a:lumMod val="50000"/>
            </a:schemeClr>
          </a:solidFill>
          <a:latin typeface="Calibri Light" panose="020F0302020204030204" pitchFamily="34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pig.apache.org/docs/r0.15.0/basic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E" sz="4400" dirty="0" smtClean="0"/>
              <a:t>CC5212-1</a:t>
            </a: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cap="small" dirty="0" err="1" smtClean="0"/>
              <a:t>Procesamiento</a:t>
            </a:r>
            <a:r>
              <a:rPr lang="en-IE" cap="small" dirty="0" smtClean="0"/>
              <a:t> </a:t>
            </a:r>
            <a:r>
              <a:rPr lang="en-IE" cap="small" dirty="0" err="1" smtClean="0"/>
              <a:t>Masivo</a:t>
            </a:r>
            <a:r>
              <a:rPr lang="en-IE" cap="small" dirty="0" smtClean="0"/>
              <a:t> de </a:t>
            </a:r>
            <a:r>
              <a:rPr lang="en-IE" cap="small" dirty="0" err="1" smtClean="0"/>
              <a:t>Datos</a:t>
            </a:r>
            <a:r>
              <a:rPr lang="en-IE" cap="small" dirty="0" smtClean="0"/>
              <a:t/>
            </a:r>
            <a:br>
              <a:rPr lang="en-IE" cap="small" dirty="0" smtClean="0"/>
            </a:br>
            <a:r>
              <a:rPr lang="en-IE" cap="small" dirty="0" err="1" smtClean="0"/>
              <a:t>Otoño</a:t>
            </a:r>
            <a:r>
              <a:rPr lang="en-IE" cap="small" dirty="0" smtClean="0"/>
              <a:t> </a:t>
            </a:r>
            <a:r>
              <a:rPr lang="en-IE" dirty="0" smtClean="0"/>
              <a:t>2020</a:t>
            </a: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sz="4400" dirty="0" smtClean="0"/>
              <a:t>Lecture 4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Apache Pig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Aidan Hogan</a:t>
            </a:r>
          </a:p>
          <a:p>
            <a:r>
              <a:rPr lang="en-IE" sz="2400" dirty="0" smtClean="0"/>
              <a:t>aidhog@gmail.com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Products by Hour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572000"/>
          </a:xfrm>
          <a:ln w="920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IE" sz="1600" dirty="0" smtClean="0">
                <a:latin typeface="Inconsolata" panose="020B0609030003000000" pitchFamily="49" charset="0"/>
              </a:rPr>
              <a:t>customer412	1L_Leche		2014-03-31T08:47:57Z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$900</a:t>
            </a:r>
          </a:p>
          <a:p>
            <a:pPr marL="0" indent="0">
              <a:buNone/>
            </a:pPr>
            <a:r>
              <a:rPr lang="en-IE" sz="1600" dirty="0">
                <a:latin typeface="Inconsolata" panose="020B0609030003000000" pitchFamily="49" charset="0"/>
              </a:rPr>
              <a:t>customer412	</a:t>
            </a:r>
            <a:r>
              <a:rPr lang="en-IE" sz="1600" dirty="0" smtClean="0">
                <a:latin typeface="Inconsolata" panose="020B0609030003000000" pitchFamily="49" charset="0"/>
              </a:rPr>
              <a:t>Nescafe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	2014-03-31T08:47:57Z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$2.000</a:t>
            </a:r>
            <a:endParaRPr lang="en-IE" sz="16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n-IE" sz="1600" dirty="0" smtClean="0">
                <a:latin typeface="Inconsolata" panose="020B0609030003000000" pitchFamily="49" charset="0"/>
              </a:rPr>
              <a:t>customer412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Nescafe	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2014-03-31T08:47:57Z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$2.000</a:t>
            </a:r>
            <a:endParaRPr lang="en-IE" sz="16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n-IE" sz="1600" dirty="0" smtClean="0">
                <a:latin typeface="Inconsolata" panose="020B0609030003000000" pitchFamily="49" charset="0"/>
              </a:rPr>
              <a:t>customer413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400g_Zanahoria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2014-03-31T08:48:03Z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$1.240</a:t>
            </a:r>
            <a:endParaRPr lang="en-IE" sz="16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n-IE" sz="1600" dirty="0" smtClean="0">
                <a:latin typeface="Inconsolata" panose="020B0609030003000000" pitchFamily="49" charset="0"/>
              </a:rPr>
              <a:t>customer413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err="1" smtClean="0">
                <a:latin typeface="Inconsolata" panose="020B0609030003000000" pitchFamily="49" charset="0"/>
              </a:rPr>
              <a:t>El_Mercurio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2014-03-31T08:48:03Z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$500</a:t>
            </a:r>
            <a:endParaRPr lang="en-IE" sz="16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n-IE" sz="1600" dirty="0" smtClean="0">
                <a:latin typeface="Inconsolata" panose="020B0609030003000000" pitchFamily="49" charset="0"/>
              </a:rPr>
              <a:t>customer413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Gillette_Mach3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2014-03-31T08:48:03Z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$8.250</a:t>
            </a:r>
            <a:endParaRPr lang="en-IE" sz="16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n-IE" sz="1600" dirty="0" smtClean="0">
                <a:latin typeface="Inconsolata" panose="020B0609030003000000" pitchFamily="49" charset="0"/>
              </a:rPr>
              <a:t>customer413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err="1" smtClean="0">
                <a:latin typeface="Inconsolata" panose="020B0609030003000000" pitchFamily="49" charset="0"/>
              </a:rPr>
              <a:t>Santo_Domingo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2014-03-31T08:48:03Z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$2.450</a:t>
            </a:r>
          </a:p>
          <a:p>
            <a:pPr marL="0" indent="0">
              <a:buNone/>
            </a:pPr>
            <a:r>
              <a:rPr lang="en-IE" sz="1600" dirty="0">
                <a:latin typeface="Inconsolata" panose="020B0609030003000000" pitchFamily="49" charset="0"/>
              </a:rPr>
              <a:t>customer413	</a:t>
            </a:r>
            <a:r>
              <a:rPr lang="en-IE" sz="1600" dirty="0" smtClean="0">
                <a:latin typeface="Inconsolata" panose="020B0609030003000000" pitchFamily="49" charset="0"/>
              </a:rPr>
              <a:t>Nescafe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	2014-03-31T08:48:03Z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$2.000</a:t>
            </a:r>
            <a:endParaRPr lang="en-IE" sz="16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n-IE" sz="1600" dirty="0" smtClean="0">
                <a:latin typeface="Inconsolata" panose="020B0609030003000000" pitchFamily="49" charset="0"/>
              </a:rPr>
              <a:t>customer414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Rosas	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2014-03-31T08:48:24Z	$7.000</a:t>
            </a:r>
          </a:p>
          <a:p>
            <a:pPr marL="0" indent="0">
              <a:buNone/>
            </a:pPr>
            <a:r>
              <a:rPr lang="en-IE" sz="1600" dirty="0">
                <a:latin typeface="Inconsolata" panose="020B0609030003000000" pitchFamily="49" charset="0"/>
              </a:rPr>
              <a:t>customer414	</a:t>
            </a:r>
            <a:r>
              <a:rPr lang="en-IE" sz="1600" dirty="0" smtClean="0">
                <a:latin typeface="Inconsolata" panose="020B0609030003000000" pitchFamily="49" charset="0"/>
              </a:rPr>
              <a:t>Chocolates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2014-03-31T08:48:24Z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$9.230</a:t>
            </a:r>
          </a:p>
          <a:p>
            <a:pPr marL="0" indent="0">
              <a:buNone/>
            </a:pPr>
            <a:r>
              <a:rPr lang="en-IE" sz="1600" dirty="0">
                <a:latin typeface="Inconsolata" panose="020B0609030003000000" pitchFamily="49" charset="0"/>
              </a:rPr>
              <a:t>customer414	</a:t>
            </a:r>
            <a:r>
              <a:rPr lang="en-IE" sz="1600" dirty="0" smtClean="0">
                <a:latin typeface="Inconsolata" panose="020B0609030003000000" pitchFamily="49" charset="0"/>
              </a:rPr>
              <a:t>300g_Frutillas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2014-03-31T08:48:24Z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$1.230</a:t>
            </a:r>
          </a:p>
          <a:p>
            <a:pPr marL="0" indent="0">
              <a:buNone/>
            </a:pPr>
            <a:r>
              <a:rPr lang="en-IE" sz="1600" dirty="0" smtClean="0">
                <a:latin typeface="Inconsolata" panose="020B0609030003000000" pitchFamily="49" charset="0"/>
              </a:rPr>
              <a:t>customer415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Nescafe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	2014-03-31T08:48:35Z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$2.000</a:t>
            </a:r>
            <a:endParaRPr lang="en-IE" sz="16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n-IE" sz="1600" dirty="0" smtClean="0">
                <a:latin typeface="Inconsolata" panose="020B0609030003000000" pitchFamily="49" charset="0"/>
              </a:rPr>
              <a:t>customer415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12 </a:t>
            </a:r>
            <a:r>
              <a:rPr lang="en-IE" sz="1600" dirty="0" err="1" smtClean="0">
                <a:latin typeface="Inconsolata" panose="020B0609030003000000" pitchFamily="49" charset="0"/>
              </a:rPr>
              <a:t>Huevos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2014-03-31T08:48:35Z</a:t>
            </a:r>
            <a:r>
              <a:rPr lang="en-IE" sz="1600" dirty="0">
                <a:latin typeface="Inconsolata" panose="020B0609030003000000" pitchFamily="49" charset="0"/>
              </a:rPr>
              <a:t>	</a:t>
            </a:r>
            <a:r>
              <a:rPr lang="en-IE" sz="1600" dirty="0" smtClean="0">
                <a:latin typeface="Inconsolata" panose="020B0609030003000000" pitchFamily="49" charset="0"/>
              </a:rPr>
              <a:t>$2.200</a:t>
            </a:r>
          </a:p>
          <a:p>
            <a:pPr marL="0" indent="0">
              <a:buNone/>
            </a:pPr>
            <a:r>
              <a:rPr lang="en-IE" sz="1600" dirty="0" smtClean="0">
                <a:latin typeface="Inconsolata" panose="020B0609030003000000" pitchFamily="49" charset="0"/>
              </a:rPr>
              <a:t>…</a:t>
            </a:r>
            <a:endParaRPr lang="en-IE" sz="1600" dirty="0">
              <a:latin typeface="Inconsolata" panose="020B0609030003000000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42419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transact.txt</a:t>
            </a:r>
            <a:endParaRPr lang="en-IE" sz="2800" b="1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1248" y="6400800"/>
            <a:ext cx="6042752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Find the number of items sold per hour of the day</a:t>
            </a:r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00" y="6400800"/>
            <a:ext cx="342900" cy="34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340" y="912219"/>
            <a:ext cx="1435660" cy="127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0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Products by Hour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REGISTER </a:t>
            </a:r>
            <a:r>
              <a:rPr lang="en-IE" sz="13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None/>
            </a:pPr>
            <a:endParaRPr lang="en-IE" sz="1300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dirty="0">
              <a:latin typeface="Inconsolata" panose="00000509000000000000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052465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userDefinedFunctions.jar</a:t>
            </a:r>
            <a:endParaRPr lang="en-IE" sz="2800" b="1" dirty="0">
              <a:solidFill>
                <a:schemeClr val="tx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209800"/>
            <a:ext cx="80772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Calibri Light" panose="020F0302020204030204" pitchFamily="34" charset="0"/>
              </a:rPr>
              <a:t>User-defined-functions written in Java (or Python, Ruby, etc. …)</a:t>
            </a:r>
            <a:endParaRPr lang="en-IE" sz="2400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811" y="4112384"/>
            <a:ext cx="7300867" cy="175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5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Products by Hour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REGISTER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</a:t>
            </a: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‘transact.txt'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(cust, item, time, price);</a:t>
            </a:r>
            <a:endParaRPr lang="en-IE" sz="1300" dirty="0" smtClean="0">
              <a:solidFill>
                <a:schemeClr val="bg1"/>
              </a:solidFill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dirty="0">
              <a:latin typeface="Inconsolata" panose="00000509000000000000" pitchFamily="49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4102"/>
              </p:ext>
            </p:extLst>
          </p:nvPr>
        </p:nvGraphicFramePr>
        <p:xfrm>
          <a:off x="1600200" y="4632960"/>
          <a:ext cx="75438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   $900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$2.000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$2.000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$1.240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9200" y="3012608"/>
            <a:ext cx="67056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>
                <a:latin typeface="Calibri Light" panose="020F0302020204030204" pitchFamily="34" charset="0"/>
              </a:rPr>
              <a:t>View data as a (streaming) relation with </a:t>
            </a:r>
          </a:p>
          <a:p>
            <a:pPr algn="ctr"/>
            <a:r>
              <a:rPr lang="en-IE" sz="2400" dirty="0" smtClean="0">
                <a:latin typeface="Calibri Light" panose="020F0302020204030204" pitchFamily="34" charset="0"/>
              </a:rPr>
              <a:t>fields (</a:t>
            </a:r>
            <a:r>
              <a:rPr lang="en-IE" sz="2400" dirty="0" smtClean="0">
                <a:latin typeface="Inconsolata" panose="00000509000000000000" pitchFamily="49" charset="0"/>
              </a:rPr>
              <a:t>cust</a:t>
            </a:r>
            <a:r>
              <a:rPr lang="en-IE" sz="2400" dirty="0" smtClean="0">
                <a:latin typeface="Calibri Light" panose="020F0302020204030204" pitchFamily="34" charset="0"/>
              </a:rPr>
              <a:t>, </a:t>
            </a:r>
            <a:r>
              <a:rPr lang="en-IE" sz="2400" dirty="0" smtClean="0">
                <a:latin typeface="Inconsolata" panose="00000509000000000000" pitchFamily="49" charset="0"/>
              </a:rPr>
              <a:t>item</a:t>
            </a:r>
            <a:r>
              <a:rPr lang="en-IE" sz="2400" dirty="0" smtClean="0">
                <a:latin typeface="Calibri Light" panose="020F0302020204030204" pitchFamily="34" charset="0"/>
              </a:rPr>
              <a:t>, etc.) and tuples (data rows) …</a:t>
            </a:r>
            <a:endParaRPr lang="en-IE" sz="2400" dirty="0"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21166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raw:</a:t>
            </a:r>
            <a:endParaRPr lang="en-IE" sz="28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6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Products by Hour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REGISTER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</a:t>
            </a: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‘transact.txt'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(cust, item, time, price);</a:t>
            </a:r>
          </a:p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org.udf.MinPrice1000(price);</a:t>
            </a:r>
          </a:p>
          <a:p>
            <a:pPr marL="0" indent="0">
              <a:buNone/>
            </a:pPr>
            <a:endParaRPr lang="en-IE" sz="1300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dirty="0">
              <a:latin typeface="Inconsolata" panose="00000509000000000000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200400"/>
            <a:ext cx="67056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Calibri Light" panose="020F0302020204030204" pitchFamily="34" charset="0"/>
              </a:rPr>
              <a:t>Filter tuples depending on their value for a given attribute (in this case, price &lt; 1000)</a:t>
            </a:r>
            <a:endParaRPr lang="en-IE" sz="2400" dirty="0">
              <a:latin typeface="Calibri Light" panose="020F030202020403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7212"/>
              </p:ext>
            </p:extLst>
          </p:nvPr>
        </p:nvGraphicFramePr>
        <p:xfrm>
          <a:off x="1600200" y="4632960"/>
          <a:ext cx="75438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   $900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$2.000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$2.000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$1.240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200" y="621166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raw:</a:t>
            </a:r>
            <a:endParaRPr lang="en-IE" sz="28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5029200"/>
            <a:ext cx="7543800" cy="30480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61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Products by Hour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REGISTER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</a:t>
            </a: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‘transact.txt'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(cust, item, time, price);</a:t>
            </a:r>
          </a:p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org.udf.MinPrice1000(price);</a:t>
            </a:r>
          </a:p>
          <a:p>
            <a:pPr marL="0" indent="0">
              <a:buNone/>
            </a:pPr>
            <a:endParaRPr lang="en-IE" sz="1300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dirty="0">
              <a:latin typeface="Inconsolata" panose="00000509000000000000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200400"/>
            <a:ext cx="67056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Calibri Light" panose="020F0302020204030204" pitchFamily="34" charset="0"/>
              </a:rPr>
              <a:t>Filter tuples depending on their value for a given attribute (in this case, price &lt; 1000)</a:t>
            </a:r>
            <a:endParaRPr lang="en-IE" sz="2400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116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00B0F0"/>
                </a:solidFill>
                <a:latin typeface="Calibri Light" panose="020F0302020204030204" pitchFamily="34" charset="0"/>
              </a:rPr>
              <a:t>premium:</a:t>
            </a:r>
            <a:endParaRPr lang="en-IE" sz="2800" b="1" dirty="0">
              <a:solidFill>
                <a:srgbClr val="00B0F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875186"/>
              </p:ext>
            </p:extLst>
          </p:nvPr>
        </p:nvGraphicFramePr>
        <p:xfrm>
          <a:off x="1592943" y="463296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$2.000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$2.000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$1.240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Gillette_Mach3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$8.250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10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Products by Hour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REGISTER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</a:t>
            </a: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‘transact.txt'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(cust, item, time, price);</a:t>
            </a:r>
          </a:p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org.udf.MinPrice1000(price);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cust, item, </a:t>
            </a:r>
            <a:r>
              <a:rPr lang="en-IE" sz="13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org.udf.ExtractHour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(time)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hour, price;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2116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00B0F0"/>
                </a:solidFill>
                <a:latin typeface="Calibri Light" panose="020F0302020204030204" pitchFamily="34" charset="0"/>
              </a:rPr>
              <a:t>premium:</a:t>
            </a:r>
            <a:endParaRPr lang="en-IE" sz="2800" b="1" dirty="0">
              <a:solidFill>
                <a:srgbClr val="00B0F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799865"/>
              </p:ext>
            </p:extLst>
          </p:nvPr>
        </p:nvGraphicFramePr>
        <p:xfrm>
          <a:off x="1592943" y="463296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$2.000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$2.000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$1.240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Gillette_Mach3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$8.250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181600" y="4658360"/>
            <a:ext cx="2590800" cy="2199640"/>
          </a:xfrm>
          <a:prstGeom prst="rect">
            <a:avLst/>
          </a:prstGeom>
          <a:solidFill>
            <a:srgbClr val="94F27E">
              <a:alpha val="29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3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Products by Hour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REGISTER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</a:t>
            </a: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‘transact.txt'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(cust, item, time, price);</a:t>
            </a:r>
          </a:p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org.udf.MinPrice1000(price);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cust, item, </a:t>
            </a:r>
            <a:r>
              <a:rPr lang="en-IE" sz="13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org.udf.ExtractHour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(time)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hour, price;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90651"/>
              </p:ext>
            </p:extLst>
          </p:nvPr>
        </p:nvGraphicFramePr>
        <p:xfrm>
          <a:off x="1592943" y="463296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hour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$2.000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$2.000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$1.240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Gillette_Mach3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$8.250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181600" y="4658360"/>
            <a:ext cx="2590800" cy="2199640"/>
          </a:xfrm>
          <a:prstGeom prst="rect">
            <a:avLst/>
          </a:prstGeom>
          <a:solidFill>
            <a:srgbClr val="94F27E">
              <a:alpha val="29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621166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hourly:</a:t>
            </a:r>
            <a:endParaRPr lang="en-IE" sz="2800" b="1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8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Products by Hour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REGISTER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</a:t>
            </a: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‘transact.txt'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('\t')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 AS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(cust, item, time, price);</a:t>
            </a:r>
          </a:p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org.udf.MinPrice1000(price);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cust, item, </a:t>
            </a:r>
            <a:r>
              <a:rPr lang="en-IE" sz="13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org.udf.ExtractHour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(time)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hour, price;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unique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DISTINCT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042796"/>
              </p:ext>
            </p:extLst>
          </p:nvPr>
        </p:nvGraphicFramePr>
        <p:xfrm>
          <a:off x="1592943" y="463296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hour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$2.000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$2.000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$1.240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Gillette_Mach3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$8.250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" y="621166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hourly:</a:t>
            </a:r>
            <a:endParaRPr lang="en-IE" sz="2800" b="1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5029200"/>
            <a:ext cx="7543800" cy="30480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0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Products by Hour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REGISTER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</a:t>
            </a: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‘transact.txt'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(cust, item, time, price);</a:t>
            </a:r>
          </a:p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org.udf.MinPrice1000(price);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cust, item, </a:t>
            </a:r>
            <a:r>
              <a:rPr lang="en-IE" sz="13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org.udf.ExtractHour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(time)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hour, price;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unique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DISTINCT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 smtClean="0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</a:t>
            </a:r>
            <a:r>
              <a:rPr lang="en-IE" sz="1300" dirty="0" smtClean="0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GROUP </a:t>
            </a:r>
            <a:r>
              <a:rPr lang="en-IE" sz="1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unique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(item, hour)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000838"/>
              </p:ext>
            </p:extLst>
          </p:nvPr>
        </p:nvGraphicFramePr>
        <p:xfrm>
          <a:off x="1592943" y="463296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hour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$2.000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$1.240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Gillette_Mach3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$8.250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Santo_Domingo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$2.450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621166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unique:</a:t>
            </a:r>
            <a:endParaRPr lang="en-IE" sz="2800" b="1" dirty="0">
              <a:solidFill>
                <a:schemeClr val="accent2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0" y="4648200"/>
            <a:ext cx="4267200" cy="2209800"/>
          </a:xfrm>
          <a:prstGeom prst="rect">
            <a:avLst/>
          </a:prstGeom>
          <a:solidFill>
            <a:schemeClr val="bg2">
              <a:lumMod val="50000"/>
              <a:alpha val="34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25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Products by Hour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REGISTER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</a:t>
            </a: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‘transact.txt'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(cust, item, time, price);</a:t>
            </a:r>
          </a:p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org.udf.MinPrice1000(price);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cust, item, </a:t>
            </a:r>
            <a:r>
              <a:rPr lang="en-IE" sz="13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org.udf.ExtractHour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(time)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hour, price;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unique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DISTINCT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;</a:t>
            </a:r>
            <a:endParaRPr lang="en-IE" sz="13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 smtClean="0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</a:t>
            </a:r>
            <a:r>
              <a:rPr lang="en-IE" sz="1300" dirty="0" smtClean="0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GROUP </a:t>
            </a:r>
            <a:r>
              <a:rPr lang="en-IE" sz="1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unique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(item, hour)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951654"/>
              </p:ext>
            </p:extLst>
          </p:nvPr>
        </p:nvGraphicFramePr>
        <p:xfrm>
          <a:off x="2184400" y="4495800"/>
          <a:ext cx="69215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447800"/>
                <a:gridCol w="1716859"/>
                <a:gridCol w="701240"/>
                <a:gridCol w="922001"/>
              </a:tblGrid>
              <a:tr h="38100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</a:t>
                      </a:r>
                      <a:r>
                        <a:rPr lang="en-IE" sz="1600" dirty="0" err="1" smtClean="0">
                          <a:latin typeface="Inconsolata" panose="00000509000000000000" pitchFamily="49" charset="0"/>
                        </a:rPr>
                        <a:t>item,hour</a:t>
                      </a: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]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hour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81000">
                <a:tc rowSpan="3">
                  <a:txBody>
                    <a:bodyPr/>
                    <a:lstStyle/>
                    <a:p>
                      <a:endParaRPr lang="en-IE" sz="1600" dirty="0" smtClean="0">
                        <a:latin typeface="Inconsolata" panose="00000509000000000000" pitchFamily="49" charset="0"/>
                      </a:endParaRPr>
                    </a:p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[Nescafe,08]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$2.000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$2.000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customer415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08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$2.000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[400g_Zanahoria,08]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$1.240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62116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err="1" smtClean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hrItem</a:t>
            </a:r>
            <a:r>
              <a:rPr lang="en-IE" sz="2800" b="1" dirty="0" smtClean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:</a:t>
            </a:r>
            <a:endParaRPr lang="en-IE" sz="2800" b="1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4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Hadoop vs. SQL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695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Products by Hour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REGISTER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userDefinedFunctions.jar;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</a:t>
            </a: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‘transact.txt'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(cust, item, time, price);</a:t>
            </a:r>
          </a:p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org.udf.MinPrice1000(price);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</a:t>
            </a:r>
            <a:r>
              <a:rPr lang="en-IE" sz="1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cust, item, </a:t>
            </a:r>
            <a:r>
              <a:rPr lang="en-IE" sz="13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org.udf.ExtractHour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(time)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hour, price;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unique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DISTINCT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 smtClean="0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</a:t>
            </a:r>
            <a:r>
              <a:rPr lang="en-IE" sz="1300" dirty="0" smtClean="0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GROUP </a:t>
            </a:r>
            <a:r>
              <a:rPr lang="en-IE" sz="1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unique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(item, hour)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 smtClean="0">
                <a:solidFill>
                  <a:srgbClr val="FFFF8B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hrItemCnt</a:t>
            </a:r>
            <a:r>
              <a:rPr lang="en-IE" sz="1300" dirty="0" smtClean="0">
                <a:solidFill>
                  <a:srgbClr val="FFFF8B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FOREACH </a:t>
            </a:r>
            <a:r>
              <a:rPr lang="en-IE" sz="1300" dirty="0" err="1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</a:t>
            </a:r>
            <a:r>
              <a:rPr lang="en-IE" sz="1300" dirty="0" smtClean="0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GENERATE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flatten(</a:t>
            </a:r>
            <a:r>
              <a:rPr lang="en-IE" sz="1300" dirty="0" smtClean="0">
                <a:solidFill>
                  <a:schemeClr val="bg2">
                    <a:lumMod val="5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$0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)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COUNT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en-IE" sz="1300" dirty="0" smtClean="0">
                <a:solidFill>
                  <a:srgbClr val="00B0F0"/>
                </a:solidFill>
                <a:latin typeface="Inconsolata" panose="00000509000000000000" pitchFamily="49" charset="0"/>
              </a:rPr>
              <a:t>$1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count;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859616"/>
              </p:ext>
            </p:extLst>
          </p:nvPr>
        </p:nvGraphicFramePr>
        <p:xfrm>
          <a:off x="2184400" y="4495800"/>
          <a:ext cx="69215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447800"/>
                <a:gridCol w="1716859"/>
                <a:gridCol w="701240"/>
                <a:gridCol w="922001"/>
              </a:tblGrid>
              <a:tr h="38100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</a:t>
                      </a:r>
                      <a:r>
                        <a:rPr lang="en-IE" sz="1600" dirty="0" err="1" smtClean="0">
                          <a:latin typeface="Inconsolata" panose="00000509000000000000" pitchFamily="49" charset="0"/>
                        </a:rPr>
                        <a:t>item,hour</a:t>
                      </a: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]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hour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81000">
                <a:tc rowSpan="3">
                  <a:txBody>
                    <a:bodyPr/>
                    <a:lstStyle/>
                    <a:p>
                      <a:endParaRPr lang="en-IE" sz="1600" dirty="0" smtClean="0">
                        <a:latin typeface="Inconsolata" panose="00000509000000000000" pitchFamily="49" charset="0"/>
                      </a:endParaRPr>
                    </a:p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[Nescafe,08]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$2.000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$2.000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customer415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08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$2.000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[400g_Zanahoria,08]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$1.240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62116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err="1" smtClean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hrItem</a:t>
            </a:r>
            <a:r>
              <a:rPr lang="en-IE" sz="2800" b="1" dirty="0" smtClean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:</a:t>
            </a:r>
            <a:endParaRPr lang="en-IE" sz="2800" b="1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4876800"/>
            <a:ext cx="4800600" cy="1143000"/>
          </a:xfrm>
          <a:prstGeom prst="rect">
            <a:avLst/>
          </a:prstGeom>
          <a:solidFill>
            <a:schemeClr val="bg2">
              <a:lumMod val="50000"/>
              <a:alpha val="34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6032499"/>
            <a:ext cx="4800600" cy="381001"/>
          </a:xfrm>
          <a:prstGeom prst="rect">
            <a:avLst/>
          </a:prstGeom>
          <a:solidFill>
            <a:schemeClr val="bg2">
              <a:lumMod val="50000"/>
              <a:alpha val="34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6367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</a:rPr>
              <a:t>count</a:t>
            </a:r>
            <a:endParaRPr lang="en-IE" i="1" dirty="0">
              <a:solidFill>
                <a:schemeClr val="bg1">
                  <a:lumMod val="8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8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Products by Hour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REGISTER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userDefinedFunctions.jar;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‘transact.txt'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(cust, item, time, price);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org.udf.MinPrice1000(price);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</a:t>
            </a:r>
            <a:r>
              <a:rPr lang="en-IE" sz="1300" dirty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cust, item,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org.udf.ExtractHour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(time)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hour, price;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unique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DISTINCT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</a:t>
            </a:r>
            <a:r>
              <a:rPr lang="en-IE" sz="1300" dirty="0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GROUP </a:t>
            </a:r>
            <a:r>
              <a:rPr lang="en-IE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unique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(item, hour)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rgbClr val="FFFF8B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hrItemCnt</a:t>
            </a:r>
            <a:r>
              <a:rPr lang="en-IE" sz="1300" dirty="0">
                <a:solidFill>
                  <a:srgbClr val="FFFF8B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FOREACH </a:t>
            </a:r>
            <a:r>
              <a:rPr lang="en-IE" sz="1300" dirty="0" err="1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</a:t>
            </a:r>
            <a:r>
              <a:rPr lang="en-IE" sz="1300" dirty="0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GENERATE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flatten(</a:t>
            </a:r>
            <a:r>
              <a:rPr lang="en-IE" sz="1300" dirty="0">
                <a:solidFill>
                  <a:schemeClr val="bg2">
                    <a:lumMod val="5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$0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)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COUNT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en-IE" sz="1300" dirty="0">
                <a:solidFill>
                  <a:srgbClr val="00B0F0"/>
                </a:solidFill>
                <a:latin typeface="Inconsolata" panose="00000509000000000000" pitchFamily="49" charset="0"/>
              </a:rPr>
              <a:t>$1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count;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2116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err="1" smtClean="0">
                <a:solidFill>
                  <a:srgbClr val="FFC000"/>
                </a:solidFill>
                <a:latin typeface="Calibri Light" panose="020F0302020204030204" pitchFamily="34" charset="0"/>
              </a:rPr>
              <a:t>hrItemCnt</a:t>
            </a:r>
            <a:r>
              <a:rPr lang="en-IE" sz="2800" b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:</a:t>
            </a:r>
            <a:endParaRPr lang="en-IE" sz="2800" b="1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476974"/>
              </p:ext>
            </p:extLst>
          </p:nvPr>
        </p:nvGraphicFramePr>
        <p:xfrm>
          <a:off x="5410200" y="5226129"/>
          <a:ext cx="3200400" cy="14833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365513"/>
                <a:gridCol w="834887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</a:t>
                      </a:r>
                      <a:r>
                        <a:rPr lang="en-IE" sz="1600" dirty="0" err="1" smtClean="0">
                          <a:latin typeface="Inconsolata" panose="00000509000000000000" pitchFamily="49" charset="0"/>
                        </a:rPr>
                        <a:t>item,hour</a:t>
                      </a: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]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count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[400g_Zanahoria,08]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[Nescafe,08]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65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Products by Hour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REGISTER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userDefinedFunctions.jar;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‘transact.txt'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(cust, item, time, price);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org.udf.MinPrice1000(price);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</a:t>
            </a:r>
            <a:r>
              <a:rPr lang="en-IE" sz="1300" dirty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cust, item,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org.udf.ExtractHour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(time)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hour, price;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unique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DISTINCT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</a:t>
            </a:r>
            <a:r>
              <a:rPr lang="en-IE" sz="1300" dirty="0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GROUP </a:t>
            </a:r>
            <a:r>
              <a:rPr lang="en-IE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unique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(item, hour)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rgbClr val="FFFF8B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hrItemCnt</a:t>
            </a:r>
            <a:r>
              <a:rPr lang="en-IE" sz="1300" dirty="0">
                <a:solidFill>
                  <a:srgbClr val="FFFF8B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FOREACH </a:t>
            </a:r>
            <a:r>
              <a:rPr lang="en-IE" sz="1300" dirty="0" err="1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</a:t>
            </a:r>
            <a:r>
              <a:rPr lang="en-IE" sz="1300" dirty="0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GENERATE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flatten(</a:t>
            </a:r>
            <a:r>
              <a:rPr lang="en-IE" sz="1300" dirty="0">
                <a:solidFill>
                  <a:schemeClr val="bg2">
                    <a:lumMod val="5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$0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)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COUNT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en-IE" sz="1300" dirty="0">
                <a:solidFill>
                  <a:srgbClr val="00B0F0"/>
                </a:solidFill>
                <a:latin typeface="Inconsolata" panose="00000509000000000000" pitchFamily="49" charset="0"/>
              </a:rPr>
              <a:t>$1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count;</a:t>
            </a:r>
          </a:p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hrItemCntSorted</a:t>
            </a:r>
            <a:r>
              <a:rPr lang="en-IE" sz="13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ORDER </a:t>
            </a:r>
            <a:r>
              <a:rPr lang="en-IE" sz="1300" dirty="0" err="1">
                <a:solidFill>
                  <a:srgbClr val="FFFF8B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hrItemCnt</a:t>
            </a:r>
            <a:r>
              <a:rPr lang="en-IE" sz="1300" dirty="0">
                <a:solidFill>
                  <a:srgbClr val="FFFF8B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count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DESC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116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err="1" smtClean="0">
                <a:solidFill>
                  <a:srgbClr val="FFC000"/>
                </a:solidFill>
                <a:latin typeface="Calibri Light" panose="020F0302020204030204" pitchFamily="34" charset="0"/>
              </a:rPr>
              <a:t>hrItemCnt</a:t>
            </a:r>
            <a:r>
              <a:rPr lang="en-IE" sz="2800" b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:</a:t>
            </a:r>
            <a:endParaRPr lang="en-IE" sz="2800" b="1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051094"/>
              </p:ext>
            </p:extLst>
          </p:nvPr>
        </p:nvGraphicFramePr>
        <p:xfrm>
          <a:off x="5410200" y="5226129"/>
          <a:ext cx="3200400" cy="14833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365513"/>
                <a:gridCol w="834887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</a:t>
                      </a:r>
                      <a:r>
                        <a:rPr lang="en-IE" sz="1600" dirty="0" err="1" smtClean="0">
                          <a:latin typeface="Inconsolata" panose="00000509000000000000" pitchFamily="49" charset="0"/>
                        </a:rPr>
                        <a:t>item,hour</a:t>
                      </a: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]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count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[400g_Zanahoria,08]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[Nescafe,08]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35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Products by Hour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REGISTER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userDefinedFunctions.jar;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‘transact.txt'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(cust, item, time, price);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org.udf.MinPrice1000(price);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</a:t>
            </a:r>
            <a:r>
              <a:rPr lang="en-IE" sz="1300" dirty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cust, item,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org.udf.ExtractHour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(time)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hour, price;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unique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DISTINCT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</a:t>
            </a:r>
            <a:r>
              <a:rPr lang="en-IE" sz="1300" dirty="0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GROUP </a:t>
            </a:r>
            <a:r>
              <a:rPr lang="en-IE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unique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(item, hour)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rgbClr val="FFFF8B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hrItemCnt</a:t>
            </a:r>
            <a:r>
              <a:rPr lang="en-IE" sz="1300" dirty="0">
                <a:solidFill>
                  <a:srgbClr val="FFFF8B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FOREACH </a:t>
            </a:r>
            <a:r>
              <a:rPr lang="en-IE" sz="1300" dirty="0" err="1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</a:t>
            </a:r>
            <a:r>
              <a:rPr lang="en-IE" sz="1300" dirty="0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GENERATE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flatten(</a:t>
            </a:r>
            <a:r>
              <a:rPr lang="en-IE" sz="1300" dirty="0">
                <a:solidFill>
                  <a:schemeClr val="bg2">
                    <a:lumMod val="5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$0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)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COUNT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en-IE" sz="1300" dirty="0">
                <a:solidFill>
                  <a:srgbClr val="00B0F0"/>
                </a:solidFill>
                <a:latin typeface="Inconsolata" panose="00000509000000000000" pitchFamily="49" charset="0"/>
              </a:rPr>
              <a:t>$1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count;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hrItemCntSorted</a:t>
            </a:r>
            <a:r>
              <a:rPr lang="en-IE" sz="1300" dirty="0">
                <a:solidFill>
                  <a:schemeClr val="accent5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ORDER </a:t>
            </a:r>
            <a:r>
              <a:rPr lang="en-IE" sz="1300" dirty="0" err="1">
                <a:solidFill>
                  <a:srgbClr val="FFFF8B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hrItemCnt</a:t>
            </a:r>
            <a:r>
              <a:rPr lang="en-IE" sz="1300" dirty="0">
                <a:solidFill>
                  <a:srgbClr val="FFFF8B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count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DESC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211669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hrItemCntSorted</a:t>
            </a:r>
            <a:r>
              <a:rPr lang="en-IE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:</a:t>
            </a:r>
            <a:endParaRPr lang="en-IE" sz="2800" b="1" dirty="0">
              <a:solidFill>
                <a:schemeClr val="accent5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631284"/>
              </p:ext>
            </p:extLst>
          </p:nvPr>
        </p:nvGraphicFramePr>
        <p:xfrm>
          <a:off x="5410200" y="5226129"/>
          <a:ext cx="32004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65513"/>
                <a:gridCol w="834887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</a:t>
                      </a:r>
                      <a:r>
                        <a:rPr lang="en-IE" sz="1600" dirty="0" err="1" smtClean="0">
                          <a:latin typeface="Inconsolata" panose="00000509000000000000" pitchFamily="49" charset="0"/>
                        </a:rPr>
                        <a:t>item,hour</a:t>
                      </a: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]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count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[Nescafe,08]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[400g_Zanahoria,08]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7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Products by Hour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REGISTER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userDefinedFunctions.jar;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‘transact.txt'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(cust, item, time, price);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org.udf.MinPrice1000(price);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</a:t>
            </a:r>
            <a:r>
              <a:rPr lang="en-IE" sz="1300" dirty="0">
                <a:solidFill>
                  <a:schemeClr val="accent1">
                    <a:lumMod val="20000"/>
                    <a:lumOff val="80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cust, item, </a:t>
            </a:r>
            <a:r>
              <a:rPr lang="en-IE" sz="1300" dirty="0" err="1">
                <a:solidFill>
                  <a:schemeClr val="bg1"/>
                </a:solidFill>
                <a:latin typeface="Inconsolata" panose="00000509000000000000" pitchFamily="49" charset="0"/>
              </a:rPr>
              <a:t>org.udf.ExtractHour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(time)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hour, price;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unique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DISTINCT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300" dirty="0">
                <a:solidFill>
                  <a:srgbClr val="C2E49C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hourly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</a:t>
            </a:r>
            <a:r>
              <a:rPr lang="en-IE" sz="1300" dirty="0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GROUP </a:t>
            </a:r>
            <a:r>
              <a:rPr lang="en-IE" sz="1300" dirty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unique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(item, hour)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rgbClr val="FFFF8B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hrItemCnt</a:t>
            </a:r>
            <a:r>
              <a:rPr lang="en-IE" sz="1300" dirty="0">
                <a:solidFill>
                  <a:srgbClr val="FFFF8B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FOREACH </a:t>
            </a:r>
            <a:r>
              <a:rPr lang="en-IE" sz="1300" dirty="0" err="1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</a:t>
            </a:r>
            <a:r>
              <a:rPr lang="en-IE" sz="1300" dirty="0">
                <a:solidFill>
                  <a:schemeClr val="bg2">
                    <a:lumMod val="9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GENERATE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flatten(</a:t>
            </a:r>
            <a:r>
              <a:rPr lang="en-IE" sz="1300" dirty="0">
                <a:solidFill>
                  <a:schemeClr val="bg2">
                    <a:lumMod val="5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$0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)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COUNT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en-IE" sz="1300" dirty="0">
                <a:solidFill>
                  <a:srgbClr val="00B0F0"/>
                </a:solidFill>
                <a:latin typeface="Inconsolata" panose="00000509000000000000" pitchFamily="49" charset="0"/>
              </a:rPr>
              <a:t>$1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)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 count;</a:t>
            </a:r>
          </a:p>
          <a:p>
            <a:pPr marL="0" indent="0">
              <a:buNone/>
            </a:pPr>
            <a:r>
              <a:rPr lang="en-IE" sz="13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hrItemCntSorted</a:t>
            </a:r>
            <a:r>
              <a:rPr lang="en-IE" sz="1300" dirty="0">
                <a:solidFill>
                  <a:schemeClr val="accent5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ORDER </a:t>
            </a:r>
            <a:r>
              <a:rPr lang="en-IE" sz="1300" dirty="0" err="1">
                <a:solidFill>
                  <a:srgbClr val="FFFF8B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hrItemCnt</a:t>
            </a:r>
            <a:r>
              <a:rPr lang="en-IE" sz="1300" dirty="0">
                <a:solidFill>
                  <a:srgbClr val="FFFF8B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count 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</a:rPr>
              <a:t>DESC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en-IE" sz="13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3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</a:t>
            </a:r>
            <a:r>
              <a:rPr lang="en-IE" sz="13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STORE </a:t>
            </a:r>
            <a:r>
              <a:rPr lang="en-IE" sz="13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hrItemCntSorted</a:t>
            </a:r>
            <a:r>
              <a:rPr lang="en-IE" sz="1300" dirty="0">
                <a:solidFill>
                  <a:schemeClr val="accent5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INTO </a:t>
            </a:r>
            <a:r>
              <a:rPr lang="en-IE" sz="13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‘output.txt’;</a:t>
            </a:r>
            <a:endParaRPr lang="en-IE" sz="13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11669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hrItemCntSorted</a:t>
            </a:r>
            <a:r>
              <a:rPr lang="en-IE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:</a:t>
            </a:r>
            <a:endParaRPr lang="en-IE" sz="2800" b="1" dirty="0">
              <a:solidFill>
                <a:schemeClr val="accent5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767410"/>
              </p:ext>
            </p:extLst>
          </p:nvPr>
        </p:nvGraphicFramePr>
        <p:xfrm>
          <a:off x="5410200" y="5226129"/>
          <a:ext cx="32004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65513"/>
                <a:gridCol w="834887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</a:t>
                      </a:r>
                      <a:r>
                        <a:rPr lang="en-IE" sz="1600" dirty="0" err="1" smtClean="0">
                          <a:latin typeface="Inconsolata" panose="00000509000000000000" pitchFamily="49" charset="0"/>
                        </a:rPr>
                        <a:t>item,hour</a:t>
                      </a: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]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count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[Nescafe,08]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[400g_Zanahoria,08]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 descr="http://icons.iconarchive.com/icons/custom-icon-design/pretty-office-7/256/Sav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46482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43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Pig: Schema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75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1219200" y="4076700"/>
            <a:ext cx="3276600" cy="32766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Relations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0070C0"/>
                </a:solidFill>
              </a:rPr>
              <a:t>Pig Relations</a:t>
            </a:r>
            <a:r>
              <a:rPr lang="en-IE" sz="2800" dirty="0" smtClean="0"/>
              <a:t>: Like relational tables</a:t>
            </a:r>
          </a:p>
          <a:p>
            <a:pPr lvl="1"/>
            <a:r>
              <a:rPr lang="en-IE" sz="2400" dirty="0" smtClean="0"/>
              <a:t>Except tuples can be “jagged”</a:t>
            </a:r>
          </a:p>
          <a:p>
            <a:pPr lvl="1"/>
            <a:r>
              <a:rPr lang="en-IE" sz="2400" dirty="0" smtClean="0"/>
              <a:t>Relations </a:t>
            </a:r>
            <a:r>
              <a:rPr lang="en-IE" sz="2400" dirty="0" smtClean="0"/>
              <a:t>are by default </a:t>
            </a:r>
            <a:r>
              <a:rPr lang="en-IE" sz="2400" dirty="0" smtClean="0"/>
              <a:t>unordered</a:t>
            </a:r>
          </a:p>
          <a:p>
            <a:pPr lvl="1"/>
            <a:endParaRPr lang="en-IE" sz="2400" dirty="0" smtClean="0"/>
          </a:p>
          <a:p>
            <a:endParaRPr lang="en-IE" sz="2800" dirty="0" smtClean="0">
              <a:solidFill>
                <a:srgbClr val="0070C0"/>
              </a:solidFill>
            </a:endParaRPr>
          </a:p>
          <a:p>
            <a:r>
              <a:rPr lang="en-IE" sz="2800" dirty="0" smtClean="0">
                <a:solidFill>
                  <a:srgbClr val="0070C0"/>
                </a:solidFill>
              </a:rPr>
              <a:t>Pig Schema</a:t>
            </a:r>
            <a:r>
              <a:rPr lang="en-IE" sz="2800" dirty="0" smtClean="0"/>
              <a:t>: Names for fields, etc.</a:t>
            </a:r>
          </a:p>
          <a:p>
            <a:pPr marL="457200" lvl="1" indent="0">
              <a:buNone/>
            </a:pPr>
            <a:r>
              <a:rPr lang="en-IE" sz="2000" b="1" dirty="0" smtClean="0">
                <a:solidFill>
                  <a:schemeClr val="bg1"/>
                </a:solidFill>
              </a:rPr>
              <a:t>    </a:t>
            </a:r>
            <a:r>
              <a:rPr lang="en-IE" sz="16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… AS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cust, item, time, price);</a:t>
            </a:r>
            <a:endParaRPr lang="en-IE" sz="16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lvl="1"/>
            <a:endParaRPr lang="en-IE" dirty="0"/>
          </a:p>
          <a:p>
            <a:pPr lvl="1"/>
            <a:endParaRPr lang="en-IE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106372"/>
              </p:ext>
            </p:extLst>
          </p:nvPr>
        </p:nvGraphicFramePr>
        <p:xfrm>
          <a:off x="1524000" y="455676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$900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2014-03-31T08:47:57Z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$2.000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2014-03-31T08:47:57Z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$2.000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$1.240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06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2274332"/>
            <a:ext cx="7226300" cy="489466"/>
          </a:xfrm>
          <a:prstGeom prst="rect">
            <a:avLst/>
          </a:prstGeom>
          <a:solidFill>
            <a:srgbClr val="00B050">
              <a:alpha val="22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1600200" y="3168134"/>
            <a:ext cx="7239000" cy="48946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1600200" y="2274332"/>
            <a:ext cx="7239000" cy="48946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Fields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906963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Pig Fields</a:t>
            </a:r>
            <a:r>
              <a:rPr lang="en-IE" dirty="0" smtClean="0"/>
              <a:t>:</a:t>
            </a:r>
          </a:p>
          <a:p>
            <a:pPr lvl="1"/>
            <a:r>
              <a:rPr lang="en-IE" dirty="0" smtClean="0"/>
              <a:t>Reference using name</a:t>
            </a:r>
          </a:p>
          <a:p>
            <a:pPr lvl="2"/>
            <a:r>
              <a:rPr lang="en-IE" sz="20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2000" dirty="0" smtClean="0">
                <a:solidFill>
                  <a:srgbClr val="00B0F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</a:t>
            </a:r>
            <a:r>
              <a:rPr lang="en-IE" sz="20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20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20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20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2000" dirty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</a:t>
            </a:r>
            <a:r>
              <a:rPr lang="en-IE" sz="20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20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20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20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org.udf.MinPrice1000(price);</a:t>
            </a:r>
          </a:p>
          <a:p>
            <a:pPr lvl="1"/>
            <a:r>
              <a:rPr lang="en-IE" dirty="0" smtClean="0">
                <a:cs typeface="Courier New" panose="02070309020205020404" pitchFamily="49" charset="0"/>
              </a:rPr>
              <a:t>… or position</a:t>
            </a:r>
          </a:p>
          <a:p>
            <a:pPr lvl="2"/>
            <a:r>
              <a:rPr lang="en-IE" sz="2000" dirty="0" smtClean="0">
                <a:latin typeface="Inconsolata" panose="00000509000000000000" pitchFamily="49" charset="0"/>
              </a:rPr>
              <a:t> </a:t>
            </a:r>
            <a:r>
              <a:rPr lang="en-IE" sz="2000" dirty="0">
                <a:solidFill>
                  <a:srgbClr val="00B0F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</a:t>
            </a:r>
            <a:r>
              <a:rPr lang="en-IE" sz="20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= </a:t>
            </a:r>
            <a:r>
              <a:rPr lang="en-IE" sz="20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20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2000" dirty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</a:t>
            </a:r>
            <a:r>
              <a:rPr lang="en-IE" sz="20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20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20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20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org.udf.MinPrice1000($3);</a:t>
            </a:r>
            <a:endParaRPr lang="en-IE" sz="2000" dirty="0">
              <a:solidFill>
                <a:schemeClr val="bg1"/>
              </a:solidFill>
              <a:latin typeface="Inconsolata" panose="00000509000000000000" pitchFamily="49" charset="0"/>
              <a:cs typeface="Courier New" panose="02070309020205020404" pitchFamily="49" charset="0"/>
            </a:endParaRPr>
          </a:p>
        </p:txBody>
      </p:sp>
      <p:cxnSp>
        <p:nvCxnSpPr>
          <p:cNvPr id="9" name="Straight Arrow Connector 8"/>
          <p:cNvCxnSpPr>
            <a:stCxn id="7" idx="2"/>
            <a:endCxn id="6" idx="0"/>
          </p:cNvCxnSpPr>
          <p:nvPr/>
        </p:nvCxnSpPr>
        <p:spPr>
          <a:xfrm flipH="1">
            <a:off x="5213350" y="1664732"/>
            <a:ext cx="1911350" cy="6096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9800" y="1295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More readable!</a:t>
            </a:r>
            <a:endParaRPr lang="en-IE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67600" y="3168134"/>
            <a:ext cx="457200" cy="489466"/>
          </a:xfrm>
          <a:prstGeom prst="rect">
            <a:avLst/>
          </a:prstGeom>
          <a:solidFill>
            <a:schemeClr val="accent1">
              <a:lumMod val="50000"/>
              <a:alpha val="22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38216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Starts at zero.</a:t>
            </a:r>
            <a:endParaRPr lang="en-IE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3" name="Straight Arrow Connector 12"/>
          <p:cNvCxnSpPr>
            <a:endCxn id="11" idx="2"/>
          </p:cNvCxnSpPr>
          <p:nvPr/>
        </p:nvCxnSpPr>
        <p:spPr>
          <a:xfrm flipV="1">
            <a:off x="7543800" y="3657600"/>
            <a:ext cx="152400" cy="18556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300" y="372755"/>
            <a:ext cx="1041628" cy="1041628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78741"/>
              </p:ext>
            </p:extLst>
          </p:nvPr>
        </p:nvGraphicFramePr>
        <p:xfrm>
          <a:off x="1524000" y="455676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$900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2014-03-31T08:47:57Z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$2.000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2014-03-31T08:47:57Z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$2.000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$1.240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1533144" y="4953000"/>
            <a:ext cx="7543800" cy="30480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65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Pig: Types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364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917448" y="1752600"/>
            <a:ext cx="7696200" cy="762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Simple Types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solidFill>
                  <a:srgbClr val="0070C0"/>
                </a:solidFill>
              </a:rPr>
              <a:t>Pig Types</a:t>
            </a:r>
            <a:r>
              <a:rPr lang="en-IE" dirty="0"/>
              <a:t>:</a:t>
            </a:r>
          </a:p>
          <a:p>
            <a:pPr lvl="1"/>
            <a:r>
              <a:rPr lang="en-IE" sz="18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800" dirty="0">
                <a:solidFill>
                  <a:schemeClr val="bg1"/>
                </a:solidFill>
                <a:latin typeface="Inconsolata" panose="00000509000000000000" pitchFamily="49" charset="0"/>
              </a:rPr>
              <a:t> ‘transact.txt' </a:t>
            </a:r>
            <a:r>
              <a:rPr lang="en-IE" sz="18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8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8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8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8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8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endParaRPr lang="en-IE" sz="18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lvl="1"/>
            <a:r>
              <a:rPr lang="en-IE" sz="18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en-IE" sz="1800" dirty="0" err="1">
                <a:solidFill>
                  <a:schemeClr val="bg1"/>
                </a:solidFill>
                <a:latin typeface="Inconsolata" panose="00000509000000000000" pitchFamily="49" charset="0"/>
              </a:rPr>
              <a:t>cust:</a:t>
            </a:r>
            <a:r>
              <a:rPr lang="en-IE" sz="1800" dirty="0" err="1">
                <a:solidFill>
                  <a:srgbClr val="00B0F0"/>
                </a:solidFill>
                <a:latin typeface="Inconsolata" panose="00000509000000000000" pitchFamily="49" charset="0"/>
              </a:rPr>
              <a:t>charArray</a:t>
            </a:r>
            <a:r>
              <a:rPr lang="en-IE" sz="1800" dirty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en-IE" sz="1800" dirty="0" err="1">
                <a:solidFill>
                  <a:schemeClr val="bg1"/>
                </a:solidFill>
                <a:latin typeface="Inconsolata" panose="00000509000000000000" pitchFamily="49" charset="0"/>
              </a:rPr>
              <a:t>item:</a:t>
            </a:r>
            <a:r>
              <a:rPr lang="en-IE" sz="1800" dirty="0" err="1">
                <a:solidFill>
                  <a:srgbClr val="00B0F0"/>
                </a:solidFill>
                <a:latin typeface="Inconsolata" panose="00000509000000000000" pitchFamily="49" charset="0"/>
              </a:rPr>
              <a:t>charArray</a:t>
            </a:r>
            <a:r>
              <a:rPr lang="en-IE" sz="1800" dirty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en-IE" sz="18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time:</a:t>
            </a:r>
            <a:r>
              <a:rPr lang="en-IE" sz="1800" dirty="0" err="1" smtClean="0">
                <a:solidFill>
                  <a:srgbClr val="00B0F0"/>
                </a:solidFill>
                <a:latin typeface="Inconsolata" panose="00000509000000000000" pitchFamily="49" charset="0"/>
              </a:rPr>
              <a:t>datetime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en-IE" sz="18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price:</a:t>
            </a:r>
            <a:r>
              <a:rPr lang="en-IE" sz="1800" dirty="0" err="1" smtClean="0">
                <a:solidFill>
                  <a:srgbClr val="00B0F0"/>
                </a:solidFill>
                <a:latin typeface="Inconsolata" panose="00000509000000000000" pitchFamily="49" charset="0"/>
              </a:rPr>
              <a:t>int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);</a:t>
            </a:r>
          </a:p>
          <a:p>
            <a:pPr lvl="1"/>
            <a:endParaRPr lang="en-IE" dirty="0" smtClean="0"/>
          </a:p>
          <a:p>
            <a:r>
              <a:rPr lang="en-IE" sz="2400" dirty="0" err="1" smtClean="0">
                <a:solidFill>
                  <a:srgbClr val="0070C0"/>
                </a:solidFill>
                <a:latin typeface="Inconsolata" panose="00000509000000000000" pitchFamily="49" charset="0"/>
              </a:rPr>
              <a:t>int</a:t>
            </a:r>
            <a:r>
              <a:rPr lang="en-IE" sz="2400" dirty="0" smtClean="0">
                <a:latin typeface="Inconsolata" panose="00000509000000000000" pitchFamily="49" charset="0"/>
              </a:rPr>
              <a:t>, </a:t>
            </a:r>
            <a:r>
              <a:rPr lang="en-IE" sz="2400" dirty="0" smtClean="0">
                <a:solidFill>
                  <a:srgbClr val="0070C0"/>
                </a:solidFill>
                <a:latin typeface="Inconsolata" panose="00000509000000000000" pitchFamily="49" charset="0"/>
              </a:rPr>
              <a:t>long</a:t>
            </a:r>
            <a:r>
              <a:rPr lang="en-IE" sz="2400" dirty="0" smtClean="0">
                <a:latin typeface="Inconsolata" panose="00000509000000000000" pitchFamily="49" charset="0"/>
              </a:rPr>
              <a:t>, </a:t>
            </a:r>
            <a:r>
              <a:rPr lang="en-IE" sz="2400" dirty="0" smtClean="0">
                <a:solidFill>
                  <a:srgbClr val="0070C0"/>
                </a:solidFill>
                <a:latin typeface="Inconsolata" panose="00000509000000000000" pitchFamily="49" charset="0"/>
              </a:rPr>
              <a:t>float</a:t>
            </a:r>
            <a:r>
              <a:rPr lang="en-IE" sz="2400" dirty="0" smtClean="0">
                <a:latin typeface="Inconsolata" panose="00000509000000000000" pitchFamily="49" charset="0"/>
              </a:rPr>
              <a:t>, </a:t>
            </a:r>
            <a:r>
              <a:rPr lang="en-IE" sz="2400" dirty="0" smtClean="0">
                <a:solidFill>
                  <a:srgbClr val="0070C0"/>
                </a:solidFill>
                <a:latin typeface="Inconsolata" panose="00000509000000000000" pitchFamily="49" charset="0"/>
              </a:rPr>
              <a:t>double</a:t>
            </a:r>
            <a:r>
              <a:rPr lang="en-IE" sz="2400" dirty="0" smtClean="0">
                <a:latin typeface="Inconsolata" panose="00000509000000000000" pitchFamily="49" charset="0"/>
              </a:rPr>
              <a:t>, </a:t>
            </a:r>
            <a:r>
              <a:rPr lang="en-IE" sz="2400" dirty="0" err="1">
                <a:solidFill>
                  <a:srgbClr val="0070C0"/>
                </a:solidFill>
                <a:latin typeface="Inconsolata" panose="00000509000000000000" pitchFamily="49" charset="0"/>
              </a:rPr>
              <a:t>biginteger</a:t>
            </a:r>
            <a:r>
              <a:rPr lang="en-IE" sz="2400" dirty="0">
                <a:latin typeface="Inconsolata" panose="00000509000000000000" pitchFamily="49" charset="0"/>
              </a:rPr>
              <a:t>, </a:t>
            </a:r>
            <a:r>
              <a:rPr lang="en-IE" sz="2400" dirty="0" err="1" smtClean="0">
                <a:solidFill>
                  <a:srgbClr val="0070C0"/>
                </a:solidFill>
                <a:latin typeface="Inconsolata" panose="00000509000000000000" pitchFamily="49" charset="0"/>
              </a:rPr>
              <a:t>bigdecimal</a:t>
            </a:r>
            <a:r>
              <a:rPr lang="en-IE" sz="2400" dirty="0" smtClean="0">
                <a:latin typeface="Inconsolata" panose="00000509000000000000" pitchFamily="49" charset="0"/>
              </a:rPr>
              <a:t>, </a:t>
            </a:r>
            <a:r>
              <a:rPr lang="en-IE" sz="2400" dirty="0" err="1" smtClean="0">
                <a:solidFill>
                  <a:srgbClr val="0070C0"/>
                </a:solidFill>
                <a:latin typeface="Inconsolata" panose="00000509000000000000" pitchFamily="49" charset="0"/>
              </a:rPr>
              <a:t>boolean</a:t>
            </a:r>
            <a:r>
              <a:rPr lang="en-IE" sz="2400" dirty="0" smtClean="0">
                <a:latin typeface="Inconsolata" panose="00000509000000000000" pitchFamily="49" charset="0"/>
              </a:rPr>
              <a:t>, </a:t>
            </a:r>
            <a:r>
              <a:rPr lang="en-IE" sz="2400" dirty="0" err="1" smtClean="0">
                <a:solidFill>
                  <a:srgbClr val="0070C0"/>
                </a:solidFill>
                <a:latin typeface="Inconsolata" panose="00000509000000000000" pitchFamily="49" charset="0"/>
              </a:rPr>
              <a:t>chararray</a:t>
            </a:r>
            <a:r>
              <a:rPr lang="en-IE" sz="2400" dirty="0" smtClean="0">
                <a:solidFill>
                  <a:srgbClr val="0070C0"/>
                </a:solidFill>
              </a:rPr>
              <a:t> </a:t>
            </a:r>
            <a:r>
              <a:rPr lang="en-IE" sz="2400" dirty="0" smtClean="0"/>
              <a:t>(string), </a:t>
            </a:r>
            <a:r>
              <a:rPr lang="en-IE" sz="2400" dirty="0" err="1" smtClean="0">
                <a:solidFill>
                  <a:srgbClr val="0070C0"/>
                </a:solidFill>
                <a:latin typeface="Inconsolata" panose="00000509000000000000" pitchFamily="49" charset="0"/>
              </a:rPr>
              <a:t>bytearray</a:t>
            </a:r>
            <a:r>
              <a:rPr lang="en-IE" sz="2400" dirty="0" smtClean="0">
                <a:solidFill>
                  <a:srgbClr val="0070C0"/>
                </a:solidFill>
              </a:rPr>
              <a:t> </a:t>
            </a:r>
            <a:r>
              <a:rPr lang="en-IE" sz="2400" dirty="0" smtClean="0"/>
              <a:t>(blob), </a:t>
            </a:r>
            <a:r>
              <a:rPr lang="en-IE" sz="2400" dirty="0" err="1" smtClean="0">
                <a:solidFill>
                  <a:srgbClr val="0070C0"/>
                </a:solidFill>
                <a:latin typeface="Inconsolata" panose="00000509000000000000" pitchFamily="49" charset="0"/>
              </a:rPr>
              <a:t>datetime</a:t>
            </a:r>
            <a:endParaRPr lang="en-IE" sz="2400" dirty="0" smtClean="0">
              <a:solidFill>
                <a:srgbClr val="0070C0"/>
              </a:solidFill>
              <a:latin typeface="Inconsolata" panose="00000509000000000000" pitchFamily="49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4937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Hadoop</a:t>
            </a:r>
            <a:r>
              <a:rPr lang="es-CL" dirty="0" smtClean="0"/>
              <a:t>: </a:t>
            </a:r>
            <a:r>
              <a:rPr lang="kn-IN" sz="3200" dirty="0" smtClean="0"/>
              <a:t>(</a:t>
            </a:r>
            <a:r>
              <a:rPr lang="kn-IN" sz="3200" dirty="0"/>
              <a:t>ಠ_ಠ</a:t>
            </a:r>
            <a:r>
              <a:rPr lang="kn-IN" sz="3200" dirty="0" smtClean="0"/>
              <a:t>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190625"/>
            <a:ext cx="6924675" cy="6200775"/>
          </a:xfrm>
          <a:prstGeom prst="rect">
            <a:avLst/>
          </a:prstGeom>
        </p:spPr>
      </p:pic>
      <p:pic>
        <p:nvPicPr>
          <p:cNvPr id="2052" name="Picture 4" descr="http://orig03.deviantart.net/991f/f/2011/001/0/9/sebas_chan_sigh_animated_by_girlonwantedposters-d367v6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778" y="4216705"/>
            <a:ext cx="3628222" cy="265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67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Types: Duck Typing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What happens if you omit types?</a:t>
            </a:r>
          </a:p>
          <a:p>
            <a:pPr lvl="1"/>
            <a:r>
              <a:rPr lang="en-IE" dirty="0" smtClean="0"/>
              <a:t>Fields default to </a:t>
            </a:r>
            <a:r>
              <a:rPr lang="en-IE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bytearray</a:t>
            </a:r>
            <a:endParaRPr lang="en-IE" dirty="0" smtClean="0">
              <a:solidFill>
                <a:schemeClr val="tx2">
                  <a:lumMod val="60000"/>
                  <a:lumOff val="40000"/>
                </a:schemeClr>
              </a:solidFill>
              <a:latin typeface="Inconsolata" panose="00000509000000000000" pitchFamily="49" charset="0"/>
            </a:endParaRPr>
          </a:p>
          <a:p>
            <a:pPr lvl="1"/>
            <a:r>
              <a:rPr lang="en-IE" dirty="0" smtClean="0"/>
              <a:t>Implicit conversions if needed (~duck typing)</a:t>
            </a:r>
            <a:endParaRPr lang="en-IE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3733800"/>
            <a:ext cx="8382000" cy="1066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8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fr-FR" sz="18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fr-FR" sz="1800" dirty="0">
                <a:solidFill>
                  <a:schemeClr val="bg1"/>
                </a:solidFill>
                <a:latin typeface="Inconsolata" panose="00000509000000000000" pitchFamily="49" charset="0"/>
              </a:rPr>
              <a:t> 'data' </a:t>
            </a:r>
            <a:r>
              <a:rPr lang="fr-FR" sz="18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fr-FR" sz="18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800" dirty="0">
                <a:solidFill>
                  <a:schemeClr val="bg1"/>
                </a:solidFill>
                <a:latin typeface="Inconsolata" panose="00000509000000000000" pitchFamily="49" charset="0"/>
              </a:rPr>
              <a:t>(cust, item, 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hour, </a:t>
            </a:r>
            <a:r>
              <a:rPr lang="en-IE" sz="1800" dirty="0">
                <a:solidFill>
                  <a:schemeClr val="bg1"/>
                </a:solidFill>
                <a:latin typeface="Inconsolata" panose="00000509000000000000" pitchFamily="49" charset="0"/>
              </a:rPr>
              <a:t>price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);</a:t>
            </a:r>
            <a:endParaRPr lang="fr-FR" sz="18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B 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fr-FR" sz="18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8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hour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+ 4 % 24; 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rgbClr val="008000"/>
                </a:solidFill>
                <a:latin typeface="Inconsolata" panose="00000509000000000000" pitchFamily="49" charset="0"/>
              </a:rPr>
              <a:t>C</a:t>
            </a:r>
            <a:r>
              <a:rPr lang="fr-FR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fr-FR" sz="18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fr-FR" sz="1800" b="1" dirty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fr-FR" sz="18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8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8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fr-FR" sz="18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Inconsolata" panose="00000509000000000000" pitchFamily="49" charset="0"/>
              </a:rPr>
              <a:t>hour</a:t>
            </a:r>
            <a:r>
              <a:rPr lang="fr-FR" sz="1800" dirty="0">
                <a:solidFill>
                  <a:schemeClr val="bg1"/>
                </a:solidFill>
                <a:latin typeface="Inconsolata" panose="00000509000000000000" pitchFamily="49" charset="0"/>
              </a:rPr>
              <a:t> + 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4f % 24; </a:t>
            </a:r>
            <a:endParaRPr lang="fr-FR" sz="18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3886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hour </a:t>
            </a:r>
            <a:r>
              <a:rPr lang="en-IE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an </a:t>
            </a:r>
            <a:r>
              <a:rPr lang="en-IE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integer</a:t>
            </a:r>
            <a:endParaRPr lang="en-IE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4267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hour a float</a:t>
            </a:r>
            <a:endParaRPr lang="en-IE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4686300" y="4070866"/>
            <a:ext cx="1181100" cy="13593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>
            <a:off x="4686300" y="4451866"/>
            <a:ext cx="1181100" cy="13593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54950"/>
            <a:ext cx="3688080" cy="190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60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4419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data;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(3,8,9) (4,5,6)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(1,4,7) (3,7,5)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(2,5,8) (9,5,8) </a:t>
            </a:r>
          </a:p>
          <a:p>
            <a:pPr marL="0" indent="0">
              <a:buNone/>
            </a:pPr>
            <a:endParaRPr lang="fr-FR" sz="10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'data'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(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:tuple(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t1a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t1b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t1c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),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:tuple(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t2a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t2b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t2c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:int)); </a:t>
            </a:r>
          </a:p>
          <a:p>
            <a:pPr marL="0" indent="0">
              <a:buNone/>
            </a:pPr>
            <a:endParaRPr lang="fr-FR" sz="10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;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((3,8,9),(4,5,6)) ((1,4,7),(3,7,5)) ((2,5,8),(9,5,8)) </a:t>
            </a:r>
            <a:endParaRPr lang="fr-FR" sz="14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fr-FR" sz="10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C2E49C"/>
                </a:solidFill>
                <a:latin typeface="Inconsolata" panose="00000509000000000000" pitchFamily="49" charset="0"/>
              </a:rPr>
              <a:t>X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t1.t1a,t2.$0; </a:t>
            </a:r>
            <a:endParaRPr lang="fr-FR" sz="14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</a:t>
            </a:r>
            <a:r>
              <a:rPr lang="en-IE" sz="3200" dirty="0"/>
              <a:t>Complex </a:t>
            </a:r>
            <a:r>
              <a:rPr lang="en-IE" sz="3200" dirty="0" smtClean="0"/>
              <a:t>Types: Tuple</a:t>
            </a:r>
            <a:endParaRPr lang="en-IE" sz="3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743200" y="5003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t1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t2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t1a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t1b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t1c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t2a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t2b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t2c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3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8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9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4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5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6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1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4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7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3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7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5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2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5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8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9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5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8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33600" y="621829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A:</a:t>
            </a:r>
            <a:endParaRPr lang="en-IE" sz="28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5753100"/>
            <a:ext cx="990600" cy="1104900"/>
          </a:xfrm>
          <a:prstGeom prst="rect">
            <a:avLst/>
          </a:prstGeom>
          <a:solidFill>
            <a:srgbClr val="00B050">
              <a:alpha val="22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1200" y="5753100"/>
            <a:ext cx="990600" cy="1104900"/>
          </a:xfrm>
          <a:prstGeom prst="rect">
            <a:avLst/>
          </a:prstGeom>
          <a:solidFill>
            <a:srgbClr val="00B050">
              <a:alpha val="22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99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4419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data;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(3,8,9) (4,5,6)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(1,4,7) (3,7,5)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(2,5,8) (9,5,8) </a:t>
            </a:r>
          </a:p>
          <a:p>
            <a:pPr marL="0" indent="0">
              <a:buNone/>
            </a:pPr>
            <a:endParaRPr lang="fr-FR" sz="10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'data' 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(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:tuple(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t1a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t1b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t1c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:int),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:tuple(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t2a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t2b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t2c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:int)); </a:t>
            </a:r>
          </a:p>
          <a:p>
            <a:pPr marL="0" indent="0">
              <a:buNone/>
            </a:pPr>
            <a:endParaRPr lang="fr-FR" sz="10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;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((3,8,9),(4,5,6)) ((1,4,7),(3,7,5)) ((2,5,8),(9,5,8)) </a:t>
            </a:r>
            <a:endParaRPr lang="fr-FR" sz="14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fr-FR" sz="10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C2E49C"/>
                </a:solidFill>
                <a:latin typeface="Inconsolata" panose="00000509000000000000" pitchFamily="49" charset="0"/>
              </a:rPr>
              <a:t>X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t1.t1a,t2.$0; </a:t>
            </a:r>
            <a:endParaRPr lang="fr-FR" sz="14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>
                <a:solidFill>
                  <a:srgbClr val="C2E49C"/>
                </a:solidFill>
                <a:latin typeface="Inconsolata" panose="00000509000000000000" pitchFamily="49" charset="0"/>
              </a:rPr>
              <a:t>X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; 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3,4) </a:t>
            </a:r>
            <a:endParaRPr lang="fr-FR" sz="14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1,3) </a:t>
            </a:r>
            <a:endParaRPr lang="fr-FR" sz="14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2,9)</a:t>
            </a:r>
            <a:endParaRPr lang="en-IE" sz="14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Complex Types: Tuple</a:t>
            </a:r>
            <a:endParaRPr lang="en-IE" sz="3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295900" y="5207000"/>
          <a:ext cx="2032000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$0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$1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3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4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1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3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2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9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24400" y="621829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X:</a:t>
            </a:r>
            <a:endParaRPr lang="en-IE" sz="2800" b="1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9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4419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data;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(3,8,9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(2,3,6)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(1,4,7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</a:t>
            </a:r>
            <a:endParaRPr lang="fr-FR" sz="14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(2,5,8) </a:t>
            </a:r>
          </a:p>
          <a:p>
            <a:pPr marL="0" indent="0">
              <a:buNone/>
            </a:pPr>
            <a:endParaRPr lang="fr-FR" sz="10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'data'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(c1:int, c2:int, c3:int); </a:t>
            </a:r>
            <a:endParaRPr lang="fr-FR" sz="10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GROUP </a:t>
            </a:r>
            <a:r>
              <a:rPr lang="fr-FR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BY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c1;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</a:t>
            </a:r>
            <a:r>
              <a:rPr lang="en-IE" sz="3200" dirty="0"/>
              <a:t>Complex </a:t>
            </a:r>
            <a:r>
              <a:rPr lang="en-IE" sz="3200" dirty="0" smtClean="0"/>
              <a:t>Types: Bag</a:t>
            </a:r>
            <a:endParaRPr lang="en-IE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623899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A:</a:t>
            </a:r>
            <a:endParaRPr lang="en-IE" sz="28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5257800" y="4787900"/>
          <a:ext cx="2031999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c1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c2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c3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3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8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9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2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3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6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1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4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7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2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5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8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1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4419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data;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(3,8,9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(2,3,6)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(1,4,7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</a:t>
            </a:r>
            <a:endParaRPr lang="fr-FR" sz="14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(2,5,8) </a:t>
            </a:r>
          </a:p>
          <a:p>
            <a:pPr marL="0" indent="0">
              <a:buNone/>
            </a:pPr>
            <a:endParaRPr lang="fr-FR" sz="10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'data'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(c1:int, c2:int, c3:int); </a:t>
            </a:r>
            <a:endParaRPr lang="fr-FR" sz="10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GROUP </a:t>
            </a:r>
            <a:r>
              <a:rPr lang="fr-FR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BY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c1;</a:t>
            </a:r>
          </a:p>
          <a:p>
            <a:pPr marL="0" indent="0">
              <a:buNone/>
            </a:pP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1,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(1,4,7)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2,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(2,5,8),(2,3,6)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3,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(3,8,9)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  <a:endParaRPr lang="fr-FR" sz="1400" dirty="0">
              <a:solidFill>
                <a:schemeClr val="accent4">
                  <a:lumMod val="60000"/>
                  <a:lumOff val="40000"/>
                </a:schemeClr>
              </a:solidFill>
              <a:latin typeface="Inconsolata" panose="000005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</a:t>
            </a:r>
            <a:r>
              <a:rPr lang="en-IE" sz="3200" dirty="0"/>
              <a:t>Complex </a:t>
            </a:r>
            <a:r>
              <a:rPr lang="en-IE" sz="3200" dirty="0" smtClean="0"/>
              <a:t>Types: Bag</a:t>
            </a:r>
            <a:endParaRPr lang="en-IE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623899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B:</a:t>
            </a:r>
            <a:endParaRPr lang="en-IE" sz="2800" b="1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4495800" y="4419600"/>
          <a:ext cx="3733800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3450"/>
                <a:gridCol w="933450"/>
                <a:gridCol w="933450"/>
                <a:gridCol w="93345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group</a:t>
                      </a:r>
                    </a:p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(c1)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A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c1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c2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c3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3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3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8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9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r"/>
                      <a:endParaRPr lang="en-IE" sz="1100" dirty="0" smtClean="0">
                        <a:latin typeface="Calibri Light" panose="020F0302020204030204" pitchFamily="34" charset="0"/>
                      </a:endParaRPr>
                    </a:p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2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2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3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6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2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5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8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1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1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4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7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55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Complex Types: Map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95400"/>
            <a:ext cx="8382000" cy="1447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</a:rPr>
              <a:t>cat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prices;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[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</a:rPr>
              <a:t>Nescafe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#”$2.000”]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[Gillette_Mach3#”$8.250”]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‘prices’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(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M:map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[]);</a:t>
            </a:r>
          </a:p>
          <a:p>
            <a:pPr marL="0" indent="0">
              <a:buNone/>
            </a:pPr>
            <a:endParaRPr lang="en-IE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24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27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</a:t>
            </a:r>
            <a:r>
              <a:rPr lang="en-IE" sz="3200" dirty="0"/>
              <a:t>Complex </a:t>
            </a:r>
            <a:r>
              <a:rPr lang="en-IE" sz="3200" dirty="0" smtClean="0"/>
              <a:t>Types: Summary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tuple</a:t>
            </a:r>
            <a:r>
              <a:rPr lang="en-IE" dirty="0" smtClean="0"/>
              <a:t>: A row in a table / a list of fields</a:t>
            </a:r>
          </a:p>
          <a:p>
            <a:pPr lvl="1"/>
            <a:r>
              <a:rPr lang="en-IE" sz="1500" dirty="0" smtClean="0">
                <a:latin typeface="Inconsolata" panose="00000509000000000000" pitchFamily="49" charset="0"/>
              </a:rPr>
              <a:t>(</a:t>
            </a:r>
            <a:r>
              <a:rPr lang="en-IE" sz="1500" dirty="0" smtClean="0">
                <a:latin typeface="Inconsolata" panose="00000509000000000000" pitchFamily="49" charset="0"/>
              </a:rPr>
              <a:t>customer412, Nescafe, 08, $2.000)</a:t>
            </a:r>
          </a:p>
          <a:p>
            <a:pPr lvl="1"/>
            <a:endParaRPr lang="en-IE" sz="2000" dirty="0" smtClean="0"/>
          </a:p>
          <a:p>
            <a:pPr lvl="1"/>
            <a:endParaRPr lang="en-IE" sz="2000" dirty="0"/>
          </a:p>
          <a:p>
            <a:r>
              <a:rPr lang="en-IE" dirty="0" smtClean="0">
                <a:solidFill>
                  <a:srgbClr val="0070C0"/>
                </a:solidFill>
              </a:rPr>
              <a:t>bag</a:t>
            </a:r>
            <a:r>
              <a:rPr lang="en-IE" dirty="0" smtClean="0"/>
              <a:t>: A set of tuples (allows duplicates)</a:t>
            </a:r>
          </a:p>
          <a:p>
            <a:pPr lvl="1"/>
            <a:r>
              <a:rPr lang="en-IE" sz="1500" dirty="0" smtClean="0">
                <a:latin typeface="Inconsolata" panose="00000509000000000000" pitchFamily="49" charset="0"/>
              </a:rPr>
              <a:t>{ </a:t>
            </a:r>
            <a:r>
              <a:rPr lang="en-IE" sz="1500" dirty="0" smtClean="0">
                <a:latin typeface="Inconsolata" panose="00000509000000000000" pitchFamily="49" charset="0"/>
              </a:rPr>
              <a:t>(cust412, Nescafe, 08, $2.000), (cust413, Gillette_Mach3, 08, $8.250)</a:t>
            </a:r>
            <a:r>
              <a:rPr lang="en-IE" sz="1500" dirty="0">
                <a:latin typeface="Inconsolata" panose="00000509000000000000" pitchFamily="49" charset="0"/>
              </a:rPr>
              <a:t> </a:t>
            </a:r>
            <a:r>
              <a:rPr lang="en-IE" sz="1500" dirty="0" smtClean="0">
                <a:latin typeface="Inconsolata" panose="00000509000000000000" pitchFamily="49" charset="0"/>
              </a:rPr>
              <a:t>}</a:t>
            </a:r>
            <a:r>
              <a:rPr lang="en-IE" sz="1500" dirty="0" smtClean="0"/>
              <a:t>	</a:t>
            </a:r>
          </a:p>
          <a:p>
            <a:pPr lvl="1"/>
            <a:endParaRPr lang="en-IE" sz="1800" dirty="0" smtClean="0"/>
          </a:p>
          <a:p>
            <a:r>
              <a:rPr lang="en-IE" dirty="0" smtClean="0">
                <a:solidFill>
                  <a:srgbClr val="0070C0"/>
                </a:solidFill>
              </a:rPr>
              <a:t>map</a:t>
            </a:r>
            <a:r>
              <a:rPr lang="en-IE" dirty="0" smtClean="0"/>
              <a:t>: A set of key–value pairs</a:t>
            </a:r>
          </a:p>
          <a:p>
            <a:pPr lvl="1"/>
            <a:r>
              <a:rPr lang="en-IE" sz="1500" dirty="0" smtClean="0">
                <a:latin typeface="Inconsolata" panose="00000509000000000000" pitchFamily="49" charset="0"/>
              </a:rPr>
              <a:t>[</a:t>
            </a:r>
            <a:r>
              <a:rPr lang="en-IE" sz="1500" dirty="0" smtClean="0">
                <a:latin typeface="Inconsolata" panose="00000509000000000000" pitchFamily="49" charset="0"/>
              </a:rPr>
              <a:t>Nescafe#$2.000]</a:t>
            </a:r>
          </a:p>
          <a:p>
            <a:endParaRPr lang="en-IE" dirty="0"/>
          </a:p>
          <a:p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32928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Pig: </a:t>
            </a:r>
            <a:br>
              <a:rPr lang="en-IE" dirty="0" smtClean="0"/>
            </a:br>
            <a:r>
              <a:rPr lang="en-IE" dirty="0" smtClean="0"/>
              <a:t>   </a:t>
            </a:r>
            <a:r>
              <a:rPr lang="en-IE" dirty="0" err="1" smtClean="0"/>
              <a:t>Unnesting</a:t>
            </a:r>
            <a:r>
              <a:rPr lang="en-IE" dirty="0" smtClean="0"/>
              <a:t> (Flatten)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54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Latin: Hello Word Count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1300" dirty="0" err="1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input_lines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=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LOAD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'/</a:t>
            </a:r>
            <a:r>
              <a:rPr lang="en-IE" sz="1300" dirty="0" err="1" smtClean="0">
                <a:latin typeface="Inconsolata" panose="00000509000000000000" pitchFamily="49" charset="0"/>
                <a:cs typeface="Courier New" panose="02070309020205020404" pitchFamily="49" charset="0"/>
              </a:rPr>
              <a:t>tmp</a:t>
            </a:r>
            <a:r>
              <a:rPr lang="en-IE" sz="13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/book.txt' </a:t>
            </a:r>
            <a:r>
              <a:rPr lang="en-IE" sz="1300" b="1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AS</a:t>
            </a:r>
            <a:r>
              <a:rPr lang="en-IE" sz="13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(</a:t>
            </a:r>
            <a:r>
              <a:rPr lang="en-IE" sz="1300" dirty="0" err="1">
                <a:latin typeface="Inconsolata" panose="00000509000000000000" pitchFamily="49" charset="0"/>
                <a:cs typeface="Courier New" panose="02070309020205020404" pitchFamily="49" charset="0"/>
              </a:rPr>
              <a:t>line:chararray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);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i="1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i="1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-- </a:t>
            </a:r>
            <a:r>
              <a:rPr lang="en-IE" sz="1300" i="1" dirty="0">
                <a:latin typeface="Inconsolata" panose="00000509000000000000" pitchFamily="49" charset="0"/>
                <a:cs typeface="Courier New" panose="02070309020205020404" pitchFamily="49" charset="0"/>
              </a:rPr>
              <a:t>Extract words from each line and put them into a pig bag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i="1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-- </a:t>
            </a:r>
            <a:r>
              <a:rPr lang="en-IE" sz="1300" i="1" dirty="0" err="1">
                <a:latin typeface="Inconsolata" panose="00000509000000000000" pitchFamily="49" charset="0"/>
                <a:cs typeface="Courier New" panose="02070309020205020404" pitchFamily="49" charset="0"/>
              </a:rPr>
              <a:t>datatype</a:t>
            </a:r>
            <a:r>
              <a:rPr lang="en-IE" sz="1300" i="1" dirty="0">
                <a:latin typeface="Inconsolata" panose="00000509000000000000" pitchFamily="49" charset="0"/>
                <a:cs typeface="Courier New" panose="02070309020205020404" pitchFamily="49" charset="0"/>
              </a:rPr>
              <a:t>, then flatten the bag to get one word on each row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dirty="0" smtClean="0">
                <a:solidFill>
                  <a:srgbClr val="0070C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words</a:t>
            </a:r>
            <a:r>
              <a:rPr lang="en-IE" sz="13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FOREACH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input_lines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GENERATE FLATTEN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(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TOKENIZE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(line))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AS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word;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i="1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i="1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-- </a:t>
            </a:r>
            <a:r>
              <a:rPr lang="en-IE" sz="1300" i="1" dirty="0">
                <a:latin typeface="Inconsolata" panose="00000509000000000000" pitchFamily="49" charset="0"/>
                <a:cs typeface="Courier New" panose="02070309020205020404" pitchFamily="49" charset="0"/>
              </a:rPr>
              <a:t>filter out any words that are just white spaces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filtered_words</a:t>
            </a:r>
            <a:r>
              <a:rPr lang="en-IE" sz="1300" dirty="0" smtClean="0">
                <a:solidFill>
                  <a:srgbClr val="00B05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rgbClr val="0070C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words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word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MATCHES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'\\w+';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i="1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i="1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-- </a:t>
            </a:r>
            <a:r>
              <a:rPr lang="en-IE" sz="1300" i="1" dirty="0">
                <a:latin typeface="Inconsolata" panose="00000509000000000000" pitchFamily="49" charset="0"/>
                <a:cs typeface="Courier New" panose="02070309020205020404" pitchFamily="49" charset="0"/>
              </a:rPr>
              <a:t>create a group for each word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dirty="0" err="1" smtClean="0">
                <a:solidFill>
                  <a:schemeClr val="accent2">
                    <a:lumMod val="5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word_groups</a:t>
            </a:r>
            <a:r>
              <a:rPr lang="en-IE" sz="13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GROUP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rgbClr val="00B05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filtered_words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word;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i="1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i="1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-- </a:t>
            </a:r>
            <a:r>
              <a:rPr lang="en-IE" sz="1300" i="1" dirty="0">
                <a:latin typeface="Inconsolata" panose="00000509000000000000" pitchFamily="49" charset="0"/>
                <a:cs typeface="Courier New" panose="02070309020205020404" pitchFamily="49" charset="0"/>
              </a:rPr>
              <a:t>count the entries in each group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word_count</a:t>
            </a:r>
            <a:r>
              <a:rPr lang="en-IE" sz="13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FOREACH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chemeClr val="accent2">
                    <a:lumMod val="5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word_groups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GENERATE COUNT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(</a:t>
            </a:r>
            <a:r>
              <a:rPr lang="en-IE" sz="1300" dirty="0" err="1">
                <a:solidFill>
                  <a:srgbClr val="00B05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filtered_words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)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AS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count, group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AS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word;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i="1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i="1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-- </a:t>
            </a:r>
            <a:r>
              <a:rPr lang="en-IE" sz="1300" i="1" dirty="0">
                <a:latin typeface="Inconsolata" panose="00000509000000000000" pitchFamily="49" charset="0"/>
                <a:cs typeface="Courier New" panose="02070309020205020404" pitchFamily="49" charset="0"/>
              </a:rPr>
              <a:t>order the records by count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dirty="0" err="1" smtClean="0">
                <a:solidFill>
                  <a:srgbClr val="7030A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ordered_word_count</a:t>
            </a:r>
            <a:r>
              <a:rPr lang="en-IE" sz="13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ORDER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word_count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count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DESC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;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b="1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STORE</a:t>
            </a:r>
            <a:r>
              <a:rPr lang="en-IE" sz="13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rgbClr val="7030A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ordered_word_count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INTO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'/</a:t>
            </a:r>
            <a:r>
              <a:rPr lang="en-IE" sz="1300" dirty="0" err="1" smtClean="0">
                <a:latin typeface="Inconsolata" panose="00000509000000000000" pitchFamily="49" charset="0"/>
                <a:cs typeface="Courier New" panose="02070309020205020404" pitchFamily="49" charset="0"/>
              </a:rPr>
              <a:t>tmp</a:t>
            </a:r>
            <a:r>
              <a:rPr lang="en-IE" sz="13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/book-word-count.txt';</a:t>
            </a:r>
            <a:endParaRPr lang="en-IE" sz="1300" dirty="0">
              <a:latin typeface="Inconsolata" panose="00000509000000000000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2362200"/>
            <a:ext cx="26670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049" y="76200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7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data;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(3,8,9) (4,5,6)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(1,4,7) (3,7,5)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(2,5,8) (9,5,8) </a:t>
            </a:r>
          </a:p>
          <a:p>
            <a:pPr marL="0" indent="0">
              <a:buNone/>
            </a:pPr>
            <a:endParaRPr lang="fr-FR" sz="10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'data'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(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:tuple(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t1a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t1b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t1c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),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:tuple(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t2a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t2b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t2c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:int)); </a:t>
            </a:r>
          </a:p>
          <a:p>
            <a:pPr marL="0" indent="0">
              <a:buNone/>
            </a:pPr>
            <a:endParaRPr lang="fr-FR" sz="10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;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((3,8,9),(4,5,6)) </a:t>
            </a:r>
            <a:endParaRPr lang="fr-FR" sz="14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1,4,7),(3,7,5)) </a:t>
            </a:r>
            <a:endParaRPr lang="fr-FR" sz="14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2,5,8),(9,5,8)) </a:t>
            </a:r>
            <a:endParaRPr lang="fr-FR" sz="14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fr-FR" sz="10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C2E49C"/>
                </a:solidFill>
                <a:latin typeface="Inconsolata" panose="00000509000000000000" pitchFamily="49" charset="0"/>
              </a:rPr>
              <a:t>X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err="1" smtClean="0">
                <a:solidFill>
                  <a:srgbClr val="FFFF00"/>
                </a:solidFill>
                <a:latin typeface="Inconsolata" panose="00000509000000000000" pitchFamily="49" charset="0"/>
              </a:rPr>
              <a:t>flatten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), </a:t>
            </a:r>
            <a:r>
              <a:rPr lang="fr-FR" sz="1400" dirty="0" err="1" smtClean="0">
                <a:solidFill>
                  <a:srgbClr val="FFFF00"/>
                </a:solidFill>
                <a:latin typeface="Inconsolata" panose="00000509000000000000" pitchFamily="49" charset="0"/>
              </a:rPr>
              <a:t>flatten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);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</a:t>
            </a:r>
            <a:r>
              <a:rPr lang="en-IE" sz="3200" dirty="0"/>
              <a:t>Complex </a:t>
            </a:r>
            <a:r>
              <a:rPr lang="en-IE" sz="3200" dirty="0" smtClean="0"/>
              <a:t>Types: Flatten Tuples</a:t>
            </a:r>
            <a:endParaRPr lang="en-IE" sz="3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258140"/>
              </p:ext>
            </p:extLst>
          </p:nvPr>
        </p:nvGraphicFramePr>
        <p:xfrm>
          <a:off x="2743200" y="5003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t1a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t1b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t1c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t2a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t2b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t2c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9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6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7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7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9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33600" y="621829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A:</a:t>
            </a:r>
            <a:endParaRPr lang="en-IE" sz="28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3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SQL</a:t>
            </a:r>
            <a:endParaRPr lang="en-IE" dirty="0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30" y="1295400"/>
            <a:ext cx="7411493" cy="23510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6830" y="4114800"/>
            <a:ext cx="793427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Calibri Light" panose="020F0302020204030204" pitchFamily="34" charset="0"/>
              </a:rPr>
              <a:t>So </a:t>
            </a:r>
            <a:r>
              <a:rPr lang="es-CL" dirty="0" err="1" smtClean="0">
                <a:latin typeface="Calibri Light" panose="020F0302020204030204" pitchFamily="34" charset="0"/>
              </a:rPr>
              <a:t>why</a:t>
            </a:r>
            <a:r>
              <a:rPr lang="es-CL" dirty="0" smtClean="0">
                <a:latin typeface="Calibri Light" panose="020F0302020204030204" pitchFamily="34" charset="0"/>
              </a:rPr>
              <a:t> </a:t>
            </a:r>
            <a:r>
              <a:rPr lang="es-CL" dirty="0" err="1" smtClean="0">
                <a:latin typeface="Calibri Light" panose="020F0302020204030204" pitchFamily="34" charset="0"/>
              </a:rPr>
              <a:t>not</a:t>
            </a:r>
            <a:r>
              <a:rPr lang="es-CL" dirty="0" smtClean="0">
                <a:latin typeface="Calibri Light" panose="020F0302020204030204" pitchFamily="34" charset="0"/>
              </a:rPr>
              <a:t> </a:t>
            </a:r>
            <a:r>
              <a:rPr lang="es-CL" dirty="0" err="1" smtClean="0">
                <a:latin typeface="Calibri Light" panose="020F0302020204030204" pitchFamily="34" charset="0"/>
              </a:rPr>
              <a:t>just</a:t>
            </a:r>
            <a:r>
              <a:rPr lang="es-CL" dirty="0" smtClean="0">
                <a:latin typeface="Calibri Light" panose="020F0302020204030204" pitchFamily="34" charset="0"/>
              </a:rPr>
              <a:t> use SQL?</a:t>
            </a:r>
            <a:endParaRPr lang="en-GB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4114800"/>
            <a:ext cx="342900" cy="342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6831" y="4473967"/>
            <a:ext cx="7934270" cy="1200329"/>
          </a:xfrm>
          <a:prstGeom prst="rect">
            <a:avLst/>
          </a:prstGeom>
          <a:solidFill>
            <a:schemeClr val="accent6">
              <a:lumMod val="60000"/>
              <a:lumOff val="4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IE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Relational database engines not </a:t>
            </a:r>
            <a:r>
              <a:rPr lang="en-IE" u="sng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typically</a:t>
            </a:r>
            <a:r>
              <a:rPr lang="en-IE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 built for large workloads over bulk data;</a:t>
            </a:r>
          </a:p>
          <a:p>
            <a:pPr>
              <a:buClr>
                <a:schemeClr val="tx1"/>
              </a:buClr>
            </a:pPr>
            <a:r>
              <a:rPr lang="en-IE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they optimise for answering queries that touch a small fraction of the data.</a:t>
            </a:r>
          </a:p>
          <a:p>
            <a:pPr>
              <a:buClr>
                <a:schemeClr val="tx1"/>
              </a:buClr>
            </a:pPr>
            <a:endParaRPr lang="en-IE" dirty="0">
              <a:solidFill>
                <a:srgbClr val="C00000"/>
              </a:solidFill>
              <a:latin typeface="Calibri Light" panose="020F0302020204030204" pitchFamily="34" charset="0"/>
              <a:cs typeface="Segoe UI Semilight" panose="020B0402040204020203" pitchFamily="34" charset="0"/>
            </a:endParaRPr>
          </a:p>
          <a:p>
            <a:pPr>
              <a:buClr>
                <a:schemeClr val="tx1"/>
              </a:buClr>
            </a:pPr>
            <a:r>
              <a:rPr lang="en-IE" dirty="0" smtClean="0">
                <a:solidFill>
                  <a:srgbClr val="C0000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At some stage, they will not scale further.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9990" y="4500399"/>
            <a:ext cx="351110" cy="3522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66831" y="5674296"/>
            <a:ext cx="7934270" cy="64633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err="1" smtClean="0">
                <a:latin typeface="Calibri Light" panose="020F0302020204030204" pitchFamily="34" charset="0"/>
              </a:rPr>
              <a:t>But</a:t>
            </a:r>
            <a:r>
              <a:rPr lang="es-CL" dirty="0" smtClean="0">
                <a:latin typeface="Calibri Light" panose="020F0302020204030204" pitchFamily="34" charset="0"/>
              </a:rPr>
              <a:t> </a:t>
            </a:r>
            <a:r>
              <a:rPr lang="es-CL" dirty="0" err="1" smtClean="0">
                <a:latin typeface="Calibri Light" panose="020F0302020204030204" pitchFamily="34" charset="0"/>
              </a:rPr>
              <a:t>this</a:t>
            </a:r>
            <a:r>
              <a:rPr lang="es-CL" dirty="0" smtClean="0">
                <a:latin typeface="Calibri Light" panose="020F0302020204030204" pitchFamily="34" charset="0"/>
              </a:rPr>
              <a:t> </a:t>
            </a:r>
            <a:r>
              <a:rPr lang="es-CL" dirty="0" err="1" smtClean="0">
                <a:latin typeface="Calibri Light" panose="020F0302020204030204" pitchFamily="34" charset="0"/>
              </a:rPr>
              <a:t>is</a:t>
            </a:r>
            <a:r>
              <a:rPr lang="es-CL" dirty="0" smtClean="0">
                <a:latin typeface="Calibri Light" panose="020F0302020204030204" pitchFamily="34" charset="0"/>
              </a:rPr>
              <a:t> a </a:t>
            </a:r>
            <a:r>
              <a:rPr lang="es-CL" dirty="0" err="1" smtClean="0">
                <a:latin typeface="Calibri Light" panose="020F0302020204030204" pitchFamily="34" charset="0"/>
              </a:rPr>
              <a:t>reason</a:t>
            </a:r>
            <a:r>
              <a:rPr lang="es-CL" dirty="0" smtClean="0">
                <a:latin typeface="Calibri Light" panose="020F0302020204030204" pitchFamily="34" charset="0"/>
              </a:rPr>
              <a:t> </a:t>
            </a:r>
            <a:r>
              <a:rPr lang="es-CL" dirty="0" err="1" smtClean="0">
                <a:latin typeface="Calibri Light" panose="020F0302020204030204" pitchFamily="34" charset="0"/>
              </a:rPr>
              <a:t>not</a:t>
            </a:r>
            <a:r>
              <a:rPr lang="es-CL" dirty="0" smtClean="0">
                <a:latin typeface="Calibri Light" panose="020F0302020204030204" pitchFamily="34" charset="0"/>
              </a:rPr>
              <a:t> to use a </a:t>
            </a:r>
            <a:r>
              <a:rPr lang="es-CL" u="sng" dirty="0" err="1" smtClean="0">
                <a:latin typeface="Calibri Light" panose="020F0302020204030204" pitchFamily="34" charset="0"/>
              </a:rPr>
              <a:t>relational</a:t>
            </a:r>
            <a:r>
              <a:rPr lang="es-CL" u="sng" dirty="0" smtClean="0">
                <a:latin typeface="Calibri Light" panose="020F0302020204030204" pitchFamily="34" charset="0"/>
              </a:rPr>
              <a:t> </a:t>
            </a:r>
            <a:r>
              <a:rPr lang="es-CL" u="sng" dirty="0" err="1" smtClean="0">
                <a:latin typeface="Calibri Light" panose="020F0302020204030204" pitchFamily="34" charset="0"/>
              </a:rPr>
              <a:t>database</a:t>
            </a:r>
            <a:r>
              <a:rPr lang="es-CL" dirty="0" smtClean="0">
                <a:latin typeface="Calibri Light" panose="020F0302020204030204" pitchFamily="34" charset="0"/>
              </a:rPr>
              <a:t>.</a:t>
            </a:r>
          </a:p>
          <a:p>
            <a:r>
              <a:rPr lang="es-CL" dirty="0" err="1" smtClean="0">
                <a:latin typeface="Calibri Light" panose="020F0302020204030204" pitchFamily="34" charset="0"/>
              </a:rPr>
              <a:t>The</a:t>
            </a:r>
            <a:r>
              <a:rPr lang="es-CL" dirty="0" smtClean="0">
                <a:latin typeface="Calibri Light" panose="020F0302020204030204" pitchFamily="34" charset="0"/>
              </a:rPr>
              <a:t> </a:t>
            </a:r>
            <a:r>
              <a:rPr lang="es-CL" dirty="0" err="1" smtClean="0">
                <a:latin typeface="Calibri Light" panose="020F0302020204030204" pitchFamily="34" charset="0"/>
              </a:rPr>
              <a:t>question</a:t>
            </a:r>
            <a:r>
              <a:rPr lang="es-CL" dirty="0" smtClean="0">
                <a:latin typeface="Calibri Light" panose="020F0302020204030204" pitchFamily="34" charset="0"/>
              </a:rPr>
              <a:t> </a:t>
            </a:r>
            <a:r>
              <a:rPr lang="es-CL" dirty="0" err="1" smtClean="0">
                <a:latin typeface="Calibri Light" panose="020F0302020204030204" pitchFamily="34" charset="0"/>
              </a:rPr>
              <a:t>was</a:t>
            </a:r>
            <a:r>
              <a:rPr lang="es-CL" dirty="0" smtClean="0">
                <a:latin typeface="Calibri Light" panose="020F0302020204030204" pitchFamily="34" charset="0"/>
              </a:rPr>
              <a:t>: </a:t>
            </a:r>
            <a:r>
              <a:rPr lang="es-CL" dirty="0" err="1" smtClean="0">
                <a:latin typeface="Calibri Light" panose="020F0302020204030204" pitchFamily="34" charset="0"/>
              </a:rPr>
              <a:t>why</a:t>
            </a:r>
            <a:r>
              <a:rPr lang="es-CL" dirty="0" smtClean="0">
                <a:latin typeface="Calibri Light" panose="020F0302020204030204" pitchFamily="34" charset="0"/>
              </a:rPr>
              <a:t> </a:t>
            </a:r>
            <a:r>
              <a:rPr lang="es-CL" dirty="0" err="1" smtClean="0">
                <a:latin typeface="Calibri Light" panose="020F0302020204030204" pitchFamily="34" charset="0"/>
              </a:rPr>
              <a:t>not</a:t>
            </a:r>
            <a:r>
              <a:rPr lang="es-CL" dirty="0" smtClean="0">
                <a:latin typeface="Calibri Light" panose="020F0302020204030204" pitchFamily="34" charset="0"/>
              </a:rPr>
              <a:t> </a:t>
            </a:r>
            <a:r>
              <a:rPr lang="es-CL" dirty="0" err="1" smtClean="0">
                <a:latin typeface="Calibri Light" panose="020F0302020204030204" pitchFamily="34" charset="0"/>
              </a:rPr>
              <a:t>just</a:t>
            </a:r>
            <a:r>
              <a:rPr lang="es-CL" dirty="0" smtClean="0">
                <a:latin typeface="Calibri Light" panose="020F0302020204030204" pitchFamily="34" charset="0"/>
              </a:rPr>
              <a:t> use </a:t>
            </a:r>
            <a:r>
              <a:rPr lang="es-CL" u="sng" dirty="0" smtClean="0">
                <a:latin typeface="Calibri Light" panose="020F0302020204030204" pitchFamily="34" charset="0"/>
              </a:rPr>
              <a:t>SQL</a:t>
            </a:r>
            <a:r>
              <a:rPr lang="es-CL" dirty="0" smtClean="0">
                <a:latin typeface="Calibri Light" panose="020F0302020204030204" pitchFamily="34" charset="0"/>
              </a:rPr>
              <a:t>?</a:t>
            </a:r>
            <a:endParaRPr lang="en-GB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4095" y="5684461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1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data;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(3,8,9) (4,5,6)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(1,4,7) (3,7,5)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(2,5,8) (9,5,8) </a:t>
            </a:r>
          </a:p>
          <a:p>
            <a:pPr marL="0" indent="0">
              <a:buNone/>
            </a:pPr>
            <a:endParaRPr lang="fr-FR" sz="10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'data'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(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:tuple(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t1a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t1b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t1c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),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:tuple(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t2a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t2b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t2c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:int)); </a:t>
            </a:r>
          </a:p>
          <a:p>
            <a:pPr marL="0" indent="0">
              <a:buNone/>
            </a:pPr>
            <a:endParaRPr lang="fr-FR" sz="10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;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((3,8,9),(4,5,6)) </a:t>
            </a:r>
            <a:endParaRPr lang="fr-FR" sz="14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1,4,7),(3,7,5)) </a:t>
            </a:r>
            <a:endParaRPr lang="fr-FR" sz="14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2,5,8),(9,5,8)) </a:t>
            </a:r>
            <a:endParaRPr lang="fr-FR" sz="14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fr-FR" sz="10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C2E49C"/>
                </a:solidFill>
                <a:latin typeface="Inconsolata" panose="00000509000000000000" pitchFamily="49" charset="0"/>
              </a:rPr>
              <a:t>X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err="1" smtClean="0">
                <a:solidFill>
                  <a:srgbClr val="FFFF00"/>
                </a:solidFill>
                <a:latin typeface="Inconsolata" panose="00000509000000000000" pitchFamily="49" charset="0"/>
              </a:rPr>
              <a:t>flatten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), </a:t>
            </a:r>
            <a:r>
              <a:rPr lang="fr-FR" sz="1400" dirty="0" err="1" smtClean="0">
                <a:solidFill>
                  <a:srgbClr val="FFFF00"/>
                </a:solidFill>
                <a:latin typeface="Inconsolata" panose="00000509000000000000" pitchFamily="49" charset="0"/>
              </a:rPr>
              <a:t>flatten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);</a:t>
            </a:r>
          </a:p>
          <a:p>
            <a:pPr marL="0" indent="0">
              <a:buNone/>
            </a:pP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>
                <a:solidFill>
                  <a:srgbClr val="C2E49C"/>
                </a:solidFill>
                <a:latin typeface="Inconsolata" panose="00000509000000000000" pitchFamily="49" charset="0"/>
              </a:rPr>
              <a:t>X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;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3,8,9,4,5,6) 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(1,4,7,3,7,5) 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(2,5,8,9,5,8)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</a:t>
            </a:r>
            <a:r>
              <a:rPr lang="en-IE" sz="3200" dirty="0"/>
              <a:t>Complex </a:t>
            </a:r>
            <a:r>
              <a:rPr lang="en-IE" sz="3200" dirty="0" smtClean="0"/>
              <a:t>Types: Flatten Tuples</a:t>
            </a:r>
            <a:endParaRPr lang="en-IE" sz="3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143833"/>
              </p:ext>
            </p:extLst>
          </p:nvPr>
        </p:nvGraphicFramePr>
        <p:xfrm>
          <a:off x="2743200" y="5374640"/>
          <a:ext cx="6096000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t1a</a:t>
                      </a:r>
                      <a:endParaRPr lang="en-IE" dirty="0">
                        <a:solidFill>
                          <a:schemeClr val="bg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t1b</a:t>
                      </a:r>
                      <a:endParaRPr lang="en-IE" dirty="0">
                        <a:solidFill>
                          <a:schemeClr val="bg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t1c</a:t>
                      </a:r>
                      <a:endParaRPr lang="en-IE" dirty="0">
                        <a:solidFill>
                          <a:schemeClr val="bg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t2a</a:t>
                      </a:r>
                      <a:endParaRPr lang="en-IE" dirty="0">
                        <a:solidFill>
                          <a:schemeClr val="bg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t2b</a:t>
                      </a:r>
                      <a:endParaRPr lang="en-IE" dirty="0">
                        <a:solidFill>
                          <a:schemeClr val="bg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t2c</a:t>
                      </a:r>
                      <a:endParaRPr lang="en-IE" dirty="0">
                        <a:solidFill>
                          <a:schemeClr val="bg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9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6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7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7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9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33600" y="621829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X:</a:t>
            </a:r>
            <a:endParaRPr lang="en-IE" sz="2800" b="1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7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data;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(3,8,9) (4,5,6)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(1,4,7) (3,7,5)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(2,5,8) (9,5,8) </a:t>
            </a:r>
          </a:p>
          <a:p>
            <a:pPr marL="0" indent="0">
              <a:buNone/>
            </a:pPr>
            <a:endParaRPr lang="fr-FR" sz="10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'data'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(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:tuple(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t1a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t1b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t1c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),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:tuple(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t2a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t2b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t2c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:int)); </a:t>
            </a:r>
          </a:p>
          <a:p>
            <a:pPr marL="0" indent="0">
              <a:buNone/>
            </a:pPr>
            <a:endParaRPr lang="fr-FR" sz="10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;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((3,8,9),(4,5,6)) </a:t>
            </a:r>
            <a:endParaRPr lang="fr-FR" sz="14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1,4,7),(3,7,5)) </a:t>
            </a:r>
            <a:endParaRPr lang="fr-FR" sz="14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2,5,8),(9,5,8)) </a:t>
            </a:r>
            <a:endParaRPr lang="fr-FR" sz="14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fr-FR" sz="10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Y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fr-FR" sz="1400" dirty="0" err="1" smtClean="0">
                <a:solidFill>
                  <a:srgbClr val="FFFF00"/>
                </a:solidFill>
                <a:latin typeface="Inconsolata" panose="00000509000000000000" pitchFamily="49" charset="0"/>
              </a:rPr>
              <a:t>flatten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);</a:t>
            </a:r>
          </a:p>
          <a:p>
            <a:pPr marL="0" indent="0">
              <a:buNone/>
            </a:pPr>
            <a:endParaRPr lang="fr-FR" sz="14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fr-FR" sz="14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fr-FR" sz="14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</a:p>
          <a:p>
            <a:pPr marL="0" indent="0">
              <a:buNone/>
            </a:pPr>
            <a:endParaRPr lang="fr-FR" sz="14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fr-FR" sz="14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fr-FR" sz="14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</a:t>
            </a:r>
            <a:r>
              <a:rPr lang="en-IE" sz="3200" dirty="0"/>
              <a:t>Complex </a:t>
            </a:r>
            <a:r>
              <a:rPr lang="en-IE" sz="3200" dirty="0" smtClean="0"/>
              <a:t>Types: Flatten Tuples</a:t>
            </a:r>
            <a:endParaRPr lang="en-IE" sz="3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790944"/>
              </p:ext>
            </p:extLst>
          </p:nvPr>
        </p:nvGraphicFramePr>
        <p:xfrm>
          <a:off x="2743200" y="5003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t1a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t1b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t1c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t2a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t2b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t2c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9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6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7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7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9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33600" y="621829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A:</a:t>
            </a:r>
            <a:endParaRPr lang="en-IE" sz="28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86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data;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(3,8,9) (4,5,6)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(1,4,7) (3,7,5)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(2,5,8) (9,5,8) </a:t>
            </a:r>
          </a:p>
          <a:p>
            <a:pPr marL="0" indent="0">
              <a:buNone/>
            </a:pPr>
            <a:endParaRPr lang="fr-FR" sz="10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'data'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(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:tuple(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t1a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t1b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t1c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:int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),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:tuple(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t2a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t2b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:int,</a:t>
            </a:r>
            <a:r>
              <a:rPr lang="fr-FR" sz="1400" dirty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t2c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:int)); </a:t>
            </a:r>
          </a:p>
          <a:p>
            <a:pPr marL="0" indent="0">
              <a:buNone/>
            </a:pPr>
            <a:endParaRPr lang="fr-FR" sz="10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;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((3,8,9),(4,5,6)) </a:t>
            </a:r>
            <a:endParaRPr lang="fr-FR" sz="14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1,4,7),(3,7,5)) </a:t>
            </a:r>
            <a:endParaRPr lang="fr-FR" sz="14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((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2,5,8),(9,5,8)) </a:t>
            </a:r>
            <a:endParaRPr lang="fr-FR" sz="14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fr-FR" sz="10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Y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t1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fr-FR" sz="1400" dirty="0" err="1" smtClean="0">
                <a:solidFill>
                  <a:srgbClr val="FFFF00"/>
                </a:solidFill>
                <a:latin typeface="Inconsolata" panose="00000509000000000000" pitchFamily="49" charset="0"/>
              </a:rPr>
              <a:t>flatten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t2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); </a:t>
            </a:r>
          </a:p>
          <a:p>
            <a:pPr marL="0" indent="0">
              <a:buNone/>
            </a:pP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Y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 </a:t>
            </a:r>
            <a:endParaRPr lang="fr-FR" sz="14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((3,8,9),4,5,6)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((1,4,7),3,7,5)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((2,5,8),9,5,8) </a:t>
            </a:r>
          </a:p>
          <a:p>
            <a:pPr marL="0" indent="0">
              <a:buNone/>
            </a:pPr>
            <a:endParaRPr lang="fr-FR" sz="14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</a:t>
            </a:r>
            <a:r>
              <a:rPr lang="en-IE" sz="3200" dirty="0"/>
              <a:t>Complex </a:t>
            </a:r>
            <a:r>
              <a:rPr lang="en-IE" sz="3200" dirty="0" smtClean="0"/>
              <a:t>Types: Flatten Tuples</a:t>
            </a:r>
            <a:endParaRPr lang="en-IE" sz="3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551166"/>
              </p:ext>
            </p:extLst>
          </p:nvPr>
        </p:nvGraphicFramePr>
        <p:xfrm>
          <a:off x="2743200" y="5003800"/>
          <a:ext cx="60960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t2a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t2b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t2c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t1a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t1b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t1c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9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6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7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7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9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33600" y="621829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Y:</a:t>
            </a:r>
            <a:endParaRPr lang="en-IE" sz="28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2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data;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(3,8,9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(2,3,6)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(1,4,7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</a:t>
            </a:r>
            <a:endParaRPr lang="fr-FR" sz="14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(2,5,8) </a:t>
            </a:r>
          </a:p>
          <a:p>
            <a:pPr marL="0" indent="0">
              <a:buNone/>
            </a:pPr>
            <a:endParaRPr lang="fr-FR" sz="10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'data'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(c1:int, c2:int, c3:int); </a:t>
            </a:r>
            <a:endParaRPr lang="fr-FR" sz="14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GROUP </a:t>
            </a:r>
            <a:r>
              <a:rPr lang="fr-FR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BY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c1;</a:t>
            </a:r>
          </a:p>
          <a:p>
            <a:pPr marL="0" indent="0">
              <a:buNone/>
            </a:pP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1,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(1,4,7)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2,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(2,5,8),(2,3,6)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3,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(3,8,9)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endParaRPr lang="fr-FR" sz="1000" dirty="0">
              <a:solidFill>
                <a:schemeClr val="accent4">
                  <a:lumMod val="60000"/>
                  <a:lumOff val="40000"/>
                </a:schemeClr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FC3ECA"/>
                </a:solidFill>
                <a:latin typeface="Inconsolata" panose="00000509000000000000" pitchFamily="49" charset="0"/>
              </a:rPr>
              <a:t>C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err="1" smtClean="0">
                <a:solidFill>
                  <a:srgbClr val="FFFF00"/>
                </a:solidFill>
                <a:latin typeface="Inconsolata" panose="00000509000000000000" pitchFamily="49" charset="0"/>
              </a:rPr>
              <a:t>flatten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);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</a:t>
            </a:r>
            <a:r>
              <a:rPr lang="en-IE" sz="3200" dirty="0"/>
              <a:t>Complex </a:t>
            </a:r>
            <a:r>
              <a:rPr lang="en-IE" sz="3200" dirty="0" smtClean="0"/>
              <a:t>Types: Bag</a:t>
            </a:r>
            <a:endParaRPr lang="en-IE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612142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B:</a:t>
            </a:r>
            <a:endParaRPr lang="en-IE" sz="2800" b="1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285645"/>
              </p:ext>
            </p:extLst>
          </p:nvPr>
        </p:nvGraphicFramePr>
        <p:xfrm>
          <a:off x="4495800" y="4419600"/>
          <a:ext cx="3733800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3450"/>
                <a:gridCol w="933450"/>
                <a:gridCol w="933450"/>
                <a:gridCol w="93345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group</a:t>
                      </a:r>
                    </a:p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(c1)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A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c1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c2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c3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9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r"/>
                      <a:endParaRPr lang="en-IE" sz="1100" dirty="0" smtClean="0">
                        <a:latin typeface="Inconsolata" panose="00000509000000000000" pitchFamily="49" charset="0"/>
                      </a:endParaRPr>
                    </a:p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6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7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27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data;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(3,8,9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(2,3,6)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(1,4,7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</a:t>
            </a:r>
            <a:endParaRPr lang="fr-FR" sz="14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(2,5,8) </a:t>
            </a:r>
          </a:p>
          <a:p>
            <a:pPr marL="0" indent="0">
              <a:buNone/>
            </a:pPr>
            <a:endParaRPr lang="fr-FR" sz="105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'data'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(c1:int, c2:int, c3:int); </a:t>
            </a:r>
            <a:endParaRPr lang="fr-FR" sz="105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GROUP </a:t>
            </a:r>
            <a:r>
              <a:rPr lang="fr-FR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BY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c1;</a:t>
            </a:r>
          </a:p>
          <a:p>
            <a:pPr marL="0" indent="0">
              <a:buNone/>
            </a:pP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1,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(1,4,7)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2,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(2,5,8),(2,3,6)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3,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(3,8,9)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endParaRPr lang="fr-FR" sz="1000" dirty="0">
              <a:solidFill>
                <a:schemeClr val="accent4">
                  <a:lumMod val="60000"/>
                  <a:lumOff val="40000"/>
                </a:schemeClr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FC3ECA"/>
                </a:solidFill>
                <a:latin typeface="Inconsolata" panose="00000509000000000000" pitchFamily="49" charset="0"/>
              </a:rPr>
              <a:t>C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err="1" smtClean="0">
                <a:solidFill>
                  <a:srgbClr val="FFFF00"/>
                </a:solidFill>
                <a:latin typeface="Inconsolata" panose="00000509000000000000" pitchFamily="49" charset="0"/>
              </a:rPr>
              <a:t>flatten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); </a:t>
            </a:r>
          </a:p>
          <a:p>
            <a:pPr marL="0" indent="0">
              <a:buNone/>
            </a:pP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rgbClr val="FC3ECA"/>
                </a:solidFill>
                <a:latin typeface="Inconsolata" panose="00000509000000000000" pitchFamily="49" charset="0"/>
              </a:rPr>
              <a:t>C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(3,8,9)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(2,3,6) </a:t>
            </a:r>
            <a:endParaRPr lang="fr-FR" sz="14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(2,5,8)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(1,4,7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</a:t>
            </a:r>
            <a:endParaRPr lang="fr-FR" sz="14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</a:t>
            </a:r>
            <a:r>
              <a:rPr lang="en-IE" sz="3200" dirty="0"/>
              <a:t>Complex </a:t>
            </a:r>
            <a:r>
              <a:rPr lang="en-IE" sz="3200" dirty="0" smtClean="0"/>
              <a:t>Types: Bag</a:t>
            </a:r>
            <a:endParaRPr lang="en-IE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591280" y="61188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FC3ECA"/>
                </a:solidFill>
                <a:latin typeface="Calibri Light" panose="020F0302020204030204" pitchFamily="34" charset="0"/>
              </a:rPr>
              <a:t>C:</a:t>
            </a:r>
            <a:endParaRPr lang="en-IE" sz="2800" b="1" dirty="0">
              <a:solidFill>
                <a:srgbClr val="FC3ECA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755388"/>
              </p:ext>
            </p:extLst>
          </p:nvPr>
        </p:nvGraphicFramePr>
        <p:xfrm>
          <a:off x="5257800" y="4787900"/>
          <a:ext cx="2031999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c1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rgbClr val="DA0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c2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rgbClr val="DA0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c3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rgbClr val="DA006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9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6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7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27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data;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(3,8,9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(2,3,6)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(1,4,7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</a:t>
            </a:r>
            <a:endParaRPr lang="fr-FR" sz="14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(2,5,8) </a:t>
            </a:r>
          </a:p>
          <a:p>
            <a:pPr marL="0" indent="0">
              <a:buNone/>
            </a:pPr>
            <a:endParaRPr lang="fr-FR" sz="105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'data'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(c1:int, c2:int, c3:int); </a:t>
            </a:r>
            <a:endParaRPr lang="fr-FR" sz="105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GROUP </a:t>
            </a:r>
            <a:r>
              <a:rPr lang="fr-FR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BY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c1;</a:t>
            </a:r>
          </a:p>
          <a:p>
            <a:pPr marL="0" indent="0">
              <a:buNone/>
            </a:pP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1,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(1,4,7)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2,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(2,5,8),(2,3,6)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3,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(3,8,9)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endParaRPr lang="fr-FR" sz="1000" dirty="0">
              <a:solidFill>
                <a:schemeClr val="accent4">
                  <a:lumMod val="60000"/>
                  <a:lumOff val="40000"/>
                </a:schemeClr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00E6FE"/>
                </a:solidFill>
                <a:latin typeface="Inconsolata" panose="00000509000000000000" pitchFamily="49" charset="0"/>
              </a:rPr>
              <a:t>D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GENERATE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group, </a:t>
            </a:r>
            <a:r>
              <a:rPr lang="fr-FR" sz="1400" dirty="0" err="1" smtClean="0">
                <a:solidFill>
                  <a:srgbClr val="FFFF00"/>
                </a:solidFill>
                <a:latin typeface="Inconsolata" panose="00000509000000000000" pitchFamily="49" charset="0"/>
              </a:rPr>
              <a:t>flatten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);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</a:t>
            </a:r>
            <a:r>
              <a:rPr lang="en-IE" sz="3200" dirty="0"/>
              <a:t>Complex </a:t>
            </a:r>
            <a:r>
              <a:rPr lang="en-IE" sz="3200" dirty="0" smtClean="0"/>
              <a:t>Types: Bag</a:t>
            </a:r>
            <a:endParaRPr lang="en-IE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612142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B:</a:t>
            </a:r>
            <a:endParaRPr lang="en-IE" sz="2800" b="1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4495800" y="4419600"/>
          <a:ext cx="3733800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3450"/>
                <a:gridCol w="933450"/>
                <a:gridCol w="933450"/>
                <a:gridCol w="93345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group</a:t>
                      </a:r>
                    </a:p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(c1)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A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c1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c2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c3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3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3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8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9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r"/>
                      <a:endParaRPr lang="en-IE" sz="1100" dirty="0" smtClean="0">
                        <a:latin typeface="Calibri Light" panose="020F0302020204030204" pitchFamily="34" charset="0"/>
                      </a:endParaRPr>
                    </a:p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2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2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3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6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2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5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8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1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1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4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Calibri Light" panose="020F0302020204030204" pitchFamily="34" charset="0"/>
                        </a:rPr>
                        <a:t>7</a:t>
                      </a:r>
                      <a:endParaRPr lang="en-IE" dirty="0">
                        <a:latin typeface="Calibri Light" panose="020F03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9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data;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(3,8,9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(2,3,6) 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(1,4,7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</a:t>
            </a:r>
            <a:endParaRPr lang="fr-FR" sz="14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(2,5,8) </a:t>
            </a:r>
          </a:p>
          <a:p>
            <a:pPr marL="0" indent="0">
              <a:buNone/>
            </a:pPr>
            <a:endParaRPr lang="fr-FR" sz="105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'data'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(c1:int, c2:int, c3:int); </a:t>
            </a:r>
            <a:endParaRPr lang="fr-FR" sz="105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GROUP </a:t>
            </a:r>
            <a:r>
              <a:rPr lang="fr-FR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BY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c1;</a:t>
            </a:r>
          </a:p>
          <a:p>
            <a:pPr marL="0" indent="0">
              <a:buNone/>
            </a:pP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1,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(1,4,7)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2,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(2,5,8),(2,3,6)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3,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(3,8,9)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endParaRPr lang="fr-FR" sz="1000" dirty="0">
              <a:solidFill>
                <a:schemeClr val="accent4">
                  <a:lumMod val="60000"/>
                  <a:lumOff val="40000"/>
                </a:schemeClr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>
                <a:solidFill>
                  <a:srgbClr val="00E6FE"/>
                </a:solidFill>
                <a:latin typeface="Inconsolata" panose="00000509000000000000" pitchFamily="49" charset="0"/>
              </a:rPr>
              <a:t>D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 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group, </a:t>
            </a:r>
            <a:r>
              <a:rPr lang="fr-FR" sz="1400" dirty="0" err="1">
                <a:solidFill>
                  <a:srgbClr val="FFFF00"/>
                </a:solidFill>
                <a:latin typeface="Inconsolata" panose="00000509000000000000" pitchFamily="49" charset="0"/>
              </a:rPr>
              <a:t>flatten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); </a:t>
            </a:r>
          </a:p>
          <a:p>
            <a:pPr marL="0" indent="0">
              <a:buNone/>
            </a:pP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rgbClr val="00E6FE"/>
                </a:solidFill>
                <a:latin typeface="Inconsolata" panose="00000509000000000000" pitchFamily="49" charset="0"/>
              </a:rPr>
              <a:t>D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(3,3,8,9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(2,2,3,6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) </a:t>
            </a:r>
            <a:endParaRPr lang="fr-FR" sz="14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(2,2,5,8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) 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(1,1,4,7)</a:t>
            </a:r>
            <a:endParaRPr lang="fr-FR" sz="14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</a:t>
            </a:r>
            <a:r>
              <a:rPr lang="en-IE" sz="3200" dirty="0"/>
              <a:t>Complex </a:t>
            </a:r>
            <a:r>
              <a:rPr lang="en-IE" sz="3200" dirty="0" smtClean="0"/>
              <a:t>Types: Bag</a:t>
            </a:r>
            <a:endParaRPr lang="en-IE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591280" y="61188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00E6FE"/>
                </a:solidFill>
                <a:latin typeface="Calibri Light" panose="020F0302020204030204" pitchFamily="34" charset="0"/>
              </a:rPr>
              <a:t>D</a:t>
            </a:r>
            <a:r>
              <a:rPr lang="en-IE" sz="2800" b="1" dirty="0" smtClean="0">
                <a:solidFill>
                  <a:srgbClr val="00E6FE"/>
                </a:solidFill>
                <a:latin typeface="Calibri Light" panose="020F0302020204030204" pitchFamily="34" charset="0"/>
              </a:rPr>
              <a:t>:</a:t>
            </a:r>
            <a:endParaRPr lang="en-IE" sz="2800" b="1" dirty="0">
              <a:solidFill>
                <a:srgbClr val="00E6FE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676364"/>
              </p:ext>
            </p:extLst>
          </p:nvPr>
        </p:nvGraphicFramePr>
        <p:xfrm>
          <a:off x="5257800" y="4787900"/>
          <a:ext cx="2438400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62000"/>
                <a:gridCol w="609600"/>
                <a:gridCol w="533400"/>
                <a:gridCol w="53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group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c1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c2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c3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9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6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7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66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</a:t>
            </a:r>
            <a:r>
              <a:rPr lang="fr-FR" sz="800" dirty="0">
                <a:solidFill>
                  <a:schemeClr val="bg1"/>
                </a:solidFill>
                <a:latin typeface="Inconsolata" panose="00000509000000000000" pitchFamily="49" charset="0"/>
              </a:rPr>
              <a:t>data; </a:t>
            </a:r>
          </a:p>
          <a:p>
            <a:pPr marL="0" indent="0">
              <a:buNone/>
            </a:pPr>
            <a:r>
              <a:rPr lang="fr-FR" sz="800" dirty="0">
                <a:solidFill>
                  <a:schemeClr val="bg1"/>
                </a:solidFill>
                <a:latin typeface="Inconsolata" panose="00000509000000000000" pitchFamily="49" charset="0"/>
              </a:rPr>
              <a:t>(3,8,9</a:t>
            </a:r>
            <a:r>
              <a:rPr lang="fr-FR" sz="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fr-FR" sz="800" dirty="0">
                <a:solidFill>
                  <a:schemeClr val="bg1"/>
                </a:solidFill>
                <a:latin typeface="Inconsolata" panose="00000509000000000000" pitchFamily="49" charset="0"/>
              </a:rPr>
              <a:t>(2,3,6) </a:t>
            </a:r>
          </a:p>
          <a:p>
            <a:pPr marL="0" indent="0">
              <a:buNone/>
            </a:pPr>
            <a:r>
              <a:rPr lang="fr-FR" sz="800" dirty="0">
                <a:solidFill>
                  <a:schemeClr val="bg1"/>
                </a:solidFill>
                <a:latin typeface="Inconsolata" panose="00000509000000000000" pitchFamily="49" charset="0"/>
              </a:rPr>
              <a:t>(1,4,7</a:t>
            </a:r>
            <a:r>
              <a:rPr lang="fr-FR" sz="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</a:t>
            </a:r>
            <a:endParaRPr lang="fr-FR" sz="8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(2,5,8) </a:t>
            </a:r>
          </a:p>
          <a:p>
            <a:pPr marL="0" indent="0">
              <a:buNone/>
            </a:pPr>
            <a:endParaRPr lang="fr-FR" sz="105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'data'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(c1:int, c2:int, c3:int); </a:t>
            </a:r>
            <a:endParaRPr lang="fr-FR" sz="105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GROUP </a:t>
            </a:r>
            <a:r>
              <a:rPr lang="fr-FR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BY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c1;</a:t>
            </a:r>
          </a:p>
          <a:p>
            <a:pPr marL="0" indent="0">
              <a:buNone/>
            </a:pP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1,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(1,4,7)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2,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(2,5,8),(2,3,6)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3,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(3,8,9)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endParaRPr lang="fr-FR" sz="1400" dirty="0">
              <a:solidFill>
                <a:schemeClr val="accent4">
                  <a:lumMod val="60000"/>
                  <a:lumOff val="40000"/>
                </a:schemeClr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FFFF00"/>
                </a:solidFill>
                <a:latin typeface="Inconsolata" panose="00000509000000000000" pitchFamily="49" charset="0"/>
              </a:rPr>
              <a:t>E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{</a:t>
            </a:r>
          </a:p>
          <a:p>
            <a:pPr marL="0" indent="0">
              <a:buNone/>
            </a:pP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  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FA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FILTER </a:t>
            </a:r>
            <a:r>
              <a:rPr lang="fr-FR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 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BY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c1 &gt; 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1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  C1 = FA.c1;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  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group, 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COUNT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(D1) 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cnt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  <a:endParaRPr lang="fr-FR" sz="14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}</a:t>
            </a:r>
            <a:endParaRPr lang="fr-FR" sz="1400" b="1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</a:t>
            </a:r>
            <a:r>
              <a:rPr lang="en-IE" sz="3200" dirty="0"/>
              <a:t>Complex </a:t>
            </a:r>
            <a:r>
              <a:rPr lang="en-IE" sz="3200" dirty="0" smtClean="0"/>
              <a:t>Types: Bag</a:t>
            </a:r>
            <a:endParaRPr lang="en-IE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612142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B:</a:t>
            </a:r>
            <a:endParaRPr lang="en-IE" sz="2800" b="1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073155"/>
              </p:ext>
            </p:extLst>
          </p:nvPr>
        </p:nvGraphicFramePr>
        <p:xfrm>
          <a:off x="4495800" y="4419600"/>
          <a:ext cx="3733800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33450"/>
                <a:gridCol w="933450"/>
                <a:gridCol w="933450"/>
                <a:gridCol w="93345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group</a:t>
                      </a:r>
                    </a:p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(c1)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A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c1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c2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c3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9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r"/>
                      <a:endParaRPr lang="en-IE" sz="1100" dirty="0" smtClean="0">
                        <a:latin typeface="Inconsolata" panose="00000509000000000000" pitchFamily="49" charset="0"/>
                      </a:endParaRPr>
                    </a:p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6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I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5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8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4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7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95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</a:t>
            </a:r>
            <a:r>
              <a:rPr lang="fr-FR" sz="800" dirty="0">
                <a:solidFill>
                  <a:schemeClr val="bg1"/>
                </a:solidFill>
                <a:latin typeface="Inconsolata" panose="00000509000000000000" pitchFamily="49" charset="0"/>
              </a:rPr>
              <a:t>data; </a:t>
            </a:r>
          </a:p>
          <a:p>
            <a:pPr marL="0" indent="0">
              <a:buNone/>
            </a:pPr>
            <a:r>
              <a:rPr lang="fr-FR" sz="800" dirty="0">
                <a:solidFill>
                  <a:schemeClr val="bg1"/>
                </a:solidFill>
                <a:latin typeface="Inconsolata" panose="00000509000000000000" pitchFamily="49" charset="0"/>
              </a:rPr>
              <a:t>(3,8,9</a:t>
            </a:r>
            <a:r>
              <a:rPr lang="fr-FR" sz="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fr-FR" sz="800" dirty="0">
                <a:solidFill>
                  <a:schemeClr val="bg1"/>
                </a:solidFill>
                <a:latin typeface="Inconsolata" panose="00000509000000000000" pitchFamily="49" charset="0"/>
              </a:rPr>
              <a:t>(2,3,6) </a:t>
            </a:r>
          </a:p>
          <a:p>
            <a:pPr marL="0" indent="0">
              <a:buNone/>
            </a:pPr>
            <a:r>
              <a:rPr lang="fr-FR" sz="800" dirty="0">
                <a:solidFill>
                  <a:schemeClr val="bg1"/>
                </a:solidFill>
                <a:latin typeface="Inconsolata" panose="00000509000000000000" pitchFamily="49" charset="0"/>
              </a:rPr>
              <a:t>(1,4,7</a:t>
            </a:r>
            <a:r>
              <a:rPr lang="fr-FR" sz="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</a:t>
            </a:r>
            <a:endParaRPr lang="fr-FR" sz="8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(2,5,8) </a:t>
            </a:r>
          </a:p>
          <a:p>
            <a:pPr marL="0" indent="0">
              <a:buNone/>
            </a:pPr>
            <a:endParaRPr lang="fr-FR" sz="105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'data'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(c1:int, c2:int, c3:int); </a:t>
            </a:r>
            <a:endParaRPr lang="fr-FR" sz="105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=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GROUP </a:t>
            </a:r>
            <a:r>
              <a:rPr lang="fr-FR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BY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c1;</a:t>
            </a:r>
          </a:p>
          <a:p>
            <a:pPr marL="0" indent="0">
              <a:buNone/>
            </a:pP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1,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(1,4,7)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2,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(2,5,8),(2,3,6)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3,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{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(3,8,9)</a:t>
            </a:r>
            <a:r>
              <a:rPr lang="fr-FR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}</a:t>
            </a:r>
            <a:r>
              <a:rPr lang="fr-FR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endParaRPr lang="fr-FR" sz="1400" dirty="0">
              <a:solidFill>
                <a:schemeClr val="accent4">
                  <a:lumMod val="60000"/>
                  <a:lumOff val="40000"/>
                </a:schemeClr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FFFF00"/>
                </a:solidFill>
                <a:latin typeface="Inconsolata" panose="00000509000000000000" pitchFamily="49" charset="0"/>
              </a:rPr>
              <a:t>E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{</a:t>
            </a:r>
          </a:p>
          <a:p>
            <a:pPr marL="0" indent="0">
              <a:buNone/>
            </a:pP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  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FA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FILTER </a:t>
            </a:r>
            <a:r>
              <a:rPr lang="fr-FR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 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BY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c1 &gt; 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1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  C1 = FA.c1;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  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group, 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COUNT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(D1) 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cnt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  <a:endParaRPr lang="fr-FR" sz="14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}</a:t>
            </a:r>
            <a:endParaRPr lang="fr-FR" sz="1400" b="1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</a:t>
            </a:r>
            <a:r>
              <a:rPr lang="en-IE" sz="3200" dirty="0"/>
              <a:t>Complex </a:t>
            </a:r>
            <a:r>
              <a:rPr lang="en-IE" sz="3200" dirty="0" smtClean="0"/>
              <a:t>Types: Bag</a:t>
            </a:r>
            <a:endParaRPr lang="en-IE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612142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rgbClr val="FFFF00"/>
                </a:solidFill>
                <a:latin typeface="Calibri Light" panose="020F0302020204030204" pitchFamily="34" charset="0"/>
              </a:rPr>
              <a:t>E:</a:t>
            </a:r>
            <a:endParaRPr lang="en-IE" sz="2800" b="1" dirty="0">
              <a:solidFill>
                <a:srgbClr val="FFFF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570540"/>
              </p:ext>
            </p:extLst>
          </p:nvPr>
        </p:nvGraphicFramePr>
        <p:xfrm>
          <a:off x="5181600" y="5502547"/>
          <a:ext cx="13716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20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group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err="1" smtClean="0">
                          <a:latin typeface="Inconsolata" panose="00000509000000000000" pitchFamily="49" charset="0"/>
                        </a:rPr>
                        <a:t>cnt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3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1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latin typeface="Inconsolata" panose="00000509000000000000" pitchFamily="49" charset="0"/>
                        </a:rPr>
                        <a:t>2</a:t>
                      </a:r>
                      <a:endParaRPr lang="en-IE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37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Pig: Operators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7214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Pig: Overview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81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Atomic Operators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Comparison</a:t>
            </a:r>
            <a:endParaRPr lang="en-IE" dirty="0" smtClean="0"/>
          </a:p>
          <a:p>
            <a:pPr marL="457200" lvl="1" indent="0">
              <a:buNone/>
            </a:pPr>
            <a:r>
              <a:rPr lang="en-IE" dirty="0">
                <a:latin typeface="Inconsolata" panose="00000509000000000000" pitchFamily="49" charset="0"/>
              </a:rPr>
              <a:t>==</a:t>
            </a:r>
            <a:r>
              <a:rPr lang="en-IE" dirty="0"/>
              <a:t>, </a:t>
            </a:r>
            <a:r>
              <a:rPr lang="en-IE" dirty="0">
                <a:latin typeface="Inconsolata" panose="00000509000000000000" pitchFamily="49" charset="0"/>
              </a:rPr>
              <a:t>!=</a:t>
            </a:r>
            <a:r>
              <a:rPr lang="en-IE" dirty="0"/>
              <a:t>, </a:t>
            </a:r>
            <a:r>
              <a:rPr lang="en-IE" dirty="0">
                <a:latin typeface="Inconsolata" panose="00000509000000000000" pitchFamily="49" charset="0"/>
              </a:rPr>
              <a:t>&gt;</a:t>
            </a:r>
            <a:r>
              <a:rPr lang="en-IE" dirty="0"/>
              <a:t>, </a:t>
            </a:r>
            <a:r>
              <a:rPr lang="en-IE" dirty="0">
                <a:latin typeface="Inconsolata" panose="00000509000000000000" pitchFamily="49" charset="0"/>
              </a:rPr>
              <a:t>&lt;</a:t>
            </a:r>
            <a:r>
              <a:rPr lang="en-IE" dirty="0"/>
              <a:t>, </a:t>
            </a:r>
            <a:r>
              <a:rPr lang="en-IE" dirty="0">
                <a:latin typeface="Inconsolata" panose="00000509000000000000" pitchFamily="49" charset="0"/>
              </a:rPr>
              <a:t>&gt;=</a:t>
            </a:r>
            <a:r>
              <a:rPr lang="en-IE" dirty="0"/>
              <a:t>, </a:t>
            </a:r>
            <a:r>
              <a:rPr lang="en-IE" dirty="0">
                <a:latin typeface="Inconsolata" panose="00000509000000000000" pitchFamily="49" charset="0"/>
              </a:rPr>
              <a:t>&lt;=</a:t>
            </a:r>
            <a:r>
              <a:rPr lang="en-IE" dirty="0"/>
              <a:t>, </a:t>
            </a:r>
            <a:r>
              <a:rPr lang="en-IE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matches</a:t>
            </a:r>
            <a:r>
              <a:rPr lang="en-IE" dirty="0" smtClean="0">
                <a:cs typeface="Courier New" panose="02070309020205020404" pitchFamily="49" charset="0"/>
              </a:rPr>
              <a:t> (regex)</a:t>
            </a:r>
          </a:p>
          <a:p>
            <a:pPr marL="457200" lvl="1" indent="0">
              <a:buNone/>
            </a:pPr>
            <a:endParaRPr lang="en-IE" dirty="0" smtClean="0"/>
          </a:p>
          <a:p>
            <a:r>
              <a:rPr lang="en-IE" dirty="0" smtClean="0">
                <a:solidFill>
                  <a:srgbClr val="0070C0"/>
                </a:solidFill>
              </a:rPr>
              <a:t>Arithmetic</a:t>
            </a:r>
          </a:p>
          <a:p>
            <a:pPr marL="457200" lvl="1" indent="0">
              <a:buNone/>
            </a:pPr>
            <a:r>
              <a:rPr lang="en-IE" dirty="0" smtClean="0">
                <a:latin typeface="Inconsolata" panose="00000509000000000000" pitchFamily="49" charset="0"/>
              </a:rPr>
              <a:t>+</a:t>
            </a:r>
            <a:r>
              <a:rPr lang="en-IE" dirty="0" smtClean="0"/>
              <a:t>, </a:t>
            </a:r>
            <a:r>
              <a:rPr lang="en-IE" dirty="0">
                <a:latin typeface="Inconsolata" panose="00000509000000000000" pitchFamily="49" charset="0"/>
              </a:rPr>
              <a:t>−</a:t>
            </a:r>
            <a:r>
              <a:rPr lang="en-IE" dirty="0" smtClean="0"/>
              <a:t>, </a:t>
            </a:r>
            <a:r>
              <a:rPr lang="en-IE" dirty="0">
                <a:latin typeface="Inconsolata" panose="00000509000000000000" pitchFamily="49" charset="0"/>
              </a:rPr>
              <a:t>*</a:t>
            </a:r>
            <a:r>
              <a:rPr lang="en-IE" dirty="0"/>
              <a:t>, </a:t>
            </a:r>
            <a:r>
              <a:rPr lang="en-IE" dirty="0" smtClean="0">
                <a:latin typeface="Inconsolata" panose="00000509000000000000" pitchFamily="49" charset="0"/>
              </a:rPr>
              <a:t>/</a:t>
            </a:r>
          </a:p>
          <a:p>
            <a:pPr marL="457200" lvl="1" indent="0">
              <a:buNone/>
            </a:pPr>
            <a:endParaRPr lang="en-IE" dirty="0" smtClean="0"/>
          </a:p>
          <a:p>
            <a:r>
              <a:rPr lang="en-IE" dirty="0" smtClean="0">
                <a:solidFill>
                  <a:srgbClr val="0070C0"/>
                </a:solidFill>
              </a:rPr>
              <a:t>Reference</a:t>
            </a:r>
          </a:p>
          <a:p>
            <a:pPr marL="457200" lvl="1" indent="0">
              <a:buNone/>
            </a:pPr>
            <a:r>
              <a:rPr lang="en-IE" dirty="0" err="1" smtClean="0">
                <a:latin typeface="Inconsolata" panose="00000509000000000000" pitchFamily="49" charset="0"/>
              </a:rPr>
              <a:t>tuple.field</a:t>
            </a:r>
            <a:r>
              <a:rPr lang="en-IE" dirty="0" smtClean="0"/>
              <a:t>, </a:t>
            </a:r>
            <a:r>
              <a:rPr lang="en-IE" dirty="0" err="1" smtClean="0">
                <a:latin typeface="Inconsolata" panose="00000509000000000000" pitchFamily="49" charset="0"/>
              </a:rPr>
              <a:t>map#value</a:t>
            </a:r>
            <a:endParaRPr lang="en-IE" dirty="0" smtClean="0">
              <a:latin typeface="Inconsolata" panose="00000509000000000000" pitchFamily="49" charset="0"/>
            </a:endParaRPr>
          </a:p>
          <a:p>
            <a:pPr marL="457200" lvl="1" indent="0">
              <a:buNone/>
            </a:pPr>
            <a:endParaRPr lang="en-IE" dirty="0" smtClean="0"/>
          </a:p>
          <a:p>
            <a:r>
              <a:rPr lang="en-IE" dirty="0" smtClean="0">
                <a:solidFill>
                  <a:srgbClr val="0070C0"/>
                </a:solidFill>
              </a:rPr>
              <a:t>Boolean</a:t>
            </a:r>
          </a:p>
          <a:p>
            <a:pPr marL="457200" lvl="1" indent="0">
              <a:buNone/>
            </a:pPr>
            <a:r>
              <a:rPr lang="en-IE" dirty="0" smtClean="0">
                <a:latin typeface="Inconsolata" panose="00000509000000000000" pitchFamily="49" charset="0"/>
              </a:rPr>
              <a:t>AND</a:t>
            </a:r>
            <a:r>
              <a:rPr lang="en-IE" dirty="0" smtClean="0"/>
              <a:t>, </a:t>
            </a:r>
            <a:r>
              <a:rPr lang="en-IE" dirty="0" smtClean="0">
                <a:latin typeface="Inconsolata" panose="00000509000000000000" pitchFamily="49" charset="0"/>
              </a:rPr>
              <a:t>OR</a:t>
            </a:r>
            <a:r>
              <a:rPr lang="en-IE" dirty="0" smtClean="0"/>
              <a:t>, </a:t>
            </a:r>
            <a:r>
              <a:rPr lang="en-IE" dirty="0" smtClean="0">
                <a:latin typeface="Inconsolata" panose="00000509000000000000" pitchFamily="49" charset="0"/>
              </a:rPr>
              <a:t>NOT</a:t>
            </a:r>
          </a:p>
          <a:p>
            <a:endParaRPr lang="en-IE" dirty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Casting</a:t>
            </a:r>
          </a:p>
          <a:p>
            <a:pPr marL="457200" lvl="1" indent="0">
              <a:buNone/>
            </a:pPr>
            <a:endParaRPr lang="en-IE" dirty="0">
              <a:cs typeface="Courier New" panose="02070309020205020404" pitchFamily="49" charset="0"/>
            </a:endParaRPr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7713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838200" y="3200400"/>
            <a:ext cx="7162800" cy="18288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38200" y="1720334"/>
            <a:ext cx="7162800" cy="33706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Conditionals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0070C0"/>
                </a:solidFill>
              </a:rPr>
              <a:t>Ternary operator</a:t>
            </a:r>
            <a:r>
              <a:rPr lang="en-IE" sz="2800" dirty="0" smtClean="0"/>
              <a:t>:</a:t>
            </a:r>
          </a:p>
          <a:p>
            <a:pPr marL="457200" lvl="1" indent="0">
              <a:buNone/>
            </a:pP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hr12 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600" b="1" dirty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item </a:t>
            </a:r>
            <a:r>
              <a:rPr lang="en-IE" sz="16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hour%12, (</a:t>
            </a:r>
            <a:r>
              <a:rPr lang="en-IE" sz="1600" dirty="0" smtClean="0">
                <a:solidFill>
                  <a:srgbClr val="00B0F0"/>
                </a:solidFill>
                <a:latin typeface="Inconsolata" panose="00000509000000000000" pitchFamily="49" charset="0"/>
              </a:rPr>
              <a:t>hour&gt;12 </a:t>
            </a:r>
            <a:r>
              <a:rPr lang="en-IE" sz="1600" dirty="0">
                <a:solidFill>
                  <a:srgbClr val="00B0F0"/>
                </a:solidFill>
                <a:latin typeface="Inconsolata" panose="00000509000000000000" pitchFamily="49" charset="0"/>
              </a:rPr>
              <a:t>?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’pm’ </a:t>
            </a:r>
            <a:r>
              <a:rPr lang="en-IE" sz="1600" dirty="0">
                <a:solidFill>
                  <a:srgbClr val="00B0F0"/>
                </a:solidFill>
                <a:latin typeface="Inconsolata" panose="00000509000000000000" pitchFamily="49" charset="0"/>
              </a:rPr>
              <a:t>: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’am’);</a:t>
            </a:r>
            <a:endParaRPr lang="en-IE" sz="16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lvl="1"/>
            <a:endParaRPr lang="en-IE" sz="1900" dirty="0" smtClean="0"/>
          </a:p>
          <a:p>
            <a:endParaRPr lang="en-IE" sz="1900" dirty="0"/>
          </a:p>
          <a:p>
            <a:r>
              <a:rPr lang="en-IE" sz="2800" dirty="0" smtClean="0">
                <a:solidFill>
                  <a:srgbClr val="0070C0"/>
                </a:solidFill>
              </a:rPr>
              <a:t>Cases</a:t>
            </a:r>
            <a:r>
              <a:rPr lang="en-IE" sz="2800" dirty="0" smtClean="0"/>
              <a:t>:</a:t>
            </a:r>
          </a:p>
          <a:p>
            <a:pPr marL="457200" lvl="1" indent="0">
              <a:buNone/>
            </a:pP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X = </a:t>
            </a:r>
            <a:r>
              <a:rPr lang="en-IE" sz="1600" b="1" dirty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A </a:t>
            </a:r>
            <a:r>
              <a:rPr lang="en-IE" sz="1600" b="1" dirty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hour%12, 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</a:p>
          <a:p>
            <a:pPr marL="457200" lvl="1" indent="0">
              <a:buNone/>
            </a:pP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	</a:t>
            </a:r>
            <a:r>
              <a:rPr lang="en-IE" sz="1600" dirty="0" smtClean="0">
                <a:solidFill>
                  <a:srgbClr val="00B0F0"/>
                </a:solidFill>
                <a:latin typeface="Inconsolata" panose="00000509000000000000" pitchFamily="49" charset="0"/>
              </a:rPr>
              <a:t>CASE</a:t>
            </a:r>
            <a:endParaRPr lang="en-IE" sz="1600" dirty="0" smtClean="0">
              <a:solidFill>
                <a:srgbClr val="00B0F0"/>
              </a:solidFill>
              <a:latin typeface="Inconsolata" panose="00000509000000000000" pitchFamily="49" charset="0"/>
            </a:endParaRPr>
          </a:p>
          <a:p>
            <a:pPr marL="457200" lvl="1" indent="0">
              <a:buNone/>
            </a:pP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		</a:t>
            </a:r>
            <a:r>
              <a:rPr lang="en-IE" sz="1600" dirty="0" smtClean="0">
                <a:solidFill>
                  <a:srgbClr val="00B0F0"/>
                </a:solidFill>
                <a:latin typeface="Inconsolata" panose="00000509000000000000" pitchFamily="49" charset="0"/>
              </a:rPr>
              <a:t>WHEN 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hour&gt;12 THEN ‘pm’</a:t>
            </a:r>
          </a:p>
          <a:p>
            <a:pPr marL="457200" lvl="1" indent="0">
              <a:buNone/>
            </a:pP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	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	</a:t>
            </a:r>
            <a:r>
              <a:rPr lang="en-IE" sz="1600" dirty="0" smtClean="0">
                <a:solidFill>
                  <a:srgbClr val="00B0F0"/>
                </a:solidFill>
                <a:latin typeface="Inconsolata" panose="00000509000000000000" pitchFamily="49" charset="0"/>
              </a:rPr>
              <a:t>ELSE 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‘</a:t>
            </a: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am’</a:t>
            </a:r>
          </a:p>
          <a:p>
            <a:pPr marL="457200" lvl="1" indent="0">
              <a:buNone/>
            </a:pP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	</a:t>
            </a:r>
            <a:r>
              <a:rPr lang="en-IE" sz="1600" dirty="0" smtClean="0">
                <a:solidFill>
                  <a:srgbClr val="00B0F0"/>
                </a:solidFill>
                <a:latin typeface="Inconsolata" panose="00000509000000000000" pitchFamily="49" charset="0"/>
              </a:rPr>
              <a:t>END</a:t>
            </a:r>
            <a:endParaRPr lang="en-IE" sz="1600" dirty="0">
              <a:solidFill>
                <a:srgbClr val="00B0F0"/>
              </a:solidFill>
              <a:latin typeface="Inconsolata" panose="00000509000000000000" pitchFamily="49" charset="0"/>
            </a:endParaRPr>
          </a:p>
          <a:p>
            <a:pPr marL="457200" lvl="1" indent="0">
              <a:buNone/>
            </a:pPr>
            <a:r>
              <a:rPr lang="en-IE" sz="16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);</a:t>
            </a:r>
            <a:endParaRPr lang="en-IE" sz="16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457200" lvl="1" indent="0">
              <a:buNone/>
            </a:pPr>
            <a:endParaRPr lang="en-IE" dirty="0" smtClean="0"/>
          </a:p>
          <a:p>
            <a:pPr marL="457200" lvl="1" indent="0">
              <a:buNone/>
            </a:pPr>
            <a:endParaRPr lang="en-IE" sz="2000" dirty="0"/>
          </a:p>
          <a:p>
            <a:pPr marL="57150" indent="0">
              <a:buNone/>
            </a:pP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3362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Aggregate Operators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Grouping: </a:t>
            </a:r>
          </a:p>
          <a:p>
            <a:pPr lvl="1"/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GROUP</a:t>
            </a:r>
            <a:r>
              <a:rPr lang="en-IE" dirty="0" smtClean="0"/>
              <a:t>: group on a single relation</a:t>
            </a:r>
          </a:p>
          <a:p>
            <a:pPr lvl="2"/>
            <a:r>
              <a:rPr lang="en-IE" sz="1800" b="1" dirty="0">
                <a:latin typeface="Inconsolata" panose="00000509000000000000" pitchFamily="49" charset="0"/>
                <a:cs typeface="Courier New" panose="02070309020205020404" pitchFamily="49" charset="0"/>
              </a:rPr>
              <a:t>GROUP </a:t>
            </a:r>
            <a:r>
              <a:rPr lang="en-IE" sz="1800" dirty="0" smtClean="0">
                <a:solidFill>
                  <a:schemeClr val="accent2">
                    <a:lumMod val="75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</a:t>
            </a:r>
            <a:r>
              <a:rPr lang="en-IE" sz="18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800" b="1" dirty="0"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800" dirty="0">
                <a:latin typeface="Inconsolata" panose="00000509000000000000" pitchFamily="49" charset="0"/>
                <a:cs typeface="Courier New" panose="02070309020205020404" pitchFamily="49" charset="0"/>
              </a:rPr>
              <a:t> (item, hour</a:t>
            </a:r>
            <a:r>
              <a:rPr lang="en-IE" sz="18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)</a:t>
            </a:r>
            <a:r>
              <a:rPr lang="en-IE" sz="1800" dirty="0" smtClean="0">
                <a:latin typeface="Inconsolata" panose="00000509000000000000" pitchFamily="49" charset="0"/>
              </a:rPr>
              <a:t>;</a:t>
            </a:r>
          </a:p>
          <a:p>
            <a:pPr lvl="1"/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COGROUP</a:t>
            </a:r>
            <a:r>
              <a:rPr lang="en-IE" dirty="0" smtClean="0"/>
              <a:t>: group multiple relations</a:t>
            </a:r>
          </a:p>
          <a:p>
            <a:pPr lvl="2"/>
            <a:r>
              <a:rPr lang="en-IE" sz="1800" b="1" dirty="0">
                <a:latin typeface="Inconsolata" panose="00000509000000000000" pitchFamily="49" charset="0"/>
                <a:cs typeface="Courier New" panose="02070309020205020404" pitchFamily="49" charset="0"/>
              </a:rPr>
              <a:t>COGROUP </a:t>
            </a:r>
            <a:r>
              <a:rPr lang="en-IE" sz="1800" dirty="0">
                <a:solidFill>
                  <a:schemeClr val="accent2">
                    <a:lumMod val="75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premium</a:t>
            </a:r>
            <a:r>
              <a:rPr lang="en-IE" sz="18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800" b="1" dirty="0"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800" dirty="0">
                <a:latin typeface="Inconsolata" panose="00000509000000000000" pitchFamily="49" charset="0"/>
                <a:cs typeface="Courier New" panose="02070309020205020404" pitchFamily="49" charset="0"/>
              </a:rPr>
              <a:t> (item, hour), </a:t>
            </a:r>
            <a:r>
              <a:rPr lang="en-IE" sz="1800" dirty="0">
                <a:solidFill>
                  <a:srgbClr val="00800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cheap</a:t>
            </a:r>
            <a:r>
              <a:rPr lang="en-IE" sz="18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800" b="1" dirty="0"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800" dirty="0">
                <a:latin typeface="Inconsolata" panose="00000509000000000000" pitchFamily="49" charset="0"/>
                <a:cs typeface="Courier New" panose="02070309020205020404" pitchFamily="49" charset="0"/>
              </a:rPr>
              <a:t> (item, hour</a:t>
            </a:r>
            <a:r>
              <a:rPr lang="en-IE" sz="18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)</a:t>
            </a:r>
            <a:r>
              <a:rPr lang="en-IE" sz="1800" dirty="0" smtClean="0">
                <a:latin typeface="Inconsolata" panose="00000509000000000000" pitchFamily="49" charset="0"/>
              </a:rPr>
              <a:t>;</a:t>
            </a:r>
          </a:p>
          <a:p>
            <a:pPr lvl="2"/>
            <a:endParaRPr lang="en-IE" sz="2000" dirty="0"/>
          </a:p>
          <a:p>
            <a:r>
              <a:rPr lang="en-IE" dirty="0" smtClean="0">
                <a:solidFill>
                  <a:srgbClr val="0070C0"/>
                </a:solidFill>
              </a:rPr>
              <a:t>Aggregate Operations</a:t>
            </a:r>
            <a:r>
              <a:rPr lang="en-IE" dirty="0" smtClean="0"/>
              <a:t>:</a:t>
            </a:r>
          </a:p>
          <a:p>
            <a:pPr lvl="1"/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AVG</a:t>
            </a:r>
            <a:r>
              <a:rPr lang="en-IE" sz="2400" dirty="0" smtClean="0">
                <a:latin typeface="Inconsolata" panose="00000509000000000000" pitchFamily="49" charset="0"/>
              </a:rPr>
              <a:t>, </a:t>
            </a:r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MIN</a:t>
            </a:r>
            <a:r>
              <a:rPr lang="en-IE" sz="2400" dirty="0" smtClean="0">
                <a:latin typeface="Inconsolata" panose="00000509000000000000" pitchFamily="49" charset="0"/>
              </a:rPr>
              <a:t>, </a:t>
            </a:r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MAX</a:t>
            </a:r>
            <a:r>
              <a:rPr lang="en-IE" sz="2400" dirty="0" smtClean="0">
                <a:latin typeface="Inconsolata" panose="00000509000000000000" pitchFamily="49" charset="0"/>
              </a:rPr>
              <a:t>, </a:t>
            </a:r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SUM</a:t>
            </a:r>
            <a:r>
              <a:rPr lang="en-IE" sz="2400" dirty="0" smtClean="0">
                <a:latin typeface="Inconsolata" panose="00000509000000000000" pitchFamily="49" charset="0"/>
              </a:rPr>
              <a:t>, </a:t>
            </a:r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COUNT</a:t>
            </a:r>
            <a:r>
              <a:rPr lang="en-IE" sz="2400" dirty="0" smtClean="0">
                <a:latin typeface="Inconsolata" panose="00000509000000000000" pitchFamily="49" charset="0"/>
              </a:rPr>
              <a:t>, </a:t>
            </a:r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SIZE</a:t>
            </a:r>
            <a:r>
              <a:rPr lang="en-IE" sz="2400" dirty="0" smtClean="0">
                <a:latin typeface="Inconsolata" panose="00000509000000000000" pitchFamily="49" charset="0"/>
              </a:rPr>
              <a:t>, </a:t>
            </a:r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CONCAT</a:t>
            </a:r>
          </a:p>
          <a:p>
            <a:pPr lvl="1"/>
            <a:endParaRPr lang="en-IE" dirty="0" smtClean="0"/>
          </a:p>
          <a:p>
            <a:pPr marL="457200" lvl="1" indent="0">
              <a:buNone/>
            </a:pPr>
            <a:endParaRPr lang="en-IE" dirty="0" smtClean="0"/>
          </a:p>
          <a:p>
            <a:pPr lvl="2"/>
            <a:endParaRPr lang="en-IE" sz="2000" dirty="0" smtClean="0"/>
          </a:p>
          <a:p>
            <a:pPr lvl="2"/>
            <a:endParaRPr lang="en-IE" sz="2000" dirty="0" smtClean="0"/>
          </a:p>
          <a:p>
            <a:pPr lvl="2"/>
            <a:endParaRPr lang="en-IE" sz="2000" dirty="0"/>
          </a:p>
          <a:p>
            <a:pPr lvl="2"/>
            <a:endParaRPr lang="en-IE" dirty="0"/>
          </a:p>
          <a:p>
            <a:pPr lvl="2"/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7302500" cy="1752600"/>
          </a:xfrm>
          <a:prstGeom prst="rect">
            <a:avLst/>
          </a:prstGeom>
          <a:solidFill>
            <a:srgbClr val="00B050">
              <a:alpha val="22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5" name="Straight Arrow Connector 4"/>
          <p:cNvCxnSpPr>
            <a:stCxn id="6" idx="2"/>
            <a:endCxn id="4" idx="0"/>
          </p:cNvCxnSpPr>
          <p:nvPr/>
        </p:nvCxnSpPr>
        <p:spPr>
          <a:xfrm flipH="1">
            <a:off x="4489450" y="1474967"/>
            <a:ext cx="2929659" cy="35383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94218" y="274638"/>
            <a:ext cx="3449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Can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GROUP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IE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multiple items or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COGROUP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IE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single item </a:t>
            </a:r>
          </a:p>
          <a:p>
            <a:pPr algn="ctr"/>
            <a:r>
              <a:rPr lang="en-IE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(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COGROUP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IE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considered more readable for multiple items)</a:t>
            </a:r>
            <a:endParaRPr lang="en-IE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88972" y="4419600"/>
            <a:ext cx="824346" cy="457200"/>
          </a:xfrm>
          <a:prstGeom prst="rect">
            <a:avLst/>
          </a:prstGeom>
          <a:solidFill>
            <a:srgbClr val="00B050">
              <a:alpha val="22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12" name="Straight Arrow Connector 11"/>
          <p:cNvCxnSpPr>
            <a:stCxn id="15" idx="0"/>
          </p:cNvCxnSpPr>
          <p:nvPr/>
        </p:nvCxnSpPr>
        <p:spPr>
          <a:xfrm flipV="1">
            <a:off x="5288972" y="4876800"/>
            <a:ext cx="502228" cy="685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93026" y="5562600"/>
            <a:ext cx="4391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Same as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COUNT</a:t>
            </a:r>
            <a:r>
              <a:rPr lang="en-IE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 on bags (for aggregation), but can also be used to get the length of a string, or the number of elements in a </a:t>
            </a:r>
            <a:r>
              <a:rPr lang="en-IE" dirty="0" err="1" smtClean="0">
                <a:solidFill>
                  <a:srgbClr val="008000"/>
                </a:solidFill>
                <a:latin typeface="Calibri Light" panose="020F0302020204030204" pitchFamily="34" charset="0"/>
              </a:rPr>
              <a:t>tupe</a:t>
            </a:r>
            <a:endParaRPr lang="en-IE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1" grpId="0" animBg="1"/>
      <p:bldP spid="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95400"/>
            <a:ext cx="8382000" cy="4419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data1; </a:t>
            </a:r>
            <a:endParaRPr lang="fr-FR" sz="14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(Nescafe,08,120)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(El_Mercurio,08,142) 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(Nescafe,09,153) </a:t>
            </a:r>
            <a:endParaRPr lang="fr-FR" sz="1400" dirty="0">
              <a:solidFill>
                <a:schemeClr val="accent3">
                  <a:lumMod val="60000"/>
                  <a:lumOff val="40000"/>
                </a:schemeClr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fr-FR" sz="8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data2;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(2000,Nescafe)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8250,</a:t>
            </a:r>
            <a:r>
              <a:rPr lang="en-IE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Gillette_Mach3</a:t>
            </a:r>
            <a:r>
              <a:rPr lang="fr-FR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500,</a:t>
            </a:r>
            <a:r>
              <a:rPr lang="en-IE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El_Mercurio</a:t>
            </a:r>
            <a:r>
              <a:rPr lang="fr-FR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endParaRPr lang="fr-FR" sz="8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'data1'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prod:charArray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fr-FR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hour:int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fr-FR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count:int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); </a:t>
            </a:r>
            <a:endParaRPr lang="fr-FR" sz="8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FFFF00"/>
                </a:solidFill>
                <a:latin typeface="Inconsolata" panose="00000509000000000000" pitchFamily="49" charset="0"/>
              </a:rPr>
              <a:t>B</a:t>
            </a: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'data2' </a:t>
            </a:r>
            <a:r>
              <a:rPr lang="fr-FR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price:int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fr-FR" sz="14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name:charArray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); </a:t>
            </a:r>
          </a:p>
          <a:p>
            <a:pPr marL="0" indent="0">
              <a:buNone/>
            </a:pPr>
            <a:r>
              <a:rPr lang="en-IE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X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JOIN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BY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prod, </a:t>
            </a:r>
            <a:r>
              <a:rPr lang="en-IE" sz="1400" dirty="0">
                <a:solidFill>
                  <a:srgbClr val="FFFF00"/>
                </a:solidFill>
                <a:latin typeface="Inconsolata" panose="00000509000000000000" pitchFamily="49" charset="0"/>
              </a:rPr>
              <a:t>B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BY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name;</a:t>
            </a:r>
            <a:endParaRPr lang="fr-FR" sz="14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fr-FR" sz="8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X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El_Mercurio,08,142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</a:t>
            </a:r>
            <a:r>
              <a:rPr lang="fr-FR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500,</a:t>
            </a:r>
            <a:r>
              <a:rPr lang="en-IE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El_Mercurio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Nescafe,08,120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</a:t>
            </a:r>
            <a:r>
              <a:rPr lang="fr-FR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2000,Nescafe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fr-FR" sz="1400" dirty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fr-FR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Nescafe,09,153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</a:t>
            </a:r>
            <a:r>
              <a:rPr lang="fr-FR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2000,Nescafe</a:t>
            </a:r>
            <a:r>
              <a:rPr lang="fr-FR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endParaRPr lang="fr-FR" sz="14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Joins</a:t>
            </a:r>
            <a:endParaRPr lang="en-IE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623899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X:</a:t>
            </a:r>
            <a:endParaRPr lang="en-IE" sz="2800" b="1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643899"/>
              </p:ext>
            </p:extLst>
          </p:nvPr>
        </p:nvGraphicFramePr>
        <p:xfrm>
          <a:off x="3479800" y="5298440"/>
          <a:ext cx="5638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685800"/>
                <a:gridCol w="838200"/>
                <a:gridCol w="710609"/>
                <a:gridCol w="2032591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prod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hour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count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name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08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120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Nescafe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09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153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2000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Nescafe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El_Mercurio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08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142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500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El_Mercurio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23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Joins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Inner join</a:t>
            </a:r>
            <a:r>
              <a:rPr lang="en-IE" dirty="0" smtClean="0"/>
              <a:t>: As shown (default)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Self join</a:t>
            </a:r>
            <a:r>
              <a:rPr lang="en-IE" dirty="0" smtClean="0"/>
              <a:t>: Copy an alias and join with that</a:t>
            </a:r>
            <a:endParaRPr lang="en-IE" dirty="0"/>
          </a:p>
          <a:p>
            <a:r>
              <a:rPr lang="en-IE" dirty="0" smtClean="0">
                <a:solidFill>
                  <a:srgbClr val="0070C0"/>
                </a:solidFill>
              </a:rPr>
              <a:t>Outer joins</a:t>
            </a:r>
            <a:r>
              <a:rPr lang="en-IE" dirty="0" smtClean="0"/>
              <a:t>:</a:t>
            </a:r>
          </a:p>
          <a:p>
            <a:pPr lvl="1"/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LEFT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E" dirty="0" smtClean="0"/>
              <a:t>/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RIGHT </a:t>
            </a:r>
            <a:r>
              <a:rPr lang="en-IE" dirty="0" smtClean="0"/>
              <a:t>/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FULL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Cross product</a:t>
            </a:r>
            <a:r>
              <a:rPr lang="en-IE" dirty="0" smtClean="0"/>
              <a:t>:</a:t>
            </a:r>
          </a:p>
          <a:p>
            <a:pPr lvl="1"/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</a:rPr>
              <a:t>CROSS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472" y="5361571"/>
            <a:ext cx="8465127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>
                <a:latin typeface="Calibri Light" panose="020F0302020204030204" pitchFamily="34" charset="0"/>
              </a:rPr>
              <a:t>Anyone remember what an </a:t>
            </a:r>
            <a:r>
              <a:rPr lang="en-IE" sz="2400" dirty="0" smtClean="0">
                <a:latin typeface="Inconsolata" panose="00000509000000000000" pitchFamily="49" charset="0"/>
              </a:rPr>
              <a:t>INNER JOIN</a:t>
            </a:r>
            <a:r>
              <a:rPr lang="en-IE" sz="2400" dirty="0" smtClean="0">
                <a:latin typeface="Calibri Light" panose="020F0302020204030204" pitchFamily="34" charset="0"/>
              </a:rPr>
              <a:t> is versus an </a:t>
            </a:r>
          </a:p>
          <a:p>
            <a:r>
              <a:rPr lang="en-IE" sz="2400" dirty="0" smtClean="0">
                <a:latin typeface="Inconsolata" panose="00000509000000000000" pitchFamily="49" charset="0"/>
              </a:rPr>
              <a:t>OUTER JOIN</a:t>
            </a:r>
            <a:r>
              <a:rPr lang="en-IE" sz="2400" dirty="0" smtClean="0">
                <a:latin typeface="Calibri Light" panose="020F0302020204030204" pitchFamily="34" charset="0"/>
              </a:rPr>
              <a:t> / </a:t>
            </a:r>
            <a:r>
              <a:rPr lang="en-IE" sz="2400" dirty="0" smtClean="0">
                <a:latin typeface="Inconsolata" panose="00000509000000000000" pitchFamily="49" charset="0"/>
              </a:rPr>
              <a:t>LEFT</a:t>
            </a:r>
            <a:r>
              <a:rPr lang="en-IE" sz="2400" dirty="0" smtClean="0">
                <a:latin typeface="Calibri Light" panose="020F0302020204030204" pitchFamily="34" charset="0"/>
              </a:rPr>
              <a:t> / </a:t>
            </a:r>
            <a:r>
              <a:rPr lang="en-IE" sz="2400" dirty="0" smtClean="0">
                <a:latin typeface="Inconsolata" panose="00000509000000000000" pitchFamily="49" charset="0"/>
              </a:rPr>
              <a:t>RIGHT</a:t>
            </a:r>
            <a:r>
              <a:rPr lang="en-IE" sz="2400" dirty="0" smtClean="0">
                <a:latin typeface="Calibri Light" panose="020F0302020204030204" pitchFamily="34" charset="0"/>
              </a:rPr>
              <a:t> / </a:t>
            </a:r>
            <a:r>
              <a:rPr lang="en-IE" sz="2400" dirty="0" smtClean="0">
                <a:latin typeface="Inconsolata" panose="00000509000000000000" pitchFamily="49" charset="0"/>
              </a:rPr>
              <a:t>FULL</a:t>
            </a:r>
            <a:r>
              <a:rPr lang="en-IE" sz="2400" dirty="0" smtClean="0">
                <a:latin typeface="Calibri Light" panose="020F0302020204030204" pitchFamily="34" charset="0"/>
              </a:rPr>
              <a:t> versus a </a:t>
            </a:r>
            <a:r>
              <a:rPr lang="en-IE" sz="2400" dirty="0" smtClean="0">
                <a:latin typeface="Inconsolata" panose="00000509000000000000" pitchFamily="49" charset="0"/>
              </a:rPr>
              <a:t>CROSS PRODUCT</a:t>
            </a:r>
            <a:r>
              <a:rPr lang="en-IE" sz="2400" dirty="0" smtClean="0">
                <a:latin typeface="Calibri Light" panose="020F0302020204030204" pitchFamily="34" charset="0"/>
              </a:rPr>
              <a:t>?</a:t>
            </a:r>
            <a:endParaRPr lang="en-IE" sz="2400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699" y="5361571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2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503104" y="4419600"/>
            <a:ext cx="8153400" cy="4572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1600" dirty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X</a:t>
            </a:r>
            <a:r>
              <a:rPr lang="en-IE" sz="1600" dirty="0">
                <a:solidFill>
                  <a:schemeClr val="accent2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600" b="1" dirty="0">
                <a:solidFill>
                  <a:schemeClr val="bg1"/>
                </a:solidFill>
                <a:latin typeface="Inconsolata" panose="00000509000000000000" pitchFamily="49" charset="0"/>
              </a:rPr>
              <a:t>GROUP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b="1" dirty="0">
                <a:solidFill>
                  <a:schemeClr val="bg1"/>
                </a:solidFill>
                <a:latin typeface="Inconsolata" panose="00000509000000000000" pitchFamily="49" charset="0"/>
              </a:rPr>
              <a:t>BY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hour </a:t>
            </a:r>
            <a:r>
              <a:rPr lang="en-IE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PARTITION BY </a:t>
            </a:r>
            <a:r>
              <a:rPr lang="en-IE" sz="1600" dirty="0" err="1">
                <a:solidFill>
                  <a:schemeClr val="bg1"/>
                </a:solidFill>
                <a:latin typeface="Inconsolata" panose="00000509000000000000" pitchFamily="49" charset="0"/>
              </a:rPr>
              <a:t>org.udp.Partitioner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PARALLEL 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5;</a:t>
            </a:r>
            <a:endParaRPr lang="fr-FR" sz="16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Aggregate/Join Implementations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458200" cy="1630362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Custom partitioning / number of reducers: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0000509000000000000" pitchFamily="49" charset="0"/>
              </a:rPr>
              <a:t>PARTITION BY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smtClean="0"/>
              <a:t>specifies a UDF for partitioning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  <a:latin typeface="Inconsolata" panose="00000509000000000000" pitchFamily="49" charset="0"/>
              </a:rPr>
              <a:t>PARALLEL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smtClean="0"/>
              <a:t>specifies number of reducers</a:t>
            </a:r>
            <a:endParaRPr lang="en-IE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3405981"/>
            <a:ext cx="8153400" cy="4572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1600" dirty="0">
                <a:solidFill>
                  <a:schemeClr val="accent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X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600" b="1" dirty="0">
                <a:solidFill>
                  <a:schemeClr val="bg1"/>
                </a:solidFill>
                <a:latin typeface="Inconsolata" panose="00000509000000000000" pitchFamily="49" charset="0"/>
              </a:rPr>
              <a:t>JOIN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b="1" dirty="0">
                <a:solidFill>
                  <a:schemeClr val="bg1"/>
                </a:solidFill>
                <a:latin typeface="Inconsolata" panose="00000509000000000000" pitchFamily="49" charset="0"/>
              </a:rPr>
              <a:t>BY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prod, </a:t>
            </a:r>
            <a:r>
              <a:rPr lang="en-IE" sz="1600" dirty="0">
                <a:solidFill>
                  <a:srgbClr val="92D050"/>
                </a:solidFill>
                <a:latin typeface="Inconsolata" panose="00000509000000000000" pitchFamily="49" charset="0"/>
              </a:rPr>
              <a:t>B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b="1" dirty="0">
                <a:solidFill>
                  <a:schemeClr val="bg1"/>
                </a:solidFill>
                <a:latin typeface="Inconsolata" panose="00000509000000000000" pitchFamily="49" charset="0"/>
              </a:rPr>
              <a:t>BY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name </a:t>
            </a:r>
            <a:r>
              <a:rPr lang="en-IE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PARTITION BY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dirty="0" err="1">
                <a:solidFill>
                  <a:schemeClr val="bg1"/>
                </a:solidFill>
                <a:latin typeface="Inconsolata" panose="00000509000000000000" pitchFamily="49" charset="0"/>
              </a:rPr>
              <a:t>org.udp.Partitioner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Inconsolata" panose="00000509000000000000" pitchFamily="49" charset="0"/>
              </a:rPr>
              <a:t>PARALLEL </a:t>
            </a:r>
            <a:r>
              <a:rPr lang="en-IE" sz="1600" dirty="0">
                <a:solidFill>
                  <a:schemeClr val="bg1"/>
                </a:solidFill>
                <a:latin typeface="Inconsolata" panose="00000509000000000000" pitchFamily="49" charset="0"/>
              </a:rPr>
              <a:t>5;</a:t>
            </a:r>
          </a:p>
        </p:txBody>
      </p:sp>
    </p:spTree>
    <p:extLst>
      <p:ext uri="{BB962C8B-B14F-4D97-AF65-F5344CB8AC3E}">
        <p14:creationId xmlns:p14="http://schemas.microsoft.com/office/powerpoint/2010/main" val="291236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Disambiguate</a:t>
            </a:r>
            <a:endParaRPr lang="en-IE" sz="32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95400"/>
            <a:ext cx="8382000" cy="4953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data1; </a:t>
            </a:r>
            <a:endParaRPr lang="fr-FR" sz="18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(Nescafe,08,120)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(El_Mercurio,08,142) 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(Nescafe,09,153) </a:t>
            </a:r>
            <a:endParaRPr lang="fr-FR" sz="1800" dirty="0">
              <a:solidFill>
                <a:schemeClr val="accent3">
                  <a:lumMod val="60000"/>
                  <a:lumOff val="40000"/>
                </a:schemeClr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fr-FR" sz="11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cat data2;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(2000,Nescafe)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(8250,</a:t>
            </a:r>
            <a:r>
              <a:rPr lang="en-IE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Gillette_Mach3</a:t>
            </a:r>
            <a:r>
              <a:rPr lang="fr-FR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(500,</a:t>
            </a:r>
            <a:r>
              <a:rPr lang="en-IE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El_Mercurio</a:t>
            </a:r>
            <a:r>
              <a:rPr lang="fr-FR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endParaRPr lang="fr-FR" sz="11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800" dirty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fr-FR" sz="18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fr-FR" sz="18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'data1' </a:t>
            </a:r>
            <a:r>
              <a:rPr lang="fr-FR" sz="18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fr-FR" sz="18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fr-FR" sz="18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prodName:charArray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fr-FR" sz="18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hour:int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fr-FR" sz="18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count:int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); </a:t>
            </a:r>
            <a:endParaRPr lang="fr-FR" sz="11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accent3">
                    <a:lumMod val="75000"/>
                  </a:schemeClr>
                </a:solidFill>
                <a:latin typeface="Inconsolata" panose="00000509000000000000" pitchFamily="49" charset="0"/>
              </a:rPr>
              <a:t>B</a:t>
            </a:r>
            <a:r>
              <a:rPr lang="fr-FR" sz="18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8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fr-FR" sz="18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fr-FR" sz="18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'data2' </a:t>
            </a:r>
            <a:r>
              <a:rPr lang="fr-FR" sz="18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fr-FR" sz="18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fr-FR" sz="18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price:int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fr-FR" sz="18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prodName:charArray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); </a:t>
            </a:r>
          </a:p>
          <a:p>
            <a:pPr marL="0" indent="0">
              <a:buNone/>
            </a:pPr>
            <a:r>
              <a:rPr lang="en-IE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X </a:t>
            </a:r>
            <a:r>
              <a:rPr lang="en-IE" sz="18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800" b="1" dirty="0">
                <a:solidFill>
                  <a:schemeClr val="bg1"/>
                </a:solidFill>
                <a:latin typeface="Inconsolata" panose="00000509000000000000" pitchFamily="49" charset="0"/>
              </a:rPr>
              <a:t>JOIN</a:t>
            </a:r>
            <a:r>
              <a:rPr lang="en-IE" sz="18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en-IE" sz="18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800" b="1" dirty="0">
                <a:solidFill>
                  <a:schemeClr val="bg1"/>
                </a:solidFill>
                <a:latin typeface="Inconsolata" panose="00000509000000000000" pitchFamily="49" charset="0"/>
              </a:rPr>
              <a:t>BY</a:t>
            </a:r>
            <a:r>
              <a:rPr lang="en-IE" sz="18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8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prodName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</a:t>
            </a:r>
            <a:r>
              <a:rPr lang="en-IE" sz="1800" dirty="0">
                <a:solidFill>
                  <a:schemeClr val="accent3">
                    <a:lumMod val="75000"/>
                  </a:schemeClr>
                </a:solidFill>
                <a:latin typeface="Inconsolata" panose="00000509000000000000" pitchFamily="49" charset="0"/>
              </a:rPr>
              <a:t>B</a:t>
            </a:r>
            <a:r>
              <a:rPr lang="en-IE" sz="18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8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BY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8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prodName</a:t>
            </a:r>
            <a:r>
              <a:rPr lang="en-IE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  <a:endParaRPr lang="fr-FR" sz="18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fr-FR" sz="11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8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DUMP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X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fr-FR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El_Mercurio,08,142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</a:t>
            </a:r>
            <a:r>
              <a:rPr lang="fr-FR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500,</a:t>
            </a:r>
            <a:r>
              <a:rPr lang="en-IE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El_Mercurio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fr-FR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Nescafe,08,120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</a:t>
            </a:r>
            <a:r>
              <a:rPr lang="fr-FR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2000,Nescafe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  <a:latin typeface="Inconsolata" panose="00000509000000000000" pitchFamily="49" charset="0"/>
              </a:rPr>
              <a:t>(</a:t>
            </a:r>
            <a:r>
              <a:rPr lang="fr-FR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Nescafe,09,153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</a:t>
            </a:r>
            <a:r>
              <a:rPr lang="fr-FR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2000,Nescafe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)</a:t>
            </a: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rgbClr val="FFFF00"/>
                </a:solidFill>
                <a:latin typeface="Inconsolata" panose="00000509000000000000" pitchFamily="49" charset="0"/>
              </a:rPr>
              <a:t>Y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fr-FR" sz="18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X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8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800" dirty="0" err="1" smtClean="0">
                <a:solidFill>
                  <a:schemeClr val="bg1"/>
                </a:solidFill>
                <a:latin typeface="Inconsolata" panose="00000509000000000000" pitchFamily="49" charset="0"/>
              </a:rPr>
              <a:t>prodName</a:t>
            </a:r>
            <a:endParaRPr lang="fr-FR" sz="18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rgbClr val="FFFF00"/>
                </a:solidFill>
                <a:latin typeface="Inconsolata" panose="00000509000000000000" pitchFamily="49" charset="0"/>
              </a:rPr>
              <a:t>Y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fr-FR" sz="18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FOREACH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X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8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GENERATE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fr-FR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A</a:t>
            </a:r>
            <a:r>
              <a:rPr lang="fr-FR" sz="18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::prodName</a:t>
            </a:r>
            <a:endParaRPr lang="fr-FR" sz="1800" dirty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fr-FR" sz="18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4343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which </a:t>
            </a:r>
            <a:r>
              <a:rPr lang="en-IE" dirty="0" err="1" smtClean="0">
                <a:solidFill>
                  <a:srgbClr val="FF0000"/>
                </a:solidFill>
                <a:latin typeface="Calibri Light" panose="020F0302020204030204" pitchFamily="34" charset="0"/>
              </a:rPr>
              <a:t>prodName</a:t>
            </a:r>
            <a:r>
              <a:rPr lang="en-IE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?</a:t>
            </a:r>
            <a:endParaRPr lang="en-IE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3505200" y="4528066"/>
            <a:ext cx="1524000" cy="8821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73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Split</a:t>
            </a:r>
            <a:endParaRPr lang="en-IE" sz="32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19200"/>
            <a:ext cx="8382000" cy="914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</a:rPr>
              <a:t> ‘transact.txt'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</a:rPr>
              <a:t> (cust, item, time, price);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rgbClr val="00B0F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numeric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FOREACH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</a:t>
            </a:r>
            <a:r>
              <a:rPr lang="en-IE" sz="1400" dirty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GENERATE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cust item time 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org.udf.RemoveDollarSign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(price)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price;</a:t>
            </a:r>
          </a:p>
          <a:p>
            <a:pPr marL="0" indent="0">
              <a:buNone/>
            </a:pP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SPLIT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>
                <a:solidFill>
                  <a:srgbClr val="00B0F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numeric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INTO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rgbClr val="92D050"/>
                </a:solidFill>
                <a:latin typeface="Inconsolata" panose="00000509000000000000" pitchFamily="49" charset="0"/>
              </a:rPr>
              <a:t>cheap</a:t>
            </a:r>
            <a:r>
              <a:rPr lang="en-IE" sz="1400" dirty="0" smtClean="0">
                <a:solidFill>
                  <a:schemeClr val="accent3">
                    <a:lumMod val="75000"/>
                  </a:schemeClr>
                </a:solidFill>
                <a:latin typeface="Inconsolata" panose="00000509000000000000" pitchFamily="49" charset="0"/>
              </a:rPr>
              <a:t>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IF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price&lt;1000, </a:t>
            </a:r>
            <a:r>
              <a:rPr lang="en-IE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premium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IF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price&gt;=1000;</a:t>
            </a:r>
            <a:endParaRPr lang="en-IE" sz="1400" dirty="0">
              <a:solidFill>
                <a:schemeClr val="bg1"/>
              </a:solidFill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16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fr-FR" sz="16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4511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numeric:</a:t>
            </a:r>
            <a:endParaRPr lang="en-IE" sz="2800" b="1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381463"/>
              </p:ext>
            </p:extLst>
          </p:nvPr>
        </p:nvGraphicFramePr>
        <p:xfrm>
          <a:off x="2133600" y="2874414"/>
          <a:ext cx="4876800" cy="1762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996"/>
                <a:gridCol w="1191622"/>
                <a:gridCol w="1625600"/>
                <a:gridCol w="960582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900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2014-03-31T08:47:57Z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2.000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2014-03-31T08:47:57Z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2.000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1.240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252571"/>
              </p:ext>
            </p:extLst>
          </p:nvPr>
        </p:nvGraphicFramePr>
        <p:xfrm>
          <a:off x="165101" y="5389015"/>
          <a:ext cx="4178299" cy="8813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1587"/>
                <a:gridCol w="1020946"/>
                <a:gridCol w="1392767"/>
                <a:gridCol w="822999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9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9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9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9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   900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9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67123"/>
              </p:ext>
            </p:extLst>
          </p:nvPr>
        </p:nvGraphicFramePr>
        <p:xfrm>
          <a:off x="4572000" y="5389015"/>
          <a:ext cx="4343399" cy="14689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78793"/>
                <a:gridCol w="1061288"/>
                <a:gridCol w="1447800"/>
                <a:gridCol w="855518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9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9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9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9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9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9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2.000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9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9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2.000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9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1.240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9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9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9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8599" y="4779415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c</a:t>
            </a:r>
            <a:r>
              <a:rPr lang="en-IE" sz="2800" b="1" dirty="0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</a:rPr>
              <a:t>heap:</a:t>
            </a:r>
            <a:endParaRPr lang="en-IE" sz="2800" b="1" dirty="0">
              <a:solidFill>
                <a:schemeClr val="accent3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5999" y="4865795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28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premium:</a:t>
            </a:r>
            <a:endParaRPr lang="en-IE" sz="28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5" name="Elbow Connector 14"/>
          <p:cNvCxnSpPr>
            <a:stCxn id="9" idx="2"/>
            <a:endCxn id="11" idx="0"/>
          </p:cNvCxnSpPr>
          <p:nvPr/>
        </p:nvCxnSpPr>
        <p:spPr>
          <a:xfrm rot="5400000">
            <a:off x="3037216" y="3854230"/>
            <a:ext cx="751819" cy="231775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9" idx="2"/>
            <a:endCxn id="12" idx="0"/>
          </p:cNvCxnSpPr>
          <p:nvPr/>
        </p:nvCxnSpPr>
        <p:spPr>
          <a:xfrm rot="16200000" flipH="1">
            <a:off x="5281940" y="3927255"/>
            <a:ext cx="751819" cy="217169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06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Rank</a:t>
            </a:r>
            <a:endParaRPr lang="en-IE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24511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numeric:</a:t>
            </a:r>
            <a:endParaRPr lang="en-IE" sz="2800" b="1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649241"/>
              </p:ext>
            </p:extLst>
          </p:nvPr>
        </p:nvGraphicFramePr>
        <p:xfrm>
          <a:off x="2133600" y="2874414"/>
          <a:ext cx="4876800" cy="1762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996"/>
                <a:gridCol w="1191622"/>
                <a:gridCol w="1625600"/>
                <a:gridCol w="960582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900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2014-03-31T08:47:57Z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2.000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2014-03-31T08:47:57Z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2.000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1.240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488358"/>
              </p:ext>
            </p:extLst>
          </p:nvPr>
        </p:nvGraphicFramePr>
        <p:xfrm>
          <a:off x="2136354" y="5029200"/>
          <a:ext cx="6017045" cy="17627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6582"/>
                <a:gridCol w="1106582"/>
                <a:gridCol w="1199847"/>
                <a:gridCol w="1636821"/>
                <a:gridCol w="967213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rank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1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   900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2.000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2.000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1.240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38200" y="4572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ranked:</a:t>
            </a:r>
            <a:endParaRPr lang="en-IE" sz="28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57200" y="1219200"/>
            <a:ext cx="8382000" cy="914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</a:rPr>
              <a:t> ‘transact.txt'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</a:rPr>
              <a:t> (cust, item, time, price);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rgbClr val="00B0F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numeric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FOREACH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</a:t>
            </a:r>
            <a:r>
              <a:rPr lang="en-IE" sz="1400" dirty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GENERATE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cust item time 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org.udf.RemoveDollarSign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(price)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price;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ranked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RANK </a:t>
            </a:r>
            <a:r>
              <a:rPr lang="en-IE" sz="1400" dirty="0" smtClean="0">
                <a:solidFill>
                  <a:srgbClr val="00B0F0"/>
                </a:solidFill>
                <a:latin typeface="Inconsolata" panose="00000509000000000000" pitchFamily="49" charset="0"/>
              </a:rPr>
              <a:t>numeric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  <a:endParaRPr lang="en-IE" sz="1400" dirty="0">
              <a:solidFill>
                <a:schemeClr val="bg1"/>
              </a:solidFill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FR" sz="16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fr-FR" sz="16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9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Rank</a:t>
            </a:r>
            <a:endParaRPr lang="en-IE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24511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1"/>
                </a:solidFill>
                <a:latin typeface="Calibri Light" panose="020F0302020204030204" pitchFamily="34" charset="0"/>
              </a:rPr>
              <a:t>numeric:</a:t>
            </a:r>
            <a:endParaRPr lang="en-IE" sz="2800" b="1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261587"/>
              </p:ext>
            </p:extLst>
          </p:nvPr>
        </p:nvGraphicFramePr>
        <p:xfrm>
          <a:off x="2133600" y="2874414"/>
          <a:ext cx="4876800" cy="1762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996"/>
                <a:gridCol w="1191622"/>
                <a:gridCol w="1625600"/>
                <a:gridCol w="960582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  900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2014-03-31T08:47:57Z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2.000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2014-03-31T08:47:57Z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2.000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1.240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03238"/>
              </p:ext>
            </p:extLst>
          </p:nvPr>
        </p:nvGraphicFramePr>
        <p:xfrm>
          <a:off x="2136354" y="5029200"/>
          <a:ext cx="6017045" cy="17627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6582"/>
                <a:gridCol w="1106582"/>
                <a:gridCol w="1199847"/>
                <a:gridCol w="1636821"/>
                <a:gridCol w="967213"/>
              </a:tblGrid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rank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1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1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1L_Leche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   900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customer413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1.240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2.000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customer412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2.000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293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dirty="0" smtClean="0">
                          <a:latin typeface="Inconsolata" panose="00000509000000000000" pitchFamily="49" charset="0"/>
                        </a:rPr>
                        <a:t>…</a:t>
                      </a:r>
                      <a:endParaRPr lang="en-IE" sz="11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38200" y="4572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ranked:</a:t>
            </a:r>
            <a:endParaRPr lang="en-IE" sz="28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57200" y="1219200"/>
            <a:ext cx="8382000" cy="914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raw 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</a:rPr>
              <a:t>=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LOAD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</a:rPr>
              <a:t> ‘transact.txt'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USING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</a:rPr>
              <a:t> </a:t>
            </a:r>
            <a:r>
              <a:rPr lang="en-IE" sz="1400" dirty="0" err="1">
                <a:solidFill>
                  <a:schemeClr val="bg1"/>
                </a:solidFill>
                <a:latin typeface="Inconsolata" panose="00000509000000000000" pitchFamily="49" charset="0"/>
              </a:rPr>
              <a:t>PigStorage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</a:rPr>
              <a:t>('\t')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</a:rPr>
              <a:t>AS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</a:rPr>
              <a:t> (cust, item, time, price);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rgbClr val="00B0F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numeric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FOREACH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raw</a:t>
            </a:r>
            <a:r>
              <a:rPr lang="en-IE" sz="1400" dirty="0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GENERATE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cust item time 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org.udf.RemoveDollarSign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(price)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AS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price;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0000509000000000000" pitchFamily="49" charset="0"/>
              </a:rPr>
              <a:t>ranked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=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RANK </a:t>
            </a:r>
            <a:r>
              <a:rPr lang="en-IE" sz="1400" dirty="0" smtClean="0">
                <a:solidFill>
                  <a:srgbClr val="00B0F0"/>
                </a:solidFill>
                <a:latin typeface="Inconsolata" panose="00000509000000000000" pitchFamily="49" charset="0"/>
              </a:rPr>
              <a:t>numeric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BY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 price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ASC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, cust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DESC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</a:rPr>
              <a:t>;</a:t>
            </a:r>
            <a:endParaRPr lang="fr-FR" sz="1600" dirty="0" smtClean="0">
              <a:solidFill>
                <a:schemeClr val="bg1"/>
              </a:solidFill>
              <a:latin typeface="Inconsolata" panose="00000509000000000000" pitchFamily="49" charset="0"/>
            </a:endParaRPr>
          </a:p>
          <a:p>
            <a:pPr marL="0" indent="0">
              <a:buNone/>
            </a:pPr>
            <a:endParaRPr lang="fr-FR" sz="1600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79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Pig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419600" cy="50292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Create </a:t>
            </a:r>
            <a:r>
              <a:rPr lang="en-IE" sz="2400" dirty="0" err="1" smtClean="0"/>
              <a:t>MapReduce</a:t>
            </a:r>
            <a:r>
              <a:rPr lang="en-IE" sz="2400" dirty="0" smtClean="0"/>
              <a:t> programs to </a:t>
            </a:r>
            <a:r>
              <a:rPr lang="en-IE" sz="2400" b="1" dirty="0" smtClean="0">
                <a:solidFill>
                  <a:srgbClr val="0070C0"/>
                </a:solidFill>
              </a:rPr>
              <a:t>run on Hadoop</a:t>
            </a:r>
          </a:p>
          <a:p>
            <a:endParaRPr lang="en-IE" sz="2400" dirty="0"/>
          </a:p>
          <a:p>
            <a:r>
              <a:rPr lang="en-IE" sz="2400" dirty="0" smtClean="0"/>
              <a:t>Use a high-level “scripting” language called </a:t>
            </a:r>
            <a:r>
              <a:rPr lang="en-IE" sz="2400" b="1" dirty="0" smtClean="0">
                <a:solidFill>
                  <a:srgbClr val="0070C0"/>
                </a:solidFill>
              </a:rPr>
              <a:t>Pig Latin</a:t>
            </a:r>
          </a:p>
          <a:p>
            <a:endParaRPr lang="en-IE" sz="2400" b="1" dirty="0">
              <a:solidFill>
                <a:srgbClr val="0070C0"/>
              </a:solidFill>
            </a:endParaRPr>
          </a:p>
          <a:p>
            <a:r>
              <a:rPr lang="en-IE" sz="2400" dirty="0" smtClean="0"/>
              <a:t>Can embed </a:t>
            </a:r>
            <a:r>
              <a:rPr lang="en-IE" sz="2400" b="1" dirty="0" smtClean="0">
                <a:solidFill>
                  <a:srgbClr val="0070C0"/>
                </a:solidFill>
              </a:rPr>
              <a:t>User Defined Functions</a:t>
            </a:r>
            <a:r>
              <a:rPr lang="en-IE" sz="2400" dirty="0" smtClean="0"/>
              <a:t>: call a Java function (or Python, Ruby, etc.)</a:t>
            </a:r>
          </a:p>
          <a:p>
            <a:endParaRPr lang="en-IE" sz="2400" dirty="0" smtClean="0"/>
          </a:p>
          <a:p>
            <a:r>
              <a:rPr lang="en-IE" sz="2400" dirty="0" smtClean="0"/>
              <a:t>Based on </a:t>
            </a:r>
            <a:r>
              <a:rPr lang="en-IE" sz="2400" b="1" dirty="0" smtClean="0">
                <a:solidFill>
                  <a:srgbClr val="0070C0"/>
                </a:solidFill>
              </a:rPr>
              <a:t>Pig Relations</a:t>
            </a:r>
            <a:endParaRPr lang="en-IE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110" y="1143000"/>
            <a:ext cx="3662362" cy="32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7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Pig: Other Operators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sz="2800" dirty="0" smtClean="0">
              <a:solidFill>
                <a:srgbClr val="0070C0"/>
              </a:solidFill>
            </a:endParaRPr>
          </a:p>
          <a:p>
            <a:r>
              <a:rPr lang="en-IE" sz="2800" dirty="0" smtClean="0">
                <a:solidFill>
                  <a:srgbClr val="0070C0"/>
                </a:solidFill>
                <a:latin typeface="Inconsolata" panose="00000509000000000000" pitchFamily="49" charset="0"/>
              </a:rPr>
              <a:t>FILTER</a:t>
            </a:r>
            <a:r>
              <a:rPr lang="en-IE" sz="2800" dirty="0" smtClean="0"/>
              <a:t>: Filter tuples by an expression</a:t>
            </a:r>
          </a:p>
          <a:p>
            <a:r>
              <a:rPr lang="en-IE" sz="2800" dirty="0" smtClean="0">
                <a:solidFill>
                  <a:srgbClr val="0070C0"/>
                </a:solidFill>
                <a:latin typeface="Inconsolata" panose="00000509000000000000" pitchFamily="49" charset="0"/>
              </a:rPr>
              <a:t>LIMIT</a:t>
            </a:r>
            <a:r>
              <a:rPr lang="en-IE" sz="2800" dirty="0" smtClean="0"/>
              <a:t>: Only return a certain number of tuples</a:t>
            </a:r>
          </a:p>
          <a:p>
            <a:r>
              <a:rPr lang="en-IE" sz="2800" dirty="0" smtClean="0">
                <a:solidFill>
                  <a:srgbClr val="0070C0"/>
                </a:solidFill>
                <a:latin typeface="Inconsolata" panose="00000509000000000000" pitchFamily="49" charset="0"/>
              </a:rPr>
              <a:t>MAPREDUCE</a:t>
            </a:r>
            <a:r>
              <a:rPr lang="en-IE" sz="2800" dirty="0" smtClean="0"/>
              <a:t>: Run a native Hadoop .jar</a:t>
            </a:r>
          </a:p>
          <a:p>
            <a:r>
              <a:rPr lang="en-IE" sz="2800" dirty="0" smtClean="0">
                <a:solidFill>
                  <a:srgbClr val="0070C0"/>
                </a:solidFill>
                <a:latin typeface="Inconsolata" panose="00000509000000000000" pitchFamily="49" charset="0"/>
              </a:rPr>
              <a:t>ORDER BY</a:t>
            </a:r>
            <a:r>
              <a:rPr lang="en-IE" sz="2800" dirty="0" smtClean="0"/>
              <a:t>: Sort tuples</a:t>
            </a:r>
          </a:p>
          <a:p>
            <a:r>
              <a:rPr lang="en-IE" sz="2800" dirty="0" smtClean="0">
                <a:solidFill>
                  <a:srgbClr val="0070C0"/>
                </a:solidFill>
                <a:latin typeface="Inconsolata" panose="00000509000000000000" pitchFamily="49" charset="0"/>
              </a:rPr>
              <a:t>SAMPLE</a:t>
            </a:r>
            <a:r>
              <a:rPr lang="en-IE" sz="2800" dirty="0" smtClean="0"/>
              <a:t>: Sample tuples</a:t>
            </a:r>
          </a:p>
          <a:p>
            <a:r>
              <a:rPr lang="en-IE" sz="2800" dirty="0" smtClean="0">
                <a:solidFill>
                  <a:srgbClr val="0070C0"/>
                </a:solidFill>
                <a:latin typeface="Inconsolata" panose="00000509000000000000" pitchFamily="49" charset="0"/>
              </a:rPr>
              <a:t>UNION</a:t>
            </a:r>
            <a:r>
              <a:rPr lang="en-IE" sz="2800" dirty="0" smtClean="0"/>
              <a:t>:</a:t>
            </a:r>
            <a:r>
              <a:rPr lang="en-IE" sz="2800" dirty="0" smtClean="0">
                <a:solidFill>
                  <a:srgbClr val="0070C0"/>
                </a:solidFill>
              </a:rPr>
              <a:t> </a:t>
            </a:r>
            <a:r>
              <a:rPr lang="en-IE" sz="2800" dirty="0" smtClean="0"/>
              <a:t>Concatenate two relations</a:t>
            </a:r>
          </a:p>
          <a:p>
            <a:pPr marL="0" indent="0">
              <a:buNone/>
            </a:pPr>
            <a:endParaRPr lang="en-IE" sz="2800" dirty="0" smtClean="0"/>
          </a:p>
          <a:p>
            <a:pPr lvl="1"/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66667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Apache </a:t>
            </a:r>
            <a:r>
              <a:rPr lang="es-CL" dirty="0" err="1" smtClean="0"/>
              <a:t>Pig</a:t>
            </a:r>
            <a:r>
              <a:rPr lang="es-CL" dirty="0" smtClean="0"/>
              <a:t>:</a:t>
            </a:r>
            <a:br>
              <a:rPr lang="es-CL" dirty="0" smtClean="0"/>
            </a:br>
            <a:r>
              <a:rPr lang="es-CL" dirty="0" smtClean="0"/>
              <a:t>	</a:t>
            </a:r>
            <a:r>
              <a:rPr lang="es-CL" dirty="0" err="1" smtClean="0"/>
              <a:t>Nulls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792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Pig</a:t>
            </a:r>
            <a:r>
              <a:rPr lang="es-CL" sz="3200" dirty="0" smtClean="0"/>
              <a:t>: </a:t>
            </a:r>
            <a:r>
              <a:rPr lang="es-CL" sz="3200" dirty="0" err="1" smtClean="0"/>
              <a:t>Nulls</a:t>
            </a:r>
            <a:endParaRPr lang="es-CL" sz="32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762000" y="2514600"/>
            <a:ext cx="8153400" cy="2819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cat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data1; </a:t>
            </a:r>
          </a:p>
          <a:p>
            <a:pPr marL="0" indent="0">
              <a:buNone/>
            </a:pPr>
            <a:r>
              <a:rPr lang="es-CL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(Nescafe,08,)</a:t>
            </a:r>
          </a:p>
          <a:p>
            <a:pPr marL="0" indent="0">
              <a:buNone/>
            </a:pPr>
            <a:r>
              <a:rPr lang="es-CL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(El_Mercurio,08,142) </a:t>
            </a:r>
          </a:p>
          <a:p>
            <a:pPr marL="0" indent="0">
              <a:buNone/>
            </a:pPr>
            <a:r>
              <a:rPr lang="es-CL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(,09,153) </a:t>
            </a:r>
          </a:p>
          <a:p>
            <a:pPr marL="0" indent="0">
              <a:buNone/>
            </a:pPr>
            <a:endParaRPr lang="es-CL" sz="10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'data1'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prodName:charArray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hour:int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count:int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 </a:t>
            </a:r>
            <a:endParaRPr lang="es-CL" sz="1000" dirty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es-CL" sz="10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DUMP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</a:t>
            </a:r>
          </a:p>
          <a:p>
            <a:pPr marL="0" indent="0">
              <a:buNone/>
            </a:pPr>
            <a:r>
              <a:rPr lang="es-CL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(Nescafe,08,)</a:t>
            </a:r>
          </a:p>
          <a:p>
            <a:pPr marL="0" indent="0">
              <a:buNone/>
            </a:pPr>
            <a:r>
              <a:rPr lang="es-CL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(El_Mercurio,08,142) </a:t>
            </a:r>
          </a:p>
          <a:p>
            <a:pPr marL="0" indent="0">
              <a:buNone/>
            </a:pPr>
            <a:r>
              <a:rPr lang="es-CL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(,09,153) </a:t>
            </a:r>
          </a:p>
          <a:p>
            <a:pPr marL="0" indent="0">
              <a:buNone/>
            </a:pPr>
            <a:endParaRPr lang="es-CL" sz="14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es-CL" sz="1400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219200"/>
          </a:xfrm>
        </p:spPr>
        <p:txBody>
          <a:bodyPr/>
          <a:lstStyle/>
          <a:p>
            <a:r>
              <a:rPr lang="es-CL" dirty="0" err="1" smtClean="0"/>
              <a:t>Nulls</a:t>
            </a:r>
            <a:r>
              <a:rPr lang="es-CL" dirty="0" smtClean="0"/>
              <a:t> </a:t>
            </a:r>
            <a:r>
              <a:rPr lang="es-CL" dirty="0" err="1" smtClean="0"/>
              <a:t>represent</a:t>
            </a:r>
            <a:r>
              <a:rPr lang="es-CL" dirty="0" smtClean="0"/>
              <a:t> </a:t>
            </a:r>
            <a:r>
              <a:rPr lang="es-CL" dirty="0" err="1" smtClean="0"/>
              <a:t>incomplete</a:t>
            </a:r>
            <a:r>
              <a:rPr lang="es-CL" dirty="0" smtClean="0"/>
              <a:t> </a:t>
            </a:r>
            <a:r>
              <a:rPr lang="es-CL" dirty="0" err="1" smtClean="0"/>
              <a:t>information</a:t>
            </a:r>
            <a:endParaRPr lang="es-CL" dirty="0" smtClean="0"/>
          </a:p>
          <a:p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327684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Pig</a:t>
            </a:r>
            <a:r>
              <a:rPr lang="es-CL" sz="3200" dirty="0" smtClean="0"/>
              <a:t>: </a:t>
            </a:r>
            <a:r>
              <a:rPr lang="es-CL" sz="3200" dirty="0" err="1" smtClean="0"/>
              <a:t>Nulls</a:t>
            </a:r>
            <a:r>
              <a:rPr lang="es-CL" sz="3200" dirty="0" smtClean="0"/>
              <a:t> </a:t>
            </a:r>
            <a:r>
              <a:rPr lang="es-CL" sz="3200" dirty="0" err="1" smtClean="0"/>
              <a:t>with</a:t>
            </a:r>
            <a:r>
              <a:rPr lang="es-CL" sz="3200" dirty="0" smtClean="0"/>
              <a:t> </a:t>
            </a:r>
            <a:r>
              <a:rPr lang="es-CL" sz="3200" dirty="0" smtClean="0">
                <a:latin typeface="Inconsolata" panose="020B0609030003000000" pitchFamily="49" charset="0"/>
              </a:rPr>
              <a:t>JOIN</a:t>
            </a:r>
            <a:endParaRPr lang="es-CL" sz="3200" dirty="0">
              <a:latin typeface="Inconsolata" panose="020B0609030003000000" pitchFamily="49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s-CL" dirty="0" err="1"/>
              <a:t>Nulls</a:t>
            </a:r>
            <a:r>
              <a:rPr lang="es-CL" dirty="0"/>
              <a:t> </a:t>
            </a:r>
            <a:r>
              <a:rPr lang="es-CL" dirty="0" err="1"/>
              <a:t>represent</a:t>
            </a:r>
            <a:r>
              <a:rPr lang="es-CL" dirty="0"/>
              <a:t> </a:t>
            </a:r>
            <a:r>
              <a:rPr lang="es-CL" dirty="0" err="1"/>
              <a:t>incomplete</a:t>
            </a:r>
            <a:r>
              <a:rPr lang="es-CL" dirty="0"/>
              <a:t> </a:t>
            </a:r>
            <a:r>
              <a:rPr lang="es-CL" dirty="0" err="1"/>
              <a:t>information</a:t>
            </a:r>
            <a:endParaRPr lang="es-CL" dirty="0"/>
          </a:p>
          <a:p>
            <a:r>
              <a:rPr lang="es-CL" dirty="0" err="1" smtClean="0"/>
              <a:t>They</a:t>
            </a:r>
            <a:r>
              <a:rPr lang="es-CL" dirty="0" smtClean="0"/>
              <a:t> </a:t>
            </a:r>
            <a:r>
              <a:rPr lang="es-CL" dirty="0" err="1" smtClean="0"/>
              <a:t>behave</a:t>
            </a:r>
            <a:r>
              <a:rPr lang="es-CL" dirty="0" smtClean="0"/>
              <a:t> as per </a:t>
            </a:r>
            <a:r>
              <a:rPr lang="es-CL" dirty="0" err="1" smtClean="0"/>
              <a:t>nulls</a:t>
            </a:r>
            <a:r>
              <a:rPr lang="es-CL" dirty="0" smtClean="0"/>
              <a:t> in SQL</a:t>
            </a:r>
          </a:p>
          <a:p>
            <a:endParaRPr lang="es-CL" dirty="0" smtClean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762000" y="2514600"/>
            <a:ext cx="8153400" cy="3962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cat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data1; </a:t>
            </a:r>
          </a:p>
          <a:p>
            <a:pPr marL="0" indent="0">
              <a:buNone/>
            </a:pPr>
            <a:r>
              <a:rPr lang="es-CL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(Nescafe,08,)</a:t>
            </a:r>
          </a:p>
          <a:p>
            <a:pPr marL="0" indent="0">
              <a:buNone/>
            </a:pPr>
            <a:r>
              <a:rPr lang="es-CL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(El_Mercurio,08,142) </a:t>
            </a:r>
          </a:p>
          <a:p>
            <a:pPr marL="0" indent="0">
              <a:buNone/>
            </a:pPr>
            <a:r>
              <a:rPr lang="es-CL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(,09,153) </a:t>
            </a:r>
          </a:p>
          <a:p>
            <a:pPr marL="0" indent="0">
              <a:buNone/>
            </a:pPr>
            <a:endParaRPr lang="es-CL" sz="10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cat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data2;</a:t>
            </a:r>
          </a:p>
          <a:p>
            <a:pPr marL="0" indent="0">
              <a:buNone/>
            </a:pPr>
            <a:r>
              <a:rPr lang="es-CL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(2000,)</a:t>
            </a:r>
          </a:p>
          <a:p>
            <a:pPr marL="0" indent="0">
              <a:buNone/>
            </a:pPr>
            <a:r>
              <a:rPr lang="es-CL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(8250,Gillette_Mach3)</a:t>
            </a:r>
          </a:p>
          <a:p>
            <a:pPr marL="0" indent="0">
              <a:buNone/>
            </a:pPr>
            <a:r>
              <a:rPr lang="es-CL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(500,El_Mercurio)</a:t>
            </a:r>
          </a:p>
          <a:p>
            <a:pPr marL="0" indent="0">
              <a:buNone/>
            </a:pPr>
            <a:endParaRPr lang="es-CL" sz="10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'data1'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prodName:charArray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hour:int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count:int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 </a:t>
            </a:r>
            <a:endParaRPr lang="es-CL" sz="10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400" dirty="0" smtClean="0">
                <a:solidFill>
                  <a:schemeClr val="accent3">
                    <a:lumMod val="75000"/>
                  </a:schemeClr>
                </a:solidFill>
                <a:latin typeface="Inconsolata" panose="020B0609030003000000" pitchFamily="49" charset="0"/>
              </a:rPr>
              <a:t>B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LOAD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'data2'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AS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(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price:int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prodName:charArray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); </a:t>
            </a:r>
          </a:p>
          <a:p>
            <a:pPr marL="0" indent="0">
              <a:buNone/>
            </a:pPr>
            <a:r>
              <a:rPr lang="es-CL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X 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=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JOIN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A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BY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prodName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 </a:t>
            </a:r>
            <a:r>
              <a:rPr lang="es-CL" sz="1400" dirty="0" smtClean="0">
                <a:solidFill>
                  <a:schemeClr val="accent3">
                    <a:lumMod val="75000"/>
                  </a:schemeClr>
                </a:solidFill>
                <a:latin typeface="Inconsolata" panose="020B0609030003000000" pitchFamily="49" charset="0"/>
              </a:rPr>
              <a:t>B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BY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err="1" smtClean="0">
                <a:solidFill>
                  <a:schemeClr val="bg1"/>
                </a:solidFill>
                <a:latin typeface="Inconsolata" panose="020B0609030003000000" pitchFamily="49" charset="0"/>
              </a:rPr>
              <a:t>prodName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;</a:t>
            </a:r>
          </a:p>
          <a:p>
            <a:pPr marL="0" indent="0">
              <a:buNone/>
            </a:pPr>
            <a:endParaRPr lang="es-CL" sz="10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s-CL" sz="1400" b="1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DUMP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 </a:t>
            </a:r>
            <a:r>
              <a:rPr lang="es-CL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X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:</a:t>
            </a:r>
          </a:p>
          <a:p>
            <a:pPr marL="0" indent="0">
              <a:buNone/>
            </a:pP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(</a:t>
            </a:r>
            <a:r>
              <a:rPr lang="es-CL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El_Mercurio,08,142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,</a:t>
            </a:r>
            <a:r>
              <a:rPr lang="es-CL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Inconsolata" panose="020B0609030003000000" pitchFamily="49" charset="0"/>
              </a:rPr>
              <a:t>500,El_Mercurio</a:t>
            </a:r>
            <a:r>
              <a:rPr lang="es-CL" sz="1400" dirty="0" smtClean="0">
                <a:solidFill>
                  <a:schemeClr val="bg1"/>
                </a:solidFill>
                <a:latin typeface="Inconsolata" panose="020B0609030003000000" pitchFamily="49" charset="0"/>
              </a:rPr>
              <a:t>)</a:t>
            </a:r>
          </a:p>
          <a:p>
            <a:pPr marL="0" indent="0">
              <a:buNone/>
            </a:pPr>
            <a:endParaRPr lang="es-CL" sz="1400" dirty="0" smtClean="0">
              <a:solidFill>
                <a:schemeClr val="bg1"/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es-CL" sz="1400" dirty="0">
              <a:solidFill>
                <a:schemeClr val="bg1"/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1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Apache </a:t>
            </a:r>
            <a:r>
              <a:rPr lang="es-CL" dirty="0" err="1" smtClean="0"/>
              <a:t>Pig</a:t>
            </a:r>
            <a:r>
              <a:rPr lang="es-CL" dirty="0" smtClean="0"/>
              <a:t>:</a:t>
            </a:r>
            <a:br>
              <a:rPr lang="es-CL" dirty="0" smtClean="0"/>
            </a:br>
            <a:r>
              <a:rPr lang="es-CL" dirty="0"/>
              <a:t>	</a:t>
            </a:r>
            <a:r>
              <a:rPr lang="es-CL" dirty="0" err="1" smtClean="0"/>
              <a:t>Execution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1990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Pig</a:t>
            </a:r>
            <a:r>
              <a:rPr lang="es-CL" sz="3200" dirty="0" smtClean="0"/>
              <a:t> </a:t>
            </a:r>
            <a:r>
              <a:rPr lang="es-CL" sz="3200" dirty="0" err="1" smtClean="0"/>
              <a:t>translated</a:t>
            </a:r>
            <a:r>
              <a:rPr lang="es-CL" sz="3200" dirty="0" smtClean="0"/>
              <a:t> to </a:t>
            </a:r>
            <a:r>
              <a:rPr lang="es-CL" sz="3200" dirty="0" err="1" smtClean="0"/>
              <a:t>MapReduce</a:t>
            </a:r>
            <a:r>
              <a:rPr lang="es-CL" sz="3200" dirty="0"/>
              <a:t> </a:t>
            </a:r>
            <a:r>
              <a:rPr lang="es-CL" sz="3200" dirty="0" smtClean="0"/>
              <a:t>in </a:t>
            </a:r>
            <a:r>
              <a:rPr lang="es-CL" sz="3200" dirty="0" err="1" smtClean="0"/>
              <a:t>Hadoop</a:t>
            </a:r>
            <a:endParaRPr lang="es-C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 smtClean="0"/>
              <a:t>Pig</a:t>
            </a:r>
            <a:r>
              <a:rPr lang="es-CL" dirty="0" smtClean="0"/>
              <a:t> </a:t>
            </a:r>
            <a:r>
              <a:rPr lang="es-CL" dirty="0" err="1" smtClean="0"/>
              <a:t>is</a:t>
            </a:r>
            <a:r>
              <a:rPr lang="es-CL" dirty="0" smtClean="0"/>
              <a:t> </a:t>
            </a:r>
            <a:r>
              <a:rPr lang="es-CL" dirty="0" err="1" smtClean="0"/>
              <a:t>only</a:t>
            </a:r>
            <a:r>
              <a:rPr lang="es-CL" dirty="0" smtClean="0"/>
              <a:t> </a:t>
            </a:r>
            <a:r>
              <a:rPr lang="es-CL" dirty="0" err="1" smtClean="0"/>
              <a:t>an</a:t>
            </a:r>
            <a:r>
              <a:rPr lang="es-CL" dirty="0" smtClean="0"/>
              <a:t> interface/scripting </a:t>
            </a:r>
            <a:r>
              <a:rPr lang="es-CL" dirty="0" err="1" smtClean="0"/>
              <a:t>language</a:t>
            </a:r>
            <a:r>
              <a:rPr lang="es-CL" dirty="0" smtClean="0"/>
              <a:t> </a:t>
            </a:r>
            <a:r>
              <a:rPr lang="es-CL" dirty="0" err="1" smtClean="0"/>
              <a:t>for</a:t>
            </a:r>
            <a:r>
              <a:rPr lang="es-CL" dirty="0" smtClean="0"/>
              <a:t> </a:t>
            </a:r>
            <a:r>
              <a:rPr lang="es-CL" dirty="0" err="1" smtClean="0"/>
              <a:t>MapReduce</a:t>
            </a:r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378" y="2804155"/>
            <a:ext cx="3662362" cy="32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1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Three Ways to Execute Pig: (</a:t>
            </a:r>
            <a:r>
              <a:rPr lang="en-IE" sz="3200" dirty="0" err="1" smtClean="0"/>
              <a:t>i</a:t>
            </a:r>
            <a:r>
              <a:rPr lang="en-IE" sz="3200" dirty="0" smtClean="0"/>
              <a:t>) Grunt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IE" sz="14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in_lines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LOAD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'/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tmp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/book.txt'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AS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(</a:t>
            </a:r>
            <a:r>
              <a:rPr lang="en-IE" sz="1400" dirty="0" err="1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line:chararray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IE" sz="14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words =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FOREACH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400" dirty="0" err="1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in_lines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GENERATE FLATTEN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(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TOKENIZE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(line))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AS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word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IE" sz="14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grunt&gt;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400" dirty="0" err="1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filtered_words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=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words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word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MATCHES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'\\w+'; 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IE" sz="14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</a:t>
            </a:r>
            <a:r>
              <a:rPr lang="en-IE" sz="14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runt&gt;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…</a:t>
            </a: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en-IE" sz="1400" b="1" i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grunt&gt;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4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STORE</a:t>
            </a:r>
            <a:r>
              <a:rPr lang="en-IE" sz="1400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400" dirty="0" err="1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ordered_word_count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400" b="1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INTO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'/</a:t>
            </a:r>
            <a:r>
              <a:rPr lang="en-IE" sz="1400" dirty="0" err="1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tmp</a:t>
            </a:r>
            <a:r>
              <a:rPr lang="en-IE" sz="1400" dirty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/book-word-count.txt';</a:t>
            </a:r>
          </a:p>
          <a:p>
            <a:pPr marL="0" indent="0">
              <a:buNone/>
            </a:pPr>
            <a:endParaRPr lang="en-IE" sz="1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4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n-IE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www.lions-wing.net/lessons/cmd-line/xte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24145"/>
            <a:ext cx="4533900" cy="32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20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IE" sz="1800" b="1" i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grunt</a:t>
            </a:r>
            <a:r>
              <a:rPr lang="en-IE" sz="1800" b="1" dirty="0" smtClean="0">
                <a:solidFill>
                  <a:schemeClr val="bg1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&gt; pig </a:t>
            </a:r>
            <a:r>
              <a:rPr lang="en-IE" sz="1800" b="1" dirty="0" err="1" smtClean="0">
                <a:solidFill>
                  <a:srgbClr val="00B0F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wordcount.pig</a:t>
            </a:r>
            <a:endParaRPr lang="en-IE" sz="1800" dirty="0" smtClean="0">
              <a:solidFill>
                <a:srgbClr val="00B0F0"/>
              </a:solidFill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200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dirty="0">
              <a:latin typeface="Inconsolata" panose="00000509000000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Three Ways to Execute Pig: (ii) Script</a:t>
            </a:r>
            <a:endParaRPr lang="en-IE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04" y="3886200"/>
            <a:ext cx="3901296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icons.iconarchive.com/icons/visualpharm/icons8-metro-style/512/Very-Basic-Fil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1800"/>
            <a:ext cx="6908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19600" y="3219379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err="1" smtClean="0">
                <a:solidFill>
                  <a:srgbClr val="00B0F0"/>
                </a:solidFill>
                <a:latin typeface="Inconsolata" panose="00000509000000000000" pitchFamily="49" charset="0"/>
              </a:rPr>
              <a:t>wordcount.pig</a:t>
            </a:r>
            <a:endParaRPr lang="en-IE" sz="2000" b="1" dirty="0">
              <a:solidFill>
                <a:srgbClr val="00B0F0"/>
              </a:solidFill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6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/>
              <a:t>Three Ways to Execute Pig: (</a:t>
            </a:r>
            <a:r>
              <a:rPr lang="en-IE" sz="3200" dirty="0" smtClean="0"/>
              <a:t>iii) Embedded</a:t>
            </a:r>
            <a:endParaRPr lang="en-IE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28" y="1374775"/>
            <a:ext cx="8644353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help.eclipse.org/juno/topic/org.eclipse.platform.doc.user/whatsNew/images/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42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More Reading</a:t>
            </a:r>
            <a:endParaRPr lang="en-I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3" y="3352800"/>
            <a:ext cx="781929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014412"/>
            <a:ext cx="4343400" cy="381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E" sz="2000" dirty="0" smtClean="0">
                <a:hlinkClick r:id="rId3"/>
              </a:rPr>
              <a:t>https</a:t>
            </a:r>
            <a:r>
              <a:rPr lang="en-IE" sz="2000" dirty="0">
                <a:hlinkClick r:id="rId3"/>
              </a:rPr>
              <a:t>://</a:t>
            </a:r>
            <a:r>
              <a:rPr lang="en-IE" sz="2000" dirty="0" smtClean="0">
                <a:hlinkClick r:id="rId3"/>
              </a:rPr>
              <a:t>pig.apache.org/docs/r0.15.0/basic.html</a:t>
            </a:r>
            <a:endParaRPr lang="en-IE" sz="2000" dirty="0" smtClean="0"/>
          </a:p>
          <a:p>
            <a:pPr marL="0" indent="0">
              <a:buNone/>
            </a:pP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41929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Pig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419600" cy="50292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Create </a:t>
            </a:r>
            <a:r>
              <a:rPr lang="en-IE" sz="2400" dirty="0" err="1" smtClean="0"/>
              <a:t>MapReduce</a:t>
            </a:r>
            <a:r>
              <a:rPr lang="en-IE" sz="2400" dirty="0" smtClean="0"/>
              <a:t> programs to </a:t>
            </a:r>
            <a:r>
              <a:rPr lang="en-IE" sz="2400" b="1" dirty="0" smtClean="0">
                <a:solidFill>
                  <a:srgbClr val="0070C0"/>
                </a:solidFill>
              </a:rPr>
              <a:t>run on Hadoop</a:t>
            </a:r>
          </a:p>
          <a:p>
            <a:endParaRPr lang="en-IE" sz="2400" dirty="0"/>
          </a:p>
          <a:p>
            <a:r>
              <a:rPr lang="en-IE" sz="2400" dirty="0" smtClean="0"/>
              <a:t>Use a high-level “scripting” language called </a:t>
            </a:r>
            <a:r>
              <a:rPr lang="en-IE" sz="2400" b="1" dirty="0" smtClean="0">
                <a:solidFill>
                  <a:srgbClr val="0070C0"/>
                </a:solidFill>
              </a:rPr>
              <a:t>Pig Latin</a:t>
            </a:r>
          </a:p>
          <a:p>
            <a:endParaRPr lang="en-IE" sz="2400" b="1" dirty="0">
              <a:solidFill>
                <a:srgbClr val="0070C0"/>
              </a:solidFill>
            </a:endParaRPr>
          </a:p>
          <a:p>
            <a:r>
              <a:rPr lang="en-IE" sz="2400" dirty="0" smtClean="0"/>
              <a:t>Can embed </a:t>
            </a:r>
            <a:r>
              <a:rPr lang="en-IE" sz="2400" b="1" dirty="0" smtClean="0">
                <a:solidFill>
                  <a:srgbClr val="0070C0"/>
                </a:solidFill>
              </a:rPr>
              <a:t>User Defined Functions</a:t>
            </a:r>
            <a:r>
              <a:rPr lang="en-IE" sz="2400" dirty="0" smtClean="0"/>
              <a:t>: call a Java function (or Python, Ruby, etc.)</a:t>
            </a:r>
          </a:p>
          <a:p>
            <a:endParaRPr lang="en-IE" sz="2400" dirty="0" smtClean="0"/>
          </a:p>
          <a:p>
            <a:r>
              <a:rPr lang="en-IE" sz="2400" dirty="0" smtClean="0"/>
              <a:t>Based on </a:t>
            </a:r>
            <a:r>
              <a:rPr lang="en-IE" sz="2400" b="1" dirty="0" smtClean="0">
                <a:solidFill>
                  <a:srgbClr val="0070C0"/>
                </a:solidFill>
              </a:rPr>
              <a:t>Pig Relations</a:t>
            </a:r>
            <a:endParaRPr lang="en-IE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110" y="1143000"/>
            <a:ext cx="3662362" cy="3299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503843"/>
            <a:ext cx="6715125" cy="2638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5999" y="3138321"/>
            <a:ext cx="6715125" cy="369332"/>
          </a:xfrm>
          <a:prstGeom prst="rect">
            <a:avLst/>
          </a:prstGeom>
          <a:solidFill>
            <a:schemeClr val="bg1">
              <a:lumMod val="85000"/>
              <a:alpha val="93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err="1" smtClean="0">
                <a:latin typeface="Calibri Light" panose="020F0302020204030204" pitchFamily="34" charset="0"/>
              </a:rPr>
              <a:t>Atwhay</a:t>
            </a:r>
            <a:r>
              <a:rPr lang="es-CL" dirty="0" smtClean="0">
                <a:latin typeface="Calibri Light" panose="020F0302020204030204" pitchFamily="34" charset="0"/>
              </a:rPr>
              <a:t> </a:t>
            </a:r>
            <a:r>
              <a:rPr lang="es-CL" dirty="0" err="1">
                <a:latin typeface="Calibri Light" panose="020F0302020204030204" pitchFamily="34" charset="0"/>
              </a:rPr>
              <a:t>anguagelay</a:t>
            </a:r>
            <a:r>
              <a:rPr lang="es-CL" dirty="0">
                <a:latin typeface="Calibri Light" panose="020F0302020204030204" pitchFamily="34" charset="0"/>
              </a:rPr>
              <a:t> </a:t>
            </a:r>
            <a:r>
              <a:rPr lang="es-CL" dirty="0" err="1">
                <a:latin typeface="Calibri Light" panose="020F0302020204030204" pitchFamily="34" charset="0"/>
              </a:rPr>
              <a:t>isyay</a:t>
            </a:r>
            <a:r>
              <a:rPr lang="es-CL" dirty="0">
                <a:latin typeface="Calibri Light" panose="020F0302020204030204" pitchFamily="34" charset="0"/>
              </a:rPr>
              <a:t> </a:t>
            </a:r>
            <a:r>
              <a:rPr lang="es-CL" dirty="0" err="1">
                <a:latin typeface="Calibri Light" panose="020F0302020204030204" pitchFamily="34" charset="0"/>
              </a:rPr>
              <a:t>isthay</a:t>
            </a:r>
            <a:r>
              <a:rPr lang="es-CL" dirty="0">
                <a:latin typeface="Calibri Light" panose="020F0302020204030204" pitchFamily="34" charset="0"/>
              </a:rPr>
              <a:t> ? </a:t>
            </a:r>
            <a:endParaRPr lang="en-GB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058" y="3145822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6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Hive:</a:t>
            </a:r>
            <a:br>
              <a:rPr lang="en-IE" dirty="0" smtClean="0"/>
            </a:br>
            <a:r>
              <a:rPr lang="en-IE" dirty="0"/>
              <a:t>	</a:t>
            </a:r>
            <a:r>
              <a:rPr lang="en-IE" dirty="0" smtClean="0"/>
              <a:t>A mention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503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Hive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5770" y="1331860"/>
            <a:ext cx="8077200" cy="4906963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SQL-style language that compiles into MapReduce jobs in Hadoop</a:t>
            </a:r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Similar to Apache Pig but …</a:t>
            </a:r>
          </a:p>
          <a:p>
            <a:pPr lvl="1"/>
            <a:r>
              <a:rPr lang="en-IE" dirty="0" smtClean="0"/>
              <a:t>Pig more procedural whilst Hive more declarative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2076"/>
            <a:ext cx="2514600" cy="23211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2655466"/>
            <a:ext cx="7509510" cy="22597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43" y="2821287"/>
            <a:ext cx="7136069" cy="196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0" y="5410200"/>
            <a:ext cx="2209800" cy="1241425"/>
          </a:xfrm>
          <a:solidFill>
            <a:schemeClr val="bg1">
              <a:alpha val="73000"/>
            </a:schemeClr>
          </a:solidFill>
        </p:spPr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4" y="2438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Pig Latin: Hello Word Count</a:t>
            </a:r>
            <a:endParaRPr lang="en-IE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1300" dirty="0" err="1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input_lines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=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LOAD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'/</a:t>
            </a:r>
            <a:r>
              <a:rPr lang="en-IE" sz="1300" dirty="0" err="1" smtClean="0">
                <a:latin typeface="Inconsolata" panose="00000509000000000000" pitchFamily="49" charset="0"/>
                <a:cs typeface="Courier New" panose="02070309020205020404" pitchFamily="49" charset="0"/>
              </a:rPr>
              <a:t>tmp</a:t>
            </a:r>
            <a:r>
              <a:rPr lang="en-IE" sz="13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/book.txt' </a:t>
            </a:r>
            <a:r>
              <a:rPr lang="en-IE" sz="1300" b="1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AS</a:t>
            </a:r>
            <a:r>
              <a:rPr lang="en-IE" sz="13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(</a:t>
            </a:r>
            <a:r>
              <a:rPr lang="en-IE" sz="1300" dirty="0" err="1">
                <a:latin typeface="Inconsolata" panose="00000509000000000000" pitchFamily="49" charset="0"/>
                <a:cs typeface="Courier New" panose="02070309020205020404" pitchFamily="49" charset="0"/>
              </a:rPr>
              <a:t>line:chararray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);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i="1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i="1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-- </a:t>
            </a:r>
            <a:r>
              <a:rPr lang="en-IE" sz="1300" i="1" dirty="0">
                <a:latin typeface="Inconsolata" panose="00000509000000000000" pitchFamily="49" charset="0"/>
                <a:cs typeface="Courier New" panose="02070309020205020404" pitchFamily="49" charset="0"/>
              </a:rPr>
              <a:t>Extract words from each line and put them into a pig bag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i="1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-- </a:t>
            </a:r>
            <a:r>
              <a:rPr lang="en-IE" sz="1300" i="1" dirty="0" err="1">
                <a:latin typeface="Inconsolata" panose="00000509000000000000" pitchFamily="49" charset="0"/>
                <a:cs typeface="Courier New" panose="02070309020205020404" pitchFamily="49" charset="0"/>
              </a:rPr>
              <a:t>datatype</a:t>
            </a:r>
            <a:r>
              <a:rPr lang="en-IE" sz="1300" i="1" dirty="0">
                <a:latin typeface="Inconsolata" panose="00000509000000000000" pitchFamily="49" charset="0"/>
                <a:cs typeface="Courier New" panose="02070309020205020404" pitchFamily="49" charset="0"/>
              </a:rPr>
              <a:t>, then flatten the bag to get one word on each row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dirty="0" smtClean="0">
                <a:solidFill>
                  <a:srgbClr val="0070C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words</a:t>
            </a:r>
            <a:r>
              <a:rPr lang="en-IE" sz="13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FOREACH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chemeClr val="accent6">
                    <a:lumMod val="75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input_lines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GENERATE FLATTEN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(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TOKENIZE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(line))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AS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word;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i="1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i="1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-- </a:t>
            </a:r>
            <a:r>
              <a:rPr lang="en-IE" sz="1300" i="1" dirty="0">
                <a:latin typeface="Inconsolata" panose="00000509000000000000" pitchFamily="49" charset="0"/>
                <a:cs typeface="Courier New" panose="02070309020205020404" pitchFamily="49" charset="0"/>
              </a:rPr>
              <a:t>filter out any words that are just white spaces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dirty="0" err="1" smtClean="0">
                <a:solidFill>
                  <a:srgbClr val="00B05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filtered_words</a:t>
            </a:r>
            <a:r>
              <a:rPr lang="en-IE" sz="1300" dirty="0" smtClean="0">
                <a:solidFill>
                  <a:srgbClr val="00B05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FILTER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solidFill>
                  <a:srgbClr val="0070C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words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word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MATCHES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'\\w+';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i="1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i="1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-- </a:t>
            </a:r>
            <a:r>
              <a:rPr lang="en-IE" sz="1300" i="1" dirty="0">
                <a:latin typeface="Inconsolata" panose="00000509000000000000" pitchFamily="49" charset="0"/>
                <a:cs typeface="Courier New" panose="02070309020205020404" pitchFamily="49" charset="0"/>
              </a:rPr>
              <a:t>create a group for each word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dirty="0" err="1" smtClean="0">
                <a:solidFill>
                  <a:schemeClr val="accent2">
                    <a:lumMod val="5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word_groups</a:t>
            </a:r>
            <a:r>
              <a:rPr lang="en-IE" sz="13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GROUP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rgbClr val="00B05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filtered_words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word;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i="1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i="1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-- </a:t>
            </a:r>
            <a:r>
              <a:rPr lang="en-IE" sz="1300" i="1" dirty="0">
                <a:latin typeface="Inconsolata" panose="00000509000000000000" pitchFamily="49" charset="0"/>
                <a:cs typeface="Courier New" panose="02070309020205020404" pitchFamily="49" charset="0"/>
              </a:rPr>
              <a:t>count the entries in each group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word_count</a:t>
            </a:r>
            <a:r>
              <a:rPr lang="en-IE" sz="13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FOREACH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chemeClr val="accent2">
                    <a:lumMod val="5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word_groups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GENERATE COUNT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(</a:t>
            </a:r>
            <a:r>
              <a:rPr lang="en-IE" sz="1300" dirty="0" err="1">
                <a:solidFill>
                  <a:srgbClr val="00B05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filtered_words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)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AS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count, group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AS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word;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i="1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i="1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-- </a:t>
            </a:r>
            <a:r>
              <a:rPr lang="en-IE" sz="1300" i="1" dirty="0">
                <a:latin typeface="Inconsolata" panose="00000509000000000000" pitchFamily="49" charset="0"/>
                <a:cs typeface="Courier New" panose="02070309020205020404" pitchFamily="49" charset="0"/>
              </a:rPr>
              <a:t>order the records by count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dirty="0" err="1" smtClean="0">
                <a:solidFill>
                  <a:srgbClr val="7030A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ordered_word_count</a:t>
            </a:r>
            <a:r>
              <a:rPr lang="en-IE" sz="13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=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ORDER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word_count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BY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count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DESC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; </a:t>
            </a:r>
            <a:endParaRPr lang="en-IE" sz="1300" dirty="0" smtClean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1300" dirty="0">
              <a:latin typeface="Inconsolata" panose="00000509000000000000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1300" b="1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STORE</a:t>
            </a:r>
            <a:r>
              <a:rPr lang="en-IE" sz="13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dirty="0" err="1">
                <a:solidFill>
                  <a:srgbClr val="7030A0"/>
                </a:solidFill>
                <a:latin typeface="Inconsolata" panose="00000509000000000000" pitchFamily="49" charset="0"/>
                <a:cs typeface="Courier New" panose="02070309020205020404" pitchFamily="49" charset="0"/>
              </a:rPr>
              <a:t>ordered_word_count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</a:t>
            </a:r>
            <a:r>
              <a:rPr lang="en-IE" sz="1300" b="1" dirty="0">
                <a:latin typeface="Inconsolata" panose="00000509000000000000" pitchFamily="49" charset="0"/>
                <a:cs typeface="Courier New" panose="02070309020205020404" pitchFamily="49" charset="0"/>
              </a:rPr>
              <a:t>INTO</a:t>
            </a:r>
            <a:r>
              <a:rPr lang="en-IE" sz="1300" dirty="0">
                <a:latin typeface="Inconsolata" panose="00000509000000000000" pitchFamily="49" charset="0"/>
                <a:cs typeface="Courier New" panose="02070309020205020404" pitchFamily="49" charset="0"/>
              </a:rPr>
              <a:t> '/</a:t>
            </a:r>
            <a:r>
              <a:rPr lang="en-IE" sz="1300" dirty="0" err="1" smtClean="0">
                <a:latin typeface="Inconsolata" panose="00000509000000000000" pitchFamily="49" charset="0"/>
                <a:cs typeface="Courier New" panose="02070309020205020404" pitchFamily="49" charset="0"/>
              </a:rPr>
              <a:t>tmp</a:t>
            </a:r>
            <a:r>
              <a:rPr lang="en-IE" sz="1300" dirty="0" smtClean="0">
                <a:latin typeface="Inconsolata" panose="00000509000000000000" pitchFamily="49" charset="0"/>
                <a:cs typeface="Courier New" panose="02070309020205020404" pitchFamily="49" charset="0"/>
              </a:rPr>
              <a:t>/book-word-count.txt';</a:t>
            </a:r>
            <a:endParaRPr lang="en-IE" sz="1300" dirty="0">
              <a:latin typeface="Inconsolata" panose="00000509000000000000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790700"/>
            <a:ext cx="6934200" cy="23241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184" y="2704152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Map</a:t>
            </a:r>
            <a:endParaRPr lang="en-IE" sz="3200" b="1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267200"/>
            <a:ext cx="8763000" cy="533400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3703702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Reduce</a:t>
            </a:r>
            <a:endParaRPr lang="en-IE" sz="32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152400"/>
            <a:ext cx="1120775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35082" y="4914900"/>
            <a:ext cx="5198918" cy="571500"/>
          </a:xfrm>
          <a:prstGeom prst="rect">
            <a:avLst/>
          </a:prstGeom>
          <a:solidFill>
            <a:schemeClr val="accent4">
              <a:lumMod val="75000"/>
              <a:alpha val="3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4114" y="4880263"/>
            <a:ext cx="3021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Map </a:t>
            </a:r>
            <a:r>
              <a:rPr lang="en-IE" sz="3200" b="1" dirty="0" smtClean="0">
                <a:latin typeface="Calibri Light" panose="020F0302020204030204" pitchFamily="34" charset="0"/>
              </a:rPr>
              <a:t>+</a:t>
            </a:r>
            <a:r>
              <a:rPr lang="en-IE" sz="32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 </a:t>
            </a:r>
            <a:r>
              <a:rPr lang="en-IE" sz="32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Reduce</a:t>
            </a:r>
            <a:endParaRPr lang="en-IE" sz="32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6016844"/>
            <a:ext cx="4442552" cy="64633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Any ideas which lines correspond to map</a:t>
            </a:r>
          </a:p>
          <a:p>
            <a:r>
              <a:rPr lang="en-IE" dirty="0" smtClean="0">
                <a:latin typeface="Calibri Light" panose="020F0302020204030204" pitchFamily="34" charset="0"/>
              </a:rPr>
              <a:t>and which to reduce?</a:t>
            </a:r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052" y="6016844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2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1" grpId="0" animBg="1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Pig: An Example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86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3,429"/>
  <p:tag name="ORIGINALWIDTH" val="4051,3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SELECT C1.actor AS a1, C2.actor AS a2, COUNT(C1.m_name) AS num&#10;FROM CastMovie C1, CastMovie C2&#10;WHERE C1.m_name = C2.m_name &#10;  AND C2.m_year = C2.m_year&#10;  AND C1.m_id = C2.m_id&#10;  AND C1.m_type = 'THEATRICAL_MOVIE'&#10;  AND C1.actor &lt; C2.actor&#10;GROUP BY C1.actor, C2.actor&#10;ORDER BY num DESC&#10;\end{lstlisting}&#10;\end{document}&#10;"/>
  <p:tag name="IGUANATEXSIZE" val="18"/>
  <p:tag name="IGUANATEXCURSOR" val="3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0,18"/>
  <p:tag name="ORIGINALWIDTH" val="4682,15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language=SQL,style=sqlq}&#10;\begin{lstlisting}&#10;DROP TABLE IF EXISTS wiki;&#10;CREATE TABLE wiki (line STRING);&#10;LOAD DATA INPATH 'es-wikipedia-abstracts.txt' OVERWRITE INTO TABLE wiki;&#10;CREATE TABLE wordcount AS&#10;  SELECT word, COUNT(*) AS num&#10;    FROM wiki&#10;    LATERAL VIEW explode(split(text, '\s')) lTable AS word&#10;    GROUP BY word&#10;    ORDER BY num;&#10;\end{lstlisting}&#10;\end{document}&#10;"/>
  <p:tag name="IGUANATEXSIZE" val="15"/>
  <p:tag name="IGUANATEXCURSOR" val="575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13344</TotalTime>
  <Words>4667</Words>
  <Application>Microsoft Office PowerPoint</Application>
  <PresentationFormat>On-screen Show (4:3)</PresentationFormat>
  <Paragraphs>1456</Paragraphs>
  <Slides>72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CC5212-1 Procesamiento Masivo de Datos Otoño 2020  Lecture 4 Apache Pig</vt:lpstr>
      <vt:lpstr>Hadoop vs. SQL</vt:lpstr>
      <vt:lpstr>Hadoop: (ಠ_ಠ)</vt:lpstr>
      <vt:lpstr>SQL</vt:lpstr>
      <vt:lpstr>Apache Pig: Overview</vt:lpstr>
      <vt:lpstr>Apache Pig</vt:lpstr>
      <vt:lpstr>Apache Pig</vt:lpstr>
      <vt:lpstr>Pig Latin: Hello Word Count</vt:lpstr>
      <vt:lpstr>Apache Pig: An Example</vt:lpstr>
      <vt:lpstr>Pig: Products by Hour</vt:lpstr>
      <vt:lpstr>Pig: Products by Hour</vt:lpstr>
      <vt:lpstr>Pig: Products by Hour</vt:lpstr>
      <vt:lpstr>Pig: Products by Hour</vt:lpstr>
      <vt:lpstr>Pig: Products by Hour</vt:lpstr>
      <vt:lpstr>Pig: Products by Hour</vt:lpstr>
      <vt:lpstr>Pig: Products by Hour</vt:lpstr>
      <vt:lpstr>Pig: Products by Hour</vt:lpstr>
      <vt:lpstr>Pig: Products by Hour</vt:lpstr>
      <vt:lpstr>Pig: Products by Hour</vt:lpstr>
      <vt:lpstr>Pig: Products by Hour</vt:lpstr>
      <vt:lpstr>Pig: Products by Hour</vt:lpstr>
      <vt:lpstr>Pig: Products by Hour</vt:lpstr>
      <vt:lpstr>Pig: Products by Hour</vt:lpstr>
      <vt:lpstr>Pig: Products by Hour</vt:lpstr>
      <vt:lpstr>Apache Pig: Schema</vt:lpstr>
      <vt:lpstr>Pig Relations</vt:lpstr>
      <vt:lpstr>Pig Fields</vt:lpstr>
      <vt:lpstr>Apache Pig: Types</vt:lpstr>
      <vt:lpstr>Pig Simple Types</vt:lpstr>
      <vt:lpstr>Pig Types: Duck Typing</vt:lpstr>
      <vt:lpstr>Pig Complex Types: Tuple</vt:lpstr>
      <vt:lpstr>Pig Complex Types: Tuple</vt:lpstr>
      <vt:lpstr>Pig Complex Types: Bag</vt:lpstr>
      <vt:lpstr>Pig Complex Types: Bag</vt:lpstr>
      <vt:lpstr>Pig Complex Types: Map</vt:lpstr>
      <vt:lpstr>Pig Complex Types: Summary</vt:lpstr>
      <vt:lpstr>Apache Pig:     Unnesting (Flatten)</vt:lpstr>
      <vt:lpstr>Pig Latin: Hello Word Count</vt:lpstr>
      <vt:lpstr>Pig Complex Types: Flatten Tuples</vt:lpstr>
      <vt:lpstr>Pig Complex Types: Flatten Tuples</vt:lpstr>
      <vt:lpstr>Pig Complex Types: Flatten Tuples</vt:lpstr>
      <vt:lpstr>Pig Complex Types: Flatten Tuples</vt:lpstr>
      <vt:lpstr>Pig Complex Types: Bag</vt:lpstr>
      <vt:lpstr>Pig Complex Types: Bag</vt:lpstr>
      <vt:lpstr>Pig Complex Types: Bag</vt:lpstr>
      <vt:lpstr>Pig Complex Types: Bag</vt:lpstr>
      <vt:lpstr>Pig Complex Types: Bag</vt:lpstr>
      <vt:lpstr>Pig Complex Types: Bag</vt:lpstr>
      <vt:lpstr>Apache Pig: Operators</vt:lpstr>
      <vt:lpstr>Pig Atomic Operators</vt:lpstr>
      <vt:lpstr>Pig Conditionals</vt:lpstr>
      <vt:lpstr>Pig Aggregate Operators</vt:lpstr>
      <vt:lpstr>Pig Joins</vt:lpstr>
      <vt:lpstr>Pig Joins</vt:lpstr>
      <vt:lpstr>Pig Aggregate/Join Implementations</vt:lpstr>
      <vt:lpstr>Pig: Disambiguate</vt:lpstr>
      <vt:lpstr>Pig: Split</vt:lpstr>
      <vt:lpstr>Pig: Rank</vt:lpstr>
      <vt:lpstr>Pig: Rank</vt:lpstr>
      <vt:lpstr>Pig: Other Operators</vt:lpstr>
      <vt:lpstr>Apache Pig:  Nulls</vt:lpstr>
      <vt:lpstr>Pig: Nulls</vt:lpstr>
      <vt:lpstr>Pig: Nulls with JOIN</vt:lpstr>
      <vt:lpstr>Apache Pig:  Execution</vt:lpstr>
      <vt:lpstr>Pig translated to MapReduce in Hadoop</vt:lpstr>
      <vt:lpstr>Three Ways to Execute Pig: (i) Grunt</vt:lpstr>
      <vt:lpstr>Three Ways to Execute Pig: (ii) Script</vt:lpstr>
      <vt:lpstr>Three Ways to Execute Pig: (iii) Embedded</vt:lpstr>
      <vt:lpstr>More Reading</vt:lpstr>
      <vt:lpstr>Apache Hive:  A mention</vt:lpstr>
      <vt:lpstr>Apache Hive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CC5212-1 Procesamiento Masivo de Datos</dc:title>
  <dc:creator>Aidan Hogan</dc:creator>
  <cp:lastModifiedBy>aidhog</cp:lastModifiedBy>
  <cp:revision>525</cp:revision>
  <dcterms:created xsi:type="dcterms:W3CDTF">2006-08-16T00:00:00Z</dcterms:created>
  <dcterms:modified xsi:type="dcterms:W3CDTF">2020-04-20T20:14:17Z</dcterms:modified>
</cp:coreProperties>
</file>