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528" r:id="rId2"/>
    <p:sldId id="658" r:id="rId3"/>
    <p:sldId id="678" r:id="rId4"/>
    <p:sldId id="657" r:id="rId5"/>
    <p:sldId id="679" r:id="rId6"/>
    <p:sldId id="680" r:id="rId7"/>
    <p:sldId id="666" r:id="rId8"/>
    <p:sldId id="669" r:id="rId9"/>
    <p:sldId id="771" r:id="rId10"/>
    <p:sldId id="681" r:id="rId11"/>
    <p:sldId id="781" r:id="rId12"/>
    <p:sldId id="671" r:id="rId13"/>
    <p:sldId id="772" r:id="rId14"/>
    <p:sldId id="683" r:id="rId15"/>
    <p:sldId id="684" r:id="rId16"/>
    <p:sldId id="773" r:id="rId17"/>
    <p:sldId id="659" r:id="rId18"/>
    <p:sldId id="672" r:id="rId19"/>
    <p:sldId id="692" r:id="rId20"/>
    <p:sldId id="661" r:id="rId21"/>
    <p:sldId id="663" r:id="rId22"/>
    <p:sldId id="774" r:id="rId23"/>
    <p:sldId id="665" r:id="rId24"/>
    <p:sldId id="675" r:id="rId25"/>
    <p:sldId id="674" r:id="rId26"/>
    <p:sldId id="695" r:id="rId27"/>
    <p:sldId id="718" r:id="rId28"/>
    <p:sldId id="686" r:id="rId29"/>
    <p:sldId id="691" r:id="rId30"/>
    <p:sldId id="690" r:id="rId31"/>
    <p:sldId id="689" r:id="rId32"/>
    <p:sldId id="693" r:id="rId33"/>
    <p:sldId id="694" r:id="rId34"/>
    <p:sldId id="719" r:id="rId35"/>
    <p:sldId id="775" r:id="rId36"/>
    <p:sldId id="776" r:id="rId37"/>
    <p:sldId id="698" r:id="rId38"/>
    <p:sldId id="706" r:id="rId39"/>
    <p:sldId id="707" r:id="rId40"/>
    <p:sldId id="710" r:id="rId41"/>
    <p:sldId id="711" r:id="rId42"/>
    <p:sldId id="708" r:id="rId43"/>
    <p:sldId id="712" r:id="rId44"/>
    <p:sldId id="715" r:id="rId45"/>
    <p:sldId id="716" r:id="rId46"/>
    <p:sldId id="730" r:id="rId47"/>
    <p:sldId id="731" r:id="rId48"/>
    <p:sldId id="777" r:id="rId49"/>
    <p:sldId id="727" r:id="rId50"/>
    <p:sldId id="733" r:id="rId51"/>
    <p:sldId id="735" r:id="rId52"/>
    <p:sldId id="737" r:id="rId53"/>
    <p:sldId id="736" r:id="rId54"/>
    <p:sldId id="740" r:id="rId55"/>
    <p:sldId id="738" r:id="rId56"/>
    <p:sldId id="741" r:id="rId57"/>
    <p:sldId id="750" r:id="rId58"/>
    <p:sldId id="763" r:id="rId59"/>
    <p:sldId id="746" r:id="rId60"/>
    <p:sldId id="751" r:id="rId61"/>
    <p:sldId id="743" r:id="rId62"/>
    <p:sldId id="753" r:id="rId63"/>
    <p:sldId id="754" r:id="rId64"/>
    <p:sldId id="764" r:id="rId65"/>
    <p:sldId id="742" r:id="rId66"/>
    <p:sldId id="756" r:id="rId67"/>
    <p:sldId id="757" r:id="rId68"/>
    <p:sldId id="765" r:id="rId69"/>
    <p:sldId id="758" r:id="rId70"/>
    <p:sldId id="759" r:id="rId71"/>
    <p:sldId id="760" r:id="rId72"/>
    <p:sldId id="761" r:id="rId73"/>
    <p:sldId id="762" r:id="rId74"/>
    <p:sldId id="766" r:id="rId75"/>
    <p:sldId id="769" r:id="rId76"/>
    <p:sldId id="685" r:id="rId77"/>
    <p:sldId id="770" r:id="rId78"/>
    <p:sldId id="767" r:id="rId79"/>
    <p:sldId id="768" r:id="rId80"/>
    <p:sldId id="780" r:id="rId81"/>
    <p:sldId id="779" r:id="rId82"/>
    <p:sldId id="660" r:id="rId8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8307"/>
    <a:srgbClr val="000033"/>
    <a:srgbClr val="1D1C1C"/>
    <a:srgbClr val="FAFAF9"/>
    <a:srgbClr val="EEA61A"/>
    <a:srgbClr val="FEF9F4"/>
    <a:srgbClr val="0000D3"/>
    <a:srgbClr val="BF0040"/>
    <a:srgbClr val="558ED5"/>
    <a:srgbClr val="708D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34" autoAdjust="0"/>
    <p:restoredTop sz="94270" autoAdjust="0"/>
  </p:normalViewPr>
  <p:slideViewPr>
    <p:cSldViewPr>
      <p:cViewPr>
        <p:scale>
          <a:sx n="75" d="100"/>
          <a:sy n="75" d="100"/>
        </p:scale>
        <p:origin x="2214" y="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D19905A-9E26-441A-BC1F-8B61076A375C}" type="datetimeFigureOut">
              <a:rPr lang="en-IE" smtClean="0">
                <a:latin typeface="Calibri Light" panose="020F0302020204030204" pitchFamily="34" charset="0"/>
              </a:rPr>
              <a:t>05/08/2018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6304028-618E-4087-A3AB-6E82E0D0DB10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50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05/08/2018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05/08/2018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05/08/2018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05/08/2018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05/08/2018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05/08/2018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05/08/2018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05/08/2018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05/08/2018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05/08/2018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 Light" panose="020F0302020204030204" pitchFamily="34" charset="0"/>
              </a:defRPr>
            </a:lvl1pPr>
            <a:lvl2pPr>
              <a:defRPr sz="2800">
                <a:latin typeface="Calibri Light" panose="020F0302020204030204" pitchFamily="34" charset="0"/>
              </a:defRPr>
            </a:lvl2pPr>
            <a:lvl3pPr>
              <a:defRPr sz="2400">
                <a:latin typeface="Calibri Light" panose="020F0302020204030204" pitchFamily="34" charset="0"/>
              </a:defRPr>
            </a:lvl3pPr>
            <a:lvl4pPr>
              <a:defRPr sz="2000">
                <a:latin typeface="Calibri Light" panose="020F0302020204030204" pitchFamily="34" charset="0"/>
              </a:defRPr>
            </a:lvl4pPr>
            <a:lvl5pPr>
              <a:defRPr sz="2000">
                <a:latin typeface="Calibri Light" panose="020F03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05/08/2018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05/08/2018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05/08/2018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baseline.bitbucket.io/an-overview-of-apache-streaming-technologies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30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openxmlformats.org/officeDocument/2006/relationships/image" Target="../media/image16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36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tags" Target="../tags/tag4.xml"/><Relationship Id="rId16" Type="http://schemas.openxmlformats.org/officeDocument/2006/relationships/image" Target="../media/image39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34.png"/><Relationship Id="rId5" Type="http://schemas.openxmlformats.org/officeDocument/2006/relationships/tags" Target="../tags/tag7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36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tags" Target="../tags/tag12.xml"/><Relationship Id="rId16" Type="http://schemas.openxmlformats.org/officeDocument/2006/relationships/image" Target="../media/image39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34.png"/><Relationship Id="rId5" Type="http://schemas.openxmlformats.org/officeDocument/2006/relationships/tags" Target="../tags/tag15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tags" Target="../tags/tag20.xml"/><Relationship Id="rId16" Type="http://schemas.openxmlformats.org/officeDocument/2006/relationships/image" Target="../media/image39.pn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34.png"/><Relationship Id="rId5" Type="http://schemas.openxmlformats.org/officeDocument/2006/relationships/tags" Target="../tags/tag23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2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tags" Target="../tags/tag39.xml"/><Relationship Id="rId18" Type="http://schemas.openxmlformats.org/officeDocument/2006/relationships/tags" Target="../tags/tag44.xml"/><Relationship Id="rId26" Type="http://schemas.openxmlformats.org/officeDocument/2006/relationships/image" Target="../media/image48.png"/><Relationship Id="rId21" Type="http://schemas.openxmlformats.org/officeDocument/2006/relationships/image" Target="../media/image43.png"/><Relationship Id="rId34" Type="http://schemas.openxmlformats.org/officeDocument/2006/relationships/image" Target="../media/image56.png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tags" Target="../tags/tag43.xml"/><Relationship Id="rId25" Type="http://schemas.openxmlformats.org/officeDocument/2006/relationships/image" Target="../media/image47.png"/><Relationship Id="rId33" Type="http://schemas.openxmlformats.org/officeDocument/2006/relationships/image" Target="../media/image55.png"/><Relationship Id="rId38" Type="http://schemas.openxmlformats.org/officeDocument/2006/relationships/image" Target="../media/image60.png"/><Relationship Id="rId2" Type="http://schemas.openxmlformats.org/officeDocument/2006/relationships/tags" Target="../tags/tag28.xml"/><Relationship Id="rId16" Type="http://schemas.openxmlformats.org/officeDocument/2006/relationships/tags" Target="../tags/tag42.xml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png"/><Relationship Id="rId5" Type="http://schemas.openxmlformats.org/officeDocument/2006/relationships/tags" Target="../tags/tag31.xml"/><Relationship Id="rId15" Type="http://schemas.openxmlformats.org/officeDocument/2006/relationships/tags" Target="../tags/tag41.xml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10" Type="http://schemas.openxmlformats.org/officeDocument/2006/relationships/tags" Target="../tags/tag36.xml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53.png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Relationship Id="rId8" Type="http://schemas.openxmlformats.org/officeDocument/2006/relationships/tags" Target="../tags/tag34.xml"/><Relationship Id="rId3" Type="http://schemas.openxmlformats.org/officeDocument/2006/relationships/tags" Target="../tags/tag29.xml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tags" Target="../tags/tag57.xml"/><Relationship Id="rId18" Type="http://schemas.openxmlformats.org/officeDocument/2006/relationships/tags" Target="../tags/tag62.xml"/><Relationship Id="rId26" Type="http://schemas.openxmlformats.org/officeDocument/2006/relationships/image" Target="../media/image48.png"/><Relationship Id="rId21" Type="http://schemas.openxmlformats.org/officeDocument/2006/relationships/image" Target="../media/image43.png"/><Relationship Id="rId34" Type="http://schemas.openxmlformats.org/officeDocument/2006/relationships/image" Target="../media/image56.png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17" Type="http://schemas.openxmlformats.org/officeDocument/2006/relationships/tags" Target="../tags/tag61.xml"/><Relationship Id="rId25" Type="http://schemas.openxmlformats.org/officeDocument/2006/relationships/image" Target="../media/image47.png"/><Relationship Id="rId33" Type="http://schemas.openxmlformats.org/officeDocument/2006/relationships/image" Target="../media/image55.png"/><Relationship Id="rId38" Type="http://schemas.openxmlformats.org/officeDocument/2006/relationships/image" Target="../media/image60.png"/><Relationship Id="rId2" Type="http://schemas.openxmlformats.org/officeDocument/2006/relationships/tags" Target="../tags/tag46.xml"/><Relationship Id="rId16" Type="http://schemas.openxmlformats.org/officeDocument/2006/relationships/tags" Target="../tags/tag60.xml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png"/><Relationship Id="rId5" Type="http://schemas.openxmlformats.org/officeDocument/2006/relationships/tags" Target="../tags/tag49.xml"/><Relationship Id="rId15" Type="http://schemas.openxmlformats.org/officeDocument/2006/relationships/tags" Target="../tags/tag59.xml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10" Type="http://schemas.openxmlformats.org/officeDocument/2006/relationships/tags" Target="../tags/tag54.xml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53.png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tags" Target="../tags/tag58.xml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Relationship Id="rId8" Type="http://schemas.openxmlformats.org/officeDocument/2006/relationships/tags" Target="../tags/tag52.xml"/><Relationship Id="rId3" Type="http://schemas.openxmlformats.org/officeDocument/2006/relationships/tags" Target="../tags/tag47.xml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tags" Target="../tags/tag75.xml"/><Relationship Id="rId18" Type="http://schemas.openxmlformats.org/officeDocument/2006/relationships/tags" Target="../tags/tag80.xml"/><Relationship Id="rId26" Type="http://schemas.openxmlformats.org/officeDocument/2006/relationships/image" Target="../media/image48.png"/><Relationship Id="rId21" Type="http://schemas.openxmlformats.org/officeDocument/2006/relationships/image" Target="../media/image43.png"/><Relationship Id="rId34" Type="http://schemas.openxmlformats.org/officeDocument/2006/relationships/image" Target="../media/image56.png"/><Relationship Id="rId7" Type="http://schemas.openxmlformats.org/officeDocument/2006/relationships/tags" Target="../tags/tag69.xml"/><Relationship Id="rId12" Type="http://schemas.openxmlformats.org/officeDocument/2006/relationships/tags" Target="../tags/tag74.xml"/><Relationship Id="rId17" Type="http://schemas.openxmlformats.org/officeDocument/2006/relationships/tags" Target="../tags/tag79.xml"/><Relationship Id="rId25" Type="http://schemas.openxmlformats.org/officeDocument/2006/relationships/image" Target="../media/image47.png"/><Relationship Id="rId33" Type="http://schemas.openxmlformats.org/officeDocument/2006/relationships/image" Target="../media/image55.png"/><Relationship Id="rId38" Type="http://schemas.openxmlformats.org/officeDocument/2006/relationships/image" Target="../media/image60.png"/><Relationship Id="rId2" Type="http://schemas.openxmlformats.org/officeDocument/2006/relationships/tags" Target="../tags/tag64.xml"/><Relationship Id="rId16" Type="http://schemas.openxmlformats.org/officeDocument/2006/relationships/tags" Target="../tags/tag78.xml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png"/><Relationship Id="rId5" Type="http://schemas.openxmlformats.org/officeDocument/2006/relationships/tags" Target="../tags/tag67.xml"/><Relationship Id="rId15" Type="http://schemas.openxmlformats.org/officeDocument/2006/relationships/tags" Target="../tags/tag77.xml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10" Type="http://schemas.openxmlformats.org/officeDocument/2006/relationships/tags" Target="../tags/tag72.xml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53.png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tags" Target="../tags/tag76.xml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Relationship Id="rId8" Type="http://schemas.openxmlformats.org/officeDocument/2006/relationships/tags" Target="../tags/tag70.xml"/><Relationship Id="rId3" Type="http://schemas.openxmlformats.org/officeDocument/2006/relationships/tags" Target="../tags/tag6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tags" Target="../tags/tag93.xml"/><Relationship Id="rId18" Type="http://schemas.openxmlformats.org/officeDocument/2006/relationships/tags" Target="../tags/tag98.xml"/><Relationship Id="rId26" Type="http://schemas.openxmlformats.org/officeDocument/2006/relationships/image" Target="../media/image48.png"/><Relationship Id="rId21" Type="http://schemas.openxmlformats.org/officeDocument/2006/relationships/image" Target="../media/image43.png"/><Relationship Id="rId34" Type="http://schemas.openxmlformats.org/officeDocument/2006/relationships/image" Target="../media/image56.png"/><Relationship Id="rId7" Type="http://schemas.openxmlformats.org/officeDocument/2006/relationships/tags" Target="../tags/tag87.xml"/><Relationship Id="rId12" Type="http://schemas.openxmlformats.org/officeDocument/2006/relationships/tags" Target="../tags/tag92.xml"/><Relationship Id="rId17" Type="http://schemas.openxmlformats.org/officeDocument/2006/relationships/tags" Target="../tags/tag97.xml"/><Relationship Id="rId25" Type="http://schemas.openxmlformats.org/officeDocument/2006/relationships/image" Target="../media/image47.png"/><Relationship Id="rId33" Type="http://schemas.openxmlformats.org/officeDocument/2006/relationships/image" Target="../media/image55.png"/><Relationship Id="rId38" Type="http://schemas.openxmlformats.org/officeDocument/2006/relationships/image" Target="../media/image60.png"/><Relationship Id="rId2" Type="http://schemas.openxmlformats.org/officeDocument/2006/relationships/tags" Target="../tags/tag82.xml"/><Relationship Id="rId16" Type="http://schemas.openxmlformats.org/officeDocument/2006/relationships/tags" Target="../tags/tag96.xml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tags" Target="../tags/tag91.xml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png"/><Relationship Id="rId5" Type="http://schemas.openxmlformats.org/officeDocument/2006/relationships/tags" Target="../tags/tag85.xml"/><Relationship Id="rId15" Type="http://schemas.openxmlformats.org/officeDocument/2006/relationships/tags" Target="../tags/tag95.xml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10" Type="http://schemas.openxmlformats.org/officeDocument/2006/relationships/tags" Target="../tags/tag90.xml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53.png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tags" Target="../tags/tag94.xml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Relationship Id="rId8" Type="http://schemas.openxmlformats.org/officeDocument/2006/relationships/tags" Target="../tags/tag88.xml"/><Relationship Id="rId3" Type="http://schemas.openxmlformats.org/officeDocument/2006/relationships/tags" Target="../tags/tag83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tags" Target="../tags/tag111.xml"/><Relationship Id="rId18" Type="http://schemas.openxmlformats.org/officeDocument/2006/relationships/tags" Target="../tags/tag116.xml"/><Relationship Id="rId26" Type="http://schemas.openxmlformats.org/officeDocument/2006/relationships/image" Target="../media/image48.png"/><Relationship Id="rId21" Type="http://schemas.openxmlformats.org/officeDocument/2006/relationships/image" Target="../media/image43.png"/><Relationship Id="rId34" Type="http://schemas.openxmlformats.org/officeDocument/2006/relationships/image" Target="../media/image56.png"/><Relationship Id="rId7" Type="http://schemas.openxmlformats.org/officeDocument/2006/relationships/tags" Target="../tags/tag105.xml"/><Relationship Id="rId12" Type="http://schemas.openxmlformats.org/officeDocument/2006/relationships/tags" Target="../tags/tag110.xml"/><Relationship Id="rId17" Type="http://schemas.openxmlformats.org/officeDocument/2006/relationships/tags" Target="../tags/tag115.xml"/><Relationship Id="rId25" Type="http://schemas.openxmlformats.org/officeDocument/2006/relationships/image" Target="../media/image47.png"/><Relationship Id="rId33" Type="http://schemas.openxmlformats.org/officeDocument/2006/relationships/image" Target="../media/image55.png"/><Relationship Id="rId38" Type="http://schemas.openxmlformats.org/officeDocument/2006/relationships/image" Target="../media/image60.png"/><Relationship Id="rId2" Type="http://schemas.openxmlformats.org/officeDocument/2006/relationships/tags" Target="../tags/tag100.xml"/><Relationship Id="rId16" Type="http://schemas.openxmlformats.org/officeDocument/2006/relationships/tags" Target="../tags/tag114.xml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tags" Target="../tags/tag109.xml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png"/><Relationship Id="rId5" Type="http://schemas.openxmlformats.org/officeDocument/2006/relationships/tags" Target="../tags/tag103.xml"/><Relationship Id="rId15" Type="http://schemas.openxmlformats.org/officeDocument/2006/relationships/tags" Target="../tags/tag113.xml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10" Type="http://schemas.openxmlformats.org/officeDocument/2006/relationships/tags" Target="../tags/tag108.xml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53.png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Relationship Id="rId8" Type="http://schemas.openxmlformats.org/officeDocument/2006/relationships/tags" Target="../tags/tag106.xml"/><Relationship Id="rId3" Type="http://schemas.openxmlformats.org/officeDocument/2006/relationships/tags" Target="../tags/tag101.xm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tags" Target="../tags/tag129.xml"/><Relationship Id="rId18" Type="http://schemas.openxmlformats.org/officeDocument/2006/relationships/tags" Target="../tags/tag134.xml"/><Relationship Id="rId26" Type="http://schemas.openxmlformats.org/officeDocument/2006/relationships/image" Target="../media/image48.png"/><Relationship Id="rId21" Type="http://schemas.openxmlformats.org/officeDocument/2006/relationships/image" Target="../media/image43.png"/><Relationship Id="rId34" Type="http://schemas.openxmlformats.org/officeDocument/2006/relationships/image" Target="../media/image56.png"/><Relationship Id="rId7" Type="http://schemas.openxmlformats.org/officeDocument/2006/relationships/tags" Target="../tags/tag123.xml"/><Relationship Id="rId12" Type="http://schemas.openxmlformats.org/officeDocument/2006/relationships/tags" Target="../tags/tag128.xml"/><Relationship Id="rId17" Type="http://schemas.openxmlformats.org/officeDocument/2006/relationships/tags" Target="../tags/tag133.xml"/><Relationship Id="rId25" Type="http://schemas.openxmlformats.org/officeDocument/2006/relationships/image" Target="../media/image47.png"/><Relationship Id="rId33" Type="http://schemas.openxmlformats.org/officeDocument/2006/relationships/image" Target="../media/image55.png"/><Relationship Id="rId38" Type="http://schemas.openxmlformats.org/officeDocument/2006/relationships/image" Target="../media/image60.png"/><Relationship Id="rId2" Type="http://schemas.openxmlformats.org/officeDocument/2006/relationships/tags" Target="../tags/tag118.xml"/><Relationship Id="rId16" Type="http://schemas.openxmlformats.org/officeDocument/2006/relationships/tags" Target="../tags/tag132.xml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tags" Target="../tags/tag127.xml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png"/><Relationship Id="rId5" Type="http://schemas.openxmlformats.org/officeDocument/2006/relationships/tags" Target="../tags/tag121.xml"/><Relationship Id="rId15" Type="http://schemas.openxmlformats.org/officeDocument/2006/relationships/tags" Target="../tags/tag131.xml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10" Type="http://schemas.openxmlformats.org/officeDocument/2006/relationships/tags" Target="../tags/tag126.xml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53.png"/><Relationship Id="rId4" Type="http://schemas.openxmlformats.org/officeDocument/2006/relationships/tags" Target="../tags/tag120.xml"/><Relationship Id="rId9" Type="http://schemas.openxmlformats.org/officeDocument/2006/relationships/tags" Target="../tags/tag125.xml"/><Relationship Id="rId14" Type="http://schemas.openxmlformats.org/officeDocument/2006/relationships/tags" Target="../tags/tag130.xml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Relationship Id="rId8" Type="http://schemas.openxmlformats.org/officeDocument/2006/relationships/tags" Target="../tags/tag124.xml"/><Relationship Id="rId3" Type="http://schemas.openxmlformats.org/officeDocument/2006/relationships/tags" Target="../tags/tag119.xml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tags" Target="../tags/tag147.xml"/><Relationship Id="rId18" Type="http://schemas.openxmlformats.org/officeDocument/2006/relationships/tags" Target="../tags/tag152.xml"/><Relationship Id="rId26" Type="http://schemas.openxmlformats.org/officeDocument/2006/relationships/image" Target="../media/image48.png"/><Relationship Id="rId39" Type="http://schemas.openxmlformats.org/officeDocument/2006/relationships/image" Target="../media/image61.png"/><Relationship Id="rId21" Type="http://schemas.openxmlformats.org/officeDocument/2006/relationships/image" Target="../media/image43.png"/><Relationship Id="rId34" Type="http://schemas.openxmlformats.org/officeDocument/2006/relationships/image" Target="../media/image56.png"/><Relationship Id="rId7" Type="http://schemas.openxmlformats.org/officeDocument/2006/relationships/tags" Target="../tags/tag141.xml"/><Relationship Id="rId12" Type="http://schemas.openxmlformats.org/officeDocument/2006/relationships/tags" Target="../tags/tag146.xml"/><Relationship Id="rId17" Type="http://schemas.openxmlformats.org/officeDocument/2006/relationships/tags" Target="../tags/tag151.xml"/><Relationship Id="rId25" Type="http://schemas.openxmlformats.org/officeDocument/2006/relationships/image" Target="../media/image47.png"/><Relationship Id="rId33" Type="http://schemas.openxmlformats.org/officeDocument/2006/relationships/image" Target="../media/image55.png"/><Relationship Id="rId38" Type="http://schemas.openxmlformats.org/officeDocument/2006/relationships/image" Target="../media/image60.png"/><Relationship Id="rId2" Type="http://schemas.openxmlformats.org/officeDocument/2006/relationships/tags" Target="../tags/tag136.xml"/><Relationship Id="rId16" Type="http://schemas.openxmlformats.org/officeDocument/2006/relationships/tags" Target="../tags/tag150.xml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tags" Target="../tags/tag145.xml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png"/><Relationship Id="rId5" Type="http://schemas.openxmlformats.org/officeDocument/2006/relationships/tags" Target="../tags/tag139.xml"/><Relationship Id="rId15" Type="http://schemas.openxmlformats.org/officeDocument/2006/relationships/tags" Target="../tags/tag149.xml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10" Type="http://schemas.openxmlformats.org/officeDocument/2006/relationships/tags" Target="../tags/tag144.xml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53.png"/><Relationship Id="rId4" Type="http://schemas.openxmlformats.org/officeDocument/2006/relationships/tags" Target="../tags/tag138.xml"/><Relationship Id="rId9" Type="http://schemas.openxmlformats.org/officeDocument/2006/relationships/tags" Target="../tags/tag143.xml"/><Relationship Id="rId14" Type="http://schemas.openxmlformats.org/officeDocument/2006/relationships/tags" Target="../tags/tag148.xml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Relationship Id="rId8" Type="http://schemas.openxmlformats.org/officeDocument/2006/relationships/tags" Target="../tags/tag142.xml"/><Relationship Id="rId3" Type="http://schemas.openxmlformats.org/officeDocument/2006/relationships/tags" Target="../tags/tag1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13" Type="http://schemas.openxmlformats.org/officeDocument/2006/relationships/image" Target="../media/image36.png"/><Relationship Id="rId18" Type="http://schemas.openxmlformats.org/officeDocument/2006/relationships/image" Target="../media/image25.png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tags" Target="../tags/tag154.xml"/><Relationship Id="rId16" Type="http://schemas.openxmlformats.org/officeDocument/2006/relationships/image" Target="../media/image39.png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11" Type="http://schemas.openxmlformats.org/officeDocument/2006/relationships/image" Target="../media/image34.png"/><Relationship Id="rId5" Type="http://schemas.openxmlformats.org/officeDocument/2006/relationships/tags" Target="../tags/tag157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15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168.xml"/><Relationship Id="rId13" Type="http://schemas.openxmlformats.org/officeDocument/2006/relationships/image" Target="../media/image36.png"/><Relationship Id="rId18" Type="http://schemas.openxmlformats.org/officeDocument/2006/relationships/image" Target="../media/image25.png"/><Relationship Id="rId3" Type="http://schemas.openxmlformats.org/officeDocument/2006/relationships/tags" Target="../tags/tag163.xml"/><Relationship Id="rId7" Type="http://schemas.openxmlformats.org/officeDocument/2006/relationships/tags" Target="../tags/tag167.xml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tags" Target="../tags/tag162.xml"/><Relationship Id="rId16" Type="http://schemas.openxmlformats.org/officeDocument/2006/relationships/image" Target="../media/image39.png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11" Type="http://schemas.openxmlformats.org/officeDocument/2006/relationships/image" Target="../media/image34.png"/><Relationship Id="rId5" Type="http://schemas.openxmlformats.org/officeDocument/2006/relationships/tags" Target="../tags/tag165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16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176.xml"/><Relationship Id="rId13" Type="http://schemas.openxmlformats.org/officeDocument/2006/relationships/image" Target="../media/image36.png"/><Relationship Id="rId18" Type="http://schemas.openxmlformats.org/officeDocument/2006/relationships/image" Target="../media/image25.png"/><Relationship Id="rId3" Type="http://schemas.openxmlformats.org/officeDocument/2006/relationships/tags" Target="../tags/tag171.xml"/><Relationship Id="rId7" Type="http://schemas.openxmlformats.org/officeDocument/2006/relationships/tags" Target="../tags/tag175.xml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tags" Target="../tags/tag170.xml"/><Relationship Id="rId16" Type="http://schemas.openxmlformats.org/officeDocument/2006/relationships/image" Target="../media/image39.png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11" Type="http://schemas.openxmlformats.org/officeDocument/2006/relationships/image" Target="../media/image34.png"/><Relationship Id="rId5" Type="http://schemas.openxmlformats.org/officeDocument/2006/relationships/tags" Target="../tags/tag173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17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184.xml"/><Relationship Id="rId13" Type="http://schemas.openxmlformats.org/officeDocument/2006/relationships/image" Target="../media/image36.png"/><Relationship Id="rId18" Type="http://schemas.openxmlformats.org/officeDocument/2006/relationships/image" Target="../media/image25.png"/><Relationship Id="rId3" Type="http://schemas.openxmlformats.org/officeDocument/2006/relationships/tags" Target="../tags/tag179.xml"/><Relationship Id="rId7" Type="http://schemas.openxmlformats.org/officeDocument/2006/relationships/tags" Target="../tags/tag183.xml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tags" Target="../tags/tag178.xml"/><Relationship Id="rId16" Type="http://schemas.openxmlformats.org/officeDocument/2006/relationships/image" Target="../media/image39.png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11" Type="http://schemas.openxmlformats.org/officeDocument/2006/relationships/image" Target="../media/image34.png"/><Relationship Id="rId5" Type="http://schemas.openxmlformats.org/officeDocument/2006/relationships/tags" Target="../tags/tag181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18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192.xml"/><Relationship Id="rId13" Type="http://schemas.openxmlformats.org/officeDocument/2006/relationships/image" Target="../media/image36.png"/><Relationship Id="rId18" Type="http://schemas.openxmlformats.org/officeDocument/2006/relationships/image" Target="../media/image25.png"/><Relationship Id="rId3" Type="http://schemas.openxmlformats.org/officeDocument/2006/relationships/tags" Target="../tags/tag187.xml"/><Relationship Id="rId7" Type="http://schemas.openxmlformats.org/officeDocument/2006/relationships/tags" Target="../tags/tag191.xml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tags" Target="../tags/tag186.xml"/><Relationship Id="rId16" Type="http://schemas.openxmlformats.org/officeDocument/2006/relationships/image" Target="../media/image39.png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11" Type="http://schemas.openxmlformats.org/officeDocument/2006/relationships/image" Target="../media/image34.png"/><Relationship Id="rId5" Type="http://schemas.openxmlformats.org/officeDocument/2006/relationships/tags" Target="../tags/tag189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18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200.xml"/><Relationship Id="rId13" Type="http://schemas.openxmlformats.org/officeDocument/2006/relationships/image" Target="../media/image36.png"/><Relationship Id="rId18" Type="http://schemas.openxmlformats.org/officeDocument/2006/relationships/image" Target="../media/image25.png"/><Relationship Id="rId3" Type="http://schemas.openxmlformats.org/officeDocument/2006/relationships/tags" Target="../tags/tag195.xml"/><Relationship Id="rId7" Type="http://schemas.openxmlformats.org/officeDocument/2006/relationships/tags" Target="../tags/tag199.xml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tags" Target="../tags/tag194.xml"/><Relationship Id="rId16" Type="http://schemas.openxmlformats.org/officeDocument/2006/relationships/image" Target="../media/image39.png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11" Type="http://schemas.openxmlformats.org/officeDocument/2006/relationships/image" Target="../media/image34.png"/><Relationship Id="rId5" Type="http://schemas.openxmlformats.org/officeDocument/2006/relationships/tags" Target="../tags/tag197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19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208.xml"/><Relationship Id="rId13" Type="http://schemas.openxmlformats.org/officeDocument/2006/relationships/image" Target="../media/image36.png"/><Relationship Id="rId18" Type="http://schemas.openxmlformats.org/officeDocument/2006/relationships/image" Target="../media/image25.png"/><Relationship Id="rId3" Type="http://schemas.openxmlformats.org/officeDocument/2006/relationships/tags" Target="../tags/tag203.xml"/><Relationship Id="rId7" Type="http://schemas.openxmlformats.org/officeDocument/2006/relationships/tags" Target="../tags/tag207.xml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tags" Target="../tags/tag202.xml"/><Relationship Id="rId16" Type="http://schemas.openxmlformats.org/officeDocument/2006/relationships/image" Target="../media/image39.png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1" Type="http://schemas.openxmlformats.org/officeDocument/2006/relationships/image" Target="../media/image34.png"/><Relationship Id="rId5" Type="http://schemas.openxmlformats.org/officeDocument/2006/relationships/tags" Target="../tags/tag205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20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216.xml"/><Relationship Id="rId13" Type="http://schemas.openxmlformats.org/officeDocument/2006/relationships/image" Target="../media/image36.png"/><Relationship Id="rId18" Type="http://schemas.openxmlformats.org/officeDocument/2006/relationships/image" Target="../media/image25.png"/><Relationship Id="rId3" Type="http://schemas.openxmlformats.org/officeDocument/2006/relationships/tags" Target="../tags/tag211.xml"/><Relationship Id="rId7" Type="http://schemas.openxmlformats.org/officeDocument/2006/relationships/tags" Target="../tags/tag215.xml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tags" Target="../tags/tag210.xml"/><Relationship Id="rId16" Type="http://schemas.openxmlformats.org/officeDocument/2006/relationships/image" Target="../media/image39.png"/><Relationship Id="rId1" Type="http://schemas.openxmlformats.org/officeDocument/2006/relationships/tags" Target="../tags/tag209.xml"/><Relationship Id="rId6" Type="http://schemas.openxmlformats.org/officeDocument/2006/relationships/tags" Target="../tags/tag214.xml"/><Relationship Id="rId11" Type="http://schemas.openxmlformats.org/officeDocument/2006/relationships/image" Target="../media/image34.png"/><Relationship Id="rId5" Type="http://schemas.openxmlformats.org/officeDocument/2006/relationships/tags" Target="../tags/tag213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21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224.xml"/><Relationship Id="rId13" Type="http://schemas.openxmlformats.org/officeDocument/2006/relationships/image" Target="../media/image36.png"/><Relationship Id="rId18" Type="http://schemas.openxmlformats.org/officeDocument/2006/relationships/image" Target="../media/image25.png"/><Relationship Id="rId3" Type="http://schemas.openxmlformats.org/officeDocument/2006/relationships/tags" Target="../tags/tag219.xml"/><Relationship Id="rId7" Type="http://schemas.openxmlformats.org/officeDocument/2006/relationships/tags" Target="../tags/tag223.xml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tags" Target="../tags/tag218.xml"/><Relationship Id="rId16" Type="http://schemas.openxmlformats.org/officeDocument/2006/relationships/image" Target="../media/image39.png"/><Relationship Id="rId1" Type="http://schemas.openxmlformats.org/officeDocument/2006/relationships/tags" Target="../tags/tag217.xml"/><Relationship Id="rId6" Type="http://schemas.openxmlformats.org/officeDocument/2006/relationships/tags" Target="../tags/tag222.xml"/><Relationship Id="rId11" Type="http://schemas.openxmlformats.org/officeDocument/2006/relationships/image" Target="../media/image34.png"/><Relationship Id="rId5" Type="http://schemas.openxmlformats.org/officeDocument/2006/relationships/tags" Target="../tags/tag221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22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232.xml"/><Relationship Id="rId13" Type="http://schemas.openxmlformats.org/officeDocument/2006/relationships/image" Target="../media/image36.png"/><Relationship Id="rId18" Type="http://schemas.openxmlformats.org/officeDocument/2006/relationships/image" Target="../media/image25.png"/><Relationship Id="rId3" Type="http://schemas.openxmlformats.org/officeDocument/2006/relationships/tags" Target="../tags/tag227.xml"/><Relationship Id="rId7" Type="http://schemas.openxmlformats.org/officeDocument/2006/relationships/tags" Target="../tags/tag231.xml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tags" Target="../tags/tag226.xml"/><Relationship Id="rId16" Type="http://schemas.openxmlformats.org/officeDocument/2006/relationships/image" Target="../media/image39.png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11" Type="http://schemas.openxmlformats.org/officeDocument/2006/relationships/image" Target="../media/image34.png"/><Relationship Id="rId5" Type="http://schemas.openxmlformats.org/officeDocument/2006/relationships/tags" Target="../tags/tag229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22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7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tags" Target="../tags/tag240.xml"/><Relationship Id="rId13" Type="http://schemas.openxmlformats.org/officeDocument/2006/relationships/image" Target="../media/image36.png"/><Relationship Id="rId18" Type="http://schemas.openxmlformats.org/officeDocument/2006/relationships/image" Target="../media/image25.png"/><Relationship Id="rId3" Type="http://schemas.openxmlformats.org/officeDocument/2006/relationships/tags" Target="../tags/tag235.xml"/><Relationship Id="rId7" Type="http://schemas.openxmlformats.org/officeDocument/2006/relationships/tags" Target="../tags/tag239.xml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tags" Target="../tags/tag234.xml"/><Relationship Id="rId16" Type="http://schemas.openxmlformats.org/officeDocument/2006/relationships/image" Target="../media/image39.png"/><Relationship Id="rId1" Type="http://schemas.openxmlformats.org/officeDocument/2006/relationships/tags" Target="../tags/tag233.xml"/><Relationship Id="rId6" Type="http://schemas.openxmlformats.org/officeDocument/2006/relationships/tags" Target="../tags/tag238.xml"/><Relationship Id="rId11" Type="http://schemas.openxmlformats.org/officeDocument/2006/relationships/image" Target="../media/image34.png"/><Relationship Id="rId5" Type="http://schemas.openxmlformats.org/officeDocument/2006/relationships/tags" Target="../tags/tag237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23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248.xml"/><Relationship Id="rId13" Type="http://schemas.openxmlformats.org/officeDocument/2006/relationships/image" Target="../media/image36.png"/><Relationship Id="rId18" Type="http://schemas.openxmlformats.org/officeDocument/2006/relationships/image" Target="../media/image25.png"/><Relationship Id="rId3" Type="http://schemas.openxmlformats.org/officeDocument/2006/relationships/tags" Target="../tags/tag243.xml"/><Relationship Id="rId7" Type="http://schemas.openxmlformats.org/officeDocument/2006/relationships/tags" Target="../tags/tag247.xml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tags" Target="../tags/tag242.xml"/><Relationship Id="rId16" Type="http://schemas.openxmlformats.org/officeDocument/2006/relationships/image" Target="../media/image39.png"/><Relationship Id="rId1" Type="http://schemas.openxmlformats.org/officeDocument/2006/relationships/tags" Target="../tags/tag241.xml"/><Relationship Id="rId6" Type="http://schemas.openxmlformats.org/officeDocument/2006/relationships/tags" Target="../tags/tag246.xml"/><Relationship Id="rId11" Type="http://schemas.openxmlformats.org/officeDocument/2006/relationships/image" Target="../media/image34.png"/><Relationship Id="rId5" Type="http://schemas.openxmlformats.org/officeDocument/2006/relationships/tags" Target="../tags/tag245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24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tags" Target="../tags/tag256.xml"/><Relationship Id="rId13" Type="http://schemas.openxmlformats.org/officeDocument/2006/relationships/image" Target="../media/image36.png"/><Relationship Id="rId18" Type="http://schemas.openxmlformats.org/officeDocument/2006/relationships/image" Target="../media/image25.png"/><Relationship Id="rId3" Type="http://schemas.openxmlformats.org/officeDocument/2006/relationships/tags" Target="../tags/tag251.xml"/><Relationship Id="rId7" Type="http://schemas.openxmlformats.org/officeDocument/2006/relationships/tags" Target="../tags/tag255.xml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tags" Target="../tags/tag250.xml"/><Relationship Id="rId16" Type="http://schemas.openxmlformats.org/officeDocument/2006/relationships/image" Target="../media/image39.png"/><Relationship Id="rId1" Type="http://schemas.openxmlformats.org/officeDocument/2006/relationships/tags" Target="../tags/tag249.xml"/><Relationship Id="rId6" Type="http://schemas.openxmlformats.org/officeDocument/2006/relationships/tags" Target="../tags/tag254.xml"/><Relationship Id="rId11" Type="http://schemas.openxmlformats.org/officeDocument/2006/relationships/image" Target="../media/image34.png"/><Relationship Id="rId5" Type="http://schemas.openxmlformats.org/officeDocument/2006/relationships/tags" Target="../tags/tag253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25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7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tags" Target="../tags/tag264.xml"/><Relationship Id="rId13" Type="http://schemas.openxmlformats.org/officeDocument/2006/relationships/image" Target="../media/image36.png"/><Relationship Id="rId18" Type="http://schemas.openxmlformats.org/officeDocument/2006/relationships/image" Target="../media/image25.png"/><Relationship Id="rId3" Type="http://schemas.openxmlformats.org/officeDocument/2006/relationships/tags" Target="../tags/tag259.xml"/><Relationship Id="rId7" Type="http://schemas.openxmlformats.org/officeDocument/2006/relationships/tags" Target="../tags/tag263.xml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tags" Target="../tags/tag258.xml"/><Relationship Id="rId16" Type="http://schemas.openxmlformats.org/officeDocument/2006/relationships/image" Target="../media/image39.png"/><Relationship Id="rId1" Type="http://schemas.openxmlformats.org/officeDocument/2006/relationships/tags" Target="../tags/tag257.xml"/><Relationship Id="rId6" Type="http://schemas.openxmlformats.org/officeDocument/2006/relationships/tags" Target="../tags/tag262.xml"/><Relationship Id="rId11" Type="http://schemas.openxmlformats.org/officeDocument/2006/relationships/image" Target="../media/image34.png"/><Relationship Id="rId5" Type="http://schemas.openxmlformats.org/officeDocument/2006/relationships/tags" Target="../tags/tag261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26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tags" Target="../tags/tag272.xml"/><Relationship Id="rId13" Type="http://schemas.openxmlformats.org/officeDocument/2006/relationships/image" Target="../media/image36.png"/><Relationship Id="rId18" Type="http://schemas.openxmlformats.org/officeDocument/2006/relationships/image" Target="../media/image25.png"/><Relationship Id="rId3" Type="http://schemas.openxmlformats.org/officeDocument/2006/relationships/tags" Target="../tags/tag267.xml"/><Relationship Id="rId7" Type="http://schemas.openxmlformats.org/officeDocument/2006/relationships/tags" Target="../tags/tag271.xml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tags" Target="../tags/tag266.xml"/><Relationship Id="rId16" Type="http://schemas.openxmlformats.org/officeDocument/2006/relationships/image" Target="../media/image39.png"/><Relationship Id="rId1" Type="http://schemas.openxmlformats.org/officeDocument/2006/relationships/tags" Target="../tags/tag265.xml"/><Relationship Id="rId6" Type="http://schemas.openxmlformats.org/officeDocument/2006/relationships/tags" Target="../tags/tag270.xml"/><Relationship Id="rId11" Type="http://schemas.openxmlformats.org/officeDocument/2006/relationships/image" Target="../media/image34.png"/><Relationship Id="rId5" Type="http://schemas.openxmlformats.org/officeDocument/2006/relationships/tags" Target="../tags/tag269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26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7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tags" Target="../tags/tag280.xml"/><Relationship Id="rId13" Type="http://schemas.openxmlformats.org/officeDocument/2006/relationships/image" Target="../media/image36.png"/><Relationship Id="rId18" Type="http://schemas.openxmlformats.org/officeDocument/2006/relationships/image" Target="../media/image25.png"/><Relationship Id="rId3" Type="http://schemas.openxmlformats.org/officeDocument/2006/relationships/tags" Target="../tags/tag275.xml"/><Relationship Id="rId7" Type="http://schemas.openxmlformats.org/officeDocument/2006/relationships/tags" Target="../tags/tag279.xml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tags" Target="../tags/tag274.xml"/><Relationship Id="rId16" Type="http://schemas.openxmlformats.org/officeDocument/2006/relationships/image" Target="../media/image39.png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11" Type="http://schemas.openxmlformats.org/officeDocument/2006/relationships/image" Target="../media/image34.png"/><Relationship Id="rId5" Type="http://schemas.openxmlformats.org/officeDocument/2006/relationships/tags" Target="../tags/tag277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27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7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24.png"/><Relationship Id="rId2" Type="http://schemas.openxmlformats.org/officeDocument/2006/relationships/image" Target="../media/image32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baseline.bitbucket.io/an-overview-of-apache-streaming-technologies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sz="4400" dirty="0" smtClean="0"/>
              <a:t>CC5212-1</a:t>
            </a: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cap="small" dirty="0" err="1" smtClean="0"/>
              <a:t>Procesamiento</a:t>
            </a:r>
            <a:r>
              <a:rPr lang="en-IE" cap="small" dirty="0" smtClean="0"/>
              <a:t> </a:t>
            </a:r>
            <a:r>
              <a:rPr lang="en-IE" cap="small" dirty="0" err="1" smtClean="0"/>
              <a:t>Masivo</a:t>
            </a:r>
            <a:r>
              <a:rPr lang="en-IE" cap="small" dirty="0" smtClean="0"/>
              <a:t>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err="1" smtClean="0"/>
              <a:t>Otoño</a:t>
            </a:r>
            <a:r>
              <a:rPr lang="en-IE" cap="small" dirty="0" smtClean="0"/>
              <a:t> </a:t>
            </a:r>
            <a:r>
              <a:rPr lang="en-IE" dirty="0" smtClean="0"/>
              <a:t>2018</a:t>
            </a: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sz="4000" dirty="0"/>
              <a:t>Lecture </a:t>
            </a:r>
            <a:r>
              <a:rPr lang="en-IE" sz="4000" dirty="0" smtClean="0"/>
              <a:t>11</a:t>
            </a:r>
            <a:r>
              <a:rPr lang="en-IE" dirty="0"/>
              <a:t/>
            </a:r>
            <a:br>
              <a:rPr lang="en-IE" dirty="0"/>
            </a:br>
            <a:r>
              <a:rPr lang="en-IE" dirty="0" smtClean="0"/>
              <a:t>Streaming: Kafka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400" dirty="0" smtClean="0"/>
              <a:t>Aidan Hogan</a:t>
            </a:r>
          </a:p>
          <a:p>
            <a:r>
              <a:rPr lang="en-IE" sz="2400" dirty="0" smtClean="0"/>
              <a:t>aidhog@gmail.com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fin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2" y="1210889"/>
            <a:ext cx="7391909" cy="491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Applications: Finance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2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fin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2" y="1210889"/>
            <a:ext cx="7391909" cy="491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Applications: Finance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72582" y="1210890"/>
            <a:ext cx="7391909" cy="4915274"/>
          </a:xfrm>
          <a:prstGeom prst="rect">
            <a:avLst/>
          </a:prstGeom>
          <a:solidFill>
            <a:schemeClr val="tx1">
              <a:lumMod val="65000"/>
              <a:lumOff val="35000"/>
              <a:alpha val="88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Event processing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Company goes public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Stock drops sharply</a:t>
            </a: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Continuous querying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Track stocks with gains of 10% in a day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Create alerts for major buy/sell transactions</a:t>
            </a:r>
          </a:p>
          <a:p>
            <a:pPr marL="0" indent="0">
              <a:buClrTx/>
              <a:buNone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>
                <a:solidFill>
                  <a:schemeClr val="bg1">
                    <a:lumMod val="85000"/>
                  </a:schemeClr>
                </a:solidFill>
              </a:rPr>
              <a:t>Real-time response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BUY </a:t>
            </a:r>
            <a:r>
              <a:rPr lang="en-IE" dirty="0" err="1" smtClean="0">
                <a:solidFill>
                  <a:schemeClr val="bg1">
                    <a:lumMod val="85000"/>
                  </a:schemeClr>
                </a:solidFill>
              </a:rPr>
              <a:t>BUY</a:t>
            </a: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IE" dirty="0" err="1" smtClean="0">
                <a:solidFill>
                  <a:schemeClr val="bg1">
                    <a:lumMod val="85000"/>
                  </a:schemeClr>
                </a:solidFill>
              </a:rPr>
              <a:t>BUY</a:t>
            </a: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SELL </a:t>
            </a:r>
            <a:r>
              <a:rPr lang="en-IE" dirty="0" err="1" smtClean="0">
                <a:solidFill>
                  <a:schemeClr val="bg1">
                    <a:lumMod val="85000"/>
                  </a:schemeClr>
                </a:solidFill>
              </a:rPr>
              <a:t>SELL</a:t>
            </a: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IE" dirty="0" err="1" smtClean="0">
                <a:solidFill>
                  <a:schemeClr val="bg1">
                    <a:lumMod val="85000"/>
                  </a:schemeClr>
                </a:solidFill>
              </a:rPr>
              <a:t>SELL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ClrTx/>
              <a:buNone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88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age result for social network ins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2" y="1219200"/>
            <a:ext cx="7391909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Applications: Social Media Analytics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9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age result for social network ins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2" y="1219200"/>
            <a:ext cx="7391909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72582" y="1219200"/>
            <a:ext cx="7391909" cy="4906963"/>
          </a:xfrm>
          <a:prstGeom prst="rect">
            <a:avLst/>
          </a:prstGeom>
          <a:solidFill>
            <a:schemeClr val="tx1">
              <a:lumMod val="65000"/>
              <a:lumOff val="35000"/>
              <a:alpha val="88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Event processing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Kitten video goes viral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Burst of tweets about earthquakes</a:t>
            </a: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Continuous querying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Track sentiment for company's products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Monitor popular users tweeting about me</a:t>
            </a:r>
          </a:p>
          <a:p>
            <a:pPr lvl="1">
              <a:buClrTx/>
            </a:pPr>
            <a:endParaRPr lang="en-IE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>
                <a:solidFill>
                  <a:schemeClr val="bg1">
                    <a:lumMod val="85000"/>
                  </a:schemeClr>
                </a:solidFill>
              </a:rPr>
              <a:t>Real-time response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Put Emergency Services on alert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Schedule Quality Control (QC) review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Applications: Social Media Analytics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0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82" y="1219200"/>
            <a:ext cx="7391909" cy="490696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Applications: Log Monitoring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55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82" y="1219200"/>
            <a:ext cx="7391909" cy="490696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72582" y="1219200"/>
            <a:ext cx="7391909" cy="4906963"/>
          </a:xfrm>
          <a:prstGeom prst="rect">
            <a:avLst/>
          </a:prstGeom>
          <a:solidFill>
            <a:schemeClr val="tx1">
              <a:lumMod val="65000"/>
              <a:lumOff val="35000"/>
              <a:alpha val="88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Event processing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Burst of log messages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Critical error message</a:t>
            </a: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Continuous querying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Track most critical fixes today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Monitor memory leaks in new release</a:t>
            </a:r>
          </a:p>
          <a:p>
            <a:pPr lvl="1">
              <a:buClrTx/>
            </a:pPr>
            <a:endParaRPr lang="en-IE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Real-time response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Disable unsafe feature in a web-site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Automatically fire new developer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Applications: Log Monitoring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9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Becoming more important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72708" name="Picture 4" descr="Image result for internet of things grow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6705600" cy="495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22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Distributed Streaming Platform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9943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Available Frameworks</a:t>
            </a:r>
            <a:endParaRPr lang="en-IE" dirty="0"/>
          </a:p>
        </p:txBody>
      </p:sp>
      <p:pic>
        <p:nvPicPr>
          <p:cNvPr id="14338" name="Picture 2" descr="Apache Storm'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38529"/>
            <a:ext cx="2468164" cy="89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Apache Apex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615785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Spark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383973"/>
            <a:ext cx="18288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Apache Flink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83973"/>
            <a:ext cx="1905000" cy="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Apache kaf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364" y="4365049"/>
            <a:ext cx="930853" cy="145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68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Available Frameworks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6386" name="Picture 2" descr="https://qph.ec.quoracdn.net/main-qimg-4c1ecb08ebd5c07ee1156c94481b1490-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0"/>
            <a:ext cx="9138666" cy="54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5400" y="6354763"/>
            <a:ext cx="807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hlinkClick r:id="rId3"/>
              </a:rPr>
              <a:t>https://databaseline.bitbucket.io/an-overview-of-apache-streaming-technologies</a:t>
            </a:r>
            <a:r>
              <a:rPr lang="en-IE" dirty="0" smtClean="0">
                <a:hlinkClick r:id="rId3"/>
              </a:rPr>
              <a:t>/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5782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Files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2" descr="The difference between a lagoon, lake, pond and river Qu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09" y="1219200"/>
            <a:ext cx="7384981" cy="490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1646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Application: Emergency Response</a:t>
            </a:r>
            <a:endParaRPr lang="en-I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73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4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3" y="1325194"/>
            <a:ext cx="828675" cy="11890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752" y="1325194"/>
            <a:ext cx="828675" cy="11890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161" y="1325194"/>
            <a:ext cx="828675" cy="1189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70" y="1325548"/>
            <a:ext cx="828675" cy="1189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Real-Time Emergency Response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934" y="1325194"/>
            <a:ext cx="828675" cy="11890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525" y="1325194"/>
            <a:ext cx="828675" cy="11890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19" y="1221859"/>
            <a:ext cx="1101868" cy="7685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304" y="1093251"/>
            <a:ext cx="990525" cy="9905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1" y="1206337"/>
            <a:ext cx="813088" cy="8130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7485" y="1267007"/>
            <a:ext cx="723439" cy="7234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276601"/>
            <a:ext cx="910133" cy="112739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5141" y="3276600"/>
            <a:ext cx="910133" cy="112739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967" y="3685707"/>
            <a:ext cx="590740" cy="59074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8461" y="1306237"/>
            <a:ext cx="980125" cy="68420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0880" y="3675024"/>
            <a:ext cx="598653" cy="612105"/>
          </a:xfrm>
          <a:prstGeom prst="rect">
            <a:avLst/>
          </a:prstGeom>
        </p:spPr>
      </p:pic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019674"/>
            <a:ext cx="1533526" cy="15335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1437" y="5019674"/>
            <a:ext cx="1533526" cy="15335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48474" y="5019674"/>
            <a:ext cx="1533526" cy="15335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8157" y="5019674"/>
            <a:ext cx="909769" cy="92314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4631" y="5062147"/>
            <a:ext cx="833569" cy="92029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2000" y="5062147"/>
            <a:ext cx="838200" cy="838200"/>
          </a:xfrm>
          <a:prstGeom prst="rect">
            <a:avLst/>
          </a:prstGeom>
        </p:spPr>
      </p:pic>
      <p:cxnSp>
        <p:nvCxnSpPr>
          <p:cNvPr id="120" name="Curved Connector 119"/>
          <p:cNvCxnSpPr>
            <a:stCxn id="16" idx="2"/>
            <a:endCxn id="57" idx="0"/>
          </p:cNvCxnSpPr>
          <p:nvPr/>
        </p:nvCxnSpPr>
        <p:spPr>
          <a:xfrm rot="5400000">
            <a:off x="5093318" y="2069129"/>
            <a:ext cx="2505428" cy="3395663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urved Connector 135"/>
          <p:cNvCxnSpPr>
            <a:stCxn id="16" idx="2"/>
            <a:endCxn id="58" idx="0"/>
          </p:cNvCxnSpPr>
          <p:nvPr/>
        </p:nvCxnSpPr>
        <p:spPr>
          <a:xfrm rot="5400000">
            <a:off x="6576836" y="3552647"/>
            <a:ext cx="2505428" cy="428626"/>
          </a:xfrm>
          <a:prstGeom prst="curvedConnector3">
            <a:avLst>
              <a:gd name="adj1" fmla="val 34793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urved Connector 139"/>
          <p:cNvCxnSpPr>
            <a:stCxn id="16" idx="2"/>
            <a:endCxn id="56" idx="0"/>
          </p:cNvCxnSpPr>
          <p:nvPr/>
        </p:nvCxnSpPr>
        <p:spPr>
          <a:xfrm rot="5400000">
            <a:off x="3609799" y="585610"/>
            <a:ext cx="2505428" cy="636270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urved Connector 142"/>
          <p:cNvCxnSpPr>
            <a:stCxn id="14" idx="2"/>
            <a:endCxn id="58" idx="0"/>
          </p:cNvCxnSpPr>
          <p:nvPr/>
        </p:nvCxnSpPr>
        <p:spPr>
          <a:xfrm rot="16200000" flipH="1">
            <a:off x="5895040" y="3299477"/>
            <a:ext cx="2505428" cy="934965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urved Connector 145"/>
          <p:cNvCxnSpPr>
            <a:stCxn id="14" idx="2"/>
            <a:endCxn id="56" idx="0"/>
          </p:cNvCxnSpPr>
          <p:nvPr/>
        </p:nvCxnSpPr>
        <p:spPr>
          <a:xfrm rot="5400000">
            <a:off x="2928004" y="1267406"/>
            <a:ext cx="2505428" cy="4999109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urved Connector 148"/>
          <p:cNvCxnSpPr>
            <a:stCxn id="22" idx="2"/>
            <a:endCxn id="58" idx="0"/>
          </p:cNvCxnSpPr>
          <p:nvPr/>
        </p:nvCxnSpPr>
        <p:spPr>
          <a:xfrm rot="16200000" flipH="1">
            <a:off x="5213245" y="2617682"/>
            <a:ext cx="2505428" cy="2298556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urved Connector 153"/>
          <p:cNvCxnSpPr>
            <a:stCxn id="22" idx="2"/>
            <a:endCxn id="56" idx="0"/>
          </p:cNvCxnSpPr>
          <p:nvPr/>
        </p:nvCxnSpPr>
        <p:spPr>
          <a:xfrm rot="5400000">
            <a:off x="2246208" y="1949201"/>
            <a:ext cx="2505428" cy="3635518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urved Connector 156"/>
          <p:cNvCxnSpPr>
            <a:stCxn id="21" idx="2"/>
            <a:endCxn id="56" idx="0"/>
          </p:cNvCxnSpPr>
          <p:nvPr/>
        </p:nvCxnSpPr>
        <p:spPr>
          <a:xfrm rot="5400000">
            <a:off x="1564413" y="2630997"/>
            <a:ext cx="2505428" cy="2271927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urved Connector 159"/>
          <p:cNvCxnSpPr>
            <a:stCxn id="21" idx="2"/>
            <a:endCxn id="57" idx="0"/>
          </p:cNvCxnSpPr>
          <p:nvPr/>
        </p:nvCxnSpPr>
        <p:spPr>
          <a:xfrm rot="16200000" flipH="1">
            <a:off x="3047931" y="3419405"/>
            <a:ext cx="2505428" cy="69511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urved Connector 162"/>
          <p:cNvCxnSpPr>
            <a:stCxn id="21" idx="2"/>
            <a:endCxn id="58" idx="0"/>
          </p:cNvCxnSpPr>
          <p:nvPr/>
        </p:nvCxnSpPr>
        <p:spPr>
          <a:xfrm rot="16200000" flipH="1">
            <a:off x="4531449" y="1935886"/>
            <a:ext cx="2505428" cy="3662147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urved Connector 165"/>
          <p:cNvCxnSpPr>
            <a:stCxn id="20" idx="2"/>
            <a:endCxn id="56" idx="0"/>
          </p:cNvCxnSpPr>
          <p:nvPr/>
        </p:nvCxnSpPr>
        <p:spPr>
          <a:xfrm rot="5400000">
            <a:off x="882617" y="3312792"/>
            <a:ext cx="2505428" cy="908336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urved Connector 168"/>
          <p:cNvCxnSpPr>
            <a:stCxn id="15" idx="2"/>
            <a:endCxn id="56" idx="0"/>
          </p:cNvCxnSpPr>
          <p:nvPr/>
        </p:nvCxnSpPr>
        <p:spPr>
          <a:xfrm rot="16200000" flipH="1">
            <a:off x="200998" y="3539509"/>
            <a:ext cx="2505074" cy="455255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90208" y="1206337"/>
            <a:ext cx="793825" cy="799884"/>
          </a:xfrm>
          <a:prstGeom prst="rect">
            <a:avLst/>
          </a:prstGeom>
        </p:spPr>
      </p:pic>
      <p:cxnSp>
        <p:nvCxnSpPr>
          <p:cNvPr id="174" name="Curved Connector 173"/>
          <p:cNvCxnSpPr>
            <a:stCxn id="38" idx="3"/>
            <a:endCxn id="56" idx="0"/>
          </p:cNvCxnSpPr>
          <p:nvPr/>
        </p:nvCxnSpPr>
        <p:spPr>
          <a:xfrm>
            <a:off x="1291133" y="3840297"/>
            <a:ext cx="390030" cy="1179377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urved Connector 176"/>
          <p:cNvCxnSpPr>
            <a:stCxn id="38" idx="3"/>
            <a:endCxn id="58" idx="0"/>
          </p:cNvCxnSpPr>
          <p:nvPr/>
        </p:nvCxnSpPr>
        <p:spPr>
          <a:xfrm>
            <a:off x="1291133" y="3840297"/>
            <a:ext cx="6324104" cy="1179377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urved Connector 179"/>
          <p:cNvCxnSpPr>
            <a:stCxn id="42" idx="1"/>
            <a:endCxn id="58" idx="0"/>
          </p:cNvCxnSpPr>
          <p:nvPr/>
        </p:nvCxnSpPr>
        <p:spPr>
          <a:xfrm rot="10800000" flipV="1">
            <a:off x="7615237" y="3840296"/>
            <a:ext cx="219904" cy="1179378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urved Connector 182"/>
          <p:cNvCxnSpPr>
            <a:stCxn id="38" idx="3"/>
            <a:endCxn id="57" idx="0"/>
          </p:cNvCxnSpPr>
          <p:nvPr/>
        </p:nvCxnSpPr>
        <p:spPr>
          <a:xfrm>
            <a:off x="1291133" y="3840297"/>
            <a:ext cx="3357067" cy="1179377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urved Connector 185"/>
          <p:cNvCxnSpPr>
            <a:stCxn id="42" idx="1"/>
            <a:endCxn id="56" idx="0"/>
          </p:cNvCxnSpPr>
          <p:nvPr/>
        </p:nvCxnSpPr>
        <p:spPr>
          <a:xfrm rot="10800000" flipV="1">
            <a:off x="1681163" y="3840296"/>
            <a:ext cx="6153978" cy="1179378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Curved Connector 188"/>
          <p:cNvCxnSpPr>
            <a:stCxn id="56" idx="3"/>
            <a:endCxn id="57" idx="0"/>
          </p:cNvCxnSpPr>
          <p:nvPr/>
        </p:nvCxnSpPr>
        <p:spPr>
          <a:xfrm flipV="1">
            <a:off x="2447926" y="5019674"/>
            <a:ext cx="2200274" cy="766763"/>
          </a:xfrm>
          <a:prstGeom prst="curvedConnector4">
            <a:avLst>
              <a:gd name="adj1" fmla="val 32576"/>
              <a:gd name="adj2" fmla="val 129814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urved Connector 191"/>
          <p:cNvCxnSpPr>
            <a:stCxn id="58" idx="1"/>
            <a:endCxn id="57" idx="0"/>
          </p:cNvCxnSpPr>
          <p:nvPr/>
        </p:nvCxnSpPr>
        <p:spPr>
          <a:xfrm rot="10800000">
            <a:off x="4648200" y="5019675"/>
            <a:ext cx="2200274" cy="766763"/>
          </a:xfrm>
          <a:prstGeom prst="curvedConnector4">
            <a:avLst>
              <a:gd name="adj1" fmla="val 32576"/>
              <a:gd name="adj2" fmla="val 129814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urved Connector 195"/>
          <p:cNvCxnSpPr>
            <a:endCxn id="58" idx="0"/>
          </p:cNvCxnSpPr>
          <p:nvPr/>
        </p:nvCxnSpPr>
        <p:spPr>
          <a:xfrm flipV="1">
            <a:off x="2443163" y="5019674"/>
            <a:ext cx="5172074" cy="766763"/>
          </a:xfrm>
          <a:prstGeom prst="curvedConnector4">
            <a:avLst>
              <a:gd name="adj1" fmla="val 22497"/>
              <a:gd name="adj2" fmla="val 129814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38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28" y="2688521"/>
            <a:ext cx="1353102" cy="20594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343" y="1325194"/>
            <a:ext cx="828675" cy="11890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752" y="1325194"/>
            <a:ext cx="828675" cy="11890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161" y="1325194"/>
            <a:ext cx="828675" cy="1189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70" y="1325548"/>
            <a:ext cx="828675" cy="1189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Real-Time Emergency Response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934" y="1325194"/>
            <a:ext cx="828675" cy="11890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525" y="1325194"/>
            <a:ext cx="828675" cy="11890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19" y="1221859"/>
            <a:ext cx="1101868" cy="7685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304" y="1093251"/>
            <a:ext cx="990525" cy="9905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1" y="1206337"/>
            <a:ext cx="813088" cy="8130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7485" y="1267007"/>
            <a:ext cx="723439" cy="7234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3276601"/>
            <a:ext cx="910133" cy="112739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5141" y="3276600"/>
            <a:ext cx="910133" cy="112739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967" y="3685707"/>
            <a:ext cx="590740" cy="59074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8461" y="1306237"/>
            <a:ext cx="980125" cy="68420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0880" y="3675024"/>
            <a:ext cx="598653" cy="612105"/>
          </a:xfrm>
          <a:prstGeom prst="rect">
            <a:avLst/>
          </a:prstGeom>
        </p:spPr>
      </p:pic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019674"/>
            <a:ext cx="1533526" cy="15335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81437" y="5019674"/>
            <a:ext cx="1533526" cy="15335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48474" y="5019674"/>
            <a:ext cx="1533526" cy="15335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8157" y="5019674"/>
            <a:ext cx="909769" cy="92314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24631" y="5062147"/>
            <a:ext cx="833569" cy="92029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0" y="5062147"/>
            <a:ext cx="838200" cy="838200"/>
          </a:xfrm>
          <a:prstGeom prst="rect">
            <a:avLst/>
          </a:prstGeom>
        </p:spPr>
      </p:pic>
      <p:cxnSp>
        <p:nvCxnSpPr>
          <p:cNvPr id="120" name="Curved Connector 119"/>
          <p:cNvCxnSpPr>
            <a:stCxn id="16" idx="2"/>
            <a:endCxn id="57" idx="0"/>
          </p:cNvCxnSpPr>
          <p:nvPr/>
        </p:nvCxnSpPr>
        <p:spPr>
          <a:xfrm rot="5400000">
            <a:off x="5093318" y="2069129"/>
            <a:ext cx="2505428" cy="3395663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urved Connector 135"/>
          <p:cNvCxnSpPr>
            <a:stCxn id="16" idx="2"/>
            <a:endCxn id="58" idx="0"/>
          </p:cNvCxnSpPr>
          <p:nvPr/>
        </p:nvCxnSpPr>
        <p:spPr>
          <a:xfrm rot="5400000">
            <a:off x="6576836" y="3552647"/>
            <a:ext cx="2505428" cy="428626"/>
          </a:xfrm>
          <a:prstGeom prst="curvedConnector3">
            <a:avLst>
              <a:gd name="adj1" fmla="val 34793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urved Connector 139"/>
          <p:cNvCxnSpPr>
            <a:stCxn id="16" idx="2"/>
            <a:endCxn id="56" idx="0"/>
          </p:cNvCxnSpPr>
          <p:nvPr/>
        </p:nvCxnSpPr>
        <p:spPr>
          <a:xfrm rot="5400000">
            <a:off x="3609799" y="585610"/>
            <a:ext cx="2505428" cy="636270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urved Connector 142"/>
          <p:cNvCxnSpPr>
            <a:stCxn id="14" idx="2"/>
            <a:endCxn id="58" idx="0"/>
          </p:cNvCxnSpPr>
          <p:nvPr/>
        </p:nvCxnSpPr>
        <p:spPr>
          <a:xfrm rot="16200000" flipH="1">
            <a:off x="5895040" y="3299477"/>
            <a:ext cx="2505428" cy="934965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urved Connector 145"/>
          <p:cNvCxnSpPr>
            <a:stCxn id="14" idx="2"/>
            <a:endCxn id="56" idx="0"/>
          </p:cNvCxnSpPr>
          <p:nvPr/>
        </p:nvCxnSpPr>
        <p:spPr>
          <a:xfrm rot="5400000">
            <a:off x="2928004" y="1267406"/>
            <a:ext cx="2505428" cy="4999109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urved Connector 148"/>
          <p:cNvCxnSpPr>
            <a:stCxn id="22" idx="2"/>
            <a:endCxn id="58" idx="0"/>
          </p:cNvCxnSpPr>
          <p:nvPr/>
        </p:nvCxnSpPr>
        <p:spPr>
          <a:xfrm rot="16200000" flipH="1">
            <a:off x="5213245" y="2617682"/>
            <a:ext cx="2505428" cy="2298556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urved Connector 153"/>
          <p:cNvCxnSpPr>
            <a:stCxn id="22" idx="2"/>
            <a:endCxn id="56" idx="0"/>
          </p:cNvCxnSpPr>
          <p:nvPr/>
        </p:nvCxnSpPr>
        <p:spPr>
          <a:xfrm rot="5400000">
            <a:off x="2246208" y="1949201"/>
            <a:ext cx="2505428" cy="3635518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urved Connector 156"/>
          <p:cNvCxnSpPr>
            <a:stCxn id="21" idx="2"/>
            <a:endCxn id="56" idx="0"/>
          </p:cNvCxnSpPr>
          <p:nvPr/>
        </p:nvCxnSpPr>
        <p:spPr>
          <a:xfrm rot="5400000">
            <a:off x="1564413" y="2630997"/>
            <a:ext cx="2505428" cy="2271927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urved Connector 159"/>
          <p:cNvCxnSpPr>
            <a:stCxn id="21" idx="2"/>
            <a:endCxn id="57" idx="0"/>
          </p:cNvCxnSpPr>
          <p:nvPr/>
        </p:nvCxnSpPr>
        <p:spPr>
          <a:xfrm rot="16200000" flipH="1">
            <a:off x="3047931" y="3419405"/>
            <a:ext cx="2505428" cy="69511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urved Connector 162"/>
          <p:cNvCxnSpPr>
            <a:stCxn id="21" idx="2"/>
            <a:endCxn id="58" idx="0"/>
          </p:cNvCxnSpPr>
          <p:nvPr/>
        </p:nvCxnSpPr>
        <p:spPr>
          <a:xfrm rot="16200000" flipH="1">
            <a:off x="4531449" y="1935886"/>
            <a:ext cx="2505428" cy="3662147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urved Connector 165"/>
          <p:cNvCxnSpPr>
            <a:stCxn id="20" idx="2"/>
            <a:endCxn id="56" idx="0"/>
          </p:cNvCxnSpPr>
          <p:nvPr/>
        </p:nvCxnSpPr>
        <p:spPr>
          <a:xfrm rot="5400000">
            <a:off x="882617" y="3312792"/>
            <a:ext cx="2505428" cy="908336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urved Connector 168"/>
          <p:cNvCxnSpPr>
            <a:stCxn id="15" idx="2"/>
            <a:endCxn id="56" idx="0"/>
          </p:cNvCxnSpPr>
          <p:nvPr/>
        </p:nvCxnSpPr>
        <p:spPr>
          <a:xfrm rot="16200000" flipH="1">
            <a:off x="200998" y="3539509"/>
            <a:ext cx="2505074" cy="455255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90208" y="1206337"/>
            <a:ext cx="793825" cy="799884"/>
          </a:xfrm>
          <a:prstGeom prst="rect">
            <a:avLst/>
          </a:prstGeom>
        </p:spPr>
      </p:pic>
      <p:cxnSp>
        <p:nvCxnSpPr>
          <p:cNvPr id="174" name="Curved Connector 173"/>
          <p:cNvCxnSpPr>
            <a:stCxn id="38" idx="3"/>
            <a:endCxn id="56" idx="0"/>
          </p:cNvCxnSpPr>
          <p:nvPr/>
        </p:nvCxnSpPr>
        <p:spPr>
          <a:xfrm>
            <a:off x="1291133" y="3840297"/>
            <a:ext cx="390030" cy="1179377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urved Connector 176"/>
          <p:cNvCxnSpPr>
            <a:stCxn id="38" idx="3"/>
            <a:endCxn id="58" idx="0"/>
          </p:cNvCxnSpPr>
          <p:nvPr/>
        </p:nvCxnSpPr>
        <p:spPr>
          <a:xfrm>
            <a:off x="1291133" y="3840297"/>
            <a:ext cx="6324104" cy="1179377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urved Connector 179"/>
          <p:cNvCxnSpPr>
            <a:stCxn id="42" idx="1"/>
            <a:endCxn id="58" idx="0"/>
          </p:cNvCxnSpPr>
          <p:nvPr/>
        </p:nvCxnSpPr>
        <p:spPr>
          <a:xfrm rot="10800000" flipV="1">
            <a:off x="7615237" y="3840296"/>
            <a:ext cx="219904" cy="1179378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urved Connector 182"/>
          <p:cNvCxnSpPr>
            <a:stCxn id="38" idx="3"/>
            <a:endCxn id="57" idx="0"/>
          </p:cNvCxnSpPr>
          <p:nvPr/>
        </p:nvCxnSpPr>
        <p:spPr>
          <a:xfrm>
            <a:off x="1291133" y="3840297"/>
            <a:ext cx="3357067" cy="1179377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urved Connector 185"/>
          <p:cNvCxnSpPr>
            <a:stCxn id="42" idx="1"/>
            <a:endCxn id="56" idx="0"/>
          </p:cNvCxnSpPr>
          <p:nvPr/>
        </p:nvCxnSpPr>
        <p:spPr>
          <a:xfrm rot="10800000" flipV="1">
            <a:off x="1681163" y="3840296"/>
            <a:ext cx="6153978" cy="1179378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Curved Connector 188"/>
          <p:cNvCxnSpPr>
            <a:stCxn id="56" idx="3"/>
            <a:endCxn id="57" idx="0"/>
          </p:cNvCxnSpPr>
          <p:nvPr/>
        </p:nvCxnSpPr>
        <p:spPr>
          <a:xfrm flipV="1">
            <a:off x="2447926" y="5019674"/>
            <a:ext cx="2200274" cy="766763"/>
          </a:xfrm>
          <a:prstGeom prst="curvedConnector4">
            <a:avLst>
              <a:gd name="adj1" fmla="val 32576"/>
              <a:gd name="adj2" fmla="val 129814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urved Connector 191"/>
          <p:cNvCxnSpPr>
            <a:stCxn id="58" idx="1"/>
            <a:endCxn id="57" idx="0"/>
          </p:cNvCxnSpPr>
          <p:nvPr/>
        </p:nvCxnSpPr>
        <p:spPr>
          <a:xfrm rot="10800000">
            <a:off x="4648200" y="5019675"/>
            <a:ext cx="2200274" cy="766763"/>
          </a:xfrm>
          <a:prstGeom prst="curvedConnector4">
            <a:avLst>
              <a:gd name="adj1" fmla="val 32576"/>
              <a:gd name="adj2" fmla="val 129814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urved Connector 195"/>
          <p:cNvCxnSpPr>
            <a:endCxn id="58" idx="0"/>
          </p:cNvCxnSpPr>
          <p:nvPr/>
        </p:nvCxnSpPr>
        <p:spPr>
          <a:xfrm flipV="1">
            <a:off x="2443163" y="5019674"/>
            <a:ext cx="5172074" cy="766763"/>
          </a:xfrm>
          <a:prstGeom prst="curvedConnector4">
            <a:avLst>
              <a:gd name="adj1" fmla="val 22497"/>
              <a:gd name="adj2" fmla="val 129814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21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ecagon 5"/>
          <p:cNvSpPr/>
          <p:nvPr/>
        </p:nvSpPr>
        <p:spPr>
          <a:xfrm>
            <a:off x="3810000" y="2987137"/>
            <a:ext cx="1676400" cy="1584863"/>
          </a:xfrm>
          <a:prstGeom prst="decagon">
            <a:avLst/>
          </a:prstGeom>
          <a:solidFill>
            <a:srgbClr val="1D1C1C"/>
          </a:solidFill>
          <a:ln>
            <a:solidFill>
              <a:srgbClr val="1D1C1C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3" y="1325194"/>
            <a:ext cx="828675" cy="11890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752" y="1325194"/>
            <a:ext cx="828675" cy="11890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161" y="1325194"/>
            <a:ext cx="828675" cy="1189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70" y="1325548"/>
            <a:ext cx="828675" cy="1189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Real-Time Emergency Response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934" y="1325194"/>
            <a:ext cx="828675" cy="11890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525" y="1325194"/>
            <a:ext cx="828675" cy="11890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19" y="1221859"/>
            <a:ext cx="1101868" cy="7685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304" y="1093251"/>
            <a:ext cx="990525" cy="9905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1" y="1206337"/>
            <a:ext cx="813088" cy="8130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7485" y="1267007"/>
            <a:ext cx="723439" cy="7234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276601"/>
            <a:ext cx="910133" cy="112739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5141" y="3276600"/>
            <a:ext cx="910133" cy="112739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967" y="3685707"/>
            <a:ext cx="590740" cy="59074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8461" y="1306237"/>
            <a:ext cx="980125" cy="684209"/>
          </a:xfrm>
          <a:prstGeom prst="rect">
            <a:avLst/>
          </a:prstGeom>
        </p:spPr>
      </p:pic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019674"/>
            <a:ext cx="1533526" cy="15335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1437" y="5019674"/>
            <a:ext cx="1533526" cy="15335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8474" y="5019674"/>
            <a:ext cx="1533526" cy="15335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8157" y="5019674"/>
            <a:ext cx="909769" cy="92314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4631" y="5062147"/>
            <a:ext cx="833569" cy="92029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0" y="5062147"/>
            <a:ext cx="838200" cy="8382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90208" y="1206337"/>
            <a:ext cx="793825" cy="799884"/>
          </a:xfrm>
          <a:prstGeom prst="rect">
            <a:avLst/>
          </a:prstGeom>
        </p:spPr>
      </p:pic>
      <p:cxnSp>
        <p:nvCxnSpPr>
          <p:cNvPr id="55" name="Curved Connector 54"/>
          <p:cNvCxnSpPr>
            <a:stCxn id="15" idx="2"/>
            <a:endCxn id="6" idx="7"/>
          </p:cNvCxnSpPr>
          <p:nvPr/>
        </p:nvCxnSpPr>
        <p:spPr>
          <a:xfrm rot="16200000" flipH="1">
            <a:off x="2210385" y="1530123"/>
            <a:ext cx="775220" cy="2744174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20" idx="2"/>
            <a:endCxn id="6" idx="7"/>
          </p:cNvCxnSpPr>
          <p:nvPr/>
        </p:nvCxnSpPr>
        <p:spPr>
          <a:xfrm rot="16200000" flipH="1">
            <a:off x="2892003" y="2211741"/>
            <a:ext cx="775574" cy="1380583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>
            <a:stCxn id="21" idx="2"/>
            <a:endCxn id="6" idx="8"/>
          </p:cNvCxnSpPr>
          <p:nvPr/>
        </p:nvCxnSpPr>
        <p:spPr>
          <a:xfrm rot="16200000" flipH="1">
            <a:off x="3934690" y="2532646"/>
            <a:ext cx="472893" cy="436092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/>
          <p:cNvCxnSpPr>
            <a:stCxn id="22" idx="2"/>
            <a:endCxn id="6" idx="9"/>
          </p:cNvCxnSpPr>
          <p:nvPr/>
        </p:nvCxnSpPr>
        <p:spPr>
          <a:xfrm rot="5400000">
            <a:off x="4875504" y="2545961"/>
            <a:ext cx="472893" cy="409463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14" idx="2"/>
            <a:endCxn id="6" idx="0"/>
          </p:cNvCxnSpPr>
          <p:nvPr/>
        </p:nvCxnSpPr>
        <p:spPr>
          <a:xfrm rot="5400000">
            <a:off x="5615508" y="2225056"/>
            <a:ext cx="775574" cy="1353954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stCxn id="16" idx="2"/>
            <a:endCxn id="6" idx="0"/>
          </p:cNvCxnSpPr>
          <p:nvPr/>
        </p:nvCxnSpPr>
        <p:spPr>
          <a:xfrm rot="5400000">
            <a:off x="6297304" y="1543261"/>
            <a:ext cx="775574" cy="2717545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6" idx="2"/>
            <a:endCxn id="58" idx="0"/>
          </p:cNvCxnSpPr>
          <p:nvPr/>
        </p:nvCxnSpPr>
        <p:spPr>
          <a:xfrm>
            <a:off x="5326318" y="4269317"/>
            <a:ext cx="2288919" cy="750357"/>
          </a:xfrm>
          <a:prstGeom prst="curvedConnector2">
            <a:avLst/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/>
          <p:cNvCxnSpPr>
            <a:stCxn id="6" idx="3"/>
            <a:endCxn id="57" idx="0"/>
          </p:cNvCxnSpPr>
          <p:nvPr/>
        </p:nvCxnSpPr>
        <p:spPr>
          <a:xfrm rot="5400000">
            <a:off x="4553871" y="4666327"/>
            <a:ext cx="447676" cy="259018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stCxn id="6" idx="5"/>
            <a:endCxn id="56" idx="0"/>
          </p:cNvCxnSpPr>
          <p:nvPr/>
        </p:nvCxnSpPr>
        <p:spPr>
          <a:xfrm rot="10800000" flipV="1">
            <a:off x="1681164" y="4269316"/>
            <a:ext cx="2288919" cy="750357"/>
          </a:xfrm>
          <a:prstGeom prst="curvedConnector2">
            <a:avLst/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urved Connector 85"/>
          <p:cNvCxnSpPr>
            <a:stCxn id="56" idx="0"/>
            <a:endCxn id="6" idx="4"/>
          </p:cNvCxnSpPr>
          <p:nvPr/>
        </p:nvCxnSpPr>
        <p:spPr>
          <a:xfrm rot="5400000" flipH="1" flipV="1">
            <a:off x="2811334" y="3441827"/>
            <a:ext cx="447676" cy="2708019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urved Connector 95"/>
          <p:cNvCxnSpPr>
            <a:stCxn id="6" idx="1"/>
            <a:endCxn id="42" idx="1"/>
          </p:cNvCxnSpPr>
          <p:nvPr/>
        </p:nvCxnSpPr>
        <p:spPr>
          <a:xfrm>
            <a:off x="5486400" y="3779569"/>
            <a:ext cx="2348741" cy="60727"/>
          </a:xfrm>
          <a:prstGeom prst="curvedConnector3">
            <a:avLst>
              <a:gd name="adj1" fmla="val 50000"/>
            </a:avLst>
          </a:prstGeom>
          <a:ln>
            <a:solidFill>
              <a:srgbClr val="FFC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urved Connector 98"/>
          <p:cNvCxnSpPr>
            <a:stCxn id="38" idx="3"/>
            <a:endCxn id="6" idx="6"/>
          </p:cNvCxnSpPr>
          <p:nvPr/>
        </p:nvCxnSpPr>
        <p:spPr>
          <a:xfrm flipV="1">
            <a:off x="1291133" y="3779569"/>
            <a:ext cx="2518867" cy="60728"/>
          </a:xfrm>
          <a:prstGeom prst="curvedConnector3">
            <a:avLst>
              <a:gd name="adj1" fmla="val 50000"/>
            </a:avLst>
          </a:prstGeom>
          <a:ln>
            <a:solidFill>
              <a:srgbClr val="FFC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urved Connector 122"/>
          <p:cNvCxnSpPr>
            <a:stCxn id="58" idx="0"/>
            <a:endCxn id="6" idx="3"/>
          </p:cNvCxnSpPr>
          <p:nvPr/>
        </p:nvCxnSpPr>
        <p:spPr>
          <a:xfrm rot="16200000" flipV="1">
            <a:off x="6037390" y="3441826"/>
            <a:ext cx="447676" cy="2708019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urved Connector 125"/>
          <p:cNvCxnSpPr>
            <a:stCxn id="57" idx="0"/>
            <a:endCxn id="6" idx="4"/>
          </p:cNvCxnSpPr>
          <p:nvPr/>
        </p:nvCxnSpPr>
        <p:spPr>
          <a:xfrm rot="16200000" flipV="1">
            <a:off x="4294853" y="4666327"/>
            <a:ext cx="447676" cy="259018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97" name="Picture 719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32446" y="3197902"/>
            <a:ext cx="1111999" cy="1111999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90880" y="3675024"/>
            <a:ext cx="598653" cy="6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ecagon 5"/>
          <p:cNvSpPr/>
          <p:nvPr/>
        </p:nvSpPr>
        <p:spPr>
          <a:xfrm>
            <a:off x="3810000" y="2987137"/>
            <a:ext cx="1676400" cy="1584863"/>
          </a:xfrm>
          <a:prstGeom prst="decagon">
            <a:avLst/>
          </a:prstGeom>
          <a:solidFill>
            <a:srgbClr val="1D1C1C"/>
          </a:solidFill>
          <a:ln>
            <a:solidFill>
              <a:srgbClr val="1D1C1C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Apache Kafka</a:t>
            </a:r>
            <a:endParaRPr lang="en-IE" dirty="0"/>
          </a:p>
        </p:txBody>
      </p:sp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7197" name="Picture 71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446" y="3197902"/>
            <a:ext cx="1111999" cy="11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5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Apache Kafka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r>
              <a:rPr lang="en-IE" dirty="0" smtClean="0"/>
              <a:t>Open Source</a:t>
            </a:r>
          </a:p>
          <a:p>
            <a:endParaRPr lang="en-IE" dirty="0" smtClean="0"/>
          </a:p>
          <a:p>
            <a:r>
              <a:rPr lang="en-IE" dirty="0" smtClean="0"/>
              <a:t>Scala / Java</a:t>
            </a:r>
          </a:p>
          <a:p>
            <a:endParaRPr lang="en-IE" dirty="0" smtClean="0"/>
          </a:p>
          <a:p>
            <a:r>
              <a:rPr lang="en-IE" dirty="0" smtClean="0"/>
              <a:t>Originated in LinkedIn</a:t>
            </a:r>
            <a:endParaRPr lang="en-IE" dirty="0"/>
          </a:p>
        </p:txBody>
      </p:sp>
      <p:sp>
        <p:nvSpPr>
          <p:cNvPr id="4" name="Decagon 3"/>
          <p:cNvSpPr/>
          <p:nvPr/>
        </p:nvSpPr>
        <p:spPr>
          <a:xfrm>
            <a:off x="6858000" y="426768"/>
            <a:ext cx="1676400" cy="1584863"/>
          </a:xfrm>
          <a:prstGeom prst="decagon">
            <a:avLst/>
          </a:prstGeom>
          <a:solidFill>
            <a:srgbClr val="1D1C1C"/>
          </a:solidFill>
          <a:ln>
            <a:solidFill>
              <a:srgbClr val="1D1C1C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446" y="637533"/>
            <a:ext cx="1111999" cy="11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4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Image result for messag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43" y="3653597"/>
            <a:ext cx="454637" cy="45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Image result for messag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723" y="3632886"/>
            <a:ext cx="454637" cy="45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343" y="1325194"/>
            <a:ext cx="828675" cy="11890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752" y="1325194"/>
            <a:ext cx="828675" cy="11890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161" y="1325194"/>
            <a:ext cx="828675" cy="1189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70" y="1325548"/>
            <a:ext cx="828675" cy="1189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Overview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934" y="1325194"/>
            <a:ext cx="828675" cy="11890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525" y="1325194"/>
            <a:ext cx="828675" cy="11890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19" y="1221859"/>
            <a:ext cx="1101868" cy="7685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304" y="1093251"/>
            <a:ext cx="990525" cy="9905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1" y="1206337"/>
            <a:ext cx="813088" cy="8130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7485" y="1267007"/>
            <a:ext cx="723439" cy="72343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8461" y="1306237"/>
            <a:ext cx="980125" cy="684209"/>
          </a:xfrm>
          <a:prstGeom prst="rect">
            <a:avLst/>
          </a:prstGeom>
        </p:spPr>
      </p:pic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5019674"/>
            <a:ext cx="1533526" cy="15335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1437" y="5019674"/>
            <a:ext cx="1533526" cy="15335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8474" y="5019674"/>
            <a:ext cx="1533526" cy="15335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8157" y="5019674"/>
            <a:ext cx="909769" cy="92314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4631" y="5062147"/>
            <a:ext cx="833569" cy="92029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0" y="5062147"/>
            <a:ext cx="838200" cy="8382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90208" y="1206337"/>
            <a:ext cx="793825" cy="799884"/>
          </a:xfrm>
          <a:prstGeom prst="rect">
            <a:avLst/>
          </a:prstGeom>
        </p:spPr>
      </p:pic>
      <p:cxnSp>
        <p:nvCxnSpPr>
          <p:cNvPr id="55" name="Curved Connector 54"/>
          <p:cNvCxnSpPr>
            <a:stCxn id="15" idx="2"/>
            <a:endCxn id="6" idx="7"/>
          </p:cNvCxnSpPr>
          <p:nvPr/>
        </p:nvCxnSpPr>
        <p:spPr>
          <a:xfrm rot="16200000" flipH="1">
            <a:off x="2210385" y="1530123"/>
            <a:ext cx="775220" cy="2744174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20" idx="2"/>
            <a:endCxn id="6" idx="7"/>
          </p:cNvCxnSpPr>
          <p:nvPr/>
        </p:nvCxnSpPr>
        <p:spPr>
          <a:xfrm rot="16200000" flipH="1">
            <a:off x="2892003" y="2211741"/>
            <a:ext cx="775574" cy="1380583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>
            <a:stCxn id="21" idx="2"/>
            <a:endCxn id="6" idx="8"/>
          </p:cNvCxnSpPr>
          <p:nvPr/>
        </p:nvCxnSpPr>
        <p:spPr>
          <a:xfrm rot="16200000" flipH="1">
            <a:off x="3934690" y="2532646"/>
            <a:ext cx="472893" cy="436092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/>
          <p:cNvCxnSpPr>
            <a:stCxn id="22" idx="2"/>
            <a:endCxn id="6" idx="9"/>
          </p:cNvCxnSpPr>
          <p:nvPr/>
        </p:nvCxnSpPr>
        <p:spPr>
          <a:xfrm rot="5400000">
            <a:off x="4875504" y="2545961"/>
            <a:ext cx="472893" cy="409463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14" idx="2"/>
            <a:endCxn id="6" idx="0"/>
          </p:cNvCxnSpPr>
          <p:nvPr/>
        </p:nvCxnSpPr>
        <p:spPr>
          <a:xfrm rot="5400000">
            <a:off x="5615508" y="2225056"/>
            <a:ext cx="775574" cy="1353954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stCxn id="16" idx="2"/>
            <a:endCxn id="6" idx="0"/>
          </p:cNvCxnSpPr>
          <p:nvPr/>
        </p:nvCxnSpPr>
        <p:spPr>
          <a:xfrm rot="5400000">
            <a:off x="6297304" y="1543261"/>
            <a:ext cx="775574" cy="2717545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6" idx="2"/>
            <a:endCxn id="58" idx="0"/>
          </p:cNvCxnSpPr>
          <p:nvPr/>
        </p:nvCxnSpPr>
        <p:spPr>
          <a:xfrm>
            <a:off x="5326318" y="4269317"/>
            <a:ext cx="2288919" cy="750357"/>
          </a:xfrm>
          <a:prstGeom prst="curvedConnector2">
            <a:avLst/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/>
          <p:cNvCxnSpPr>
            <a:stCxn id="6" idx="3"/>
            <a:endCxn id="57" idx="0"/>
          </p:cNvCxnSpPr>
          <p:nvPr/>
        </p:nvCxnSpPr>
        <p:spPr>
          <a:xfrm rot="5400000">
            <a:off x="4553871" y="4666327"/>
            <a:ext cx="447676" cy="259018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stCxn id="6" idx="5"/>
            <a:endCxn id="56" idx="0"/>
          </p:cNvCxnSpPr>
          <p:nvPr/>
        </p:nvCxnSpPr>
        <p:spPr>
          <a:xfrm rot="10800000" flipV="1">
            <a:off x="1681164" y="4269316"/>
            <a:ext cx="2288919" cy="750357"/>
          </a:xfrm>
          <a:prstGeom prst="curvedConnector2">
            <a:avLst/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57200" y="5029555"/>
            <a:ext cx="8229600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Consumers (Pull)</a:t>
            </a:r>
            <a:endParaRPr lang="en-IE" sz="4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pic>
        <p:nvPicPr>
          <p:cNvPr id="21506" name="Picture 2" descr="Image result for messag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556" y="1479243"/>
            <a:ext cx="454637" cy="45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ecagon 5"/>
          <p:cNvSpPr/>
          <p:nvPr/>
        </p:nvSpPr>
        <p:spPr>
          <a:xfrm>
            <a:off x="3810000" y="2987137"/>
            <a:ext cx="1676400" cy="1584863"/>
          </a:xfrm>
          <a:prstGeom prst="decagon">
            <a:avLst/>
          </a:prstGeom>
          <a:solidFill>
            <a:srgbClr val="1D1C1C"/>
          </a:solidFill>
          <a:ln>
            <a:solidFill>
              <a:srgbClr val="1D1C1C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197" name="Picture 719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32446" y="3197902"/>
            <a:ext cx="1111999" cy="1111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990600"/>
            <a:ext cx="8229600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Alegreya Sans SC" panose="00000500000000000000" pitchFamily="2" charset="0"/>
              </a:rPr>
              <a:t>Producers (Push)</a:t>
            </a:r>
            <a:endParaRPr lang="en-IE" sz="4800" dirty="0">
              <a:solidFill>
                <a:srgbClr val="0070C0"/>
              </a:solidFill>
              <a:latin typeface="Alegreya Sans SC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34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85185E-6 L 0.00556 0.12778 L -0.05278 0.18704 L -0.17778 0.22593 L -0.3625 0.23704 " pathEditMode="relative" ptsTypes="AAAAA">
                                      <p:cBhvr>
                                        <p:cTn id="20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37 0.05579 L -0.05885 0.0632 L -0.21163 0.10208 L -0.26302 0.15949 L -0.26857 0.28542 " pathEditMode="relative" ptsTypes="AAAAA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L -0.01528 0.0574 L 0.07917 0.0574 L 0.16667 0.07963 L 0.27084 0.14074 L 0.27084 0.27407 " pathEditMode="relative" ptsTypes="AAAAAA"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Kafka: Data Model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7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Record</a:t>
            </a:r>
            <a:endParaRPr lang="en-IE" dirty="0"/>
          </a:p>
        </p:txBody>
      </p:sp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71" name="Rectangle 70"/>
          <p:cNvSpPr/>
          <p:nvPr/>
        </p:nvSpPr>
        <p:spPr>
          <a:xfrm>
            <a:off x="457200" y="990600"/>
            <a:ext cx="8229600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Alegreya Sans SC" panose="00000500000000000000" pitchFamily="2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Alegreya Sans SC" panose="00000500000000000000" pitchFamily="2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57200" y="5029555"/>
            <a:ext cx="8229600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Consumers</a:t>
            </a:r>
            <a:endParaRPr lang="en-IE" sz="4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grpSp>
        <p:nvGrpSpPr>
          <p:cNvPr id="7179" name="Group 7178"/>
          <p:cNvGrpSpPr/>
          <p:nvPr/>
        </p:nvGrpSpPr>
        <p:grpSpPr>
          <a:xfrm>
            <a:off x="457200" y="2514244"/>
            <a:ext cx="4114801" cy="2515310"/>
            <a:chOff x="457200" y="2514244"/>
            <a:chExt cx="4114801" cy="2515310"/>
          </a:xfrm>
        </p:grpSpPr>
        <p:sp>
          <p:nvSpPr>
            <p:cNvPr id="4" name="Rectangle 3"/>
            <p:cNvSpPr/>
            <p:nvPr/>
          </p:nvSpPr>
          <p:spPr>
            <a:xfrm>
              <a:off x="457200" y="3378200"/>
              <a:ext cx="914400" cy="111760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57200" y="2921000"/>
              <a:ext cx="914400" cy="4572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 smtClean="0"/>
                <a:t>1</a:t>
              </a:r>
              <a:endParaRPr lang="en-IE" dirty="0"/>
            </a:p>
          </p:txBody>
        </p:sp>
        <p:cxnSp>
          <p:nvCxnSpPr>
            <p:cNvPr id="74" name="Curved Connector 73"/>
            <p:cNvCxnSpPr>
              <a:stCxn id="71" idx="2"/>
              <a:endCxn id="47" idx="0"/>
            </p:cNvCxnSpPr>
            <p:nvPr/>
          </p:nvCxnSpPr>
          <p:spPr>
            <a:xfrm rot="5400000">
              <a:off x="2539823" y="888822"/>
              <a:ext cx="406755" cy="3657600"/>
            </a:xfrm>
            <a:prstGeom prst="curvedConnector3">
              <a:avLst>
                <a:gd name="adj1" fmla="val 50000"/>
              </a:avLst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urved Connector 75"/>
            <p:cNvCxnSpPr>
              <a:stCxn id="4" idx="2"/>
              <a:endCxn id="73" idx="0"/>
            </p:cNvCxnSpPr>
            <p:nvPr/>
          </p:nvCxnSpPr>
          <p:spPr>
            <a:xfrm rot="16200000" flipH="1">
              <a:off x="2476323" y="2933877"/>
              <a:ext cx="533755" cy="36576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70" name="Picture 716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639633"/>
              <a:ext cx="900396" cy="441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807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Record</a:t>
            </a:r>
            <a:endParaRPr lang="en-IE" dirty="0"/>
          </a:p>
        </p:txBody>
      </p:sp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4572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Rectangle 46"/>
          <p:cNvSpPr/>
          <p:nvPr/>
        </p:nvSpPr>
        <p:spPr>
          <a:xfrm>
            <a:off x="4572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71" name="Rectangle 70"/>
          <p:cNvSpPr/>
          <p:nvPr/>
        </p:nvSpPr>
        <p:spPr>
          <a:xfrm>
            <a:off x="457200" y="990600"/>
            <a:ext cx="8229600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Alegreya Sans SC" panose="00000500000000000000" pitchFamily="2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Alegreya Sans SC" panose="00000500000000000000" pitchFamily="2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57200" y="5029555"/>
            <a:ext cx="8229600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Consumers</a:t>
            </a:r>
            <a:endParaRPr lang="en-IE" sz="4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cxnSp>
        <p:nvCxnSpPr>
          <p:cNvPr id="74" name="Curved Connector 73"/>
          <p:cNvCxnSpPr>
            <a:stCxn id="71" idx="2"/>
            <a:endCxn id="47" idx="0"/>
          </p:cNvCxnSpPr>
          <p:nvPr/>
        </p:nvCxnSpPr>
        <p:spPr>
          <a:xfrm rot="5400000">
            <a:off x="2539823" y="888822"/>
            <a:ext cx="406755" cy="365760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/>
          <p:cNvCxnSpPr>
            <a:stCxn id="4" idx="2"/>
            <a:endCxn id="73" idx="0"/>
          </p:cNvCxnSpPr>
          <p:nvPr/>
        </p:nvCxnSpPr>
        <p:spPr>
          <a:xfrm rot="16200000" flipH="1">
            <a:off x="2476323" y="2933877"/>
            <a:ext cx="533755" cy="36576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716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39633"/>
            <a:ext cx="900396" cy="4411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990600"/>
            <a:ext cx="8534400" cy="58674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09600" y="13716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IE" dirty="0" smtClean="0"/>
          </a:p>
          <a:p>
            <a:r>
              <a:rPr lang="en-IE" dirty="0" smtClean="0"/>
              <a:t>Records represent "events"</a:t>
            </a:r>
          </a:p>
          <a:p>
            <a:endParaRPr lang="en-IE" dirty="0" smtClean="0"/>
          </a:p>
          <a:p>
            <a:r>
              <a:rPr lang="en-IE" dirty="0" smtClean="0"/>
              <a:t>Records are immutable</a:t>
            </a:r>
          </a:p>
          <a:p>
            <a:endParaRPr lang="en-IE" dirty="0"/>
          </a:p>
          <a:p>
            <a:r>
              <a:rPr lang="en-IE" dirty="0" smtClean="0"/>
              <a:t>Contain id (offset), timestamp, key and value</a:t>
            </a:r>
          </a:p>
          <a:p>
            <a:pPr lvl="1"/>
            <a:r>
              <a:rPr lang="en-IE" dirty="0" smtClean="0"/>
              <a:t>Timestamp assigned by application or Kafka</a:t>
            </a: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5356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Files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2" descr="The difference between a lagoon, lake, pond and river Qu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09" y="1219200"/>
            <a:ext cx="7384981" cy="490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9509" y="1219200"/>
            <a:ext cx="7384982" cy="4906963"/>
          </a:xfrm>
          <a:solidFill>
            <a:schemeClr val="tx1">
              <a:lumMod val="65000"/>
              <a:lumOff val="35000"/>
              <a:alpha val="88000"/>
            </a:schemeClr>
          </a:solidFill>
        </p:spPr>
        <p:txBody>
          <a:bodyPr/>
          <a:lstStyle/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Batch processing</a:t>
            </a: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Querying</a:t>
            </a:r>
          </a:p>
        </p:txBody>
      </p:sp>
    </p:spTree>
    <p:extLst>
      <p:ext uri="{BB962C8B-B14F-4D97-AF65-F5344CB8AC3E}">
        <p14:creationId xmlns:p14="http://schemas.microsoft.com/office/powerpoint/2010/main" val="155342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Ledger</a:t>
            </a:r>
            <a:endParaRPr lang="en-IE" dirty="0"/>
          </a:p>
        </p:txBody>
      </p:sp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4572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Rectangle 35"/>
          <p:cNvSpPr/>
          <p:nvPr/>
        </p:nvSpPr>
        <p:spPr>
          <a:xfrm>
            <a:off x="13716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Rectangle 37"/>
          <p:cNvSpPr/>
          <p:nvPr/>
        </p:nvSpPr>
        <p:spPr>
          <a:xfrm>
            <a:off x="22860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Rectangle 38"/>
          <p:cNvSpPr/>
          <p:nvPr/>
        </p:nvSpPr>
        <p:spPr>
          <a:xfrm>
            <a:off x="32004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Rectangle 39"/>
          <p:cNvSpPr/>
          <p:nvPr/>
        </p:nvSpPr>
        <p:spPr>
          <a:xfrm>
            <a:off x="41148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Rectangle 40"/>
          <p:cNvSpPr/>
          <p:nvPr/>
        </p:nvSpPr>
        <p:spPr>
          <a:xfrm>
            <a:off x="50292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Rectangle 41"/>
          <p:cNvSpPr/>
          <p:nvPr/>
        </p:nvSpPr>
        <p:spPr>
          <a:xfrm>
            <a:off x="59436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Rectangle 44"/>
          <p:cNvSpPr/>
          <p:nvPr/>
        </p:nvSpPr>
        <p:spPr>
          <a:xfrm>
            <a:off x="68580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Rectangle 46"/>
          <p:cNvSpPr/>
          <p:nvPr/>
        </p:nvSpPr>
        <p:spPr>
          <a:xfrm>
            <a:off x="4572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48" name="Rectangle 47"/>
          <p:cNvSpPr/>
          <p:nvPr/>
        </p:nvSpPr>
        <p:spPr>
          <a:xfrm>
            <a:off x="13716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51" name="Rectangle 50"/>
          <p:cNvSpPr/>
          <p:nvPr/>
        </p:nvSpPr>
        <p:spPr>
          <a:xfrm>
            <a:off x="32004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54" name="Rectangle 53"/>
          <p:cNvSpPr/>
          <p:nvPr/>
        </p:nvSpPr>
        <p:spPr>
          <a:xfrm>
            <a:off x="22860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64" name="Rectangle 63"/>
          <p:cNvSpPr/>
          <p:nvPr/>
        </p:nvSpPr>
        <p:spPr>
          <a:xfrm>
            <a:off x="41148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65" name="Rectangle 64"/>
          <p:cNvSpPr/>
          <p:nvPr/>
        </p:nvSpPr>
        <p:spPr>
          <a:xfrm>
            <a:off x="50292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67" name="Rectangle 66"/>
          <p:cNvSpPr/>
          <p:nvPr/>
        </p:nvSpPr>
        <p:spPr>
          <a:xfrm>
            <a:off x="59436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68" name="Rectangle 67"/>
          <p:cNvSpPr/>
          <p:nvPr/>
        </p:nvSpPr>
        <p:spPr>
          <a:xfrm>
            <a:off x="6870700" y="29210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71" name="Rectangle 70"/>
          <p:cNvSpPr/>
          <p:nvPr/>
        </p:nvSpPr>
        <p:spPr>
          <a:xfrm>
            <a:off x="457200" y="990600"/>
            <a:ext cx="8229600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Alegreya Sans SC" panose="00000500000000000000" pitchFamily="2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Alegreya Sans SC" panose="00000500000000000000" pitchFamily="2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57200" y="5029555"/>
            <a:ext cx="8229600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Consumers</a:t>
            </a:r>
            <a:endParaRPr lang="en-IE" sz="4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cxnSp>
        <p:nvCxnSpPr>
          <p:cNvPr id="74" name="Curved Connector 73"/>
          <p:cNvCxnSpPr>
            <a:stCxn id="71" idx="2"/>
          </p:cNvCxnSpPr>
          <p:nvPr/>
        </p:nvCxnSpPr>
        <p:spPr>
          <a:xfrm rot="16200000" flipH="1">
            <a:off x="6200598" y="885647"/>
            <a:ext cx="406755" cy="366395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7772400" y="33782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1" name="Rectangle 90"/>
          <p:cNvSpPr/>
          <p:nvPr/>
        </p:nvSpPr>
        <p:spPr>
          <a:xfrm>
            <a:off x="7772400" y="29210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39634"/>
            <a:ext cx="901359" cy="441609"/>
          </a:xfrm>
          <a:prstGeom prst="rect">
            <a:avLst/>
          </a:prstGeom>
        </p:spPr>
      </p:pic>
      <p:pic>
        <p:nvPicPr>
          <p:cNvPr id="7171" name="Picture 717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3639634"/>
            <a:ext cx="901359" cy="441609"/>
          </a:xfrm>
          <a:prstGeom prst="rect">
            <a:avLst/>
          </a:prstGeom>
        </p:spPr>
      </p:pic>
      <p:pic>
        <p:nvPicPr>
          <p:cNvPr id="7172" name="Picture 717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3639635"/>
            <a:ext cx="902323" cy="442091"/>
          </a:xfrm>
          <a:prstGeom prst="rect">
            <a:avLst/>
          </a:prstGeom>
        </p:spPr>
      </p:pic>
      <p:pic>
        <p:nvPicPr>
          <p:cNvPr id="7173" name="Picture 717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3639636"/>
            <a:ext cx="903288" cy="442573"/>
          </a:xfrm>
          <a:prstGeom prst="rect">
            <a:avLst/>
          </a:prstGeom>
        </p:spPr>
      </p:pic>
      <p:pic>
        <p:nvPicPr>
          <p:cNvPr id="7174" name="Picture 717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3638188"/>
            <a:ext cx="904254" cy="443056"/>
          </a:xfrm>
          <a:prstGeom prst="rect">
            <a:avLst/>
          </a:prstGeom>
        </p:spPr>
      </p:pic>
      <p:pic>
        <p:nvPicPr>
          <p:cNvPr id="7175" name="Picture 717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3638189"/>
            <a:ext cx="905221" cy="443539"/>
          </a:xfrm>
          <a:prstGeom prst="rect">
            <a:avLst/>
          </a:prstGeom>
        </p:spPr>
      </p:pic>
      <p:pic>
        <p:nvPicPr>
          <p:cNvPr id="7176" name="Picture 717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3638188"/>
            <a:ext cx="906189" cy="444023"/>
          </a:xfrm>
          <a:prstGeom prst="rect">
            <a:avLst/>
          </a:prstGeom>
        </p:spPr>
      </p:pic>
      <p:pic>
        <p:nvPicPr>
          <p:cNvPr id="7177" name="Picture 717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3638189"/>
            <a:ext cx="907158" cy="44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9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5" grpId="0" animBg="1"/>
      <p:bldP spid="48" grpId="0" animBg="1"/>
      <p:bldP spid="51" grpId="0" animBg="1"/>
      <p:bldP spid="54" grpId="0" animBg="1"/>
      <p:bldP spid="64" grpId="0" animBg="1"/>
      <p:bldP spid="65" grpId="0" animBg="1"/>
      <p:bldP spid="67" grpId="0" animBg="1"/>
      <p:bldP spid="68" grpId="0" animBg="1"/>
      <p:bldP spid="90" grpId="0" animBg="1"/>
      <p:bldP spid="9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Ledger</a:t>
            </a:r>
            <a:endParaRPr lang="en-IE" dirty="0"/>
          </a:p>
        </p:txBody>
      </p:sp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4572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Rectangle 35"/>
          <p:cNvSpPr/>
          <p:nvPr/>
        </p:nvSpPr>
        <p:spPr>
          <a:xfrm>
            <a:off x="13716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Rectangle 37"/>
          <p:cNvSpPr/>
          <p:nvPr/>
        </p:nvSpPr>
        <p:spPr>
          <a:xfrm>
            <a:off x="22860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Rectangle 38"/>
          <p:cNvSpPr/>
          <p:nvPr/>
        </p:nvSpPr>
        <p:spPr>
          <a:xfrm>
            <a:off x="32004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Rectangle 39"/>
          <p:cNvSpPr/>
          <p:nvPr/>
        </p:nvSpPr>
        <p:spPr>
          <a:xfrm>
            <a:off x="41148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Rectangle 40"/>
          <p:cNvSpPr/>
          <p:nvPr/>
        </p:nvSpPr>
        <p:spPr>
          <a:xfrm>
            <a:off x="50292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Rectangle 41"/>
          <p:cNvSpPr/>
          <p:nvPr/>
        </p:nvSpPr>
        <p:spPr>
          <a:xfrm>
            <a:off x="59436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Rectangle 44"/>
          <p:cNvSpPr/>
          <p:nvPr/>
        </p:nvSpPr>
        <p:spPr>
          <a:xfrm>
            <a:off x="68580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Rectangle 46"/>
          <p:cNvSpPr/>
          <p:nvPr/>
        </p:nvSpPr>
        <p:spPr>
          <a:xfrm>
            <a:off x="4572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48" name="Rectangle 47"/>
          <p:cNvSpPr/>
          <p:nvPr/>
        </p:nvSpPr>
        <p:spPr>
          <a:xfrm>
            <a:off x="13716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51" name="Rectangle 50"/>
          <p:cNvSpPr/>
          <p:nvPr/>
        </p:nvSpPr>
        <p:spPr>
          <a:xfrm>
            <a:off x="32004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54" name="Rectangle 53"/>
          <p:cNvSpPr/>
          <p:nvPr/>
        </p:nvSpPr>
        <p:spPr>
          <a:xfrm>
            <a:off x="22860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64" name="Rectangle 63"/>
          <p:cNvSpPr/>
          <p:nvPr/>
        </p:nvSpPr>
        <p:spPr>
          <a:xfrm>
            <a:off x="41148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65" name="Rectangle 64"/>
          <p:cNvSpPr/>
          <p:nvPr/>
        </p:nvSpPr>
        <p:spPr>
          <a:xfrm>
            <a:off x="50292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67" name="Rectangle 66"/>
          <p:cNvSpPr/>
          <p:nvPr/>
        </p:nvSpPr>
        <p:spPr>
          <a:xfrm>
            <a:off x="59436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68" name="Rectangle 67"/>
          <p:cNvSpPr/>
          <p:nvPr/>
        </p:nvSpPr>
        <p:spPr>
          <a:xfrm>
            <a:off x="6870700" y="29210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71" name="Rectangle 70"/>
          <p:cNvSpPr/>
          <p:nvPr/>
        </p:nvSpPr>
        <p:spPr>
          <a:xfrm>
            <a:off x="457200" y="990600"/>
            <a:ext cx="8229600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Alegreya Sans SC" panose="00000500000000000000" pitchFamily="2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Alegreya Sans SC" panose="00000500000000000000" pitchFamily="2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57200" y="5029555"/>
            <a:ext cx="8229600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Consumers</a:t>
            </a:r>
            <a:endParaRPr lang="en-IE" sz="4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cxnSp>
        <p:nvCxnSpPr>
          <p:cNvPr id="74" name="Curved Connector 73"/>
          <p:cNvCxnSpPr>
            <a:stCxn id="71" idx="2"/>
          </p:cNvCxnSpPr>
          <p:nvPr/>
        </p:nvCxnSpPr>
        <p:spPr>
          <a:xfrm rot="16200000" flipH="1">
            <a:off x="6200598" y="885647"/>
            <a:ext cx="406755" cy="366395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7772400" y="33782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1" name="Rectangle 90"/>
          <p:cNvSpPr/>
          <p:nvPr/>
        </p:nvSpPr>
        <p:spPr>
          <a:xfrm>
            <a:off x="7772400" y="29210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sp>
        <p:nvSpPr>
          <p:cNvPr id="34" name="Rectangle 33"/>
          <p:cNvSpPr/>
          <p:nvPr/>
        </p:nvSpPr>
        <p:spPr>
          <a:xfrm>
            <a:off x="304800" y="990600"/>
            <a:ext cx="8534400" cy="58674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609600" y="13716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IE" dirty="0" smtClean="0"/>
          </a:p>
          <a:p>
            <a:pPr marL="0" indent="0">
              <a:buNone/>
            </a:pPr>
            <a:endParaRPr lang="en-IE" dirty="0"/>
          </a:p>
          <a:p>
            <a:r>
              <a:rPr lang="en-IE" dirty="0" smtClean="0"/>
              <a:t>Producers may only append to ledger</a:t>
            </a: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3844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Log</a:t>
            </a:r>
            <a:endParaRPr lang="en-IE" dirty="0"/>
          </a:p>
        </p:txBody>
      </p:sp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4572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Rectangle 35"/>
          <p:cNvSpPr/>
          <p:nvPr/>
        </p:nvSpPr>
        <p:spPr>
          <a:xfrm>
            <a:off x="13716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Rectangle 37"/>
          <p:cNvSpPr/>
          <p:nvPr/>
        </p:nvSpPr>
        <p:spPr>
          <a:xfrm>
            <a:off x="22860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Rectangle 38"/>
          <p:cNvSpPr/>
          <p:nvPr/>
        </p:nvSpPr>
        <p:spPr>
          <a:xfrm>
            <a:off x="32004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Rectangle 39"/>
          <p:cNvSpPr/>
          <p:nvPr/>
        </p:nvSpPr>
        <p:spPr>
          <a:xfrm>
            <a:off x="41148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Rectangle 40"/>
          <p:cNvSpPr/>
          <p:nvPr/>
        </p:nvSpPr>
        <p:spPr>
          <a:xfrm>
            <a:off x="50292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Rectangle 41"/>
          <p:cNvSpPr/>
          <p:nvPr/>
        </p:nvSpPr>
        <p:spPr>
          <a:xfrm>
            <a:off x="59436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Rectangle 44"/>
          <p:cNvSpPr/>
          <p:nvPr/>
        </p:nvSpPr>
        <p:spPr>
          <a:xfrm>
            <a:off x="68580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Rectangle 46"/>
          <p:cNvSpPr/>
          <p:nvPr/>
        </p:nvSpPr>
        <p:spPr>
          <a:xfrm>
            <a:off x="4572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48" name="Rectangle 47"/>
          <p:cNvSpPr/>
          <p:nvPr/>
        </p:nvSpPr>
        <p:spPr>
          <a:xfrm>
            <a:off x="13716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51" name="Rectangle 50"/>
          <p:cNvSpPr/>
          <p:nvPr/>
        </p:nvSpPr>
        <p:spPr>
          <a:xfrm>
            <a:off x="32004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54" name="Rectangle 53"/>
          <p:cNvSpPr/>
          <p:nvPr/>
        </p:nvSpPr>
        <p:spPr>
          <a:xfrm>
            <a:off x="22860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64" name="Rectangle 63"/>
          <p:cNvSpPr/>
          <p:nvPr/>
        </p:nvSpPr>
        <p:spPr>
          <a:xfrm>
            <a:off x="41148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65" name="Rectangle 64"/>
          <p:cNvSpPr/>
          <p:nvPr/>
        </p:nvSpPr>
        <p:spPr>
          <a:xfrm>
            <a:off x="50292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67" name="Rectangle 66"/>
          <p:cNvSpPr/>
          <p:nvPr/>
        </p:nvSpPr>
        <p:spPr>
          <a:xfrm>
            <a:off x="59436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68" name="Rectangle 67"/>
          <p:cNvSpPr/>
          <p:nvPr/>
        </p:nvSpPr>
        <p:spPr>
          <a:xfrm>
            <a:off x="6870700" y="29210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71" name="Rectangle 70"/>
          <p:cNvSpPr/>
          <p:nvPr/>
        </p:nvSpPr>
        <p:spPr>
          <a:xfrm>
            <a:off x="457200" y="990600"/>
            <a:ext cx="8229600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Alegreya Sans SC" panose="00000500000000000000" pitchFamily="2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Alegreya Sans SC" panose="00000500000000000000" pitchFamily="2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57200" y="5029555"/>
            <a:ext cx="8229600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Consumers</a:t>
            </a:r>
            <a:endParaRPr lang="en-IE" sz="4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cxnSp>
        <p:nvCxnSpPr>
          <p:cNvPr id="74" name="Curved Connector 73"/>
          <p:cNvCxnSpPr>
            <a:stCxn id="71" idx="2"/>
          </p:cNvCxnSpPr>
          <p:nvPr/>
        </p:nvCxnSpPr>
        <p:spPr>
          <a:xfrm rot="16200000" flipH="1">
            <a:off x="6200598" y="885647"/>
            <a:ext cx="406755" cy="366395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/>
          <p:cNvCxnSpPr>
            <a:stCxn id="4" idx="2"/>
            <a:endCxn id="73" idx="0"/>
          </p:cNvCxnSpPr>
          <p:nvPr/>
        </p:nvCxnSpPr>
        <p:spPr>
          <a:xfrm rot="16200000" flipH="1">
            <a:off x="2476323" y="2933877"/>
            <a:ext cx="533755" cy="36576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urved Connector 76"/>
          <p:cNvCxnSpPr>
            <a:stCxn id="36" idx="2"/>
            <a:endCxn id="73" idx="0"/>
          </p:cNvCxnSpPr>
          <p:nvPr/>
        </p:nvCxnSpPr>
        <p:spPr>
          <a:xfrm rot="16200000" flipH="1">
            <a:off x="2933523" y="3391077"/>
            <a:ext cx="533755" cy="27432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urved Connector 78"/>
          <p:cNvCxnSpPr>
            <a:stCxn id="38" idx="2"/>
            <a:endCxn id="73" idx="0"/>
          </p:cNvCxnSpPr>
          <p:nvPr/>
        </p:nvCxnSpPr>
        <p:spPr>
          <a:xfrm rot="16200000" flipH="1">
            <a:off x="3390723" y="3848277"/>
            <a:ext cx="533755" cy="18288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urved Connector 79"/>
          <p:cNvCxnSpPr>
            <a:stCxn id="39" idx="2"/>
            <a:endCxn id="73" idx="0"/>
          </p:cNvCxnSpPr>
          <p:nvPr/>
        </p:nvCxnSpPr>
        <p:spPr>
          <a:xfrm rot="16200000" flipH="1">
            <a:off x="3847923" y="4305477"/>
            <a:ext cx="533755" cy="9144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81"/>
          <p:cNvCxnSpPr>
            <a:stCxn id="40" idx="2"/>
            <a:endCxn id="73" idx="0"/>
          </p:cNvCxnSpPr>
          <p:nvPr/>
        </p:nvCxnSpPr>
        <p:spPr>
          <a:xfrm rot="5400000">
            <a:off x="4305123" y="4762677"/>
            <a:ext cx="533755" cy="127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urved Connector 82"/>
          <p:cNvCxnSpPr>
            <a:stCxn id="41" idx="2"/>
            <a:endCxn id="73" idx="0"/>
          </p:cNvCxnSpPr>
          <p:nvPr/>
        </p:nvCxnSpPr>
        <p:spPr>
          <a:xfrm rot="5400000">
            <a:off x="4762323" y="4305477"/>
            <a:ext cx="533755" cy="9144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urved Connector 83"/>
          <p:cNvCxnSpPr>
            <a:stCxn id="42" idx="2"/>
            <a:endCxn id="73" idx="0"/>
          </p:cNvCxnSpPr>
          <p:nvPr/>
        </p:nvCxnSpPr>
        <p:spPr>
          <a:xfrm rot="5400000">
            <a:off x="5219523" y="3848277"/>
            <a:ext cx="533755" cy="18288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urved Connector 84"/>
          <p:cNvCxnSpPr>
            <a:stCxn id="45" idx="2"/>
            <a:endCxn id="73" idx="0"/>
          </p:cNvCxnSpPr>
          <p:nvPr/>
        </p:nvCxnSpPr>
        <p:spPr>
          <a:xfrm rot="5400000">
            <a:off x="5676723" y="3391077"/>
            <a:ext cx="533755" cy="27432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86"/>
          <p:cNvCxnSpPr>
            <a:endCxn id="73" idx="0"/>
          </p:cNvCxnSpPr>
          <p:nvPr/>
        </p:nvCxnSpPr>
        <p:spPr>
          <a:xfrm rot="5400000">
            <a:off x="6133923" y="2933877"/>
            <a:ext cx="533755" cy="36576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7772400" y="33782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1" name="Rectangle 90"/>
          <p:cNvSpPr/>
          <p:nvPr/>
        </p:nvSpPr>
        <p:spPr>
          <a:xfrm>
            <a:off x="7772400" y="29210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39634"/>
            <a:ext cx="901359" cy="441609"/>
          </a:xfrm>
          <a:prstGeom prst="rect">
            <a:avLst/>
          </a:prstGeom>
        </p:spPr>
      </p:pic>
      <p:pic>
        <p:nvPicPr>
          <p:cNvPr id="7171" name="Picture 717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3639634"/>
            <a:ext cx="901359" cy="441609"/>
          </a:xfrm>
          <a:prstGeom prst="rect">
            <a:avLst/>
          </a:prstGeom>
        </p:spPr>
      </p:pic>
      <p:pic>
        <p:nvPicPr>
          <p:cNvPr id="7172" name="Picture 717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3639635"/>
            <a:ext cx="902323" cy="442091"/>
          </a:xfrm>
          <a:prstGeom prst="rect">
            <a:avLst/>
          </a:prstGeom>
        </p:spPr>
      </p:pic>
      <p:pic>
        <p:nvPicPr>
          <p:cNvPr id="7173" name="Picture 717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3639636"/>
            <a:ext cx="903288" cy="442573"/>
          </a:xfrm>
          <a:prstGeom prst="rect">
            <a:avLst/>
          </a:prstGeom>
        </p:spPr>
      </p:pic>
      <p:pic>
        <p:nvPicPr>
          <p:cNvPr id="7174" name="Picture 717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3638188"/>
            <a:ext cx="904254" cy="443056"/>
          </a:xfrm>
          <a:prstGeom prst="rect">
            <a:avLst/>
          </a:prstGeom>
        </p:spPr>
      </p:pic>
      <p:pic>
        <p:nvPicPr>
          <p:cNvPr id="7175" name="Picture 717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3638189"/>
            <a:ext cx="905221" cy="443539"/>
          </a:xfrm>
          <a:prstGeom prst="rect">
            <a:avLst/>
          </a:prstGeom>
        </p:spPr>
      </p:pic>
      <p:pic>
        <p:nvPicPr>
          <p:cNvPr id="7176" name="Picture 717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3638188"/>
            <a:ext cx="906189" cy="444023"/>
          </a:xfrm>
          <a:prstGeom prst="rect">
            <a:avLst/>
          </a:prstGeom>
        </p:spPr>
      </p:pic>
      <p:pic>
        <p:nvPicPr>
          <p:cNvPr id="7177" name="Picture 717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3638189"/>
            <a:ext cx="907158" cy="44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5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Log</a:t>
            </a:r>
            <a:endParaRPr lang="en-IE" dirty="0"/>
          </a:p>
        </p:txBody>
      </p:sp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4572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Rectangle 35"/>
          <p:cNvSpPr/>
          <p:nvPr/>
        </p:nvSpPr>
        <p:spPr>
          <a:xfrm>
            <a:off x="13716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Rectangle 37"/>
          <p:cNvSpPr/>
          <p:nvPr/>
        </p:nvSpPr>
        <p:spPr>
          <a:xfrm>
            <a:off x="22860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Rectangle 38"/>
          <p:cNvSpPr/>
          <p:nvPr/>
        </p:nvSpPr>
        <p:spPr>
          <a:xfrm>
            <a:off x="32004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Rectangle 39"/>
          <p:cNvSpPr/>
          <p:nvPr/>
        </p:nvSpPr>
        <p:spPr>
          <a:xfrm>
            <a:off x="41148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Rectangle 40"/>
          <p:cNvSpPr/>
          <p:nvPr/>
        </p:nvSpPr>
        <p:spPr>
          <a:xfrm>
            <a:off x="50292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Rectangle 41"/>
          <p:cNvSpPr/>
          <p:nvPr/>
        </p:nvSpPr>
        <p:spPr>
          <a:xfrm>
            <a:off x="59436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Rectangle 44"/>
          <p:cNvSpPr/>
          <p:nvPr/>
        </p:nvSpPr>
        <p:spPr>
          <a:xfrm>
            <a:off x="68580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Rectangle 46"/>
          <p:cNvSpPr/>
          <p:nvPr/>
        </p:nvSpPr>
        <p:spPr>
          <a:xfrm>
            <a:off x="4572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48" name="Rectangle 47"/>
          <p:cNvSpPr/>
          <p:nvPr/>
        </p:nvSpPr>
        <p:spPr>
          <a:xfrm>
            <a:off x="13716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51" name="Rectangle 50"/>
          <p:cNvSpPr/>
          <p:nvPr/>
        </p:nvSpPr>
        <p:spPr>
          <a:xfrm>
            <a:off x="32004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54" name="Rectangle 53"/>
          <p:cNvSpPr/>
          <p:nvPr/>
        </p:nvSpPr>
        <p:spPr>
          <a:xfrm>
            <a:off x="22860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64" name="Rectangle 63"/>
          <p:cNvSpPr/>
          <p:nvPr/>
        </p:nvSpPr>
        <p:spPr>
          <a:xfrm>
            <a:off x="41148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65" name="Rectangle 64"/>
          <p:cNvSpPr/>
          <p:nvPr/>
        </p:nvSpPr>
        <p:spPr>
          <a:xfrm>
            <a:off x="50292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67" name="Rectangle 66"/>
          <p:cNvSpPr/>
          <p:nvPr/>
        </p:nvSpPr>
        <p:spPr>
          <a:xfrm>
            <a:off x="59436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68" name="Rectangle 67"/>
          <p:cNvSpPr/>
          <p:nvPr/>
        </p:nvSpPr>
        <p:spPr>
          <a:xfrm>
            <a:off x="6870700" y="29210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71" name="Rectangle 70"/>
          <p:cNvSpPr/>
          <p:nvPr/>
        </p:nvSpPr>
        <p:spPr>
          <a:xfrm>
            <a:off x="457200" y="990600"/>
            <a:ext cx="8229600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Alegreya Sans SC" panose="00000500000000000000" pitchFamily="2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Alegreya Sans SC" panose="00000500000000000000" pitchFamily="2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57200" y="5029555"/>
            <a:ext cx="8229600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Consumers</a:t>
            </a:r>
            <a:endParaRPr lang="en-IE" sz="4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cxnSp>
        <p:nvCxnSpPr>
          <p:cNvPr id="74" name="Curved Connector 73"/>
          <p:cNvCxnSpPr>
            <a:stCxn id="71" idx="2"/>
          </p:cNvCxnSpPr>
          <p:nvPr/>
        </p:nvCxnSpPr>
        <p:spPr>
          <a:xfrm rot="16200000" flipH="1">
            <a:off x="6200598" y="885647"/>
            <a:ext cx="406755" cy="366395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/>
          <p:cNvCxnSpPr>
            <a:stCxn id="4" idx="2"/>
            <a:endCxn id="73" idx="0"/>
          </p:cNvCxnSpPr>
          <p:nvPr/>
        </p:nvCxnSpPr>
        <p:spPr>
          <a:xfrm rot="16200000" flipH="1">
            <a:off x="2476323" y="2933877"/>
            <a:ext cx="533755" cy="36576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urved Connector 76"/>
          <p:cNvCxnSpPr>
            <a:stCxn id="36" idx="2"/>
            <a:endCxn id="73" idx="0"/>
          </p:cNvCxnSpPr>
          <p:nvPr/>
        </p:nvCxnSpPr>
        <p:spPr>
          <a:xfrm rot="16200000" flipH="1">
            <a:off x="2933523" y="3391077"/>
            <a:ext cx="533755" cy="27432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urved Connector 78"/>
          <p:cNvCxnSpPr>
            <a:stCxn id="38" idx="2"/>
            <a:endCxn id="73" idx="0"/>
          </p:cNvCxnSpPr>
          <p:nvPr/>
        </p:nvCxnSpPr>
        <p:spPr>
          <a:xfrm rot="16200000" flipH="1">
            <a:off x="3390723" y="3848277"/>
            <a:ext cx="533755" cy="18288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urved Connector 79"/>
          <p:cNvCxnSpPr>
            <a:stCxn id="39" idx="2"/>
            <a:endCxn id="73" idx="0"/>
          </p:cNvCxnSpPr>
          <p:nvPr/>
        </p:nvCxnSpPr>
        <p:spPr>
          <a:xfrm rot="16200000" flipH="1">
            <a:off x="3847923" y="4305477"/>
            <a:ext cx="533755" cy="9144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81"/>
          <p:cNvCxnSpPr>
            <a:stCxn id="40" idx="2"/>
            <a:endCxn id="73" idx="0"/>
          </p:cNvCxnSpPr>
          <p:nvPr/>
        </p:nvCxnSpPr>
        <p:spPr>
          <a:xfrm rot="5400000">
            <a:off x="4305123" y="4762677"/>
            <a:ext cx="533755" cy="127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urved Connector 82"/>
          <p:cNvCxnSpPr>
            <a:stCxn id="41" idx="2"/>
            <a:endCxn id="73" idx="0"/>
          </p:cNvCxnSpPr>
          <p:nvPr/>
        </p:nvCxnSpPr>
        <p:spPr>
          <a:xfrm rot="5400000">
            <a:off x="4762323" y="4305477"/>
            <a:ext cx="533755" cy="9144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urved Connector 83"/>
          <p:cNvCxnSpPr>
            <a:stCxn id="42" idx="2"/>
            <a:endCxn id="73" idx="0"/>
          </p:cNvCxnSpPr>
          <p:nvPr/>
        </p:nvCxnSpPr>
        <p:spPr>
          <a:xfrm rot="5400000">
            <a:off x="5219523" y="3848277"/>
            <a:ext cx="533755" cy="18288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urved Connector 84"/>
          <p:cNvCxnSpPr>
            <a:stCxn id="45" idx="2"/>
            <a:endCxn id="73" idx="0"/>
          </p:cNvCxnSpPr>
          <p:nvPr/>
        </p:nvCxnSpPr>
        <p:spPr>
          <a:xfrm rot="5400000">
            <a:off x="5676723" y="3391077"/>
            <a:ext cx="533755" cy="27432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86"/>
          <p:cNvCxnSpPr>
            <a:endCxn id="73" idx="0"/>
          </p:cNvCxnSpPr>
          <p:nvPr/>
        </p:nvCxnSpPr>
        <p:spPr>
          <a:xfrm rot="5400000">
            <a:off x="6133923" y="2933877"/>
            <a:ext cx="533755" cy="36576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7772400" y="33782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1" name="Rectangle 90"/>
          <p:cNvSpPr/>
          <p:nvPr/>
        </p:nvSpPr>
        <p:spPr>
          <a:xfrm>
            <a:off x="7772400" y="29210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7170" name="Picture 716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39633"/>
            <a:ext cx="900396" cy="441128"/>
          </a:xfrm>
          <a:prstGeom prst="rect">
            <a:avLst/>
          </a:prstGeom>
        </p:spPr>
      </p:pic>
      <p:pic>
        <p:nvPicPr>
          <p:cNvPr id="7171" name="Picture 717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3639634"/>
            <a:ext cx="901359" cy="441609"/>
          </a:xfrm>
          <a:prstGeom prst="rect">
            <a:avLst/>
          </a:prstGeom>
        </p:spPr>
      </p:pic>
      <p:pic>
        <p:nvPicPr>
          <p:cNvPr id="7172" name="Picture 717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3639635"/>
            <a:ext cx="902323" cy="442091"/>
          </a:xfrm>
          <a:prstGeom prst="rect">
            <a:avLst/>
          </a:prstGeom>
        </p:spPr>
      </p:pic>
      <p:pic>
        <p:nvPicPr>
          <p:cNvPr id="7173" name="Picture 717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3639636"/>
            <a:ext cx="903288" cy="442573"/>
          </a:xfrm>
          <a:prstGeom prst="rect">
            <a:avLst/>
          </a:prstGeom>
        </p:spPr>
      </p:pic>
      <p:pic>
        <p:nvPicPr>
          <p:cNvPr id="7174" name="Picture 717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3638188"/>
            <a:ext cx="904254" cy="443056"/>
          </a:xfrm>
          <a:prstGeom prst="rect">
            <a:avLst/>
          </a:prstGeom>
        </p:spPr>
      </p:pic>
      <p:pic>
        <p:nvPicPr>
          <p:cNvPr id="7175" name="Picture 717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3638189"/>
            <a:ext cx="905221" cy="443539"/>
          </a:xfrm>
          <a:prstGeom prst="rect">
            <a:avLst/>
          </a:prstGeom>
        </p:spPr>
      </p:pic>
      <p:pic>
        <p:nvPicPr>
          <p:cNvPr id="7176" name="Picture 717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3638188"/>
            <a:ext cx="906189" cy="444023"/>
          </a:xfrm>
          <a:prstGeom prst="rect">
            <a:avLst/>
          </a:prstGeom>
        </p:spPr>
      </p:pic>
      <p:pic>
        <p:nvPicPr>
          <p:cNvPr id="7177" name="Picture 717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3638189"/>
            <a:ext cx="907158" cy="444507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304800" y="990600"/>
            <a:ext cx="8534400" cy="58674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609600" y="13716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IE" dirty="0" smtClean="0"/>
          </a:p>
          <a:p>
            <a:pPr marL="0" indent="0">
              <a:buNone/>
            </a:pPr>
            <a:endParaRPr lang="en-IE" dirty="0"/>
          </a:p>
          <a:p>
            <a:r>
              <a:rPr lang="en-IE" dirty="0" smtClean="0"/>
              <a:t>Producers may only append to log</a:t>
            </a:r>
          </a:p>
          <a:p>
            <a:endParaRPr lang="en-IE" dirty="0"/>
          </a:p>
          <a:p>
            <a:r>
              <a:rPr lang="en-IE" dirty="0" smtClean="0"/>
              <a:t>Consumers can read from anywhere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*</a:t>
            </a:r>
          </a:p>
          <a:p>
            <a:pPr marL="457200" lvl="1" indent="0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* kind of</a:t>
            </a: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31748" name="Picture 4" descr="Image result for replay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446087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13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Kafka: Topics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087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3" y="1325194"/>
            <a:ext cx="828675" cy="11890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752" y="1325194"/>
            <a:ext cx="828675" cy="11890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161" y="1325194"/>
            <a:ext cx="828675" cy="1189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70" y="1325548"/>
            <a:ext cx="828675" cy="1189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Topics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934" y="1325194"/>
            <a:ext cx="828675" cy="11890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525" y="1325194"/>
            <a:ext cx="828675" cy="11890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19" y="1221859"/>
            <a:ext cx="1101868" cy="7685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304" y="1093251"/>
            <a:ext cx="990525" cy="9905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1" y="1206337"/>
            <a:ext cx="813088" cy="8130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7485" y="1267007"/>
            <a:ext cx="723439" cy="72343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8461" y="1306237"/>
            <a:ext cx="980125" cy="684209"/>
          </a:xfrm>
          <a:prstGeom prst="rect">
            <a:avLst/>
          </a:prstGeom>
        </p:spPr>
      </p:pic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019674"/>
            <a:ext cx="1533526" cy="15335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1437" y="5019674"/>
            <a:ext cx="1533526" cy="15335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8474" y="5019674"/>
            <a:ext cx="1533526" cy="15335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8157" y="5019674"/>
            <a:ext cx="909769" cy="92314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4631" y="5062147"/>
            <a:ext cx="833569" cy="92029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5062147"/>
            <a:ext cx="838200" cy="8382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0208" y="1206337"/>
            <a:ext cx="793825" cy="799884"/>
          </a:xfrm>
          <a:prstGeom prst="rect">
            <a:avLst/>
          </a:prstGeom>
        </p:spPr>
      </p:pic>
      <p:cxnSp>
        <p:nvCxnSpPr>
          <p:cNvPr id="55" name="Curved Connector 54"/>
          <p:cNvCxnSpPr>
            <a:stCxn id="15" idx="2"/>
            <a:endCxn id="11" idx="0"/>
          </p:cNvCxnSpPr>
          <p:nvPr/>
        </p:nvCxnSpPr>
        <p:spPr>
          <a:xfrm rot="16200000" flipH="1">
            <a:off x="1502306" y="2238202"/>
            <a:ext cx="792075" cy="134487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20" idx="2"/>
            <a:endCxn id="11" idx="0"/>
          </p:cNvCxnSpPr>
          <p:nvPr/>
        </p:nvCxnSpPr>
        <p:spPr>
          <a:xfrm rot="5400000">
            <a:off x="2183925" y="2901100"/>
            <a:ext cx="792429" cy="18721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>
            <a:stCxn id="21" idx="2"/>
            <a:endCxn id="11" idx="0"/>
          </p:cNvCxnSpPr>
          <p:nvPr/>
        </p:nvCxnSpPr>
        <p:spPr>
          <a:xfrm rot="5400000">
            <a:off x="2865720" y="2219304"/>
            <a:ext cx="792429" cy="1382312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/>
          <p:cNvCxnSpPr>
            <a:stCxn id="22" idx="2"/>
            <a:endCxn id="48" idx="0"/>
          </p:cNvCxnSpPr>
          <p:nvPr/>
        </p:nvCxnSpPr>
        <p:spPr>
          <a:xfrm rot="5400000">
            <a:off x="4530784" y="2520777"/>
            <a:ext cx="792429" cy="779366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14" idx="2"/>
            <a:endCxn id="48" idx="0"/>
          </p:cNvCxnSpPr>
          <p:nvPr/>
        </p:nvCxnSpPr>
        <p:spPr>
          <a:xfrm rot="5400000">
            <a:off x="5212580" y="1838982"/>
            <a:ext cx="792429" cy="2142957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stCxn id="16" idx="2"/>
            <a:endCxn id="51" idx="0"/>
          </p:cNvCxnSpPr>
          <p:nvPr/>
        </p:nvCxnSpPr>
        <p:spPr>
          <a:xfrm rot="5400000">
            <a:off x="6876692" y="2139503"/>
            <a:ext cx="792429" cy="1541915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11" idx="2"/>
            <a:endCxn id="58" idx="0"/>
          </p:cNvCxnSpPr>
          <p:nvPr/>
        </p:nvCxnSpPr>
        <p:spPr>
          <a:xfrm rot="16200000" flipH="1">
            <a:off x="4542743" y="1947179"/>
            <a:ext cx="1100529" cy="5044459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/>
          <p:cNvCxnSpPr>
            <a:stCxn id="51" idx="2"/>
            <a:endCxn id="57" idx="0"/>
          </p:cNvCxnSpPr>
          <p:nvPr/>
        </p:nvCxnSpPr>
        <p:spPr>
          <a:xfrm rot="5400000">
            <a:off x="5024810" y="3542535"/>
            <a:ext cx="1100529" cy="1853748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endCxn id="56" idx="0"/>
          </p:cNvCxnSpPr>
          <p:nvPr/>
        </p:nvCxnSpPr>
        <p:spPr>
          <a:xfrm rot="5400000">
            <a:off x="1333738" y="4178251"/>
            <a:ext cx="1188848" cy="493998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1752600" y="3306675"/>
            <a:ext cx="1636356" cy="612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Alegreya Sans SC" panose="00000500000000000000" pitchFamily="2" charset="0"/>
              </a:rPr>
              <a:t>Topic 1:</a:t>
            </a:r>
          </a:p>
          <a:p>
            <a:pPr algn="ctr"/>
            <a:r>
              <a:rPr lang="en-IE" dirty="0" smtClean="0">
                <a:latin typeface="Alegreya Sans SC" panose="00000500000000000000" pitchFamily="2" charset="0"/>
              </a:rPr>
              <a:t>Disasters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719137" y="3306675"/>
            <a:ext cx="1636356" cy="612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Alegreya Sans SC" panose="00000500000000000000" pitchFamily="2" charset="0"/>
              </a:rPr>
              <a:t>Topic 2:</a:t>
            </a:r>
          </a:p>
          <a:p>
            <a:pPr algn="ctr"/>
            <a:r>
              <a:rPr lang="en-IE" dirty="0" smtClean="0">
                <a:latin typeface="Alegreya Sans SC" panose="00000500000000000000" pitchFamily="2" charset="0"/>
              </a:rPr>
              <a:t>News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683770" y="3306675"/>
            <a:ext cx="1636356" cy="612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Alegreya Sans SC" panose="00000500000000000000" pitchFamily="2" charset="0"/>
              </a:rPr>
              <a:t>Topic 3:</a:t>
            </a:r>
          </a:p>
          <a:p>
            <a:pPr algn="ctr"/>
            <a:r>
              <a:rPr lang="en-IE" dirty="0" smtClean="0">
                <a:latin typeface="Alegreya Sans SC" panose="00000500000000000000" pitchFamily="2" charset="0"/>
              </a:rPr>
              <a:t>Traffic</a:t>
            </a:r>
          </a:p>
        </p:txBody>
      </p:sp>
      <p:cxnSp>
        <p:nvCxnSpPr>
          <p:cNvPr id="53" name="Curved Connector 52"/>
          <p:cNvCxnSpPr>
            <a:stCxn id="22" idx="2"/>
            <a:endCxn id="51" idx="0"/>
          </p:cNvCxnSpPr>
          <p:nvPr/>
        </p:nvCxnSpPr>
        <p:spPr>
          <a:xfrm rot="16200000" flipH="1">
            <a:off x="5513100" y="2317826"/>
            <a:ext cx="792429" cy="1185267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>
            <a:stCxn id="51" idx="2"/>
            <a:endCxn id="58" idx="0"/>
          </p:cNvCxnSpPr>
          <p:nvPr/>
        </p:nvCxnSpPr>
        <p:spPr>
          <a:xfrm rot="16200000" flipH="1">
            <a:off x="6508328" y="3912764"/>
            <a:ext cx="1100529" cy="1113289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>
            <a:stCxn id="51" idx="2"/>
            <a:endCxn id="56" idx="0"/>
          </p:cNvCxnSpPr>
          <p:nvPr/>
        </p:nvCxnSpPr>
        <p:spPr>
          <a:xfrm rot="5400000">
            <a:off x="3541292" y="2059017"/>
            <a:ext cx="1100529" cy="4820785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urved Connector 73"/>
          <p:cNvCxnSpPr>
            <a:stCxn id="48" idx="2"/>
            <a:endCxn id="58" idx="0"/>
          </p:cNvCxnSpPr>
          <p:nvPr/>
        </p:nvCxnSpPr>
        <p:spPr>
          <a:xfrm rot="16200000" flipH="1">
            <a:off x="5526012" y="2930448"/>
            <a:ext cx="1100529" cy="3077922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84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8" grpId="0" animBg="1"/>
      <p:bldP spid="5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3" y="1325194"/>
            <a:ext cx="828675" cy="11890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752" y="1325194"/>
            <a:ext cx="828675" cy="11890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161" y="1325194"/>
            <a:ext cx="828675" cy="1189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70" y="1325548"/>
            <a:ext cx="828675" cy="1189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Topics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934" y="1325194"/>
            <a:ext cx="828675" cy="11890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525" y="1325194"/>
            <a:ext cx="828675" cy="11890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19" y="1221859"/>
            <a:ext cx="1101868" cy="7685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304" y="1093251"/>
            <a:ext cx="990525" cy="9905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1" y="1206337"/>
            <a:ext cx="813088" cy="8130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7485" y="1267007"/>
            <a:ext cx="723439" cy="72343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8461" y="1306237"/>
            <a:ext cx="980125" cy="684209"/>
          </a:xfrm>
          <a:prstGeom prst="rect">
            <a:avLst/>
          </a:prstGeom>
        </p:spPr>
      </p:pic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019674"/>
            <a:ext cx="1533526" cy="15335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1437" y="5019674"/>
            <a:ext cx="1533526" cy="15335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8474" y="5019674"/>
            <a:ext cx="1533526" cy="15335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8157" y="5019674"/>
            <a:ext cx="909769" cy="92314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4631" y="5062147"/>
            <a:ext cx="833569" cy="92029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5062147"/>
            <a:ext cx="838200" cy="8382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0208" y="1206337"/>
            <a:ext cx="793825" cy="799884"/>
          </a:xfrm>
          <a:prstGeom prst="rect">
            <a:avLst/>
          </a:prstGeom>
        </p:spPr>
      </p:pic>
      <p:cxnSp>
        <p:nvCxnSpPr>
          <p:cNvPr id="55" name="Curved Connector 54"/>
          <p:cNvCxnSpPr>
            <a:stCxn id="15" idx="2"/>
            <a:endCxn id="11" idx="0"/>
          </p:cNvCxnSpPr>
          <p:nvPr/>
        </p:nvCxnSpPr>
        <p:spPr>
          <a:xfrm rot="16200000" flipH="1">
            <a:off x="1502306" y="2238202"/>
            <a:ext cx="792075" cy="134487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20" idx="2"/>
            <a:endCxn id="11" idx="0"/>
          </p:cNvCxnSpPr>
          <p:nvPr/>
        </p:nvCxnSpPr>
        <p:spPr>
          <a:xfrm rot="5400000">
            <a:off x="2183925" y="2901100"/>
            <a:ext cx="792429" cy="18721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>
            <a:stCxn id="21" idx="2"/>
            <a:endCxn id="11" idx="0"/>
          </p:cNvCxnSpPr>
          <p:nvPr/>
        </p:nvCxnSpPr>
        <p:spPr>
          <a:xfrm rot="5400000">
            <a:off x="2865720" y="2219304"/>
            <a:ext cx="792429" cy="1382312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/>
          <p:cNvCxnSpPr>
            <a:stCxn id="22" idx="2"/>
            <a:endCxn id="48" idx="0"/>
          </p:cNvCxnSpPr>
          <p:nvPr/>
        </p:nvCxnSpPr>
        <p:spPr>
          <a:xfrm rot="5400000">
            <a:off x="4530784" y="2520777"/>
            <a:ext cx="792429" cy="779366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14" idx="2"/>
            <a:endCxn id="48" idx="0"/>
          </p:cNvCxnSpPr>
          <p:nvPr/>
        </p:nvCxnSpPr>
        <p:spPr>
          <a:xfrm rot="5400000">
            <a:off x="5212580" y="1838982"/>
            <a:ext cx="792429" cy="2142957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stCxn id="16" idx="2"/>
            <a:endCxn id="51" idx="0"/>
          </p:cNvCxnSpPr>
          <p:nvPr/>
        </p:nvCxnSpPr>
        <p:spPr>
          <a:xfrm rot="5400000">
            <a:off x="6876692" y="2139503"/>
            <a:ext cx="792429" cy="1541915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11" idx="2"/>
            <a:endCxn id="58" idx="0"/>
          </p:cNvCxnSpPr>
          <p:nvPr/>
        </p:nvCxnSpPr>
        <p:spPr>
          <a:xfrm rot="16200000" flipH="1">
            <a:off x="4542743" y="1947179"/>
            <a:ext cx="1100529" cy="5044459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/>
          <p:cNvCxnSpPr>
            <a:stCxn id="51" idx="2"/>
            <a:endCxn id="57" idx="0"/>
          </p:cNvCxnSpPr>
          <p:nvPr/>
        </p:nvCxnSpPr>
        <p:spPr>
          <a:xfrm rot="5400000">
            <a:off x="5024810" y="3542535"/>
            <a:ext cx="1100529" cy="1853748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endCxn id="56" idx="0"/>
          </p:cNvCxnSpPr>
          <p:nvPr/>
        </p:nvCxnSpPr>
        <p:spPr>
          <a:xfrm rot="5400000">
            <a:off x="1333738" y="4178251"/>
            <a:ext cx="1188848" cy="493998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1752600" y="3306675"/>
            <a:ext cx="1636356" cy="612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Alegreya Sans SC" panose="00000500000000000000" pitchFamily="2" charset="0"/>
              </a:rPr>
              <a:t>Topic 1:</a:t>
            </a:r>
          </a:p>
          <a:p>
            <a:pPr algn="ctr"/>
            <a:r>
              <a:rPr lang="en-IE" dirty="0" smtClean="0">
                <a:latin typeface="Alegreya Sans SC" panose="00000500000000000000" pitchFamily="2" charset="0"/>
              </a:rPr>
              <a:t>Disasters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719137" y="3306675"/>
            <a:ext cx="1636356" cy="612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Alegreya Sans SC" panose="00000500000000000000" pitchFamily="2" charset="0"/>
              </a:rPr>
              <a:t>Topic 2:</a:t>
            </a:r>
          </a:p>
          <a:p>
            <a:pPr algn="ctr"/>
            <a:r>
              <a:rPr lang="en-IE" dirty="0" smtClean="0">
                <a:latin typeface="Alegreya Sans SC" panose="00000500000000000000" pitchFamily="2" charset="0"/>
              </a:rPr>
              <a:t>News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683770" y="3306675"/>
            <a:ext cx="1636356" cy="612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Alegreya Sans SC" panose="00000500000000000000" pitchFamily="2" charset="0"/>
              </a:rPr>
              <a:t>Topic 3:</a:t>
            </a:r>
          </a:p>
          <a:p>
            <a:pPr algn="ctr"/>
            <a:r>
              <a:rPr lang="en-IE" dirty="0" smtClean="0">
                <a:latin typeface="Alegreya Sans SC" panose="00000500000000000000" pitchFamily="2" charset="0"/>
              </a:rPr>
              <a:t>Traffic</a:t>
            </a:r>
          </a:p>
        </p:txBody>
      </p:sp>
      <p:cxnSp>
        <p:nvCxnSpPr>
          <p:cNvPr id="53" name="Curved Connector 52"/>
          <p:cNvCxnSpPr>
            <a:stCxn id="22" idx="2"/>
            <a:endCxn id="51" idx="0"/>
          </p:cNvCxnSpPr>
          <p:nvPr/>
        </p:nvCxnSpPr>
        <p:spPr>
          <a:xfrm rot="16200000" flipH="1">
            <a:off x="5513100" y="2317826"/>
            <a:ext cx="792429" cy="1185267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>
            <a:stCxn id="51" idx="2"/>
            <a:endCxn id="58" idx="0"/>
          </p:cNvCxnSpPr>
          <p:nvPr/>
        </p:nvCxnSpPr>
        <p:spPr>
          <a:xfrm rot="16200000" flipH="1">
            <a:off x="6508328" y="3912764"/>
            <a:ext cx="1100529" cy="1113289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>
            <a:stCxn id="51" idx="2"/>
            <a:endCxn id="56" idx="0"/>
          </p:cNvCxnSpPr>
          <p:nvPr/>
        </p:nvCxnSpPr>
        <p:spPr>
          <a:xfrm rot="5400000">
            <a:off x="3541292" y="2059017"/>
            <a:ext cx="1100529" cy="4820785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urved Connector 73"/>
          <p:cNvCxnSpPr>
            <a:stCxn id="48" idx="2"/>
            <a:endCxn id="58" idx="0"/>
          </p:cNvCxnSpPr>
          <p:nvPr/>
        </p:nvCxnSpPr>
        <p:spPr>
          <a:xfrm rot="16200000" flipH="1">
            <a:off x="5526012" y="2930448"/>
            <a:ext cx="1100529" cy="3077922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57200" y="5029555"/>
            <a:ext cx="8229600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Consumers</a:t>
            </a:r>
          </a:p>
          <a:p>
            <a:pPr algn="ctr"/>
            <a:r>
              <a:rPr lang="en-IE" sz="32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Subscribe to Topics</a:t>
            </a:r>
            <a:endParaRPr lang="en-IE" sz="32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57200" y="990600"/>
            <a:ext cx="8229600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Alegreya Sans SC" panose="00000500000000000000" pitchFamily="2" charset="0"/>
              </a:rPr>
              <a:t>Producers</a:t>
            </a:r>
          </a:p>
          <a:p>
            <a:pPr algn="ctr"/>
            <a:r>
              <a:rPr lang="en-IE" sz="3200" dirty="0" smtClean="0">
                <a:solidFill>
                  <a:srgbClr val="0070C0"/>
                </a:solidFill>
                <a:latin typeface="Alegreya Sans SC" panose="00000500000000000000" pitchFamily="2" charset="0"/>
              </a:rPr>
              <a:t>Publish to Topics</a:t>
            </a:r>
            <a:endParaRPr lang="en-IE" sz="3200" dirty="0">
              <a:solidFill>
                <a:srgbClr val="0070C0"/>
              </a:solidFill>
              <a:latin typeface="Alegreya Sans SC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07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Topic</a:t>
            </a:r>
            <a:endParaRPr lang="en-IE" dirty="0"/>
          </a:p>
        </p:txBody>
      </p:sp>
      <p:sp>
        <p:nvSpPr>
          <p:cNvPr id="82" name="Rectangle 81"/>
          <p:cNvSpPr/>
          <p:nvPr/>
        </p:nvSpPr>
        <p:spPr>
          <a:xfrm>
            <a:off x="445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Rectangle 82"/>
          <p:cNvSpPr/>
          <p:nvPr/>
        </p:nvSpPr>
        <p:spPr>
          <a:xfrm>
            <a:off x="13596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4" name="Rectangle 83"/>
          <p:cNvSpPr/>
          <p:nvPr/>
        </p:nvSpPr>
        <p:spPr>
          <a:xfrm>
            <a:off x="22740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Rectangle 84"/>
          <p:cNvSpPr/>
          <p:nvPr/>
        </p:nvSpPr>
        <p:spPr>
          <a:xfrm>
            <a:off x="31884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6" name="Rectangle 85"/>
          <p:cNvSpPr/>
          <p:nvPr/>
        </p:nvSpPr>
        <p:spPr>
          <a:xfrm>
            <a:off x="41028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7" name="Rectangle 86"/>
          <p:cNvSpPr/>
          <p:nvPr/>
        </p:nvSpPr>
        <p:spPr>
          <a:xfrm>
            <a:off x="5017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0" name="Rectangle 89"/>
          <p:cNvSpPr/>
          <p:nvPr/>
        </p:nvSpPr>
        <p:spPr>
          <a:xfrm>
            <a:off x="445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91" name="Rectangle 90"/>
          <p:cNvSpPr/>
          <p:nvPr/>
        </p:nvSpPr>
        <p:spPr>
          <a:xfrm>
            <a:off x="13596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92" name="Rectangle 91"/>
          <p:cNvSpPr/>
          <p:nvPr/>
        </p:nvSpPr>
        <p:spPr>
          <a:xfrm>
            <a:off x="31884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93" name="Rectangle 92"/>
          <p:cNvSpPr/>
          <p:nvPr/>
        </p:nvSpPr>
        <p:spPr>
          <a:xfrm>
            <a:off x="22740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94" name="Rectangle 93"/>
          <p:cNvSpPr/>
          <p:nvPr/>
        </p:nvSpPr>
        <p:spPr>
          <a:xfrm>
            <a:off x="41028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95" name="Rectangle 94"/>
          <p:cNvSpPr/>
          <p:nvPr/>
        </p:nvSpPr>
        <p:spPr>
          <a:xfrm>
            <a:off x="5017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98" name="Rectangle 97"/>
          <p:cNvSpPr/>
          <p:nvPr/>
        </p:nvSpPr>
        <p:spPr>
          <a:xfrm>
            <a:off x="5931692" y="1861652"/>
            <a:ext cx="2767016" cy="92758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36000"/>
                </a:schemeClr>
              </a:gs>
              <a:gs pos="35000">
                <a:schemeClr val="accent3">
                  <a:tint val="37000"/>
                  <a:satMod val="300000"/>
                  <a:alpha val="40000"/>
                </a:schemeClr>
              </a:gs>
              <a:gs pos="100000">
                <a:schemeClr val="accent3">
                  <a:tint val="15000"/>
                  <a:satMod val="350000"/>
                  <a:alpha val="31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9" name="Rectangle 98"/>
          <p:cNvSpPr/>
          <p:nvPr/>
        </p:nvSpPr>
        <p:spPr>
          <a:xfrm>
            <a:off x="5931692" y="1404937"/>
            <a:ext cx="2767016" cy="456230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43000"/>
                </a:schemeClr>
              </a:gs>
              <a:gs pos="80000">
                <a:schemeClr val="accent3">
                  <a:shade val="93000"/>
                  <a:satMod val="130000"/>
                  <a:alpha val="40000"/>
                </a:schemeClr>
              </a:gs>
              <a:gs pos="100000">
                <a:schemeClr val="accent3">
                  <a:shade val="94000"/>
                  <a:satMod val="135000"/>
                  <a:alpha val="34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2" y="2123570"/>
            <a:ext cx="915168" cy="484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44" y="2123571"/>
            <a:ext cx="916146" cy="484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61" y="2123572"/>
            <a:ext cx="917126" cy="487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30" y="2123573"/>
            <a:ext cx="918107" cy="485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30" y="2122125"/>
            <a:ext cx="919089" cy="489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17" y="2122126"/>
            <a:ext cx="920072" cy="489563"/>
          </a:xfrm>
          <a:prstGeom prst="rect">
            <a:avLst/>
          </a:prstGeom>
        </p:spPr>
      </p:pic>
      <p:sp>
        <p:nvSpPr>
          <p:cNvPr id="108" name="Rectangle 107"/>
          <p:cNvSpPr/>
          <p:nvPr/>
        </p:nvSpPr>
        <p:spPr>
          <a:xfrm>
            <a:off x="469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9" name="Rectangle 108"/>
          <p:cNvSpPr/>
          <p:nvPr/>
        </p:nvSpPr>
        <p:spPr>
          <a:xfrm>
            <a:off x="1383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0" name="Rectangle 109"/>
          <p:cNvSpPr/>
          <p:nvPr/>
        </p:nvSpPr>
        <p:spPr>
          <a:xfrm>
            <a:off x="2297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1" name="Rectangle 110"/>
          <p:cNvSpPr/>
          <p:nvPr/>
        </p:nvSpPr>
        <p:spPr>
          <a:xfrm>
            <a:off x="32123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2" name="Rectangle 111"/>
          <p:cNvSpPr/>
          <p:nvPr/>
        </p:nvSpPr>
        <p:spPr>
          <a:xfrm>
            <a:off x="41267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3" name="Rectangle 112"/>
          <p:cNvSpPr/>
          <p:nvPr/>
        </p:nvSpPr>
        <p:spPr>
          <a:xfrm>
            <a:off x="5041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4" name="Rectangle 113"/>
          <p:cNvSpPr/>
          <p:nvPr/>
        </p:nvSpPr>
        <p:spPr>
          <a:xfrm>
            <a:off x="5955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5" name="Rectangle 114"/>
          <p:cNvSpPr/>
          <p:nvPr/>
        </p:nvSpPr>
        <p:spPr>
          <a:xfrm>
            <a:off x="6869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6" name="Rectangle 115"/>
          <p:cNvSpPr/>
          <p:nvPr/>
        </p:nvSpPr>
        <p:spPr>
          <a:xfrm>
            <a:off x="469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17" name="Rectangle 116"/>
          <p:cNvSpPr/>
          <p:nvPr/>
        </p:nvSpPr>
        <p:spPr>
          <a:xfrm>
            <a:off x="1383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18" name="Rectangle 117"/>
          <p:cNvSpPr/>
          <p:nvPr/>
        </p:nvSpPr>
        <p:spPr>
          <a:xfrm>
            <a:off x="32123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19" name="Rectangle 118"/>
          <p:cNvSpPr/>
          <p:nvPr/>
        </p:nvSpPr>
        <p:spPr>
          <a:xfrm>
            <a:off x="22979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20" name="Rectangle 119"/>
          <p:cNvSpPr/>
          <p:nvPr/>
        </p:nvSpPr>
        <p:spPr>
          <a:xfrm>
            <a:off x="41267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21" name="Rectangle 120"/>
          <p:cNvSpPr/>
          <p:nvPr/>
        </p:nvSpPr>
        <p:spPr>
          <a:xfrm>
            <a:off x="5041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122" name="Rectangle 121"/>
          <p:cNvSpPr/>
          <p:nvPr/>
        </p:nvSpPr>
        <p:spPr>
          <a:xfrm>
            <a:off x="5955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23" name="Rectangle 122"/>
          <p:cNvSpPr/>
          <p:nvPr/>
        </p:nvSpPr>
        <p:spPr>
          <a:xfrm>
            <a:off x="6882608" y="3299846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124" name="Rectangle 123"/>
          <p:cNvSpPr/>
          <p:nvPr/>
        </p:nvSpPr>
        <p:spPr>
          <a:xfrm>
            <a:off x="7784308" y="3757046"/>
            <a:ext cx="914400" cy="9271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5" name="Rectangle 124"/>
          <p:cNvSpPr/>
          <p:nvPr/>
        </p:nvSpPr>
        <p:spPr>
          <a:xfrm>
            <a:off x="7784308" y="3299846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9" y="4018479"/>
            <a:ext cx="916553" cy="4857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4018480"/>
            <a:ext cx="917532" cy="4862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4018481"/>
            <a:ext cx="917126" cy="4879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4018482"/>
            <a:ext cx="918107" cy="4859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46" y="4017034"/>
            <a:ext cx="919089" cy="4890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33" y="4017035"/>
            <a:ext cx="920072" cy="4895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64" y="4017034"/>
            <a:ext cx="921056" cy="490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75" y="4017035"/>
            <a:ext cx="922041" cy="490632"/>
          </a:xfrm>
          <a:prstGeom prst="rect">
            <a:avLst/>
          </a:prstGeom>
        </p:spPr>
      </p:pic>
      <p:sp>
        <p:nvSpPr>
          <p:cNvPr id="134" name="Rectangle 133"/>
          <p:cNvSpPr/>
          <p:nvPr/>
        </p:nvSpPr>
        <p:spPr>
          <a:xfrm>
            <a:off x="4691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5" name="Rectangle 134"/>
          <p:cNvSpPr/>
          <p:nvPr/>
        </p:nvSpPr>
        <p:spPr>
          <a:xfrm>
            <a:off x="13835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6" name="Rectangle 135"/>
          <p:cNvSpPr/>
          <p:nvPr/>
        </p:nvSpPr>
        <p:spPr>
          <a:xfrm>
            <a:off x="22979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7" name="Rectangle 136"/>
          <p:cNvSpPr/>
          <p:nvPr/>
        </p:nvSpPr>
        <p:spPr>
          <a:xfrm>
            <a:off x="32123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2" name="Rectangle 141"/>
          <p:cNvSpPr/>
          <p:nvPr/>
        </p:nvSpPr>
        <p:spPr>
          <a:xfrm>
            <a:off x="4691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43" name="Rectangle 142"/>
          <p:cNvSpPr/>
          <p:nvPr/>
        </p:nvSpPr>
        <p:spPr>
          <a:xfrm>
            <a:off x="13835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4" name="Rectangle 143"/>
          <p:cNvSpPr/>
          <p:nvPr/>
        </p:nvSpPr>
        <p:spPr>
          <a:xfrm>
            <a:off x="32123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45" name="Rectangle 144"/>
          <p:cNvSpPr/>
          <p:nvPr/>
        </p:nvSpPr>
        <p:spPr>
          <a:xfrm>
            <a:off x="22979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50" name="Rectangle 149"/>
          <p:cNvSpPr/>
          <p:nvPr/>
        </p:nvSpPr>
        <p:spPr>
          <a:xfrm>
            <a:off x="4123216" y="5704517"/>
            <a:ext cx="4563583" cy="927100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35000"/>
                </a:schemeClr>
              </a:gs>
              <a:gs pos="35000">
                <a:schemeClr val="accent6">
                  <a:tint val="37000"/>
                  <a:satMod val="300000"/>
                  <a:alpha val="36000"/>
                </a:schemeClr>
              </a:gs>
              <a:gs pos="100000">
                <a:schemeClr val="accent6">
                  <a:tint val="15000"/>
                  <a:satMod val="350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1" name="Rectangle 150"/>
          <p:cNvSpPr/>
          <p:nvPr/>
        </p:nvSpPr>
        <p:spPr>
          <a:xfrm>
            <a:off x="4123216" y="5247317"/>
            <a:ext cx="4563583" cy="457200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  <a:alpha val="37000"/>
                </a:schemeClr>
              </a:gs>
              <a:gs pos="80000">
                <a:schemeClr val="accent6">
                  <a:shade val="93000"/>
                  <a:satMod val="130000"/>
                  <a:alpha val="39000"/>
                </a:schemeClr>
              </a:gs>
              <a:gs pos="100000">
                <a:schemeClr val="accent6">
                  <a:shade val="94000"/>
                  <a:satMod val="135000"/>
                  <a:alpha val="37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8" y="5965950"/>
            <a:ext cx="915168" cy="4843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5965951"/>
            <a:ext cx="916146" cy="4849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5965952"/>
            <a:ext cx="917126" cy="4879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5965953"/>
            <a:ext cx="918107" cy="485973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445292" y="1065252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445292" y="2971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445292" y="4876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pic>
        <p:nvPicPr>
          <p:cNvPr id="69" name="Picture 4 1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17" y="557948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1730827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 2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17" y="3600098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02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Topic</a:t>
            </a:r>
            <a:endParaRPr lang="en-IE" dirty="0"/>
          </a:p>
        </p:txBody>
      </p:sp>
      <p:sp>
        <p:nvSpPr>
          <p:cNvPr id="82" name="Rectangle 81"/>
          <p:cNvSpPr/>
          <p:nvPr/>
        </p:nvSpPr>
        <p:spPr>
          <a:xfrm>
            <a:off x="445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Rectangle 82"/>
          <p:cNvSpPr/>
          <p:nvPr/>
        </p:nvSpPr>
        <p:spPr>
          <a:xfrm>
            <a:off x="13596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4" name="Rectangle 83"/>
          <p:cNvSpPr/>
          <p:nvPr/>
        </p:nvSpPr>
        <p:spPr>
          <a:xfrm>
            <a:off x="22740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Rectangle 84"/>
          <p:cNvSpPr/>
          <p:nvPr/>
        </p:nvSpPr>
        <p:spPr>
          <a:xfrm>
            <a:off x="31884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6" name="Rectangle 85"/>
          <p:cNvSpPr/>
          <p:nvPr/>
        </p:nvSpPr>
        <p:spPr>
          <a:xfrm>
            <a:off x="41028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7" name="Rectangle 86"/>
          <p:cNvSpPr/>
          <p:nvPr/>
        </p:nvSpPr>
        <p:spPr>
          <a:xfrm>
            <a:off x="5017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0" name="Rectangle 89"/>
          <p:cNvSpPr/>
          <p:nvPr/>
        </p:nvSpPr>
        <p:spPr>
          <a:xfrm>
            <a:off x="445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91" name="Rectangle 90"/>
          <p:cNvSpPr/>
          <p:nvPr/>
        </p:nvSpPr>
        <p:spPr>
          <a:xfrm>
            <a:off x="13596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92" name="Rectangle 91"/>
          <p:cNvSpPr/>
          <p:nvPr/>
        </p:nvSpPr>
        <p:spPr>
          <a:xfrm>
            <a:off x="31884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93" name="Rectangle 92"/>
          <p:cNvSpPr/>
          <p:nvPr/>
        </p:nvSpPr>
        <p:spPr>
          <a:xfrm>
            <a:off x="22740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94" name="Rectangle 93"/>
          <p:cNvSpPr/>
          <p:nvPr/>
        </p:nvSpPr>
        <p:spPr>
          <a:xfrm>
            <a:off x="41028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95" name="Rectangle 94"/>
          <p:cNvSpPr/>
          <p:nvPr/>
        </p:nvSpPr>
        <p:spPr>
          <a:xfrm>
            <a:off x="5017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98" name="Rectangle 97"/>
          <p:cNvSpPr/>
          <p:nvPr/>
        </p:nvSpPr>
        <p:spPr>
          <a:xfrm>
            <a:off x="5931692" y="1861652"/>
            <a:ext cx="2767016" cy="92758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36000"/>
                </a:schemeClr>
              </a:gs>
              <a:gs pos="35000">
                <a:schemeClr val="accent3">
                  <a:tint val="37000"/>
                  <a:satMod val="300000"/>
                  <a:alpha val="40000"/>
                </a:schemeClr>
              </a:gs>
              <a:gs pos="100000">
                <a:schemeClr val="accent3">
                  <a:tint val="15000"/>
                  <a:satMod val="350000"/>
                  <a:alpha val="31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9" name="Rectangle 98"/>
          <p:cNvSpPr/>
          <p:nvPr/>
        </p:nvSpPr>
        <p:spPr>
          <a:xfrm>
            <a:off x="5931692" y="1404937"/>
            <a:ext cx="2767016" cy="456230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43000"/>
                </a:schemeClr>
              </a:gs>
              <a:gs pos="80000">
                <a:schemeClr val="accent3">
                  <a:shade val="93000"/>
                  <a:satMod val="130000"/>
                  <a:alpha val="40000"/>
                </a:schemeClr>
              </a:gs>
              <a:gs pos="100000">
                <a:schemeClr val="accent3">
                  <a:shade val="94000"/>
                  <a:satMod val="135000"/>
                  <a:alpha val="34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2" y="2123570"/>
            <a:ext cx="915168" cy="484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44" y="2123571"/>
            <a:ext cx="916146" cy="484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61" y="2123572"/>
            <a:ext cx="917126" cy="487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30" y="2123573"/>
            <a:ext cx="918107" cy="485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30" y="2122125"/>
            <a:ext cx="919089" cy="489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17" y="2122126"/>
            <a:ext cx="920072" cy="489563"/>
          </a:xfrm>
          <a:prstGeom prst="rect">
            <a:avLst/>
          </a:prstGeom>
        </p:spPr>
      </p:pic>
      <p:sp>
        <p:nvSpPr>
          <p:cNvPr id="108" name="Rectangle 107"/>
          <p:cNvSpPr/>
          <p:nvPr/>
        </p:nvSpPr>
        <p:spPr>
          <a:xfrm>
            <a:off x="469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9" name="Rectangle 108"/>
          <p:cNvSpPr/>
          <p:nvPr/>
        </p:nvSpPr>
        <p:spPr>
          <a:xfrm>
            <a:off x="1383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0" name="Rectangle 109"/>
          <p:cNvSpPr/>
          <p:nvPr/>
        </p:nvSpPr>
        <p:spPr>
          <a:xfrm>
            <a:off x="2297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1" name="Rectangle 110"/>
          <p:cNvSpPr/>
          <p:nvPr/>
        </p:nvSpPr>
        <p:spPr>
          <a:xfrm>
            <a:off x="32123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2" name="Rectangle 111"/>
          <p:cNvSpPr/>
          <p:nvPr/>
        </p:nvSpPr>
        <p:spPr>
          <a:xfrm>
            <a:off x="41267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3" name="Rectangle 112"/>
          <p:cNvSpPr/>
          <p:nvPr/>
        </p:nvSpPr>
        <p:spPr>
          <a:xfrm>
            <a:off x="5041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4" name="Rectangle 113"/>
          <p:cNvSpPr/>
          <p:nvPr/>
        </p:nvSpPr>
        <p:spPr>
          <a:xfrm>
            <a:off x="5955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5" name="Rectangle 114"/>
          <p:cNvSpPr/>
          <p:nvPr/>
        </p:nvSpPr>
        <p:spPr>
          <a:xfrm>
            <a:off x="6869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6" name="Rectangle 115"/>
          <p:cNvSpPr/>
          <p:nvPr/>
        </p:nvSpPr>
        <p:spPr>
          <a:xfrm>
            <a:off x="469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17" name="Rectangle 116"/>
          <p:cNvSpPr/>
          <p:nvPr/>
        </p:nvSpPr>
        <p:spPr>
          <a:xfrm>
            <a:off x="1383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18" name="Rectangle 117"/>
          <p:cNvSpPr/>
          <p:nvPr/>
        </p:nvSpPr>
        <p:spPr>
          <a:xfrm>
            <a:off x="32123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19" name="Rectangle 118"/>
          <p:cNvSpPr/>
          <p:nvPr/>
        </p:nvSpPr>
        <p:spPr>
          <a:xfrm>
            <a:off x="22979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20" name="Rectangle 119"/>
          <p:cNvSpPr/>
          <p:nvPr/>
        </p:nvSpPr>
        <p:spPr>
          <a:xfrm>
            <a:off x="41267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21" name="Rectangle 120"/>
          <p:cNvSpPr/>
          <p:nvPr/>
        </p:nvSpPr>
        <p:spPr>
          <a:xfrm>
            <a:off x="5041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122" name="Rectangle 121"/>
          <p:cNvSpPr/>
          <p:nvPr/>
        </p:nvSpPr>
        <p:spPr>
          <a:xfrm>
            <a:off x="5955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23" name="Rectangle 122"/>
          <p:cNvSpPr/>
          <p:nvPr/>
        </p:nvSpPr>
        <p:spPr>
          <a:xfrm>
            <a:off x="6882608" y="3299846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124" name="Rectangle 123"/>
          <p:cNvSpPr/>
          <p:nvPr/>
        </p:nvSpPr>
        <p:spPr>
          <a:xfrm>
            <a:off x="7784308" y="3757046"/>
            <a:ext cx="914400" cy="9271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5" name="Rectangle 124"/>
          <p:cNvSpPr/>
          <p:nvPr/>
        </p:nvSpPr>
        <p:spPr>
          <a:xfrm>
            <a:off x="7784308" y="3299846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9" y="4018479"/>
            <a:ext cx="916553" cy="4857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4018480"/>
            <a:ext cx="917532" cy="4862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4018481"/>
            <a:ext cx="917126" cy="4879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4018482"/>
            <a:ext cx="918107" cy="4859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46" y="4017034"/>
            <a:ext cx="919089" cy="4890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33" y="4017035"/>
            <a:ext cx="920072" cy="4895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64" y="4017034"/>
            <a:ext cx="921056" cy="490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75" y="4017035"/>
            <a:ext cx="922041" cy="490632"/>
          </a:xfrm>
          <a:prstGeom prst="rect">
            <a:avLst/>
          </a:prstGeom>
        </p:spPr>
      </p:pic>
      <p:sp>
        <p:nvSpPr>
          <p:cNvPr id="134" name="Rectangle 133"/>
          <p:cNvSpPr/>
          <p:nvPr/>
        </p:nvSpPr>
        <p:spPr>
          <a:xfrm>
            <a:off x="4691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5" name="Rectangle 134"/>
          <p:cNvSpPr/>
          <p:nvPr/>
        </p:nvSpPr>
        <p:spPr>
          <a:xfrm>
            <a:off x="13835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6" name="Rectangle 135"/>
          <p:cNvSpPr/>
          <p:nvPr/>
        </p:nvSpPr>
        <p:spPr>
          <a:xfrm>
            <a:off x="22979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7" name="Rectangle 136"/>
          <p:cNvSpPr/>
          <p:nvPr/>
        </p:nvSpPr>
        <p:spPr>
          <a:xfrm>
            <a:off x="32123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2" name="Rectangle 141"/>
          <p:cNvSpPr/>
          <p:nvPr/>
        </p:nvSpPr>
        <p:spPr>
          <a:xfrm>
            <a:off x="4691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43" name="Rectangle 142"/>
          <p:cNvSpPr/>
          <p:nvPr/>
        </p:nvSpPr>
        <p:spPr>
          <a:xfrm>
            <a:off x="13835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4" name="Rectangle 143"/>
          <p:cNvSpPr/>
          <p:nvPr/>
        </p:nvSpPr>
        <p:spPr>
          <a:xfrm>
            <a:off x="32123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45" name="Rectangle 144"/>
          <p:cNvSpPr/>
          <p:nvPr/>
        </p:nvSpPr>
        <p:spPr>
          <a:xfrm>
            <a:off x="22979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50" name="Rectangle 149"/>
          <p:cNvSpPr/>
          <p:nvPr/>
        </p:nvSpPr>
        <p:spPr>
          <a:xfrm>
            <a:off x="4123216" y="5704517"/>
            <a:ext cx="4563583" cy="927100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35000"/>
                </a:schemeClr>
              </a:gs>
              <a:gs pos="35000">
                <a:schemeClr val="accent6">
                  <a:tint val="37000"/>
                  <a:satMod val="300000"/>
                  <a:alpha val="36000"/>
                </a:schemeClr>
              </a:gs>
              <a:gs pos="100000">
                <a:schemeClr val="accent6">
                  <a:tint val="15000"/>
                  <a:satMod val="350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1" name="Rectangle 150"/>
          <p:cNvSpPr/>
          <p:nvPr/>
        </p:nvSpPr>
        <p:spPr>
          <a:xfrm>
            <a:off x="4123216" y="5247317"/>
            <a:ext cx="4563583" cy="457200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  <a:alpha val="37000"/>
                </a:schemeClr>
              </a:gs>
              <a:gs pos="80000">
                <a:schemeClr val="accent6">
                  <a:shade val="93000"/>
                  <a:satMod val="130000"/>
                  <a:alpha val="39000"/>
                </a:schemeClr>
              </a:gs>
              <a:gs pos="100000">
                <a:schemeClr val="accent6">
                  <a:shade val="94000"/>
                  <a:satMod val="135000"/>
                  <a:alpha val="37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8" y="5965950"/>
            <a:ext cx="915168" cy="4843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5965951"/>
            <a:ext cx="916146" cy="4849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5965952"/>
            <a:ext cx="917126" cy="4879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5965953"/>
            <a:ext cx="918107" cy="485973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445292" y="1065252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445292" y="2971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445292" y="4876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pic>
        <p:nvPicPr>
          <p:cNvPr id="69" name="Picture 4 1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17" y="557948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1730827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 2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17" y="3600098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Rectangle 71"/>
          <p:cNvSpPr/>
          <p:nvPr/>
        </p:nvSpPr>
        <p:spPr>
          <a:xfrm>
            <a:off x="304800" y="990600"/>
            <a:ext cx="8839200" cy="58674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>
          <a:xfrm>
            <a:off x="609600" y="1371600"/>
            <a:ext cx="8229600" cy="507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smtClean="0"/>
              <a:t>Topic is a distributed (partitioned) log</a:t>
            </a:r>
          </a:p>
          <a:p>
            <a:pPr lvl="1"/>
            <a:r>
              <a:rPr lang="en-IE" dirty="0" smtClean="0"/>
              <a:t>Partitioning done by key</a:t>
            </a:r>
          </a:p>
          <a:p>
            <a:pPr lvl="1"/>
            <a:r>
              <a:rPr lang="en-IE" dirty="0"/>
              <a:t>Or can be set </a:t>
            </a:r>
            <a:r>
              <a:rPr lang="en-IE" dirty="0" smtClean="0"/>
              <a:t>manually</a:t>
            </a:r>
          </a:p>
          <a:p>
            <a:pPr lvl="1"/>
            <a:endParaRPr lang="en-IE" dirty="0"/>
          </a:p>
          <a:p>
            <a:r>
              <a:rPr lang="en-IE" dirty="0" smtClean="0"/>
              <a:t>Topics are persistent (on disk)</a:t>
            </a:r>
          </a:p>
          <a:p>
            <a:pPr lvl="1"/>
            <a:r>
              <a:rPr lang="en-IE" dirty="0" smtClean="0"/>
              <a:t>Configurable retention policy</a:t>
            </a:r>
          </a:p>
          <a:p>
            <a:pPr lvl="2"/>
            <a:r>
              <a:rPr lang="en-IE" dirty="0" smtClean="0"/>
              <a:t>Keep everything</a:t>
            </a:r>
          </a:p>
          <a:p>
            <a:pPr lvl="2"/>
            <a:r>
              <a:rPr lang="en-IE" dirty="0" smtClean="0"/>
              <a:t>Delete once consumed</a:t>
            </a:r>
          </a:p>
          <a:p>
            <a:pPr lvl="2"/>
            <a:r>
              <a:rPr lang="en-IE" dirty="0" smtClean="0"/>
              <a:t>Keep for</a:t>
            </a:r>
            <a:r>
              <a:rPr lang="en-IE" i="1" dirty="0" smtClean="0"/>
              <a:t> </a:t>
            </a:r>
            <a:r>
              <a:rPr lang="en-IE" dirty="0" smtClean="0"/>
              <a:t>a period of time</a:t>
            </a:r>
          </a:p>
          <a:p>
            <a:pPr lvl="2"/>
            <a:r>
              <a:rPr lang="en-IE" dirty="0" smtClean="0"/>
              <a:t>Use fixed amount of space</a:t>
            </a:r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3706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Topic</a:t>
            </a:r>
            <a:endParaRPr lang="en-IE" dirty="0"/>
          </a:p>
        </p:txBody>
      </p:sp>
      <p:sp>
        <p:nvSpPr>
          <p:cNvPr id="82" name="Rectangle 81"/>
          <p:cNvSpPr/>
          <p:nvPr/>
        </p:nvSpPr>
        <p:spPr>
          <a:xfrm>
            <a:off x="445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Rectangle 82"/>
          <p:cNvSpPr/>
          <p:nvPr/>
        </p:nvSpPr>
        <p:spPr>
          <a:xfrm>
            <a:off x="13596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4" name="Rectangle 83"/>
          <p:cNvSpPr/>
          <p:nvPr/>
        </p:nvSpPr>
        <p:spPr>
          <a:xfrm>
            <a:off x="22740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Rectangle 84"/>
          <p:cNvSpPr/>
          <p:nvPr/>
        </p:nvSpPr>
        <p:spPr>
          <a:xfrm>
            <a:off x="31884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6" name="Rectangle 85"/>
          <p:cNvSpPr/>
          <p:nvPr/>
        </p:nvSpPr>
        <p:spPr>
          <a:xfrm>
            <a:off x="41028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7" name="Rectangle 86"/>
          <p:cNvSpPr/>
          <p:nvPr/>
        </p:nvSpPr>
        <p:spPr>
          <a:xfrm>
            <a:off x="5017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0" name="Rectangle 89"/>
          <p:cNvSpPr/>
          <p:nvPr/>
        </p:nvSpPr>
        <p:spPr>
          <a:xfrm>
            <a:off x="445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91" name="Rectangle 90"/>
          <p:cNvSpPr/>
          <p:nvPr/>
        </p:nvSpPr>
        <p:spPr>
          <a:xfrm>
            <a:off x="13596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92" name="Rectangle 91"/>
          <p:cNvSpPr/>
          <p:nvPr/>
        </p:nvSpPr>
        <p:spPr>
          <a:xfrm>
            <a:off x="31884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93" name="Rectangle 92"/>
          <p:cNvSpPr/>
          <p:nvPr/>
        </p:nvSpPr>
        <p:spPr>
          <a:xfrm>
            <a:off x="22740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94" name="Rectangle 93"/>
          <p:cNvSpPr/>
          <p:nvPr/>
        </p:nvSpPr>
        <p:spPr>
          <a:xfrm>
            <a:off x="41028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95" name="Rectangle 94"/>
          <p:cNvSpPr/>
          <p:nvPr/>
        </p:nvSpPr>
        <p:spPr>
          <a:xfrm>
            <a:off x="5017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98" name="Rectangle 97"/>
          <p:cNvSpPr/>
          <p:nvPr/>
        </p:nvSpPr>
        <p:spPr>
          <a:xfrm>
            <a:off x="5931692" y="1861652"/>
            <a:ext cx="2767016" cy="92758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36000"/>
                </a:schemeClr>
              </a:gs>
              <a:gs pos="35000">
                <a:schemeClr val="accent3">
                  <a:tint val="37000"/>
                  <a:satMod val="300000"/>
                  <a:alpha val="40000"/>
                </a:schemeClr>
              </a:gs>
              <a:gs pos="100000">
                <a:schemeClr val="accent3">
                  <a:tint val="15000"/>
                  <a:satMod val="350000"/>
                  <a:alpha val="31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9" name="Rectangle 98"/>
          <p:cNvSpPr/>
          <p:nvPr/>
        </p:nvSpPr>
        <p:spPr>
          <a:xfrm>
            <a:off x="5931692" y="1404937"/>
            <a:ext cx="2767016" cy="456230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43000"/>
                </a:schemeClr>
              </a:gs>
              <a:gs pos="80000">
                <a:schemeClr val="accent3">
                  <a:shade val="93000"/>
                  <a:satMod val="130000"/>
                  <a:alpha val="40000"/>
                </a:schemeClr>
              </a:gs>
              <a:gs pos="100000">
                <a:schemeClr val="accent3">
                  <a:shade val="94000"/>
                  <a:satMod val="135000"/>
                  <a:alpha val="34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2" y="2123570"/>
            <a:ext cx="915168" cy="484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44" y="2123571"/>
            <a:ext cx="916146" cy="484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61" y="2123572"/>
            <a:ext cx="917126" cy="487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30" y="2123573"/>
            <a:ext cx="918107" cy="485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30" y="2122125"/>
            <a:ext cx="919089" cy="489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17" y="2122126"/>
            <a:ext cx="920072" cy="489563"/>
          </a:xfrm>
          <a:prstGeom prst="rect">
            <a:avLst/>
          </a:prstGeom>
        </p:spPr>
      </p:pic>
      <p:sp>
        <p:nvSpPr>
          <p:cNvPr id="108" name="Rectangle 107"/>
          <p:cNvSpPr/>
          <p:nvPr/>
        </p:nvSpPr>
        <p:spPr>
          <a:xfrm>
            <a:off x="469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9" name="Rectangle 108"/>
          <p:cNvSpPr/>
          <p:nvPr/>
        </p:nvSpPr>
        <p:spPr>
          <a:xfrm>
            <a:off x="1383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0" name="Rectangle 109"/>
          <p:cNvSpPr/>
          <p:nvPr/>
        </p:nvSpPr>
        <p:spPr>
          <a:xfrm>
            <a:off x="2297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1" name="Rectangle 110"/>
          <p:cNvSpPr/>
          <p:nvPr/>
        </p:nvSpPr>
        <p:spPr>
          <a:xfrm>
            <a:off x="32123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2" name="Rectangle 111"/>
          <p:cNvSpPr/>
          <p:nvPr/>
        </p:nvSpPr>
        <p:spPr>
          <a:xfrm>
            <a:off x="41267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3" name="Rectangle 112"/>
          <p:cNvSpPr/>
          <p:nvPr/>
        </p:nvSpPr>
        <p:spPr>
          <a:xfrm>
            <a:off x="5041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4" name="Rectangle 113"/>
          <p:cNvSpPr/>
          <p:nvPr/>
        </p:nvSpPr>
        <p:spPr>
          <a:xfrm>
            <a:off x="5955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5" name="Rectangle 114"/>
          <p:cNvSpPr/>
          <p:nvPr/>
        </p:nvSpPr>
        <p:spPr>
          <a:xfrm>
            <a:off x="6869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6" name="Rectangle 115"/>
          <p:cNvSpPr/>
          <p:nvPr/>
        </p:nvSpPr>
        <p:spPr>
          <a:xfrm>
            <a:off x="469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17" name="Rectangle 116"/>
          <p:cNvSpPr/>
          <p:nvPr/>
        </p:nvSpPr>
        <p:spPr>
          <a:xfrm>
            <a:off x="1383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18" name="Rectangle 117"/>
          <p:cNvSpPr/>
          <p:nvPr/>
        </p:nvSpPr>
        <p:spPr>
          <a:xfrm>
            <a:off x="32123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19" name="Rectangle 118"/>
          <p:cNvSpPr/>
          <p:nvPr/>
        </p:nvSpPr>
        <p:spPr>
          <a:xfrm>
            <a:off x="22979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20" name="Rectangle 119"/>
          <p:cNvSpPr/>
          <p:nvPr/>
        </p:nvSpPr>
        <p:spPr>
          <a:xfrm>
            <a:off x="41267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21" name="Rectangle 120"/>
          <p:cNvSpPr/>
          <p:nvPr/>
        </p:nvSpPr>
        <p:spPr>
          <a:xfrm>
            <a:off x="5041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122" name="Rectangle 121"/>
          <p:cNvSpPr/>
          <p:nvPr/>
        </p:nvSpPr>
        <p:spPr>
          <a:xfrm>
            <a:off x="5955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23" name="Rectangle 122"/>
          <p:cNvSpPr/>
          <p:nvPr/>
        </p:nvSpPr>
        <p:spPr>
          <a:xfrm>
            <a:off x="6882608" y="3299846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124" name="Rectangle 123"/>
          <p:cNvSpPr/>
          <p:nvPr/>
        </p:nvSpPr>
        <p:spPr>
          <a:xfrm>
            <a:off x="7784308" y="3757046"/>
            <a:ext cx="914400" cy="9271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5" name="Rectangle 124"/>
          <p:cNvSpPr/>
          <p:nvPr/>
        </p:nvSpPr>
        <p:spPr>
          <a:xfrm>
            <a:off x="7784308" y="3299846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9" y="4018479"/>
            <a:ext cx="916553" cy="4857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4018480"/>
            <a:ext cx="917532" cy="4862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4018481"/>
            <a:ext cx="917126" cy="4879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4018482"/>
            <a:ext cx="918107" cy="4859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46" y="4017034"/>
            <a:ext cx="919089" cy="4890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33" y="4017035"/>
            <a:ext cx="920072" cy="4895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64" y="4017034"/>
            <a:ext cx="921056" cy="490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75" y="4017035"/>
            <a:ext cx="922041" cy="490632"/>
          </a:xfrm>
          <a:prstGeom prst="rect">
            <a:avLst/>
          </a:prstGeom>
        </p:spPr>
      </p:pic>
      <p:sp>
        <p:nvSpPr>
          <p:cNvPr id="134" name="Rectangle 133"/>
          <p:cNvSpPr/>
          <p:nvPr/>
        </p:nvSpPr>
        <p:spPr>
          <a:xfrm>
            <a:off x="4691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5" name="Rectangle 134"/>
          <p:cNvSpPr/>
          <p:nvPr/>
        </p:nvSpPr>
        <p:spPr>
          <a:xfrm>
            <a:off x="13835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6" name="Rectangle 135"/>
          <p:cNvSpPr/>
          <p:nvPr/>
        </p:nvSpPr>
        <p:spPr>
          <a:xfrm>
            <a:off x="22979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7" name="Rectangle 136"/>
          <p:cNvSpPr/>
          <p:nvPr/>
        </p:nvSpPr>
        <p:spPr>
          <a:xfrm>
            <a:off x="32123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2" name="Rectangle 141"/>
          <p:cNvSpPr/>
          <p:nvPr/>
        </p:nvSpPr>
        <p:spPr>
          <a:xfrm>
            <a:off x="4691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43" name="Rectangle 142"/>
          <p:cNvSpPr/>
          <p:nvPr/>
        </p:nvSpPr>
        <p:spPr>
          <a:xfrm>
            <a:off x="13835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4" name="Rectangle 143"/>
          <p:cNvSpPr/>
          <p:nvPr/>
        </p:nvSpPr>
        <p:spPr>
          <a:xfrm>
            <a:off x="32123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45" name="Rectangle 144"/>
          <p:cNvSpPr/>
          <p:nvPr/>
        </p:nvSpPr>
        <p:spPr>
          <a:xfrm>
            <a:off x="22979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50" name="Rectangle 149"/>
          <p:cNvSpPr/>
          <p:nvPr/>
        </p:nvSpPr>
        <p:spPr>
          <a:xfrm>
            <a:off x="4123216" y="5704517"/>
            <a:ext cx="4563583" cy="927100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35000"/>
                </a:schemeClr>
              </a:gs>
              <a:gs pos="35000">
                <a:schemeClr val="accent6">
                  <a:tint val="37000"/>
                  <a:satMod val="300000"/>
                  <a:alpha val="36000"/>
                </a:schemeClr>
              </a:gs>
              <a:gs pos="100000">
                <a:schemeClr val="accent6">
                  <a:tint val="15000"/>
                  <a:satMod val="350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1" name="Rectangle 150"/>
          <p:cNvSpPr/>
          <p:nvPr/>
        </p:nvSpPr>
        <p:spPr>
          <a:xfrm>
            <a:off x="4123216" y="5247317"/>
            <a:ext cx="4563583" cy="457200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  <a:alpha val="37000"/>
                </a:schemeClr>
              </a:gs>
              <a:gs pos="80000">
                <a:schemeClr val="accent6">
                  <a:shade val="93000"/>
                  <a:satMod val="130000"/>
                  <a:alpha val="39000"/>
                </a:schemeClr>
              </a:gs>
              <a:gs pos="100000">
                <a:schemeClr val="accent6">
                  <a:shade val="94000"/>
                  <a:satMod val="135000"/>
                  <a:alpha val="37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8" y="5965950"/>
            <a:ext cx="915168" cy="4843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5965951"/>
            <a:ext cx="916146" cy="4849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5965952"/>
            <a:ext cx="917126" cy="4879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5965953"/>
            <a:ext cx="918107" cy="485973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445292" y="1065252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445292" y="2971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445292" y="4876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pic>
        <p:nvPicPr>
          <p:cNvPr id="69" name="Picture 4 1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17" y="557948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1730827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 2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17" y="3600098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Rectangle 71"/>
          <p:cNvSpPr/>
          <p:nvPr/>
        </p:nvSpPr>
        <p:spPr>
          <a:xfrm>
            <a:off x="304800" y="990600"/>
            <a:ext cx="8839200" cy="58674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>
          <a:xfrm>
            <a:off x="609600" y="1371600"/>
            <a:ext cx="8229600" cy="5260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smtClean="0"/>
              <a:t>Topic is a distributed (partitioned) log</a:t>
            </a:r>
          </a:p>
          <a:p>
            <a:pPr lvl="1"/>
            <a:r>
              <a:rPr lang="en-IE" dirty="0" smtClean="0"/>
              <a:t>Partitioning done by key</a:t>
            </a:r>
          </a:p>
          <a:p>
            <a:pPr lvl="1"/>
            <a:r>
              <a:rPr lang="en-IE" dirty="0" smtClean="0"/>
              <a:t>Or can be set manually</a:t>
            </a:r>
          </a:p>
          <a:p>
            <a:pPr lvl="1"/>
            <a:endParaRPr lang="en-IE" dirty="0"/>
          </a:p>
          <a:p>
            <a:r>
              <a:rPr lang="en-IE" dirty="0" smtClean="0"/>
              <a:t>Topics are persistent (on disk)</a:t>
            </a:r>
          </a:p>
          <a:p>
            <a:pPr lvl="1"/>
            <a:r>
              <a:rPr lang="en-IE" dirty="0" smtClean="0"/>
              <a:t>Configurable retention policy</a:t>
            </a:r>
          </a:p>
          <a:p>
            <a:pPr lvl="2"/>
            <a:r>
              <a:rPr lang="en-IE" dirty="0" smtClean="0"/>
              <a:t>Keep everything</a:t>
            </a:r>
          </a:p>
          <a:p>
            <a:pPr lvl="2"/>
            <a:r>
              <a:rPr lang="en-IE" dirty="0" smtClean="0"/>
              <a:t>Delete once consumed</a:t>
            </a:r>
          </a:p>
          <a:p>
            <a:pPr lvl="2"/>
            <a:r>
              <a:rPr lang="en-IE" dirty="0" smtClean="0"/>
              <a:t>Keep for</a:t>
            </a:r>
            <a:r>
              <a:rPr lang="en-IE" i="1" dirty="0" smtClean="0"/>
              <a:t> </a:t>
            </a:r>
            <a:r>
              <a:rPr lang="en-IE" dirty="0" smtClean="0"/>
              <a:t>a period of time</a:t>
            </a:r>
          </a:p>
          <a:p>
            <a:pPr lvl="2"/>
            <a:r>
              <a:rPr lang="en-IE" dirty="0" smtClean="0"/>
              <a:t>Use fixed amount of space</a:t>
            </a:r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74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603815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5783721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552279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5268356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49932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472247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450012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424569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398476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373033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347447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3220041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95911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704676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42952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15879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93644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68201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42108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16665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93288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7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67844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417518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16308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-112072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-38279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-60514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98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Streams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Picture 2" descr="Image result for strea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2" y="1219200"/>
            <a:ext cx="7391908" cy="490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02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>
            <a:off x="444524" y="1404937"/>
            <a:ext cx="8254184" cy="456230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43000"/>
                </a:schemeClr>
              </a:gs>
              <a:gs pos="80000">
                <a:schemeClr val="accent3">
                  <a:shade val="93000"/>
                  <a:satMod val="130000"/>
                  <a:alpha val="40000"/>
                </a:schemeClr>
              </a:gs>
              <a:gs pos="100000">
                <a:schemeClr val="accent3">
                  <a:shade val="94000"/>
                  <a:satMod val="135000"/>
                  <a:alpha val="34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25" name="Rectangle 124"/>
          <p:cNvSpPr/>
          <p:nvPr/>
        </p:nvSpPr>
        <p:spPr>
          <a:xfrm>
            <a:off x="469108" y="3299846"/>
            <a:ext cx="82296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50" name="Rectangle 149"/>
          <p:cNvSpPr/>
          <p:nvPr/>
        </p:nvSpPr>
        <p:spPr>
          <a:xfrm>
            <a:off x="457200" y="5704517"/>
            <a:ext cx="8229599" cy="927100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35000"/>
                </a:schemeClr>
              </a:gs>
              <a:gs pos="35000">
                <a:schemeClr val="accent6">
                  <a:tint val="37000"/>
                  <a:satMod val="300000"/>
                  <a:alpha val="36000"/>
                </a:schemeClr>
              </a:gs>
              <a:gs pos="100000">
                <a:schemeClr val="accent6">
                  <a:tint val="15000"/>
                  <a:satMod val="350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1" name="Rectangle 150"/>
          <p:cNvSpPr/>
          <p:nvPr/>
        </p:nvSpPr>
        <p:spPr>
          <a:xfrm>
            <a:off x="469108" y="5247317"/>
            <a:ext cx="8217691" cy="457200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  <a:alpha val="37000"/>
                </a:schemeClr>
              </a:gs>
              <a:gs pos="80000">
                <a:schemeClr val="accent6">
                  <a:shade val="93000"/>
                  <a:satMod val="130000"/>
                  <a:alpha val="39000"/>
                </a:schemeClr>
              </a:gs>
              <a:gs pos="100000">
                <a:schemeClr val="accent6">
                  <a:shade val="94000"/>
                  <a:satMod val="135000"/>
                  <a:alpha val="37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24" name="Rectangle 123"/>
          <p:cNvSpPr/>
          <p:nvPr/>
        </p:nvSpPr>
        <p:spPr>
          <a:xfrm>
            <a:off x="444524" y="3757046"/>
            <a:ext cx="8254184" cy="9271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8" name="Rectangle 97"/>
          <p:cNvSpPr/>
          <p:nvPr/>
        </p:nvSpPr>
        <p:spPr>
          <a:xfrm>
            <a:off x="445292" y="1861652"/>
            <a:ext cx="8253416" cy="92758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36000"/>
                </a:schemeClr>
              </a:gs>
              <a:gs pos="35000">
                <a:schemeClr val="accent3">
                  <a:tint val="37000"/>
                  <a:satMod val="300000"/>
                  <a:alpha val="40000"/>
                </a:schemeClr>
              </a:gs>
              <a:gs pos="100000">
                <a:schemeClr val="accent3">
                  <a:tint val="15000"/>
                  <a:satMod val="350000"/>
                  <a:alpha val="31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Ordering</a:t>
            </a:r>
            <a:endParaRPr lang="en-IE" dirty="0"/>
          </a:p>
        </p:txBody>
      </p:sp>
      <p:sp>
        <p:nvSpPr>
          <p:cNvPr id="82" name="Rectangle 81"/>
          <p:cNvSpPr/>
          <p:nvPr/>
        </p:nvSpPr>
        <p:spPr>
          <a:xfrm>
            <a:off x="445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Rectangle 82"/>
          <p:cNvSpPr/>
          <p:nvPr/>
        </p:nvSpPr>
        <p:spPr>
          <a:xfrm>
            <a:off x="13596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4" name="Rectangle 83"/>
          <p:cNvSpPr/>
          <p:nvPr/>
        </p:nvSpPr>
        <p:spPr>
          <a:xfrm>
            <a:off x="22740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Rectangle 84"/>
          <p:cNvSpPr/>
          <p:nvPr/>
        </p:nvSpPr>
        <p:spPr>
          <a:xfrm>
            <a:off x="31884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6" name="Rectangle 85"/>
          <p:cNvSpPr/>
          <p:nvPr/>
        </p:nvSpPr>
        <p:spPr>
          <a:xfrm>
            <a:off x="41028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7" name="Rectangle 86"/>
          <p:cNvSpPr/>
          <p:nvPr/>
        </p:nvSpPr>
        <p:spPr>
          <a:xfrm>
            <a:off x="5017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0" name="Rectangle 89"/>
          <p:cNvSpPr/>
          <p:nvPr/>
        </p:nvSpPr>
        <p:spPr>
          <a:xfrm>
            <a:off x="445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91" name="Rectangle 90"/>
          <p:cNvSpPr/>
          <p:nvPr/>
        </p:nvSpPr>
        <p:spPr>
          <a:xfrm>
            <a:off x="13596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92" name="Rectangle 91"/>
          <p:cNvSpPr/>
          <p:nvPr/>
        </p:nvSpPr>
        <p:spPr>
          <a:xfrm>
            <a:off x="31884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93" name="Rectangle 92"/>
          <p:cNvSpPr/>
          <p:nvPr/>
        </p:nvSpPr>
        <p:spPr>
          <a:xfrm>
            <a:off x="22740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94" name="Rectangle 93"/>
          <p:cNvSpPr/>
          <p:nvPr/>
        </p:nvSpPr>
        <p:spPr>
          <a:xfrm>
            <a:off x="41028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95" name="Rectangle 94"/>
          <p:cNvSpPr/>
          <p:nvPr/>
        </p:nvSpPr>
        <p:spPr>
          <a:xfrm>
            <a:off x="5017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2" y="2123570"/>
            <a:ext cx="915168" cy="484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44" y="2123571"/>
            <a:ext cx="916146" cy="484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61" y="2123572"/>
            <a:ext cx="917126" cy="487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30" y="2123573"/>
            <a:ext cx="918107" cy="485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30" y="2122125"/>
            <a:ext cx="919089" cy="489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17" y="2122126"/>
            <a:ext cx="920072" cy="489563"/>
          </a:xfrm>
          <a:prstGeom prst="rect">
            <a:avLst/>
          </a:prstGeom>
        </p:spPr>
      </p:pic>
      <p:sp>
        <p:nvSpPr>
          <p:cNvPr id="108" name="Rectangle 107"/>
          <p:cNvSpPr/>
          <p:nvPr/>
        </p:nvSpPr>
        <p:spPr>
          <a:xfrm>
            <a:off x="469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9" name="Rectangle 108"/>
          <p:cNvSpPr/>
          <p:nvPr/>
        </p:nvSpPr>
        <p:spPr>
          <a:xfrm>
            <a:off x="1383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0" name="Rectangle 109"/>
          <p:cNvSpPr/>
          <p:nvPr/>
        </p:nvSpPr>
        <p:spPr>
          <a:xfrm>
            <a:off x="2297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1" name="Rectangle 110"/>
          <p:cNvSpPr/>
          <p:nvPr/>
        </p:nvSpPr>
        <p:spPr>
          <a:xfrm>
            <a:off x="32123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2" name="Rectangle 111"/>
          <p:cNvSpPr/>
          <p:nvPr/>
        </p:nvSpPr>
        <p:spPr>
          <a:xfrm>
            <a:off x="41267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3" name="Rectangle 112"/>
          <p:cNvSpPr/>
          <p:nvPr/>
        </p:nvSpPr>
        <p:spPr>
          <a:xfrm>
            <a:off x="5041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4" name="Rectangle 113"/>
          <p:cNvSpPr/>
          <p:nvPr/>
        </p:nvSpPr>
        <p:spPr>
          <a:xfrm>
            <a:off x="5955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5" name="Rectangle 114"/>
          <p:cNvSpPr/>
          <p:nvPr/>
        </p:nvSpPr>
        <p:spPr>
          <a:xfrm>
            <a:off x="6869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6" name="Rectangle 115"/>
          <p:cNvSpPr/>
          <p:nvPr/>
        </p:nvSpPr>
        <p:spPr>
          <a:xfrm>
            <a:off x="469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17" name="Rectangle 116"/>
          <p:cNvSpPr/>
          <p:nvPr/>
        </p:nvSpPr>
        <p:spPr>
          <a:xfrm>
            <a:off x="1383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18" name="Rectangle 117"/>
          <p:cNvSpPr/>
          <p:nvPr/>
        </p:nvSpPr>
        <p:spPr>
          <a:xfrm>
            <a:off x="32123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19" name="Rectangle 118"/>
          <p:cNvSpPr/>
          <p:nvPr/>
        </p:nvSpPr>
        <p:spPr>
          <a:xfrm>
            <a:off x="22979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20" name="Rectangle 119"/>
          <p:cNvSpPr/>
          <p:nvPr/>
        </p:nvSpPr>
        <p:spPr>
          <a:xfrm>
            <a:off x="41267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21" name="Rectangle 120"/>
          <p:cNvSpPr/>
          <p:nvPr/>
        </p:nvSpPr>
        <p:spPr>
          <a:xfrm>
            <a:off x="5041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122" name="Rectangle 121"/>
          <p:cNvSpPr/>
          <p:nvPr/>
        </p:nvSpPr>
        <p:spPr>
          <a:xfrm>
            <a:off x="5955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23" name="Rectangle 122"/>
          <p:cNvSpPr/>
          <p:nvPr/>
        </p:nvSpPr>
        <p:spPr>
          <a:xfrm>
            <a:off x="6882608" y="3299846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9" y="4018479"/>
            <a:ext cx="916553" cy="4857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4018480"/>
            <a:ext cx="917532" cy="4862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4018481"/>
            <a:ext cx="917126" cy="4879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4018482"/>
            <a:ext cx="918107" cy="4859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46" y="4017034"/>
            <a:ext cx="919089" cy="4890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33" y="4017035"/>
            <a:ext cx="920072" cy="4895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64" y="4017034"/>
            <a:ext cx="921056" cy="490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75" y="4017035"/>
            <a:ext cx="922041" cy="490632"/>
          </a:xfrm>
          <a:prstGeom prst="rect">
            <a:avLst/>
          </a:prstGeom>
        </p:spPr>
      </p:pic>
      <p:sp>
        <p:nvSpPr>
          <p:cNvPr id="134" name="Rectangle 133"/>
          <p:cNvSpPr/>
          <p:nvPr/>
        </p:nvSpPr>
        <p:spPr>
          <a:xfrm>
            <a:off x="4691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5" name="Rectangle 134"/>
          <p:cNvSpPr/>
          <p:nvPr/>
        </p:nvSpPr>
        <p:spPr>
          <a:xfrm>
            <a:off x="13835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6" name="Rectangle 135"/>
          <p:cNvSpPr/>
          <p:nvPr/>
        </p:nvSpPr>
        <p:spPr>
          <a:xfrm>
            <a:off x="22979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7" name="Rectangle 136"/>
          <p:cNvSpPr/>
          <p:nvPr/>
        </p:nvSpPr>
        <p:spPr>
          <a:xfrm>
            <a:off x="32123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2" name="Rectangle 141"/>
          <p:cNvSpPr/>
          <p:nvPr/>
        </p:nvSpPr>
        <p:spPr>
          <a:xfrm>
            <a:off x="4691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43" name="Rectangle 142"/>
          <p:cNvSpPr/>
          <p:nvPr/>
        </p:nvSpPr>
        <p:spPr>
          <a:xfrm>
            <a:off x="13835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4" name="Rectangle 143"/>
          <p:cNvSpPr/>
          <p:nvPr/>
        </p:nvSpPr>
        <p:spPr>
          <a:xfrm>
            <a:off x="32123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45" name="Rectangle 144"/>
          <p:cNvSpPr/>
          <p:nvPr/>
        </p:nvSpPr>
        <p:spPr>
          <a:xfrm>
            <a:off x="22979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8" y="5965950"/>
            <a:ext cx="915168" cy="4843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5965951"/>
            <a:ext cx="916146" cy="4849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5965952"/>
            <a:ext cx="917126" cy="4879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5965953"/>
            <a:ext cx="918107" cy="485973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445292" y="1065252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445292" y="2971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445292" y="4876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pic>
        <p:nvPicPr>
          <p:cNvPr id="71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1730827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143898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1163131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364637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335452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307867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551391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522206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494621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54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34" grpId="0" animBg="1"/>
      <p:bldP spid="135" grpId="0" animBg="1"/>
      <p:bldP spid="136" grpId="0" animBg="1"/>
      <p:bldP spid="137" grpId="0" animBg="1"/>
      <p:bldP spid="142" grpId="0" animBg="1"/>
      <p:bldP spid="143" grpId="0" animBg="1"/>
      <p:bldP spid="144" grpId="0" animBg="1"/>
      <p:bldP spid="14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49"/>
          <p:cNvSpPr/>
          <p:nvPr/>
        </p:nvSpPr>
        <p:spPr>
          <a:xfrm>
            <a:off x="457200" y="5704517"/>
            <a:ext cx="8229599" cy="927100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35000"/>
                </a:schemeClr>
              </a:gs>
              <a:gs pos="35000">
                <a:schemeClr val="accent6">
                  <a:tint val="37000"/>
                  <a:satMod val="300000"/>
                  <a:alpha val="36000"/>
                </a:schemeClr>
              </a:gs>
              <a:gs pos="100000">
                <a:schemeClr val="accent6">
                  <a:tint val="15000"/>
                  <a:satMod val="350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1" name="Rectangle 150"/>
          <p:cNvSpPr/>
          <p:nvPr/>
        </p:nvSpPr>
        <p:spPr>
          <a:xfrm>
            <a:off x="469108" y="5247317"/>
            <a:ext cx="8217691" cy="457200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  <a:alpha val="37000"/>
                </a:schemeClr>
              </a:gs>
              <a:gs pos="80000">
                <a:schemeClr val="accent6">
                  <a:shade val="93000"/>
                  <a:satMod val="130000"/>
                  <a:alpha val="39000"/>
                </a:schemeClr>
              </a:gs>
              <a:gs pos="100000">
                <a:schemeClr val="accent6">
                  <a:shade val="94000"/>
                  <a:satMod val="135000"/>
                  <a:alpha val="37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24" name="Rectangle 123"/>
          <p:cNvSpPr/>
          <p:nvPr/>
        </p:nvSpPr>
        <p:spPr>
          <a:xfrm>
            <a:off x="444524" y="3757046"/>
            <a:ext cx="8254184" cy="9271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5" name="Rectangle 124"/>
          <p:cNvSpPr/>
          <p:nvPr/>
        </p:nvSpPr>
        <p:spPr>
          <a:xfrm>
            <a:off x="444524" y="3299846"/>
            <a:ext cx="8254184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sp>
        <p:nvSpPr>
          <p:cNvPr id="98" name="Rectangle 97"/>
          <p:cNvSpPr/>
          <p:nvPr/>
        </p:nvSpPr>
        <p:spPr>
          <a:xfrm>
            <a:off x="445292" y="1861652"/>
            <a:ext cx="8253416" cy="92758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36000"/>
                </a:schemeClr>
              </a:gs>
              <a:gs pos="35000">
                <a:schemeClr val="accent3">
                  <a:tint val="37000"/>
                  <a:satMod val="300000"/>
                  <a:alpha val="40000"/>
                </a:schemeClr>
              </a:gs>
              <a:gs pos="100000">
                <a:schemeClr val="accent3">
                  <a:tint val="15000"/>
                  <a:satMod val="350000"/>
                  <a:alpha val="31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9" name="Rectangle 98"/>
          <p:cNvSpPr/>
          <p:nvPr/>
        </p:nvSpPr>
        <p:spPr>
          <a:xfrm>
            <a:off x="444524" y="1404937"/>
            <a:ext cx="8254184" cy="456230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43000"/>
                </a:schemeClr>
              </a:gs>
              <a:gs pos="80000">
                <a:schemeClr val="accent3">
                  <a:shade val="93000"/>
                  <a:satMod val="130000"/>
                  <a:alpha val="40000"/>
                </a:schemeClr>
              </a:gs>
              <a:gs pos="100000">
                <a:schemeClr val="accent3">
                  <a:shade val="94000"/>
                  <a:satMod val="135000"/>
                  <a:alpha val="34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Ordering</a:t>
            </a:r>
            <a:endParaRPr lang="en-IE" dirty="0"/>
          </a:p>
        </p:txBody>
      </p:sp>
      <p:sp>
        <p:nvSpPr>
          <p:cNvPr id="82" name="Rectangle 81"/>
          <p:cNvSpPr/>
          <p:nvPr/>
        </p:nvSpPr>
        <p:spPr>
          <a:xfrm>
            <a:off x="445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Rectangle 82"/>
          <p:cNvSpPr/>
          <p:nvPr/>
        </p:nvSpPr>
        <p:spPr>
          <a:xfrm>
            <a:off x="13596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4" name="Rectangle 83"/>
          <p:cNvSpPr/>
          <p:nvPr/>
        </p:nvSpPr>
        <p:spPr>
          <a:xfrm>
            <a:off x="22740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Rectangle 84"/>
          <p:cNvSpPr/>
          <p:nvPr/>
        </p:nvSpPr>
        <p:spPr>
          <a:xfrm>
            <a:off x="31884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6" name="Rectangle 85"/>
          <p:cNvSpPr/>
          <p:nvPr/>
        </p:nvSpPr>
        <p:spPr>
          <a:xfrm>
            <a:off x="41028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7" name="Rectangle 86"/>
          <p:cNvSpPr/>
          <p:nvPr/>
        </p:nvSpPr>
        <p:spPr>
          <a:xfrm>
            <a:off x="5017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0" name="Rectangle 89"/>
          <p:cNvSpPr/>
          <p:nvPr/>
        </p:nvSpPr>
        <p:spPr>
          <a:xfrm>
            <a:off x="445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91" name="Rectangle 90"/>
          <p:cNvSpPr/>
          <p:nvPr/>
        </p:nvSpPr>
        <p:spPr>
          <a:xfrm>
            <a:off x="13596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92" name="Rectangle 91"/>
          <p:cNvSpPr/>
          <p:nvPr/>
        </p:nvSpPr>
        <p:spPr>
          <a:xfrm>
            <a:off x="31884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93" name="Rectangle 92"/>
          <p:cNvSpPr/>
          <p:nvPr/>
        </p:nvSpPr>
        <p:spPr>
          <a:xfrm>
            <a:off x="22740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94" name="Rectangle 93"/>
          <p:cNvSpPr/>
          <p:nvPr/>
        </p:nvSpPr>
        <p:spPr>
          <a:xfrm>
            <a:off x="41028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95" name="Rectangle 94"/>
          <p:cNvSpPr/>
          <p:nvPr/>
        </p:nvSpPr>
        <p:spPr>
          <a:xfrm>
            <a:off x="5017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2" y="2123570"/>
            <a:ext cx="915168" cy="484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44" y="2123571"/>
            <a:ext cx="916146" cy="484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61" y="2123572"/>
            <a:ext cx="917126" cy="487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30" y="2123573"/>
            <a:ext cx="918107" cy="485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30" y="2122125"/>
            <a:ext cx="919089" cy="489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17" y="2122126"/>
            <a:ext cx="920072" cy="489563"/>
          </a:xfrm>
          <a:prstGeom prst="rect">
            <a:avLst/>
          </a:prstGeom>
        </p:spPr>
      </p:pic>
      <p:sp>
        <p:nvSpPr>
          <p:cNvPr id="108" name="Rectangle 107"/>
          <p:cNvSpPr/>
          <p:nvPr/>
        </p:nvSpPr>
        <p:spPr>
          <a:xfrm>
            <a:off x="469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9" name="Rectangle 108"/>
          <p:cNvSpPr/>
          <p:nvPr/>
        </p:nvSpPr>
        <p:spPr>
          <a:xfrm>
            <a:off x="1383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0" name="Rectangle 109"/>
          <p:cNvSpPr/>
          <p:nvPr/>
        </p:nvSpPr>
        <p:spPr>
          <a:xfrm>
            <a:off x="2297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1" name="Rectangle 110"/>
          <p:cNvSpPr/>
          <p:nvPr/>
        </p:nvSpPr>
        <p:spPr>
          <a:xfrm>
            <a:off x="32123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2" name="Rectangle 111"/>
          <p:cNvSpPr/>
          <p:nvPr/>
        </p:nvSpPr>
        <p:spPr>
          <a:xfrm>
            <a:off x="41267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3" name="Rectangle 112"/>
          <p:cNvSpPr/>
          <p:nvPr/>
        </p:nvSpPr>
        <p:spPr>
          <a:xfrm>
            <a:off x="5041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4" name="Rectangle 113"/>
          <p:cNvSpPr/>
          <p:nvPr/>
        </p:nvSpPr>
        <p:spPr>
          <a:xfrm>
            <a:off x="5955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5" name="Rectangle 114"/>
          <p:cNvSpPr/>
          <p:nvPr/>
        </p:nvSpPr>
        <p:spPr>
          <a:xfrm>
            <a:off x="6869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6" name="Rectangle 115"/>
          <p:cNvSpPr/>
          <p:nvPr/>
        </p:nvSpPr>
        <p:spPr>
          <a:xfrm>
            <a:off x="469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17" name="Rectangle 116"/>
          <p:cNvSpPr/>
          <p:nvPr/>
        </p:nvSpPr>
        <p:spPr>
          <a:xfrm>
            <a:off x="1383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18" name="Rectangle 117"/>
          <p:cNvSpPr/>
          <p:nvPr/>
        </p:nvSpPr>
        <p:spPr>
          <a:xfrm>
            <a:off x="32123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19" name="Rectangle 118"/>
          <p:cNvSpPr/>
          <p:nvPr/>
        </p:nvSpPr>
        <p:spPr>
          <a:xfrm>
            <a:off x="22979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20" name="Rectangle 119"/>
          <p:cNvSpPr/>
          <p:nvPr/>
        </p:nvSpPr>
        <p:spPr>
          <a:xfrm>
            <a:off x="41267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21" name="Rectangle 120"/>
          <p:cNvSpPr/>
          <p:nvPr/>
        </p:nvSpPr>
        <p:spPr>
          <a:xfrm>
            <a:off x="5041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122" name="Rectangle 121"/>
          <p:cNvSpPr/>
          <p:nvPr/>
        </p:nvSpPr>
        <p:spPr>
          <a:xfrm>
            <a:off x="5955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23" name="Rectangle 122"/>
          <p:cNvSpPr/>
          <p:nvPr/>
        </p:nvSpPr>
        <p:spPr>
          <a:xfrm>
            <a:off x="6882608" y="3299846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9" y="4018479"/>
            <a:ext cx="916553" cy="4857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4018480"/>
            <a:ext cx="917532" cy="4862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4018481"/>
            <a:ext cx="917126" cy="4879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4018482"/>
            <a:ext cx="918107" cy="4859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46" y="4017034"/>
            <a:ext cx="919089" cy="4890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33" y="4017035"/>
            <a:ext cx="920072" cy="4895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64" y="4017034"/>
            <a:ext cx="921056" cy="490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75" y="4017035"/>
            <a:ext cx="922041" cy="490632"/>
          </a:xfrm>
          <a:prstGeom prst="rect">
            <a:avLst/>
          </a:prstGeom>
        </p:spPr>
      </p:pic>
      <p:sp>
        <p:nvSpPr>
          <p:cNvPr id="134" name="Rectangle 133"/>
          <p:cNvSpPr/>
          <p:nvPr/>
        </p:nvSpPr>
        <p:spPr>
          <a:xfrm>
            <a:off x="4691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5" name="Rectangle 134"/>
          <p:cNvSpPr/>
          <p:nvPr/>
        </p:nvSpPr>
        <p:spPr>
          <a:xfrm>
            <a:off x="13835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6" name="Rectangle 135"/>
          <p:cNvSpPr/>
          <p:nvPr/>
        </p:nvSpPr>
        <p:spPr>
          <a:xfrm>
            <a:off x="22979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7" name="Rectangle 136"/>
          <p:cNvSpPr/>
          <p:nvPr/>
        </p:nvSpPr>
        <p:spPr>
          <a:xfrm>
            <a:off x="32123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2" name="Rectangle 141"/>
          <p:cNvSpPr/>
          <p:nvPr/>
        </p:nvSpPr>
        <p:spPr>
          <a:xfrm>
            <a:off x="4691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43" name="Rectangle 142"/>
          <p:cNvSpPr/>
          <p:nvPr/>
        </p:nvSpPr>
        <p:spPr>
          <a:xfrm>
            <a:off x="13835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4" name="Rectangle 143"/>
          <p:cNvSpPr/>
          <p:nvPr/>
        </p:nvSpPr>
        <p:spPr>
          <a:xfrm>
            <a:off x="32123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45" name="Rectangle 144"/>
          <p:cNvSpPr/>
          <p:nvPr/>
        </p:nvSpPr>
        <p:spPr>
          <a:xfrm>
            <a:off x="22979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8" y="5965950"/>
            <a:ext cx="915168" cy="4843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5965951"/>
            <a:ext cx="916146" cy="4849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5965952"/>
            <a:ext cx="917126" cy="4879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5965953"/>
            <a:ext cx="918107" cy="485973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445292" y="1065252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445292" y="2971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445292" y="4876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pic>
        <p:nvPicPr>
          <p:cNvPr id="71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1730827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143898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1163131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364637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335452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307867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551391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522206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494621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" name="Rectangle 79"/>
          <p:cNvSpPr/>
          <p:nvPr/>
        </p:nvSpPr>
        <p:spPr>
          <a:xfrm>
            <a:off x="304800" y="990600"/>
            <a:ext cx="8839200" cy="58674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1" name="Content Placeholder 2"/>
          <p:cNvSpPr txBox="1">
            <a:spLocks/>
          </p:cNvSpPr>
          <p:nvPr/>
        </p:nvSpPr>
        <p:spPr>
          <a:xfrm>
            <a:off x="609600" y="13716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smtClean="0"/>
              <a:t>Ordering (offset) guaranteed per partition </a:t>
            </a:r>
          </a:p>
          <a:p>
            <a:pPr lvl="1"/>
            <a:r>
              <a:rPr lang="en-IE" dirty="0" smtClean="0"/>
              <a:t>Not across partitions!</a:t>
            </a:r>
          </a:p>
          <a:p>
            <a:pPr lvl="1"/>
            <a:r>
              <a:rPr lang="en-IE" dirty="0" smtClean="0"/>
              <a:t>For ordering across partitions, use timestamp</a:t>
            </a:r>
          </a:p>
          <a:p>
            <a:pPr marL="0" indent="0">
              <a:buNone/>
            </a:pPr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1293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Replication</a:t>
            </a:r>
            <a:endParaRPr lang="en-IE" dirty="0"/>
          </a:p>
        </p:txBody>
      </p:sp>
      <p:sp>
        <p:nvSpPr>
          <p:cNvPr id="82" name="Rectangle 81"/>
          <p:cNvSpPr/>
          <p:nvPr/>
        </p:nvSpPr>
        <p:spPr>
          <a:xfrm>
            <a:off x="445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Rectangle 82"/>
          <p:cNvSpPr/>
          <p:nvPr/>
        </p:nvSpPr>
        <p:spPr>
          <a:xfrm>
            <a:off x="13596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4" name="Rectangle 83"/>
          <p:cNvSpPr/>
          <p:nvPr/>
        </p:nvSpPr>
        <p:spPr>
          <a:xfrm>
            <a:off x="22740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Rectangle 84"/>
          <p:cNvSpPr/>
          <p:nvPr/>
        </p:nvSpPr>
        <p:spPr>
          <a:xfrm>
            <a:off x="31884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6" name="Rectangle 85"/>
          <p:cNvSpPr/>
          <p:nvPr/>
        </p:nvSpPr>
        <p:spPr>
          <a:xfrm>
            <a:off x="41028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7" name="Rectangle 86"/>
          <p:cNvSpPr/>
          <p:nvPr/>
        </p:nvSpPr>
        <p:spPr>
          <a:xfrm>
            <a:off x="5017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0" name="Rectangle 89"/>
          <p:cNvSpPr/>
          <p:nvPr/>
        </p:nvSpPr>
        <p:spPr>
          <a:xfrm>
            <a:off x="445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91" name="Rectangle 90"/>
          <p:cNvSpPr/>
          <p:nvPr/>
        </p:nvSpPr>
        <p:spPr>
          <a:xfrm>
            <a:off x="13596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92" name="Rectangle 91"/>
          <p:cNvSpPr/>
          <p:nvPr/>
        </p:nvSpPr>
        <p:spPr>
          <a:xfrm>
            <a:off x="31884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93" name="Rectangle 92"/>
          <p:cNvSpPr/>
          <p:nvPr/>
        </p:nvSpPr>
        <p:spPr>
          <a:xfrm>
            <a:off x="22740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94" name="Rectangle 93"/>
          <p:cNvSpPr/>
          <p:nvPr/>
        </p:nvSpPr>
        <p:spPr>
          <a:xfrm>
            <a:off x="41028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95" name="Rectangle 94"/>
          <p:cNvSpPr/>
          <p:nvPr/>
        </p:nvSpPr>
        <p:spPr>
          <a:xfrm>
            <a:off x="5017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98" name="Rectangle 97"/>
          <p:cNvSpPr/>
          <p:nvPr/>
        </p:nvSpPr>
        <p:spPr>
          <a:xfrm>
            <a:off x="5931692" y="1861652"/>
            <a:ext cx="2767016" cy="92758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36000"/>
                </a:schemeClr>
              </a:gs>
              <a:gs pos="35000">
                <a:schemeClr val="accent3">
                  <a:tint val="37000"/>
                  <a:satMod val="300000"/>
                  <a:alpha val="40000"/>
                </a:schemeClr>
              </a:gs>
              <a:gs pos="100000">
                <a:schemeClr val="accent3">
                  <a:tint val="15000"/>
                  <a:satMod val="350000"/>
                  <a:alpha val="31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9" name="Rectangle 98"/>
          <p:cNvSpPr/>
          <p:nvPr/>
        </p:nvSpPr>
        <p:spPr>
          <a:xfrm>
            <a:off x="5931692" y="1404937"/>
            <a:ext cx="2767016" cy="456230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43000"/>
                </a:schemeClr>
              </a:gs>
              <a:gs pos="80000">
                <a:schemeClr val="accent3">
                  <a:shade val="93000"/>
                  <a:satMod val="130000"/>
                  <a:alpha val="40000"/>
                </a:schemeClr>
              </a:gs>
              <a:gs pos="100000">
                <a:schemeClr val="accent3">
                  <a:shade val="94000"/>
                  <a:satMod val="135000"/>
                  <a:alpha val="34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2" y="2123570"/>
            <a:ext cx="915168" cy="484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44" y="2123571"/>
            <a:ext cx="916146" cy="484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61" y="2123572"/>
            <a:ext cx="917126" cy="487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30" y="2123573"/>
            <a:ext cx="918107" cy="485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30" y="2122125"/>
            <a:ext cx="919089" cy="489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17" y="2122126"/>
            <a:ext cx="920072" cy="489563"/>
          </a:xfrm>
          <a:prstGeom prst="rect">
            <a:avLst/>
          </a:prstGeom>
        </p:spPr>
      </p:pic>
      <p:sp>
        <p:nvSpPr>
          <p:cNvPr id="108" name="Rectangle 107"/>
          <p:cNvSpPr/>
          <p:nvPr/>
        </p:nvSpPr>
        <p:spPr>
          <a:xfrm>
            <a:off x="469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9" name="Rectangle 108"/>
          <p:cNvSpPr/>
          <p:nvPr/>
        </p:nvSpPr>
        <p:spPr>
          <a:xfrm>
            <a:off x="1383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0" name="Rectangle 109"/>
          <p:cNvSpPr/>
          <p:nvPr/>
        </p:nvSpPr>
        <p:spPr>
          <a:xfrm>
            <a:off x="2297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1" name="Rectangle 110"/>
          <p:cNvSpPr/>
          <p:nvPr/>
        </p:nvSpPr>
        <p:spPr>
          <a:xfrm>
            <a:off x="32123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2" name="Rectangle 111"/>
          <p:cNvSpPr/>
          <p:nvPr/>
        </p:nvSpPr>
        <p:spPr>
          <a:xfrm>
            <a:off x="41267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3" name="Rectangle 112"/>
          <p:cNvSpPr/>
          <p:nvPr/>
        </p:nvSpPr>
        <p:spPr>
          <a:xfrm>
            <a:off x="5041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4" name="Rectangle 113"/>
          <p:cNvSpPr/>
          <p:nvPr/>
        </p:nvSpPr>
        <p:spPr>
          <a:xfrm>
            <a:off x="5955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5" name="Rectangle 114"/>
          <p:cNvSpPr/>
          <p:nvPr/>
        </p:nvSpPr>
        <p:spPr>
          <a:xfrm>
            <a:off x="6869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6" name="Rectangle 115"/>
          <p:cNvSpPr/>
          <p:nvPr/>
        </p:nvSpPr>
        <p:spPr>
          <a:xfrm>
            <a:off x="469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17" name="Rectangle 116"/>
          <p:cNvSpPr/>
          <p:nvPr/>
        </p:nvSpPr>
        <p:spPr>
          <a:xfrm>
            <a:off x="1383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18" name="Rectangle 117"/>
          <p:cNvSpPr/>
          <p:nvPr/>
        </p:nvSpPr>
        <p:spPr>
          <a:xfrm>
            <a:off x="32123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19" name="Rectangle 118"/>
          <p:cNvSpPr/>
          <p:nvPr/>
        </p:nvSpPr>
        <p:spPr>
          <a:xfrm>
            <a:off x="22979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20" name="Rectangle 119"/>
          <p:cNvSpPr/>
          <p:nvPr/>
        </p:nvSpPr>
        <p:spPr>
          <a:xfrm>
            <a:off x="41267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21" name="Rectangle 120"/>
          <p:cNvSpPr/>
          <p:nvPr/>
        </p:nvSpPr>
        <p:spPr>
          <a:xfrm>
            <a:off x="5041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122" name="Rectangle 121"/>
          <p:cNvSpPr/>
          <p:nvPr/>
        </p:nvSpPr>
        <p:spPr>
          <a:xfrm>
            <a:off x="5955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23" name="Rectangle 122"/>
          <p:cNvSpPr/>
          <p:nvPr/>
        </p:nvSpPr>
        <p:spPr>
          <a:xfrm>
            <a:off x="6882608" y="3299846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124" name="Rectangle 123"/>
          <p:cNvSpPr/>
          <p:nvPr/>
        </p:nvSpPr>
        <p:spPr>
          <a:xfrm>
            <a:off x="7784308" y="3757046"/>
            <a:ext cx="914400" cy="9271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5" name="Rectangle 124"/>
          <p:cNvSpPr/>
          <p:nvPr/>
        </p:nvSpPr>
        <p:spPr>
          <a:xfrm>
            <a:off x="7784308" y="3299846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9" y="4018479"/>
            <a:ext cx="916553" cy="4857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4018480"/>
            <a:ext cx="917532" cy="4862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4018481"/>
            <a:ext cx="917126" cy="4879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4018482"/>
            <a:ext cx="918107" cy="4859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46" y="4017034"/>
            <a:ext cx="919089" cy="4890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33" y="4017035"/>
            <a:ext cx="920072" cy="4895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64" y="4017034"/>
            <a:ext cx="921056" cy="490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75" y="4017035"/>
            <a:ext cx="922041" cy="490632"/>
          </a:xfrm>
          <a:prstGeom prst="rect">
            <a:avLst/>
          </a:prstGeom>
        </p:spPr>
      </p:pic>
      <p:sp>
        <p:nvSpPr>
          <p:cNvPr id="134" name="Rectangle 133"/>
          <p:cNvSpPr/>
          <p:nvPr/>
        </p:nvSpPr>
        <p:spPr>
          <a:xfrm>
            <a:off x="4691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5" name="Rectangle 134"/>
          <p:cNvSpPr/>
          <p:nvPr/>
        </p:nvSpPr>
        <p:spPr>
          <a:xfrm>
            <a:off x="13835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6" name="Rectangle 135"/>
          <p:cNvSpPr/>
          <p:nvPr/>
        </p:nvSpPr>
        <p:spPr>
          <a:xfrm>
            <a:off x="22979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7" name="Rectangle 136"/>
          <p:cNvSpPr/>
          <p:nvPr/>
        </p:nvSpPr>
        <p:spPr>
          <a:xfrm>
            <a:off x="32123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2" name="Rectangle 141"/>
          <p:cNvSpPr/>
          <p:nvPr/>
        </p:nvSpPr>
        <p:spPr>
          <a:xfrm>
            <a:off x="4691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43" name="Rectangle 142"/>
          <p:cNvSpPr/>
          <p:nvPr/>
        </p:nvSpPr>
        <p:spPr>
          <a:xfrm>
            <a:off x="13835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4" name="Rectangle 143"/>
          <p:cNvSpPr/>
          <p:nvPr/>
        </p:nvSpPr>
        <p:spPr>
          <a:xfrm>
            <a:off x="32123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45" name="Rectangle 144"/>
          <p:cNvSpPr/>
          <p:nvPr/>
        </p:nvSpPr>
        <p:spPr>
          <a:xfrm>
            <a:off x="22979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50" name="Rectangle 149"/>
          <p:cNvSpPr/>
          <p:nvPr/>
        </p:nvSpPr>
        <p:spPr>
          <a:xfrm>
            <a:off x="4123216" y="5704517"/>
            <a:ext cx="4563583" cy="927100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35000"/>
                </a:schemeClr>
              </a:gs>
              <a:gs pos="35000">
                <a:schemeClr val="accent6">
                  <a:tint val="37000"/>
                  <a:satMod val="300000"/>
                  <a:alpha val="36000"/>
                </a:schemeClr>
              </a:gs>
              <a:gs pos="100000">
                <a:schemeClr val="accent6">
                  <a:tint val="15000"/>
                  <a:satMod val="350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1" name="Rectangle 150"/>
          <p:cNvSpPr/>
          <p:nvPr/>
        </p:nvSpPr>
        <p:spPr>
          <a:xfrm>
            <a:off x="4123216" y="5247317"/>
            <a:ext cx="4563583" cy="457200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  <a:alpha val="37000"/>
                </a:schemeClr>
              </a:gs>
              <a:gs pos="80000">
                <a:schemeClr val="accent6">
                  <a:shade val="93000"/>
                  <a:satMod val="130000"/>
                  <a:alpha val="39000"/>
                </a:schemeClr>
              </a:gs>
              <a:gs pos="100000">
                <a:schemeClr val="accent6">
                  <a:shade val="94000"/>
                  <a:satMod val="135000"/>
                  <a:alpha val="37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8" y="5965950"/>
            <a:ext cx="915168" cy="4843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5965951"/>
            <a:ext cx="916146" cy="4849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5965952"/>
            <a:ext cx="917126" cy="4879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5965953"/>
            <a:ext cx="918107" cy="485973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445292" y="1065252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445292" y="2971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445292" y="4876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pic>
        <p:nvPicPr>
          <p:cNvPr id="69" name="Picture 4 1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17" y="557948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1730827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 2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17" y="3600098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Rectangle 71"/>
          <p:cNvSpPr/>
          <p:nvPr/>
        </p:nvSpPr>
        <p:spPr>
          <a:xfrm>
            <a:off x="304800" y="990600"/>
            <a:ext cx="8839200" cy="586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4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603815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5783721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552279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5268356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49932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472247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450012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424569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398476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373033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347447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3220041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95911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704676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42952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15879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93644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68201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42108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16665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93288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7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67844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417518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16308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-112072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-38279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-60514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" name="Content Placeholder 2"/>
          <p:cNvSpPr txBox="1">
            <a:spLocks/>
          </p:cNvSpPr>
          <p:nvPr/>
        </p:nvSpPr>
        <p:spPr>
          <a:xfrm>
            <a:off x="609600" y="13716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smtClean="0"/>
              <a:t>Topics can be replicated</a:t>
            </a:r>
          </a:p>
          <a:p>
            <a:pPr lvl="1"/>
            <a:r>
              <a:rPr lang="en-IE" dirty="0" smtClean="0"/>
              <a:t>Choose factor per topic</a:t>
            </a:r>
            <a:endParaRPr lang="en-IE" dirty="0"/>
          </a:p>
          <a:p>
            <a:pPr lvl="1"/>
            <a:r>
              <a:rPr lang="en-IE" dirty="0"/>
              <a:t>Automatic load balancing</a:t>
            </a:r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138" name="TextBox 137"/>
          <p:cNvSpPr txBox="1"/>
          <p:nvPr/>
        </p:nvSpPr>
        <p:spPr>
          <a:xfrm>
            <a:off x="6232485" y="4468029"/>
            <a:ext cx="128675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6231758" y="3148668"/>
            <a:ext cx="128675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6231758" y="1627737"/>
            <a:ext cx="128675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6239230" y="5730899"/>
            <a:ext cx="128675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6239230" y="3941076"/>
            <a:ext cx="128675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6241057" y="888045"/>
            <a:ext cx="128675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6239230" y="2386691"/>
            <a:ext cx="128675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6226530" y="5180111"/>
            <a:ext cx="128675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4945192" y="5726406"/>
            <a:ext cx="128675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00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0" grpId="0" animBg="1"/>
      <p:bldP spid="146" grpId="0" animBg="1"/>
      <p:bldP spid="148" grpId="0" animBg="1"/>
      <p:bldP spid="149" grpId="0" animBg="1"/>
      <p:bldP spid="15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Replication</a:t>
            </a:r>
            <a:endParaRPr lang="en-IE" dirty="0"/>
          </a:p>
        </p:txBody>
      </p:sp>
      <p:sp>
        <p:nvSpPr>
          <p:cNvPr id="82" name="Rectangle 81"/>
          <p:cNvSpPr/>
          <p:nvPr/>
        </p:nvSpPr>
        <p:spPr>
          <a:xfrm>
            <a:off x="445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Rectangle 82"/>
          <p:cNvSpPr/>
          <p:nvPr/>
        </p:nvSpPr>
        <p:spPr>
          <a:xfrm>
            <a:off x="13596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4" name="Rectangle 83"/>
          <p:cNvSpPr/>
          <p:nvPr/>
        </p:nvSpPr>
        <p:spPr>
          <a:xfrm>
            <a:off x="22740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Rectangle 84"/>
          <p:cNvSpPr/>
          <p:nvPr/>
        </p:nvSpPr>
        <p:spPr>
          <a:xfrm>
            <a:off x="31884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6" name="Rectangle 85"/>
          <p:cNvSpPr/>
          <p:nvPr/>
        </p:nvSpPr>
        <p:spPr>
          <a:xfrm>
            <a:off x="41028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7" name="Rectangle 86"/>
          <p:cNvSpPr/>
          <p:nvPr/>
        </p:nvSpPr>
        <p:spPr>
          <a:xfrm>
            <a:off x="5017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0" name="Rectangle 89"/>
          <p:cNvSpPr/>
          <p:nvPr/>
        </p:nvSpPr>
        <p:spPr>
          <a:xfrm>
            <a:off x="445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91" name="Rectangle 90"/>
          <p:cNvSpPr/>
          <p:nvPr/>
        </p:nvSpPr>
        <p:spPr>
          <a:xfrm>
            <a:off x="13596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92" name="Rectangle 91"/>
          <p:cNvSpPr/>
          <p:nvPr/>
        </p:nvSpPr>
        <p:spPr>
          <a:xfrm>
            <a:off x="31884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93" name="Rectangle 92"/>
          <p:cNvSpPr/>
          <p:nvPr/>
        </p:nvSpPr>
        <p:spPr>
          <a:xfrm>
            <a:off x="22740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94" name="Rectangle 93"/>
          <p:cNvSpPr/>
          <p:nvPr/>
        </p:nvSpPr>
        <p:spPr>
          <a:xfrm>
            <a:off x="41028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95" name="Rectangle 94"/>
          <p:cNvSpPr/>
          <p:nvPr/>
        </p:nvSpPr>
        <p:spPr>
          <a:xfrm>
            <a:off x="5017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98" name="Rectangle 97"/>
          <p:cNvSpPr/>
          <p:nvPr/>
        </p:nvSpPr>
        <p:spPr>
          <a:xfrm>
            <a:off x="5931692" y="1861652"/>
            <a:ext cx="2767016" cy="92758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36000"/>
                </a:schemeClr>
              </a:gs>
              <a:gs pos="35000">
                <a:schemeClr val="accent3">
                  <a:tint val="37000"/>
                  <a:satMod val="300000"/>
                  <a:alpha val="40000"/>
                </a:schemeClr>
              </a:gs>
              <a:gs pos="100000">
                <a:schemeClr val="accent3">
                  <a:tint val="15000"/>
                  <a:satMod val="350000"/>
                  <a:alpha val="31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9" name="Rectangle 98"/>
          <p:cNvSpPr/>
          <p:nvPr/>
        </p:nvSpPr>
        <p:spPr>
          <a:xfrm>
            <a:off x="5931692" y="1404937"/>
            <a:ext cx="2767016" cy="456230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43000"/>
                </a:schemeClr>
              </a:gs>
              <a:gs pos="80000">
                <a:schemeClr val="accent3">
                  <a:shade val="93000"/>
                  <a:satMod val="130000"/>
                  <a:alpha val="40000"/>
                </a:schemeClr>
              </a:gs>
              <a:gs pos="100000">
                <a:schemeClr val="accent3">
                  <a:shade val="94000"/>
                  <a:satMod val="135000"/>
                  <a:alpha val="34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2" y="2123570"/>
            <a:ext cx="915168" cy="484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44" y="2123571"/>
            <a:ext cx="916146" cy="484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61" y="2123572"/>
            <a:ext cx="917126" cy="487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30" y="2123573"/>
            <a:ext cx="918107" cy="485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30" y="2122125"/>
            <a:ext cx="919089" cy="489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17" y="2122126"/>
            <a:ext cx="920072" cy="489563"/>
          </a:xfrm>
          <a:prstGeom prst="rect">
            <a:avLst/>
          </a:prstGeom>
        </p:spPr>
      </p:pic>
      <p:sp>
        <p:nvSpPr>
          <p:cNvPr id="108" name="Rectangle 107"/>
          <p:cNvSpPr/>
          <p:nvPr/>
        </p:nvSpPr>
        <p:spPr>
          <a:xfrm>
            <a:off x="469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9" name="Rectangle 108"/>
          <p:cNvSpPr/>
          <p:nvPr/>
        </p:nvSpPr>
        <p:spPr>
          <a:xfrm>
            <a:off x="1383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0" name="Rectangle 109"/>
          <p:cNvSpPr/>
          <p:nvPr/>
        </p:nvSpPr>
        <p:spPr>
          <a:xfrm>
            <a:off x="2297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1" name="Rectangle 110"/>
          <p:cNvSpPr/>
          <p:nvPr/>
        </p:nvSpPr>
        <p:spPr>
          <a:xfrm>
            <a:off x="32123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2" name="Rectangle 111"/>
          <p:cNvSpPr/>
          <p:nvPr/>
        </p:nvSpPr>
        <p:spPr>
          <a:xfrm>
            <a:off x="41267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3" name="Rectangle 112"/>
          <p:cNvSpPr/>
          <p:nvPr/>
        </p:nvSpPr>
        <p:spPr>
          <a:xfrm>
            <a:off x="5041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4" name="Rectangle 113"/>
          <p:cNvSpPr/>
          <p:nvPr/>
        </p:nvSpPr>
        <p:spPr>
          <a:xfrm>
            <a:off x="5955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5" name="Rectangle 114"/>
          <p:cNvSpPr/>
          <p:nvPr/>
        </p:nvSpPr>
        <p:spPr>
          <a:xfrm>
            <a:off x="6869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6" name="Rectangle 115"/>
          <p:cNvSpPr/>
          <p:nvPr/>
        </p:nvSpPr>
        <p:spPr>
          <a:xfrm>
            <a:off x="469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17" name="Rectangle 116"/>
          <p:cNvSpPr/>
          <p:nvPr/>
        </p:nvSpPr>
        <p:spPr>
          <a:xfrm>
            <a:off x="1383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18" name="Rectangle 117"/>
          <p:cNvSpPr/>
          <p:nvPr/>
        </p:nvSpPr>
        <p:spPr>
          <a:xfrm>
            <a:off x="32123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19" name="Rectangle 118"/>
          <p:cNvSpPr/>
          <p:nvPr/>
        </p:nvSpPr>
        <p:spPr>
          <a:xfrm>
            <a:off x="22979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20" name="Rectangle 119"/>
          <p:cNvSpPr/>
          <p:nvPr/>
        </p:nvSpPr>
        <p:spPr>
          <a:xfrm>
            <a:off x="41267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21" name="Rectangle 120"/>
          <p:cNvSpPr/>
          <p:nvPr/>
        </p:nvSpPr>
        <p:spPr>
          <a:xfrm>
            <a:off x="5041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122" name="Rectangle 121"/>
          <p:cNvSpPr/>
          <p:nvPr/>
        </p:nvSpPr>
        <p:spPr>
          <a:xfrm>
            <a:off x="5955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23" name="Rectangle 122"/>
          <p:cNvSpPr/>
          <p:nvPr/>
        </p:nvSpPr>
        <p:spPr>
          <a:xfrm>
            <a:off x="6882608" y="3299846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9" y="4018479"/>
            <a:ext cx="916553" cy="4857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4018480"/>
            <a:ext cx="917532" cy="4862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4018481"/>
            <a:ext cx="917126" cy="4879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4018482"/>
            <a:ext cx="918107" cy="4859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46" y="4017034"/>
            <a:ext cx="919089" cy="4890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33" y="4017035"/>
            <a:ext cx="920072" cy="4895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64" y="4017034"/>
            <a:ext cx="921056" cy="490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75" y="4017035"/>
            <a:ext cx="922041" cy="490632"/>
          </a:xfrm>
          <a:prstGeom prst="rect">
            <a:avLst/>
          </a:prstGeom>
        </p:spPr>
      </p:pic>
      <p:sp>
        <p:nvSpPr>
          <p:cNvPr id="134" name="Rectangle 133"/>
          <p:cNvSpPr/>
          <p:nvPr/>
        </p:nvSpPr>
        <p:spPr>
          <a:xfrm>
            <a:off x="4691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5" name="Rectangle 134"/>
          <p:cNvSpPr/>
          <p:nvPr/>
        </p:nvSpPr>
        <p:spPr>
          <a:xfrm>
            <a:off x="13835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6" name="Rectangle 135"/>
          <p:cNvSpPr/>
          <p:nvPr/>
        </p:nvSpPr>
        <p:spPr>
          <a:xfrm>
            <a:off x="22979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7" name="Rectangle 136"/>
          <p:cNvSpPr/>
          <p:nvPr/>
        </p:nvSpPr>
        <p:spPr>
          <a:xfrm>
            <a:off x="32123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2" name="Rectangle 141"/>
          <p:cNvSpPr/>
          <p:nvPr/>
        </p:nvSpPr>
        <p:spPr>
          <a:xfrm>
            <a:off x="4691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43" name="Rectangle 142"/>
          <p:cNvSpPr/>
          <p:nvPr/>
        </p:nvSpPr>
        <p:spPr>
          <a:xfrm>
            <a:off x="13835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4" name="Rectangle 143"/>
          <p:cNvSpPr/>
          <p:nvPr/>
        </p:nvSpPr>
        <p:spPr>
          <a:xfrm>
            <a:off x="32123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45" name="Rectangle 144"/>
          <p:cNvSpPr/>
          <p:nvPr/>
        </p:nvSpPr>
        <p:spPr>
          <a:xfrm>
            <a:off x="22979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50" name="Rectangle 149"/>
          <p:cNvSpPr/>
          <p:nvPr/>
        </p:nvSpPr>
        <p:spPr>
          <a:xfrm>
            <a:off x="4123216" y="5704517"/>
            <a:ext cx="4563583" cy="927100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35000"/>
                </a:schemeClr>
              </a:gs>
              <a:gs pos="35000">
                <a:schemeClr val="accent6">
                  <a:tint val="37000"/>
                  <a:satMod val="300000"/>
                  <a:alpha val="36000"/>
                </a:schemeClr>
              </a:gs>
              <a:gs pos="100000">
                <a:schemeClr val="accent6">
                  <a:tint val="15000"/>
                  <a:satMod val="350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1" name="Rectangle 150"/>
          <p:cNvSpPr/>
          <p:nvPr/>
        </p:nvSpPr>
        <p:spPr>
          <a:xfrm>
            <a:off x="4123216" y="5247317"/>
            <a:ext cx="4563583" cy="457200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  <a:alpha val="37000"/>
                </a:schemeClr>
              </a:gs>
              <a:gs pos="80000">
                <a:schemeClr val="accent6">
                  <a:shade val="93000"/>
                  <a:satMod val="130000"/>
                  <a:alpha val="39000"/>
                </a:schemeClr>
              </a:gs>
              <a:gs pos="100000">
                <a:schemeClr val="accent6">
                  <a:shade val="94000"/>
                  <a:satMod val="135000"/>
                  <a:alpha val="37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8" y="5965950"/>
            <a:ext cx="915168" cy="4843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5965951"/>
            <a:ext cx="916146" cy="4849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5965952"/>
            <a:ext cx="917126" cy="4879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5965953"/>
            <a:ext cx="918107" cy="485973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445292" y="1065252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445292" y="2971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445292" y="4876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04800" y="990600"/>
            <a:ext cx="8839200" cy="586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4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603815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5783721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552279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5268356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49932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472247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450012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424569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398476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373033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347447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3220041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95911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704676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42952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15879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93644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68201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42108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16665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93288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7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67844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417518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16308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-112072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-38279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-60514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" name="Content Placeholder 2"/>
          <p:cNvSpPr txBox="1">
            <a:spLocks/>
          </p:cNvSpPr>
          <p:nvPr/>
        </p:nvSpPr>
        <p:spPr>
          <a:xfrm>
            <a:off x="609600" y="13716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smtClean="0"/>
              <a:t>Topics can be replicated</a:t>
            </a:r>
          </a:p>
          <a:p>
            <a:pPr lvl="1"/>
            <a:r>
              <a:rPr lang="en-IE" dirty="0" smtClean="0"/>
              <a:t>Choose factor per topic</a:t>
            </a:r>
            <a:endParaRPr lang="en-IE" dirty="0"/>
          </a:p>
          <a:p>
            <a:pPr lvl="1"/>
            <a:r>
              <a:rPr lang="en-IE" dirty="0"/>
              <a:t>Automatic load balancing</a:t>
            </a:r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138" name="TextBox 137"/>
          <p:cNvSpPr txBox="1"/>
          <p:nvPr/>
        </p:nvSpPr>
        <p:spPr>
          <a:xfrm>
            <a:off x="6232485" y="4468029"/>
            <a:ext cx="128675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6231758" y="3148668"/>
            <a:ext cx="128675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6231758" y="1627737"/>
            <a:ext cx="128675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6239230" y="5730899"/>
            <a:ext cx="128675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6239230" y="3941076"/>
            <a:ext cx="128675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6241057" y="888045"/>
            <a:ext cx="128675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6239230" y="2386691"/>
            <a:ext cx="128675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6226530" y="5180111"/>
            <a:ext cx="128675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4945192" y="5726406"/>
            <a:ext cx="128675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760778" y="4088682"/>
            <a:ext cx="3709376" cy="457201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400" dirty="0" smtClean="0"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Problem?</a:t>
            </a:r>
            <a:endParaRPr lang="en-IE" sz="24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4080361" y="4101419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603815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5783721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552279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5268356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49932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472247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450012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424569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398476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373033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347447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3220041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95911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704676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42952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15879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93644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68201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42108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16665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93288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67844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417518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16308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-112072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-38279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-60514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Replication</a:t>
            </a:r>
            <a:endParaRPr lang="en-IE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09600" y="13716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smtClean="0"/>
              <a:t>Topics can be replicated</a:t>
            </a:r>
          </a:p>
          <a:p>
            <a:pPr lvl="1"/>
            <a:r>
              <a:rPr lang="en-IE" dirty="0"/>
              <a:t>Choose factor per topic</a:t>
            </a:r>
          </a:p>
          <a:p>
            <a:pPr lvl="1"/>
            <a:r>
              <a:rPr lang="en-IE" dirty="0" smtClean="0"/>
              <a:t>Automatic </a:t>
            </a:r>
            <a:r>
              <a:rPr lang="en-IE" dirty="0"/>
              <a:t>load balancing</a:t>
            </a:r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17" name="TextBox 16"/>
          <p:cNvSpPr txBox="1"/>
          <p:nvPr/>
        </p:nvSpPr>
        <p:spPr>
          <a:xfrm>
            <a:off x="6232485" y="4468029"/>
            <a:ext cx="128675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31758" y="3148668"/>
            <a:ext cx="128675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31758" y="1627737"/>
            <a:ext cx="128675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39230" y="5730899"/>
            <a:ext cx="128675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39230" y="3941076"/>
            <a:ext cx="128675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41057" y="888045"/>
            <a:ext cx="128675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39230" y="2386691"/>
            <a:ext cx="128675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26530" y="5180111"/>
            <a:ext cx="128675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45192" y="5726406"/>
            <a:ext cx="128675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0778" y="4088682"/>
            <a:ext cx="3709376" cy="457201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400" dirty="0" smtClean="0"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Problem?</a:t>
            </a:r>
            <a:endParaRPr lang="en-IE" sz="24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361" y="4101419"/>
            <a:ext cx="342900" cy="34290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756424" y="4722910"/>
            <a:ext cx="3709376" cy="457201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Order?</a:t>
            </a:r>
            <a:endParaRPr lang="en-IE" sz="2400" dirty="0">
              <a:solidFill>
                <a:srgbClr val="FF0000"/>
              </a:solidFill>
              <a:latin typeface="Calibri Light" panose="020F0302020204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007" y="4735647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6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603815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5783721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552279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5268356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49932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472247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450012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424569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398476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373033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347447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3220041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95911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704676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42952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15879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93644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68201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42108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16665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93288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67844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417518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16308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-112072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-38279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-60514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Leader</a:t>
            </a:r>
            <a:endParaRPr lang="en-IE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09600" y="13716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smtClean="0"/>
              <a:t>Topics can be replicated</a:t>
            </a:r>
          </a:p>
          <a:p>
            <a:pPr lvl="1"/>
            <a:r>
              <a:rPr lang="en-IE" dirty="0"/>
              <a:t>Choose factor per topic</a:t>
            </a:r>
          </a:p>
          <a:p>
            <a:pPr lvl="1"/>
            <a:r>
              <a:rPr lang="en-IE" dirty="0" smtClean="0"/>
              <a:t>Automatic </a:t>
            </a:r>
            <a:r>
              <a:rPr lang="en-IE" dirty="0"/>
              <a:t>load </a:t>
            </a:r>
            <a:r>
              <a:rPr lang="en-IE" dirty="0" smtClean="0"/>
              <a:t>balancing</a:t>
            </a:r>
          </a:p>
          <a:p>
            <a:pPr lvl="1"/>
            <a:endParaRPr lang="en-IE" dirty="0" smtClean="0"/>
          </a:p>
          <a:p>
            <a:r>
              <a:rPr lang="en-IE" dirty="0"/>
              <a:t>One machine is the </a:t>
            </a:r>
            <a:r>
              <a:rPr lang="en-IE" b="1" dirty="0"/>
              <a:t>leader</a:t>
            </a:r>
          </a:p>
          <a:p>
            <a:pPr lvl="1"/>
            <a:r>
              <a:rPr lang="en-IE" dirty="0"/>
              <a:t>The others are followers</a:t>
            </a:r>
          </a:p>
          <a:p>
            <a:pPr lvl="1"/>
            <a:r>
              <a:rPr lang="en-IE" dirty="0"/>
              <a:t>Leader automatically elected</a:t>
            </a:r>
          </a:p>
          <a:p>
            <a:pPr lvl="1"/>
            <a:r>
              <a:rPr lang="en-IE" dirty="0">
                <a:solidFill>
                  <a:srgbClr val="00B050"/>
                </a:solidFill>
              </a:rPr>
              <a:t>Ensures order per </a:t>
            </a:r>
            <a:r>
              <a:rPr lang="en-IE" dirty="0" smtClean="0">
                <a:solidFill>
                  <a:srgbClr val="00B050"/>
                </a:solidFill>
              </a:rPr>
              <a:t>partition</a:t>
            </a:r>
          </a:p>
          <a:p>
            <a:pPr lvl="1"/>
            <a:r>
              <a:rPr lang="en-IE" dirty="0" smtClean="0"/>
              <a:t>Reads/writes to leader</a:t>
            </a:r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17" name="TextBox 16"/>
          <p:cNvSpPr txBox="1"/>
          <p:nvPr/>
        </p:nvSpPr>
        <p:spPr>
          <a:xfrm>
            <a:off x="6232485" y="4468029"/>
            <a:ext cx="128675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31758" y="3148668"/>
            <a:ext cx="128675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31758" y="1627737"/>
            <a:ext cx="128675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39230" y="5730899"/>
            <a:ext cx="128675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39230" y="3941076"/>
            <a:ext cx="128675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41057" y="888045"/>
            <a:ext cx="128675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39230" y="2386691"/>
            <a:ext cx="128675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26530" y="5180111"/>
            <a:ext cx="128675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45192" y="5726406"/>
            <a:ext cx="128675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230884" y="3951284"/>
            <a:ext cx="1286755" cy="307777"/>
          </a:xfrm>
          <a:prstGeom prst="rect">
            <a:avLst/>
          </a:prstGeom>
          <a:ln w="317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sz="1400" b="1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230884" y="2396899"/>
            <a:ext cx="1286756" cy="307777"/>
          </a:xfrm>
          <a:prstGeom prst="rect">
            <a:avLst/>
          </a:prstGeom>
          <a:ln w="317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sz="1400" b="1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218184" y="5190319"/>
            <a:ext cx="1286755" cy="307777"/>
          </a:xfrm>
          <a:prstGeom prst="rect">
            <a:avLst/>
          </a:prstGeom>
          <a:ln w="317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sz="1400" b="1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507257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Rectangle 57"/>
          <p:cNvSpPr/>
          <p:nvPr/>
        </p:nvSpPr>
        <p:spPr>
          <a:xfrm rot="16200000">
            <a:off x="-1320370" y="2959365"/>
            <a:ext cx="5256066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Alegreya Sans SC" panose="00000500000000000000" pitchFamily="2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Alegreya Sans SC" panose="000005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Leader Replication and Reads</a:t>
            </a:r>
            <a:endParaRPr lang="en-IE" dirty="0"/>
          </a:p>
        </p:txBody>
      </p:sp>
      <p:sp>
        <p:nvSpPr>
          <p:cNvPr id="110" name="Rectangle 109"/>
          <p:cNvSpPr/>
          <p:nvPr/>
        </p:nvSpPr>
        <p:spPr>
          <a:xfrm rot="16200000">
            <a:off x="5370521" y="2957097"/>
            <a:ext cx="5260603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sz="4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grpSp>
        <p:nvGrpSpPr>
          <p:cNvPr id="111" name="Group 110"/>
          <p:cNvGrpSpPr>
            <a:grpSpLocks noChangeAspect="1"/>
          </p:cNvGrpSpPr>
          <p:nvPr/>
        </p:nvGrpSpPr>
        <p:grpSpPr>
          <a:xfrm>
            <a:off x="7530146" y="1572054"/>
            <a:ext cx="978733" cy="978733"/>
            <a:chOff x="7024803" y="279268"/>
            <a:chExt cx="1533526" cy="1533526"/>
          </a:xfrm>
        </p:grpSpPr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4803" y="279268"/>
              <a:ext cx="1533526" cy="1533526"/>
            </a:xfrm>
            <a:prstGeom prst="rect">
              <a:avLst/>
            </a:prstGeom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8560" y="279268"/>
              <a:ext cx="909769" cy="923147"/>
            </a:xfrm>
            <a:prstGeom prst="rect">
              <a:avLst/>
            </a:prstGeom>
          </p:spPr>
        </p:pic>
      </p:grpSp>
      <p:grpSp>
        <p:nvGrpSpPr>
          <p:cNvPr id="114" name="Group 113"/>
          <p:cNvGrpSpPr>
            <a:grpSpLocks noChangeAspect="1"/>
          </p:cNvGrpSpPr>
          <p:nvPr/>
        </p:nvGrpSpPr>
        <p:grpSpPr>
          <a:xfrm>
            <a:off x="7535162" y="4912820"/>
            <a:ext cx="976751" cy="930514"/>
            <a:chOff x="6848474" y="5019674"/>
            <a:chExt cx="1609726" cy="1533526"/>
          </a:xfrm>
        </p:grpSpPr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8474" y="5019674"/>
              <a:ext cx="1533526" cy="1533526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4631" y="5062147"/>
              <a:ext cx="833569" cy="920299"/>
            </a:xfrm>
            <a:prstGeom prst="rect">
              <a:avLst/>
            </a:prstGeom>
          </p:spPr>
        </p:pic>
      </p:grpSp>
      <p:grpSp>
        <p:nvGrpSpPr>
          <p:cNvPr id="117" name="Group 116"/>
          <p:cNvGrpSpPr>
            <a:grpSpLocks noChangeAspect="1"/>
          </p:cNvGrpSpPr>
          <p:nvPr/>
        </p:nvGrpSpPr>
        <p:grpSpPr>
          <a:xfrm>
            <a:off x="7535162" y="3186578"/>
            <a:ext cx="976751" cy="976751"/>
            <a:chOff x="3881437" y="5019674"/>
            <a:chExt cx="1533526" cy="1533526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1437" y="5019674"/>
              <a:ext cx="1533526" cy="1533526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0" y="5062147"/>
              <a:ext cx="838200" cy="838200"/>
            </a:xfrm>
            <a:prstGeom prst="rect">
              <a:avLst/>
            </a:prstGeom>
          </p:spPr>
        </p:pic>
      </p:grpSp>
      <p:pic>
        <p:nvPicPr>
          <p:cNvPr id="6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727146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38172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05272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707297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36187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02750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682078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33665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007654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1662229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1316804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Curved Connector 58"/>
          <p:cNvCxnSpPr>
            <a:stCxn id="58" idx="2"/>
          </p:cNvCxnSpPr>
          <p:nvPr/>
        </p:nvCxnSpPr>
        <p:spPr>
          <a:xfrm>
            <a:off x="2069486" y="3721187"/>
            <a:ext cx="2040681" cy="1095854"/>
          </a:xfrm>
          <a:prstGeom prst="curvedConnector3">
            <a:avLst>
              <a:gd name="adj1" fmla="val 50000"/>
            </a:avLst>
          </a:prstGeom>
          <a:ln w="190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urved Connector 119"/>
          <p:cNvCxnSpPr>
            <a:endCxn id="118" idx="1"/>
          </p:cNvCxnSpPr>
          <p:nvPr/>
        </p:nvCxnSpPr>
        <p:spPr>
          <a:xfrm flipV="1">
            <a:off x="5408324" y="3674954"/>
            <a:ext cx="2126838" cy="1142087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urved Connector 121"/>
          <p:cNvCxnSpPr>
            <a:endCxn id="112" idx="1"/>
          </p:cNvCxnSpPr>
          <p:nvPr/>
        </p:nvCxnSpPr>
        <p:spPr>
          <a:xfrm flipV="1">
            <a:off x="5408324" y="2061421"/>
            <a:ext cx="2121822" cy="2755620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urved Connector 124"/>
          <p:cNvCxnSpPr>
            <a:endCxn id="115" idx="1"/>
          </p:cNvCxnSpPr>
          <p:nvPr/>
        </p:nvCxnSpPr>
        <p:spPr>
          <a:xfrm>
            <a:off x="5408324" y="4817041"/>
            <a:ext cx="2126838" cy="561036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104000" y="4663152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sz="1400" b="1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03999" y="3285083"/>
            <a:ext cx="1296000" cy="307777"/>
          </a:xfrm>
          <a:prstGeom prst="rect">
            <a:avLst/>
          </a:prstGeom>
          <a:ln w="317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sz="1400" b="1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104000" y="5340094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sz="1400" b="1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04000" y="3971240"/>
            <a:ext cx="12960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103999" y="2257913"/>
            <a:ext cx="12960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104000" y="5681939"/>
            <a:ext cx="12960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104000" y="3636874"/>
            <a:ext cx="12960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104000" y="5001002"/>
            <a:ext cx="129600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103999" y="2958208"/>
            <a:ext cx="129600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cxnSp>
        <p:nvCxnSpPr>
          <p:cNvPr id="86" name="Curved Connector 85"/>
          <p:cNvCxnSpPr>
            <a:stCxn id="53" idx="1"/>
            <a:endCxn id="72" idx="1"/>
          </p:cNvCxnSpPr>
          <p:nvPr/>
        </p:nvCxnSpPr>
        <p:spPr>
          <a:xfrm rot="10800000">
            <a:off x="4104000" y="3790763"/>
            <a:ext cx="12700" cy="1026278"/>
          </a:xfrm>
          <a:prstGeom prst="curvedConnector3">
            <a:avLst>
              <a:gd name="adj1" fmla="val 1800000"/>
            </a:avLst>
          </a:prstGeom>
          <a:ln w="1905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86"/>
          <p:cNvCxnSpPr>
            <a:stCxn id="53" idx="1"/>
            <a:endCxn id="71" idx="1"/>
          </p:cNvCxnSpPr>
          <p:nvPr/>
        </p:nvCxnSpPr>
        <p:spPr>
          <a:xfrm rot="10800000" flipV="1">
            <a:off x="4104000" y="4817040"/>
            <a:ext cx="12700" cy="1018787"/>
          </a:xfrm>
          <a:prstGeom prst="curvedConnector3">
            <a:avLst>
              <a:gd name="adj1" fmla="val 1800000"/>
            </a:avLst>
          </a:prstGeom>
          <a:ln w="1905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601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507257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Rectangle 57"/>
          <p:cNvSpPr/>
          <p:nvPr/>
        </p:nvSpPr>
        <p:spPr>
          <a:xfrm rot="16200000">
            <a:off x="-1320370" y="2959365"/>
            <a:ext cx="5256066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Alegreya Sans SC" panose="00000500000000000000" pitchFamily="2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Alegreya Sans SC" panose="000005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Consumer Groups</a:t>
            </a:r>
          </a:p>
        </p:txBody>
      </p:sp>
      <p:pic>
        <p:nvPicPr>
          <p:cNvPr id="6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727146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38172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05272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707297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36187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02750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682078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33665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007654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1662229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1316804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Curved Connector 58"/>
          <p:cNvCxnSpPr>
            <a:stCxn id="58" idx="2"/>
          </p:cNvCxnSpPr>
          <p:nvPr/>
        </p:nvCxnSpPr>
        <p:spPr>
          <a:xfrm>
            <a:off x="2069486" y="3721187"/>
            <a:ext cx="2040681" cy="1095854"/>
          </a:xfrm>
          <a:prstGeom prst="curvedConnector3">
            <a:avLst>
              <a:gd name="adj1" fmla="val 50000"/>
            </a:avLst>
          </a:prstGeom>
          <a:ln w="190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104000" y="4663152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sz="1400" b="1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03999" y="3285083"/>
            <a:ext cx="1296000" cy="307777"/>
          </a:xfrm>
          <a:prstGeom prst="rect">
            <a:avLst/>
          </a:prstGeom>
          <a:ln w="317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sz="1400" b="1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104000" y="5340094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sz="1400" b="1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391398" y="3352800"/>
            <a:ext cx="1447801" cy="33835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Group 2</a:t>
            </a:r>
            <a:endParaRPr lang="en-IE" sz="2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391399" y="375763"/>
            <a:ext cx="1447801" cy="2560526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Group 1</a:t>
            </a:r>
            <a:endParaRPr lang="en-IE" sz="2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7626925" y="381000"/>
            <a:ext cx="976751" cy="976751"/>
            <a:chOff x="7024803" y="279268"/>
            <a:chExt cx="1533526" cy="153352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4803" y="279268"/>
              <a:ext cx="1533526" cy="1533526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8560" y="279268"/>
              <a:ext cx="909769" cy="923147"/>
            </a:xfrm>
            <a:prstGeom prst="rect">
              <a:avLst/>
            </a:prstGeom>
          </p:spPr>
        </p:pic>
      </p:grpSp>
      <p:grpSp>
        <p:nvGrpSpPr>
          <p:cNvPr id="47" name="Group 46"/>
          <p:cNvGrpSpPr>
            <a:grpSpLocks noChangeAspect="1"/>
          </p:cNvGrpSpPr>
          <p:nvPr/>
        </p:nvGrpSpPr>
        <p:grpSpPr>
          <a:xfrm>
            <a:off x="7626925" y="1511459"/>
            <a:ext cx="976751" cy="976751"/>
            <a:chOff x="7024803" y="279268"/>
            <a:chExt cx="1533526" cy="1533526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4803" y="279268"/>
              <a:ext cx="1533526" cy="1533526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8560" y="279268"/>
              <a:ext cx="909769" cy="923147"/>
            </a:xfrm>
            <a:prstGeom prst="rect">
              <a:avLst/>
            </a:prstGeom>
          </p:spPr>
        </p:pic>
      </p:grp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7626925" y="3383525"/>
            <a:ext cx="976751" cy="930514"/>
            <a:chOff x="6848474" y="5019674"/>
            <a:chExt cx="1609726" cy="1533526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8474" y="5019674"/>
              <a:ext cx="1533526" cy="1533526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4631" y="5062147"/>
              <a:ext cx="833569" cy="920299"/>
            </a:xfrm>
            <a:prstGeom prst="rect">
              <a:avLst/>
            </a:prstGeom>
          </p:spPr>
        </p:pic>
      </p:grpSp>
      <p:grpSp>
        <p:nvGrpSpPr>
          <p:cNvPr id="74" name="Group 73"/>
          <p:cNvGrpSpPr>
            <a:grpSpLocks noChangeAspect="1"/>
          </p:cNvGrpSpPr>
          <p:nvPr/>
        </p:nvGrpSpPr>
        <p:grpSpPr>
          <a:xfrm>
            <a:off x="7626925" y="4375809"/>
            <a:ext cx="976751" cy="930514"/>
            <a:chOff x="6848474" y="5019674"/>
            <a:chExt cx="1609726" cy="1533526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8474" y="5019674"/>
              <a:ext cx="1533526" cy="1533526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4631" y="5062147"/>
              <a:ext cx="833569" cy="920299"/>
            </a:xfrm>
            <a:prstGeom prst="rect">
              <a:avLst/>
            </a:prstGeom>
          </p:spPr>
        </p:pic>
      </p:grpSp>
      <p:grpSp>
        <p:nvGrpSpPr>
          <p:cNvPr id="77" name="Group 76"/>
          <p:cNvGrpSpPr>
            <a:grpSpLocks noChangeAspect="1"/>
          </p:cNvGrpSpPr>
          <p:nvPr/>
        </p:nvGrpSpPr>
        <p:grpSpPr>
          <a:xfrm>
            <a:off x="7626925" y="5359175"/>
            <a:ext cx="976751" cy="930514"/>
            <a:chOff x="6848474" y="5019674"/>
            <a:chExt cx="1609726" cy="1533526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8474" y="5019674"/>
              <a:ext cx="1533526" cy="1533526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4631" y="5062147"/>
              <a:ext cx="833569" cy="920299"/>
            </a:xfrm>
            <a:prstGeom prst="rect">
              <a:avLst/>
            </a:prstGeom>
          </p:spPr>
        </p:pic>
      </p:grpSp>
      <p:cxnSp>
        <p:nvCxnSpPr>
          <p:cNvPr id="122" name="Curved Connector 121"/>
          <p:cNvCxnSpPr>
            <a:stCxn id="53" idx="3"/>
            <a:endCxn id="45" idx="1"/>
          </p:cNvCxnSpPr>
          <p:nvPr/>
        </p:nvCxnSpPr>
        <p:spPr>
          <a:xfrm flipV="1">
            <a:off x="5400000" y="869376"/>
            <a:ext cx="2226925" cy="3947665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urved Connector 124"/>
          <p:cNvCxnSpPr>
            <a:stCxn id="53" idx="3"/>
            <a:endCxn id="78" idx="1"/>
          </p:cNvCxnSpPr>
          <p:nvPr/>
        </p:nvCxnSpPr>
        <p:spPr>
          <a:xfrm>
            <a:off x="5400000" y="4817041"/>
            <a:ext cx="2226925" cy="1007391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urved Connector 79"/>
          <p:cNvCxnSpPr>
            <a:stCxn id="58" idx="2"/>
            <a:endCxn id="54" idx="1"/>
          </p:cNvCxnSpPr>
          <p:nvPr/>
        </p:nvCxnSpPr>
        <p:spPr>
          <a:xfrm flipV="1">
            <a:off x="2069486" y="3438972"/>
            <a:ext cx="2034513" cy="282215"/>
          </a:xfrm>
          <a:prstGeom prst="curvedConnector3">
            <a:avLst>
              <a:gd name="adj1" fmla="val 50000"/>
            </a:avLst>
          </a:prstGeom>
          <a:ln w="190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stCxn id="54" idx="3"/>
            <a:endCxn id="48" idx="1"/>
          </p:cNvCxnSpPr>
          <p:nvPr/>
        </p:nvCxnSpPr>
        <p:spPr>
          <a:xfrm flipV="1">
            <a:off x="5399999" y="1999835"/>
            <a:ext cx="2226926" cy="1439137"/>
          </a:xfrm>
          <a:prstGeom prst="curvedConnector3">
            <a:avLst>
              <a:gd name="adj1" fmla="val 66538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81"/>
          <p:cNvCxnSpPr>
            <a:stCxn id="54" idx="3"/>
            <a:endCxn id="51" idx="1"/>
          </p:cNvCxnSpPr>
          <p:nvPr/>
        </p:nvCxnSpPr>
        <p:spPr>
          <a:xfrm>
            <a:off x="5399999" y="3438972"/>
            <a:ext cx="2226926" cy="409810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68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507257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Rectangle 57"/>
          <p:cNvSpPr/>
          <p:nvPr/>
        </p:nvSpPr>
        <p:spPr>
          <a:xfrm rot="16200000">
            <a:off x="-1320370" y="2959365"/>
            <a:ext cx="5256066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Alegreya Sans SC" panose="00000500000000000000" pitchFamily="2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Alegreya Sans SC" panose="00000500000000000000" pitchFamily="2" charset="0"/>
            </a:endParaRPr>
          </a:p>
        </p:txBody>
      </p:sp>
      <p:pic>
        <p:nvPicPr>
          <p:cNvPr id="6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727146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38172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05272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707297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36187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02750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682078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33665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007654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1662229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1316804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Curved Connector 58"/>
          <p:cNvCxnSpPr>
            <a:stCxn id="58" idx="2"/>
          </p:cNvCxnSpPr>
          <p:nvPr/>
        </p:nvCxnSpPr>
        <p:spPr>
          <a:xfrm>
            <a:off x="2069486" y="3721187"/>
            <a:ext cx="2040681" cy="1095854"/>
          </a:xfrm>
          <a:prstGeom prst="curvedConnector3">
            <a:avLst>
              <a:gd name="adj1" fmla="val 50000"/>
            </a:avLst>
          </a:prstGeom>
          <a:ln w="190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104000" y="4663152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sz="1400" b="1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03999" y="3285083"/>
            <a:ext cx="1296000" cy="307777"/>
          </a:xfrm>
          <a:prstGeom prst="rect">
            <a:avLst/>
          </a:prstGeom>
          <a:ln w="317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sz="1400" b="1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104000" y="5340094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sz="1400" b="1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cxnSp>
        <p:nvCxnSpPr>
          <p:cNvPr id="122" name="Curved Connector 121"/>
          <p:cNvCxnSpPr>
            <a:stCxn id="53" idx="3"/>
            <a:endCxn id="45" idx="1"/>
          </p:cNvCxnSpPr>
          <p:nvPr/>
        </p:nvCxnSpPr>
        <p:spPr>
          <a:xfrm flipV="1">
            <a:off x="5400000" y="869376"/>
            <a:ext cx="2226925" cy="3947665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urved Connector 124"/>
          <p:cNvCxnSpPr>
            <a:stCxn id="53" idx="3"/>
            <a:endCxn id="78" idx="1"/>
          </p:cNvCxnSpPr>
          <p:nvPr/>
        </p:nvCxnSpPr>
        <p:spPr>
          <a:xfrm>
            <a:off x="5400000" y="4817041"/>
            <a:ext cx="2226925" cy="1007391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urved Connector 79"/>
          <p:cNvCxnSpPr>
            <a:stCxn id="58" idx="2"/>
            <a:endCxn id="54" idx="1"/>
          </p:cNvCxnSpPr>
          <p:nvPr/>
        </p:nvCxnSpPr>
        <p:spPr>
          <a:xfrm flipV="1">
            <a:off x="2069486" y="3438972"/>
            <a:ext cx="2034513" cy="282215"/>
          </a:xfrm>
          <a:prstGeom prst="curvedConnector3">
            <a:avLst>
              <a:gd name="adj1" fmla="val 50000"/>
            </a:avLst>
          </a:prstGeom>
          <a:ln w="190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stCxn id="54" idx="3"/>
            <a:endCxn id="48" idx="1"/>
          </p:cNvCxnSpPr>
          <p:nvPr/>
        </p:nvCxnSpPr>
        <p:spPr>
          <a:xfrm flipV="1">
            <a:off x="5399999" y="1999835"/>
            <a:ext cx="2226926" cy="1439137"/>
          </a:xfrm>
          <a:prstGeom prst="curvedConnector3">
            <a:avLst>
              <a:gd name="adj1" fmla="val 66538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81"/>
          <p:cNvCxnSpPr>
            <a:stCxn id="54" idx="3"/>
            <a:endCxn id="51" idx="1"/>
          </p:cNvCxnSpPr>
          <p:nvPr/>
        </p:nvCxnSpPr>
        <p:spPr>
          <a:xfrm>
            <a:off x="5399999" y="3438972"/>
            <a:ext cx="2226926" cy="409810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304800" y="0"/>
            <a:ext cx="8839200" cy="68580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609600" y="13716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smtClean="0"/>
              <a:t>Write to one consumer in each group</a:t>
            </a:r>
          </a:p>
          <a:p>
            <a:pPr lvl="1"/>
            <a:r>
              <a:rPr lang="en-IE" dirty="0" smtClean="0"/>
              <a:t>Allows to partition consumers</a:t>
            </a:r>
          </a:p>
          <a:p>
            <a:pPr lvl="1"/>
            <a:r>
              <a:rPr lang="en-IE" dirty="0" smtClean="0"/>
              <a:t>Load balancing within each group</a:t>
            </a:r>
          </a:p>
          <a:p>
            <a:pPr lvl="1"/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2" name="Rectangle 41"/>
          <p:cNvSpPr/>
          <p:nvPr/>
        </p:nvSpPr>
        <p:spPr>
          <a:xfrm>
            <a:off x="7391398" y="3352800"/>
            <a:ext cx="1447801" cy="33835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Group 2</a:t>
            </a:r>
            <a:endParaRPr lang="en-IE" sz="2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391399" y="375763"/>
            <a:ext cx="1447801" cy="2560526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Group 1</a:t>
            </a:r>
            <a:endParaRPr lang="en-IE" sz="2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7626925" y="381000"/>
            <a:ext cx="976751" cy="976751"/>
            <a:chOff x="7024803" y="279268"/>
            <a:chExt cx="1533526" cy="153352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4803" y="279268"/>
              <a:ext cx="1533526" cy="1533526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8560" y="279268"/>
              <a:ext cx="909769" cy="923147"/>
            </a:xfrm>
            <a:prstGeom prst="rect">
              <a:avLst/>
            </a:prstGeom>
          </p:spPr>
        </p:pic>
      </p:grpSp>
      <p:grpSp>
        <p:nvGrpSpPr>
          <p:cNvPr id="47" name="Group 46"/>
          <p:cNvGrpSpPr>
            <a:grpSpLocks noChangeAspect="1"/>
          </p:cNvGrpSpPr>
          <p:nvPr/>
        </p:nvGrpSpPr>
        <p:grpSpPr>
          <a:xfrm>
            <a:off x="7626925" y="1511459"/>
            <a:ext cx="976751" cy="976751"/>
            <a:chOff x="7024803" y="279268"/>
            <a:chExt cx="1533526" cy="1533526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4803" y="279268"/>
              <a:ext cx="1533526" cy="1533526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8560" y="279268"/>
              <a:ext cx="909769" cy="923147"/>
            </a:xfrm>
            <a:prstGeom prst="rect">
              <a:avLst/>
            </a:prstGeom>
          </p:spPr>
        </p:pic>
      </p:grp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7626925" y="3383525"/>
            <a:ext cx="976751" cy="930514"/>
            <a:chOff x="6848474" y="5019674"/>
            <a:chExt cx="1609726" cy="1533526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8474" y="5019674"/>
              <a:ext cx="1533526" cy="1533526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4631" y="5062147"/>
              <a:ext cx="833569" cy="920299"/>
            </a:xfrm>
            <a:prstGeom prst="rect">
              <a:avLst/>
            </a:prstGeom>
          </p:spPr>
        </p:pic>
      </p:grpSp>
      <p:grpSp>
        <p:nvGrpSpPr>
          <p:cNvPr id="74" name="Group 73"/>
          <p:cNvGrpSpPr>
            <a:grpSpLocks noChangeAspect="1"/>
          </p:cNvGrpSpPr>
          <p:nvPr/>
        </p:nvGrpSpPr>
        <p:grpSpPr>
          <a:xfrm>
            <a:off x="7626925" y="4375809"/>
            <a:ext cx="976751" cy="930514"/>
            <a:chOff x="6848474" y="5019674"/>
            <a:chExt cx="1609726" cy="1533526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8474" y="5019674"/>
              <a:ext cx="1533526" cy="1533526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4631" y="5062147"/>
              <a:ext cx="833569" cy="920299"/>
            </a:xfrm>
            <a:prstGeom prst="rect">
              <a:avLst/>
            </a:prstGeom>
          </p:spPr>
        </p:pic>
      </p:grpSp>
      <p:grpSp>
        <p:nvGrpSpPr>
          <p:cNvPr id="77" name="Group 76"/>
          <p:cNvGrpSpPr>
            <a:grpSpLocks noChangeAspect="1"/>
          </p:cNvGrpSpPr>
          <p:nvPr/>
        </p:nvGrpSpPr>
        <p:grpSpPr>
          <a:xfrm>
            <a:off x="7626925" y="5359175"/>
            <a:ext cx="976751" cy="930514"/>
            <a:chOff x="6848474" y="5019674"/>
            <a:chExt cx="1609726" cy="1533526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8474" y="5019674"/>
              <a:ext cx="1533526" cy="1533526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4631" y="5062147"/>
              <a:ext cx="833569" cy="92029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Consumer Groups</a:t>
            </a:r>
          </a:p>
        </p:txBody>
      </p:sp>
    </p:spTree>
    <p:extLst>
      <p:ext uri="{BB962C8B-B14F-4D97-AF65-F5344CB8AC3E}">
        <p14:creationId xmlns:p14="http://schemas.microsoft.com/office/powerpoint/2010/main" val="344242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Kafka: Write Guarantees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1296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Streams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2" descr="Image result for strea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2" y="1219200"/>
            <a:ext cx="7391908" cy="490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72582" y="1219200"/>
            <a:ext cx="7391909" cy="4906963"/>
          </a:xfrm>
          <a:prstGeom prst="rect">
            <a:avLst/>
          </a:prstGeom>
          <a:solidFill>
            <a:schemeClr val="tx1">
              <a:lumMod val="65000"/>
              <a:lumOff val="35000"/>
              <a:alpha val="88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Event processing</a:t>
            </a: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Continuous querying</a:t>
            </a:r>
          </a:p>
          <a:p>
            <a:pPr>
              <a:buClrTx/>
            </a:pPr>
            <a:endParaRPr lang="en-IE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>
                <a:solidFill>
                  <a:schemeClr val="bg1">
                    <a:lumMod val="85000"/>
                  </a:schemeClr>
                </a:solidFill>
              </a:rPr>
              <a:t>Real-time response</a:t>
            </a:r>
          </a:p>
          <a:p>
            <a:pPr marL="0" indent="0">
              <a:buClrTx/>
              <a:buNone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57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5352750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Rectangle 57"/>
          <p:cNvSpPr/>
          <p:nvPr/>
        </p:nvSpPr>
        <p:spPr>
          <a:xfrm rot="16200000">
            <a:off x="-723210" y="3239544"/>
            <a:ext cx="5256066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Alegreya Sans SC" panose="00000500000000000000" pitchFamily="2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Alegreya Sans SC" panose="000005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Writes: Asynchronous (No Guarantee)</a:t>
            </a:r>
            <a:endParaRPr lang="en-IE" dirty="0"/>
          </a:p>
        </p:txBody>
      </p:sp>
      <p:pic>
        <p:nvPicPr>
          <p:cNvPr id="6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5007325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4661900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433290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987476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64205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30768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962257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61683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28783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1942408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159698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Curved Connector 58"/>
          <p:cNvCxnSpPr>
            <a:stCxn id="58" idx="2"/>
          </p:cNvCxnSpPr>
          <p:nvPr/>
        </p:nvCxnSpPr>
        <p:spPr>
          <a:xfrm>
            <a:off x="2666646" y="4001366"/>
            <a:ext cx="2040681" cy="1095854"/>
          </a:xfrm>
          <a:prstGeom prst="curvedConnector3">
            <a:avLst>
              <a:gd name="adj1" fmla="val 50000"/>
            </a:avLst>
          </a:prstGeom>
          <a:ln w="190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701160" y="4943331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sz="1400" b="1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01159" y="3565262"/>
            <a:ext cx="1296000" cy="307777"/>
          </a:xfrm>
          <a:prstGeom prst="rect">
            <a:avLst/>
          </a:prstGeom>
          <a:ln w="317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sz="1400" b="1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701160" y="5620273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sz="1400" b="1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701160" y="4251419"/>
            <a:ext cx="12960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701159" y="2538092"/>
            <a:ext cx="12960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701160" y="5962118"/>
            <a:ext cx="12960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01160" y="3917053"/>
            <a:ext cx="12960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01160" y="5281181"/>
            <a:ext cx="129600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701159" y="3238387"/>
            <a:ext cx="129600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cxnSp>
        <p:nvCxnSpPr>
          <p:cNvPr id="86" name="Curved Connector 85"/>
          <p:cNvCxnSpPr>
            <a:stCxn id="53" idx="1"/>
            <a:endCxn id="72" idx="1"/>
          </p:cNvCxnSpPr>
          <p:nvPr/>
        </p:nvCxnSpPr>
        <p:spPr>
          <a:xfrm rot="10800000">
            <a:off x="4701160" y="4070942"/>
            <a:ext cx="12700" cy="1026278"/>
          </a:xfrm>
          <a:prstGeom prst="curvedConnector3">
            <a:avLst>
              <a:gd name="adj1" fmla="val 3000000"/>
            </a:avLst>
          </a:prstGeom>
          <a:ln w="1905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86"/>
          <p:cNvCxnSpPr>
            <a:stCxn id="53" idx="1"/>
            <a:endCxn id="71" idx="1"/>
          </p:cNvCxnSpPr>
          <p:nvPr/>
        </p:nvCxnSpPr>
        <p:spPr>
          <a:xfrm rot="10800000" flipV="1">
            <a:off x="4701160" y="5097219"/>
            <a:ext cx="12700" cy="1018787"/>
          </a:xfrm>
          <a:prstGeom prst="curvedConnector3">
            <a:avLst>
              <a:gd name="adj1" fmla="val 3100000"/>
            </a:avLst>
          </a:prstGeom>
          <a:ln w="1905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49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5352750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Rectangle 57"/>
          <p:cNvSpPr/>
          <p:nvPr/>
        </p:nvSpPr>
        <p:spPr>
          <a:xfrm rot="16200000">
            <a:off x="-723210" y="3239544"/>
            <a:ext cx="5256066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Alegreya Sans SC" panose="00000500000000000000" pitchFamily="2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Alegreya Sans SC" panose="000005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Writes: </a:t>
            </a:r>
            <a:r>
              <a:rPr lang="en-IE" dirty="0" smtClean="0"/>
              <a:t>Leader </a:t>
            </a:r>
            <a:r>
              <a:rPr lang="en-IE" dirty="0"/>
              <a:t>Commit</a:t>
            </a:r>
          </a:p>
        </p:txBody>
      </p:sp>
      <p:pic>
        <p:nvPicPr>
          <p:cNvPr id="6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5007325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4661900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433290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987476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64205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30768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962257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61683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28783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1942408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159698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Curved Connector 58"/>
          <p:cNvCxnSpPr>
            <a:stCxn id="58" idx="2"/>
          </p:cNvCxnSpPr>
          <p:nvPr/>
        </p:nvCxnSpPr>
        <p:spPr>
          <a:xfrm>
            <a:off x="2666646" y="4001366"/>
            <a:ext cx="2040681" cy="1095854"/>
          </a:xfrm>
          <a:prstGeom prst="curvedConnector3">
            <a:avLst>
              <a:gd name="adj1" fmla="val 50000"/>
            </a:avLst>
          </a:prstGeom>
          <a:ln w="190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701160" y="4943331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sz="1400" b="1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01159" y="3565262"/>
            <a:ext cx="1296000" cy="307777"/>
          </a:xfrm>
          <a:prstGeom prst="rect">
            <a:avLst/>
          </a:prstGeom>
          <a:ln w="317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sz="1400" b="1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701160" y="5620273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sz="1400" b="1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701160" y="4251419"/>
            <a:ext cx="12960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701159" y="2538092"/>
            <a:ext cx="12960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701160" y="5962118"/>
            <a:ext cx="12960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01160" y="3917053"/>
            <a:ext cx="12960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01160" y="5281181"/>
            <a:ext cx="129600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701159" y="3238387"/>
            <a:ext cx="129600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pic>
        <p:nvPicPr>
          <p:cNvPr id="37890" name="Picture 2" descr="Image result for ack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645" y="3963162"/>
            <a:ext cx="603155" cy="60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Curved Connector 28"/>
          <p:cNvCxnSpPr>
            <a:stCxn id="53" idx="3"/>
            <a:endCxn id="37890" idx="1"/>
          </p:cNvCxnSpPr>
          <p:nvPr/>
        </p:nvCxnSpPr>
        <p:spPr>
          <a:xfrm flipV="1">
            <a:off x="5997160" y="4264740"/>
            <a:ext cx="2086485" cy="832480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/>
          <p:nvPr/>
        </p:nvCxnSpPr>
        <p:spPr>
          <a:xfrm rot="10800000">
            <a:off x="4701160" y="4070942"/>
            <a:ext cx="12700" cy="1026278"/>
          </a:xfrm>
          <a:prstGeom prst="curvedConnector3">
            <a:avLst>
              <a:gd name="adj1" fmla="val 3000000"/>
            </a:avLst>
          </a:prstGeom>
          <a:ln w="1905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>
          <a:xfrm rot="10800000" flipV="1">
            <a:off x="4701160" y="5097219"/>
            <a:ext cx="12700" cy="1018787"/>
          </a:xfrm>
          <a:prstGeom prst="curvedConnector3">
            <a:avLst>
              <a:gd name="adj1" fmla="val 3100000"/>
            </a:avLst>
          </a:prstGeom>
          <a:ln w="1905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4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5352750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Rectangle 57"/>
          <p:cNvSpPr/>
          <p:nvPr/>
        </p:nvSpPr>
        <p:spPr>
          <a:xfrm rot="16200000">
            <a:off x="-723210" y="3239544"/>
            <a:ext cx="5256066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Alegreya Sans SC" panose="00000500000000000000" pitchFamily="2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Alegreya Sans SC" panose="000005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Writes: </a:t>
            </a:r>
            <a:r>
              <a:rPr lang="en-IE" dirty="0" smtClean="0"/>
              <a:t>Leader Commit + Quorum (2)</a:t>
            </a:r>
            <a:endParaRPr lang="en-IE" dirty="0"/>
          </a:p>
        </p:txBody>
      </p:sp>
      <p:pic>
        <p:nvPicPr>
          <p:cNvPr id="6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5007325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4661900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433290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987476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64205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30768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962257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61683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28783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1942408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159698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Curved Connector 58"/>
          <p:cNvCxnSpPr>
            <a:stCxn id="58" idx="2"/>
          </p:cNvCxnSpPr>
          <p:nvPr/>
        </p:nvCxnSpPr>
        <p:spPr>
          <a:xfrm>
            <a:off x="2666646" y="4001366"/>
            <a:ext cx="2040681" cy="1095854"/>
          </a:xfrm>
          <a:prstGeom prst="curvedConnector3">
            <a:avLst>
              <a:gd name="adj1" fmla="val 50000"/>
            </a:avLst>
          </a:prstGeom>
          <a:ln w="190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701160" y="4943331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sz="1400" b="1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01159" y="3565262"/>
            <a:ext cx="1296000" cy="307777"/>
          </a:xfrm>
          <a:prstGeom prst="rect">
            <a:avLst/>
          </a:prstGeom>
          <a:ln w="317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sz="1400" b="1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701160" y="5620273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sz="1400" b="1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701160" y="4251419"/>
            <a:ext cx="12960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701159" y="2538092"/>
            <a:ext cx="12960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egreya Sans SC" panose="00000500000000000000" pitchFamily="2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701160" y="5962118"/>
            <a:ext cx="12960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01160" y="3917053"/>
            <a:ext cx="12960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Alegreya Sans SC" panose="00000500000000000000" pitchFamily="2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01160" y="5281181"/>
            <a:ext cx="129600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701159" y="3238387"/>
            <a:ext cx="129600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pic>
        <p:nvPicPr>
          <p:cNvPr id="37890" name="Picture 2" descr="Image result for ack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645" y="3963162"/>
            <a:ext cx="603155" cy="60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Curved Connector 28"/>
          <p:cNvCxnSpPr>
            <a:stCxn id="53" idx="3"/>
            <a:endCxn id="37890" idx="1"/>
          </p:cNvCxnSpPr>
          <p:nvPr/>
        </p:nvCxnSpPr>
        <p:spPr>
          <a:xfrm flipV="1">
            <a:off x="5997160" y="4264740"/>
            <a:ext cx="2086485" cy="832480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72" idx="3"/>
            <a:endCxn id="53" idx="3"/>
          </p:cNvCxnSpPr>
          <p:nvPr/>
        </p:nvCxnSpPr>
        <p:spPr>
          <a:xfrm>
            <a:off x="5997160" y="4070942"/>
            <a:ext cx="12700" cy="1026278"/>
          </a:xfrm>
          <a:prstGeom prst="curvedConnector3">
            <a:avLst>
              <a:gd name="adj1" fmla="val 4700000"/>
            </a:avLst>
          </a:prstGeom>
          <a:ln w="19050">
            <a:solidFill>
              <a:schemeClr val="tx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stCxn id="71" idx="3"/>
            <a:endCxn id="53" idx="3"/>
          </p:cNvCxnSpPr>
          <p:nvPr/>
        </p:nvCxnSpPr>
        <p:spPr>
          <a:xfrm flipV="1">
            <a:off x="5997160" y="5097220"/>
            <a:ext cx="12700" cy="1018787"/>
          </a:xfrm>
          <a:prstGeom prst="curvedConnector3">
            <a:avLst>
              <a:gd name="adj1" fmla="val 4300000"/>
            </a:avLst>
          </a:prstGeom>
          <a:ln w="19050">
            <a:solidFill>
              <a:schemeClr val="tx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/>
          <p:cNvCxnSpPr/>
          <p:nvPr/>
        </p:nvCxnSpPr>
        <p:spPr>
          <a:xfrm rot="10800000">
            <a:off x="4701160" y="4070942"/>
            <a:ext cx="12700" cy="1026278"/>
          </a:xfrm>
          <a:prstGeom prst="curvedConnector3">
            <a:avLst>
              <a:gd name="adj1" fmla="val 3000000"/>
            </a:avLst>
          </a:prstGeom>
          <a:ln w="1905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/>
          <p:nvPr/>
        </p:nvCxnSpPr>
        <p:spPr>
          <a:xfrm rot="10800000" flipV="1">
            <a:off x="4701160" y="5097219"/>
            <a:ext cx="12700" cy="1018787"/>
          </a:xfrm>
          <a:prstGeom prst="curvedConnector3">
            <a:avLst>
              <a:gd name="adj1" fmla="val 3100000"/>
            </a:avLst>
          </a:prstGeom>
          <a:ln w="1905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85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Write Guarantees</a:t>
            </a:r>
            <a:endParaRPr lang="en-I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Asynchronous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</a:rPr>
              <a:t>No guarantee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</a:rPr>
              <a:t>Very low latency</a:t>
            </a:r>
          </a:p>
          <a:p>
            <a:r>
              <a:rPr lang="en-IE" dirty="0" smtClean="0"/>
              <a:t>Leader Commit</a:t>
            </a:r>
          </a:p>
          <a:p>
            <a:pPr lvl="1"/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Persistent on leader</a:t>
            </a:r>
          </a:p>
          <a:p>
            <a:pPr lvl="1"/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Medium latency</a:t>
            </a:r>
            <a:r>
              <a:rPr lang="en-IE" dirty="0" smtClean="0"/>
              <a:t> (disk write + network </a:t>
            </a:r>
            <a:r>
              <a:rPr lang="en-IE" dirty="0" err="1" smtClean="0"/>
              <a:t>ack</a:t>
            </a:r>
            <a:r>
              <a:rPr lang="en-IE" dirty="0" smtClean="0"/>
              <a:t>)</a:t>
            </a:r>
          </a:p>
          <a:p>
            <a:r>
              <a:rPr lang="en-IE" dirty="0" smtClean="0"/>
              <a:t>Leader Commit + Quorum </a:t>
            </a:r>
            <a:r>
              <a:rPr lang="en-IE" i="1" dirty="0" smtClean="0"/>
              <a:t>n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</a:rPr>
              <a:t>Persistent on leader + </a:t>
            </a:r>
            <a:r>
              <a:rPr lang="en-IE" i="1" dirty="0" smtClean="0">
                <a:solidFill>
                  <a:srgbClr val="00B050"/>
                </a:solidFill>
              </a:rPr>
              <a:t>n</a:t>
            </a:r>
            <a:r>
              <a:rPr lang="en-IE" dirty="0" smtClean="0">
                <a:solidFill>
                  <a:srgbClr val="00B050"/>
                </a:solidFill>
              </a:rPr>
              <a:t> machines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</a:rPr>
              <a:t>High latency </a:t>
            </a:r>
            <a:r>
              <a:rPr lang="en-IE" dirty="0" smtClean="0"/>
              <a:t>(disk writes + network </a:t>
            </a:r>
            <a:r>
              <a:rPr lang="en-IE" dirty="0" err="1" smtClean="0"/>
              <a:t>acks</a:t>
            </a:r>
            <a:r>
              <a:rPr lang="en-IE" dirty="0" smtClean="0"/>
              <a:t>)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5894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Kafka: Read Guarantees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4913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 tracks consumer offset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cxnSp>
        <p:nvCxnSpPr>
          <p:cNvPr id="21" name="Curved Connector 20"/>
          <p:cNvCxnSpPr>
            <a:stCxn id="4" idx="2"/>
            <a:endCxn id="40" idx="0"/>
          </p:cNvCxnSpPr>
          <p:nvPr/>
        </p:nvCxnSpPr>
        <p:spPr>
          <a:xfrm rot="16200000" flipH="1">
            <a:off x="3032918" y="1513681"/>
            <a:ext cx="939800" cy="5176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49" name="Picture 4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</a:t>
            </a:r>
            <a:endParaRPr lang="en-IE" sz="2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Alegreya Sans SC" panose="00000500000000000000" pitchFamily="2" charset="0"/>
              </a:rPr>
              <a:t>1-2</a:t>
            </a:r>
            <a:endParaRPr lang="en-IE" sz="2400" dirty="0">
              <a:solidFill>
                <a:schemeClr val="tx1"/>
              </a:solidFill>
              <a:latin typeface="Alegreya Sans SC" panose="00000500000000000000" pitchFamily="2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/>
              <a:t>2</a:t>
            </a:r>
            <a:endParaRPr lang="en-IE" dirty="0" smtClean="0"/>
          </a:p>
        </p:txBody>
      </p:sp>
      <p:cxnSp>
        <p:nvCxnSpPr>
          <p:cNvPr id="48" name="Curved Connector 47"/>
          <p:cNvCxnSpPr/>
          <p:nvPr/>
        </p:nvCxnSpPr>
        <p:spPr>
          <a:xfrm rot="16200000" flipH="1">
            <a:off x="3490118" y="1970881"/>
            <a:ext cx="939800" cy="42624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62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 tracks consumer offset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</a:t>
            </a:r>
            <a:endParaRPr lang="en-IE" sz="2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cxnSp>
        <p:nvCxnSpPr>
          <p:cNvPr id="41" name="Curved Connector 40"/>
          <p:cNvCxnSpPr>
            <a:stCxn id="6" idx="2"/>
            <a:endCxn id="40" idx="0"/>
          </p:cNvCxnSpPr>
          <p:nvPr/>
        </p:nvCxnSpPr>
        <p:spPr>
          <a:xfrm rot="16200000" flipH="1">
            <a:off x="3947318" y="2428081"/>
            <a:ext cx="939800" cy="33480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7" idx="2"/>
            <a:endCxn id="40" idx="0"/>
          </p:cNvCxnSpPr>
          <p:nvPr/>
        </p:nvCxnSpPr>
        <p:spPr>
          <a:xfrm rot="16200000" flipH="1">
            <a:off x="4404518" y="2885281"/>
            <a:ext cx="939800" cy="24336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2286000" y="1642360"/>
            <a:ext cx="1823725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Alegreya Sans SC" panose="00000500000000000000" pitchFamily="2" charset="0"/>
              </a:rPr>
              <a:t>3-4</a:t>
            </a:r>
            <a:endParaRPr lang="en-IE" sz="2400" dirty="0">
              <a:solidFill>
                <a:schemeClr val="tx1"/>
              </a:solidFill>
              <a:latin typeface="Alegreya Sans SC" panose="00000500000000000000" pitchFamily="2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 smtClean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6384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 tracks consumer offset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</a:t>
            </a:r>
            <a:endParaRPr lang="en-IE" sz="2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cxnSp>
        <p:nvCxnSpPr>
          <p:cNvPr id="41" name="Curved Connector 40"/>
          <p:cNvCxnSpPr>
            <a:stCxn id="8" idx="2"/>
            <a:endCxn id="40" idx="0"/>
          </p:cNvCxnSpPr>
          <p:nvPr/>
        </p:nvCxnSpPr>
        <p:spPr>
          <a:xfrm rot="16200000" flipH="1">
            <a:off x="4861718" y="3342481"/>
            <a:ext cx="939800" cy="15192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9" idx="2"/>
            <a:endCxn id="40" idx="0"/>
          </p:cNvCxnSpPr>
          <p:nvPr/>
        </p:nvCxnSpPr>
        <p:spPr>
          <a:xfrm rot="16200000" flipH="1">
            <a:off x="5318918" y="3799681"/>
            <a:ext cx="939800" cy="604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109724" y="1642360"/>
            <a:ext cx="1844331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Alegreya Sans SC" panose="00000500000000000000" pitchFamily="2" charset="0"/>
              </a:rPr>
              <a:t>5-6</a:t>
            </a:r>
            <a:endParaRPr lang="en-IE" sz="2400" dirty="0">
              <a:solidFill>
                <a:schemeClr val="tx1"/>
              </a:solidFill>
              <a:latin typeface="Alegreya Sans SC" panose="00000500000000000000" pitchFamily="2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 smtClean="0"/>
              <a:t>4</a:t>
            </a:r>
          </a:p>
          <a:p>
            <a:pPr algn="ctr"/>
            <a:r>
              <a:rPr lang="en-IE" dirty="0" smtClean="0"/>
              <a:t>5</a:t>
            </a:r>
          </a:p>
          <a:p>
            <a:pPr algn="ctr"/>
            <a:r>
              <a:rPr lang="en-IE" dirty="0"/>
              <a:t>6</a:t>
            </a:r>
            <a:endParaRPr lang="en-IE" dirty="0" smtClean="0"/>
          </a:p>
        </p:txBody>
      </p:sp>
    </p:spTree>
    <p:extLst>
      <p:ext uri="{BB962C8B-B14F-4D97-AF65-F5344CB8AC3E}">
        <p14:creationId xmlns:p14="http://schemas.microsoft.com/office/powerpoint/2010/main" val="185156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 Guarantees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At least once</a:t>
            </a:r>
          </a:p>
          <a:p>
            <a:pPr lvl="1"/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Each value processed at least once</a:t>
            </a:r>
          </a:p>
          <a:p>
            <a:pPr lvl="1"/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Consumer offset updated on consumer ACK</a:t>
            </a: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At most once</a:t>
            </a: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Effectively once</a:t>
            </a: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Exactly once</a:t>
            </a:r>
            <a:endParaRPr lang="en-I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At Least Once (Default)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</a:t>
            </a:r>
            <a:endParaRPr lang="en-IE" sz="2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</p:txBody>
      </p:sp>
      <p:cxnSp>
        <p:nvCxnSpPr>
          <p:cNvPr id="43" name="Curved Connector 42"/>
          <p:cNvCxnSpPr/>
          <p:nvPr/>
        </p:nvCxnSpPr>
        <p:spPr>
          <a:xfrm rot="16200000" flipH="1">
            <a:off x="3032918" y="1513681"/>
            <a:ext cx="939800" cy="5176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/>
          <p:nvPr/>
        </p:nvCxnSpPr>
        <p:spPr>
          <a:xfrm rot="16200000" flipH="1">
            <a:off x="3490118" y="1970881"/>
            <a:ext cx="939800" cy="42624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Alegreya Sans SC" panose="00000500000000000000" pitchFamily="2" charset="0"/>
              </a:rPr>
              <a:t>1-2</a:t>
            </a:r>
            <a:endParaRPr lang="en-IE" sz="2400" dirty="0">
              <a:solidFill>
                <a:schemeClr val="tx1"/>
              </a:solidFill>
              <a:latin typeface="Alegreya Sans SC" panose="00000500000000000000" pitchFamily="2" charset="0"/>
            </a:endParaRPr>
          </a:p>
        </p:txBody>
      </p:sp>
      <p:cxnSp>
        <p:nvCxnSpPr>
          <p:cNvPr id="46" name="Curved Connector 45"/>
          <p:cNvCxnSpPr>
            <a:stCxn id="40" idx="0"/>
            <a:endCxn id="45" idx="3"/>
          </p:cNvCxnSpPr>
          <p:nvPr/>
        </p:nvCxnSpPr>
        <p:spPr>
          <a:xfrm rot="16200000" flipV="1">
            <a:off x="2823719" y="1304481"/>
            <a:ext cx="2729801" cy="3805237"/>
          </a:xfrm>
          <a:prstGeom prst="curvedConnector2">
            <a:avLst/>
          </a:prstGeom>
          <a:ln w="25400">
            <a:solidFill>
              <a:srgbClr val="FFC00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157633" y="4149503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579379" y="1472866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57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Streams: Internet of Things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81" y="1698014"/>
            <a:ext cx="7391909" cy="399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0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At Least Once (Default)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</a:t>
            </a:r>
            <a:endParaRPr lang="en-IE" sz="2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Alegreya Sans SC" panose="00000500000000000000" pitchFamily="2" charset="0"/>
              </a:rPr>
              <a:t>1-2</a:t>
            </a:r>
            <a:endParaRPr lang="en-IE" sz="2400" dirty="0">
              <a:solidFill>
                <a:schemeClr val="tx1"/>
              </a:solidFill>
              <a:latin typeface="Alegreya Sans SC" panose="00000500000000000000" pitchFamily="2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7278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At Least Once </a:t>
            </a:r>
            <a:r>
              <a:rPr lang="en-IE" dirty="0"/>
              <a:t>(Default)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</a:t>
            </a:r>
            <a:endParaRPr lang="en-IE" sz="2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cxnSp>
        <p:nvCxnSpPr>
          <p:cNvPr id="41" name="Curved Connector 40"/>
          <p:cNvCxnSpPr>
            <a:stCxn id="6" idx="2"/>
            <a:endCxn id="40" idx="0"/>
          </p:cNvCxnSpPr>
          <p:nvPr/>
        </p:nvCxnSpPr>
        <p:spPr>
          <a:xfrm rot="16200000" flipH="1">
            <a:off x="3947318" y="2428081"/>
            <a:ext cx="939800" cy="33480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7" idx="2"/>
            <a:endCxn id="40" idx="0"/>
          </p:cNvCxnSpPr>
          <p:nvPr/>
        </p:nvCxnSpPr>
        <p:spPr>
          <a:xfrm rot="16200000" flipH="1">
            <a:off x="4404518" y="2885281"/>
            <a:ext cx="939800" cy="24336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lg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157633" y="4149503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endParaRPr lang="en-IE" dirty="0" smtClean="0"/>
          </a:p>
          <a:p>
            <a:pPr algn="ctr"/>
            <a:endParaRPr lang="en-IE" dirty="0" smtClean="0"/>
          </a:p>
        </p:txBody>
      </p:sp>
      <p:sp>
        <p:nvSpPr>
          <p:cNvPr id="49" name="Rectangle 48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Alegreya Sans SC" panose="00000500000000000000" pitchFamily="2" charset="0"/>
              </a:rPr>
              <a:t>1-2</a:t>
            </a:r>
            <a:endParaRPr lang="en-IE" sz="2400" dirty="0">
              <a:solidFill>
                <a:schemeClr val="tx1"/>
              </a:solidFill>
              <a:latin typeface="Alegreya Sans SC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35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At Least Once </a:t>
            </a:r>
            <a:r>
              <a:rPr lang="en-IE" dirty="0"/>
              <a:t>(Default)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</a:t>
            </a:r>
            <a:endParaRPr lang="en-IE" sz="2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cxnSp>
        <p:nvCxnSpPr>
          <p:cNvPr id="41" name="Curved Connector 40"/>
          <p:cNvCxnSpPr>
            <a:stCxn id="6" idx="2"/>
            <a:endCxn id="40" idx="0"/>
          </p:cNvCxnSpPr>
          <p:nvPr/>
        </p:nvCxnSpPr>
        <p:spPr>
          <a:xfrm rot="16200000" flipH="1">
            <a:off x="3947318" y="2428081"/>
            <a:ext cx="939800" cy="33480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7" idx="2"/>
            <a:endCxn id="40" idx="0"/>
          </p:cNvCxnSpPr>
          <p:nvPr/>
        </p:nvCxnSpPr>
        <p:spPr>
          <a:xfrm rot="16200000" flipH="1">
            <a:off x="4404518" y="2885281"/>
            <a:ext cx="939800" cy="24336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157633" y="4149503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/>
              <a:t>4</a:t>
            </a:r>
            <a:endParaRPr lang="en-IE" dirty="0" smtClean="0"/>
          </a:p>
          <a:p>
            <a:pPr algn="ctr"/>
            <a:endParaRPr lang="en-IE" dirty="0" smtClean="0"/>
          </a:p>
          <a:p>
            <a:pPr algn="ctr"/>
            <a:endParaRPr lang="en-IE" dirty="0" smtClean="0"/>
          </a:p>
        </p:txBody>
      </p:sp>
      <p:sp>
        <p:nvSpPr>
          <p:cNvPr id="49" name="Rectangle 48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Alegreya Sans SC" panose="00000500000000000000" pitchFamily="2" charset="0"/>
              </a:rPr>
              <a:t>1-2</a:t>
            </a:r>
            <a:endParaRPr lang="en-IE" sz="2400" dirty="0">
              <a:solidFill>
                <a:schemeClr val="tx1"/>
              </a:solidFill>
              <a:latin typeface="Alegreya Sans SC" panose="00000500000000000000" pitchFamily="2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286000" y="1642360"/>
            <a:ext cx="1823725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Alegreya Sans SC" panose="00000500000000000000" pitchFamily="2" charset="0"/>
              </a:rPr>
              <a:t>3-4</a:t>
            </a:r>
            <a:endParaRPr lang="en-IE" sz="2400" dirty="0">
              <a:solidFill>
                <a:schemeClr val="tx1"/>
              </a:solidFill>
              <a:latin typeface="Alegreya Sans SC" panose="00000500000000000000" pitchFamily="2" charset="0"/>
            </a:endParaRPr>
          </a:p>
        </p:txBody>
      </p:sp>
      <p:cxnSp>
        <p:nvCxnSpPr>
          <p:cNvPr id="51" name="Curved Connector 50"/>
          <p:cNvCxnSpPr/>
          <p:nvPr/>
        </p:nvCxnSpPr>
        <p:spPr>
          <a:xfrm rot="16200000" flipV="1">
            <a:off x="3735581" y="2216344"/>
            <a:ext cx="2729801" cy="1981512"/>
          </a:xfrm>
          <a:prstGeom prst="curvedConnector2">
            <a:avLst/>
          </a:prstGeom>
          <a:ln w="25400">
            <a:solidFill>
              <a:srgbClr val="FFC00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4319458" y="1567934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1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 animBg="1"/>
      <p:bldP spid="50" grpId="0" animBg="1"/>
      <p:bldP spid="5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At Least Once </a:t>
            </a:r>
            <a:r>
              <a:rPr lang="en-IE" dirty="0"/>
              <a:t>(Default)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</a:t>
            </a:r>
            <a:endParaRPr lang="en-IE" sz="2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cxnSp>
        <p:nvCxnSpPr>
          <p:cNvPr id="41" name="Curved Connector 40"/>
          <p:cNvCxnSpPr>
            <a:stCxn id="8" idx="2"/>
            <a:endCxn id="40" idx="0"/>
          </p:cNvCxnSpPr>
          <p:nvPr/>
        </p:nvCxnSpPr>
        <p:spPr>
          <a:xfrm rot="16200000" flipH="1">
            <a:off x="4861718" y="3342481"/>
            <a:ext cx="939800" cy="15192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9" idx="2"/>
            <a:endCxn id="40" idx="0"/>
          </p:cNvCxnSpPr>
          <p:nvPr/>
        </p:nvCxnSpPr>
        <p:spPr>
          <a:xfrm rot="16200000" flipH="1">
            <a:off x="5318918" y="3799681"/>
            <a:ext cx="939800" cy="604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652636" y="4177267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/>
              <a:t>4</a:t>
            </a:r>
            <a:endParaRPr lang="en-IE" dirty="0" smtClean="0"/>
          </a:p>
          <a:p>
            <a:pPr algn="ctr"/>
            <a:r>
              <a:rPr lang="en-IE" dirty="0" smtClean="0"/>
              <a:t>5</a:t>
            </a:r>
          </a:p>
          <a:p>
            <a:pPr algn="ctr"/>
            <a:r>
              <a:rPr lang="en-IE" dirty="0"/>
              <a:t>6</a:t>
            </a:r>
            <a:endParaRPr lang="en-IE" dirty="0" smtClean="0"/>
          </a:p>
          <a:p>
            <a:pPr algn="ctr"/>
            <a:endParaRPr lang="en-IE" dirty="0" smtClean="0"/>
          </a:p>
        </p:txBody>
      </p:sp>
      <p:sp>
        <p:nvSpPr>
          <p:cNvPr id="50" name="Rectangle 49"/>
          <p:cNvSpPr/>
          <p:nvPr/>
        </p:nvSpPr>
        <p:spPr>
          <a:xfrm>
            <a:off x="2286000" y="1642360"/>
            <a:ext cx="1823725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Alegreya Sans SC" panose="00000500000000000000" pitchFamily="2" charset="0"/>
              </a:rPr>
              <a:t>3-4</a:t>
            </a:r>
            <a:endParaRPr lang="en-IE" sz="2400" dirty="0">
              <a:solidFill>
                <a:schemeClr val="tx1"/>
              </a:solidFill>
              <a:latin typeface="Alegreya Sans SC" panose="00000500000000000000" pitchFamily="2" charset="0"/>
            </a:endParaRPr>
          </a:p>
        </p:txBody>
      </p:sp>
      <p:cxnSp>
        <p:nvCxnSpPr>
          <p:cNvPr id="51" name="Curved Connector 50"/>
          <p:cNvCxnSpPr>
            <a:endCxn id="44" idx="3"/>
          </p:cNvCxnSpPr>
          <p:nvPr/>
        </p:nvCxnSpPr>
        <p:spPr>
          <a:xfrm rot="16200000" flipV="1">
            <a:off x="4650613" y="3131375"/>
            <a:ext cx="2729803" cy="151451"/>
          </a:xfrm>
          <a:prstGeom prst="curvedConnector2">
            <a:avLst/>
          </a:prstGeom>
          <a:ln w="25400">
            <a:solidFill>
              <a:srgbClr val="FFC00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989670" y="1588149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116063" y="1642360"/>
            <a:ext cx="1823725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Alegreya Sans SC" panose="00000500000000000000" pitchFamily="2" charset="0"/>
              </a:rPr>
              <a:t>5-6</a:t>
            </a:r>
            <a:endParaRPr lang="en-IE" sz="2400" dirty="0">
              <a:solidFill>
                <a:schemeClr val="tx1"/>
              </a:solidFill>
              <a:latin typeface="Alegreya Sans SC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46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 animBg="1"/>
      <p:bldP spid="52" grpId="0"/>
      <p:bldP spid="4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 Guarantees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At least once</a:t>
            </a:r>
          </a:p>
          <a:p>
            <a:pPr>
              <a:buClrTx/>
            </a:pP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At most once</a:t>
            </a:r>
          </a:p>
          <a:p>
            <a:pPr lvl="1"/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Each value processed at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most once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Consumer offset updated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immediately</a:t>
            </a: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Effectively once</a:t>
            </a: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Exactly once</a:t>
            </a:r>
            <a:endParaRPr lang="en-I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51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At Most Once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</a:t>
            </a:r>
            <a:endParaRPr lang="en-IE" sz="2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Alegreya Sans SC" panose="00000500000000000000" pitchFamily="2" charset="0"/>
              </a:rPr>
              <a:t>1-2</a:t>
            </a:r>
            <a:endParaRPr lang="en-IE" sz="2400" dirty="0">
              <a:solidFill>
                <a:schemeClr val="tx1"/>
              </a:solidFill>
              <a:latin typeface="Alegreya Sans SC" panose="00000500000000000000" pitchFamily="2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/>
              <a:t>2</a:t>
            </a:r>
            <a:endParaRPr lang="en-IE" dirty="0" smtClean="0"/>
          </a:p>
        </p:txBody>
      </p:sp>
      <p:sp>
        <p:nvSpPr>
          <p:cNvPr id="51" name="Rectangle 50"/>
          <p:cNvSpPr/>
          <p:nvPr/>
        </p:nvSpPr>
        <p:spPr>
          <a:xfrm>
            <a:off x="355892" y="1263134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Curved Connector 51"/>
          <p:cNvCxnSpPr/>
          <p:nvPr/>
        </p:nvCxnSpPr>
        <p:spPr>
          <a:xfrm rot="16200000" flipH="1">
            <a:off x="3032918" y="1513681"/>
            <a:ext cx="939800" cy="5176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/>
          <p:nvPr/>
        </p:nvCxnSpPr>
        <p:spPr>
          <a:xfrm rot="16200000" flipH="1">
            <a:off x="3490118" y="1970881"/>
            <a:ext cx="939800" cy="42624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3510755" y="4159765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1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1" grpId="0"/>
      <p:bldP spid="5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At Most Once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</a:t>
            </a:r>
            <a:endParaRPr lang="en-IE" sz="2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286000" y="1642360"/>
            <a:ext cx="1834836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Alegreya Sans SC" panose="00000500000000000000" pitchFamily="2" charset="0"/>
              </a:rPr>
              <a:t>3-4</a:t>
            </a:r>
            <a:endParaRPr lang="en-IE" sz="2400" dirty="0">
              <a:solidFill>
                <a:schemeClr val="tx1"/>
              </a:solidFill>
              <a:latin typeface="Alegreya Sans SC" panose="00000500000000000000" pitchFamily="2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/>
              <a:t>3</a:t>
            </a:r>
            <a:endParaRPr lang="en-IE" dirty="0" smtClean="0"/>
          </a:p>
        </p:txBody>
      </p:sp>
      <p:sp>
        <p:nvSpPr>
          <p:cNvPr id="51" name="Rectangle 50"/>
          <p:cNvSpPr/>
          <p:nvPr/>
        </p:nvSpPr>
        <p:spPr>
          <a:xfrm>
            <a:off x="1759894" y="1263134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Curved Connector 51"/>
          <p:cNvCxnSpPr>
            <a:stCxn id="6" idx="2"/>
            <a:endCxn id="40" idx="0"/>
          </p:cNvCxnSpPr>
          <p:nvPr/>
        </p:nvCxnSpPr>
        <p:spPr>
          <a:xfrm rot="16200000" flipH="1">
            <a:off x="3947318" y="2428081"/>
            <a:ext cx="939800" cy="33480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>
            <a:stCxn id="7" idx="2"/>
            <a:endCxn id="40" idx="0"/>
          </p:cNvCxnSpPr>
          <p:nvPr/>
        </p:nvCxnSpPr>
        <p:spPr>
          <a:xfrm rot="16200000" flipH="1">
            <a:off x="4404518" y="2885281"/>
            <a:ext cx="939800" cy="24336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3510755" y="4159765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53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1" grpId="0"/>
      <p:bldP spid="5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At Most Once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</a:t>
            </a:r>
            <a:endParaRPr lang="en-IE" sz="2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065714" y="1642360"/>
            <a:ext cx="1888341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Alegreya Sans SC" panose="00000500000000000000" pitchFamily="2" charset="0"/>
              </a:rPr>
              <a:t>5-6</a:t>
            </a:r>
            <a:endParaRPr lang="en-IE" sz="2400" dirty="0">
              <a:solidFill>
                <a:schemeClr val="tx1"/>
              </a:solidFill>
              <a:latin typeface="Alegreya Sans SC" panose="00000500000000000000" pitchFamily="2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 smtClean="0"/>
              <a:t>5</a:t>
            </a:r>
          </a:p>
          <a:p>
            <a:pPr algn="ctr"/>
            <a:r>
              <a:rPr lang="en-IE" dirty="0"/>
              <a:t>6</a:t>
            </a:r>
            <a:endParaRPr lang="en-IE" dirty="0" smtClean="0"/>
          </a:p>
        </p:txBody>
      </p:sp>
      <p:sp>
        <p:nvSpPr>
          <p:cNvPr id="51" name="Rectangle 50"/>
          <p:cNvSpPr/>
          <p:nvPr/>
        </p:nvSpPr>
        <p:spPr>
          <a:xfrm>
            <a:off x="3512494" y="1263134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Curved Connector 51"/>
          <p:cNvCxnSpPr>
            <a:stCxn id="8" idx="2"/>
            <a:endCxn id="40" idx="0"/>
          </p:cNvCxnSpPr>
          <p:nvPr/>
        </p:nvCxnSpPr>
        <p:spPr>
          <a:xfrm rot="16200000" flipH="1">
            <a:off x="4861718" y="3342481"/>
            <a:ext cx="939800" cy="15192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>
            <a:stCxn id="9" idx="2"/>
            <a:endCxn id="40" idx="0"/>
          </p:cNvCxnSpPr>
          <p:nvPr/>
        </p:nvCxnSpPr>
        <p:spPr>
          <a:xfrm rot="16200000" flipH="1">
            <a:off x="5318918" y="3799681"/>
            <a:ext cx="939800" cy="604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4474240" y="4159765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37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1" grpId="0"/>
      <p:bldP spid="5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 Guarantees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At least once</a:t>
            </a:r>
          </a:p>
          <a:p>
            <a:pPr>
              <a:buClrTx/>
            </a:pPr>
            <a:r>
              <a:rPr lang="en-IE" dirty="0" smtClean="0"/>
              <a:t>At most once</a:t>
            </a:r>
          </a:p>
          <a:p>
            <a:pPr>
              <a:buClrTx/>
            </a:pP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Effectively once</a:t>
            </a:r>
          </a:p>
          <a:p>
            <a:pPr lvl="1">
              <a:buClrTx/>
            </a:pP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At least once but ...</a:t>
            </a:r>
          </a:p>
          <a:p>
            <a:pPr lvl="1">
              <a:buClrTx/>
            </a:pP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Consumer takes care of duplicates</a:t>
            </a: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Exactly once</a:t>
            </a:r>
            <a:endParaRPr lang="en-I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10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Effectively Once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</a:t>
            </a:r>
            <a:endParaRPr lang="en-IE" sz="2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</p:txBody>
      </p:sp>
      <p:cxnSp>
        <p:nvCxnSpPr>
          <p:cNvPr id="43" name="Curved Connector 42"/>
          <p:cNvCxnSpPr/>
          <p:nvPr/>
        </p:nvCxnSpPr>
        <p:spPr>
          <a:xfrm rot="16200000" flipH="1">
            <a:off x="3032918" y="1513681"/>
            <a:ext cx="939800" cy="5176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/>
          <p:nvPr/>
        </p:nvCxnSpPr>
        <p:spPr>
          <a:xfrm rot="16200000" flipH="1">
            <a:off x="3490118" y="1970881"/>
            <a:ext cx="939800" cy="42624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Alegreya Sans SC" panose="00000500000000000000" pitchFamily="2" charset="0"/>
              </a:rPr>
              <a:t>1-2</a:t>
            </a:r>
            <a:endParaRPr lang="en-IE" sz="2400" dirty="0">
              <a:solidFill>
                <a:schemeClr val="tx1"/>
              </a:solidFill>
              <a:latin typeface="Alegreya Sans SC" panose="00000500000000000000" pitchFamily="2" charset="0"/>
            </a:endParaRPr>
          </a:p>
        </p:txBody>
      </p:sp>
      <p:cxnSp>
        <p:nvCxnSpPr>
          <p:cNvPr id="46" name="Curved Connector 45"/>
          <p:cNvCxnSpPr>
            <a:stCxn id="40" idx="0"/>
            <a:endCxn id="45" idx="3"/>
          </p:cNvCxnSpPr>
          <p:nvPr/>
        </p:nvCxnSpPr>
        <p:spPr>
          <a:xfrm rot="16200000" flipV="1">
            <a:off x="2823719" y="1304481"/>
            <a:ext cx="2729801" cy="3805237"/>
          </a:xfrm>
          <a:prstGeom prst="curvedConnector2">
            <a:avLst/>
          </a:prstGeom>
          <a:ln w="25400">
            <a:solidFill>
              <a:srgbClr val="FFC00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157633" y="4149503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579379" y="1472866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771124" y="5364489"/>
            <a:ext cx="1335090" cy="39967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0070C0"/>
                </a:solidFill>
                <a:latin typeface="Alegreya Sans SC" panose="00000500000000000000" pitchFamily="2" charset="0"/>
              </a:rPr>
              <a:t>Distinct</a:t>
            </a:r>
            <a:endParaRPr lang="en-IE" sz="2400" dirty="0">
              <a:solidFill>
                <a:srgbClr val="0070C0"/>
              </a:solidFill>
              <a:latin typeface="Alegreya Sans SC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1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/>
      <p:bldP spid="49" grpId="0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Streams: Internet of Things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81" y="1698014"/>
            <a:ext cx="7391909" cy="3991631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872582" y="1219200"/>
            <a:ext cx="7391909" cy="4906963"/>
          </a:xfrm>
          <a:prstGeom prst="rect">
            <a:avLst/>
          </a:prstGeom>
          <a:solidFill>
            <a:schemeClr val="tx1">
              <a:lumMod val="65000"/>
              <a:lumOff val="35000"/>
              <a:alpha val="88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Event processing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A light turns on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It starts to rain</a:t>
            </a: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Continuous querying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Tell me when temperature reaches 30°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Update position of vehicle</a:t>
            </a:r>
          </a:p>
          <a:p>
            <a:pPr>
              <a:buClrTx/>
            </a:pPr>
            <a:endParaRPr lang="en-IE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>
                <a:solidFill>
                  <a:schemeClr val="bg1">
                    <a:lumMod val="85000"/>
                  </a:schemeClr>
                </a:solidFill>
              </a:rPr>
              <a:t>Real-time response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Turn off air conditioning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Take another route</a:t>
            </a:r>
          </a:p>
          <a:p>
            <a:pPr marL="0" indent="0">
              <a:buClrTx/>
              <a:buNone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7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</a:t>
            </a:r>
            <a:r>
              <a:rPr lang="en-IE" dirty="0"/>
              <a:t>Effectively Once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</a:t>
            </a:r>
            <a:endParaRPr lang="en-IE" sz="2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Alegreya Sans SC" panose="00000500000000000000" pitchFamily="2" charset="0"/>
              </a:rPr>
              <a:t>1-2</a:t>
            </a:r>
            <a:endParaRPr lang="en-IE" sz="2400" dirty="0">
              <a:solidFill>
                <a:schemeClr val="tx1"/>
              </a:solidFill>
              <a:latin typeface="Alegreya Sans SC" panose="00000500000000000000" pitchFamily="2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8514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</a:t>
            </a:r>
            <a:r>
              <a:rPr lang="en-IE" dirty="0"/>
              <a:t>Effectively Once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</a:t>
            </a:r>
            <a:endParaRPr lang="en-IE" sz="2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cxnSp>
        <p:nvCxnSpPr>
          <p:cNvPr id="41" name="Curved Connector 40"/>
          <p:cNvCxnSpPr>
            <a:stCxn id="6" idx="2"/>
            <a:endCxn id="40" idx="0"/>
          </p:cNvCxnSpPr>
          <p:nvPr/>
        </p:nvCxnSpPr>
        <p:spPr>
          <a:xfrm rot="16200000" flipH="1">
            <a:off x="3947318" y="2428081"/>
            <a:ext cx="939800" cy="33480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7" idx="2"/>
            <a:endCxn id="40" idx="0"/>
          </p:cNvCxnSpPr>
          <p:nvPr/>
        </p:nvCxnSpPr>
        <p:spPr>
          <a:xfrm rot="16200000" flipH="1">
            <a:off x="4404518" y="2885281"/>
            <a:ext cx="939800" cy="24336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lg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157633" y="4149503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endParaRPr lang="en-IE" dirty="0" smtClean="0"/>
          </a:p>
          <a:p>
            <a:pPr algn="ctr"/>
            <a:endParaRPr lang="en-IE" dirty="0" smtClean="0"/>
          </a:p>
        </p:txBody>
      </p:sp>
      <p:sp>
        <p:nvSpPr>
          <p:cNvPr id="49" name="Rectangle 48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Alegreya Sans SC" panose="00000500000000000000" pitchFamily="2" charset="0"/>
              </a:rPr>
              <a:t>1-2</a:t>
            </a:r>
            <a:endParaRPr lang="en-IE" sz="2400" dirty="0">
              <a:solidFill>
                <a:schemeClr val="tx1"/>
              </a:solidFill>
              <a:latin typeface="Alegreya Sans SC" panose="00000500000000000000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771124" y="5364489"/>
            <a:ext cx="1335090" cy="39967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0070C0"/>
                </a:solidFill>
                <a:latin typeface="Alegreya Sans SC" panose="00000500000000000000" pitchFamily="2" charset="0"/>
              </a:rPr>
              <a:t>Distinct</a:t>
            </a:r>
            <a:endParaRPr lang="en-IE" sz="2400" dirty="0">
              <a:solidFill>
                <a:srgbClr val="0070C0"/>
              </a:solidFill>
              <a:latin typeface="Alegreya Sans SC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64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</a:t>
            </a:r>
            <a:r>
              <a:rPr lang="en-IE" dirty="0"/>
              <a:t>Effectively Once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</a:t>
            </a:r>
            <a:endParaRPr lang="en-IE" sz="2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cxnSp>
        <p:nvCxnSpPr>
          <p:cNvPr id="41" name="Curved Connector 40"/>
          <p:cNvCxnSpPr>
            <a:stCxn id="6" idx="2"/>
            <a:endCxn id="40" idx="0"/>
          </p:cNvCxnSpPr>
          <p:nvPr/>
        </p:nvCxnSpPr>
        <p:spPr>
          <a:xfrm rot="16200000" flipH="1">
            <a:off x="3947318" y="2428081"/>
            <a:ext cx="939800" cy="33480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7" idx="2"/>
            <a:endCxn id="40" idx="0"/>
          </p:cNvCxnSpPr>
          <p:nvPr/>
        </p:nvCxnSpPr>
        <p:spPr>
          <a:xfrm rot="16200000" flipH="1">
            <a:off x="4404518" y="2885281"/>
            <a:ext cx="939800" cy="24336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157633" y="4149503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/>
              <a:t>4</a:t>
            </a:r>
            <a:endParaRPr lang="en-IE" dirty="0" smtClean="0"/>
          </a:p>
          <a:p>
            <a:pPr algn="ctr"/>
            <a:endParaRPr lang="en-IE" dirty="0" smtClean="0"/>
          </a:p>
          <a:p>
            <a:pPr algn="ctr"/>
            <a:endParaRPr lang="en-IE" dirty="0" smtClean="0"/>
          </a:p>
        </p:txBody>
      </p:sp>
      <p:sp>
        <p:nvSpPr>
          <p:cNvPr id="49" name="Rectangle 48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Alegreya Sans SC" panose="00000500000000000000" pitchFamily="2" charset="0"/>
              </a:rPr>
              <a:t>1-2</a:t>
            </a:r>
            <a:endParaRPr lang="en-IE" sz="2400" dirty="0">
              <a:solidFill>
                <a:schemeClr val="tx1"/>
              </a:solidFill>
              <a:latin typeface="Alegreya Sans SC" panose="00000500000000000000" pitchFamily="2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286000" y="1642360"/>
            <a:ext cx="1823725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Alegreya Sans SC" panose="00000500000000000000" pitchFamily="2" charset="0"/>
              </a:rPr>
              <a:t>3-4</a:t>
            </a:r>
            <a:endParaRPr lang="en-IE" sz="2400" dirty="0">
              <a:solidFill>
                <a:schemeClr val="tx1"/>
              </a:solidFill>
              <a:latin typeface="Alegreya Sans SC" panose="00000500000000000000" pitchFamily="2" charset="0"/>
            </a:endParaRPr>
          </a:p>
        </p:txBody>
      </p:sp>
      <p:cxnSp>
        <p:nvCxnSpPr>
          <p:cNvPr id="51" name="Curved Connector 50"/>
          <p:cNvCxnSpPr/>
          <p:nvPr/>
        </p:nvCxnSpPr>
        <p:spPr>
          <a:xfrm rot="16200000" flipV="1">
            <a:off x="3735581" y="2216344"/>
            <a:ext cx="2729801" cy="1981512"/>
          </a:xfrm>
          <a:prstGeom prst="curvedConnector2">
            <a:avLst/>
          </a:prstGeom>
          <a:ln w="25400">
            <a:solidFill>
              <a:srgbClr val="FFC00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4319458" y="1567934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771124" y="5364489"/>
            <a:ext cx="1335090" cy="39967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0070C0"/>
                </a:solidFill>
                <a:latin typeface="Alegreya Sans SC" panose="00000500000000000000" pitchFamily="2" charset="0"/>
              </a:rPr>
              <a:t>Distinct</a:t>
            </a:r>
            <a:endParaRPr lang="en-IE" sz="2400" dirty="0">
              <a:solidFill>
                <a:srgbClr val="0070C0"/>
              </a:solidFill>
              <a:latin typeface="Alegreya Sans SC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58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 animBg="1"/>
      <p:bldP spid="50" grpId="0" animBg="1"/>
      <p:bldP spid="52" grpId="0"/>
      <p:bldP spid="4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</a:t>
            </a:r>
            <a:r>
              <a:rPr lang="en-IE" dirty="0"/>
              <a:t>Effectively Once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  <a:endParaRPr lang="en-IE" dirty="0"/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</a:t>
            </a:r>
            <a:endParaRPr lang="en-IE" sz="2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cxnSp>
        <p:nvCxnSpPr>
          <p:cNvPr id="41" name="Curved Connector 40"/>
          <p:cNvCxnSpPr>
            <a:stCxn id="8" idx="2"/>
            <a:endCxn id="40" idx="0"/>
          </p:cNvCxnSpPr>
          <p:nvPr/>
        </p:nvCxnSpPr>
        <p:spPr>
          <a:xfrm rot="16200000" flipH="1">
            <a:off x="4861718" y="3342481"/>
            <a:ext cx="939800" cy="15192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9" idx="2"/>
            <a:endCxn id="40" idx="0"/>
          </p:cNvCxnSpPr>
          <p:nvPr/>
        </p:nvCxnSpPr>
        <p:spPr>
          <a:xfrm rot="16200000" flipH="1">
            <a:off x="5318918" y="3799681"/>
            <a:ext cx="939800" cy="604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652636" y="4177267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 smtClean="0"/>
              <a:t>4</a:t>
            </a:r>
          </a:p>
          <a:p>
            <a:pPr algn="ctr"/>
            <a:r>
              <a:rPr lang="en-IE" dirty="0" smtClean="0"/>
              <a:t>5</a:t>
            </a:r>
          </a:p>
          <a:p>
            <a:pPr algn="ctr"/>
            <a:r>
              <a:rPr lang="en-IE" dirty="0"/>
              <a:t>6</a:t>
            </a:r>
            <a:endParaRPr lang="en-IE" dirty="0" smtClean="0"/>
          </a:p>
          <a:p>
            <a:pPr algn="ctr"/>
            <a:endParaRPr lang="en-IE" dirty="0" smtClean="0"/>
          </a:p>
        </p:txBody>
      </p:sp>
      <p:sp>
        <p:nvSpPr>
          <p:cNvPr id="50" name="Rectangle 49"/>
          <p:cNvSpPr/>
          <p:nvPr/>
        </p:nvSpPr>
        <p:spPr>
          <a:xfrm>
            <a:off x="2286000" y="1642360"/>
            <a:ext cx="1823725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Alegreya Sans SC" panose="00000500000000000000" pitchFamily="2" charset="0"/>
              </a:rPr>
              <a:t>3-4</a:t>
            </a:r>
            <a:endParaRPr lang="en-IE" sz="2400" dirty="0">
              <a:solidFill>
                <a:schemeClr val="tx1"/>
              </a:solidFill>
              <a:latin typeface="Alegreya Sans SC" panose="00000500000000000000" pitchFamily="2" charset="0"/>
            </a:endParaRPr>
          </a:p>
        </p:txBody>
      </p:sp>
      <p:cxnSp>
        <p:nvCxnSpPr>
          <p:cNvPr id="51" name="Curved Connector 50"/>
          <p:cNvCxnSpPr>
            <a:endCxn id="44" idx="3"/>
          </p:cNvCxnSpPr>
          <p:nvPr/>
        </p:nvCxnSpPr>
        <p:spPr>
          <a:xfrm rot="16200000" flipV="1">
            <a:off x="4650613" y="3131375"/>
            <a:ext cx="2729803" cy="151451"/>
          </a:xfrm>
          <a:prstGeom prst="curvedConnector2">
            <a:avLst/>
          </a:prstGeom>
          <a:ln w="25400">
            <a:solidFill>
              <a:srgbClr val="FFC00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989670" y="1588149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116063" y="1642360"/>
            <a:ext cx="1823725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Alegreya Sans SC" panose="00000500000000000000" pitchFamily="2" charset="0"/>
              </a:rPr>
              <a:t>5-6</a:t>
            </a:r>
            <a:endParaRPr lang="en-IE" sz="2400" dirty="0">
              <a:solidFill>
                <a:schemeClr val="tx1"/>
              </a:solidFill>
              <a:latin typeface="Alegreya Sans SC" panose="00000500000000000000" pitchFamily="2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771124" y="5364489"/>
            <a:ext cx="1335090" cy="39967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0070C0"/>
                </a:solidFill>
                <a:latin typeface="Alegreya Sans SC" panose="00000500000000000000" pitchFamily="2" charset="0"/>
              </a:rPr>
              <a:t>Distinct</a:t>
            </a:r>
            <a:endParaRPr lang="en-IE" sz="2400" dirty="0">
              <a:solidFill>
                <a:srgbClr val="0070C0"/>
              </a:solidFill>
              <a:latin typeface="Alegreya Sans SC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48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 animBg="1"/>
      <p:bldP spid="52" grpId="0"/>
      <p:bldP spid="44" grpId="0" animBg="1"/>
      <p:bldP spid="4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 Guarantees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At least once</a:t>
            </a:r>
          </a:p>
          <a:p>
            <a:pPr>
              <a:buClrTx/>
            </a:pPr>
            <a:r>
              <a:rPr lang="en-IE" dirty="0" smtClean="0"/>
              <a:t>At most once</a:t>
            </a:r>
          </a:p>
          <a:p>
            <a:pPr>
              <a:buClrTx/>
            </a:pPr>
            <a:r>
              <a:rPr lang="en-IE" dirty="0" smtClean="0"/>
              <a:t>Effectively once</a:t>
            </a:r>
          </a:p>
          <a:p>
            <a:pPr>
              <a:buClrTx/>
            </a:pP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Exactly once </a:t>
            </a:r>
          </a:p>
          <a:p>
            <a:pPr lvl="1">
              <a:buClrTx/>
            </a:pP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Consumer tracks their own offset</a:t>
            </a:r>
          </a:p>
          <a:p>
            <a:pPr lvl="1">
              <a:buClrTx/>
            </a:pP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 and offset updated as a single transaction</a:t>
            </a:r>
          </a:p>
          <a:p>
            <a:pPr lvl="1">
              <a:buClrTx/>
            </a:pPr>
            <a:endParaRPr lang="en-IE" dirty="0" smtClean="0"/>
          </a:p>
        </p:txBody>
      </p:sp>
      <p:pic>
        <p:nvPicPr>
          <p:cNvPr id="53250" name="Picture 2" descr="Image result for brush under the carp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4829174"/>
            <a:ext cx="2257425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6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Kafka: Streams and Connectors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0938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Image result for messag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43" y="3653597"/>
            <a:ext cx="454637" cy="45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Image result for messag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723" y="3632886"/>
            <a:ext cx="454637" cy="45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343" y="1325194"/>
            <a:ext cx="828675" cy="11890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752" y="1325194"/>
            <a:ext cx="828675" cy="11890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161" y="1325194"/>
            <a:ext cx="828675" cy="1189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70" y="1325548"/>
            <a:ext cx="828675" cy="1189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Overview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934" y="1325194"/>
            <a:ext cx="828675" cy="11890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525" y="1325194"/>
            <a:ext cx="828675" cy="11890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19" y="1221859"/>
            <a:ext cx="1101868" cy="7685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304" y="1093251"/>
            <a:ext cx="990525" cy="9905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1" y="1206337"/>
            <a:ext cx="813088" cy="8130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7485" y="1267007"/>
            <a:ext cx="723439" cy="72343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8461" y="1306237"/>
            <a:ext cx="980125" cy="684209"/>
          </a:xfrm>
          <a:prstGeom prst="rect">
            <a:avLst/>
          </a:prstGeom>
        </p:spPr>
      </p:pic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5019674"/>
            <a:ext cx="1533526" cy="15335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1437" y="5019674"/>
            <a:ext cx="1533526" cy="15335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8474" y="5019674"/>
            <a:ext cx="1533526" cy="15335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8157" y="5019674"/>
            <a:ext cx="909769" cy="92314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4631" y="5062147"/>
            <a:ext cx="833569" cy="92029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0" y="5062147"/>
            <a:ext cx="838200" cy="8382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90208" y="1206337"/>
            <a:ext cx="793825" cy="799884"/>
          </a:xfrm>
          <a:prstGeom prst="rect">
            <a:avLst/>
          </a:prstGeom>
        </p:spPr>
      </p:pic>
      <p:cxnSp>
        <p:nvCxnSpPr>
          <p:cNvPr id="55" name="Curved Connector 54"/>
          <p:cNvCxnSpPr>
            <a:stCxn id="15" idx="2"/>
            <a:endCxn id="6" idx="7"/>
          </p:cNvCxnSpPr>
          <p:nvPr/>
        </p:nvCxnSpPr>
        <p:spPr>
          <a:xfrm rot="16200000" flipH="1">
            <a:off x="2210385" y="1530123"/>
            <a:ext cx="775220" cy="2744174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20" idx="2"/>
            <a:endCxn id="6" idx="7"/>
          </p:cNvCxnSpPr>
          <p:nvPr/>
        </p:nvCxnSpPr>
        <p:spPr>
          <a:xfrm rot="16200000" flipH="1">
            <a:off x="2892003" y="2211741"/>
            <a:ext cx="775574" cy="1380583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>
            <a:stCxn id="21" idx="2"/>
            <a:endCxn id="6" idx="8"/>
          </p:cNvCxnSpPr>
          <p:nvPr/>
        </p:nvCxnSpPr>
        <p:spPr>
          <a:xfrm rot="16200000" flipH="1">
            <a:off x="3934690" y="2532646"/>
            <a:ext cx="472893" cy="436092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/>
          <p:cNvCxnSpPr>
            <a:stCxn id="22" idx="2"/>
            <a:endCxn id="6" idx="9"/>
          </p:cNvCxnSpPr>
          <p:nvPr/>
        </p:nvCxnSpPr>
        <p:spPr>
          <a:xfrm rot="5400000">
            <a:off x="4875504" y="2545961"/>
            <a:ext cx="472893" cy="409463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14" idx="2"/>
            <a:endCxn id="6" idx="0"/>
          </p:cNvCxnSpPr>
          <p:nvPr/>
        </p:nvCxnSpPr>
        <p:spPr>
          <a:xfrm rot="5400000">
            <a:off x="5615508" y="2225056"/>
            <a:ext cx="775574" cy="1353954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stCxn id="16" idx="2"/>
            <a:endCxn id="6" idx="0"/>
          </p:cNvCxnSpPr>
          <p:nvPr/>
        </p:nvCxnSpPr>
        <p:spPr>
          <a:xfrm rot="5400000">
            <a:off x="6297304" y="1543261"/>
            <a:ext cx="775574" cy="2717545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6" idx="2"/>
            <a:endCxn id="58" idx="0"/>
          </p:cNvCxnSpPr>
          <p:nvPr/>
        </p:nvCxnSpPr>
        <p:spPr>
          <a:xfrm>
            <a:off x="5326318" y="4269317"/>
            <a:ext cx="2288919" cy="750357"/>
          </a:xfrm>
          <a:prstGeom prst="curvedConnector2">
            <a:avLst/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/>
          <p:cNvCxnSpPr>
            <a:stCxn id="6" idx="3"/>
            <a:endCxn id="57" idx="0"/>
          </p:cNvCxnSpPr>
          <p:nvPr/>
        </p:nvCxnSpPr>
        <p:spPr>
          <a:xfrm rot="5400000">
            <a:off x="4553871" y="4666327"/>
            <a:ext cx="447676" cy="259018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stCxn id="6" idx="5"/>
            <a:endCxn id="56" idx="0"/>
          </p:cNvCxnSpPr>
          <p:nvPr/>
        </p:nvCxnSpPr>
        <p:spPr>
          <a:xfrm rot="10800000" flipV="1">
            <a:off x="1681164" y="4269316"/>
            <a:ext cx="2288919" cy="750357"/>
          </a:xfrm>
          <a:prstGeom prst="curvedConnector2">
            <a:avLst/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57200" y="5029555"/>
            <a:ext cx="5126833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C00000"/>
                </a:solidFill>
                <a:latin typeface="Alegreya Sans SC" panose="00000500000000000000" pitchFamily="2" charset="0"/>
              </a:rPr>
              <a:t>Consumers</a:t>
            </a:r>
            <a:endParaRPr lang="en-IE" sz="4800" dirty="0">
              <a:solidFill>
                <a:srgbClr val="C00000"/>
              </a:solidFill>
              <a:latin typeface="Alegreya Sans SC" panose="00000500000000000000" pitchFamily="2" charset="0"/>
            </a:endParaRPr>
          </a:p>
        </p:txBody>
      </p:sp>
      <p:sp>
        <p:nvSpPr>
          <p:cNvPr id="6" name="Decagon 5"/>
          <p:cNvSpPr/>
          <p:nvPr/>
        </p:nvSpPr>
        <p:spPr>
          <a:xfrm>
            <a:off x="3810000" y="2987137"/>
            <a:ext cx="1676400" cy="1584863"/>
          </a:xfrm>
          <a:prstGeom prst="decagon">
            <a:avLst/>
          </a:prstGeom>
          <a:solidFill>
            <a:srgbClr val="1D1C1C"/>
          </a:solidFill>
          <a:ln>
            <a:solidFill>
              <a:srgbClr val="1D1C1C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197" name="Picture 719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32446" y="3197902"/>
            <a:ext cx="1111999" cy="1111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990600"/>
            <a:ext cx="8229600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Alegreya Sans SC" panose="00000500000000000000" pitchFamily="2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Alegreya Sans SC" panose="00000500000000000000" pitchFamily="2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1000" y="3276601"/>
            <a:ext cx="910133" cy="1127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35141" y="3276600"/>
            <a:ext cx="910133" cy="112739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8967" y="3685707"/>
            <a:ext cx="590740" cy="590740"/>
          </a:xfrm>
          <a:prstGeom prst="rect">
            <a:avLst/>
          </a:prstGeom>
        </p:spPr>
      </p:pic>
      <p:cxnSp>
        <p:nvCxnSpPr>
          <p:cNvPr id="52" name="Curved Connector 51"/>
          <p:cNvCxnSpPr>
            <a:endCxn id="50" idx="1"/>
          </p:cNvCxnSpPr>
          <p:nvPr/>
        </p:nvCxnSpPr>
        <p:spPr>
          <a:xfrm>
            <a:off x="5486400" y="3779569"/>
            <a:ext cx="2348741" cy="60727"/>
          </a:xfrm>
          <a:prstGeom prst="curvedConnector3">
            <a:avLst>
              <a:gd name="adj1" fmla="val 50000"/>
            </a:avLst>
          </a:prstGeom>
          <a:ln>
            <a:solidFill>
              <a:srgbClr val="FFC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>
            <a:stCxn id="48" idx="3"/>
          </p:cNvCxnSpPr>
          <p:nvPr/>
        </p:nvCxnSpPr>
        <p:spPr>
          <a:xfrm flipV="1">
            <a:off x="1291133" y="3779569"/>
            <a:ext cx="2518867" cy="60728"/>
          </a:xfrm>
          <a:prstGeom prst="curvedConnector3">
            <a:avLst>
              <a:gd name="adj1" fmla="val 50000"/>
            </a:avLst>
          </a:prstGeom>
          <a:ln>
            <a:solidFill>
              <a:srgbClr val="FFC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90880" y="3675024"/>
            <a:ext cx="598653" cy="612105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152400" y="2986390"/>
            <a:ext cx="2115751" cy="152364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62000"/>
                </a:schemeClr>
              </a:gs>
              <a:gs pos="35000">
                <a:schemeClr val="accent6">
                  <a:tint val="37000"/>
                  <a:satMod val="300000"/>
                  <a:alpha val="60000"/>
                </a:schemeClr>
              </a:gs>
              <a:gs pos="100000">
                <a:schemeClr val="accent6">
                  <a:tint val="15000"/>
                  <a:satMod val="350000"/>
                  <a:alpha val="61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IE" sz="4800" dirty="0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Conn</a:t>
            </a:r>
            <a:endParaRPr lang="en-IE" sz="4800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028249" y="2983458"/>
            <a:ext cx="2115751" cy="152364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62000"/>
                </a:schemeClr>
              </a:gs>
              <a:gs pos="35000">
                <a:schemeClr val="accent6">
                  <a:tint val="37000"/>
                  <a:satMod val="300000"/>
                  <a:alpha val="60000"/>
                </a:schemeClr>
              </a:gs>
              <a:gs pos="100000">
                <a:schemeClr val="accent6">
                  <a:tint val="15000"/>
                  <a:satMod val="350000"/>
                  <a:alpha val="61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4800" dirty="0" err="1" smtClean="0">
                <a:solidFill>
                  <a:schemeClr val="accent6">
                    <a:lumMod val="75000"/>
                  </a:schemeClr>
                </a:solidFill>
                <a:latin typeface="Alegreya Sans SC" panose="00000500000000000000" pitchFamily="2" charset="0"/>
              </a:rPr>
              <a:t>ectors</a:t>
            </a:r>
            <a:endParaRPr lang="en-IE" sz="4800" dirty="0">
              <a:solidFill>
                <a:schemeClr val="accent6">
                  <a:lumMod val="75000"/>
                </a:schemeClr>
              </a:solidFill>
              <a:latin typeface="Alegreya Sans SC" panose="00000500000000000000" pitchFamily="2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100763" y="5029555"/>
            <a:ext cx="2861615" cy="152364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45000"/>
                </a:schemeClr>
              </a:gs>
              <a:gs pos="35000">
                <a:schemeClr val="accent3">
                  <a:tint val="37000"/>
                  <a:satMod val="300000"/>
                  <a:alpha val="51000"/>
                </a:schemeClr>
              </a:gs>
              <a:gs pos="100000">
                <a:schemeClr val="accent3">
                  <a:tint val="15000"/>
                  <a:satMod val="350000"/>
                  <a:alpha val="50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B050"/>
                </a:solidFill>
                <a:latin typeface="Alegreya Sans SC" panose="00000500000000000000" pitchFamily="2" charset="0"/>
              </a:rPr>
              <a:t>Stream</a:t>
            </a:r>
            <a:endParaRPr lang="en-IE" sz="4800" dirty="0">
              <a:solidFill>
                <a:srgbClr val="00B050"/>
              </a:solidFill>
              <a:latin typeface="Alegreya Sans SC" panose="00000500000000000000" pitchFamily="2" charset="0"/>
            </a:endParaRPr>
          </a:p>
        </p:txBody>
      </p:sp>
      <p:cxnSp>
        <p:nvCxnSpPr>
          <p:cNvPr id="68" name="Curved Connector 67"/>
          <p:cNvCxnSpPr>
            <a:stCxn id="58" idx="0"/>
            <a:endCxn id="6" idx="3"/>
          </p:cNvCxnSpPr>
          <p:nvPr/>
        </p:nvCxnSpPr>
        <p:spPr>
          <a:xfrm rot="16200000" flipV="1">
            <a:off x="6037390" y="3441826"/>
            <a:ext cx="447676" cy="2708019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14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" grpId="0" animBg="1"/>
      <p:bldP spid="64" grpId="0" animBg="1"/>
      <p:bldP spid="65" grpId="0" animBg="1"/>
      <p:bldP spid="6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Kafka Overview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4906963"/>
          </a:xfrm>
        </p:spPr>
        <p:txBody>
          <a:bodyPr>
            <a:normAutofit fontScale="92500" lnSpcReduction="10000"/>
          </a:bodyPr>
          <a:lstStyle/>
          <a:p>
            <a:r>
              <a:rPr lang="en-IE" dirty="0" smtClean="0">
                <a:solidFill>
                  <a:srgbClr val="0070C0"/>
                </a:solidFill>
              </a:rPr>
              <a:t>Producer API:</a:t>
            </a:r>
          </a:p>
          <a:p>
            <a:pPr lvl="1"/>
            <a:r>
              <a:rPr lang="en-IE" dirty="0" smtClean="0">
                <a:solidFill>
                  <a:srgbClr val="0070C0"/>
                </a:solidFill>
              </a:rPr>
              <a:t>Append records to topics (push)</a:t>
            </a:r>
          </a:p>
          <a:p>
            <a:r>
              <a:rPr lang="en-IE" dirty="0" smtClean="0">
                <a:solidFill>
                  <a:srgbClr val="C00000"/>
                </a:solidFill>
              </a:rPr>
              <a:t>Consumer API:</a:t>
            </a:r>
          </a:p>
          <a:p>
            <a:pPr lvl="1"/>
            <a:r>
              <a:rPr lang="en-IE" dirty="0" smtClean="0">
                <a:solidFill>
                  <a:srgbClr val="C00000"/>
                </a:solidFill>
              </a:rPr>
              <a:t>Read records from topics (pull)</a:t>
            </a:r>
          </a:p>
          <a:p>
            <a:r>
              <a:rPr lang="en-IE" dirty="0" smtClean="0">
                <a:solidFill>
                  <a:srgbClr val="FE8307"/>
                </a:solidFill>
              </a:rPr>
              <a:t>Connector API:</a:t>
            </a:r>
          </a:p>
          <a:p>
            <a:pPr lvl="1"/>
            <a:r>
              <a:rPr lang="en-IE" dirty="0" smtClean="0">
                <a:solidFill>
                  <a:srgbClr val="FE8307"/>
                </a:solidFill>
              </a:rPr>
              <a:t>Read/write to external components </a:t>
            </a:r>
          </a:p>
          <a:p>
            <a:pPr lvl="2"/>
            <a:r>
              <a:rPr lang="en-IE" dirty="0" smtClean="0">
                <a:solidFill>
                  <a:srgbClr val="FE8307"/>
                </a:solidFill>
              </a:rPr>
              <a:t>For example, a database or other streaming platforms</a:t>
            </a:r>
          </a:p>
          <a:p>
            <a:r>
              <a:rPr lang="en-IE" dirty="0" smtClean="0">
                <a:solidFill>
                  <a:srgbClr val="00B050"/>
                </a:solidFill>
              </a:rPr>
              <a:t>Stream API: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</a:rPr>
              <a:t>Read records from input topics</a:t>
            </a:r>
          </a:p>
          <a:p>
            <a:pPr lvl="1"/>
            <a:r>
              <a:rPr lang="en-IE" dirty="0">
                <a:solidFill>
                  <a:srgbClr val="00B050"/>
                </a:solidFill>
              </a:rPr>
              <a:t>A</a:t>
            </a:r>
            <a:r>
              <a:rPr lang="en-IE" dirty="0" smtClean="0">
                <a:solidFill>
                  <a:srgbClr val="00B050"/>
                </a:solidFill>
              </a:rPr>
              <a:t>ppend records to output topics</a:t>
            </a:r>
          </a:p>
          <a:p>
            <a:pPr lvl="1"/>
            <a:endParaRPr lang="en-IE" dirty="0"/>
          </a:p>
        </p:txBody>
      </p:sp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8801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Optimisations and Other Features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0346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 Optimisations	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IE" dirty="0" smtClean="0">
                <a:solidFill>
                  <a:srgbClr val="0070C0"/>
                </a:solidFill>
              </a:rPr>
              <a:t>Log Compaction</a:t>
            </a:r>
          </a:p>
          <a:p>
            <a:pPr lvl="1"/>
            <a:r>
              <a:rPr lang="en-IE" dirty="0" smtClean="0"/>
              <a:t>Repeated sequential values are suppressed</a:t>
            </a:r>
          </a:p>
          <a:p>
            <a:pPr lvl="1"/>
            <a:endParaRPr lang="en-IE" dirty="0"/>
          </a:p>
          <a:p>
            <a:r>
              <a:rPr lang="en-IE" dirty="0" smtClean="0">
                <a:solidFill>
                  <a:srgbClr val="0070C0"/>
                </a:solidFill>
              </a:rPr>
              <a:t>Direct Disk-to-Network</a:t>
            </a:r>
          </a:p>
          <a:p>
            <a:pPr lvl="1"/>
            <a:r>
              <a:rPr lang="en-IE" dirty="0" smtClean="0"/>
              <a:t>When data don't need to be loaded into JVM</a:t>
            </a:r>
          </a:p>
          <a:p>
            <a:pPr lvl="1"/>
            <a:endParaRPr lang="en-IE" dirty="0"/>
          </a:p>
          <a:p>
            <a:r>
              <a:rPr lang="en-IE" dirty="0" smtClean="0">
                <a:solidFill>
                  <a:srgbClr val="0070C0"/>
                </a:solidFill>
              </a:rPr>
              <a:t>Consumer / Producer Quotas</a:t>
            </a:r>
          </a:p>
          <a:p>
            <a:pPr lvl="1"/>
            <a:r>
              <a:rPr lang="en-IE" dirty="0" smtClean="0"/>
              <a:t>Set limits to avoid saturating the system</a:t>
            </a:r>
          </a:p>
          <a:p>
            <a:endParaRPr lang="en-IE" dirty="0"/>
          </a:p>
          <a:p>
            <a:r>
              <a:rPr lang="en-IE" dirty="0" smtClean="0"/>
              <a:t>...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3652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Applications: Astronomy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2" descr="Image result for astroinforma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2" y="1219200"/>
            <a:ext cx="7391909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5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 Streams API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Aggregation </a:t>
            </a:r>
            <a:r>
              <a:rPr lang="en-IE" dirty="0" smtClean="0"/>
              <a:t>(e.g., count messages)</a:t>
            </a:r>
          </a:p>
          <a:p>
            <a:endParaRPr lang="en-IE" dirty="0" smtClean="0">
              <a:solidFill>
                <a:srgbClr val="00B050"/>
              </a:solidFill>
            </a:endParaRPr>
          </a:p>
          <a:p>
            <a:r>
              <a:rPr lang="en-IE" dirty="0" smtClean="0">
                <a:solidFill>
                  <a:srgbClr val="00B050"/>
                </a:solidFill>
              </a:rPr>
              <a:t>Joins</a:t>
            </a:r>
            <a:r>
              <a:rPr lang="en-IE" dirty="0" smtClean="0"/>
              <a:t> (e.g., "unify" two streams)</a:t>
            </a:r>
          </a:p>
          <a:p>
            <a:endParaRPr lang="en-IE" dirty="0" smtClean="0">
              <a:solidFill>
                <a:srgbClr val="00B050"/>
              </a:solidFill>
            </a:endParaRPr>
          </a:p>
          <a:p>
            <a:r>
              <a:rPr lang="en-IE" dirty="0" smtClean="0">
                <a:solidFill>
                  <a:srgbClr val="00B050"/>
                </a:solidFill>
              </a:rPr>
              <a:t>Windowing</a:t>
            </a:r>
            <a:r>
              <a:rPr lang="en-IE" dirty="0" smtClean="0"/>
              <a:t> (define retention period)</a:t>
            </a:r>
          </a:p>
          <a:p>
            <a:endParaRPr lang="en-IE" dirty="0" smtClean="0">
              <a:solidFill>
                <a:srgbClr val="00B050"/>
              </a:solidFill>
            </a:endParaRPr>
          </a:p>
          <a:p>
            <a:r>
              <a:rPr lang="en-IE" dirty="0" smtClean="0">
                <a:solidFill>
                  <a:srgbClr val="00B050"/>
                </a:solidFill>
              </a:rPr>
              <a:t>Continuous Querying </a:t>
            </a:r>
            <a:r>
              <a:rPr lang="en-IE" dirty="0" smtClean="0"/>
              <a:t>(KSQL) </a:t>
            </a: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19365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Available Frameworks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6386" name="Picture 2" descr="https://qph.ec.quoracdn.net/main-qimg-4c1ecb08ebd5c07ee1156c94481b1490-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0"/>
            <a:ext cx="9138666" cy="54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5400" y="6354763"/>
            <a:ext cx="807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hlinkClick r:id="rId3"/>
              </a:rPr>
              <a:t>https://databaseline.bitbucket.io/an-overview-of-apache-streaming-technologies</a:t>
            </a:r>
            <a:r>
              <a:rPr lang="en-IE" dirty="0" smtClean="0">
                <a:hlinkClick r:id="rId3"/>
              </a:rPr>
              <a:t>/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8943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3074" name="Picture 2" descr="Image result for lemming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856125" cy="491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705600" y="5410200"/>
            <a:ext cx="2286000" cy="124142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IE" sz="3200" dirty="0" smtClean="0">
                <a:solidFill>
                  <a:schemeClr val="bg1">
                    <a:lumMod val="85000"/>
                  </a:schemeClr>
                </a:solidFill>
              </a:rPr>
              <a:t>Questions?</a:t>
            </a:r>
            <a:endParaRPr lang="en-IE" sz="3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2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Applications: Astronomy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2" descr="Image result for astroinforma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2" y="1219200"/>
            <a:ext cx="7391909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72582" y="1219200"/>
            <a:ext cx="7391909" cy="4906963"/>
          </a:xfrm>
          <a:prstGeom prst="rect">
            <a:avLst/>
          </a:prstGeom>
          <a:solidFill>
            <a:schemeClr val="tx1">
              <a:lumMod val="65000"/>
              <a:lumOff val="35000"/>
              <a:alpha val="88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Event processing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The telescope moves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A light source flashes</a:t>
            </a: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Continuous querying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Find possible supernovae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Track object across the sky</a:t>
            </a:r>
          </a:p>
          <a:p>
            <a:pPr marL="0" indent="0">
              <a:buClrTx/>
              <a:buNone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>
                <a:solidFill>
                  <a:schemeClr val="bg1">
                    <a:lumMod val="85000"/>
                  </a:schemeClr>
                </a:solidFill>
              </a:rPr>
              <a:t>Real-time response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Refocus telescope on important object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Lower data filter thresholds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6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1$\\\hline&#10;$(k_2^1,v_2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1$\\\hline&#10;$(k_3^1,v_3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1$\\\hline&#10;$(k_4^1,v_4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1$\\\hline&#10;$(k_5^1,v_5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1$\\\hline&#10;$(k_6^1,v_6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2$\\\hline&#10;$(k_1^2,v_1^2)$\\&#10;&#10;\end{tabular}&#10;\end{document}&#10;"/>
  <p:tag name="IGUANATEXSIZE" val="20"/>
  <p:tag name="IGUANATEXCURSOR" val="2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2$\\\hline&#10;$(k_2^2,v_2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2$\\\hline&#10;$(k_3^2,v_3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2$\\\hline&#10;$(k_4^2,v_4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2$\\\hline&#10;$(k_5^2,v_5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2$\\\hline&#10;$(k_6^2,v_6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^2$\\\hline&#10;$(k_7^2,v_7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^2$\\\hline&#10;$(k_8^2,v_8^2)$\\&#10;&#10;\end{tabular}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3$\\\hline&#10;$(k_1^3,v_1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3$\\\hline&#10;$(k_2^3,v_2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3$\\\hline&#10;$(k_3^3,v_3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3$\\\hline&#10;$(k_4^3,v_4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1$\\\hline&#10;$(k_1^1,v_1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1$\\\hline&#10;$(k_2^1,v_2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1$\\\hline&#10;$(k_3^1,v_3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1$\\\hline&#10;$(k_4^1,v_4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1$\\\hline&#10;$(k_5^1,v_5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1$\\\hline&#10;$(k_6^1,v_6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2$\\\hline&#10;$(k_1^2,v_1^2)$\\&#10;&#10;\end{tabular}&#10;\end{document}&#10;"/>
  <p:tag name="IGUANATEXSIZE" val="20"/>
  <p:tag name="IGUANATEXCURSOR" val="2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2$\\\hline&#10;$(k_2^2,v_2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2$\\\hline&#10;$(k_3^2,v_3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2$\\\hline&#10;$(k_4^2,v_4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2$\\\hline&#10;$(k_5^2,v_5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2$\\\hline&#10;$(k_6^2,v_6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^2$\\\hline&#10;$(k_7^2,v_7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^2$\\\hline&#10;$(k_8^2,v_8^2)$\\&#10;&#10;\end{tabular}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3$\\\hline&#10;$(k_1^3,v_1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3$\\\hline&#10;$(k_2^3,v_2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3$\\\hline&#10;$(k_3^3,v_3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3$\\\hline&#10;$(k_4^3,v_4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1$\\\hline&#10;$(k_1^1,v_1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1$\\\hline&#10;$(k_2^1,v_2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1$\\\hline&#10;$(k_3^1,v_3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1$\\\hline&#10;$(k_4^1,v_4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1$\\\hline&#10;$(k_5^1,v_5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1$\\\hline&#10;$(k_6^1,v_6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2$\\\hline&#10;$(k_1^2,v_1^2)$\\&#10;&#10;\end{tabular}&#10;\end{document}&#10;"/>
  <p:tag name="IGUANATEXSIZE" val="20"/>
  <p:tag name="IGUANATEXCURSOR" val="2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2$\\\hline&#10;$(k_2^2,v_2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2$\\\hline&#10;$(k_3^2,v_3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2$\\\hline&#10;$(k_4^2,v_4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2$\\\hline&#10;$(k_5^2,v_5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2$\\\hline&#10;$(k_6^2,v_6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^2$\\\hline&#10;$(k_7^2,v_7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^2$\\\hline&#10;$(k_8^2,v_8^2)$\\&#10;&#10;\end{tabular}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3$\\\hline&#10;$(k_1^3,v_1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3$\\\hline&#10;$(k_2^3,v_2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3$\\\hline&#10;$(k_3^3,v_3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3$\\\hline&#10;$(k_4^3,v_4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1$\\\hline&#10;$(k_1^1,v_1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1$\\\hline&#10;$(k_2^1,v_2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1$\\\hline&#10;$(k_3^1,v_3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1$\\\hline&#10;$(k_4^1,v_4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1$\\\hline&#10;$(k_5^1,v_5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1$\\\hline&#10;$(k_6^1,v_6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2$\\\hline&#10;$(k_1^2,v_1^2)$\\&#10;&#10;\end{tabular}&#10;\end{document}&#10;"/>
  <p:tag name="IGUANATEXSIZE" val="20"/>
  <p:tag name="IGUANATEXCURSOR" val="2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2$\\\hline&#10;$(k_2^2,v_2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2$\\\hline&#10;$(k_3^2,v_3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2$\\\hline&#10;$(k_4^2,v_4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2$\\\hline&#10;$(k_5^2,v_5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2$\\\hline&#10;$(k_6^2,v_6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^2$\\\hline&#10;$(k_7^2,v_7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^2$\\\hline&#10;$(k_8^2,v_8^2)$\\&#10;&#10;\end{tabular}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3$\\\hline&#10;$(k_1^3,v_1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3$\\\hline&#10;$(k_2^3,v_2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3$\\\hline&#10;$(k_3^3,v_3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3$\\\hline&#10;$(k_4^3,v_4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1$\\\hline&#10;$(k_1^1,v_1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1$\\\hline&#10;$(k_2^1,v_2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1$\\\hline&#10;$(k_3^1,v_3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1$\\\hline&#10;$(k_4^1,v_4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1$\\\hline&#10;$(k_5^1,v_5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1$\\\hline&#10;$(k_6^1,v_6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2$\\\hline&#10;$(k_1^2,v_1^2)$\\&#10;&#10;\end{tabular}&#10;\end{document}&#10;"/>
  <p:tag name="IGUANATEXSIZE" val="20"/>
  <p:tag name="IGUANATEXCURSOR" val="2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2$\\\hline&#10;$(k_2^2,v_2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2$\\\hline&#10;$(k_3^2,v_3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2$\\\hline&#10;$(k_4^2,v_4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2$\\\hline&#10;$(k_5^2,v_5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2$\\\hline&#10;$(k_6^2,v_6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^2$\\\hline&#10;$(k_7^2,v_7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^2$\\\hline&#10;$(k_8^2,v_8^2)$\\&#10;&#10;\end{tabular}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3$\\\hline&#10;$(k_1^3,v_1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3$\\\hline&#10;$(k_2^3,v_2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3$\\\hline&#10;$(k_3^3,v_3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3$\\\hline&#10;$(k_4^3,v_4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1$\\\hline&#10;$(k_1^1,v_1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1$\\\hline&#10;$(k_2^1,v_2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1$\\\hline&#10;$(k_3^1,v_3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1$\\\hline&#10;$(k_4^1,v_4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1$\\\hline&#10;$(k_5^1,v_5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1$\\\hline&#10;$(k_6^1,v_6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2$\\\hline&#10;$(k_1^2,v_1^2)$\\&#10;&#10;\end{tabular}&#10;\end{document}&#10;"/>
  <p:tag name="IGUANATEXSIZE" val="20"/>
  <p:tag name="IGUANATEXCURSOR" val="2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2$\\\hline&#10;$(k_2^2,v_2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2$\\\hline&#10;$(k_3^2,v_3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2$\\\hline&#10;$(k_4^2,v_4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2$\\\hline&#10;$(k_5^2,v_5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2$\\\hline&#10;$(k_6^2,v_6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^2$\\\hline&#10;$(k_7^2,v_7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^2$\\\hline&#10;$(k_8^2,v_8^2)$\\&#10;&#10;\end{tabular}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3$\\\hline&#10;$(k_1^3,v_1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3$\\\hline&#10;$(k_2^3,v_2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3$\\\hline&#10;$(k_3^3,v_3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3$\\\hline&#10;$(k_4^3,v_4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1$\\\hline&#10;$(k_1^1,v_1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1$\\\hline&#10;$(k_2^1,v_2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1$\\\hline&#10;$(k_3^1,v_3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1$\\\hline&#10;$(k_4^1,v_4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1$\\\hline&#10;$(k_5^1,v_5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1$\\\hline&#10;$(k_6^1,v_6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2$\\\hline&#10;$(k_1^2,v_1^2)$\\&#10;&#10;\end{tabular}&#10;\end{document}&#10;"/>
  <p:tag name="IGUANATEXSIZE" val="20"/>
  <p:tag name="IGUANATEXCURSOR" val="2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2$\\\hline&#10;$(k_2^2,v_2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2$\\\hline&#10;$(k_3^2,v_3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2$\\\hline&#10;$(k_4^2,v_4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2$\\\hline&#10;$(k_5^2,v_5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2$\\\hline&#10;$(k_6^2,v_6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^2$\\\hline&#10;$(k_7^2,v_7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^2$\\\hline&#10;$(k_8^2,v_8^2)$\\&#10;&#10;\end{tabular}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3$\\\hline&#10;$(k_1^3,v_1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3$\\\hline&#10;$(k_2^3,v_2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3$\\\hline&#10;$(k_3^3,v_3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3$\\\hline&#10;$(k_4^3,v_4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1$\\\hline&#10;$(k_1^1,v_1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19986</TotalTime>
  <Words>1661</Words>
  <Application>Microsoft Office PowerPoint</Application>
  <PresentationFormat>On-screen Show (4:3)</PresentationFormat>
  <Paragraphs>890</Paragraphs>
  <Slides>82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0" baseType="lpstr">
      <vt:lpstr>Alegreya Sans SC</vt:lpstr>
      <vt:lpstr>Arial</vt:lpstr>
      <vt:lpstr>Arial</vt:lpstr>
      <vt:lpstr>Calibri</vt:lpstr>
      <vt:lpstr>Calibri Light</vt:lpstr>
      <vt:lpstr>Segoe UI</vt:lpstr>
      <vt:lpstr>Segoe UI Semilight</vt:lpstr>
      <vt:lpstr>Office Theme</vt:lpstr>
      <vt:lpstr>CC5212-1 Procesamiento Masivo de Datos Otoño 2018  Lecture 11 Streaming: Kafka</vt:lpstr>
      <vt:lpstr>Files</vt:lpstr>
      <vt:lpstr>Files</vt:lpstr>
      <vt:lpstr>Streams</vt:lpstr>
      <vt:lpstr>Streams</vt:lpstr>
      <vt:lpstr>Streams: Internet of Things</vt:lpstr>
      <vt:lpstr>Streams: Internet of Things</vt:lpstr>
      <vt:lpstr>Applications: Astronomy</vt:lpstr>
      <vt:lpstr>Applications: Astronomy</vt:lpstr>
      <vt:lpstr>Applications: Finance</vt:lpstr>
      <vt:lpstr>Applications: Finance</vt:lpstr>
      <vt:lpstr>Applications: Social Media Analytics</vt:lpstr>
      <vt:lpstr>Applications: Social Media Analytics</vt:lpstr>
      <vt:lpstr>Applications: Log Monitoring</vt:lpstr>
      <vt:lpstr>Applications: Log Monitoring</vt:lpstr>
      <vt:lpstr>Becoming more important</vt:lpstr>
      <vt:lpstr>Distributed Streaming Platform</vt:lpstr>
      <vt:lpstr>Available Frameworks</vt:lpstr>
      <vt:lpstr>Available Frameworks</vt:lpstr>
      <vt:lpstr>Application: Emergency Response</vt:lpstr>
      <vt:lpstr>Real-Time Emergency Response</vt:lpstr>
      <vt:lpstr>Real-Time Emergency Response</vt:lpstr>
      <vt:lpstr>Real-Time Emergency Response</vt:lpstr>
      <vt:lpstr>Apache Kafka</vt:lpstr>
      <vt:lpstr>Apache Kafka</vt:lpstr>
      <vt:lpstr>Kafka Overview</vt:lpstr>
      <vt:lpstr>Kafka: Data Model</vt:lpstr>
      <vt:lpstr>Kafka Record</vt:lpstr>
      <vt:lpstr>Kafka Record</vt:lpstr>
      <vt:lpstr>Kafka Ledger</vt:lpstr>
      <vt:lpstr>Kafka Ledger</vt:lpstr>
      <vt:lpstr>Kafka Log</vt:lpstr>
      <vt:lpstr>Kafka Log</vt:lpstr>
      <vt:lpstr>Kafka: Topics</vt:lpstr>
      <vt:lpstr>Kafka Topics</vt:lpstr>
      <vt:lpstr>Kafka Topics</vt:lpstr>
      <vt:lpstr>Topic</vt:lpstr>
      <vt:lpstr>Topic</vt:lpstr>
      <vt:lpstr>Topic</vt:lpstr>
      <vt:lpstr>Ordering</vt:lpstr>
      <vt:lpstr>Ordering</vt:lpstr>
      <vt:lpstr>Replication</vt:lpstr>
      <vt:lpstr>Replication</vt:lpstr>
      <vt:lpstr>Replication</vt:lpstr>
      <vt:lpstr>Leader</vt:lpstr>
      <vt:lpstr>Leader Replication and Reads</vt:lpstr>
      <vt:lpstr>Consumer Groups</vt:lpstr>
      <vt:lpstr>Consumer Groups</vt:lpstr>
      <vt:lpstr>Kafka: Write Guarantees</vt:lpstr>
      <vt:lpstr>Writes: Asynchronous (No Guarantee)</vt:lpstr>
      <vt:lpstr>Writes: Leader Commit</vt:lpstr>
      <vt:lpstr>Writes: Leader Commit + Quorum (2)</vt:lpstr>
      <vt:lpstr>Write Guarantees</vt:lpstr>
      <vt:lpstr>Kafka: Read Guarantees</vt:lpstr>
      <vt:lpstr>Kafka tracks consumer offset</vt:lpstr>
      <vt:lpstr>Kafka tracks consumer offset</vt:lpstr>
      <vt:lpstr>Kafka tracks consumer offset</vt:lpstr>
      <vt:lpstr>Read Guarantees</vt:lpstr>
      <vt:lpstr>Read: At Least Once (Default)</vt:lpstr>
      <vt:lpstr>Read: At Least Once (Default)</vt:lpstr>
      <vt:lpstr>Read: At Least Once (Default)</vt:lpstr>
      <vt:lpstr>Read: At Least Once (Default)</vt:lpstr>
      <vt:lpstr>Read: At Least Once (Default)</vt:lpstr>
      <vt:lpstr>Read Guarantees</vt:lpstr>
      <vt:lpstr>Read: At Most Once</vt:lpstr>
      <vt:lpstr>Read: At Most Once</vt:lpstr>
      <vt:lpstr>Read: At Most Once</vt:lpstr>
      <vt:lpstr>Read Guarantees</vt:lpstr>
      <vt:lpstr>Read: Effectively Once</vt:lpstr>
      <vt:lpstr>Read: Effectively Once</vt:lpstr>
      <vt:lpstr>Read: Effectively Once</vt:lpstr>
      <vt:lpstr>Read: Effectively Once</vt:lpstr>
      <vt:lpstr>Read: Effectively Once</vt:lpstr>
      <vt:lpstr>Read Guarantees</vt:lpstr>
      <vt:lpstr>Kafka: Streams and Connectors</vt:lpstr>
      <vt:lpstr>Kafka Overview</vt:lpstr>
      <vt:lpstr>Kafka Overview</vt:lpstr>
      <vt:lpstr>Optimisations and Other Features</vt:lpstr>
      <vt:lpstr>Kafka Optimisations </vt:lpstr>
      <vt:lpstr>Kafka Streams API</vt:lpstr>
      <vt:lpstr>Available Frameworks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CC5212-1 Procesamiento Masivo de Datos</dc:title>
  <dc:creator>Aidan Hogan</dc:creator>
  <cp:lastModifiedBy>ahogan</cp:lastModifiedBy>
  <cp:revision>1290</cp:revision>
  <dcterms:created xsi:type="dcterms:W3CDTF">2006-08-16T00:00:00Z</dcterms:created>
  <dcterms:modified xsi:type="dcterms:W3CDTF">2018-08-06T19:53:39Z</dcterms:modified>
</cp:coreProperties>
</file>