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528" r:id="rId2"/>
    <p:sldId id="689" r:id="rId3"/>
    <p:sldId id="690" r:id="rId4"/>
    <p:sldId id="692" r:id="rId5"/>
    <p:sldId id="694" r:id="rId6"/>
    <p:sldId id="693" r:id="rId7"/>
    <p:sldId id="702" r:id="rId8"/>
    <p:sldId id="703" r:id="rId9"/>
    <p:sldId id="697" r:id="rId10"/>
    <p:sldId id="698" r:id="rId11"/>
    <p:sldId id="699" r:id="rId12"/>
    <p:sldId id="700" r:id="rId13"/>
    <p:sldId id="704" r:id="rId14"/>
    <p:sldId id="707" r:id="rId15"/>
    <p:sldId id="710" r:id="rId16"/>
    <p:sldId id="708" r:id="rId17"/>
    <p:sldId id="715" r:id="rId18"/>
    <p:sldId id="741" r:id="rId19"/>
    <p:sldId id="711" r:id="rId20"/>
    <p:sldId id="712" r:id="rId21"/>
    <p:sldId id="716" r:id="rId22"/>
    <p:sldId id="717" r:id="rId23"/>
    <p:sldId id="719" r:id="rId24"/>
    <p:sldId id="744" r:id="rId25"/>
    <p:sldId id="696" r:id="rId26"/>
    <p:sldId id="742" r:id="rId27"/>
    <p:sldId id="721" r:id="rId28"/>
    <p:sldId id="743" r:id="rId29"/>
    <p:sldId id="727" r:id="rId30"/>
    <p:sldId id="725" r:id="rId31"/>
    <p:sldId id="730" r:id="rId32"/>
    <p:sldId id="752" r:id="rId33"/>
    <p:sldId id="739" r:id="rId34"/>
    <p:sldId id="745" r:id="rId35"/>
    <p:sldId id="733" r:id="rId36"/>
    <p:sldId id="736" r:id="rId37"/>
    <p:sldId id="740" r:id="rId38"/>
    <p:sldId id="746" r:id="rId39"/>
    <p:sldId id="747" r:id="rId40"/>
    <p:sldId id="748" r:id="rId41"/>
    <p:sldId id="750" r:id="rId42"/>
    <p:sldId id="751" r:id="rId43"/>
    <p:sldId id="749" r:id="rId44"/>
    <p:sldId id="52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9F4"/>
    <a:srgbClr val="F7FFFF"/>
    <a:srgbClr val="F3FFFC"/>
    <a:srgbClr val="DA006D"/>
    <a:srgbClr val="00863D"/>
    <a:srgbClr val="C5E6A2"/>
    <a:srgbClr val="E7F6FF"/>
    <a:srgbClr val="FF3300"/>
    <a:srgbClr val="D00068"/>
    <a:srgbClr val="FF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8" autoAdjust="0"/>
    <p:restoredTop sz="90276" autoAdjust="0"/>
  </p:normalViewPr>
  <p:slideViewPr>
    <p:cSldViewPr>
      <p:cViewPr>
        <p:scale>
          <a:sx n="75" d="100"/>
          <a:sy n="75" d="100"/>
        </p:scale>
        <p:origin x="31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9CB6-7F47-4D70-BC31-8EBEA358B390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EDDCA-B54D-42A2-B2B5-6672DAF37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99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00012-02A5-4B9A-BBBE-ECC937BD1D5A}" type="datetimeFigureOut">
              <a:rPr lang="en-IE" smtClean="0"/>
              <a:t>28/05/2017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433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980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262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13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17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6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22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48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23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1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E" noProof="0" dirty="0" smtClean="0"/>
              <a:t>Click to edit Master title style</a:t>
            </a:r>
            <a:endParaRPr lang="en-I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IE" noProof="0" dirty="0" smtClean="0"/>
              <a:t>Click to edit Master text styles</a:t>
            </a:r>
          </a:p>
          <a:p>
            <a:pPr lvl="1"/>
            <a:r>
              <a:rPr lang="en-IE" noProof="0" dirty="0" smtClean="0"/>
              <a:t>Second level</a:t>
            </a:r>
          </a:p>
          <a:p>
            <a:pPr lvl="2"/>
            <a:r>
              <a:rPr lang="en-IE" noProof="0" dirty="0" smtClean="0"/>
              <a:t>Third level</a:t>
            </a:r>
          </a:p>
          <a:p>
            <a:pPr lvl="3"/>
            <a:r>
              <a:rPr lang="en-IE" noProof="0" dirty="0" smtClean="0"/>
              <a:t>Fourth level</a:t>
            </a:r>
          </a:p>
          <a:p>
            <a:pPr lvl="4"/>
            <a:r>
              <a:rPr lang="en-IE" noProof="0" dirty="0" smtClean="0"/>
              <a:t>Fifth level</a:t>
            </a:r>
            <a:endParaRPr lang="en-I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noProof="0" dirty="0" smtClean="0"/>
              <a:t>Click to edit Master title style</a:t>
            </a:r>
            <a:endParaRPr lang="en-I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noProof="0" dirty="0" smtClean="0"/>
              <a:t>Click to edit Master text styles</a:t>
            </a:r>
          </a:p>
          <a:p>
            <a:pPr lvl="1"/>
            <a:r>
              <a:rPr lang="en-IE" noProof="0" dirty="0" smtClean="0"/>
              <a:t>Second level</a:t>
            </a:r>
          </a:p>
          <a:p>
            <a:pPr lvl="2"/>
            <a:r>
              <a:rPr lang="en-IE" noProof="0" dirty="0" smtClean="0"/>
              <a:t>Third level</a:t>
            </a:r>
          </a:p>
          <a:p>
            <a:pPr lvl="3"/>
            <a:r>
              <a:rPr lang="en-IE" noProof="0" dirty="0" smtClean="0"/>
              <a:t>Fourth level</a:t>
            </a:r>
          </a:p>
          <a:p>
            <a:pPr lvl="4"/>
            <a:r>
              <a:rPr lang="en-IE" noProof="0" dirty="0" smtClean="0"/>
              <a:t>Fifth level</a:t>
            </a:r>
            <a:endParaRPr lang="en-I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IE" noProof="0" smtClean="0"/>
              <a:pPr/>
              <a:t>5/28/2017</a:t>
            </a:fld>
            <a:endParaRPr lang="en-I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E" noProof="0" smtClean="0"/>
              <a:pPr/>
              <a:t>‹#›</a:t>
            </a:fld>
            <a:endParaRPr lang="en-IE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docs/latest/programming-guide.html#transformatio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programming-guide.html#action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docs/latest/programming-guide.html#rdd-persistenc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hadoop.apache.org/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hyperlink" Target="http://hadoop.apache.org/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hyperlink" Target="http://hive.apache.org/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ricks.com/blog/2014/10/10/spark-petabyte-sort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visit.crowdflower.com/rs/416-ZBE-142/images/CrowdFlower_DataScienceReport_2016.pd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CC5212-1</a:t>
            </a:r>
            <a:br>
              <a:rPr lang="es-ES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s-ES" dirty="0" smtClean="0"/>
              <a:t>2017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</a:t>
            </a:r>
            <a:r>
              <a:rPr lang="es-ES" dirty="0" smtClean="0"/>
              <a:t>8: Apache </a:t>
            </a:r>
            <a:r>
              <a:rPr lang="es-ES" dirty="0" err="1" smtClean="0"/>
              <a:t>Spark</a:t>
            </a:r>
            <a:r>
              <a:rPr lang="es-ES" dirty="0" smtClean="0"/>
              <a:t> (Core)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956990" y="1839191"/>
            <a:ext cx="2739209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angle 47"/>
          <p:cNvSpPr/>
          <p:nvPr/>
        </p:nvSpPr>
        <p:spPr>
          <a:xfrm>
            <a:off x="70283" y="3426360"/>
            <a:ext cx="3358718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Rectangle 48"/>
          <p:cNvSpPr/>
          <p:nvPr/>
        </p:nvSpPr>
        <p:spPr>
          <a:xfrm>
            <a:off x="70281" y="5262340"/>
            <a:ext cx="3358720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angle 4"/>
          <p:cNvSpPr/>
          <p:nvPr/>
        </p:nvSpPr>
        <p:spPr>
          <a:xfrm>
            <a:off x="70282" y="1839192"/>
            <a:ext cx="335872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174841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s-CL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74838" y="3546203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que,2)</a:t>
            </a:r>
            <a:endParaRPr lang="es-CL" sz="1400" i="1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s-CL" sz="1400" i="1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74839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23487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Count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3276600" y="1117182"/>
            <a:ext cx="2833451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Reduce / </a:t>
            </a:r>
            <a:r>
              <a:rPr lang="es-CL" sz="1200" dirty="0" err="1" smtClean="0">
                <a:solidFill>
                  <a:schemeClr val="tx1"/>
                </a:solidFill>
              </a:rPr>
              <a:t>Collect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6092238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Output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Input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cxnSp>
        <p:nvCxnSpPr>
          <p:cNvPr id="69" name="Straight Arrow Connector 68"/>
          <p:cNvCxnSpPr>
            <a:stCxn id="41" idx="3"/>
            <a:endCxn id="71" idx="1"/>
          </p:cNvCxnSpPr>
          <p:nvPr/>
        </p:nvCxnSpPr>
        <p:spPr>
          <a:xfrm flipV="1">
            <a:off x="2933392" y="2546313"/>
            <a:ext cx="2182571" cy="126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8" idx="3"/>
          </p:cNvCxnSpPr>
          <p:nvPr/>
        </p:nvCxnSpPr>
        <p:spPr>
          <a:xfrm>
            <a:off x="2933395" y="2327900"/>
            <a:ext cx="2182568" cy="11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115963" y="1961537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que,4)</a:t>
            </a:r>
            <a:endParaRPr lang="es-CL" sz="1400" i="1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sed,2)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  <a:endParaRPr lang="es-CL" sz="1400" i="1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72" name="Straight Arrow Connector 71"/>
          <p:cNvCxnSpPr>
            <a:stCxn id="42" idx="3"/>
          </p:cNvCxnSpPr>
          <p:nvPr/>
        </p:nvCxnSpPr>
        <p:spPr>
          <a:xfrm flipV="1">
            <a:off x="2933393" y="2630849"/>
            <a:ext cx="2218262" cy="306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819442" y="1966531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que,4)</a:t>
            </a:r>
            <a:endParaRPr lang="es-CL" sz="1400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sed,2)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  <a:endParaRPr lang="es-CL" sz="1400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2324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91511" y="514443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6" y="137873"/>
            <a:ext cx="692965" cy="4608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038"/>
            <a:ext cx="692965" cy="4608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1429071"/>
            <a:ext cx="677439" cy="6774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3016401"/>
            <a:ext cx="677439" cy="6774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4808961"/>
            <a:ext cx="677439" cy="6774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807" y="1429071"/>
            <a:ext cx="677439" cy="67743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733800" y="5846222"/>
            <a:ext cx="5200398" cy="44669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200" dirty="0" smtClean="0">
                <a:latin typeface="Segoe UI Light" panose="020B0502040204020203" pitchFamily="34" charset="0"/>
              </a:rPr>
              <a:t>If unique words don’t fit in memory?</a:t>
            </a:r>
            <a:endParaRPr lang="en-IE" sz="2200" dirty="0">
              <a:latin typeface="Segoe UI Light" panose="020B0502040204020203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441" y="5867400"/>
            <a:ext cx="342900" cy="3429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33800" y="6307696"/>
            <a:ext cx="5200397" cy="461665"/>
          </a:xfrm>
          <a:prstGeom prst="rect">
            <a:avLst/>
          </a:prstGeom>
          <a:solidFill>
            <a:schemeClr val="accent6">
              <a:lumMod val="20000"/>
              <a:lumOff val="8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 2" descr="https://spark.apache.org/images/spark-logo-trademar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53" y="3546203"/>
            <a:ext cx="3581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2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6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SPARK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5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Main</a:t>
            </a:r>
            <a:r>
              <a:rPr lang="es-CL" sz="3200" dirty="0" smtClean="0"/>
              <a:t> idea: </a:t>
            </a:r>
            <a:r>
              <a:rPr lang="es-CL" sz="3200" dirty="0" err="1" smtClean="0"/>
              <a:t>Program</a:t>
            </a:r>
            <a:r>
              <a:rPr lang="es-CL" sz="3200" dirty="0" smtClean="0"/>
              <a:t> </a:t>
            </a:r>
            <a:r>
              <a:rPr lang="es-CL" sz="3200" dirty="0" err="1" smtClean="0"/>
              <a:t>with</a:t>
            </a:r>
            <a:r>
              <a:rPr lang="es-CL" sz="3200" dirty="0" smtClean="0"/>
              <a:t> </a:t>
            </a:r>
            <a:r>
              <a:rPr lang="es-CL" sz="3200" dirty="0" err="1" smtClean="0"/>
              <a:t>main</a:t>
            </a:r>
            <a:r>
              <a:rPr lang="es-CL" sz="3200" dirty="0" smtClean="0"/>
              <a:t> </a:t>
            </a:r>
            <a:r>
              <a:rPr lang="es-CL" sz="3200" dirty="0" err="1"/>
              <a:t>m</a:t>
            </a:r>
            <a:r>
              <a:rPr lang="es-CL" sz="3200" dirty="0" err="1" smtClean="0"/>
              <a:t>emory</a:t>
            </a:r>
            <a:endParaRPr lang="en-GB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22564" y="1524000"/>
            <a:ext cx="8680210" cy="1058103"/>
            <a:chOff x="319303" y="4178865"/>
            <a:chExt cx="8680210" cy="10581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303" y="4307918"/>
              <a:ext cx="1526206" cy="4819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94" y="4886559"/>
              <a:ext cx="526931" cy="3504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466" y="4886398"/>
              <a:ext cx="526931" cy="3504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0138" y="4874572"/>
              <a:ext cx="526931" cy="350409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1981200" y="4495799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4260645"/>
              <a:ext cx="849027" cy="564603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3505200" y="449788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4994" y="4292523"/>
              <a:ext cx="1526206" cy="4819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4871164"/>
              <a:ext cx="526931" cy="3504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872" y="4871003"/>
              <a:ext cx="526931" cy="35040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2544" y="4859177"/>
              <a:ext cx="526931" cy="350409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5943600" y="448396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8665" y="4312197"/>
              <a:ext cx="849027" cy="564603"/>
            </a:xfrm>
            <a:prstGeom prst="rect">
              <a:avLst/>
            </a:prstGeom>
          </p:spPr>
        </p:pic>
        <p:sp>
          <p:nvSpPr>
            <p:cNvPr id="20" name="Right Arrow 19"/>
            <p:cNvSpPr/>
            <p:nvPr/>
          </p:nvSpPr>
          <p:spPr>
            <a:xfrm>
              <a:off x="7467600" y="4477717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11218" y="4178865"/>
              <a:ext cx="78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dirty="0" smtClean="0"/>
                <a:t>…</a:t>
              </a:r>
              <a:endParaRPr lang="en-GB" sz="4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3597" y="478987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(HDFS)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02006" y="482524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(HDFS)</a:t>
              </a:r>
              <a:endParaRPr lang="en-GB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51813" y="3596145"/>
            <a:ext cx="8585597" cy="1115788"/>
            <a:chOff x="551813" y="3596145"/>
            <a:chExt cx="8585597" cy="1115788"/>
          </a:xfrm>
        </p:grpSpPr>
        <p:sp>
          <p:nvSpPr>
            <p:cNvPr id="29" name="Right Arrow 28"/>
            <p:cNvSpPr/>
            <p:nvPr/>
          </p:nvSpPr>
          <p:spPr>
            <a:xfrm>
              <a:off x="2119097" y="3965692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3643097" y="3967781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6161978" y="3953861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7605497" y="3947610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49115" y="3648758"/>
              <a:ext cx="78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dirty="0" smtClean="0"/>
                <a:t>…</a:t>
              </a:r>
              <a:endParaRPr lang="en-GB" sz="4000" dirty="0"/>
            </a:p>
          </p:txBody>
        </p:sp>
        <p:pic>
          <p:nvPicPr>
            <p:cNvPr id="42" name="Picture 2" descr="https://spark.apache.org/images/spark-logo-trademar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23" y="3596767"/>
              <a:ext cx="1312944" cy="698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Group 54"/>
            <p:cNvGrpSpPr/>
            <p:nvPr/>
          </p:nvGrpSpPr>
          <p:grpSpPr>
            <a:xfrm>
              <a:off x="2666332" y="3663982"/>
              <a:ext cx="766374" cy="852334"/>
              <a:chOff x="2666332" y="3663982"/>
              <a:chExt cx="766374" cy="852334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6332" y="4087840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755267" y="3663982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>
              <a:grpSpLocks noChangeAspect="1"/>
            </p:cNvGrpSpPr>
            <p:nvPr/>
          </p:nvGrpSpPr>
          <p:grpSpPr>
            <a:xfrm>
              <a:off x="551813" y="4251207"/>
              <a:ext cx="411090" cy="457200"/>
              <a:chOff x="2818732" y="4938866"/>
              <a:chExt cx="766374" cy="852334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990600" y="4253654"/>
              <a:ext cx="411090" cy="457200"/>
              <a:chOff x="2818732" y="4938866"/>
              <a:chExt cx="766374" cy="852334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1433693" y="4254733"/>
              <a:ext cx="411090" cy="457200"/>
              <a:chOff x="2818732" y="4938866"/>
              <a:chExt cx="766374" cy="852334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6714068" y="3633014"/>
              <a:ext cx="766374" cy="852334"/>
              <a:chOff x="2666332" y="3663982"/>
              <a:chExt cx="766374" cy="852334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6332" y="4087840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755267" y="3663982"/>
                <a:ext cx="677439" cy="677439"/>
              </a:xfrm>
              <a:prstGeom prst="rect">
                <a:avLst/>
              </a:prstGeom>
            </p:spPr>
          </p:pic>
        </p:grpSp>
        <p:pic>
          <p:nvPicPr>
            <p:cNvPr id="60" name="Picture 2" descr="https://spark.apache.org/images/spark-logo-trademar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110" y="3596145"/>
              <a:ext cx="1312944" cy="698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4572000" y="4250585"/>
              <a:ext cx="411090" cy="457200"/>
              <a:chOff x="2818732" y="4938866"/>
              <a:chExt cx="766374" cy="852334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5010787" y="4253032"/>
              <a:ext cx="411090" cy="457200"/>
              <a:chOff x="2818732" y="4938866"/>
              <a:chExt cx="766374" cy="852334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67" name="Group 66"/>
            <p:cNvGrpSpPr>
              <a:grpSpLocks noChangeAspect="1"/>
            </p:cNvGrpSpPr>
            <p:nvPr/>
          </p:nvGrpSpPr>
          <p:grpSpPr>
            <a:xfrm>
              <a:off x="5453880" y="4254111"/>
              <a:ext cx="411090" cy="457200"/>
              <a:chOff x="2818732" y="4938866"/>
              <a:chExt cx="766374" cy="852334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0276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 err="1" smtClean="0"/>
              <a:t>Main</a:t>
            </a:r>
            <a:r>
              <a:rPr lang="es-CL" sz="3200" dirty="0" smtClean="0"/>
              <a:t> idea: </a:t>
            </a:r>
            <a:r>
              <a:rPr lang="es-CL" sz="3200" dirty="0" err="1" smtClean="0"/>
              <a:t>Program</a:t>
            </a:r>
            <a:r>
              <a:rPr lang="es-CL" sz="3200" dirty="0" smtClean="0"/>
              <a:t> </a:t>
            </a:r>
            <a:r>
              <a:rPr lang="es-CL" sz="1700" dirty="0" smtClean="0"/>
              <a:t>(</a:t>
            </a:r>
            <a:r>
              <a:rPr lang="es-CL" sz="1700" dirty="0" err="1" smtClean="0"/>
              <a:t>recursively</a:t>
            </a:r>
            <a:r>
              <a:rPr lang="es-CL" sz="1700" dirty="0" smtClean="0"/>
              <a:t>)</a:t>
            </a:r>
            <a:r>
              <a:rPr lang="es-CL" sz="3200" dirty="0" smtClean="0"/>
              <a:t> </a:t>
            </a:r>
            <a:r>
              <a:rPr lang="es-CL" sz="3200" dirty="0" err="1" smtClean="0"/>
              <a:t>with</a:t>
            </a:r>
            <a:r>
              <a:rPr lang="es-CL" sz="3200" dirty="0" smtClean="0"/>
              <a:t> </a:t>
            </a:r>
            <a:r>
              <a:rPr lang="es-CL" sz="3200" dirty="0" err="1" smtClean="0"/>
              <a:t>main</a:t>
            </a:r>
            <a:r>
              <a:rPr lang="es-CL" sz="3200" dirty="0" smtClean="0"/>
              <a:t> </a:t>
            </a:r>
            <a:r>
              <a:rPr lang="es-CL" sz="3200" dirty="0" err="1" smtClean="0"/>
              <a:t>memory</a:t>
            </a:r>
            <a:endParaRPr lang="en-GB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22564" y="1524000"/>
            <a:ext cx="8680210" cy="1058103"/>
            <a:chOff x="319303" y="4178865"/>
            <a:chExt cx="8680210" cy="10581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303" y="4307918"/>
              <a:ext cx="1526206" cy="4819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94" y="4886559"/>
              <a:ext cx="526931" cy="3504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466" y="4886398"/>
              <a:ext cx="526931" cy="3504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0138" y="4874572"/>
              <a:ext cx="526931" cy="350409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1981200" y="4495799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4260645"/>
              <a:ext cx="849027" cy="564603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3505200" y="449788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4994" y="4292523"/>
              <a:ext cx="1526206" cy="4819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4871164"/>
              <a:ext cx="526931" cy="3504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872" y="4871003"/>
              <a:ext cx="526931" cy="35040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2544" y="4859177"/>
              <a:ext cx="526931" cy="350409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5943600" y="448396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8665" y="4312197"/>
              <a:ext cx="849027" cy="564603"/>
            </a:xfrm>
            <a:prstGeom prst="rect">
              <a:avLst/>
            </a:prstGeom>
          </p:spPr>
        </p:pic>
        <p:sp>
          <p:nvSpPr>
            <p:cNvPr id="20" name="Right Arrow 19"/>
            <p:cNvSpPr/>
            <p:nvPr/>
          </p:nvSpPr>
          <p:spPr>
            <a:xfrm>
              <a:off x="7467600" y="4477717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11218" y="4178865"/>
              <a:ext cx="78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dirty="0" smtClean="0"/>
                <a:t>…</a:t>
              </a:r>
              <a:endParaRPr lang="en-GB" sz="4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3597" y="478987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(HDFS)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02006" y="482524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(HDFS)</a:t>
              </a:r>
              <a:endParaRPr lang="en-GB" dirty="0"/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2119097" y="3965692"/>
            <a:ext cx="543622" cy="11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>
            <a:off x="3643097" y="3967781"/>
            <a:ext cx="543622" cy="11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Arrow 35"/>
          <p:cNvSpPr/>
          <p:nvPr/>
        </p:nvSpPr>
        <p:spPr>
          <a:xfrm>
            <a:off x="6161978" y="3953861"/>
            <a:ext cx="543622" cy="11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>
            <a:off x="7605497" y="3947610"/>
            <a:ext cx="543622" cy="11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8349115" y="3648758"/>
            <a:ext cx="78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…</a:t>
            </a:r>
            <a:endParaRPr lang="en-GB" sz="4000" dirty="0"/>
          </a:p>
        </p:txBody>
      </p:sp>
      <p:pic>
        <p:nvPicPr>
          <p:cNvPr id="42" name="Picture 2" descr="https://spark.apache.org/images/spark-logo-trade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3" y="3596767"/>
            <a:ext cx="1312944" cy="6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2666332" y="3663982"/>
            <a:ext cx="766374" cy="852334"/>
            <a:chOff x="2666332" y="3663982"/>
            <a:chExt cx="766374" cy="85233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6332" y="4087840"/>
              <a:ext cx="644325" cy="42847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755267" y="3663982"/>
              <a:ext cx="677439" cy="677439"/>
            </a:xfrm>
            <a:prstGeom prst="rect">
              <a:avLst/>
            </a:prstGeom>
          </p:spPr>
        </p:pic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551813" y="4251207"/>
            <a:ext cx="411090" cy="457200"/>
            <a:chOff x="2818732" y="4938866"/>
            <a:chExt cx="766374" cy="85233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990600" y="4253654"/>
            <a:ext cx="411090" cy="457200"/>
            <a:chOff x="2818732" y="4938866"/>
            <a:chExt cx="766374" cy="85233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1433693" y="4254733"/>
            <a:ext cx="411090" cy="457200"/>
            <a:chOff x="2818732" y="4938866"/>
            <a:chExt cx="766374" cy="85233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714068" y="3633014"/>
            <a:ext cx="766374" cy="852334"/>
            <a:chOff x="2666332" y="3663982"/>
            <a:chExt cx="766374" cy="85233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6332" y="4087840"/>
              <a:ext cx="644325" cy="42847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755267" y="3663982"/>
              <a:ext cx="677439" cy="677439"/>
            </a:xfrm>
            <a:prstGeom prst="rect">
              <a:avLst/>
            </a:prstGeom>
          </p:spPr>
        </p:pic>
      </p:grpSp>
      <p:pic>
        <p:nvPicPr>
          <p:cNvPr id="60" name="Picture 2" descr="https://spark.apache.org/images/spark-logo-trade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10" y="3596145"/>
            <a:ext cx="1312944" cy="6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4572000" y="4250585"/>
            <a:ext cx="411090" cy="457200"/>
            <a:chOff x="2818732" y="4938866"/>
            <a:chExt cx="766374" cy="85233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5010787" y="4253032"/>
            <a:ext cx="411090" cy="457200"/>
            <a:chOff x="2818732" y="4938866"/>
            <a:chExt cx="766374" cy="85233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5453880" y="4254111"/>
            <a:ext cx="411090" cy="457200"/>
            <a:chOff x="2818732" y="4938866"/>
            <a:chExt cx="766374" cy="85233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sp>
        <p:nvSpPr>
          <p:cNvPr id="2" name="U-Turn Arrow 1"/>
          <p:cNvSpPr/>
          <p:nvPr/>
        </p:nvSpPr>
        <p:spPr>
          <a:xfrm rot="10800000">
            <a:off x="2911410" y="4772902"/>
            <a:ext cx="2384395" cy="408697"/>
          </a:xfrm>
          <a:prstGeom prst="uturnArrow">
            <a:avLst>
              <a:gd name="adj1" fmla="val 14124"/>
              <a:gd name="adj2" fmla="val 18785"/>
              <a:gd name="adj3" fmla="val 21893"/>
              <a:gd name="adj4" fmla="val 12676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3663" y="3429000"/>
            <a:ext cx="3353198" cy="1981200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Image result for cycl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657" y="4399412"/>
            <a:ext cx="518388" cy="4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2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2438400" y="3402040"/>
            <a:ext cx="4114800" cy="1371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2438400" y="1371600"/>
            <a:ext cx="4114800" cy="1371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 err="1" smtClean="0"/>
              <a:t>Spark</a:t>
            </a:r>
            <a:r>
              <a:rPr lang="es-CL" sz="3200" dirty="0" smtClean="0"/>
              <a:t> </a:t>
            </a:r>
            <a:r>
              <a:rPr lang="es-CL" sz="3200" dirty="0" err="1" smtClean="0"/>
              <a:t>storage</a:t>
            </a:r>
            <a:r>
              <a:rPr lang="es-CL" sz="3200" dirty="0" smtClean="0"/>
              <a:t>: </a:t>
            </a:r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esilient</a:t>
            </a:r>
            <a:r>
              <a:rPr lang="es-CL" sz="3200" dirty="0" smtClean="0"/>
              <a:t> </a:t>
            </a:r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s-CL" sz="3200" dirty="0" err="1" smtClean="0"/>
              <a:t>istributed</a:t>
            </a:r>
            <a:r>
              <a:rPr lang="es-CL" sz="3200" dirty="0" smtClean="0"/>
              <a:t> </a:t>
            </a:r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s-CL" sz="3200" dirty="0" err="1" smtClean="0"/>
              <a:t>ataset</a:t>
            </a:r>
            <a:endParaRPr lang="en-GB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861" y="1605780"/>
            <a:ext cx="849027" cy="5646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56858" y="2135013"/>
            <a:ext cx="92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(HDFS)</a:t>
            </a:r>
            <a:endParaRPr lang="en-GB" dirty="0"/>
          </a:p>
        </p:txBody>
      </p:sp>
      <p:grpSp>
        <p:nvGrpSpPr>
          <p:cNvPr id="55" name="Group 54"/>
          <p:cNvGrpSpPr/>
          <p:nvPr/>
        </p:nvGrpSpPr>
        <p:grpSpPr>
          <a:xfrm>
            <a:off x="2666332" y="3663982"/>
            <a:ext cx="766374" cy="852334"/>
            <a:chOff x="2666332" y="3663982"/>
            <a:chExt cx="766374" cy="85233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6332" y="4087840"/>
              <a:ext cx="644325" cy="42847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745343">
              <a:off x="2755267" y="3663982"/>
              <a:ext cx="677439" cy="677439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540963"/>
            <a:ext cx="1877251" cy="10498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876800" y="3746875"/>
            <a:ext cx="1648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n-GB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22766" y="5343580"/>
            <a:ext cx="6898468" cy="75242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Like HDFS, RDD abstracts distribution, fault-tolerance, etc., …</a:t>
            </a:r>
          </a:p>
          <a:p>
            <a:r>
              <a:rPr lang="en-IE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 but RDD can also abstract hard-disk / main-memory</a:t>
            </a:r>
            <a:endParaRPr lang="en-IE" sz="2000" dirty="0">
              <a:latin typeface="Segoe UI Light" panose="020B0502040204020203" pitchFamily="34" charset="0"/>
            </a:endParaRPr>
          </a:p>
          <a:p>
            <a:pPr algn="ctr"/>
            <a:endParaRPr lang="en-IE" sz="2000" dirty="0" smtClean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6" grpId="0" animBg="1"/>
      <p:bldP spid="27" grpId="0"/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956990" y="1839191"/>
            <a:ext cx="2739209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angle 47"/>
          <p:cNvSpPr/>
          <p:nvPr/>
        </p:nvSpPr>
        <p:spPr>
          <a:xfrm>
            <a:off x="70283" y="3426360"/>
            <a:ext cx="3358718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Rectangle 48"/>
          <p:cNvSpPr/>
          <p:nvPr/>
        </p:nvSpPr>
        <p:spPr>
          <a:xfrm>
            <a:off x="70281" y="5262340"/>
            <a:ext cx="3358720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angle 4"/>
          <p:cNvSpPr/>
          <p:nvPr/>
        </p:nvSpPr>
        <p:spPr>
          <a:xfrm>
            <a:off x="70282" y="1839192"/>
            <a:ext cx="335872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23487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Count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3276600" y="1117182"/>
            <a:ext cx="2833451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Reduce / </a:t>
            </a:r>
            <a:r>
              <a:rPr lang="es-CL" sz="1200" dirty="0" err="1" smtClean="0">
                <a:solidFill>
                  <a:schemeClr val="tx1"/>
                </a:solidFill>
              </a:rPr>
              <a:t>Collect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6092238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Output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Input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19442" y="1966531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que,4)</a:t>
            </a:r>
            <a:endParaRPr lang="es-CL" sz="1400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sed,2)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  <a:endParaRPr lang="es-CL" sz="1400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2324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91511" y="514443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6" y="137873"/>
            <a:ext cx="692965" cy="4608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038"/>
            <a:ext cx="692965" cy="460822"/>
          </a:xfrm>
          <a:prstGeom prst="rect">
            <a:avLst/>
          </a:prstGeom>
        </p:spPr>
      </p:pic>
      <p:pic>
        <p:nvPicPr>
          <p:cNvPr id="1026" name="Picture 2" descr="https://spark.apache.org/images/spark-logo-trademar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53" y="3546203"/>
            <a:ext cx="3581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1877392" y="1446534"/>
            <a:ext cx="1399207" cy="53427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2174841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s-CL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74838" y="3546203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que,2)</a:t>
            </a:r>
            <a:endParaRPr lang="es-CL" sz="1400" i="1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s-CL" sz="1400" i="1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74839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161" y="1429071"/>
            <a:ext cx="677439" cy="6774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161" y="3016401"/>
            <a:ext cx="677439" cy="6774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161" y="4808961"/>
            <a:ext cx="677439" cy="6774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60369" y="6219260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n-GB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819353" y="1515278"/>
            <a:ext cx="1399207" cy="23387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4906088" y="3225225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n-GB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15963" y="1961537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que,4)</a:t>
            </a:r>
            <a:endParaRPr lang="es-CL" sz="1400" i="1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sed,2)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  <a:endParaRPr lang="es-CL" sz="1400" i="1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807" y="1429071"/>
            <a:ext cx="677439" cy="677439"/>
          </a:xfrm>
          <a:prstGeom prst="rect">
            <a:avLst/>
          </a:prstGeom>
        </p:spPr>
      </p:pic>
      <p:cxnSp>
        <p:nvCxnSpPr>
          <p:cNvPr id="69" name="Straight Arrow Connector 68"/>
          <p:cNvCxnSpPr>
            <a:stCxn id="41" idx="3"/>
            <a:endCxn id="71" idx="1"/>
          </p:cNvCxnSpPr>
          <p:nvPr/>
        </p:nvCxnSpPr>
        <p:spPr>
          <a:xfrm flipV="1">
            <a:off x="2933392" y="2546313"/>
            <a:ext cx="2182571" cy="126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8" idx="3"/>
          </p:cNvCxnSpPr>
          <p:nvPr/>
        </p:nvCxnSpPr>
        <p:spPr>
          <a:xfrm>
            <a:off x="2933395" y="2327900"/>
            <a:ext cx="2182568" cy="11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2" idx="3"/>
          </p:cNvCxnSpPr>
          <p:nvPr/>
        </p:nvCxnSpPr>
        <p:spPr>
          <a:xfrm flipV="1">
            <a:off x="2933393" y="2630849"/>
            <a:ext cx="2218262" cy="306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33800" y="5846222"/>
            <a:ext cx="5200398" cy="44669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200" dirty="0" smtClean="0">
                <a:latin typeface="Segoe UI Light" panose="020B0502040204020203" pitchFamily="34" charset="0"/>
              </a:rPr>
              <a:t>If unique words don’t fit in memory?</a:t>
            </a:r>
            <a:endParaRPr lang="en-IE" sz="2200" dirty="0">
              <a:latin typeface="Segoe UI Light" panose="020B0502040204020203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441" y="5867400"/>
            <a:ext cx="342900" cy="3429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733800" y="6307696"/>
            <a:ext cx="5200397" cy="461665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IE" sz="24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RDDs</a:t>
            </a:r>
            <a:r>
              <a:rPr lang="en-IE" sz="2400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can fall back to disk</a:t>
            </a:r>
            <a:endParaRPr lang="en-IE" sz="2400" dirty="0" smtClean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507" y="1609043"/>
            <a:ext cx="514584" cy="34219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742" y="3196906"/>
            <a:ext cx="514584" cy="34219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742" y="4988344"/>
            <a:ext cx="514584" cy="34219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390" y="1624111"/>
            <a:ext cx="514584" cy="34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 animBg="1"/>
      <p:bldP spid="40" grpId="0"/>
      <p:bldP spid="44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 err="1" smtClean="0"/>
              <a:t>Spark</a:t>
            </a:r>
            <a:r>
              <a:rPr lang="es-CL" sz="3200" dirty="0" smtClean="0"/>
              <a:t> </a:t>
            </a:r>
            <a:r>
              <a:rPr lang="es-CL" sz="3200" dirty="0" err="1" smtClean="0"/>
              <a:t>storage</a:t>
            </a:r>
            <a:r>
              <a:rPr lang="es-CL" sz="3200" dirty="0" smtClean="0"/>
              <a:t>: </a:t>
            </a:r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esilient</a:t>
            </a:r>
            <a:r>
              <a:rPr lang="es-CL" sz="3200" dirty="0" smtClean="0"/>
              <a:t> </a:t>
            </a:r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s-CL" sz="3200" dirty="0" err="1" smtClean="0"/>
              <a:t>istributed</a:t>
            </a:r>
            <a:r>
              <a:rPr lang="es-CL" sz="3200" dirty="0" smtClean="0"/>
              <a:t> </a:t>
            </a:r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s-CL" sz="3200" dirty="0" err="1" smtClean="0"/>
              <a:t>ataset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s-CL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</a:rPr>
              <a:t>Resilient</a:t>
            </a:r>
            <a:r>
              <a:rPr lang="es-CL" dirty="0" smtClean="0"/>
              <a:t>: </a:t>
            </a:r>
            <a:r>
              <a:rPr lang="es-CL" dirty="0" err="1" smtClean="0"/>
              <a:t>Fault-tolerant</a:t>
            </a:r>
            <a:endParaRPr lang="es-CL" dirty="0" smtClean="0"/>
          </a:p>
          <a:p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</a:rPr>
              <a:t>Distributed</a:t>
            </a:r>
            <a:r>
              <a:rPr lang="es-CL" dirty="0" smtClean="0"/>
              <a:t>: </a:t>
            </a:r>
            <a:r>
              <a:rPr lang="es-CL" dirty="0" err="1" smtClean="0"/>
              <a:t>Partitioned</a:t>
            </a:r>
            <a:endParaRPr lang="es-CL" dirty="0"/>
          </a:p>
          <a:p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</a:rPr>
              <a:t>Dataset</a:t>
            </a:r>
            <a:r>
              <a:rPr lang="es-CL" dirty="0" smtClean="0"/>
              <a:t>: </a:t>
            </a:r>
            <a:r>
              <a:rPr lang="es-CL" dirty="0" err="1" smtClean="0"/>
              <a:t>Umm</a:t>
            </a:r>
            <a:r>
              <a:rPr lang="es-CL" dirty="0" smtClean="0"/>
              <a:t>, a set of data</a:t>
            </a:r>
            <a:endParaRPr lang="en-GB" dirty="0"/>
          </a:p>
        </p:txBody>
      </p:sp>
      <p:grpSp>
        <p:nvGrpSpPr>
          <p:cNvPr id="55" name="Group 54"/>
          <p:cNvGrpSpPr/>
          <p:nvPr/>
        </p:nvGrpSpPr>
        <p:grpSpPr>
          <a:xfrm>
            <a:off x="6705600" y="1228179"/>
            <a:ext cx="2210468" cy="2230316"/>
            <a:chOff x="2666332" y="3663982"/>
            <a:chExt cx="766374" cy="85233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6332" y="4087840"/>
              <a:ext cx="644325" cy="42847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745343">
              <a:off x="2755267" y="3663982"/>
              <a:ext cx="677439" cy="677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446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0282" y="3426360"/>
            <a:ext cx="4501717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80" y="5262340"/>
            <a:ext cx="4501719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82" y="1839192"/>
            <a:ext cx="4501718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23487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prstClr val="black"/>
                </a:solidFill>
              </a:rPr>
              <a:t>Count</a:t>
            </a:r>
            <a:endParaRPr lang="es-CL" sz="1200" dirty="0">
              <a:solidFill>
                <a:prstClr val="black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Input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pic>
        <p:nvPicPr>
          <p:cNvPr id="1026" name="Picture 2" descr="https://spark.apache.org/images/spark-logo-tradema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53" y="3546203"/>
            <a:ext cx="3581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1877392" y="1446534"/>
            <a:ext cx="2327055" cy="534272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74841" y="1958568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s-CL" sz="1400" i="1" dirty="0" smtClean="0">
              <a:solidFill>
                <a:prstClr val="black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74838" y="3546203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74839" y="5324489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1429071"/>
            <a:ext cx="677439" cy="6774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3016401"/>
            <a:ext cx="677439" cy="6774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4808961"/>
            <a:ext cx="677439" cy="6774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424293" y="6195007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0" y="396368"/>
            <a:ext cx="5200397" cy="830997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>
              <a:buClr>
                <a:prstClr val="black"/>
              </a:buClr>
            </a:pPr>
            <a:r>
              <a:rPr lang="en-IE" sz="2400" dirty="0" smtClean="0">
                <a:solidFill>
                  <a:srgbClr val="F79646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RDDs</a:t>
            </a:r>
            <a:r>
              <a:rPr lang="en-IE" sz="2400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can </a:t>
            </a:r>
            <a:r>
              <a:rPr lang="en-IE" sz="2400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have multiple virtual partitions on one machine</a:t>
            </a:r>
            <a:endParaRPr lang="en-IE" sz="2400" dirty="0" smtClean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3507" y="1609043"/>
            <a:ext cx="514584" cy="34219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742" y="3196906"/>
            <a:ext cx="514584" cy="34219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742" y="4988344"/>
            <a:ext cx="514584" cy="34219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230844" y="1958568"/>
            <a:ext cx="75855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  <a:endParaRPr lang="es-CL" sz="1400" i="1" dirty="0" smtClean="0">
              <a:solidFill>
                <a:prstClr val="black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3846" y="5324488"/>
            <a:ext cx="75855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  <a:endParaRPr lang="es-CL" sz="1400" i="1" dirty="0" smtClean="0">
              <a:solidFill>
                <a:prstClr val="black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2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Types</a:t>
            </a:r>
            <a:r>
              <a:rPr lang="es-CL" dirty="0" smtClean="0"/>
              <a:t> of </a:t>
            </a:r>
            <a:r>
              <a:rPr lang="es-CL" dirty="0" err="1" smtClean="0"/>
              <a:t>RDDs</a:t>
            </a:r>
            <a:r>
              <a:rPr lang="es-CL" dirty="0" smtClean="0"/>
              <a:t> in </a:t>
            </a:r>
            <a:r>
              <a:rPr lang="es-CL" dirty="0" err="1" smtClean="0"/>
              <a:t>Spark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-232774" y="1562621"/>
            <a:ext cx="30814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HadoopRDD</a:t>
            </a:r>
            <a:endParaRPr lang="en-US" sz="24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FilteredRDD</a:t>
            </a:r>
            <a:endParaRPr lang="en-US" sz="24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MappedRDD</a:t>
            </a:r>
            <a:endParaRPr lang="en-US" sz="24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PairRDD</a:t>
            </a:r>
            <a:endParaRPr lang="en-US" sz="24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ShuffledRDD</a:t>
            </a:r>
            <a:endParaRPr lang="en-US" sz="24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UnionRDD</a:t>
            </a:r>
            <a:endParaRPr lang="en-US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PythonRDD</a:t>
            </a:r>
            <a:endParaRPr lang="en-US" sz="24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928" y="1562621"/>
            <a:ext cx="31816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DoubleRDD</a:t>
            </a:r>
            <a:endParaRPr lang="en-US" sz="24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JdbcRDD</a:t>
            </a:r>
            <a:endParaRPr lang="en-US" sz="24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JsonRDD</a:t>
            </a:r>
            <a:endParaRPr lang="en-US" sz="24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SchemaRDD</a:t>
            </a:r>
            <a:endParaRPr lang="en-US" sz="24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VertexRDD</a:t>
            </a:r>
            <a:endParaRPr lang="en-US" sz="24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EdgeRDD</a:t>
            </a:r>
            <a:endParaRPr lang="en-US" sz="32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562621"/>
            <a:ext cx="5100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CassandraRDD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GeoRDD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endParaRPr lang="en-US" sz="2400" i="1" dirty="0">
              <a:solidFill>
                <a:schemeClr val="bg1">
                  <a:lumMod val="50000"/>
                </a:schemeClr>
              </a:solidFill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EsSpark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789861"/>
            <a:ext cx="6146800" cy="369332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>
              <a:buClr>
                <a:prstClr val="black"/>
              </a:buClr>
            </a:pP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Specific types of RDDs permit specific operations</a:t>
            </a:r>
            <a:endParaRPr lang="en-IE" dirty="0" smtClean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6311082"/>
            <a:ext cx="6146800" cy="369332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>
              <a:buClr>
                <a:prstClr val="black"/>
              </a:buClr>
            </a:pPr>
            <a:r>
              <a:rPr lang="en-I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PairRDD</a:t>
            </a:r>
            <a:r>
              <a:rPr lang="en-IE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of particular importance for M/R style operators</a:t>
            </a:r>
            <a:endParaRPr lang="en-IE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SPARK: </a:t>
            </a:r>
            <a:r>
              <a:rPr lang="es-CL" dirty="0" err="1" smtClean="0"/>
              <a:t>Example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Spark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 vs.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Hadoop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334507"/>
            <a:ext cx="8763000" cy="4304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63" y="58674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What is the </a:t>
            </a:r>
            <a:r>
              <a:rPr lang="en-IE" sz="2000" dirty="0" smtClean="0">
                <a:latin typeface="Segoe UI Light" panose="020B0502040204020203" pitchFamily="34" charset="0"/>
              </a:rPr>
              <a:t>main weakness of Hadoop?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5867400"/>
            <a:ext cx="342900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63" y="6224768"/>
            <a:ext cx="8767735" cy="383894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see …</a:t>
            </a:r>
            <a:endParaRPr lang="en-IE" sz="2000" dirty="0">
              <a:latin typeface="Segoe UI Light" panose="020B0502040204020203" pitchFamily="34" charset="0"/>
            </a:endParaRPr>
          </a:p>
          <a:p>
            <a:pPr algn="ctr"/>
            <a:endParaRPr lang="en-IE" sz="2000" dirty="0" smtClean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Spark: </a:t>
            </a:r>
            <a:r>
              <a:rPr lang="en-IE" sz="3200" dirty="0" smtClean="0"/>
              <a:t>Products by Hour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572000"/>
          </a:xfrm>
          <a:ln w="920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customer412</a:t>
            </a:r>
            <a:r>
              <a:rPr lang="en-IE" sz="2000" dirty="0" smtClean="0">
                <a:latin typeface="Tw Cen MT" panose="020B0602020104020603" pitchFamily="34" charset="0"/>
              </a:rPr>
              <a:t>	1L_Leche		2014-03-31T08:47:57Z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$900</a:t>
            </a:r>
          </a:p>
          <a:p>
            <a:pPr marL="0" indent="0">
              <a:buNone/>
            </a:pPr>
            <a:r>
              <a:rPr lang="en-IE" sz="2000" dirty="0">
                <a:latin typeface="Tw Cen MT" panose="020B0602020104020603" pitchFamily="34" charset="0"/>
              </a:rPr>
              <a:t>customer412	</a:t>
            </a:r>
            <a:r>
              <a:rPr lang="en-IE" sz="2000" dirty="0" smtClean="0">
                <a:latin typeface="Tw Cen MT" panose="020B0602020104020603" pitchFamily="34" charset="0"/>
              </a:rPr>
              <a:t>Nescafe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	2014-03-31T08:47:57Z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$2.000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customer412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Nescafe	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2014-03-31T08:47:57Z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$2.000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customer413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400g_Zanahoria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2014-03-31T08:48:03Z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$1.240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customer413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err="1" smtClean="0">
                <a:latin typeface="Tw Cen MT" panose="020B0602020104020603" pitchFamily="34" charset="0"/>
              </a:rPr>
              <a:t>El_Mercurio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2014-03-31T08:48:03Z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$3.000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customer413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Gillette_Mach3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2014-03-31T08:48:03Z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$3.000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customer413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err="1" smtClean="0">
                <a:latin typeface="Tw Cen MT" panose="020B0602020104020603" pitchFamily="34" charset="0"/>
              </a:rPr>
              <a:t>Santo_Domingo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2014-03-31T08:48:03Z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$2.450</a:t>
            </a:r>
          </a:p>
          <a:p>
            <a:pPr marL="0" indent="0">
              <a:buNone/>
            </a:pPr>
            <a:r>
              <a:rPr lang="en-IE" sz="2000" dirty="0">
                <a:latin typeface="Tw Cen MT" panose="020B0602020104020603" pitchFamily="34" charset="0"/>
              </a:rPr>
              <a:t>customer413	</a:t>
            </a:r>
            <a:r>
              <a:rPr lang="en-IE" sz="2000" dirty="0" smtClean="0">
                <a:latin typeface="Tw Cen MT" panose="020B0602020104020603" pitchFamily="34" charset="0"/>
              </a:rPr>
              <a:t>Nescafe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	2014-03-31T08:48:03Z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$2.000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customer414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Rosas	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2014-03-31T08:48:24Z	$7.000</a:t>
            </a:r>
          </a:p>
          <a:p>
            <a:pPr marL="0" indent="0">
              <a:buNone/>
            </a:pPr>
            <a:r>
              <a:rPr lang="en-IE" sz="2000" dirty="0">
                <a:latin typeface="Tw Cen MT" panose="020B0602020104020603" pitchFamily="34" charset="0"/>
              </a:rPr>
              <a:t>customer414	</a:t>
            </a:r>
            <a:r>
              <a:rPr lang="en-IE" sz="2000" dirty="0" smtClean="0">
                <a:latin typeface="Tw Cen MT" panose="020B0602020104020603" pitchFamily="34" charset="0"/>
              </a:rPr>
              <a:t>400g_Zanahoria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2014-03-31T08:48:24Z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$9.230</a:t>
            </a:r>
          </a:p>
          <a:p>
            <a:pPr marL="0" indent="0">
              <a:buNone/>
            </a:pPr>
            <a:r>
              <a:rPr lang="en-IE" sz="2000" dirty="0">
                <a:latin typeface="Tw Cen MT" panose="020B0602020104020603" pitchFamily="34" charset="0"/>
              </a:rPr>
              <a:t>customer414	</a:t>
            </a:r>
            <a:r>
              <a:rPr lang="en-IE" sz="2000" dirty="0" smtClean="0">
                <a:latin typeface="Tw Cen MT" panose="020B0602020104020603" pitchFamily="34" charset="0"/>
              </a:rPr>
              <a:t>Nescafe 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	2014-03-31T08:48:24Z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$2.000</a:t>
            </a:r>
            <a:endParaRPr lang="en-IE" sz="2000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customer415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1L_Leche </a:t>
            </a:r>
            <a:r>
              <a:rPr lang="en-IE" sz="2000" dirty="0" smtClean="0">
                <a:latin typeface="Tw Cen MT" panose="020B0602020104020603" pitchFamily="34" charset="0"/>
              </a:rPr>
              <a:t>	2014-03-31T08:48:35Z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$900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customer415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300g_Frutillas 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2014-03-31T08:48:35Z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$830</a:t>
            </a:r>
            <a:endParaRPr lang="en-IE" sz="2000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…</a:t>
            </a:r>
            <a:endParaRPr lang="en-IE" sz="20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400800"/>
            <a:ext cx="8534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Number </a:t>
            </a:r>
            <a:r>
              <a:rPr lang="en-IE" dirty="0" smtClean="0">
                <a:latin typeface="Segoe UI Light" panose="020B0502040204020203" pitchFamily="34" charset="0"/>
              </a:rPr>
              <a:t>of </a:t>
            </a:r>
            <a:r>
              <a:rPr lang="en-IE" dirty="0" smtClean="0">
                <a:latin typeface="Segoe UI Light" panose="020B0502040204020203" pitchFamily="34" charset="0"/>
              </a:rPr>
              <a:t>customers buying each premium item </a:t>
            </a:r>
            <a:r>
              <a:rPr lang="en-IE" dirty="0" smtClean="0">
                <a:latin typeface="Segoe UI Light" panose="020B0502040204020203" pitchFamily="34" charset="0"/>
              </a:rPr>
              <a:t>per hour of the </a:t>
            </a:r>
            <a:r>
              <a:rPr lang="en-IE" dirty="0" smtClean="0">
                <a:latin typeface="Segoe UI Light" panose="020B0502040204020203" pitchFamily="34" charset="0"/>
              </a:rPr>
              <a:t>day</a:t>
            </a:r>
            <a:endParaRPr lang="en-IE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0" y="6400800"/>
            <a:ext cx="3429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340" y="912219"/>
            <a:ext cx="1435660" cy="1273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457" y="264976"/>
            <a:ext cx="1110093" cy="620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74" y="5614381"/>
            <a:ext cx="2880145" cy="2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Spark: </a:t>
            </a:r>
            <a:r>
              <a:rPr lang="en-IE" sz="3200" dirty="0" smtClean="0"/>
              <a:t>Products by Hour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572000"/>
          </a:xfrm>
          <a:ln w="920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c1</a:t>
            </a:r>
            <a:r>
              <a:rPr lang="en-IE" sz="2000" dirty="0" smtClean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i1</a:t>
            </a:r>
            <a:r>
              <a:rPr lang="en-IE" sz="2000" dirty="0" smtClean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08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900</a:t>
            </a:r>
            <a:endParaRPr lang="en-IE" sz="2000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c1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i2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08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2000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c1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i2</a:t>
            </a:r>
            <a:r>
              <a:rPr lang="en-IE" sz="2000" dirty="0" smtClean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08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2000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c2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i3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09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1240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c2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i4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09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3000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c2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i5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09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3000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c2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i6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09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2450</a:t>
            </a: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c2	i2	09	2000</a:t>
            </a: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c3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i7</a:t>
            </a:r>
            <a:r>
              <a:rPr lang="en-IE" sz="2000" dirty="0" smtClean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08</a:t>
            </a:r>
            <a:r>
              <a:rPr lang="en-IE" sz="2000" dirty="0" smtClean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7000</a:t>
            </a:r>
            <a:endParaRPr lang="en-IE" sz="2000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c3	i8	</a:t>
            </a:r>
            <a:r>
              <a:rPr lang="en-IE" sz="2000" dirty="0" smtClean="0">
                <a:latin typeface="Tw Cen MT" panose="020B0602020104020603" pitchFamily="34" charset="0"/>
              </a:rPr>
              <a:t>08</a:t>
            </a:r>
            <a:r>
              <a:rPr lang="en-IE" sz="2000" dirty="0" smtClean="0">
                <a:latin typeface="Tw Cen MT" panose="020B0602020104020603" pitchFamily="34" charset="0"/>
              </a:rPr>
              <a:t>	9230</a:t>
            </a: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c3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i2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08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2000</a:t>
            </a:r>
            <a:endParaRPr lang="en-IE" sz="2000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c4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i1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23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900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c4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i9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23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830</a:t>
            </a:r>
            <a:endParaRPr lang="en-IE" sz="2000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…</a:t>
            </a:r>
            <a:endParaRPr lang="en-IE" sz="20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40" y="912219"/>
            <a:ext cx="1435660" cy="1273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6400800"/>
            <a:ext cx="8534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latin typeface="Segoe UI Light" panose="020B0502040204020203" pitchFamily="34" charset="0"/>
              </a:rPr>
              <a:t>Number of customers buying each premium item per hour of the day</a:t>
            </a:r>
            <a:endParaRPr lang="en-IE" dirty="0">
              <a:latin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100" y="6400800"/>
            <a:ext cx="3429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457" y="264976"/>
            <a:ext cx="1110093" cy="620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73" y="5614381"/>
            <a:ext cx="2894480" cy="2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0282" y="3035108"/>
            <a:ext cx="9226118" cy="1908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80" y="5182692"/>
            <a:ext cx="9226120" cy="1530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82" y="919760"/>
            <a:ext cx="9226118" cy="18732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439492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59725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401892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185873" y="965064"/>
            <a:ext cx="1266657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Tw Cen MT" panose="020B0602020104020603" pitchFamily="34" charset="0"/>
              </a:rPr>
              <a:t>c1,i1,08,900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c1,i2,08,2000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c1,i2,08,2000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874" y="1826122"/>
            <a:ext cx="126665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Tw Cen MT" panose="020B0602020104020603" pitchFamily="34" charset="0"/>
              </a:rPr>
              <a:t>c4,i1,23,900</a:t>
            </a:r>
            <a:endParaRPr lang="en-IE" sz="1400" dirty="0">
              <a:latin typeface="Tw Cen MT" panose="020B0602020104020603" pitchFamily="34" charset="0"/>
            </a:endParaRPr>
          </a:p>
          <a:p>
            <a:r>
              <a:rPr lang="en-IE" sz="1400" dirty="0">
                <a:latin typeface="Tw Cen MT" panose="020B0602020104020603" pitchFamily="34" charset="0"/>
              </a:rPr>
              <a:t>c4,i9,23,830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5874" y="3136459"/>
            <a:ext cx="126665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>
                <a:latin typeface="Tw Cen MT" panose="020B0602020104020603" pitchFamily="34" charset="0"/>
              </a:rPr>
              <a:t>c2,i3,09,1240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c2,i4,09,3000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c2,i5,09,3000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c2,i6,09,2450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c2,i2,09,2000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874" y="5281136"/>
            <a:ext cx="1266656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Tw Cen MT" panose="020B0602020104020603" pitchFamily="34" charset="0"/>
              </a:rPr>
              <a:t>c3,i7,08,7000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c3,i8,08,9230</a:t>
            </a:r>
          </a:p>
          <a:p>
            <a:r>
              <a:rPr lang="en-IE" sz="1400" dirty="0" smtClean="0">
                <a:latin typeface="Tw Cen MT" panose="020B0602020104020603" pitchFamily="34" charset="0"/>
              </a:rPr>
              <a:t>c3,i2,08,2000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07" y="2403024"/>
            <a:ext cx="788093" cy="4407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34" y="4574096"/>
            <a:ext cx="788093" cy="4407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34" y="6341065"/>
            <a:ext cx="788093" cy="440735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2427867" y="850458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1419" y="6195846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94717" y="965064"/>
            <a:ext cx="1266657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Tw Cen MT" panose="020B0602020104020603" pitchFamily="34" charset="0"/>
              </a:rPr>
              <a:t>c1,i1,08,900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c1,i2,08,2000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c1,i2,08,2000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94718" y="1826122"/>
            <a:ext cx="126665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Tw Cen MT" panose="020B0602020104020603" pitchFamily="34" charset="0"/>
              </a:rPr>
              <a:t>c4,i1,23,900</a:t>
            </a:r>
            <a:endParaRPr lang="en-IE" sz="1400" dirty="0">
              <a:latin typeface="Tw Cen MT" panose="020B0602020104020603" pitchFamily="34" charset="0"/>
            </a:endParaRPr>
          </a:p>
          <a:p>
            <a:r>
              <a:rPr lang="en-IE" sz="1400" dirty="0">
                <a:latin typeface="Tw Cen MT" panose="020B0602020104020603" pitchFamily="34" charset="0"/>
              </a:rPr>
              <a:t>c4,i9,23,830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94718" y="3136459"/>
            <a:ext cx="1266656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n-NO" sz="1400" dirty="0">
                <a:latin typeface="Tw Cen MT" panose="020B0602020104020603" pitchFamily="34" charset="0"/>
              </a:rPr>
              <a:t>c2,i3,09,1240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c2,i4,09,3000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c2,i5,09,3000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c2,i6,09,2450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c2,i2,09,2000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94718" y="5281136"/>
            <a:ext cx="126665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Tw Cen MT" panose="020B0602020104020603" pitchFamily="34" charset="0"/>
              </a:rPr>
              <a:t>c3,i7,08,7000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c3,i8,08,9230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c3,i2,08,2000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724400" y="838199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07952" y="6183587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91250" y="952805"/>
            <a:ext cx="126665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Tw Cen MT" panose="020B0602020104020603" pitchFamily="34" charset="0"/>
              </a:rPr>
              <a:t>c1,i2,08,2000</a:t>
            </a:r>
            <a:endParaRPr lang="en-IE" sz="1400" dirty="0">
              <a:latin typeface="Tw Cen MT" panose="020B0602020104020603" pitchFamily="34" charset="0"/>
            </a:endParaRPr>
          </a:p>
          <a:p>
            <a:r>
              <a:rPr lang="en-IE" sz="1400" dirty="0">
                <a:latin typeface="Tw Cen MT" panose="020B0602020104020603" pitchFamily="34" charset="0"/>
              </a:rPr>
              <a:t>c1,i2,08,2000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91251" y="1813863"/>
            <a:ext cx="126665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91251" y="3124200"/>
            <a:ext cx="1266656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n-NO" sz="1400" dirty="0">
                <a:latin typeface="Tw Cen MT" panose="020B0602020104020603" pitchFamily="34" charset="0"/>
              </a:rPr>
              <a:t>c2,i3,09,1240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c2,i4,09,3000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c2,i5,09,3000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c2,i6,09,2450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c2,i2,09,2000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91251" y="5268877"/>
            <a:ext cx="126665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Tw Cen MT" panose="020B0602020104020603" pitchFamily="34" charset="0"/>
              </a:rPr>
              <a:t>c3,i7,08,7000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c3,i8,08,9230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c3,i2,08,2000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890340" y="850458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73892" y="6195846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57190" y="965064"/>
            <a:ext cx="126665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Tw Cen MT" panose="020B0602020104020603" pitchFamily="34" charset="0"/>
              </a:rPr>
              <a:t>c1,i2,08,2000</a:t>
            </a:r>
            <a:endParaRPr lang="en-IE" sz="1400" dirty="0">
              <a:latin typeface="Tw Cen MT" panose="020B0602020104020603" pitchFamily="34" charset="0"/>
            </a:endParaRPr>
          </a:p>
          <a:p>
            <a:r>
              <a:rPr lang="en-IE" sz="1400" dirty="0">
                <a:latin typeface="Tw Cen MT" panose="020B0602020104020603" pitchFamily="34" charset="0"/>
              </a:rPr>
              <a:t>c1,i2,08,2000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57191" y="3136459"/>
            <a:ext cx="1266656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n-NO" sz="1400" dirty="0">
                <a:latin typeface="Tw Cen MT" panose="020B0602020104020603" pitchFamily="34" charset="0"/>
              </a:rPr>
              <a:t>c2,i3,09,1240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c2,i4,09,3000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c2,i5,09,3000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c2,i6,09,2450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c2,i2,09,2000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57191" y="5281136"/>
            <a:ext cx="126665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Tw Cen MT" panose="020B0602020104020603" pitchFamily="34" charset="0"/>
              </a:rPr>
              <a:t>c3,i7,08,7000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c3,i8,08,9230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c3,i2,08,2000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3" name="U-Turn Arrow 2"/>
          <p:cNvSpPr/>
          <p:nvPr/>
        </p:nvSpPr>
        <p:spPr>
          <a:xfrm>
            <a:off x="990600" y="213054"/>
            <a:ext cx="18288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</a:t>
            </a:r>
            <a:r>
              <a:rPr lang="es-CL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oad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0" name="U-Turn Arrow 69"/>
          <p:cNvSpPr/>
          <p:nvPr/>
        </p:nvSpPr>
        <p:spPr>
          <a:xfrm>
            <a:off x="3227839" y="215734"/>
            <a:ext cx="2029961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&gt;</a:t>
            </a:r>
            <a:r>
              <a:rPr lang="es-CL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1000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1" name="U-Turn Arrow 70"/>
          <p:cNvSpPr/>
          <p:nvPr/>
        </p:nvSpPr>
        <p:spPr>
          <a:xfrm>
            <a:off x="5562600" y="190334"/>
            <a:ext cx="19050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8" name="U-Turn Arrow 77"/>
          <p:cNvSpPr/>
          <p:nvPr/>
        </p:nvSpPr>
        <p:spPr>
          <a:xfrm>
            <a:off x="7772400" y="190334"/>
            <a:ext cx="16002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2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/>
      <p:bldP spid="40" grpId="0" animBg="1"/>
      <p:bldP spid="43" grpId="0" animBg="1"/>
      <p:bldP spid="44" grpId="0" animBg="1"/>
      <p:bldP spid="45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4" grpId="0" animBg="1"/>
      <p:bldP spid="65" grpId="0"/>
      <p:bldP spid="66" grpId="0" animBg="1"/>
      <p:bldP spid="68" grpId="0" animBg="1"/>
      <p:bldP spid="69" grpId="0" animBg="1"/>
      <p:bldP spid="3" grpId="0" animBg="1"/>
      <p:bldP spid="70" grpId="0" animBg="1"/>
      <p:bldP spid="71" grpId="0" animBg="1"/>
      <p:bldP spid="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2843144" y="909817"/>
            <a:ext cx="3024257" cy="18732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836151" y="5182692"/>
            <a:ext cx="3031249" cy="1530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843145" y="3028827"/>
            <a:ext cx="3024256" cy="1908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071092" y="5182692"/>
            <a:ext cx="3072908" cy="1530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076490" y="3035108"/>
            <a:ext cx="3067509" cy="1908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076491" y="909817"/>
            <a:ext cx="3067509" cy="18732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381000" y="3035108"/>
            <a:ext cx="2995313" cy="1908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381000" y="5182692"/>
            <a:ext cx="2995313" cy="1530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80999" y="919760"/>
            <a:ext cx="3009384" cy="18732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-744444" y="838199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660892" y="6183587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677594" y="952805"/>
            <a:ext cx="126665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Tw Cen MT" panose="020B0602020104020603" pitchFamily="34" charset="0"/>
              </a:rPr>
              <a:t>c1,i2,08,2000</a:t>
            </a:r>
            <a:endParaRPr lang="en-IE" sz="1400" dirty="0">
              <a:latin typeface="Tw Cen MT" panose="020B0602020104020603" pitchFamily="34" charset="0"/>
            </a:endParaRPr>
          </a:p>
          <a:p>
            <a:r>
              <a:rPr lang="en-IE" sz="1400" dirty="0">
                <a:latin typeface="Tw Cen MT" panose="020B0602020104020603" pitchFamily="34" charset="0"/>
              </a:rPr>
              <a:t>c1,i2,08,2000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677593" y="1813863"/>
            <a:ext cx="126665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677593" y="3124200"/>
            <a:ext cx="1266656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n-NO" sz="1400" dirty="0">
                <a:latin typeface="Tw Cen MT" panose="020B0602020104020603" pitchFamily="34" charset="0"/>
              </a:rPr>
              <a:t>c2,i3,09,1240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c2,i4,09,3000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c2,i5,09,3000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c2,i6,09,2450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c2,i2,09,2000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677593" y="5268877"/>
            <a:ext cx="126665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Tw Cen MT" panose="020B0602020104020603" pitchFamily="34" charset="0"/>
              </a:rPr>
              <a:t>c3,i7,08,7000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c3,i8,08,9230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c3,i2,08,2000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990600" y="850458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74152" y="6195846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57450" y="965064"/>
            <a:ext cx="126665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Tw Cen MT" panose="020B0602020104020603" pitchFamily="34" charset="0"/>
              </a:rPr>
              <a:t>c1,i2,08,2000</a:t>
            </a:r>
            <a:endParaRPr lang="en-IE" sz="1400" dirty="0">
              <a:latin typeface="Tw Cen MT" panose="020B0602020104020603" pitchFamily="34" charset="0"/>
            </a:endParaRPr>
          </a:p>
          <a:p>
            <a:r>
              <a:rPr lang="en-IE" sz="1400" dirty="0">
                <a:latin typeface="Tw Cen MT" panose="020B0602020104020603" pitchFamily="34" charset="0"/>
              </a:rPr>
              <a:t>c1,i2,08,2000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57451" y="3136459"/>
            <a:ext cx="1266656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n-NO" sz="1400" dirty="0">
                <a:latin typeface="Tw Cen MT" panose="020B0602020104020603" pitchFamily="34" charset="0"/>
              </a:rPr>
              <a:t>c2,i3,09,1240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c2,i4,09,3000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c2,i5,09,3000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c2,i6,09,2450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c2,i2,09,2000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57451" y="5281136"/>
            <a:ext cx="126665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Tw Cen MT" panose="020B0602020104020603" pitchFamily="34" charset="0"/>
              </a:rPr>
              <a:t>c3,i7,08,7000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c3,i8,08,9230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c3,i2,08,2000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71" name="U-Turn Arrow 70"/>
          <p:cNvSpPr/>
          <p:nvPr/>
        </p:nvSpPr>
        <p:spPr>
          <a:xfrm>
            <a:off x="143116" y="190334"/>
            <a:ext cx="154737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707730" y="850458"/>
            <a:ext cx="108000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34149" y="6195846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74582" y="965064"/>
            <a:ext cx="92571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n-NO" sz="1400" dirty="0">
                <a:latin typeface="Tw Cen MT" panose="020B0602020104020603" pitchFamily="34" charset="0"/>
              </a:rPr>
              <a:t>(</a:t>
            </a:r>
            <a:r>
              <a:rPr lang="nn-NO" sz="1400" dirty="0" smtClean="0">
                <a:latin typeface="Tw Cen MT" panose="020B0602020104020603" pitchFamily="34" charset="0"/>
              </a:rPr>
              <a:t>i6,09</a:t>
            </a:r>
            <a:r>
              <a:rPr lang="nn-NO" sz="1400" dirty="0">
                <a:latin typeface="Tw Cen MT" panose="020B0602020104020603" pitchFamily="34" charset="0"/>
              </a:rPr>
              <a:t>),</a:t>
            </a:r>
            <a:r>
              <a:rPr lang="nn-NO" sz="1400" dirty="0" smtClean="0">
                <a:latin typeface="Tw Cen MT" panose="020B0602020104020603" pitchFamily="34" charset="0"/>
              </a:rPr>
              <a:t>1</a:t>
            </a:r>
          </a:p>
          <a:p>
            <a:r>
              <a:rPr lang="nn-NO" sz="1400" dirty="0" smtClean="0">
                <a:latin typeface="Tw Cen MT" panose="020B0602020104020603" pitchFamily="34" charset="0"/>
              </a:rPr>
              <a:t>(i4,09),1</a:t>
            </a:r>
            <a:endParaRPr lang="nn-NO" sz="1400" dirty="0">
              <a:latin typeface="Tw Cen MT" panose="020B06020201040206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74582" y="3136459"/>
            <a:ext cx="92571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n-NO" sz="1400" dirty="0" smtClean="0">
                <a:latin typeface="Tw Cen MT" panose="020B0602020104020603" pitchFamily="34" charset="0"/>
              </a:rPr>
              <a:t>(i5,09),1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(i8,08),1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(i2,08),</a:t>
            </a:r>
            <a:r>
              <a:rPr lang="en-IE" sz="1400" dirty="0" smtClean="0">
                <a:latin typeface="Tw Cen MT" panose="020B0602020104020603" pitchFamily="34" charset="0"/>
              </a:rPr>
              <a:t>1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(i3,09),</a:t>
            </a:r>
            <a:r>
              <a:rPr lang="nn-NO" sz="1400" dirty="0" smtClean="0">
                <a:latin typeface="Tw Cen MT" panose="020B0602020104020603" pitchFamily="34" charset="0"/>
              </a:rPr>
              <a:t>1</a:t>
            </a:r>
            <a:endParaRPr lang="nn-NO" sz="1400" dirty="0">
              <a:latin typeface="Tw Cen MT" panose="020B06020201040206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74582" y="5281136"/>
            <a:ext cx="92571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Tw Cen MT" panose="020B0602020104020603" pitchFamily="34" charset="0"/>
              </a:rPr>
              <a:t>(i7,08),1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(i2,08),</a:t>
            </a:r>
            <a:r>
              <a:rPr lang="en-IE" sz="1400" dirty="0" smtClean="0">
                <a:latin typeface="Tw Cen MT" panose="020B0602020104020603" pitchFamily="34" charset="0"/>
              </a:rPr>
              <a:t>1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(i2,09),</a:t>
            </a:r>
            <a:r>
              <a:rPr lang="nn-NO" sz="1400" dirty="0" smtClean="0">
                <a:latin typeface="Tw Cen MT" panose="020B0602020104020603" pitchFamily="34" charset="0"/>
              </a:rPr>
              <a:t>1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46" name="U-Turn Arrow 45"/>
          <p:cNvSpPr/>
          <p:nvPr/>
        </p:nvSpPr>
        <p:spPr>
          <a:xfrm>
            <a:off x="1905000" y="187538"/>
            <a:ext cx="137507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distinct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400800" y="850458"/>
            <a:ext cx="108000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24174" y="6195846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67652" y="965064"/>
            <a:ext cx="92571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n-NO" sz="1400" dirty="0" smtClean="0">
                <a:latin typeface="Tw Cen MT" panose="020B0602020104020603" pitchFamily="34" charset="0"/>
              </a:rPr>
              <a:t>(</a:t>
            </a:r>
            <a:r>
              <a:rPr lang="nn-NO" sz="1400" dirty="0">
                <a:latin typeface="Tw Cen MT" panose="020B0602020104020603" pitchFamily="34" charset="0"/>
              </a:rPr>
              <a:t>i3,09),1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(i4,09),1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(i5,09),</a:t>
            </a:r>
            <a:r>
              <a:rPr lang="nn-NO" sz="1400" dirty="0" smtClean="0">
                <a:latin typeface="Tw Cen MT" panose="020B0602020104020603" pitchFamily="34" charset="0"/>
              </a:rPr>
              <a:t>1</a:t>
            </a:r>
            <a:endParaRPr lang="nn-NO" sz="1400" dirty="0">
              <a:latin typeface="Tw Cen MT" panose="020B06020201040206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67652" y="3136459"/>
            <a:ext cx="92571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Tw Cen MT" panose="020B0602020104020603" pitchFamily="34" charset="0"/>
              </a:rPr>
              <a:t>(i2,08),2</a:t>
            </a:r>
          </a:p>
          <a:p>
            <a:r>
              <a:rPr lang="en-IE" sz="1400" dirty="0" smtClean="0">
                <a:latin typeface="Tw Cen MT" panose="020B0602020104020603" pitchFamily="34" charset="0"/>
              </a:rPr>
              <a:t>(</a:t>
            </a:r>
            <a:r>
              <a:rPr lang="en-IE" sz="1400" dirty="0">
                <a:latin typeface="Tw Cen MT" panose="020B0602020104020603" pitchFamily="34" charset="0"/>
              </a:rPr>
              <a:t>i7,08),1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(i8,08),</a:t>
            </a:r>
            <a:r>
              <a:rPr lang="en-IE" sz="1400" dirty="0" smtClean="0">
                <a:latin typeface="Tw Cen MT" panose="020B0602020104020603" pitchFamily="34" charset="0"/>
              </a:rPr>
              <a:t>1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67652" y="5281136"/>
            <a:ext cx="92571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n-NO" sz="1400" dirty="0">
                <a:latin typeface="Tw Cen MT" panose="020B0602020104020603" pitchFamily="34" charset="0"/>
              </a:rPr>
              <a:t>(i6,09),1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(i2,09),1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2971800" y="838199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055352" y="6183587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38650" y="952805"/>
            <a:ext cx="126665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Tw Cen MT" panose="020B0602020104020603" pitchFamily="34" charset="0"/>
              </a:rPr>
              <a:t>c1,i2,08,2000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038651" y="3124200"/>
            <a:ext cx="1266656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n-NO" sz="1400" dirty="0">
                <a:latin typeface="Tw Cen MT" panose="020B0602020104020603" pitchFamily="34" charset="0"/>
              </a:rPr>
              <a:t>c2,i3,09,1240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c2,i4,09,3000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c2,i5,09,3000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c2,i6,09,2450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c2,i2,09,2000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038651" y="5268877"/>
            <a:ext cx="126665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Tw Cen MT" panose="020B0602020104020603" pitchFamily="34" charset="0"/>
              </a:rPr>
              <a:t>c3,i7,08,7000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c3,i8,08,9230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c3,i2,08,2000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78" name="U-Turn Arrow 77"/>
          <p:cNvSpPr/>
          <p:nvPr/>
        </p:nvSpPr>
        <p:spPr>
          <a:xfrm>
            <a:off x="3567664" y="188670"/>
            <a:ext cx="1535964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((</a:t>
            </a:r>
            <a:r>
              <a:rPr lang="es-CL" dirty="0" err="1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s-CL" dirty="0" err="1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es-CL" dirty="0" err="1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),</a:t>
            </a:r>
            <a:r>
              <a:rPr lang="es-CL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7" name="U-Turn Arrow 96"/>
          <p:cNvSpPr/>
          <p:nvPr/>
        </p:nvSpPr>
        <p:spPr>
          <a:xfrm>
            <a:off x="5323589" y="188527"/>
            <a:ext cx="1655266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s-CL" dirty="0" smtClean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4" name="U-Turn Arrow 103"/>
          <p:cNvSpPr/>
          <p:nvPr/>
        </p:nvSpPr>
        <p:spPr>
          <a:xfrm>
            <a:off x="7204837" y="187538"/>
            <a:ext cx="1329563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save</a:t>
            </a:r>
            <a:endParaRPr lang="es-CL" dirty="0" smtClean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910891" y="965064"/>
            <a:ext cx="92571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nn-NO" sz="1400" dirty="0">
                <a:latin typeface="Tw Cen MT" panose="020B0602020104020603" pitchFamily="34" charset="0"/>
              </a:rPr>
              <a:t>(i3,09),1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(i4,09),1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(i5,09),</a:t>
            </a:r>
            <a:r>
              <a:rPr lang="nn-NO" sz="1400" dirty="0" smtClean="0">
                <a:latin typeface="Tw Cen MT" panose="020B0602020104020603" pitchFamily="34" charset="0"/>
              </a:rPr>
              <a:t>1</a:t>
            </a:r>
            <a:endParaRPr lang="nn-NO" sz="1400" dirty="0">
              <a:latin typeface="Tw Cen MT" panose="020B0602020104020603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910891" y="3136459"/>
            <a:ext cx="92571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Tw Cen MT" panose="020B0602020104020603" pitchFamily="34" charset="0"/>
              </a:rPr>
              <a:t>(i2,08</a:t>
            </a:r>
            <a:r>
              <a:rPr lang="en-IE" sz="1400" dirty="0" smtClean="0">
                <a:latin typeface="Tw Cen MT" panose="020B0602020104020603" pitchFamily="34" charset="0"/>
              </a:rPr>
              <a:t>),2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(i7,08),1</a:t>
            </a:r>
          </a:p>
          <a:p>
            <a:r>
              <a:rPr lang="en-IE" sz="1400" dirty="0">
                <a:latin typeface="Tw Cen MT" panose="020B0602020104020603" pitchFamily="34" charset="0"/>
              </a:rPr>
              <a:t>(i8,08),</a:t>
            </a:r>
            <a:r>
              <a:rPr lang="en-IE" sz="1400" dirty="0" smtClean="0">
                <a:latin typeface="Tw Cen MT" panose="020B0602020104020603" pitchFamily="34" charset="0"/>
              </a:rPr>
              <a:t>1</a:t>
            </a:r>
            <a:endParaRPr lang="en-IE" sz="1400" dirty="0">
              <a:latin typeface="Tw Cen MT" panose="020B0602020104020603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910891" y="5281136"/>
            <a:ext cx="92571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nn-NO" sz="1400" dirty="0">
                <a:latin typeface="Tw Cen MT" panose="020B0602020104020603" pitchFamily="34" charset="0"/>
              </a:rPr>
              <a:t>(i6,09),1</a:t>
            </a:r>
          </a:p>
          <a:p>
            <a:r>
              <a:rPr lang="nn-NO" sz="1400" dirty="0">
                <a:latin typeface="Tw Cen MT" panose="020B0602020104020603" pitchFamily="34" charset="0"/>
              </a:rPr>
              <a:t>(i2,09),1</a:t>
            </a:r>
            <a:endParaRPr lang="en-IE" sz="1400" dirty="0">
              <a:latin typeface="Tw Cen MT" panose="020B0602020104020603" pitchFamily="34" charset="0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650" y="1593495"/>
            <a:ext cx="788093" cy="44073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577" y="3764567"/>
            <a:ext cx="788093" cy="44073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477" y="5655265"/>
            <a:ext cx="788093" cy="440735"/>
          </a:xfrm>
          <a:prstGeom prst="rect">
            <a:avLst/>
          </a:prstGeom>
        </p:spPr>
      </p:pic>
      <p:pic>
        <p:nvPicPr>
          <p:cNvPr id="12290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62" y="3404148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04148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41" grpId="0" animBg="1"/>
      <p:bldP spid="42" grpId="0" animBg="1"/>
      <p:bldP spid="46" grpId="0" animBg="1"/>
      <p:bldP spid="56" grpId="0" animBg="1"/>
      <p:bldP spid="63" grpId="0"/>
      <p:bldP spid="67" grpId="0" animBg="1"/>
      <p:bldP spid="72" grpId="0" animBg="1"/>
      <p:bldP spid="73" grpId="0" animBg="1"/>
      <p:bldP spid="91" grpId="0" animBg="1"/>
      <p:bldP spid="92" grpId="0"/>
      <p:bldP spid="93" grpId="0" animBg="1"/>
      <p:bldP spid="94" grpId="0" animBg="1"/>
      <p:bldP spid="95" grpId="0" animBg="1"/>
      <p:bldP spid="78" grpId="0" animBg="1"/>
      <p:bldP spid="97" grpId="0" animBg="1"/>
      <p:bldP spid="104" grpId="0" animBg="1"/>
      <p:bldP spid="107" grpId="0" animBg="1"/>
      <p:bldP spid="108" grpId="0" animBg="1"/>
      <p:bldP spid="10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SPARK: </a:t>
            </a:r>
            <a:br>
              <a:rPr lang="es-CL" dirty="0" smtClean="0"/>
            </a:br>
            <a:r>
              <a:rPr lang="es-CL" dirty="0" smtClean="0"/>
              <a:t>TRANSFORMATIONS &amp; ACTIONS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33400" y="1520355"/>
            <a:ext cx="2819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Spark: </a:t>
            </a:r>
            <a:r>
              <a:rPr lang="en-US" sz="3200" dirty="0" smtClean="0">
                <a:solidFill>
                  <a:srgbClr val="7030A0"/>
                </a:solidFill>
              </a:rPr>
              <a:t>Transformations</a:t>
            </a:r>
            <a:r>
              <a:rPr lang="en-US" sz="3200" dirty="0" smtClean="0"/>
              <a:t> vs. </a:t>
            </a:r>
            <a:r>
              <a:rPr lang="en-US" sz="3200" dirty="0" smtClean="0">
                <a:solidFill>
                  <a:srgbClr val="FFC000"/>
                </a:solidFill>
              </a:rPr>
              <a:t>Actions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Transformations </a:t>
            </a:r>
            <a:r>
              <a:rPr lang="en-US" dirty="0" smtClean="0"/>
              <a:t>are run lazily …</a:t>
            </a:r>
          </a:p>
          <a:p>
            <a:pPr marL="0" indent="0">
              <a:buNone/>
            </a:pPr>
            <a:r>
              <a:rPr lang="en-US" dirty="0" smtClean="0"/>
              <a:t>    … they result in “virtual” RDDs</a:t>
            </a:r>
          </a:p>
          <a:p>
            <a:pPr marL="0" indent="0">
              <a:buNone/>
            </a:pPr>
            <a:r>
              <a:rPr lang="en-US" dirty="0" smtClean="0"/>
              <a:t>    … they are only run to complete an </a:t>
            </a:r>
            <a:r>
              <a:rPr lang="en-US" dirty="0" smtClean="0">
                <a:solidFill>
                  <a:srgbClr val="FFC000"/>
                </a:solidFill>
              </a:rPr>
              <a:t>action</a:t>
            </a:r>
          </a:p>
          <a:p>
            <a:pPr marL="0" indent="0">
              <a:buNone/>
            </a:pPr>
            <a:r>
              <a:rPr lang="en-US" dirty="0" smtClean="0"/>
              <a:t>         … for example: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… are </a:t>
            </a:r>
            <a:r>
              <a:rPr lang="en-US" u="sng" dirty="0" smtClean="0"/>
              <a:t>not</a:t>
            </a:r>
            <a:r>
              <a:rPr lang="en-US" dirty="0" smtClean="0"/>
              <a:t> run immediately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12781" y="4084091"/>
            <a:ext cx="6220034" cy="1326109"/>
            <a:chOff x="612781" y="4084091"/>
            <a:chExt cx="6220034" cy="1326109"/>
          </a:xfrm>
        </p:grpSpPr>
        <p:sp>
          <p:nvSpPr>
            <p:cNvPr id="5" name="U-Turn Arrow 4"/>
            <p:cNvSpPr/>
            <p:nvPr/>
          </p:nvSpPr>
          <p:spPr>
            <a:xfrm>
              <a:off x="862913" y="4106811"/>
              <a:ext cx="1445544" cy="701346"/>
            </a:xfrm>
            <a:prstGeom prst="uturnArrow">
              <a:avLst>
                <a:gd name="adj1" fmla="val 50000"/>
                <a:gd name="adj2" fmla="val 25000"/>
                <a:gd name="adj3" fmla="val 19919"/>
                <a:gd name="adj4" fmla="val 0"/>
                <a:gd name="adj5" fmla="val 1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</a:t>
              </a:r>
              <a:r>
                <a:rPr lang="es-CL" dirty="0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oad</a:t>
              </a:r>
            </a:p>
            <a:p>
              <a:pPr algn="ctr"/>
              <a:endParaRPr lang="es-CL" sz="5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" name="U-Turn Arrow 5"/>
            <p:cNvSpPr/>
            <p:nvPr/>
          </p:nvSpPr>
          <p:spPr>
            <a:xfrm>
              <a:off x="2648942" y="4111307"/>
              <a:ext cx="1495487" cy="701346"/>
            </a:xfrm>
            <a:prstGeom prst="uturnArrow">
              <a:avLst>
                <a:gd name="adj1" fmla="val 50000"/>
                <a:gd name="adj2" fmla="val 25000"/>
                <a:gd name="adj3" fmla="val 32243"/>
                <a:gd name="adj4" fmla="val 0"/>
                <a:gd name="adj5" fmla="val 1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filter</a:t>
              </a:r>
              <a:r>
                <a:rPr lang="es-CL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(</a:t>
              </a:r>
              <a:r>
                <a:rPr lang="es-CL" dirty="0" smtClean="0">
                  <a:solidFill>
                    <a:srgbClr val="00863D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</a:t>
              </a:r>
              <a:r>
                <a:rPr lang="es-CL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&gt;</a:t>
              </a:r>
              <a:r>
                <a:rPr lang="es-CL" dirty="0" smtClean="0">
                  <a:solidFill>
                    <a:srgbClr val="0070C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1000</a:t>
              </a:r>
              <a:r>
                <a:rPr lang="es-CL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)</a:t>
              </a:r>
            </a:p>
            <a:p>
              <a:pPr algn="ctr"/>
              <a:endParaRPr lang="es-CL" sz="5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U-Turn Arrow 6"/>
            <p:cNvSpPr/>
            <p:nvPr/>
          </p:nvSpPr>
          <p:spPr>
            <a:xfrm>
              <a:off x="4484914" y="4084091"/>
              <a:ext cx="1439145" cy="701346"/>
            </a:xfrm>
            <a:prstGeom prst="uturnArrow">
              <a:avLst>
                <a:gd name="adj1" fmla="val 50000"/>
                <a:gd name="adj2" fmla="val 25000"/>
                <a:gd name="adj3" fmla="val 32243"/>
                <a:gd name="adj4" fmla="val 0"/>
                <a:gd name="adj5" fmla="val 1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coalesce</a:t>
              </a:r>
              <a:r>
                <a:rPr lang="es-CL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(</a:t>
              </a:r>
              <a:r>
                <a:rPr lang="es-CL" dirty="0" smtClean="0">
                  <a:solidFill>
                    <a:srgbClr val="0070C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3</a:t>
              </a:r>
              <a:r>
                <a:rPr lang="es-CL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)</a:t>
              </a:r>
            </a:p>
            <a:p>
              <a:pPr algn="ctr"/>
              <a:endParaRPr lang="es-CL" sz="5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12781" y="4808157"/>
              <a:ext cx="914400" cy="593409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GB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828800" y="4810837"/>
              <a:ext cx="1346415" cy="593409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GB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714259" y="4816791"/>
              <a:ext cx="1346415" cy="593409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GB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486400" y="4804019"/>
              <a:ext cx="1346415" cy="593409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GB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6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3400" y="387141"/>
            <a:ext cx="320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solidFill>
                  <a:srgbClr val="7030A0"/>
                </a:solidFill>
              </a:rPr>
              <a:t>Transformations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516393"/>
            <a:ext cx="5486400" cy="369332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They require a shuffle</a:t>
            </a:r>
            <a:endParaRPr lang="en-IE" dirty="0" smtClean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029877"/>
              </p:ext>
            </p:extLst>
          </p:nvPr>
        </p:nvGraphicFramePr>
        <p:xfrm>
          <a:off x="866775" y="1512750"/>
          <a:ext cx="7410450" cy="3668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0400"/>
                <a:gridCol w="2175791"/>
                <a:gridCol w="2194259"/>
              </a:tblGrid>
              <a:tr h="51495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intersection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cogroup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flatMap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US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distinct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cartesian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filter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 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groupByKey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pipe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mapPartitions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reduceByKey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coalesce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mapPartitionsWithIndex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aggregateByKey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repartition</a:t>
                      </a:r>
                      <a:r>
                        <a:rPr lang="en-US" sz="160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sample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(.,.,.)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sortByKey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union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join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52800" y="5160793"/>
            <a:ext cx="5486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Any guesses why some are underlined?</a:t>
            </a:r>
            <a:endParaRPr lang="en-IE" dirty="0">
              <a:latin typeface="Segoe UI Ligh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5173493"/>
            <a:ext cx="342900" cy="342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spark.apache.org/docs/latest/programming-guide.html#transformations</a:t>
            </a:r>
            <a:endParaRPr lang="en-GB" dirty="0"/>
          </a:p>
        </p:txBody>
      </p:sp>
      <p:pic>
        <p:nvPicPr>
          <p:cNvPr id="1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00716"/>
            <a:ext cx="238786" cy="2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26387"/>
            <a:ext cx="259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.</a:t>
            </a:r>
            <a:r>
              <a:rPr lang="es-CL" sz="3200" dirty="0" err="1" smtClean="0">
                <a:solidFill>
                  <a:srgbClr val="7030A0"/>
                </a:solidFill>
              </a:rPr>
              <a:t>transform</a:t>
            </a:r>
            <a:r>
              <a:rPr lang="es-CL" sz="3200" dirty="0" smtClean="0"/>
              <a:t>()</a:t>
            </a:r>
          </a:p>
          <a:p>
            <a:pPr algn="r"/>
            <a:r>
              <a:rPr lang="es-CL" i="1" dirty="0" smtClean="0">
                <a:solidFill>
                  <a:srgbClr val="DA006D"/>
                </a:solidFill>
              </a:rPr>
              <a:t>f</a:t>
            </a:r>
            <a:r>
              <a:rPr lang="es-CL" i="1" dirty="0" smtClean="0"/>
              <a:t> 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function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argument</a:t>
            </a:r>
            <a:endParaRPr lang="es-CL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r"/>
            <a:r>
              <a:rPr lang="es-CL" dirty="0" smtClean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R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RDD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argument</a:t>
            </a:r>
            <a:endParaRPr lang="es-CL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= simple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argument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33400" y="1512000"/>
            <a:ext cx="1351981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Spark: </a:t>
            </a:r>
            <a:r>
              <a:rPr lang="en-US" sz="3200" dirty="0" smtClean="0">
                <a:solidFill>
                  <a:srgbClr val="7030A0"/>
                </a:solidFill>
              </a:rPr>
              <a:t>Transformations</a:t>
            </a:r>
            <a:r>
              <a:rPr lang="en-US" sz="3200" dirty="0" smtClean="0"/>
              <a:t> vs. </a:t>
            </a:r>
            <a:r>
              <a:rPr lang="en-US" sz="3200" dirty="0" smtClean="0">
                <a:solidFill>
                  <a:srgbClr val="FFC000"/>
                </a:solidFill>
              </a:rPr>
              <a:t>Actions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Actions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are where things execute …</a:t>
            </a:r>
          </a:p>
          <a:p>
            <a:pPr marL="0" indent="0">
              <a:buNone/>
            </a:pPr>
            <a:r>
              <a:rPr lang="en-US" dirty="0" smtClean="0"/>
              <a:t>    … they result in “</a:t>
            </a:r>
            <a:r>
              <a:rPr lang="en-US" dirty="0" err="1" smtClean="0"/>
              <a:t>materialised</a:t>
            </a:r>
            <a:r>
              <a:rPr lang="en-US" dirty="0" smtClean="0"/>
              <a:t>” RDDs</a:t>
            </a:r>
          </a:p>
          <a:p>
            <a:pPr marL="0" indent="0">
              <a:buNone/>
            </a:pPr>
            <a:r>
              <a:rPr lang="en-US" dirty="0" smtClean="0"/>
              <a:t>    … </a:t>
            </a:r>
            <a:r>
              <a:rPr lang="en-US" dirty="0"/>
              <a:t>all </a:t>
            </a:r>
            <a:r>
              <a:rPr lang="en-US" dirty="0" smtClean="0"/>
              <a:t>ancestor </a:t>
            </a:r>
            <a:r>
              <a:rPr lang="en-US" dirty="0" smtClean="0">
                <a:solidFill>
                  <a:srgbClr val="7030A0"/>
                </a:solidFill>
              </a:rPr>
              <a:t>transformations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run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  … for example: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… all steps are now run</a:t>
            </a:r>
          </a:p>
          <a:p>
            <a:pPr marL="0" indent="0" algn="r">
              <a:buNone/>
            </a:pPr>
            <a:r>
              <a:rPr lang="en-US" dirty="0" smtClean="0"/>
              <a:t>… but intermediate RDDs are </a:t>
            </a:r>
            <a:r>
              <a:rPr lang="en-US" u="sng" dirty="0" smtClean="0"/>
              <a:t>not</a:t>
            </a:r>
            <a:r>
              <a:rPr lang="en-US" dirty="0" smtClean="0"/>
              <a:t> kept</a:t>
            </a:r>
            <a:endParaRPr lang="en-US" dirty="0"/>
          </a:p>
        </p:txBody>
      </p:sp>
      <p:sp>
        <p:nvSpPr>
          <p:cNvPr id="5" name="U-Turn Arrow 4"/>
          <p:cNvSpPr/>
          <p:nvPr/>
        </p:nvSpPr>
        <p:spPr>
          <a:xfrm>
            <a:off x="862913" y="4106811"/>
            <a:ext cx="1445544" cy="701346"/>
          </a:xfrm>
          <a:prstGeom prst="uturnArrow">
            <a:avLst>
              <a:gd name="adj1" fmla="val 50000"/>
              <a:gd name="adj2" fmla="val 25000"/>
              <a:gd name="adj3" fmla="val 19919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</a:t>
            </a:r>
            <a:r>
              <a:rPr lang="es-CL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oad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U-Turn Arrow 5"/>
          <p:cNvSpPr/>
          <p:nvPr/>
        </p:nvSpPr>
        <p:spPr>
          <a:xfrm>
            <a:off x="2648942" y="4111307"/>
            <a:ext cx="1495487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&gt;</a:t>
            </a:r>
            <a:r>
              <a:rPr lang="es-CL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1000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U-Turn Arrow 6"/>
          <p:cNvSpPr/>
          <p:nvPr/>
        </p:nvSpPr>
        <p:spPr>
          <a:xfrm>
            <a:off x="4484914" y="4084091"/>
            <a:ext cx="1439145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781" y="4808157"/>
            <a:ext cx="914400" cy="59340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0" y="4810837"/>
            <a:ext cx="1346415" cy="59340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14259" y="4816791"/>
            <a:ext cx="1346415" cy="59340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486400" y="4804019"/>
            <a:ext cx="1346415" cy="59340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U-Turn Arrow 15"/>
          <p:cNvSpPr/>
          <p:nvPr/>
        </p:nvSpPr>
        <p:spPr>
          <a:xfrm>
            <a:off x="6320886" y="4072271"/>
            <a:ext cx="1329563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save</a:t>
            </a:r>
            <a:endParaRPr lang="es-CL" dirty="0" smtClean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12000" y="4785437"/>
            <a:ext cx="1346415" cy="61880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prstClr val="black"/>
                </a:solidFill>
              </a:rPr>
              <a:t>HDFS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9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600" y="365919"/>
            <a:ext cx="1620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solidFill>
                  <a:srgbClr val="FFC000"/>
                </a:solidFill>
              </a:rPr>
              <a:t>Actions</a:t>
            </a:r>
            <a:endParaRPr lang="en-GB" dirty="0">
              <a:solidFill>
                <a:srgbClr val="FFC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95990"/>
              </p:ext>
            </p:extLst>
          </p:nvPr>
        </p:nvGraphicFramePr>
        <p:xfrm>
          <a:off x="1447800" y="1752600"/>
          <a:ext cx="6708400" cy="3604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7367"/>
                <a:gridCol w="3461033"/>
              </a:tblGrid>
              <a:tr h="5149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reduce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saveToCassandra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collect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saveAsTextFile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count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saveAsSequenceFile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saveAsObjectFile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take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countByKey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takeSample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(.,.)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foreach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takeOrdered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spark.apache.org/docs/latest/programming-guide.html#actions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26387"/>
            <a:ext cx="259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.</a:t>
            </a:r>
            <a:r>
              <a:rPr lang="es-CL" sz="3200" dirty="0" err="1" smtClean="0">
                <a:solidFill>
                  <a:schemeClr val="accent6">
                    <a:lumMod val="75000"/>
                  </a:schemeClr>
                </a:solidFill>
              </a:rPr>
              <a:t>action</a:t>
            </a:r>
            <a:r>
              <a:rPr lang="es-CL" sz="3200" dirty="0" smtClean="0"/>
              <a:t>()</a:t>
            </a:r>
          </a:p>
          <a:p>
            <a:pPr algn="r"/>
            <a:r>
              <a:rPr lang="es-CL" i="1" dirty="0" smtClean="0">
                <a:solidFill>
                  <a:srgbClr val="DA006D"/>
                </a:solidFill>
              </a:rPr>
              <a:t>f</a:t>
            </a:r>
            <a:r>
              <a:rPr lang="es-CL" i="1" dirty="0" smtClean="0"/>
              <a:t> 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function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argument</a:t>
            </a:r>
            <a:endParaRPr lang="es-CL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= simple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argument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1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Spark: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Directed Acyclic Graph (DAG)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1731467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load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63753"/>
            <a:ext cx="1143000" cy="63921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8" idx="3"/>
            <a:endCxn id="15" idx="1"/>
          </p:cNvCxnSpPr>
          <p:nvPr/>
        </p:nvCxnSpPr>
        <p:spPr>
          <a:xfrm>
            <a:off x="1676400" y="1983360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49700" y="2846933"/>
            <a:ext cx="1092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distinct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38600" y="1731468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52800" y="2017218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638800" y="1757921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65700" y="2032025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3"/>
            <a:endCxn id="35" idx="1"/>
          </p:cNvCxnSpPr>
          <p:nvPr/>
        </p:nvCxnSpPr>
        <p:spPr>
          <a:xfrm>
            <a:off x="6629400" y="2024621"/>
            <a:ext cx="7366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400300" y="282361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30" name="Straight Arrow Connector 29"/>
          <p:cNvCxnSpPr>
            <a:stCxn id="19" idx="1"/>
            <a:endCxn id="29" idx="3"/>
          </p:cNvCxnSpPr>
          <p:nvPr/>
        </p:nvCxnSpPr>
        <p:spPr>
          <a:xfrm flipH="1" flipV="1">
            <a:off x="3314700" y="3109360"/>
            <a:ext cx="635000" cy="427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5" idx="2"/>
            <a:endCxn id="60" idx="0"/>
          </p:cNvCxnSpPr>
          <p:nvPr/>
        </p:nvCxnSpPr>
        <p:spPr>
          <a:xfrm>
            <a:off x="7823200" y="2310371"/>
            <a:ext cx="0" cy="54161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366000" y="173887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29000" y="3953853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4" name="Straight Arrow Connector 43"/>
          <p:cNvCxnSpPr>
            <a:stCxn id="37" idx="3"/>
            <a:endCxn id="52" idx="1"/>
          </p:cNvCxnSpPr>
          <p:nvPr/>
        </p:nvCxnSpPr>
        <p:spPr>
          <a:xfrm flipV="1">
            <a:off x="4343400" y="4220151"/>
            <a:ext cx="504825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8077200" y="392908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49" name="Straight Arrow Connector 48"/>
          <p:cNvCxnSpPr>
            <a:stCxn id="56" idx="3"/>
            <a:endCxn id="47" idx="1"/>
          </p:cNvCxnSpPr>
          <p:nvPr/>
        </p:nvCxnSpPr>
        <p:spPr>
          <a:xfrm>
            <a:off x="7639050" y="4212747"/>
            <a:ext cx="438150" cy="20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848225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55" name="Straight Arrow Connector 54"/>
          <p:cNvCxnSpPr>
            <a:endCxn id="56" idx="1"/>
          </p:cNvCxnSpPr>
          <p:nvPr/>
        </p:nvCxnSpPr>
        <p:spPr>
          <a:xfrm>
            <a:off x="5762625" y="4212747"/>
            <a:ext cx="48577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48400" y="3946047"/>
            <a:ext cx="139065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n-GB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57" name="Straight Arrow Connector 56"/>
          <p:cNvCxnSpPr>
            <a:stCxn id="29" idx="2"/>
            <a:endCxn id="37" idx="0"/>
          </p:cNvCxnSpPr>
          <p:nvPr/>
        </p:nvCxnSpPr>
        <p:spPr>
          <a:xfrm>
            <a:off x="2857500" y="3395110"/>
            <a:ext cx="1028700" cy="55874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296150" y="2851984"/>
            <a:ext cx="10541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676900" y="283166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63" name="Straight Arrow Connector 62"/>
          <p:cNvCxnSpPr>
            <a:stCxn id="60" idx="1"/>
            <a:endCxn id="62" idx="3"/>
          </p:cNvCxnSpPr>
          <p:nvPr/>
        </p:nvCxnSpPr>
        <p:spPr>
          <a:xfrm flipH="1" flipV="1">
            <a:off x="6591300" y="3117410"/>
            <a:ext cx="704850" cy="127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2" idx="1"/>
            <a:endCxn id="19" idx="3"/>
          </p:cNvCxnSpPr>
          <p:nvPr/>
        </p:nvCxnSpPr>
        <p:spPr>
          <a:xfrm flipH="1" flipV="1">
            <a:off x="5041900" y="3113633"/>
            <a:ext cx="635000" cy="377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8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5" grpId="0" animBg="1"/>
      <p:bldP spid="29" grpId="0" animBg="1"/>
      <p:bldP spid="35" grpId="0" animBg="1"/>
      <p:bldP spid="37" grpId="0" animBg="1"/>
      <p:bldP spid="47" grpId="0" animBg="1"/>
      <p:bldP spid="52" grpId="0" animBg="1"/>
      <p:bldP spid="56" grpId="0" animBg="1"/>
      <p:bldP spid="60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Data Transport Costs</a:t>
            </a:r>
            <a:endParaRPr lang="en-IE" sz="3200" dirty="0"/>
          </a:p>
        </p:txBody>
      </p:sp>
      <p:sp>
        <p:nvSpPr>
          <p:cNvPr id="4" name="Flowchart: Process 3"/>
          <p:cNvSpPr/>
          <p:nvPr/>
        </p:nvSpPr>
        <p:spPr>
          <a:xfrm>
            <a:off x="263236" y="4648200"/>
            <a:ext cx="1524000" cy="12192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prstClr val="white"/>
                </a:solidFill>
              </a:rPr>
              <a:t>Main</a:t>
            </a:r>
          </a:p>
          <a:p>
            <a:pPr algn="ctr"/>
            <a:r>
              <a:rPr lang="en-IE" sz="2400" dirty="0" smtClean="0">
                <a:solidFill>
                  <a:prstClr val="white"/>
                </a:solidFill>
              </a:rPr>
              <a:t>Memory</a:t>
            </a:r>
            <a:endParaRPr lang="en-IE" sz="2400" dirty="0">
              <a:solidFill>
                <a:prstClr val="white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810000" y="4648200"/>
            <a:ext cx="1524000" cy="1219200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prstClr val="white"/>
                </a:solidFill>
              </a:rPr>
              <a:t>Hard-disk</a:t>
            </a:r>
            <a:endParaRPr lang="en-IE" sz="2400" dirty="0">
              <a:solidFill>
                <a:prstClr val="white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057400" y="4648200"/>
            <a:ext cx="1524000" cy="1219200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prstClr val="white"/>
                </a:solidFill>
              </a:rPr>
              <a:t>Solid-state</a:t>
            </a:r>
          </a:p>
          <a:p>
            <a:pPr algn="ctr"/>
            <a:r>
              <a:rPr lang="en-IE" sz="2400" dirty="0" smtClean="0">
                <a:solidFill>
                  <a:prstClr val="white"/>
                </a:solidFill>
              </a:rPr>
              <a:t>Disk</a:t>
            </a:r>
            <a:endParaRPr lang="en-IE" sz="2400" dirty="0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5562600" y="4648200"/>
            <a:ext cx="1524000" cy="12192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prstClr val="white"/>
                </a:solidFill>
              </a:rPr>
              <a:t>Network</a:t>
            </a:r>
          </a:p>
          <a:p>
            <a:pPr algn="ctr"/>
            <a:r>
              <a:rPr lang="en-IE" dirty="0" smtClean="0">
                <a:solidFill>
                  <a:prstClr val="white"/>
                </a:solidFill>
              </a:rPr>
              <a:t>(same rack)</a:t>
            </a:r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19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itchFamily="34" charset="0"/>
              <a:buNone/>
            </a:pPr>
            <a:endParaRPr lang="en-IE" dirty="0" smtClean="0">
              <a:solidFill>
                <a:prstClr val="black"/>
              </a:solidFill>
            </a:endParaRPr>
          </a:p>
          <a:p>
            <a:pPr marL="914400" lvl="2" indent="0">
              <a:buFont typeface="Arial" pitchFamily="34" charset="0"/>
              <a:buNone/>
            </a:pPr>
            <a:endParaRPr lang="en-IE" dirty="0" smtClean="0">
              <a:solidFill>
                <a:prstClr val="black"/>
              </a:solidFill>
            </a:endParaRPr>
          </a:p>
          <a:p>
            <a:pPr lvl="2"/>
            <a:endParaRPr lang="en-IE" dirty="0" smtClean="0">
              <a:solidFill>
                <a:prstClr val="black"/>
              </a:solidFill>
            </a:endParaRPr>
          </a:p>
          <a:p>
            <a:pPr lvl="1"/>
            <a:endParaRPr lang="en-IE" dirty="0" smtClean="0">
              <a:solidFill>
                <a:prstClr val="black"/>
              </a:solidFill>
            </a:endParaRPr>
          </a:p>
          <a:p>
            <a:endParaRPr lang="en-IE" dirty="0" smtClean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1447800" cy="118304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4" idx="0"/>
          </p:cNvCxnSpPr>
          <p:nvPr/>
        </p:nvCxnSpPr>
        <p:spPr>
          <a:xfrm flipH="1">
            <a:off x="1025236" y="2554640"/>
            <a:ext cx="41564" cy="209356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7752" y="3886200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3</a:t>
            </a:r>
            <a:r>
              <a:rPr lang="es-CL" dirty="0" smtClean="0"/>
              <a:t>0 GB/s</a:t>
            </a:r>
            <a:endParaRPr lang="en-GB" dirty="0"/>
          </a:p>
        </p:txBody>
      </p:sp>
      <p:cxnSp>
        <p:nvCxnSpPr>
          <p:cNvPr id="12" name="Straight Arrow Connector 11"/>
          <p:cNvCxnSpPr>
            <a:endCxn id="6" idx="0"/>
          </p:cNvCxnSpPr>
          <p:nvPr/>
        </p:nvCxnSpPr>
        <p:spPr>
          <a:xfrm>
            <a:off x="1526372" y="2402240"/>
            <a:ext cx="1293028" cy="224596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0"/>
          </p:cNvCxnSpPr>
          <p:nvPr/>
        </p:nvCxnSpPr>
        <p:spPr>
          <a:xfrm>
            <a:off x="1905000" y="2286000"/>
            <a:ext cx="2667000" cy="236220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0"/>
          </p:cNvCxnSpPr>
          <p:nvPr/>
        </p:nvCxnSpPr>
        <p:spPr>
          <a:xfrm>
            <a:off x="2072144" y="1981200"/>
            <a:ext cx="4252456" cy="266700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810592" y="3886200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600 MB/s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3257004" y="3886200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</a:t>
            </a:r>
            <a:r>
              <a:rPr lang="es-CL" dirty="0" smtClean="0"/>
              <a:t>00 MB/s</a:t>
            </a:r>
            <a:endParaRPr lang="en-GB" dirty="0"/>
          </a:p>
        </p:txBody>
      </p:sp>
      <p:sp>
        <p:nvSpPr>
          <p:cNvPr id="47" name="Flowchart: Process 46"/>
          <p:cNvSpPr/>
          <p:nvPr/>
        </p:nvSpPr>
        <p:spPr>
          <a:xfrm>
            <a:off x="7315200" y="4648200"/>
            <a:ext cx="1524000" cy="1219200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prstClr val="white"/>
                </a:solidFill>
              </a:rPr>
              <a:t>Network</a:t>
            </a:r>
          </a:p>
          <a:p>
            <a:pPr algn="ctr"/>
            <a:r>
              <a:rPr lang="en-IE" dirty="0" smtClean="0">
                <a:solidFill>
                  <a:prstClr val="white"/>
                </a:solidFill>
              </a:rPr>
              <a:t>(across racks)</a:t>
            </a:r>
            <a:endParaRPr lang="en-IE" dirty="0">
              <a:solidFill>
                <a:prstClr val="white"/>
              </a:solidFill>
            </a:endParaRPr>
          </a:p>
        </p:txBody>
      </p:sp>
      <p:cxnSp>
        <p:nvCxnSpPr>
          <p:cNvPr id="53" name="Straight Arrow Connector 52"/>
          <p:cNvCxnSpPr>
            <a:endCxn id="47" idx="0"/>
          </p:cNvCxnSpPr>
          <p:nvPr/>
        </p:nvCxnSpPr>
        <p:spPr>
          <a:xfrm>
            <a:off x="2148823" y="1676400"/>
            <a:ext cx="5928377" cy="297180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703416" y="3886200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125 MB/s</a:t>
            </a:r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6243214" y="3890211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10 MB/s</a:t>
            </a:r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356754" y="6079827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50</a:t>
            </a:r>
            <a:r>
              <a:rPr lang="en-GB" dirty="0"/>
              <a:t>–</a:t>
            </a:r>
            <a:r>
              <a:rPr lang="es-CL" dirty="0" smtClean="0"/>
              <a:t>150 </a:t>
            </a:r>
            <a:r>
              <a:rPr lang="es-CL" dirty="0" err="1" smtClean="0"/>
              <a:t>ns</a:t>
            </a:r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2148823" y="6079827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</a:t>
            </a:r>
            <a:r>
              <a:rPr lang="es-CL" dirty="0" smtClean="0"/>
              <a:t>0</a:t>
            </a:r>
            <a:r>
              <a:rPr lang="en-GB" dirty="0" smtClean="0"/>
              <a:t>–</a:t>
            </a:r>
            <a:r>
              <a:rPr lang="es-CL" dirty="0" smtClean="0"/>
              <a:t>100 </a:t>
            </a:r>
            <a:r>
              <a:rPr lang="el-GR" dirty="0" smtClean="0"/>
              <a:t>μ</a:t>
            </a:r>
            <a:r>
              <a:rPr lang="es-CL" dirty="0" smtClean="0"/>
              <a:t>s</a:t>
            </a:r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3903518" y="6079827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5</a:t>
            </a:r>
            <a:r>
              <a:rPr lang="en-GB" dirty="0" smtClean="0"/>
              <a:t>–</a:t>
            </a:r>
            <a:r>
              <a:rPr lang="es-CL" dirty="0" smtClean="0"/>
              <a:t>15 ms</a:t>
            </a:r>
            <a:endParaRPr lang="en-GB" dirty="0"/>
          </a:p>
        </p:txBody>
      </p:sp>
      <p:sp>
        <p:nvSpPr>
          <p:cNvPr id="64" name="Rectangle 63"/>
          <p:cNvSpPr/>
          <p:nvPr/>
        </p:nvSpPr>
        <p:spPr>
          <a:xfrm>
            <a:off x="5656118" y="6079827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10</a:t>
            </a:r>
            <a:r>
              <a:rPr lang="en-GB" dirty="0"/>
              <a:t>–</a:t>
            </a:r>
            <a:r>
              <a:rPr lang="es-CL" dirty="0"/>
              <a:t>100 </a:t>
            </a:r>
            <a:r>
              <a:rPr lang="el-GR" dirty="0"/>
              <a:t>μ</a:t>
            </a:r>
            <a:r>
              <a:rPr lang="es-CL" dirty="0"/>
              <a:t>s</a:t>
            </a:r>
            <a:endParaRPr lang="en-GB" dirty="0"/>
          </a:p>
        </p:txBody>
      </p:sp>
      <p:sp>
        <p:nvSpPr>
          <p:cNvPr id="65" name="Rectangle 64"/>
          <p:cNvSpPr/>
          <p:nvPr/>
        </p:nvSpPr>
        <p:spPr>
          <a:xfrm>
            <a:off x="7408718" y="6079827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100</a:t>
            </a:r>
            <a:r>
              <a:rPr lang="en-GB" dirty="0" smtClean="0"/>
              <a:t>–</a:t>
            </a:r>
            <a:r>
              <a:rPr lang="es-CL" dirty="0"/>
              <a:t>5</a:t>
            </a:r>
            <a:r>
              <a:rPr lang="es-CL" dirty="0" smtClean="0"/>
              <a:t>00 </a:t>
            </a:r>
            <a:r>
              <a:rPr lang="el-GR" dirty="0"/>
              <a:t>μ</a:t>
            </a:r>
            <a:r>
              <a:rPr lang="es-CL" dirty="0"/>
              <a:t>s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7197619" y="3276600"/>
            <a:ext cx="1870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(throughput)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97619" y="6316578"/>
            <a:ext cx="1870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00068"/>
                </a:solidFill>
              </a:rPr>
              <a:t>(access)</a:t>
            </a:r>
            <a:endParaRPr lang="en-US" sz="2400" dirty="0">
              <a:solidFill>
                <a:srgbClr val="D00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23" grpId="0" animBg="1"/>
      <p:bldP spid="24" grpId="0" animBg="1"/>
      <p:bldP spid="47" grpId="0" animBg="1"/>
      <p:bldP spid="56" grpId="0" animBg="1"/>
      <p:bldP spid="5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1" grpId="0"/>
      <p:bldP spid="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Spark: </a:t>
            </a:r>
            <a:r>
              <a:rPr lang="en-IE" sz="3200" dirty="0" smtClean="0"/>
              <a:t>Products by Hour</a:t>
            </a:r>
            <a:endParaRPr lang="en-IE" sz="3200" dirty="0"/>
          </a:p>
        </p:txBody>
      </p:sp>
      <p:sp>
        <p:nvSpPr>
          <p:cNvPr id="3" name="Content Placeholder 2 1"/>
          <p:cNvSpPr>
            <a:spLocks noGrp="1"/>
          </p:cNvSpPr>
          <p:nvPr>
            <p:ph idx="1"/>
          </p:nvPr>
        </p:nvSpPr>
        <p:spPr>
          <a:xfrm>
            <a:off x="609600" y="1371600"/>
            <a:ext cx="3733800" cy="4572000"/>
          </a:xfrm>
          <a:ln w="920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c1</a:t>
            </a:r>
            <a:r>
              <a:rPr lang="en-IE" sz="2000" dirty="0" smtClean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i1</a:t>
            </a:r>
            <a:r>
              <a:rPr lang="en-IE" sz="2000" dirty="0" smtClean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08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900</a:t>
            </a:r>
            <a:endParaRPr lang="en-IE" sz="2000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c1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i2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08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2000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c1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i2</a:t>
            </a:r>
            <a:r>
              <a:rPr lang="en-IE" sz="2000" dirty="0" smtClean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08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2000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c2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i3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09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1240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c2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i4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09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3000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c2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i5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09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3000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c2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i6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09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2450</a:t>
            </a: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c2	i2	09	2000</a:t>
            </a: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c3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i7</a:t>
            </a:r>
            <a:r>
              <a:rPr lang="en-IE" sz="2000" dirty="0" smtClean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08</a:t>
            </a:r>
            <a:r>
              <a:rPr lang="en-IE" sz="2000" dirty="0" smtClean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7000</a:t>
            </a:r>
            <a:endParaRPr lang="en-IE" sz="2000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c3	i8	</a:t>
            </a:r>
            <a:r>
              <a:rPr lang="en-IE" sz="2000" dirty="0" smtClean="0">
                <a:latin typeface="Tw Cen MT" panose="020B0602020104020603" pitchFamily="34" charset="0"/>
              </a:rPr>
              <a:t>08</a:t>
            </a:r>
            <a:r>
              <a:rPr lang="en-IE" sz="2000" dirty="0" smtClean="0">
                <a:latin typeface="Tw Cen MT" panose="020B0602020104020603" pitchFamily="34" charset="0"/>
              </a:rPr>
              <a:t>	9230</a:t>
            </a: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c3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i2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08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2000</a:t>
            </a:r>
            <a:endParaRPr lang="en-IE" sz="2000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c4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i1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23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900</a:t>
            </a:r>
            <a:endParaRPr lang="en-IE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c4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i9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23</a:t>
            </a:r>
            <a:r>
              <a:rPr lang="en-IE" sz="2000" dirty="0">
                <a:latin typeface="Tw Cen MT" panose="020B0602020104020603" pitchFamily="34" charset="0"/>
              </a:rPr>
              <a:t>	</a:t>
            </a:r>
            <a:r>
              <a:rPr lang="en-IE" sz="2000" dirty="0" smtClean="0">
                <a:latin typeface="Tw Cen MT" panose="020B0602020104020603" pitchFamily="34" charset="0"/>
              </a:rPr>
              <a:t>830</a:t>
            </a:r>
            <a:endParaRPr lang="en-IE" sz="2000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…</a:t>
            </a:r>
            <a:endParaRPr lang="en-IE" sz="20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400800"/>
            <a:ext cx="8534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Also </a:t>
            </a:r>
            <a:r>
              <a:rPr lang="en-IE" dirty="0">
                <a:latin typeface="Segoe UI Light" panose="020B0502040204020203" pitchFamily="34" charset="0"/>
              </a:rPr>
              <a:t>… </a:t>
            </a:r>
            <a:r>
              <a:rPr lang="en-IE" dirty="0" smtClean="0">
                <a:latin typeface="Segoe UI Light" panose="020B0502040204020203" pitchFamily="34" charset="0"/>
              </a:rPr>
              <a:t>№ of females older than 30 buying </a:t>
            </a:r>
            <a:r>
              <a:rPr lang="en-IE" dirty="0">
                <a:latin typeface="Segoe UI Light" panose="020B0502040204020203" pitchFamily="34" charset="0"/>
              </a:rPr>
              <a:t>each premium item </a:t>
            </a:r>
            <a:r>
              <a:rPr lang="en-IE" dirty="0" smtClean="0">
                <a:latin typeface="Segoe UI Light" panose="020B0502040204020203" pitchFamily="34" charset="0"/>
              </a:rPr>
              <a:t>per </a:t>
            </a:r>
            <a:r>
              <a:rPr lang="en-IE" dirty="0">
                <a:latin typeface="Segoe UI Light" panose="020B0502040204020203" pitchFamily="34" charset="0"/>
              </a:rPr>
              <a:t>hour of the day</a:t>
            </a:r>
            <a:endParaRPr lang="en-IE" dirty="0">
              <a:latin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700" y="6400800"/>
            <a:ext cx="342900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614381"/>
            <a:ext cx="2894480" cy="253019"/>
          </a:xfrm>
          <a:prstGeom prst="rect">
            <a:avLst/>
          </a:prstGeom>
        </p:spPr>
      </p:pic>
      <p:sp>
        <p:nvSpPr>
          <p:cNvPr id="9" name="Content Placeholder 2 2"/>
          <p:cNvSpPr txBox="1">
            <a:spLocks/>
          </p:cNvSpPr>
          <p:nvPr/>
        </p:nvSpPr>
        <p:spPr>
          <a:xfrm>
            <a:off x="4953000" y="1384300"/>
            <a:ext cx="3733800" cy="4572000"/>
          </a:xfrm>
          <a:prstGeom prst="rect">
            <a:avLst/>
          </a:prstGeom>
          <a:ln w="92075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c1	female	40</a:t>
            </a:r>
          </a:p>
          <a:p>
            <a:pPr marL="0" indent="0">
              <a:buFont typeface="Arial" pitchFamily="34" charset="0"/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c2	male	24</a:t>
            </a:r>
          </a:p>
          <a:p>
            <a:pPr marL="0" indent="0">
              <a:buFont typeface="Arial" pitchFamily="34" charset="0"/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c3	female	73</a:t>
            </a:r>
          </a:p>
          <a:p>
            <a:pPr marL="0" indent="0">
              <a:buFont typeface="Arial" pitchFamily="34" charset="0"/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c4	female	21</a:t>
            </a:r>
          </a:p>
          <a:p>
            <a:pPr marL="0" indent="0">
              <a:buFont typeface="Arial" pitchFamily="34" charset="0"/>
              <a:buNone/>
            </a:pPr>
            <a:r>
              <a:rPr lang="en-IE" sz="2000" dirty="0" smtClean="0">
                <a:latin typeface="Tw Cen MT" panose="020B0602020104020603" pitchFamily="34" charset="0"/>
              </a:rPr>
              <a:t>…</a:t>
            </a:r>
            <a:endParaRPr lang="en-IE" sz="20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614381"/>
            <a:ext cx="1951607" cy="254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2247" y="1025662"/>
            <a:ext cx="639753" cy="567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130" y="1059270"/>
            <a:ext cx="639753" cy="567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0275" y="832595"/>
            <a:ext cx="1110093" cy="620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826989"/>
            <a:ext cx="1110093" cy="620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907" y="1025662"/>
            <a:ext cx="18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receipts.txt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1051097"/>
            <a:ext cx="18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customer.txt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Spark: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Directed Acyclic Graph (DAG)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1731467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load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663753"/>
            <a:ext cx="1143000" cy="63921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8" idx="3"/>
            <a:endCxn id="15" idx="1"/>
          </p:cNvCxnSpPr>
          <p:nvPr/>
        </p:nvCxnSpPr>
        <p:spPr>
          <a:xfrm>
            <a:off x="1676400" y="1983360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429000" y="3953853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4" name="Straight Arrow Connector 43"/>
          <p:cNvCxnSpPr>
            <a:stCxn id="37" idx="3"/>
            <a:endCxn id="52" idx="1"/>
          </p:cNvCxnSpPr>
          <p:nvPr/>
        </p:nvCxnSpPr>
        <p:spPr>
          <a:xfrm flipV="1">
            <a:off x="4343400" y="4220151"/>
            <a:ext cx="504825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8077200" y="392908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49" name="Straight Arrow Connector 48"/>
          <p:cNvCxnSpPr>
            <a:stCxn id="56" idx="3"/>
            <a:endCxn id="47" idx="1"/>
          </p:cNvCxnSpPr>
          <p:nvPr/>
        </p:nvCxnSpPr>
        <p:spPr>
          <a:xfrm>
            <a:off x="7639050" y="4212747"/>
            <a:ext cx="438150" cy="20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848225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55" name="Straight Arrow Connector 54"/>
          <p:cNvCxnSpPr>
            <a:endCxn id="56" idx="1"/>
          </p:cNvCxnSpPr>
          <p:nvPr/>
        </p:nvCxnSpPr>
        <p:spPr>
          <a:xfrm>
            <a:off x="5762625" y="4212747"/>
            <a:ext cx="48577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48400" y="3946047"/>
            <a:ext cx="139065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n-GB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57" name="Straight Arrow Connector 56"/>
          <p:cNvCxnSpPr>
            <a:endCxn id="37" idx="0"/>
          </p:cNvCxnSpPr>
          <p:nvPr/>
        </p:nvCxnSpPr>
        <p:spPr>
          <a:xfrm>
            <a:off x="2857500" y="3395110"/>
            <a:ext cx="1028700" cy="55874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3400" y="1417775"/>
            <a:ext cx="18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receipts.txt</a:t>
            </a:r>
            <a:endParaRPr lang="en-GB" sz="1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6098160"/>
            <a:ext cx="1143000" cy="63921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76400" y="6165874"/>
            <a:ext cx="6565900" cy="571501"/>
            <a:chOff x="1676400" y="6165874"/>
            <a:chExt cx="6565900" cy="571501"/>
          </a:xfrm>
        </p:grpSpPr>
        <p:sp>
          <p:nvSpPr>
            <p:cNvPr id="31" name="Rectangle 30"/>
            <p:cNvSpPr/>
            <p:nvPr/>
          </p:nvSpPr>
          <p:spPr>
            <a:xfrm>
              <a:off x="2362200" y="6165874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load</a:t>
              </a:r>
              <a:endParaRPr lang="en-GB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4" name="Straight Arrow Connector 33"/>
            <p:cNvCxnSpPr>
              <a:stCxn id="33" idx="3"/>
              <a:endCxn id="31" idx="1"/>
            </p:cNvCxnSpPr>
            <p:nvPr/>
          </p:nvCxnSpPr>
          <p:spPr>
            <a:xfrm>
              <a:off x="1676400" y="6417767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4038600" y="6165875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GB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352800" y="6451625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638800" y="6192328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filter</a:t>
              </a:r>
              <a:endParaRPr lang="en-GB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965700" y="6466432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629400" y="6481239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7327900" y="6165875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GB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33400" y="5864423"/>
            <a:ext cx="18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customer.txt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8113" y="4890064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join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1128713" y="5438432"/>
            <a:ext cx="6199187" cy="75389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45" idx="0"/>
          </p:cNvCxnSpPr>
          <p:nvPr/>
        </p:nvCxnSpPr>
        <p:spPr>
          <a:xfrm flipH="1">
            <a:off x="633413" y="3395110"/>
            <a:ext cx="2224087" cy="149495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245350" y="186306"/>
            <a:ext cx="1676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Problem?</a:t>
            </a:r>
            <a:endParaRPr lang="en-IE" dirty="0">
              <a:latin typeface="Segoe UI Light" panose="020B0502040204020203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8850" y="186306"/>
            <a:ext cx="342900" cy="3429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7245350" y="609600"/>
            <a:ext cx="1676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Solution?</a:t>
            </a:r>
            <a:endParaRPr lang="en-IE" dirty="0">
              <a:latin typeface="Segoe UI Light" panose="020B0502040204020203" pitchFamily="34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8850" y="609600"/>
            <a:ext cx="342900" cy="342900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1152000" y="4871014"/>
            <a:ext cx="7862887" cy="577286"/>
            <a:chOff x="1128713" y="4871014"/>
            <a:chExt cx="7862887" cy="577286"/>
          </a:xfrm>
        </p:grpSpPr>
        <p:sp>
          <p:nvSpPr>
            <p:cNvPr id="78" name="Rounded Rectangle 77"/>
            <p:cNvSpPr/>
            <p:nvPr/>
          </p:nvSpPr>
          <p:spPr>
            <a:xfrm>
              <a:off x="4813300" y="4871014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GB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8077200" y="4876800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GB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81" idx="3"/>
              <a:endCxn id="79" idx="1"/>
            </p:cNvCxnSpPr>
            <p:nvPr/>
          </p:nvCxnSpPr>
          <p:spPr>
            <a:xfrm>
              <a:off x="7591425" y="5160467"/>
              <a:ext cx="485775" cy="208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6200775" y="4893767"/>
              <a:ext cx="1390650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rgbClr val="FFC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countByKey</a:t>
              </a:r>
              <a:endParaRPr lang="en-GB" dirty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5727700" y="5164167"/>
              <a:ext cx="485775" cy="208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389313" y="4905434"/>
              <a:ext cx="914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map</a:t>
              </a:r>
              <a:endParaRPr lang="en-GB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4" name="Straight Arrow Connector 83"/>
            <p:cNvCxnSpPr>
              <a:stCxn id="83" idx="3"/>
            </p:cNvCxnSpPr>
            <p:nvPr/>
          </p:nvCxnSpPr>
          <p:spPr>
            <a:xfrm flipV="1">
              <a:off x="4303713" y="5171732"/>
              <a:ext cx="504825" cy="40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1764507" y="4871061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GB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>
              <a:endCxn id="85" idx="1"/>
            </p:cNvCxnSpPr>
            <p:nvPr/>
          </p:nvCxnSpPr>
          <p:spPr>
            <a:xfrm>
              <a:off x="1128713" y="5156764"/>
              <a:ext cx="635794" cy="4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5" idx="3"/>
              <a:endCxn id="83" idx="1"/>
            </p:cNvCxnSpPr>
            <p:nvPr/>
          </p:nvCxnSpPr>
          <p:spPr>
            <a:xfrm>
              <a:off x="2678907" y="5156811"/>
              <a:ext cx="710406" cy="1532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3949700" y="2846933"/>
            <a:ext cx="1092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distinct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38600" y="1731468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352800" y="2017218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5638800" y="1757921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965700" y="2032025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1" idx="3"/>
            <a:endCxn id="97" idx="1"/>
          </p:cNvCxnSpPr>
          <p:nvPr/>
        </p:nvCxnSpPr>
        <p:spPr>
          <a:xfrm>
            <a:off x="6629400" y="2024621"/>
            <a:ext cx="7366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2400300" y="282361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95" name="Straight Arrow Connector 94"/>
          <p:cNvCxnSpPr>
            <a:stCxn id="88" idx="1"/>
            <a:endCxn id="94" idx="3"/>
          </p:cNvCxnSpPr>
          <p:nvPr/>
        </p:nvCxnSpPr>
        <p:spPr>
          <a:xfrm flipH="1" flipV="1">
            <a:off x="3314700" y="3109360"/>
            <a:ext cx="635000" cy="427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7" idx="2"/>
            <a:endCxn id="106" idx="0"/>
          </p:cNvCxnSpPr>
          <p:nvPr/>
        </p:nvCxnSpPr>
        <p:spPr>
          <a:xfrm>
            <a:off x="7823200" y="2310371"/>
            <a:ext cx="0" cy="54161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7366000" y="173887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429000" y="3953853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9" name="Straight Arrow Connector 98"/>
          <p:cNvCxnSpPr>
            <a:stCxn id="98" idx="3"/>
            <a:endCxn id="102" idx="1"/>
          </p:cNvCxnSpPr>
          <p:nvPr/>
        </p:nvCxnSpPr>
        <p:spPr>
          <a:xfrm flipV="1">
            <a:off x="4343400" y="4220151"/>
            <a:ext cx="504825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8077200" y="392908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1" name="Straight Arrow Connector 100"/>
          <p:cNvCxnSpPr>
            <a:stCxn id="104" idx="3"/>
            <a:endCxn id="100" idx="1"/>
          </p:cNvCxnSpPr>
          <p:nvPr/>
        </p:nvCxnSpPr>
        <p:spPr>
          <a:xfrm>
            <a:off x="7639050" y="4212747"/>
            <a:ext cx="438150" cy="20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4848225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3" name="Straight Arrow Connector 102"/>
          <p:cNvCxnSpPr>
            <a:endCxn id="104" idx="1"/>
          </p:cNvCxnSpPr>
          <p:nvPr/>
        </p:nvCxnSpPr>
        <p:spPr>
          <a:xfrm>
            <a:off x="5762625" y="4212747"/>
            <a:ext cx="48577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6248400" y="3946047"/>
            <a:ext cx="139065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n-GB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05" name="Straight Arrow Connector 104"/>
          <p:cNvCxnSpPr>
            <a:stCxn id="94" idx="2"/>
            <a:endCxn id="98" idx="0"/>
          </p:cNvCxnSpPr>
          <p:nvPr/>
        </p:nvCxnSpPr>
        <p:spPr>
          <a:xfrm>
            <a:off x="2857500" y="3395110"/>
            <a:ext cx="1028700" cy="55874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7296150" y="2851984"/>
            <a:ext cx="10541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5676900" y="283166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8" name="Straight Arrow Connector 107"/>
          <p:cNvCxnSpPr>
            <a:stCxn id="106" idx="1"/>
            <a:endCxn id="107" idx="3"/>
          </p:cNvCxnSpPr>
          <p:nvPr/>
        </p:nvCxnSpPr>
        <p:spPr>
          <a:xfrm flipH="1" flipV="1">
            <a:off x="6591300" y="3117410"/>
            <a:ext cx="704850" cy="127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7" idx="1"/>
            <a:endCxn id="88" idx="3"/>
          </p:cNvCxnSpPr>
          <p:nvPr/>
        </p:nvCxnSpPr>
        <p:spPr>
          <a:xfrm flipH="1" flipV="1">
            <a:off x="5041900" y="3113633"/>
            <a:ext cx="635000" cy="377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10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05263"/>
            <a:ext cx="219487" cy="13413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87" y="2893840"/>
            <a:ext cx="219487" cy="13413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1" y="2893840"/>
            <a:ext cx="219487" cy="134131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70" y="1784635"/>
            <a:ext cx="219487" cy="1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66" grpId="0" animBg="1"/>
      <p:bldP spid="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Spark: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Directed Acyclic Graph (DAG)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1731467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load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63753"/>
            <a:ext cx="1143000" cy="63921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8" idx="3"/>
            <a:endCxn id="15" idx="1"/>
          </p:cNvCxnSpPr>
          <p:nvPr/>
        </p:nvCxnSpPr>
        <p:spPr>
          <a:xfrm>
            <a:off x="1676400" y="1983360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429000" y="3953853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4" name="Straight Arrow Connector 43"/>
          <p:cNvCxnSpPr>
            <a:stCxn id="37" idx="3"/>
            <a:endCxn id="52" idx="1"/>
          </p:cNvCxnSpPr>
          <p:nvPr/>
        </p:nvCxnSpPr>
        <p:spPr>
          <a:xfrm flipV="1">
            <a:off x="4343400" y="4220151"/>
            <a:ext cx="504825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8077200" y="392908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49" name="Straight Arrow Connector 48"/>
          <p:cNvCxnSpPr>
            <a:stCxn id="56" idx="3"/>
            <a:endCxn id="47" idx="1"/>
          </p:cNvCxnSpPr>
          <p:nvPr/>
        </p:nvCxnSpPr>
        <p:spPr>
          <a:xfrm>
            <a:off x="7639050" y="4212747"/>
            <a:ext cx="438150" cy="20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848225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55" name="Straight Arrow Connector 54"/>
          <p:cNvCxnSpPr>
            <a:endCxn id="56" idx="1"/>
          </p:cNvCxnSpPr>
          <p:nvPr/>
        </p:nvCxnSpPr>
        <p:spPr>
          <a:xfrm>
            <a:off x="5762625" y="4212747"/>
            <a:ext cx="48577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48400" y="3946047"/>
            <a:ext cx="139065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n-GB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57" name="Straight Arrow Connector 56"/>
          <p:cNvCxnSpPr>
            <a:endCxn id="37" idx="0"/>
          </p:cNvCxnSpPr>
          <p:nvPr/>
        </p:nvCxnSpPr>
        <p:spPr>
          <a:xfrm>
            <a:off x="2857500" y="3395110"/>
            <a:ext cx="1028700" cy="55874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3400" y="1417775"/>
            <a:ext cx="18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receipts.txt</a:t>
            </a:r>
            <a:endParaRPr lang="en-GB" sz="1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8160"/>
            <a:ext cx="1143000" cy="63921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76400" y="6165874"/>
            <a:ext cx="6565900" cy="571501"/>
            <a:chOff x="1676400" y="6165874"/>
            <a:chExt cx="6565900" cy="571501"/>
          </a:xfrm>
        </p:grpSpPr>
        <p:sp>
          <p:nvSpPr>
            <p:cNvPr id="31" name="Rectangle 30"/>
            <p:cNvSpPr/>
            <p:nvPr/>
          </p:nvSpPr>
          <p:spPr>
            <a:xfrm>
              <a:off x="2362200" y="6165874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load</a:t>
              </a:r>
              <a:endParaRPr lang="en-GB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4" name="Straight Arrow Connector 33"/>
            <p:cNvCxnSpPr>
              <a:stCxn id="33" idx="3"/>
              <a:endCxn id="31" idx="1"/>
            </p:cNvCxnSpPr>
            <p:nvPr/>
          </p:nvCxnSpPr>
          <p:spPr>
            <a:xfrm>
              <a:off x="1676400" y="6417767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4038600" y="6165875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GB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352800" y="6451625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638800" y="6192328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filter</a:t>
              </a:r>
              <a:endParaRPr lang="en-GB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965700" y="6466432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629400" y="6481239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7327900" y="6165875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GB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33400" y="5864423"/>
            <a:ext cx="18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customer.txt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8113" y="4890064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join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1128713" y="5438432"/>
            <a:ext cx="6199187" cy="75389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245350" y="186306"/>
            <a:ext cx="1676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Problem?</a:t>
            </a:r>
            <a:endParaRPr lang="en-IE" dirty="0">
              <a:latin typeface="Segoe UI Light" panose="020B0502040204020203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50" y="186306"/>
            <a:ext cx="342900" cy="3429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7245350" y="609600"/>
            <a:ext cx="1676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Solution?</a:t>
            </a:r>
            <a:endParaRPr lang="en-IE" dirty="0">
              <a:latin typeface="Segoe UI Light" panose="020B0502040204020203" pitchFamily="34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50" y="609600"/>
            <a:ext cx="342900" cy="342900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1152000" y="4871014"/>
            <a:ext cx="7862887" cy="577286"/>
            <a:chOff x="1128713" y="4871014"/>
            <a:chExt cx="7862887" cy="577286"/>
          </a:xfrm>
        </p:grpSpPr>
        <p:sp>
          <p:nvSpPr>
            <p:cNvPr id="78" name="Rounded Rectangle 77"/>
            <p:cNvSpPr/>
            <p:nvPr/>
          </p:nvSpPr>
          <p:spPr>
            <a:xfrm>
              <a:off x="4813300" y="4871014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GB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8077200" y="4876800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GB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81" idx="3"/>
              <a:endCxn id="79" idx="1"/>
            </p:cNvCxnSpPr>
            <p:nvPr/>
          </p:nvCxnSpPr>
          <p:spPr>
            <a:xfrm>
              <a:off x="7591425" y="5160467"/>
              <a:ext cx="485775" cy="208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6200775" y="4893767"/>
              <a:ext cx="1390650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rgbClr val="FFC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countByKey</a:t>
              </a:r>
              <a:endParaRPr lang="en-GB" dirty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5727700" y="5164167"/>
              <a:ext cx="485775" cy="208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389313" y="4905434"/>
              <a:ext cx="914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map</a:t>
              </a:r>
              <a:endParaRPr lang="en-GB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4" name="Straight Arrow Connector 83"/>
            <p:cNvCxnSpPr>
              <a:stCxn id="83" idx="3"/>
            </p:cNvCxnSpPr>
            <p:nvPr/>
          </p:nvCxnSpPr>
          <p:spPr>
            <a:xfrm flipV="1">
              <a:off x="4303713" y="5171732"/>
              <a:ext cx="504825" cy="40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1764507" y="4871061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n-GB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>
              <a:endCxn id="85" idx="1"/>
            </p:cNvCxnSpPr>
            <p:nvPr/>
          </p:nvCxnSpPr>
          <p:spPr>
            <a:xfrm>
              <a:off x="1128713" y="5156764"/>
              <a:ext cx="635794" cy="4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5" idx="3"/>
              <a:endCxn id="83" idx="1"/>
            </p:cNvCxnSpPr>
            <p:nvPr/>
          </p:nvCxnSpPr>
          <p:spPr>
            <a:xfrm>
              <a:off x="2678907" y="5156811"/>
              <a:ext cx="710406" cy="1532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3949700" y="2846933"/>
            <a:ext cx="1092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distinct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38600" y="1731468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352800" y="2017218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5638800" y="1757921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965700" y="2032025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1" idx="3"/>
            <a:endCxn id="97" idx="1"/>
          </p:cNvCxnSpPr>
          <p:nvPr/>
        </p:nvCxnSpPr>
        <p:spPr>
          <a:xfrm>
            <a:off x="6629400" y="2024621"/>
            <a:ext cx="7366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2400300" y="282361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95" name="Straight Arrow Connector 94"/>
          <p:cNvCxnSpPr>
            <a:stCxn id="88" idx="1"/>
            <a:endCxn id="94" idx="3"/>
          </p:cNvCxnSpPr>
          <p:nvPr/>
        </p:nvCxnSpPr>
        <p:spPr>
          <a:xfrm flipH="1" flipV="1">
            <a:off x="3314700" y="3109360"/>
            <a:ext cx="635000" cy="427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7" idx="2"/>
            <a:endCxn id="106" idx="0"/>
          </p:cNvCxnSpPr>
          <p:nvPr/>
        </p:nvCxnSpPr>
        <p:spPr>
          <a:xfrm>
            <a:off x="7823200" y="2310371"/>
            <a:ext cx="0" cy="54161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7366000" y="173887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429000" y="3953853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9" name="Straight Arrow Connector 98"/>
          <p:cNvCxnSpPr>
            <a:stCxn id="98" idx="3"/>
            <a:endCxn id="102" idx="1"/>
          </p:cNvCxnSpPr>
          <p:nvPr/>
        </p:nvCxnSpPr>
        <p:spPr>
          <a:xfrm flipV="1">
            <a:off x="4343400" y="4220151"/>
            <a:ext cx="504825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8077200" y="392908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1" name="Straight Arrow Connector 100"/>
          <p:cNvCxnSpPr>
            <a:stCxn id="104" idx="3"/>
            <a:endCxn id="100" idx="1"/>
          </p:cNvCxnSpPr>
          <p:nvPr/>
        </p:nvCxnSpPr>
        <p:spPr>
          <a:xfrm>
            <a:off x="7639050" y="4212747"/>
            <a:ext cx="438150" cy="20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4848225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3" name="Straight Arrow Connector 102"/>
          <p:cNvCxnSpPr>
            <a:endCxn id="104" idx="1"/>
          </p:cNvCxnSpPr>
          <p:nvPr/>
        </p:nvCxnSpPr>
        <p:spPr>
          <a:xfrm>
            <a:off x="5762625" y="4212747"/>
            <a:ext cx="48577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6248400" y="3946047"/>
            <a:ext cx="139065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n-GB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05" name="Straight Arrow Connector 104"/>
          <p:cNvCxnSpPr>
            <a:stCxn id="94" idx="2"/>
            <a:endCxn id="98" idx="0"/>
          </p:cNvCxnSpPr>
          <p:nvPr/>
        </p:nvCxnSpPr>
        <p:spPr>
          <a:xfrm>
            <a:off x="2857500" y="3395110"/>
            <a:ext cx="1028700" cy="55874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7296150" y="2851984"/>
            <a:ext cx="10541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endParaRPr lang="en-GB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5676900" y="283166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8" name="Straight Arrow Connector 107"/>
          <p:cNvCxnSpPr>
            <a:stCxn id="106" idx="1"/>
            <a:endCxn id="107" idx="3"/>
          </p:cNvCxnSpPr>
          <p:nvPr/>
        </p:nvCxnSpPr>
        <p:spPr>
          <a:xfrm flipH="1" flipV="1">
            <a:off x="6591300" y="3117410"/>
            <a:ext cx="704850" cy="127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7" idx="1"/>
            <a:endCxn id="88" idx="3"/>
          </p:cNvCxnSpPr>
          <p:nvPr/>
        </p:nvCxnSpPr>
        <p:spPr>
          <a:xfrm flipH="1" flipV="1">
            <a:off x="5041900" y="3113633"/>
            <a:ext cx="635000" cy="377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1824038" y="3109416"/>
            <a:ext cx="576262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72" idx="0"/>
          </p:cNvCxnSpPr>
          <p:nvPr/>
        </p:nvCxnSpPr>
        <p:spPr>
          <a:xfrm>
            <a:off x="1128713" y="3376116"/>
            <a:ext cx="0" cy="55828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671513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n-GB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73" name="Straight Arrow Connector 72"/>
          <p:cNvCxnSpPr>
            <a:stCxn id="72" idx="3"/>
          </p:cNvCxnSpPr>
          <p:nvPr/>
        </p:nvCxnSpPr>
        <p:spPr>
          <a:xfrm>
            <a:off x="1585913" y="4220151"/>
            <a:ext cx="1843087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2"/>
          </p:cNvCxnSpPr>
          <p:nvPr/>
        </p:nvCxnSpPr>
        <p:spPr>
          <a:xfrm flipH="1">
            <a:off x="633413" y="4505901"/>
            <a:ext cx="495300" cy="38416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33388" y="2842716"/>
            <a:ext cx="139065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n-GB" dirty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245350" y="990600"/>
            <a:ext cx="1676400" cy="646331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>
              <a:buClr>
                <a:prstClr val="black"/>
              </a:buClr>
            </a:pP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Materialise</a:t>
            </a:r>
          </a:p>
          <a:p>
            <a:pPr algn="ctr">
              <a:buClr>
                <a:prstClr val="black"/>
              </a:buClr>
            </a:pP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re-used</a:t>
            </a:r>
            <a:r>
              <a:rPr lang="en-IE" dirty="0" smtClean="0">
                <a:solidFill>
                  <a:srgbClr val="F79646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RDD</a:t>
            </a:r>
            <a:endParaRPr lang="en-IE" dirty="0" smtClean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72" grpId="0" animBg="1"/>
      <p:bldP spid="114" grpId="0" animBg="1"/>
      <p:bldP spid="1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Spark: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Directed Acyclic Graph (DAG)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219200"/>
            <a:ext cx="7456100" cy="4906963"/>
          </a:xfrm>
        </p:spPr>
        <p:txBody>
          <a:bodyPr/>
          <a:lstStyle/>
          <a:p>
            <a:r>
              <a:rPr lang="es-CL" dirty="0" smtClean="0">
                <a:solidFill>
                  <a:srgbClr val="00B050"/>
                </a:solidFill>
              </a:rPr>
              <a:t>Cache</a:t>
            </a:r>
            <a:r>
              <a:rPr lang="es-CL" dirty="0" smtClean="0"/>
              <a:t> </a:t>
            </a:r>
            <a:r>
              <a:rPr lang="es-CL" sz="2400" dirty="0" smtClean="0"/>
              <a:t>(</a:t>
            </a:r>
            <a:r>
              <a:rPr lang="es-CL" sz="2400" dirty="0" err="1" smtClean="0"/>
              <a:t>aka</a:t>
            </a:r>
            <a:r>
              <a:rPr lang="es-CL" sz="2400" dirty="0" smtClean="0"/>
              <a:t>. </a:t>
            </a:r>
            <a:r>
              <a:rPr lang="es-CL" sz="2400" dirty="0" err="1" smtClean="0">
                <a:solidFill>
                  <a:srgbClr val="00B050"/>
                </a:solidFill>
              </a:rPr>
              <a:t>persist</a:t>
            </a:r>
            <a:r>
              <a:rPr lang="es-CL" sz="2400" dirty="0" smtClean="0"/>
              <a:t>)</a:t>
            </a:r>
          </a:p>
          <a:p>
            <a:pPr lvl="1"/>
            <a:r>
              <a:rPr lang="es-CL" dirty="0" err="1" smtClean="0"/>
              <a:t>Is</a:t>
            </a:r>
            <a:r>
              <a:rPr lang="es-CL" dirty="0" smtClean="0"/>
              <a:t> </a:t>
            </a:r>
            <a:r>
              <a:rPr lang="es-CL" dirty="0" err="1" smtClean="0"/>
              <a:t>lazy</a:t>
            </a:r>
            <a:r>
              <a:rPr lang="es-CL" dirty="0" smtClean="0"/>
              <a:t> </a:t>
            </a:r>
            <a:r>
              <a:rPr lang="es-CL" sz="2000" dirty="0" smtClean="0"/>
              <a:t>(</a:t>
            </a:r>
            <a:r>
              <a:rPr lang="es-CL" sz="2000" dirty="0" err="1" smtClean="0"/>
              <a:t>still</a:t>
            </a:r>
            <a:r>
              <a:rPr lang="es-CL" sz="2000" dirty="0" smtClean="0"/>
              <a:t> </a:t>
            </a:r>
            <a:r>
              <a:rPr lang="es-CL" sz="2000" dirty="0" err="1" smtClean="0"/>
              <a:t>needs</a:t>
            </a:r>
            <a:r>
              <a:rPr lang="es-CL" sz="2000" dirty="0" smtClean="0"/>
              <a:t> </a:t>
            </a:r>
            <a:r>
              <a:rPr lang="es-CL" sz="2000" dirty="0" err="1" smtClean="0"/>
              <a:t>an</a:t>
            </a:r>
            <a:r>
              <a:rPr lang="es-CL" sz="2000" dirty="0" smtClean="0"/>
              <a:t> </a:t>
            </a:r>
            <a:r>
              <a:rPr lang="es-CL" sz="2000" dirty="0" err="1" smtClean="0">
                <a:solidFill>
                  <a:srgbClr val="FFC000"/>
                </a:solidFill>
              </a:rPr>
              <a:t>action</a:t>
            </a:r>
            <a:r>
              <a:rPr lang="es-CL" sz="2000" dirty="0" smtClean="0"/>
              <a:t> to run)</a:t>
            </a:r>
          </a:p>
          <a:p>
            <a:pPr lvl="1"/>
            <a:r>
              <a:rPr lang="es-CL" dirty="0" smtClean="0"/>
              <a:t>Can use </a:t>
            </a:r>
            <a:r>
              <a:rPr lang="es-CL" dirty="0" err="1" smtClean="0"/>
              <a:t>memory</a:t>
            </a:r>
            <a:r>
              <a:rPr lang="es-CL" dirty="0" smtClean="0"/>
              <a:t> </a:t>
            </a:r>
            <a:r>
              <a:rPr lang="es-CL" dirty="0" err="1" smtClean="0"/>
              <a:t>or</a:t>
            </a:r>
            <a:r>
              <a:rPr lang="es-CL" dirty="0" smtClean="0"/>
              <a:t> disk </a:t>
            </a:r>
            <a:r>
              <a:rPr lang="es-CL" sz="2000" dirty="0" smtClean="0"/>
              <a:t>(default </a:t>
            </a:r>
            <a:r>
              <a:rPr lang="es-CL" sz="2000" dirty="0" err="1" smtClean="0"/>
              <a:t>memory</a:t>
            </a:r>
            <a:r>
              <a:rPr lang="es-CL" sz="2000" dirty="0" smtClean="0"/>
              <a:t> </a:t>
            </a:r>
            <a:r>
              <a:rPr lang="es-CL" sz="2000" dirty="0" err="1" smtClean="0"/>
              <a:t>only</a:t>
            </a:r>
            <a:r>
              <a:rPr lang="es-CL" sz="2000" dirty="0" smtClean="0"/>
              <a:t>)</a:t>
            </a:r>
            <a:endParaRPr lang="en-GB" sz="2000" dirty="0"/>
          </a:p>
        </p:txBody>
      </p:sp>
      <p:sp>
        <p:nvSpPr>
          <p:cNvPr id="71" name="Rectangle 70"/>
          <p:cNvSpPr/>
          <p:nvPr/>
        </p:nvSpPr>
        <p:spPr>
          <a:xfrm>
            <a:off x="433388" y="2842716"/>
            <a:ext cx="139065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n-GB" dirty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37" y="3014663"/>
            <a:ext cx="6906163" cy="311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spark.apache.org/docs/latest/programming-guide.html#rdd-persistence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6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SPARK: </a:t>
            </a:r>
            <a:r>
              <a:rPr lang="es-CL" dirty="0" err="1" smtClean="0"/>
              <a:t>COrE</a:t>
            </a:r>
            <a:r>
              <a:rPr lang="es-CL" dirty="0" smtClean="0"/>
              <a:t> SUMMARY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2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SPARK </a:t>
            </a:r>
            <a:r>
              <a:rPr lang="es-CL" sz="3200" dirty="0" err="1" smtClean="0"/>
              <a:t>Lifecycle</a:t>
            </a:r>
            <a:endParaRPr lang="en-GB" sz="3200" dirty="0"/>
          </a:p>
        </p:txBody>
      </p:sp>
      <p:sp>
        <p:nvSpPr>
          <p:cNvPr id="4" name="Chevron 3"/>
          <p:cNvSpPr/>
          <p:nvPr/>
        </p:nvSpPr>
        <p:spPr>
          <a:xfrm>
            <a:off x="0" y="2453481"/>
            <a:ext cx="1254369" cy="2438400"/>
          </a:xfrm>
          <a:prstGeom prst="chevron">
            <a:avLst>
              <a:gd name="adj" fmla="val 136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Input</a:t>
            </a:r>
          </a:p>
        </p:txBody>
      </p:sp>
      <p:sp>
        <p:nvSpPr>
          <p:cNvPr id="5" name="Chevron 4"/>
          <p:cNvSpPr/>
          <p:nvPr/>
        </p:nvSpPr>
        <p:spPr>
          <a:xfrm>
            <a:off x="1143000" y="2453481"/>
            <a:ext cx="1996831" cy="2438400"/>
          </a:xfrm>
          <a:prstGeom prst="chevron">
            <a:avLst>
              <a:gd name="adj" fmla="val 955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032369" y="2453481"/>
            <a:ext cx="1468316" cy="2438400"/>
          </a:xfrm>
          <a:prstGeom prst="chevron">
            <a:avLst>
              <a:gd name="adj" fmla="val 135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248400" y="4572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495800" y="457200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248400" y="51816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495800" y="5181600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248400" y="2016919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495800" y="2016919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2787" y="3657600"/>
            <a:ext cx="61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  <a:endParaRPr lang="en-GB" sz="4800" dirty="0">
              <a:solidFill>
                <a:schemeClr val="tx1">
                  <a:lumMod val="50000"/>
                  <a:lumOff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evron 23"/>
          <p:cNvSpPr/>
          <p:nvPr/>
        </p:nvSpPr>
        <p:spPr>
          <a:xfrm>
            <a:off x="6248400" y="4572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SPARK </a:t>
            </a:r>
            <a:r>
              <a:rPr lang="es-CL" sz="3200" dirty="0" err="1" smtClean="0"/>
              <a:t>Lifecycle</a:t>
            </a:r>
            <a:endParaRPr lang="en-GB" sz="3200" dirty="0"/>
          </a:p>
        </p:txBody>
      </p:sp>
      <p:sp>
        <p:nvSpPr>
          <p:cNvPr id="4" name="Chevron 3"/>
          <p:cNvSpPr/>
          <p:nvPr/>
        </p:nvSpPr>
        <p:spPr>
          <a:xfrm>
            <a:off x="0" y="2453481"/>
            <a:ext cx="1254369" cy="2438400"/>
          </a:xfrm>
          <a:prstGeom prst="chevron">
            <a:avLst>
              <a:gd name="adj" fmla="val 136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Input</a:t>
            </a:r>
          </a:p>
        </p:txBody>
      </p:sp>
      <p:sp>
        <p:nvSpPr>
          <p:cNvPr id="5" name="Chevron 4"/>
          <p:cNvSpPr/>
          <p:nvPr/>
        </p:nvSpPr>
        <p:spPr>
          <a:xfrm>
            <a:off x="1143000" y="2453481"/>
            <a:ext cx="1996831" cy="2438400"/>
          </a:xfrm>
          <a:prstGeom prst="chevron">
            <a:avLst>
              <a:gd name="adj" fmla="val 955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032369" y="2453481"/>
            <a:ext cx="1468316" cy="2438400"/>
          </a:xfrm>
          <a:prstGeom prst="chevron">
            <a:avLst>
              <a:gd name="adj" fmla="val 135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248400" y="4572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495800" y="457200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248400" y="51816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495800" y="5181600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248400" y="2016919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495800" y="2016919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791137" y="152400"/>
            <a:ext cx="1298711" cy="2176462"/>
            <a:chOff x="5054600" y="609600"/>
            <a:chExt cx="3636108" cy="6093619"/>
          </a:xfrm>
        </p:grpSpPr>
        <p:sp>
          <p:nvSpPr>
            <p:cNvPr id="16" name="Chevron 15"/>
            <p:cNvSpPr/>
            <p:nvPr/>
          </p:nvSpPr>
          <p:spPr>
            <a:xfrm>
              <a:off x="7014308" y="609600"/>
              <a:ext cx="1676400" cy="1369219"/>
            </a:xfrm>
            <a:prstGeom prst="chevron">
              <a:avLst>
                <a:gd name="adj" fmla="val 11582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Cache</a:t>
              </a:r>
              <a:endParaRPr lang="en-GB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5054600" y="609600"/>
              <a:ext cx="2020277" cy="1369219"/>
            </a:xfrm>
            <a:prstGeom prst="chevron">
              <a:avLst>
                <a:gd name="adj" fmla="val 11458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err="1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Transform</a:t>
              </a:r>
              <a:endParaRPr lang="en-GB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7014308" y="5334000"/>
              <a:ext cx="1676400" cy="1369219"/>
            </a:xfrm>
            <a:prstGeom prst="chevron">
              <a:avLst>
                <a:gd name="adj" fmla="val 11582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err="1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Action</a:t>
              </a:r>
              <a:endParaRPr lang="en-GB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5054600" y="5334000"/>
              <a:ext cx="2020277" cy="1369219"/>
            </a:xfrm>
            <a:prstGeom prst="chevron">
              <a:avLst>
                <a:gd name="adj" fmla="val 11458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err="1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Transform</a:t>
              </a:r>
              <a:endParaRPr lang="en-GB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7014308" y="2169319"/>
              <a:ext cx="1676400" cy="1369219"/>
            </a:xfrm>
            <a:prstGeom prst="chevron">
              <a:avLst>
                <a:gd name="adj" fmla="val 11582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err="1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Action</a:t>
              </a:r>
              <a:endParaRPr lang="en-GB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5054600" y="2169319"/>
              <a:ext cx="2020277" cy="1369219"/>
            </a:xfrm>
            <a:prstGeom prst="chevron">
              <a:avLst>
                <a:gd name="adj" fmla="val 11458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err="1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Transform</a:t>
              </a:r>
              <a:endParaRPr lang="en-GB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14745" y="3837782"/>
              <a:ext cx="674078" cy="517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…</a:t>
              </a:r>
              <a:endParaRPr lang="en-GB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942787" y="3657600"/>
            <a:ext cx="61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  <a:endParaRPr lang="en-GB" sz="4800" dirty="0">
              <a:solidFill>
                <a:schemeClr val="tx1">
                  <a:lumMod val="50000"/>
                  <a:lumOff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5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SPARK </a:t>
            </a:r>
            <a:r>
              <a:rPr lang="es-CL" sz="3200" dirty="0" err="1" smtClean="0"/>
              <a:t>Lifecycle</a:t>
            </a:r>
            <a:endParaRPr lang="en-GB" sz="3200" dirty="0"/>
          </a:p>
        </p:txBody>
      </p:sp>
      <p:sp>
        <p:nvSpPr>
          <p:cNvPr id="4" name="Chevron 3"/>
          <p:cNvSpPr/>
          <p:nvPr/>
        </p:nvSpPr>
        <p:spPr>
          <a:xfrm>
            <a:off x="0" y="2453481"/>
            <a:ext cx="1254369" cy="2438400"/>
          </a:xfrm>
          <a:prstGeom prst="chevron">
            <a:avLst>
              <a:gd name="adj" fmla="val 136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Input</a:t>
            </a:r>
          </a:p>
        </p:txBody>
      </p:sp>
      <p:sp>
        <p:nvSpPr>
          <p:cNvPr id="5" name="Chevron 4"/>
          <p:cNvSpPr/>
          <p:nvPr/>
        </p:nvSpPr>
        <p:spPr>
          <a:xfrm>
            <a:off x="1143000" y="2453481"/>
            <a:ext cx="1996831" cy="2438400"/>
          </a:xfrm>
          <a:prstGeom prst="chevron">
            <a:avLst>
              <a:gd name="adj" fmla="val 955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032369" y="2453481"/>
            <a:ext cx="1468316" cy="2438400"/>
          </a:xfrm>
          <a:prstGeom prst="chevron">
            <a:avLst>
              <a:gd name="adj" fmla="val 135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248400" y="4572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495800" y="457200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248400" y="51816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495800" y="5181600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248400" y="2016919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495800" y="2016919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791137" y="152400"/>
            <a:ext cx="1298711" cy="2176462"/>
            <a:chOff x="5054600" y="609600"/>
            <a:chExt cx="3636108" cy="6093619"/>
          </a:xfrm>
        </p:grpSpPr>
        <p:sp>
          <p:nvSpPr>
            <p:cNvPr id="16" name="Chevron 15"/>
            <p:cNvSpPr/>
            <p:nvPr/>
          </p:nvSpPr>
          <p:spPr>
            <a:xfrm>
              <a:off x="7014308" y="609600"/>
              <a:ext cx="1676400" cy="1369219"/>
            </a:xfrm>
            <a:prstGeom prst="chevron">
              <a:avLst>
                <a:gd name="adj" fmla="val 11582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Cache</a:t>
              </a:r>
              <a:endParaRPr lang="en-GB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5054600" y="609600"/>
              <a:ext cx="2020277" cy="1369219"/>
            </a:xfrm>
            <a:prstGeom prst="chevron">
              <a:avLst>
                <a:gd name="adj" fmla="val 11458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err="1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Transform</a:t>
              </a:r>
              <a:endParaRPr lang="en-GB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7014308" y="5334000"/>
              <a:ext cx="1676400" cy="1369219"/>
            </a:xfrm>
            <a:prstGeom prst="chevron">
              <a:avLst>
                <a:gd name="adj" fmla="val 11582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err="1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Action</a:t>
              </a:r>
              <a:endParaRPr lang="en-GB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5054600" y="5334000"/>
              <a:ext cx="2020277" cy="1369219"/>
            </a:xfrm>
            <a:prstGeom prst="chevron">
              <a:avLst>
                <a:gd name="adj" fmla="val 11458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err="1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Transform</a:t>
              </a:r>
              <a:endParaRPr lang="en-GB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7014308" y="2169319"/>
              <a:ext cx="1676400" cy="1369219"/>
            </a:xfrm>
            <a:prstGeom prst="chevron">
              <a:avLst>
                <a:gd name="adj" fmla="val 11582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err="1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Action</a:t>
              </a:r>
              <a:endParaRPr lang="en-GB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5054600" y="2169319"/>
              <a:ext cx="2020277" cy="1369219"/>
            </a:xfrm>
            <a:prstGeom prst="chevron">
              <a:avLst>
                <a:gd name="adj" fmla="val 11458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err="1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Transform</a:t>
              </a:r>
              <a:endParaRPr lang="en-GB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14745" y="3837782"/>
              <a:ext cx="674078" cy="517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…</a:t>
              </a:r>
              <a:endParaRPr lang="en-GB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942787" y="3657600"/>
            <a:ext cx="61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  <a:endParaRPr lang="en-GB" sz="4800" dirty="0">
              <a:solidFill>
                <a:schemeClr val="tx1">
                  <a:lumMod val="50000"/>
                  <a:lumOff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76199" y="1058641"/>
            <a:ext cx="9220200" cy="5799359"/>
          </a:xfrm>
          <a:prstGeom prst="rect">
            <a:avLst/>
          </a:prstGeom>
          <a:solidFill>
            <a:srgbClr val="F3FFFC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114801" y="50800"/>
            <a:ext cx="5041900" cy="1007841"/>
          </a:xfrm>
          <a:prstGeom prst="rect">
            <a:avLst/>
          </a:prstGeom>
          <a:solidFill>
            <a:srgbClr val="F3FFFC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es-CL" dirty="0" smtClean="0"/>
          </a:p>
          <a:p>
            <a:r>
              <a:rPr lang="es-CL" dirty="0" smtClean="0"/>
              <a:t>Input </a:t>
            </a:r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</a:rPr>
              <a:t>RDDs</a:t>
            </a:r>
            <a:endParaRPr lang="es-C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L" dirty="0" err="1" smtClean="0">
                <a:solidFill>
                  <a:srgbClr val="7030A0"/>
                </a:solidFill>
              </a:rPr>
              <a:t>Transform</a:t>
            </a:r>
            <a:r>
              <a:rPr lang="es-CL" dirty="0" smtClean="0">
                <a:solidFill>
                  <a:srgbClr val="7030A0"/>
                </a:solidFill>
              </a:rPr>
              <a:t> </a:t>
            </a:r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</a:rPr>
              <a:t>RDDs</a:t>
            </a:r>
            <a:endParaRPr lang="es-C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L" dirty="0" smtClean="0">
                <a:solidFill>
                  <a:srgbClr val="00B050"/>
                </a:solidFill>
              </a:rPr>
              <a:t>Cache</a:t>
            </a:r>
            <a:r>
              <a:rPr lang="es-CL" dirty="0" smtClean="0"/>
              <a:t> </a:t>
            </a:r>
            <a:r>
              <a:rPr lang="es-CL" sz="1600" dirty="0" smtClean="0"/>
              <a:t>(</a:t>
            </a:r>
            <a:r>
              <a:rPr lang="es-CL" sz="1600" dirty="0" err="1" smtClean="0"/>
              <a:t>aka</a:t>
            </a:r>
            <a:r>
              <a:rPr lang="es-CL" sz="1600" dirty="0" smtClean="0"/>
              <a:t>. </a:t>
            </a:r>
            <a:r>
              <a:rPr lang="es-CL" sz="1600" dirty="0" err="1" smtClean="0">
                <a:solidFill>
                  <a:srgbClr val="00B050"/>
                </a:solidFill>
              </a:rPr>
              <a:t>persist</a:t>
            </a:r>
            <a:r>
              <a:rPr lang="es-CL" sz="1600" dirty="0" smtClean="0"/>
              <a:t>)</a:t>
            </a:r>
            <a:r>
              <a:rPr lang="es-CL" dirty="0" smtClean="0"/>
              <a:t> </a:t>
            </a:r>
            <a:r>
              <a:rPr lang="es-CL" dirty="0" err="1" smtClean="0"/>
              <a:t>reused</a:t>
            </a:r>
            <a:r>
              <a:rPr lang="es-CL" dirty="0" smtClean="0"/>
              <a:t> </a:t>
            </a:r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</a:rPr>
              <a:t>RDDs</a:t>
            </a:r>
            <a:endParaRPr lang="es-C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L" dirty="0" err="1" smtClean="0"/>
              <a:t>Perform</a:t>
            </a:r>
            <a:r>
              <a:rPr lang="es-CL" dirty="0" smtClean="0"/>
              <a:t> </a:t>
            </a:r>
            <a:r>
              <a:rPr lang="es-CL" dirty="0" err="1" smtClean="0"/>
              <a:t>an</a:t>
            </a:r>
            <a:r>
              <a:rPr lang="es-CL" dirty="0" smtClean="0"/>
              <a:t> </a:t>
            </a:r>
            <a:r>
              <a:rPr lang="es-CL" dirty="0" err="1" smtClean="0">
                <a:solidFill>
                  <a:srgbClr val="FFC000"/>
                </a:solidFill>
              </a:rPr>
              <a:t>Action</a:t>
            </a:r>
            <a:r>
              <a:rPr lang="es-CL" dirty="0" smtClean="0">
                <a:solidFill>
                  <a:srgbClr val="FFC000"/>
                </a:solidFill>
              </a:rPr>
              <a:t> </a:t>
            </a:r>
            <a:r>
              <a:rPr lang="es-CL" sz="1600" dirty="0" smtClean="0"/>
              <a:t>(</a:t>
            </a:r>
            <a:r>
              <a:rPr lang="es-CL" sz="1600" dirty="0" err="1" smtClean="0"/>
              <a:t>launching</a:t>
            </a:r>
            <a:r>
              <a:rPr lang="es-CL" sz="1600" dirty="0" smtClean="0"/>
              <a:t> </a:t>
            </a:r>
            <a:r>
              <a:rPr lang="es-CL" sz="1600" dirty="0" err="1" smtClean="0"/>
              <a:t>execution</a:t>
            </a:r>
            <a:r>
              <a:rPr lang="es-CL" sz="1600" dirty="0" smtClean="0"/>
              <a:t>)</a:t>
            </a:r>
          </a:p>
          <a:p>
            <a:r>
              <a:rPr lang="es-CL" dirty="0" smtClean="0"/>
              <a:t>Output to file/</a:t>
            </a:r>
            <a:r>
              <a:rPr lang="es-CL" dirty="0" err="1" smtClean="0"/>
              <a:t>database</a:t>
            </a:r>
            <a:r>
              <a:rPr lang="es-CL" dirty="0" smtClean="0"/>
              <a:t>/local terminal</a:t>
            </a:r>
          </a:p>
          <a:p>
            <a:pPr lvl="3"/>
            <a:endParaRPr lang="es-CL" dirty="0" smtClean="0"/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47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SPARK: BEYOND THE CORE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31800" y="1938303"/>
            <a:ext cx="8441049" cy="21002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Hadoop</a:t>
            </a:r>
            <a:r>
              <a:rPr lang="es-CL" dirty="0" smtClean="0"/>
              <a:t> vs. </a:t>
            </a:r>
            <a:r>
              <a:rPr lang="es-CL" dirty="0" err="1" smtClean="0"/>
              <a:t>Spark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990600"/>
            <a:ext cx="1611740" cy="947703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47" y="1207812"/>
            <a:ext cx="2486064" cy="588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2374" y="1464452"/>
            <a:ext cx="499252" cy="33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vs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8" y="2196084"/>
            <a:ext cx="1421900" cy="435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96" y="3548997"/>
            <a:ext cx="1341983" cy="419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8" y="2794128"/>
            <a:ext cx="475104" cy="5054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5987" y="2880979"/>
            <a:ext cx="852609" cy="33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YARN</a:t>
            </a:r>
            <a:endParaRPr lang="en-US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32641" y="3046843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32641" y="2413812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2077944"/>
            <a:ext cx="941490" cy="553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2638" y="2146678"/>
            <a:ext cx="537627" cy="534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64" y="2740225"/>
            <a:ext cx="496185" cy="598141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3032641" y="3701557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61814" y="2906861"/>
            <a:ext cx="1064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Mesos</a:t>
            </a:r>
            <a:endParaRPr lang="en-US" sz="20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4564" y="3540276"/>
            <a:ext cx="483315" cy="3479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84394" y="3523278"/>
            <a:ext cx="1264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Tachyon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454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25" y="16937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 Input</a:t>
            </a:r>
            <a:endParaRPr lang="es-CL" dirty="0"/>
          </a:p>
        </p:txBody>
      </p:sp>
      <p:sp>
        <p:nvSpPr>
          <p:cNvPr id="15" name="TextBox 14"/>
          <p:cNvSpPr txBox="1"/>
          <p:nvPr/>
        </p:nvSpPr>
        <p:spPr>
          <a:xfrm>
            <a:off x="88826" y="2282540"/>
            <a:ext cx="215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2</a:t>
            </a:r>
            <a:r>
              <a:rPr lang="es-CL" b="1" dirty="0" smtClean="0"/>
              <a:t>. </a:t>
            </a:r>
            <a:r>
              <a:rPr lang="es-CL" b="1" dirty="0" err="1" smtClean="0"/>
              <a:t>Map</a:t>
            </a:r>
            <a:endParaRPr lang="es-CL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3124" y="3581400"/>
            <a:ext cx="25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4. </a:t>
            </a:r>
            <a:r>
              <a:rPr lang="es-CL" dirty="0" err="1" smtClean="0"/>
              <a:t>Shuffle</a:t>
            </a:r>
            <a:endParaRPr lang="es-CL" dirty="0"/>
          </a:p>
        </p:txBody>
      </p:sp>
      <p:sp>
        <p:nvSpPr>
          <p:cNvPr id="18" name="TextBox 17"/>
          <p:cNvSpPr txBox="1"/>
          <p:nvPr/>
        </p:nvSpPr>
        <p:spPr>
          <a:xfrm>
            <a:off x="83124" y="4332743"/>
            <a:ext cx="29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5. </a:t>
            </a:r>
            <a:r>
              <a:rPr lang="es-CL" dirty="0" err="1" smtClean="0"/>
              <a:t>Merge</a:t>
            </a:r>
            <a:r>
              <a:rPr lang="es-CL" dirty="0" smtClean="0"/>
              <a:t> </a:t>
            </a:r>
            <a:r>
              <a:rPr lang="es-CL" dirty="0" err="1" smtClean="0"/>
              <a:t>Sort</a:t>
            </a:r>
            <a:endParaRPr lang="es-CL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83125" y="553307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7. Output</a:t>
            </a:r>
            <a:endParaRPr lang="es-CL" dirty="0"/>
          </a:p>
        </p:txBody>
      </p:sp>
      <p:sp>
        <p:nvSpPr>
          <p:cNvPr id="20" name="TextBox 19"/>
          <p:cNvSpPr txBox="1"/>
          <p:nvPr/>
        </p:nvSpPr>
        <p:spPr>
          <a:xfrm>
            <a:off x="88825" y="2698038"/>
            <a:ext cx="308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3. </a:t>
            </a:r>
            <a:r>
              <a:rPr lang="es-CL" dirty="0" err="1" smtClean="0"/>
              <a:t>Partition</a:t>
            </a:r>
            <a:r>
              <a:rPr lang="es-CL" dirty="0" smtClean="0"/>
              <a:t> [</a:t>
            </a:r>
            <a:r>
              <a:rPr lang="es-CL" dirty="0" err="1" smtClean="0"/>
              <a:t>Sort</a:t>
            </a:r>
            <a:r>
              <a:rPr lang="es-CL" dirty="0" smtClean="0"/>
              <a:t>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124" y="5019802"/>
            <a:ext cx="29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6. Reduce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MapReduce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Hadoop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379688"/>
            <a:ext cx="5789754" cy="46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6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51475" y="2013392"/>
            <a:ext cx="8441049" cy="47351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Hadoop</a:t>
            </a:r>
            <a:r>
              <a:rPr lang="es-CL" dirty="0" smtClean="0"/>
              <a:t> vs. </a:t>
            </a:r>
            <a:r>
              <a:rPr lang="es-CL" dirty="0" err="1" smtClean="0"/>
              <a:t>Spark</a:t>
            </a:r>
            <a:r>
              <a:rPr lang="es-CL" dirty="0" smtClean="0"/>
              <a:t>: SQL, ML, </a:t>
            </a:r>
            <a:r>
              <a:rPr lang="es-CL" dirty="0" err="1" smtClean="0"/>
              <a:t>Streams</a:t>
            </a:r>
            <a:r>
              <a:rPr lang="es-CL" dirty="0" smtClean="0"/>
              <a:t>, …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990600"/>
            <a:ext cx="1611740" cy="947703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47" y="1207812"/>
            <a:ext cx="2486064" cy="588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2374" y="1464452"/>
            <a:ext cx="499252" cy="33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vs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8" y="2196084"/>
            <a:ext cx="1421900" cy="435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96" y="3548997"/>
            <a:ext cx="1341983" cy="419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8" y="2794128"/>
            <a:ext cx="475104" cy="5054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5987" y="2880979"/>
            <a:ext cx="852609" cy="33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YARN</a:t>
            </a:r>
            <a:endParaRPr lang="en-US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32641" y="3046843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32641" y="2413812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2077944"/>
            <a:ext cx="941490" cy="553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2638" y="2146678"/>
            <a:ext cx="537627" cy="534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64" y="2740225"/>
            <a:ext cx="496185" cy="59814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51475" y="4232276"/>
            <a:ext cx="844104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98" y="4450004"/>
            <a:ext cx="630980" cy="58116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032641" y="4796301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11" y="4463788"/>
            <a:ext cx="941490" cy="5535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66240" y="4648927"/>
            <a:ext cx="852609" cy="33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SQL</a:t>
            </a:r>
            <a:endParaRPr lang="en-US" sz="20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7688" y="5064377"/>
            <a:ext cx="1045714" cy="4392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032641" y="5366433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11" y="4951297"/>
            <a:ext cx="941490" cy="5535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73208" y="5118112"/>
            <a:ext cx="852609" cy="33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MLlib</a:t>
            </a:r>
            <a:endParaRPr lang="en-US" sz="20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49254" y="5916873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5501736"/>
            <a:ext cx="941490" cy="55359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789820" y="5668552"/>
            <a:ext cx="136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Streaming</a:t>
            </a:r>
            <a:endParaRPr lang="en-US" sz="2000" b="1" dirty="0"/>
          </a:p>
        </p:txBody>
      </p:sp>
      <p:pic>
        <p:nvPicPr>
          <p:cNvPr id="30" name="Picture 4" descr="https://storm.apache.org/images/logocontest/storm_logo_winn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77" y="5721806"/>
            <a:ext cx="1379251" cy="503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3032641" y="3701557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61814" y="2906861"/>
            <a:ext cx="1064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Mesos</a:t>
            </a:r>
            <a:endParaRPr lang="en-US" sz="20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4564" y="3540276"/>
            <a:ext cx="483315" cy="3479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84394" y="3523278"/>
            <a:ext cx="1264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Tachyon</a:t>
            </a:r>
            <a:endParaRPr lang="en-US" sz="2000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049254" y="6501725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6086588"/>
            <a:ext cx="941490" cy="553596"/>
          </a:xfrm>
          <a:prstGeom prst="rect">
            <a:avLst/>
          </a:prstGeom>
        </p:spPr>
      </p:pic>
      <p:pic>
        <p:nvPicPr>
          <p:cNvPr id="17410" name="Picture 2" descr="http://tinkerpop.apache.org/docs/3.1.3/images/apache-giraph-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95" y="6308310"/>
            <a:ext cx="1385672" cy="39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1640" y="6251581"/>
            <a:ext cx="1322200" cy="4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Spark</a:t>
            </a:r>
            <a:r>
              <a:rPr lang="es-CL" dirty="0" smtClean="0"/>
              <a:t> </a:t>
            </a:r>
            <a:r>
              <a:rPr lang="es-CL" u="sng" dirty="0" smtClean="0"/>
              <a:t>can</a:t>
            </a:r>
            <a:r>
              <a:rPr lang="es-CL" dirty="0" smtClean="0"/>
              <a:t> use </a:t>
            </a:r>
            <a:r>
              <a:rPr lang="es-CL" dirty="0" err="1" smtClean="0"/>
              <a:t>the</a:t>
            </a:r>
            <a:r>
              <a:rPr lang="es-CL" dirty="0" smtClean="0"/>
              <a:t> disk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09800"/>
            <a:ext cx="6343650" cy="3743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200" y="6475968"/>
            <a:ext cx="922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databricks.com/blog/2014/10/10/spark-petabyte-sort.html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54125"/>
            <a:ext cx="63817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6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 BROADER PERSPECTIVE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6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“Data </a:t>
            </a:r>
            <a:r>
              <a:rPr lang="es-CL" dirty="0" err="1" smtClean="0"/>
              <a:t>Scientist</a:t>
            </a:r>
            <a:r>
              <a:rPr lang="es-CL" dirty="0" smtClean="0"/>
              <a:t>” Job </a:t>
            </a:r>
            <a:r>
              <a:rPr lang="es-CL" dirty="0" err="1" smtClean="0"/>
              <a:t>Postings</a:t>
            </a:r>
            <a:r>
              <a:rPr lang="es-CL" dirty="0" smtClean="0"/>
              <a:t> (2016)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639093"/>
            <a:ext cx="5800725" cy="4067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6200" y="6475968"/>
            <a:ext cx="922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visit.crowdflower.com/rs/416-ZBE-142/images/CrowdFlower_DataScienceReport_2016.pdf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113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54992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Rectangle 50"/>
          <p:cNvSpPr/>
          <p:nvPr/>
        </p:nvSpPr>
        <p:spPr>
          <a:xfrm>
            <a:off x="4956991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956991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angle 47"/>
          <p:cNvSpPr/>
          <p:nvPr/>
        </p:nvSpPr>
        <p:spPr>
          <a:xfrm>
            <a:off x="70282" y="3426360"/>
            <a:ext cx="454223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Rectangle 48"/>
          <p:cNvSpPr/>
          <p:nvPr/>
        </p:nvSpPr>
        <p:spPr>
          <a:xfrm>
            <a:off x="70280" y="5262340"/>
            <a:ext cx="4542235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angle 4"/>
          <p:cNvSpPr/>
          <p:nvPr/>
        </p:nvSpPr>
        <p:spPr>
          <a:xfrm>
            <a:off x="70281" y="1839192"/>
            <a:ext cx="4542234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722050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1833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2052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2051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2050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2051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2050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8086" y="3533785"/>
            <a:ext cx="75855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  <a:endParaRPr lang="es-CL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8086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88086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2066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(decir,{1})</a:t>
            </a:r>
          </a:p>
          <a:p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(sed,{1,1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82066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(que,{1,1,2})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82066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(pero,{1})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8628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2628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2625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62626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22211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22211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2211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endCxn id="75" idx="1"/>
          </p:cNvCxnSpPr>
          <p:nvPr/>
        </p:nvCxnSpPr>
        <p:spPr>
          <a:xfrm flipV="1">
            <a:off x="4353228" y="2109118"/>
            <a:ext cx="668761" cy="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1" idx="3"/>
          </p:cNvCxnSpPr>
          <p:nvPr/>
        </p:nvCxnSpPr>
        <p:spPr>
          <a:xfrm flipV="1">
            <a:off x="4446020" y="2478449"/>
            <a:ext cx="553235" cy="122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4" idx="3"/>
            <a:endCxn id="77" idx="1"/>
          </p:cNvCxnSpPr>
          <p:nvPr/>
        </p:nvCxnSpPr>
        <p:spPr>
          <a:xfrm flipV="1">
            <a:off x="4441314" y="2843854"/>
            <a:ext cx="580675" cy="263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0" idx="3"/>
            <a:endCxn id="78" idx="1"/>
          </p:cNvCxnSpPr>
          <p:nvPr/>
        </p:nvCxnSpPr>
        <p:spPr>
          <a:xfrm>
            <a:off x="4441314" y="2572783"/>
            <a:ext cx="594092" cy="1235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83" idx="1"/>
          </p:cNvCxnSpPr>
          <p:nvPr/>
        </p:nvCxnSpPr>
        <p:spPr>
          <a:xfrm>
            <a:off x="4353446" y="4164572"/>
            <a:ext cx="673249" cy="11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85" idx="1"/>
          </p:cNvCxnSpPr>
          <p:nvPr/>
        </p:nvCxnSpPr>
        <p:spPr>
          <a:xfrm flipV="1">
            <a:off x="4457647" y="4675680"/>
            <a:ext cx="564340" cy="1135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7" idx="3"/>
            <a:endCxn id="87" idx="1"/>
          </p:cNvCxnSpPr>
          <p:nvPr/>
        </p:nvCxnSpPr>
        <p:spPr>
          <a:xfrm flipV="1">
            <a:off x="4441314" y="5473807"/>
            <a:ext cx="587238" cy="7370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21989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22334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21989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35406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26695" y="4126936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1987" y="452179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28552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95305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Map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1840562" y="1119213"/>
            <a:ext cx="13800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Partition</a:t>
            </a:r>
            <a:r>
              <a:rPr lang="es-CL" sz="1200" dirty="0" smtClean="0">
                <a:solidFill>
                  <a:schemeClr val="tx1"/>
                </a:solidFill>
              </a:rPr>
              <a:t> </a:t>
            </a:r>
            <a:r>
              <a:rPr lang="es-CL" sz="1200" dirty="0">
                <a:solidFill>
                  <a:schemeClr val="tx1"/>
                </a:solidFill>
              </a:rPr>
              <a:t>/ 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[</a:t>
            </a:r>
            <a:r>
              <a:rPr lang="es-CL" sz="1200" dirty="0" err="1" smtClean="0">
                <a:solidFill>
                  <a:schemeClr val="tx1"/>
                </a:solidFill>
              </a:rPr>
              <a:t>Sort</a:t>
            </a:r>
            <a:r>
              <a:rPr lang="es-CL" sz="1200" dirty="0" smtClean="0">
                <a:solidFill>
                  <a:schemeClr val="tx1"/>
                </a:solidFill>
              </a:rPr>
              <a:t>]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04068" y="1119213"/>
            <a:ext cx="1023630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Shuffle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Merge</a:t>
            </a:r>
            <a:r>
              <a:rPr lang="es-CL" sz="1200" dirty="0" smtClean="0">
                <a:solidFill>
                  <a:schemeClr val="tx1"/>
                </a:solidFill>
              </a:rPr>
              <a:t> </a:t>
            </a:r>
            <a:r>
              <a:rPr lang="es-CL" sz="1200" dirty="0" err="1" smtClean="0">
                <a:solidFill>
                  <a:schemeClr val="tx1"/>
                </a:solidFill>
              </a:rPr>
              <a:t>Sort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Reduce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Output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82760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2760" y="231117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7466" y="3550172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87465" y="3898567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82760" y="53244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82761" y="5690940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82760" y="6056962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68" name="Chevron 67"/>
          <p:cNvSpPr/>
          <p:nvPr/>
        </p:nvSpPr>
        <p:spPr>
          <a:xfrm>
            <a:off x="3187277" y="1116110"/>
            <a:ext cx="110856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Combine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Input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MapReduce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Hadoop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0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54992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56991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56991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82" y="3426360"/>
            <a:ext cx="454223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80" y="5262340"/>
            <a:ext cx="4542235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81" y="1839192"/>
            <a:ext cx="4542234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050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1833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2052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2051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2050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2051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2050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8086" y="3533785"/>
            <a:ext cx="75855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  <a:endParaRPr lang="es-CL" sz="1400" i="1" dirty="0">
              <a:solidFill>
                <a:prstClr val="black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8086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88086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2066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(decir,{1})</a:t>
            </a:r>
          </a:p>
          <a:p>
            <a:r>
              <a:rPr lang="es-CL" sz="1400" i="1" dirty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(sed,{1,1</a:t>
            </a:r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82066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(que,{1,1,2})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82066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(pero,{1})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8628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2628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2625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62626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22211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22211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2211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endCxn id="75" idx="1"/>
          </p:cNvCxnSpPr>
          <p:nvPr/>
        </p:nvCxnSpPr>
        <p:spPr>
          <a:xfrm flipV="1">
            <a:off x="4353228" y="2109118"/>
            <a:ext cx="668761" cy="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1" idx="3"/>
          </p:cNvCxnSpPr>
          <p:nvPr/>
        </p:nvCxnSpPr>
        <p:spPr>
          <a:xfrm flipV="1">
            <a:off x="4446020" y="2478449"/>
            <a:ext cx="553235" cy="122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4" idx="3"/>
            <a:endCxn id="77" idx="1"/>
          </p:cNvCxnSpPr>
          <p:nvPr/>
        </p:nvCxnSpPr>
        <p:spPr>
          <a:xfrm flipV="1">
            <a:off x="4441314" y="2843854"/>
            <a:ext cx="580675" cy="263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0" idx="3"/>
            <a:endCxn id="78" idx="1"/>
          </p:cNvCxnSpPr>
          <p:nvPr/>
        </p:nvCxnSpPr>
        <p:spPr>
          <a:xfrm>
            <a:off x="4441314" y="2572783"/>
            <a:ext cx="594092" cy="1235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83" idx="1"/>
          </p:cNvCxnSpPr>
          <p:nvPr/>
        </p:nvCxnSpPr>
        <p:spPr>
          <a:xfrm>
            <a:off x="4353446" y="4164572"/>
            <a:ext cx="673249" cy="11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85" idx="1"/>
          </p:cNvCxnSpPr>
          <p:nvPr/>
        </p:nvCxnSpPr>
        <p:spPr>
          <a:xfrm flipV="1">
            <a:off x="4457647" y="4675680"/>
            <a:ext cx="564340" cy="1135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7" idx="3"/>
            <a:endCxn id="87" idx="1"/>
          </p:cNvCxnSpPr>
          <p:nvPr/>
        </p:nvCxnSpPr>
        <p:spPr>
          <a:xfrm flipV="1">
            <a:off x="4441314" y="5473807"/>
            <a:ext cx="587238" cy="7370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21989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22334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21989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35406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26695" y="4126936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1987" y="452179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28552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95305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prstClr val="black"/>
                </a:solidFill>
              </a:rPr>
              <a:t>Map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1840562" y="1119213"/>
            <a:ext cx="13800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prstClr val="black"/>
                </a:solidFill>
              </a:rPr>
              <a:t>Partition</a:t>
            </a:r>
            <a:r>
              <a:rPr lang="es-CL" sz="1200" dirty="0" smtClean="0">
                <a:solidFill>
                  <a:prstClr val="black"/>
                </a:solidFill>
              </a:rPr>
              <a:t> </a:t>
            </a:r>
            <a:r>
              <a:rPr lang="es-CL" sz="1200" dirty="0">
                <a:solidFill>
                  <a:prstClr val="black"/>
                </a:solidFill>
              </a:rPr>
              <a:t>/ </a:t>
            </a:r>
          </a:p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[</a:t>
            </a:r>
            <a:r>
              <a:rPr lang="es-CL" sz="1200" dirty="0" err="1" smtClean="0">
                <a:solidFill>
                  <a:prstClr val="black"/>
                </a:solidFill>
              </a:rPr>
              <a:t>Sort</a:t>
            </a:r>
            <a:r>
              <a:rPr lang="es-CL" sz="1200" dirty="0" smtClean="0">
                <a:solidFill>
                  <a:prstClr val="black"/>
                </a:solidFill>
              </a:rPr>
              <a:t>]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04068" y="1119213"/>
            <a:ext cx="1023630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prstClr val="black"/>
                </a:solidFill>
              </a:rPr>
              <a:t>Shuffle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prstClr val="black"/>
                </a:solidFill>
              </a:rPr>
              <a:t>Merge</a:t>
            </a:r>
            <a:r>
              <a:rPr lang="es-CL" sz="1200" dirty="0" smtClean="0">
                <a:solidFill>
                  <a:prstClr val="black"/>
                </a:solidFill>
              </a:rPr>
              <a:t> </a:t>
            </a:r>
            <a:r>
              <a:rPr lang="es-CL" sz="1200" dirty="0" err="1" smtClean="0">
                <a:solidFill>
                  <a:prstClr val="black"/>
                </a:solidFill>
              </a:rPr>
              <a:t>Sort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Reduce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Output</a:t>
            </a:r>
            <a:endParaRPr lang="es-CL" sz="1200" dirty="0">
              <a:solidFill>
                <a:prstClr val="black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82760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2760" y="231117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7466" y="3550172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87465" y="3898567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82760" y="53244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82761" y="5690940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82760" y="6056962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68" name="Chevron 67"/>
          <p:cNvSpPr/>
          <p:nvPr/>
        </p:nvSpPr>
        <p:spPr>
          <a:xfrm>
            <a:off x="3187277" y="1116110"/>
            <a:ext cx="110856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Combine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Input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2324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762107" y="504381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46420" y="503660"/>
            <a:ext cx="12838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R|W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602217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438477" y="514443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6" y="137873"/>
            <a:ext cx="692965" cy="46082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064" y="117101"/>
            <a:ext cx="692965" cy="46082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527" y="132411"/>
            <a:ext cx="692965" cy="46082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058" y="110856"/>
            <a:ext cx="692965" cy="46082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966" y="144038"/>
            <a:ext cx="692965" cy="46082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324" y="1459194"/>
            <a:ext cx="677439" cy="67743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625" y="3022381"/>
            <a:ext cx="677439" cy="67743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22" y="4800600"/>
            <a:ext cx="677439" cy="677439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899" y="1447800"/>
            <a:ext cx="677439" cy="67743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010987"/>
            <a:ext cx="677439" cy="677439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297" y="4789206"/>
            <a:ext cx="677439" cy="67743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963" y="1447800"/>
            <a:ext cx="677439" cy="67743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264" y="3010987"/>
            <a:ext cx="677439" cy="67743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361" y="4789206"/>
            <a:ext cx="677439" cy="677439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356" y="1462881"/>
            <a:ext cx="677439" cy="677439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657" y="3026068"/>
            <a:ext cx="677439" cy="67743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754" y="4804287"/>
            <a:ext cx="677439" cy="6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54992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56991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56991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82" y="3426360"/>
            <a:ext cx="454223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80" y="5262340"/>
            <a:ext cx="4542235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81" y="1839192"/>
            <a:ext cx="4542234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050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1833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2052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2051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2050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2051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2050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8086" y="3533785"/>
            <a:ext cx="75855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  <a:endParaRPr lang="es-CL" sz="1400" i="1" dirty="0">
              <a:solidFill>
                <a:prstClr val="black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8086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88086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2066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(decir,{1})</a:t>
            </a:r>
          </a:p>
          <a:p>
            <a:r>
              <a:rPr lang="es-CL" sz="1400" i="1" dirty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(sed,{1,1</a:t>
            </a:r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82066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(que,{1,1,2})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82066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(pero,{1})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8628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2628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2625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62626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22211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22211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2211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endCxn id="75" idx="1"/>
          </p:cNvCxnSpPr>
          <p:nvPr/>
        </p:nvCxnSpPr>
        <p:spPr>
          <a:xfrm flipV="1">
            <a:off x="4353228" y="2109118"/>
            <a:ext cx="668761" cy="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1" idx="3"/>
          </p:cNvCxnSpPr>
          <p:nvPr/>
        </p:nvCxnSpPr>
        <p:spPr>
          <a:xfrm flipV="1">
            <a:off x="4446020" y="2478449"/>
            <a:ext cx="553235" cy="122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4" idx="3"/>
            <a:endCxn id="77" idx="1"/>
          </p:cNvCxnSpPr>
          <p:nvPr/>
        </p:nvCxnSpPr>
        <p:spPr>
          <a:xfrm flipV="1">
            <a:off x="4441314" y="2843854"/>
            <a:ext cx="580675" cy="263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0" idx="3"/>
            <a:endCxn id="78" idx="1"/>
          </p:cNvCxnSpPr>
          <p:nvPr/>
        </p:nvCxnSpPr>
        <p:spPr>
          <a:xfrm>
            <a:off x="4441314" y="2572783"/>
            <a:ext cx="594092" cy="1235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83" idx="1"/>
          </p:cNvCxnSpPr>
          <p:nvPr/>
        </p:nvCxnSpPr>
        <p:spPr>
          <a:xfrm>
            <a:off x="4353446" y="4164572"/>
            <a:ext cx="673249" cy="11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85" idx="1"/>
          </p:cNvCxnSpPr>
          <p:nvPr/>
        </p:nvCxnSpPr>
        <p:spPr>
          <a:xfrm flipV="1">
            <a:off x="4457647" y="4675680"/>
            <a:ext cx="564340" cy="1135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7" idx="3"/>
            <a:endCxn id="87" idx="1"/>
          </p:cNvCxnSpPr>
          <p:nvPr/>
        </p:nvCxnSpPr>
        <p:spPr>
          <a:xfrm flipV="1">
            <a:off x="4441314" y="5473807"/>
            <a:ext cx="587238" cy="7370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21989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22334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21989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35406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26695" y="4126936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1987" y="452179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28552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95305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prstClr val="black"/>
                </a:solidFill>
              </a:rPr>
              <a:t>Map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1840562" y="1119213"/>
            <a:ext cx="13800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prstClr val="black"/>
                </a:solidFill>
              </a:rPr>
              <a:t>Partition</a:t>
            </a:r>
            <a:r>
              <a:rPr lang="es-CL" sz="1200" dirty="0" smtClean="0">
                <a:solidFill>
                  <a:prstClr val="black"/>
                </a:solidFill>
              </a:rPr>
              <a:t> </a:t>
            </a:r>
            <a:r>
              <a:rPr lang="es-CL" sz="1200" dirty="0">
                <a:solidFill>
                  <a:prstClr val="black"/>
                </a:solidFill>
              </a:rPr>
              <a:t>/ </a:t>
            </a:r>
          </a:p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[</a:t>
            </a:r>
            <a:r>
              <a:rPr lang="es-CL" sz="1200" dirty="0" err="1" smtClean="0">
                <a:solidFill>
                  <a:prstClr val="black"/>
                </a:solidFill>
              </a:rPr>
              <a:t>Sort</a:t>
            </a:r>
            <a:r>
              <a:rPr lang="es-CL" sz="1200" dirty="0" smtClean="0">
                <a:solidFill>
                  <a:prstClr val="black"/>
                </a:solidFill>
              </a:rPr>
              <a:t>]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04068" y="1119213"/>
            <a:ext cx="1023630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prstClr val="black"/>
                </a:solidFill>
              </a:rPr>
              <a:t>Shuffle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prstClr val="black"/>
                </a:solidFill>
              </a:rPr>
              <a:t>Merge</a:t>
            </a:r>
            <a:r>
              <a:rPr lang="es-CL" sz="1200" dirty="0" smtClean="0">
                <a:solidFill>
                  <a:prstClr val="black"/>
                </a:solidFill>
              </a:rPr>
              <a:t> </a:t>
            </a:r>
            <a:r>
              <a:rPr lang="es-CL" sz="1200" dirty="0" err="1" smtClean="0">
                <a:solidFill>
                  <a:prstClr val="black"/>
                </a:solidFill>
              </a:rPr>
              <a:t>Sort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Reduce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Output</a:t>
            </a:r>
            <a:endParaRPr lang="es-CL" sz="1200" dirty="0">
              <a:solidFill>
                <a:prstClr val="black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82760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2760" y="231117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7466" y="3550172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87465" y="3898567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82760" y="53244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82761" y="5690940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82760" y="6056962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68" name="Chevron 67"/>
          <p:cNvSpPr/>
          <p:nvPr/>
        </p:nvSpPr>
        <p:spPr>
          <a:xfrm>
            <a:off x="3187277" y="1116110"/>
            <a:ext cx="110856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Combine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Input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2324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762107" y="504381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46420" y="503660"/>
            <a:ext cx="12838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R|W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602217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438477" y="514443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6" y="137873"/>
            <a:ext cx="692965" cy="46082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064" y="117101"/>
            <a:ext cx="692965" cy="46082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527" y="132411"/>
            <a:ext cx="692965" cy="46082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058" y="110856"/>
            <a:ext cx="692965" cy="46082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966" y="144038"/>
            <a:ext cx="692965" cy="46082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625" y="3022381"/>
            <a:ext cx="677439" cy="67743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22" y="4800600"/>
            <a:ext cx="677439" cy="67743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010987"/>
            <a:ext cx="677439" cy="677439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297" y="4789206"/>
            <a:ext cx="677439" cy="67743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264" y="3010987"/>
            <a:ext cx="677439" cy="67743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361" y="4789206"/>
            <a:ext cx="677439" cy="677439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657" y="3026068"/>
            <a:ext cx="677439" cy="67743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754" y="4804287"/>
            <a:ext cx="677439" cy="677439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0" y="1839191"/>
            <a:ext cx="9144000" cy="5018809"/>
          </a:xfrm>
          <a:prstGeom prst="rect">
            <a:avLst/>
          </a:prstGeom>
          <a:solidFill>
            <a:srgbClr val="FEF9F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TextBox 110"/>
          <p:cNvSpPr txBox="1"/>
          <p:nvPr/>
        </p:nvSpPr>
        <p:spPr>
          <a:xfrm>
            <a:off x="222323" y="1803562"/>
            <a:ext cx="8713607" cy="1569660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MapReduce/Hadoop always coordinates </a:t>
            </a:r>
          </a:p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between phases (</a:t>
            </a:r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r>
              <a:rPr lang="en-IE" sz="2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→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Shuffle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→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Reduce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a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nd between high-level 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tasks (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Count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→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Order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 </a:t>
            </a:r>
          </a:p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using the hard-disk.</a:t>
            </a:r>
            <a:endParaRPr lang="en-IE" sz="2400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011" y="1839203"/>
            <a:ext cx="317330" cy="3183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054" y="1989574"/>
            <a:ext cx="1872552" cy="1245248"/>
          </a:xfrm>
          <a:prstGeom prst="rect">
            <a:avLst/>
          </a:prstGeom>
        </p:spPr>
      </p:pic>
      <p:grpSp>
        <p:nvGrpSpPr>
          <p:cNvPr id="114" name="Group 113"/>
          <p:cNvGrpSpPr/>
          <p:nvPr/>
        </p:nvGrpSpPr>
        <p:grpSpPr>
          <a:xfrm>
            <a:off x="319303" y="3564859"/>
            <a:ext cx="8680210" cy="1058103"/>
            <a:chOff x="319303" y="4178865"/>
            <a:chExt cx="8680210" cy="1058103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303" y="4307918"/>
              <a:ext cx="1526206" cy="48196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94" y="4886559"/>
              <a:ext cx="526931" cy="350409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466" y="4886398"/>
              <a:ext cx="526931" cy="350409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0138" y="4874572"/>
              <a:ext cx="526931" cy="350409"/>
            </a:xfrm>
            <a:prstGeom prst="rect">
              <a:avLst/>
            </a:prstGeom>
          </p:spPr>
        </p:pic>
        <p:sp>
          <p:nvSpPr>
            <p:cNvPr id="119" name="Right Arrow 118"/>
            <p:cNvSpPr/>
            <p:nvPr/>
          </p:nvSpPr>
          <p:spPr>
            <a:xfrm>
              <a:off x="1981200" y="4495799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4260645"/>
              <a:ext cx="849027" cy="564603"/>
            </a:xfrm>
            <a:prstGeom prst="rect">
              <a:avLst/>
            </a:prstGeom>
          </p:spPr>
        </p:pic>
        <p:sp>
          <p:nvSpPr>
            <p:cNvPr id="121" name="Right Arrow 120"/>
            <p:cNvSpPr/>
            <p:nvPr/>
          </p:nvSpPr>
          <p:spPr>
            <a:xfrm>
              <a:off x="3505200" y="449788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4994" y="4292523"/>
              <a:ext cx="1526206" cy="48196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4871164"/>
              <a:ext cx="526931" cy="350409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872" y="4871003"/>
              <a:ext cx="526931" cy="350409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2544" y="4859177"/>
              <a:ext cx="526931" cy="350409"/>
            </a:xfrm>
            <a:prstGeom prst="rect">
              <a:avLst/>
            </a:prstGeom>
          </p:spPr>
        </p:pic>
        <p:sp>
          <p:nvSpPr>
            <p:cNvPr id="126" name="Right Arrow 125"/>
            <p:cNvSpPr/>
            <p:nvPr/>
          </p:nvSpPr>
          <p:spPr>
            <a:xfrm>
              <a:off x="5943600" y="448396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8665" y="4312197"/>
              <a:ext cx="849027" cy="564603"/>
            </a:xfrm>
            <a:prstGeom prst="rect">
              <a:avLst/>
            </a:prstGeom>
          </p:spPr>
        </p:pic>
        <p:sp>
          <p:nvSpPr>
            <p:cNvPr id="128" name="Right Arrow 127"/>
            <p:cNvSpPr/>
            <p:nvPr/>
          </p:nvSpPr>
          <p:spPr>
            <a:xfrm>
              <a:off x="7467600" y="4477717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211218" y="4178865"/>
              <a:ext cx="78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dirty="0" smtClean="0"/>
                <a:t>…</a:t>
              </a:r>
              <a:endParaRPr lang="en-GB" sz="40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553597" y="478987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(HDFS)</a:t>
              </a:r>
              <a:endParaRPr lang="en-GB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602006" y="482524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(HDFS)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1920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54992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56991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56991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82" y="3426360"/>
            <a:ext cx="454223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80" y="5262340"/>
            <a:ext cx="4542235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81" y="1839192"/>
            <a:ext cx="4542234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050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1833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2052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2051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2050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2051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2050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8086" y="3533785"/>
            <a:ext cx="75855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  <a:endParaRPr lang="es-CL" sz="1400" i="1" dirty="0">
              <a:solidFill>
                <a:prstClr val="black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8086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88086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2066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(decir,{1})</a:t>
            </a:r>
          </a:p>
          <a:p>
            <a:r>
              <a:rPr lang="es-CL" sz="1400" i="1" dirty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(sed,{1,1</a:t>
            </a:r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82066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(que,{1,1,2})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82066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(pero,{1})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8628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2628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2625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62626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22211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22211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2211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endCxn id="75" idx="1"/>
          </p:cNvCxnSpPr>
          <p:nvPr/>
        </p:nvCxnSpPr>
        <p:spPr>
          <a:xfrm flipV="1">
            <a:off x="4353228" y="2109118"/>
            <a:ext cx="668761" cy="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1" idx="3"/>
          </p:cNvCxnSpPr>
          <p:nvPr/>
        </p:nvCxnSpPr>
        <p:spPr>
          <a:xfrm flipV="1">
            <a:off x="4446020" y="2478449"/>
            <a:ext cx="553235" cy="122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4" idx="3"/>
            <a:endCxn id="77" idx="1"/>
          </p:cNvCxnSpPr>
          <p:nvPr/>
        </p:nvCxnSpPr>
        <p:spPr>
          <a:xfrm flipV="1">
            <a:off x="4441314" y="2843854"/>
            <a:ext cx="580675" cy="263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0" idx="3"/>
            <a:endCxn id="78" idx="1"/>
          </p:cNvCxnSpPr>
          <p:nvPr/>
        </p:nvCxnSpPr>
        <p:spPr>
          <a:xfrm>
            <a:off x="4441314" y="2572783"/>
            <a:ext cx="594092" cy="1235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83" idx="1"/>
          </p:cNvCxnSpPr>
          <p:nvPr/>
        </p:nvCxnSpPr>
        <p:spPr>
          <a:xfrm>
            <a:off x="4353446" y="4164572"/>
            <a:ext cx="673249" cy="11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85" idx="1"/>
          </p:cNvCxnSpPr>
          <p:nvPr/>
        </p:nvCxnSpPr>
        <p:spPr>
          <a:xfrm flipV="1">
            <a:off x="4457647" y="4675680"/>
            <a:ext cx="564340" cy="1135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7" idx="3"/>
            <a:endCxn id="87" idx="1"/>
          </p:cNvCxnSpPr>
          <p:nvPr/>
        </p:nvCxnSpPr>
        <p:spPr>
          <a:xfrm flipV="1">
            <a:off x="4441314" y="5473807"/>
            <a:ext cx="587238" cy="7370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21989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22334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21989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35406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26695" y="4126936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1987" y="452179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28552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95305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prstClr val="black"/>
                </a:solidFill>
              </a:rPr>
              <a:t>Map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1840562" y="1119213"/>
            <a:ext cx="13800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prstClr val="black"/>
                </a:solidFill>
              </a:rPr>
              <a:t>Partition</a:t>
            </a:r>
            <a:r>
              <a:rPr lang="es-CL" sz="1200" dirty="0" smtClean="0">
                <a:solidFill>
                  <a:prstClr val="black"/>
                </a:solidFill>
              </a:rPr>
              <a:t> </a:t>
            </a:r>
            <a:r>
              <a:rPr lang="es-CL" sz="1200" dirty="0">
                <a:solidFill>
                  <a:prstClr val="black"/>
                </a:solidFill>
              </a:rPr>
              <a:t>/ </a:t>
            </a:r>
          </a:p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[</a:t>
            </a:r>
            <a:r>
              <a:rPr lang="es-CL" sz="1200" dirty="0" err="1" smtClean="0">
                <a:solidFill>
                  <a:prstClr val="black"/>
                </a:solidFill>
              </a:rPr>
              <a:t>Sort</a:t>
            </a:r>
            <a:r>
              <a:rPr lang="es-CL" sz="1200" dirty="0" smtClean="0">
                <a:solidFill>
                  <a:prstClr val="black"/>
                </a:solidFill>
              </a:rPr>
              <a:t>]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04068" y="1119213"/>
            <a:ext cx="1023630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prstClr val="black"/>
                </a:solidFill>
              </a:rPr>
              <a:t>Shuffle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prstClr val="black"/>
                </a:solidFill>
              </a:rPr>
              <a:t>Merge</a:t>
            </a:r>
            <a:r>
              <a:rPr lang="es-CL" sz="1200" dirty="0" smtClean="0">
                <a:solidFill>
                  <a:prstClr val="black"/>
                </a:solidFill>
              </a:rPr>
              <a:t> </a:t>
            </a:r>
            <a:r>
              <a:rPr lang="es-CL" sz="1200" dirty="0" err="1" smtClean="0">
                <a:solidFill>
                  <a:prstClr val="black"/>
                </a:solidFill>
              </a:rPr>
              <a:t>Sort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Reduce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Output</a:t>
            </a:r>
            <a:endParaRPr lang="es-CL" sz="1200" dirty="0">
              <a:solidFill>
                <a:prstClr val="black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82760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2760" y="231117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7466" y="3550172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87465" y="3898567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82760" y="53244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82761" y="5690940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82760" y="6056962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68" name="Chevron 67"/>
          <p:cNvSpPr/>
          <p:nvPr/>
        </p:nvSpPr>
        <p:spPr>
          <a:xfrm>
            <a:off x="3187277" y="1116110"/>
            <a:ext cx="110856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Combine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Input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2324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762107" y="504381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46420" y="503660"/>
            <a:ext cx="12838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R|W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602217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438477" y="514443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6" y="137873"/>
            <a:ext cx="692965" cy="46082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064" y="117101"/>
            <a:ext cx="692965" cy="46082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527" y="132411"/>
            <a:ext cx="692965" cy="46082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058" y="110856"/>
            <a:ext cx="692965" cy="46082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966" y="144038"/>
            <a:ext cx="692965" cy="46082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625" y="3022381"/>
            <a:ext cx="677439" cy="67743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22" y="4800600"/>
            <a:ext cx="677439" cy="67743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010987"/>
            <a:ext cx="677439" cy="677439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297" y="4789206"/>
            <a:ext cx="677439" cy="67743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264" y="3010987"/>
            <a:ext cx="677439" cy="67743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361" y="4789206"/>
            <a:ext cx="677439" cy="677439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657" y="3026068"/>
            <a:ext cx="677439" cy="67743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754" y="4804287"/>
            <a:ext cx="677439" cy="677439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0" y="1839191"/>
            <a:ext cx="9144000" cy="5018809"/>
          </a:xfrm>
          <a:prstGeom prst="rect">
            <a:avLst/>
          </a:prstGeom>
          <a:solidFill>
            <a:srgbClr val="FEF9F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TextBox 110"/>
          <p:cNvSpPr txBox="1"/>
          <p:nvPr/>
        </p:nvSpPr>
        <p:spPr>
          <a:xfrm>
            <a:off x="222323" y="1803562"/>
            <a:ext cx="8713607" cy="1569660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MapReduce/Hadoop always coordinates </a:t>
            </a:r>
          </a:p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between phases (</a:t>
            </a:r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r>
              <a:rPr lang="en-IE" sz="2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→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Shuffle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→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Reduce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a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nd between high-level 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tasks (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Count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→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Order</a:t>
            </a: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 </a:t>
            </a:r>
          </a:p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using the hard-disk.</a:t>
            </a:r>
            <a:endParaRPr lang="en-IE" sz="2400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011" y="1839203"/>
            <a:ext cx="317330" cy="3183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054" y="1989574"/>
            <a:ext cx="1872552" cy="1245248"/>
          </a:xfrm>
          <a:prstGeom prst="rect">
            <a:avLst/>
          </a:prstGeom>
        </p:spPr>
      </p:pic>
      <p:grpSp>
        <p:nvGrpSpPr>
          <p:cNvPr id="114" name="Group 113"/>
          <p:cNvGrpSpPr/>
          <p:nvPr/>
        </p:nvGrpSpPr>
        <p:grpSpPr>
          <a:xfrm>
            <a:off x="319303" y="3564859"/>
            <a:ext cx="8680210" cy="1058103"/>
            <a:chOff x="319303" y="4178865"/>
            <a:chExt cx="8680210" cy="1058103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303" y="4307918"/>
              <a:ext cx="1526206" cy="48196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94" y="4886559"/>
              <a:ext cx="526931" cy="350409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466" y="4886398"/>
              <a:ext cx="526931" cy="350409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0138" y="4874572"/>
              <a:ext cx="526931" cy="350409"/>
            </a:xfrm>
            <a:prstGeom prst="rect">
              <a:avLst/>
            </a:prstGeom>
          </p:spPr>
        </p:pic>
        <p:sp>
          <p:nvSpPr>
            <p:cNvPr id="119" name="Right Arrow 118"/>
            <p:cNvSpPr/>
            <p:nvPr/>
          </p:nvSpPr>
          <p:spPr>
            <a:xfrm>
              <a:off x="1981200" y="4495799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4260645"/>
              <a:ext cx="849027" cy="564603"/>
            </a:xfrm>
            <a:prstGeom prst="rect">
              <a:avLst/>
            </a:prstGeom>
          </p:spPr>
        </p:pic>
        <p:sp>
          <p:nvSpPr>
            <p:cNvPr id="121" name="Right Arrow 120"/>
            <p:cNvSpPr/>
            <p:nvPr/>
          </p:nvSpPr>
          <p:spPr>
            <a:xfrm>
              <a:off x="3505200" y="449788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4994" y="4292523"/>
              <a:ext cx="1526206" cy="48196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4871164"/>
              <a:ext cx="526931" cy="350409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872" y="4871003"/>
              <a:ext cx="526931" cy="350409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2544" y="4859177"/>
              <a:ext cx="526931" cy="350409"/>
            </a:xfrm>
            <a:prstGeom prst="rect">
              <a:avLst/>
            </a:prstGeom>
          </p:spPr>
        </p:pic>
        <p:sp>
          <p:nvSpPr>
            <p:cNvPr id="126" name="Right Arrow 125"/>
            <p:cNvSpPr/>
            <p:nvPr/>
          </p:nvSpPr>
          <p:spPr>
            <a:xfrm>
              <a:off x="5943600" y="448396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8665" y="4312197"/>
              <a:ext cx="849027" cy="564603"/>
            </a:xfrm>
            <a:prstGeom prst="rect">
              <a:avLst/>
            </a:prstGeom>
          </p:spPr>
        </p:pic>
        <p:sp>
          <p:nvSpPr>
            <p:cNvPr id="128" name="Right Arrow 127"/>
            <p:cNvSpPr/>
            <p:nvPr/>
          </p:nvSpPr>
          <p:spPr>
            <a:xfrm>
              <a:off x="7467600" y="4477717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211218" y="4178865"/>
              <a:ext cx="78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dirty="0" smtClean="0"/>
                <a:t>…</a:t>
              </a:r>
              <a:endParaRPr lang="en-GB" sz="40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553597" y="478987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(HDFS)</a:t>
              </a:r>
              <a:endParaRPr lang="en-GB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602006" y="482524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(HDFS)</a:t>
              </a:r>
              <a:endParaRPr lang="en-GB" dirty="0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224173" y="3571443"/>
            <a:ext cx="8691168" cy="1569660"/>
          </a:xfrm>
          <a:prstGeom prst="rect">
            <a:avLst/>
          </a:prstGeom>
          <a:solidFill>
            <a:srgbClr val="E7F6FF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saw this already counting words …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 memory on one machine: 		</a:t>
            </a:r>
            <a:r>
              <a:rPr lang="en-IE" sz="2400" dirty="0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seconds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On disk on one machine:</a:t>
            </a:r>
            <a:r>
              <a:rPr lang="en-IE" sz="2400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		minutes</a:t>
            </a:r>
            <a:endParaRPr lang="en-IE" sz="2400" dirty="0" smtClean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Over MapReduce:</a:t>
            </a:r>
            <a:r>
              <a:rPr lang="en-IE" sz="2400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			minutes</a:t>
            </a:r>
            <a:endParaRPr lang="en-IE" sz="2400" dirty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24173" y="5334000"/>
            <a:ext cx="8710025" cy="44669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200" dirty="0" smtClean="0">
                <a:latin typeface="Segoe UI Light" panose="020B0502040204020203" pitchFamily="34" charset="0"/>
              </a:rPr>
              <a:t>Any alternative to these options?</a:t>
            </a:r>
            <a:endParaRPr lang="en-IE" sz="2200" dirty="0">
              <a:latin typeface="Segoe UI Light" panose="020B0502040204020203" pitchFamily="34" charset="0"/>
            </a:endParaRP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441" y="5355178"/>
            <a:ext cx="342900" cy="342900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222322" y="5795474"/>
            <a:ext cx="8711875" cy="461665"/>
          </a:xfrm>
          <a:prstGeom prst="rect">
            <a:avLst/>
          </a:prstGeom>
          <a:solidFill>
            <a:srgbClr val="E7F6FF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 memory on multiple machines: 	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1994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9" grpId="0" animBg="1"/>
      <p:bldP spid="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956990" y="1839191"/>
            <a:ext cx="2739209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angle 47"/>
          <p:cNvSpPr/>
          <p:nvPr/>
        </p:nvSpPr>
        <p:spPr>
          <a:xfrm>
            <a:off x="70283" y="3426360"/>
            <a:ext cx="3358718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Rectangle 48"/>
          <p:cNvSpPr/>
          <p:nvPr/>
        </p:nvSpPr>
        <p:spPr>
          <a:xfrm>
            <a:off x="70281" y="5262340"/>
            <a:ext cx="3358720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angle 4"/>
          <p:cNvSpPr/>
          <p:nvPr/>
        </p:nvSpPr>
        <p:spPr>
          <a:xfrm>
            <a:off x="70282" y="1839192"/>
            <a:ext cx="335872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174841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s-CL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74838" y="3546203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que,2)</a:t>
            </a:r>
            <a:endParaRPr lang="es-CL" sz="1400" i="1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s-CL" sz="1400" i="1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74839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23487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Count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3276600" y="1117182"/>
            <a:ext cx="2833451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Reduce / </a:t>
            </a:r>
            <a:r>
              <a:rPr lang="es-CL" sz="1200" dirty="0" err="1" smtClean="0">
                <a:solidFill>
                  <a:schemeClr val="tx1"/>
                </a:solidFill>
              </a:rPr>
              <a:t>Collect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6092238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Output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Input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Simple case: </a:t>
            </a:r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Unique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words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fit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 in </a:t>
            </a:r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memory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en-GB" dirty="0"/>
          </a:p>
        </p:txBody>
      </p:sp>
      <p:cxnSp>
        <p:nvCxnSpPr>
          <p:cNvPr id="69" name="Straight Arrow Connector 68"/>
          <p:cNvCxnSpPr>
            <a:stCxn id="41" idx="3"/>
            <a:endCxn id="71" idx="1"/>
          </p:cNvCxnSpPr>
          <p:nvPr/>
        </p:nvCxnSpPr>
        <p:spPr>
          <a:xfrm flipV="1">
            <a:off x="2933392" y="2546313"/>
            <a:ext cx="2182571" cy="126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8" idx="3"/>
          </p:cNvCxnSpPr>
          <p:nvPr/>
        </p:nvCxnSpPr>
        <p:spPr>
          <a:xfrm>
            <a:off x="2933395" y="2327900"/>
            <a:ext cx="2182568" cy="11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115963" y="1961537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que,4)</a:t>
            </a:r>
            <a:endParaRPr lang="es-CL" sz="1400" i="1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sed,2)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  <a:endParaRPr lang="es-CL" sz="1400" i="1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72" name="Straight Arrow Connector 71"/>
          <p:cNvCxnSpPr>
            <a:stCxn id="42" idx="3"/>
          </p:cNvCxnSpPr>
          <p:nvPr/>
        </p:nvCxnSpPr>
        <p:spPr>
          <a:xfrm flipV="1">
            <a:off x="2933393" y="2630849"/>
            <a:ext cx="2218262" cy="306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819442" y="1966531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que,4)</a:t>
            </a:r>
            <a:endParaRPr lang="es-CL" sz="1400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sed,2)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  <a:endParaRPr lang="es-CL" sz="1400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7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416,94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(customer,item,time,price)&#10;\end{document}&#10;"/>
  <p:tag name="IGUANATEXSIZE" val="20"/>
  <p:tag name="IGUANATEXCURSOR" val="2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424,4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(customer,item,hour,price)&#10;\end{document}&#10;"/>
  <p:tag name="IGUANATEXSIZE" val="20"/>
  <p:tag name="IGUANATEXCURSOR" val="2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424,4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(customer,item,hour,price)&#10;\end{document}&#10;"/>
  <p:tag name="IGUANATEXSIZE" val="20"/>
  <p:tag name="IGUANATEXCURSOR" val="2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960,13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(customer,gender)&#10;\end{document}&#10;"/>
  <p:tag name="IGUANATEXSIZE" val="20"/>
  <p:tag name="IGUANATEXCURSOR" val="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135,0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red}$\times2$\end{document}&#10;"/>
  <p:tag name="IGUANATEXSIZE" val="16"/>
  <p:tag name="IGUANATEXCURSOR" val="2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135,0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red}$\times2$\end{document}&#10;"/>
  <p:tag name="IGUANATEXSIZE" val="16"/>
  <p:tag name="IGUANATEXCURSOR" val="2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135,0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red}$\times2$\end{document}&#10;"/>
  <p:tag name="IGUANATEXSIZE" val="16"/>
  <p:tag name="IGUANATEXCURSOR" val="2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135,0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red}$\times2$\end{document}&#10;"/>
  <p:tag name="IGUANATEXSIZE" val="16"/>
  <p:tag name="IGUANATEXCURSOR" val="244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13082</TotalTime>
  <Words>2196</Words>
  <Application>Microsoft Office PowerPoint</Application>
  <PresentationFormat>On-screen Show (4:3)</PresentationFormat>
  <Paragraphs>897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 Unicode MS</vt:lpstr>
      <vt:lpstr>Anonymous Pro</vt:lpstr>
      <vt:lpstr>Arial</vt:lpstr>
      <vt:lpstr>Arial Narrow</vt:lpstr>
      <vt:lpstr>Calibri</vt:lpstr>
      <vt:lpstr>Consolas</vt:lpstr>
      <vt:lpstr>Courier New</vt:lpstr>
      <vt:lpstr>Segoe UI Light</vt:lpstr>
      <vt:lpstr>Segoe UI Semilight</vt:lpstr>
      <vt:lpstr>Tw Cen MT</vt:lpstr>
      <vt:lpstr>Office Theme</vt:lpstr>
      <vt:lpstr>CC5212-1 Procesamiento Masivo de Datos Otoño 2017  Lecture 8: Apache Spark (Core)</vt:lpstr>
      <vt:lpstr>Spark vs. Hadoop</vt:lpstr>
      <vt:lpstr>Data Transport Costs</vt:lpstr>
      <vt:lpstr>MapReduce/Hadoop</vt:lpstr>
      <vt:lpstr>MapReduce/Hadoop</vt:lpstr>
      <vt:lpstr>PowerPoint Presentation</vt:lpstr>
      <vt:lpstr>PowerPoint Presentation</vt:lpstr>
      <vt:lpstr>PowerPoint Presentation</vt:lpstr>
      <vt:lpstr>Simple case: Unique words fit in memory </vt:lpstr>
      <vt:lpstr>PowerPoint Presentation</vt:lpstr>
      <vt:lpstr>APACHE SPARK</vt:lpstr>
      <vt:lpstr>Main idea: Program with main memory</vt:lpstr>
      <vt:lpstr>Main idea: Program (recursively) with main memory</vt:lpstr>
      <vt:lpstr>Spark storage: Resilient Distributed Dataset</vt:lpstr>
      <vt:lpstr>PowerPoint Presentation</vt:lpstr>
      <vt:lpstr>Spark storage: Resilient Distributed Dataset</vt:lpstr>
      <vt:lpstr>PowerPoint Presentation</vt:lpstr>
      <vt:lpstr>Types of RDDs in Spark</vt:lpstr>
      <vt:lpstr>APACHE SPARK: Example</vt:lpstr>
      <vt:lpstr>Spark: Products by Hour</vt:lpstr>
      <vt:lpstr>Spark: Products by Hour</vt:lpstr>
      <vt:lpstr>PowerPoint Presentation</vt:lpstr>
      <vt:lpstr>PowerPoint Presentation</vt:lpstr>
      <vt:lpstr>APACHE SPARK:  TRANSFORMATIONS &amp; ACTIONS</vt:lpstr>
      <vt:lpstr>Spark: Transformations vs. Actions</vt:lpstr>
      <vt:lpstr>Transformations</vt:lpstr>
      <vt:lpstr>Spark: Transformations vs. Actions</vt:lpstr>
      <vt:lpstr>Actions</vt:lpstr>
      <vt:lpstr>Spark: Directed Acyclic Graph (DAG)</vt:lpstr>
      <vt:lpstr>Spark: Products by Hour</vt:lpstr>
      <vt:lpstr>Spark: Directed Acyclic Graph (DAG)</vt:lpstr>
      <vt:lpstr>Spark: Directed Acyclic Graph (DAG)</vt:lpstr>
      <vt:lpstr>Spark: Directed Acyclic Graph (DAG)</vt:lpstr>
      <vt:lpstr>APACHE SPARK: COrE SUMMARY</vt:lpstr>
      <vt:lpstr>SPARK Lifecycle</vt:lpstr>
      <vt:lpstr>SPARK Lifecycle</vt:lpstr>
      <vt:lpstr>SPARK Lifecycle</vt:lpstr>
      <vt:lpstr>SPARK: BEYOND THE CORE</vt:lpstr>
      <vt:lpstr>Hadoop vs. Spark</vt:lpstr>
      <vt:lpstr>Hadoop vs. Spark: SQL, ML, Streams, …</vt:lpstr>
      <vt:lpstr>Spark can use the disk</vt:lpstr>
      <vt:lpstr>A BROADER PERSPECTIVE</vt:lpstr>
      <vt:lpstr>“Data Scientist” Job Postings (2016)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 2017</dc:title>
  <dc:creator>Aidan Hogan</dc:creator>
  <cp:lastModifiedBy>ahogan</cp:lastModifiedBy>
  <cp:revision>1417</cp:revision>
  <dcterms:created xsi:type="dcterms:W3CDTF">2006-08-16T00:00:00Z</dcterms:created>
  <dcterms:modified xsi:type="dcterms:W3CDTF">2017-05-29T20:45:36Z</dcterms:modified>
</cp:coreProperties>
</file>