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528" r:id="rId2"/>
    <p:sldId id="551" r:id="rId3"/>
    <p:sldId id="552" r:id="rId4"/>
    <p:sldId id="553" r:id="rId5"/>
    <p:sldId id="554" r:id="rId6"/>
    <p:sldId id="556" r:id="rId7"/>
    <p:sldId id="557" r:id="rId8"/>
    <p:sldId id="555" r:id="rId9"/>
    <p:sldId id="630" r:id="rId10"/>
    <p:sldId id="627" r:id="rId11"/>
    <p:sldId id="628" r:id="rId12"/>
    <p:sldId id="631" r:id="rId13"/>
    <p:sldId id="632" r:id="rId14"/>
    <p:sldId id="633" r:id="rId15"/>
    <p:sldId id="634" r:id="rId16"/>
    <p:sldId id="635" r:id="rId17"/>
    <p:sldId id="638" r:id="rId18"/>
    <p:sldId id="639" r:id="rId19"/>
    <p:sldId id="640" r:id="rId20"/>
    <p:sldId id="561" r:id="rId21"/>
    <p:sldId id="641" r:id="rId22"/>
    <p:sldId id="562" r:id="rId23"/>
    <p:sldId id="563" r:id="rId24"/>
    <p:sldId id="564" r:id="rId25"/>
    <p:sldId id="565" r:id="rId26"/>
    <p:sldId id="566" r:id="rId27"/>
    <p:sldId id="567" r:id="rId28"/>
    <p:sldId id="569" r:id="rId29"/>
    <p:sldId id="570" r:id="rId30"/>
    <p:sldId id="644" r:id="rId31"/>
    <p:sldId id="645" r:id="rId32"/>
    <p:sldId id="646" r:id="rId33"/>
    <p:sldId id="647" r:id="rId34"/>
    <p:sldId id="648" r:id="rId35"/>
    <p:sldId id="571" r:id="rId36"/>
    <p:sldId id="572" r:id="rId37"/>
    <p:sldId id="649" r:id="rId38"/>
    <p:sldId id="573" r:id="rId39"/>
    <p:sldId id="650" r:id="rId40"/>
    <p:sldId id="574" r:id="rId41"/>
    <p:sldId id="575" r:id="rId42"/>
    <p:sldId id="576" r:id="rId43"/>
    <p:sldId id="577" r:id="rId44"/>
    <p:sldId id="578" r:id="rId45"/>
    <p:sldId id="651" r:id="rId46"/>
    <p:sldId id="652" r:id="rId47"/>
    <p:sldId id="579" r:id="rId48"/>
    <p:sldId id="653" r:id="rId49"/>
    <p:sldId id="580" r:id="rId50"/>
    <p:sldId id="581" r:id="rId51"/>
    <p:sldId id="582" r:id="rId52"/>
    <p:sldId id="583" r:id="rId53"/>
    <p:sldId id="584" r:id="rId54"/>
    <p:sldId id="585" r:id="rId55"/>
    <p:sldId id="587" r:id="rId56"/>
    <p:sldId id="588" r:id="rId57"/>
    <p:sldId id="589" r:id="rId58"/>
    <p:sldId id="590" r:id="rId59"/>
    <p:sldId id="591" r:id="rId60"/>
    <p:sldId id="592" r:id="rId61"/>
    <p:sldId id="593" r:id="rId62"/>
    <p:sldId id="594" r:id="rId63"/>
    <p:sldId id="595" r:id="rId64"/>
    <p:sldId id="596" r:id="rId65"/>
    <p:sldId id="597" r:id="rId66"/>
    <p:sldId id="598" r:id="rId67"/>
    <p:sldId id="599" r:id="rId68"/>
    <p:sldId id="600" r:id="rId69"/>
    <p:sldId id="601" r:id="rId70"/>
    <p:sldId id="602" r:id="rId71"/>
    <p:sldId id="603" r:id="rId72"/>
    <p:sldId id="604" r:id="rId73"/>
    <p:sldId id="605" r:id="rId74"/>
    <p:sldId id="606" r:id="rId75"/>
    <p:sldId id="607" r:id="rId76"/>
    <p:sldId id="608" r:id="rId77"/>
    <p:sldId id="609" r:id="rId78"/>
    <p:sldId id="610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23" r:id="rId92"/>
    <p:sldId id="624" r:id="rId93"/>
    <p:sldId id="625" r:id="rId94"/>
    <p:sldId id="526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ED6"/>
    <a:srgbClr val="DFDFDF"/>
    <a:srgbClr val="C2E49C"/>
    <a:srgbClr val="D2D2D2"/>
    <a:srgbClr val="D9D9D9"/>
    <a:srgbClr val="C5C5C5"/>
    <a:srgbClr val="FFCDA4"/>
    <a:srgbClr val="FFCCA3"/>
    <a:srgbClr val="FFCEA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4660"/>
  </p:normalViewPr>
  <p:slideViewPr>
    <p:cSldViewPr>
      <p:cViewPr varScale="1">
        <p:scale>
          <a:sx n="87" d="100"/>
          <a:sy n="87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9CB6-7F47-4D70-BC31-8EBEA358B39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DDCA-B54D-42A2-B2B5-6672DAF37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9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17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632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s-ES" dirty="0" smtClean="0"/>
              <a:t>2017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2: </a:t>
            </a:r>
            <a:r>
              <a:rPr lang="es-ES" dirty="0" err="1" smtClean="0"/>
              <a:t>Introduction</a:t>
            </a:r>
            <a:r>
              <a:rPr lang="es-ES" dirty="0" smtClean="0"/>
              <a:t> to </a:t>
            </a:r>
            <a:r>
              <a:rPr lang="es-ES" dirty="0" err="1" smtClean="0"/>
              <a:t>Distributed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Downtime</a:t>
            </a:r>
            <a:r>
              <a:rPr lang="en-IE" dirty="0" smtClean="0"/>
              <a:t>: Restarting the distributed system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Complex </a:t>
            </a:r>
            <a:r>
              <a:rPr lang="en-IE" dirty="0" err="1" smtClean="0">
                <a:solidFill>
                  <a:srgbClr val="FF0000"/>
                </a:solidFill>
              </a:rPr>
              <a:t>Config</a:t>
            </a:r>
            <a:r>
              <a:rPr lang="en-IE" dirty="0" smtClean="0">
                <a:solidFill>
                  <a:srgbClr val="FF0000"/>
                </a:solidFill>
              </a:rPr>
              <a:t>.</a:t>
            </a:r>
            <a:r>
              <a:rPr lang="en-IE" dirty="0" smtClean="0"/>
              <a:t>: 12 admins working 24/7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Specific Requirements</a:t>
            </a:r>
            <a:r>
              <a:rPr lang="en-IE" dirty="0" smtClean="0"/>
              <a:t>: Assumptions of OS/HW</a:t>
            </a:r>
          </a:p>
          <a:p>
            <a:pPr lvl="1"/>
            <a:r>
              <a:rPr lang="en-IE" dirty="0" smtClean="0"/>
              <a:t>Etc.</a:t>
            </a:r>
          </a:p>
          <a:p>
            <a:r>
              <a:rPr lang="en-IE" dirty="0" smtClean="0"/>
              <a:t>How?</a:t>
            </a:r>
          </a:p>
          <a:p>
            <a:pPr lvl="1"/>
            <a:r>
              <a:rPr lang="en-IE" dirty="0" smtClean="0"/>
              <a:t>Employ:</a:t>
            </a:r>
            <a:r>
              <a:rPr lang="en-IE" dirty="0" smtClean="0">
                <a:solidFill>
                  <a:srgbClr val="00B050"/>
                </a:solidFill>
              </a:rPr>
              <a:t> replication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platform-independent SW</a:t>
            </a:r>
            <a:r>
              <a:rPr lang="en-IE" dirty="0" smtClean="0"/>
              <a:t>, </a:t>
            </a:r>
            <a:r>
              <a:rPr lang="en-IE" i="1" dirty="0">
                <a:solidFill>
                  <a:srgbClr val="00B050"/>
                </a:solidFill>
              </a:rPr>
              <a:t>b</a:t>
            </a:r>
            <a:r>
              <a:rPr lang="en-IE" i="1" dirty="0" smtClean="0">
                <a:solidFill>
                  <a:srgbClr val="00B050"/>
                </a:solidFill>
              </a:rPr>
              <a:t>ootstrapping</a:t>
            </a:r>
            <a:r>
              <a:rPr lang="en-IE" dirty="0" smtClean="0"/>
              <a:t>, </a:t>
            </a:r>
            <a:r>
              <a:rPr lang="en-IE" i="1" dirty="0">
                <a:solidFill>
                  <a:srgbClr val="00B050"/>
                </a:solidFill>
              </a:rPr>
              <a:t>h</a:t>
            </a:r>
            <a:r>
              <a:rPr lang="en-IE" i="1" dirty="0" smtClean="0">
                <a:solidFill>
                  <a:srgbClr val="00B050"/>
                </a:solidFill>
              </a:rPr>
              <a:t>eart-beats</a:t>
            </a:r>
          </a:p>
        </p:txBody>
      </p:sp>
    </p:spTree>
    <p:extLst>
      <p:ext uri="{BB962C8B-B14F-4D97-AF65-F5344CB8AC3E}">
        <p14:creationId xmlns:p14="http://schemas.microsoft.com/office/powerpoint/2010/main" val="23760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avoids failure / keeps working in case of failure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4" y="3255047"/>
            <a:ext cx="2873039" cy="1730796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avoids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failure /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keeps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in case of failure</a:t>
            </a: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4" y="3255047"/>
            <a:ext cx="2873039" cy="1730796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Downtime</a:t>
            </a:r>
            <a:r>
              <a:rPr lang="en-IE" dirty="0" smtClean="0"/>
              <a:t>: The system going offline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Inconsistency</a:t>
            </a:r>
            <a:r>
              <a:rPr lang="en-IE" dirty="0" smtClean="0"/>
              <a:t>: Verify correctness</a:t>
            </a:r>
          </a:p>
          <a:p>
            <a:r>
              <a:rPr lang="en-IE" dirty="0" smtClean="0"/>
              <a:t>How?</a:t>
            </a:r>
          </a:p>
          <a:p>
            <a:pPr lvl="1"/>
            <a:r>
              <a:rPr lang="en-IE" dirty="0" smtClean="0"/>
              <a:t>Employ:</a:t>
            </a:r>
            <a:r>
              <a:rPr lang="en-IE" dirty="0" smtClean="0">
                <a:solidFill>
                  <a:srgbClr val="00B050"/>
                </a:solidFill>
              </a:rPr>
              <a:t> replication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>
                <a:solidFill>
                  <a:srgbClr val="00B050"/>
                </a:solidFill>
              </a:rPr>
              <a:t>f</a:t>
            </a:r>
            <a:r>
              <a:rPr lang="en-IE" dirty="0" smtClean="0">
                <a:solidFill>
                  <a:srgbClr val="00B050"/>
                </a:solidFill>
              </a:rPr>
              <a:t>lexible </a:t>
            </a:r>
            <a:r>
              <a:rPr lang="en-IE" dirty="0">
                <a:solidFill>
                  <a:srgbClr val="00B050"/>
                </a:solidFill>
              </a:rPr>
              <a:t>r</a:t>
            </a:r>
            <a:r>
              <a:rPr lang="en-IE" dirty="0" smtClean="0">
                <a:solidFill>
                  <a:srgbClr val="00B050"/>
                </a:solidFill>
              </a:rPr>
              <a:t>outing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>
                <a:solidFill>
                  <a:srgbClr val="00B050"/>
                </a:solidFill>
              </a:rPr>
              <a:t>s</a:t>
            </a:r>
            <a:r>
              <a:rPr lang="en-IE" dirty="0" smtClean="0">
                <a:solidFill>
                  <a:srgbClr val="00B050"/>
                </a:solidFill>
              </a:rPr>
              <a:t>ecurity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i="1" dirty="0" smtClean="0">
                <a:solidFill>
                  <a:srgbClr val="00B050"/>
                </a:solidFill>
              </a:rPr>
              <a:t>Consensus Protocols</a:t>
            </a:r>
          </a:p>
        </p:txBody>
      </p:sp>
    </p:spTree>
    <p:extLst>
      <p:ext uri="{BB962C8B-B14F-4D97-AF65-F5344CB8AC3E}">
        <p14:creationId xmlns:p14="http://schemas.microsoft.com/office/powerpoint/2010/main" val="40509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13" y="5047643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6364" y="5445525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4447199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8978" y="4032173"/>
            <a:ext cx="341523" cy="462724"/>
          </a:xfrm>
          <a:custGeom>
            <a:avLst/>
            <a:gdLst>
              <a:gd name="connsiteX0" fmla="*/ 341523 w 341523"/>
              <a:gd name="connsiteY0" fmla="*/ 0 h 462724"/>
              <a:gd name="connsiteX1" fmla="*/ 66102 w 341523"/>
              <a:gd name="connsiteY1" fmla="*/ 22034 h 462724"/>
              <a:gd name="connsiteX2" fmla="*/ 11017 w 341523"/>
              <a:gd name="connsiteY2" fmla="*/ 110169 h 462724"/>
              <a:gd name="connsiteX3" fmla="*/ 0 w 341523"/>
              <a:gd name="connsiteY3" fmla="*/ 143220 h 462724"/>
              <a:gd name="connsiteX4" fmla="*/ 22034 w 341523"/>
              <a:gd name="connsiteY4" fmla="*/ 253388 h 462724"/>
              <a:gd name="connsiteX5" fmla="*/ 44068 w 341523"/>
              <a:gd name="connsiteY5" fmla="*/ 286439 h 462724"/>
              <a:gd name="connsiteX6" fmla="*/ 55085 w 341523"/>
              <a:gd name="connsiteY6" fmla="*/ 319490 h 462724"/>
              <a:gd name="connsiteX7" fmla="*/ 88135 w 341523"/>
              <a:gd name="connsiteY7" fmla="*/ 341523 h 462724"/>
              <a:gd name="connsiteX8" fmla="*/ 132203 w 341523"/>
              <a:gd name="connsiteY8" fmla="*/ 407625 h 462724"/>
              <a:gd name="connsiteX9" fmla="*/ 231355 w 341523"/>
              <a:gd name="connsiteY9" fmla="*/ 451692 h 462724"/>
              <a:gd name="connsiteX10" fmla="*/ 286439 w 341523"/>
              <a:gd name="connsiteY10" fmla="*/ 462709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523" h="462724">
                <a:moveTo>
                  <a:pt x="341523" y="0"/>
                </a:moveTo>
                <a:cubicBezTo>
                  <a:pt x="249716" y="7345"/>
                  <a:pt x="157277" y="9009"/>
                  <a:pt x="66102" y="22034"/>
                </a:cubicBezTo>
                <a:cubicBezTo>
                  <a:pt x="23329" y="28145"/>
                  <a:pt x="20395" y="82036"/>
                  <a:pt x="11017" y="110169"/>
                </a:cubicBezTo>
                <a:lnTo>
                  <a:pt x="0" y="143220"/>
                </a:lnTo>
                <a:cubicBezTo>
                  <a:pt x="4060" y="171641"/>
                  <a:pt x="6651" y="222622"/>
                  <a:pt x="22034" y="253388"/>
                </a:cubicBezTo>
                <a:cubicBezTo>
                  <a:pt x="27956" y="265231"/>
                  <a:pt x="38147" y="274596"/>
                  <a:pt x="44068" y="286439"/>
                </a:cubicBezTo>
                <a:cubicBezTo>
                  <a:pt x="49261" y="296826"/>
                  <a:pt x="47830" y="310422"/>
                  <a:pt x="55085" y="319490"/>
                </a:cubicBezTo>
                <a:cubicBezTo>
                  <a:pt x="63356" y="329829"/>
                  <a:pt x="77118" y="334179"/>
                  <a:pt x="88135" y="341523"/>
                </a:cubicBezTo>
                <a:cubicBezTo>
                  <a:pt x="102824" y="363557"/>
                  <a:pt x="110169" y="392936"/>
                  <a:pt x="132203" y="407625"/>
                </a:cubicBezTo>
                <a:cubicBezTo>
                  <a:pt x="175610" y="436562"/>
                  <a:pt x="168424" y="435959"/>
                  <a:pt x="231355" y="451692"/>
                </a:cubicBezTo>
                <a:cubicBezTo>
                  <a:pt x="278985" y="463600"/>
                  <a:pt x="260281" y="462709"/>
                  <a:pt x="286439" y="462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4" y="2777963"/>
            <a:ext cx="2873039" cy="16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" y="3886201"/>
            <a:ext cx="2362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13" y="5047643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fast ru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6364" y="5445525"/>
            <a:ext cx="1340062" cy="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Latency</a:t>
            </a:r>
            <a:r>
              <a:rPr lang="en-IE" dirty="0" smtClean="0"/>
              <a:t>: Time for initial response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Long runtime</a:t>
            </a:r>
            <a:r>
              <a:rPr lang="en-IE" dirty="0" smtClean="0"/>
              <a:t>: Time to complete response</a:t>
            </a:r>
          </a:p>
          <a:p>
            <a:pPr lvl="1"/>
            <a:r>
              <a:rPr lang="en-IE" dirty="0" smtClean="0"/>
              <a:t>Well, avoid                 basically</a:t>
            </a:r>
          </a:p>
          <a:p>
            <a:r>
              <a:rPr lang="en-IE" dirty="0"/>
              <a:t>How?</a:t>
            </a:r>
          </a:p>
          <a:p>
            <a:pPr lvl="1"/>
            <a:r>
              <a:rPr lang="en-IE" dirty="0"/>
              <a:t>Employ: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B050"/>
                </a:solidFill>
              </a:rPr>
              <a:t>network optimisation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enough computational resources</a:t>
            </a:r>
            <a:r>
              <a:rPr lang="en-IE" dirty="0" smtClean="0"/>
              <a:t>, etc.</a:t>
            </a:r>
            <a:endParaRPr lang="en-IE" i="1" dirty="0"/>
          </a:p>
          <a:p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3074" name="Picture 2" descr="Image result for 99 percent loadi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14675"/>
            <a:ext cx="30384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grpSp>
        <p:nvGrpSpPr>
          <p:cNvPr id="8" name="Group 7"/>
          <p:cNvGrpSpPr/>
          <p:nvPr/>
        </p:nvGrpSpPr>
        <p:grpSpPr>
          <a:xfrm>
            <a:off x="3775364" y="3486245"/>
            <a:ext cx="4606636" cy="2838450"/>
            <a:chOff x="3775364" y="3486245"/>
            <a:chExt cx="4606636" cy="2838450"/>
          </a:xfrm>
        </p:grpSpPr>
        <p:pic>
          <p:nvPicPr>
            <p:cNvPr id="2053" name="Picture 5" descr="http://www.clker.com/cliparts/D/4/B/O/k/2/female-user-icon-bright-blue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75" y="3486245"/>
              <a:ext cx="2828925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3775364" y="5410200"/>
              <a:ext cx="17526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2564" y="2777963"/>
            <a:ext cx="3733800" cy="4232438"/>
            <a:chOff x="422564" y="2777963"/>
            <a:chExt cx="3733800" cy="4232438"/>
          </a:xfrm>
        </p:grpSpPr>
        <p:pic>
          <p:nvPicPr>
            <p:cNvPr id="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Freeform 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3593" y="3655324"/>
            <a:ext cx="933450" cy="1058110"/>
            <a:chOff x="422564" y="2777963"/>
            <a:chExt cx="3733800" cy="4232438"/>
          </a:xfrm>
        </p:grpSpPr>
        <p:pic>
          <p:nvPicPr>
            <p:cNvPr id="21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21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Freeform 23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815470" y="3457751"/>
            <a:ext cx="933450" cy="1058110"/>
            <a:chOff x="422564" y="2777963"/>
            <a:chExt cx="3733800" cy="4232438"/>
          </a:xfrm>
        </p:grpSpPr>
        <p:pic>
          <p:nvPicPr>
            <p:cNvPr id="2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Freeform 2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Freeform 3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2770726" y="3918144"/>
            <a:ext cx="933450" cy="1058110"/>
            <a:chOff x="422564" y="2777963"/>
            <a:chExt cx="3733800" cy="4232438"/>
          </a:xfrm>
        </p:grpSpPr>
        <p:pic>
          <p:nvPicPr>
            <p:cNvPr id="3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Freeform 3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Freeform 3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320120" y="5256662"/>
            <a:ext cx="933450" cy="1058110"/>
            <a:chOff x="422564" y="2777963"/>
            <a:chExt cx="3733800" cy="4232438"/>
          </a:xfrm>
        </p:grpSpPr>
        <p:pic>
          <p:nvPicPr>
            <p:cNvPr id="4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Freeform 4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Freeform 4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387090" y="5385419"/>
            <a:ext cx="933450" cy="1058110"/>
            <a:chOff x="422564" y="2777963"/>
            <a:chExt cx="3733800" cy="4232438"/>
          </a:xfrm>
        </p:grpSpPr>
        <p:pic>
          <p:nvPicPr>
            <p:cNvPr id="4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Freeform 49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Freeform 5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2729050" y="5325842"/>
            <a:ext cx="933450" cy="1058110"/>
            <a:chOff x="422564" y="2777963"/>
            <a:chExt cx="3733800" cy="4232438"/>
          </a:xfrm>
        </p:grpSpPr>
        <p:pic>
          <p:nvPicPr>
            <p:cNvPr id="56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Freeform 56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Freeform 58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2133035" y="4807185"/>
            <a:ext cx="933450" cy="1058110"/>
            <a:chOff x="422564" y="2777963"/>
            <a:chExt cx="3733800" cy="4232438"/>
          </a:xfrm>
        </p:grpSpPr>
        <p:pic>
          <p:nvPicPr>
            <p:cNvPr id="63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Freeform 63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Freeform 65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1106598" y="4417937"/>
            <a:ext cx="933450" cy="1058110"/>
            <a:chOff x="422564" y="2777963"/>
            <a:chExt cx="3733800" cy="4232438"/>
          </a:xfrm>
        </p:grpSpPr>
        <p:pic>
          <p:nvPicPr>
            <p:cNvPr id="70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Freeform 70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Freeform 72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074807" y="3180078"/>
            <a:ext cx="933450" cy="1058110"/>
            <a:chOff x="422564" y="2777963"/>
            <a:chExt cx="3733800" cy="4232438"/>
          </a:xfrm>
        </p:grpSpPr>
        <p:pic>
          <p:nvPicPr>
            <p:cNvPr id="77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Freeform 77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Freeform 79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2551769" y="3046280"/>
            <a:ext cx="933450" cy="1058110"/>
            <a:chOff x="422564" y="2777963"/>
            <a:chExt cx="3733800" cy="4232438"/>
          </a:xfrm>
        </p:grpSpPr>
        <p:pic>
          <p:nvPicPr>
            <p:cNvPr id="84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Freeform 84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Freeform 86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2067397" y="5597546"/>
            <a:ext cx="933450" cy="1058110"/>
            <a:chOff x="422564" y="2777963"/>
            <a:chExt cx="3733800" cy="4232438"/>
          </a:xfrm>
        </p:grpSpPr>
        <p:pic>
          <p:nvPicPr>
            <p:cNvPr id="91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Freeform 91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" name="Freeform 93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1402909" y="4813611"/>
            <a:ext cx="933450" cy="1058110"/>
            <a:chOff x="422564" y="2777963"/>
            <a:chExt cx="3733800" cy="4232438"/>
          </a:xfrm>
        </p:grpSpPr>
        <p:pic>
          <p:nvPicPr>
            <p:cNvPr id="9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Freeform 9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Freeform 10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2018571" y="4130121"/>
            <a:ext cx="933450" cy="1058110"/>
            <a:chOff x="422564" y="2777963"/>
            <a:chExt cx="3733800" cy="4232438"/>
          </a:xfrm>
        </p:grpSpPr>
        <p:pic>
          <p:nvPicPr>
            <p:cNvPr id="10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Freeform 10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Freeform 10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365045" y="4370916"/>
            <a:ext cx="933450" cy="1058110"/>
            <a:chOff x="422564" y="2777963"/>
            <a:chExt cx="3733800" cy="4232438"/>
          </a:xfrm>
        </p:grpSpPr>
        <p:pic>
          <p:nvPicPr>
            <p:cNvPr id="11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Freeform 11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" name="Freeform 11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539646" y="2991432"/>
            <a:ext cx="933450" cy="1058110"/>
            <a:chOff x="422564" y="2777963"/>
            <a:chExt cx="3733800" cy="4232438"/>
          </a:xfrm>
        </p:grpSpPr>
        <p:pic>
          <p:nvPicPr>
            <p:cNvPr id="11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Freeform 119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" name="Freeform 12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1551597" y="2979833"/>
            <a:ext cx="933450" cy="1058110"/>
            <a:chOff x="422564" y="2777963"/>
            <a:chExt cx="3733800" cy="4232438"/>
          </a:xfrm>
        </p:grpSpPr>
        <p:pic>
          <p:nvPicPr>
            <p:cNvPr id="126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Freeform 126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" name="Freeform 128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2" name="Group 131"/>
          <p:cNvGrpSpPr>
            <a:grpSpLocks noChangeAspect="1"/>
          </p:cNvGrpSpPr>
          <p:nvPr/>
        </p:nvGrpSpPr>
        <p:grpSpPr>
          <a:xfrm>
            <a:off x="3003777" y="3189296"/>
            <a:ext cx="933450" cy="1058110"/>
            <a:chOff x="422564" y="2777963"/>
            <a:chExt cx="3733800" cy="4232438"/>
          </a:xfrm>
        </p:grpSpPr>
        <p:pic>
          <p:nvPicPr>
            <p:cNvPr id="133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Freeform 133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Freeform 135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7" name="Group 146"/>
          <p:cNvGrpSpPr>
            <a:grpSpLocks noChangeAspect="1"/>
          </p:cNvGrpSpPr>
          <p:nvPr/>
        </p:nvGrpSpPr>
        <p:grpSpPr>
          <a:xfrm>
            <a:off x="3253195" y="4166038"/>
            <a:ext cx="933450" cy="1058110"/>
            <a:chOff x="422564" y="2777963"/>
            <a:chExt cx="3733800" cy="4232438"/>
          </a:xfrm>
        </p:grpSpPr>
        <p:pic>
          <p:nvPicPr>
            <p:cNvPr id="14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Freeform 14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1" name="Freeform 15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>
            <a:off x="3923490" y="4350539"/>
            <a:ext cx="933450" cy="1058110"/>
            <a:chOff x="422564" y="2777963"/>
            <a:chExt cx="3733800" cy="4232438"/>
          </a:xfrm>
        </p:grpSpPr>
        <p:pic>
          <p:nvPicPr>
            <p:cNvPr id="15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Freeform 15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5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8" name="Freeform 15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1" name="Group 160"/>
          <p:cNvGrpSpPr>
            <a:grpSpLocks noChangeAspect="1"/>
          </p:cNvGrpSpPr>
          <p:nvPr/>
        </p:nvGrpSpPr>
        <p:grpSpPr>
          <a:xfrm>
            <a:off x="3788735" y="3500257"/>
            <a:ext cx="933450" cy="1058110"/>
            <a:chOff x="422564" y="2777963"/>
            <a:chExt cx="3733800" cy="4232438"/>
          </a:xfrm>
        </p:grpSpPr>
        <p:pic>
          <p:nvPicPr>
            <p:cNvPr id="16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Freeform 16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6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" name="Freeform 16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3523131" y="2869356"/>
            <a:ext cx="933450" cy="1058110"/>
            <a:chOff x="422564" y="2777963"/>
            <a:chExt cx="3733800" cy="4232438"/>
          </a:xfrm>
        </p:grpSpPr>
        <p:pic>
          <p:nvPicPr>
            <p:cNvPr id="169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Freeform 169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2" name="Freeform 171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5" name="Group 174"/>
          <p:cNvGrpSpPr>
            <a:grpSpLocks noChangeAspect="1"/>
          </p:cNvGrpSpPr>
          <p:nvPr/>
        </p:nvGrpSpPr>
        <p:grpSpPr>
          <a:xfrm>
            <a:off x="3345168" y="5456319"/>
            <a:ext cx="933450" cy="1058110"/>
            <a:chOff x="422564" y="2777963"/>
            <a:chExt cx="3733800" cy="4232438"/>
          </a:xfrm>
        </p:grpSpPr>
        <p:pic>
          <p:nvPicPr>
            <p:cNvPr id="176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Freeform 176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7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9" name="Freeform 178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2" name="Group 181"/>
          <p:cNvGrpSpPr>
            <a:grpSpLocks noChangeAspect="1"/>
          </p:cNvGrpSpPr>
          <p:nvPr/>
        </p:nvGrpSpPr>
        <p:grpSpPr>
          <a:xfrm>
            <a:off x="3520688" y="4914965"/>
            <a:ext cx="933450" cy="1058110"/>
            <a:chOff x="422564" y="2777963"/>
            <a:chExt cx="3733800" cy="4232438"/>
          </a:xfrm>
        </p:grpSpPr>
        <p:pic>
          <p:nvPicPr>
            <p:cNvPr id="183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" name="Freeform 183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6" name="Freeform 185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9" name="Group 188"/>
          <p:cNvGrpSpPr>
            <a:grpSpLocks noChangeAspect="1"/>
          </p:cNvGrpSpPr>
          <p:nvPr/>
        </p:nvGrpSpPr>
        <p:grpSpPr>
          <a:xfrm>
            <a:off x="4091364" y="5507588"/>
            <a:ext cx="933450" cy="1058110"/>
            <a:chOff x="422564" y="2777963"/>
            <a:chExt cx="3733800" cy="4232438"/>
          </a:xfrm>
        </p:grpSpPr>
        <p:pic>
          <p:nvPicPr>
            <p:cNvPr id="190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" name="Freeform 190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3" name="Freeform 192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6" name="Group 195"/>
          <p:cNvGrpSpPr>
            <a:grpSpLocks noChangeAspect="1"/>
          </p:cNvGrpSpPr>
          <p:nvPr/>
        </p:nvGrpSpPr>
        <p:grpSpPr>
          <a:xfrm>
            <a:off x="4243983" y="4745637"/>
            <a:ext cx="933450" cy="1058110"/>
            <a:chOff x="422564" y="2777963"/>
            <a:chExt cx="3733800" cy="4232438"/>
          </a:xfrm>
        </p:grpSpPr>
        <p:pic>
          <p:nvPicPr>
            <p:cNvPr id="197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" name="Freeform 197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" name="Freeform 199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3" name="Group 202"/>
          <p:cNvGrpSpPr>
            <a:grpSpLocks noChangeAspect="1"/>
          </p:cNvGrpSpPr>
          <p:nvPr/>
        </p:nvGrpSpPr>
        <p:grpSpPr>
          <a:xfrm>
            <a:off x="4571250" y="3952436"/>
            <a:ext cx="933450" cy="1058110"/>
            <a:chOff x="422564" y="2777963"/>
            <a:chExt cx="3733800" cy="4232438"/>
          </a:xfrm>
        </p:grpSpPr>
        <p:pic>
          <p:nvPicPr>
            <p:cNvPr id="204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Freeform 204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0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7" name="Freeform 206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0" name="Group 209"/>
          <p:cNvGrpSpPr>
            <a:grpSpLocks noChangeAspect="1"/>
          </p:cNvGrpSpPr>
          <p:nvPr/>
        </p:nvGrpSpPr>
        <p:grpSpPr>
          <a:xfrm>
            <a:off x="4447302" y="3047993"/>
            <a:ext cx="933450" cy="1058110"/>
            <a:chOff x="422564" y="2777963"/>
            <a:chExt cx="3733800" cy="4232438"/>
          </a:xfrm>
        </p:grpSpPr>
        <p:pic>
          <p:nvPicPr>
            <p:cNvPr id="211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2" name="Freeform 211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4" name="Freeform 213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7" name="Group 216"/>
          <p:cNvGrpSpPr>
            <a:grpSpLocks noChangeAspect="1"/>
          </p:cNvGrpSpPr>
          <p:nvPr/>
        </p:nvGrpSpPr>
        <p:grpSpPr>
          <a:xfrm>
            <a:off x="4390215" y="5658581"/>
            <a:ext cx="933450" cy="1058110"/>
            <a:chOff x="422564" y="2777963"/>
            <a:chExt cx="3733800" cy="4232438"/>
          </a:xfrm>
        </p:grpSpPr>
        <p:pic>
          <p:nvPicPr>
            <p:cNvPr id="218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 218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1" name="Freeform 220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4" name="Group 223"/>
          <p:cNvGrpSpPr>
            <a:grpSpLocks noChangeAspect="1"/>
          </p:cNvGrpSpPr>
          <p:nvPr/>
        </p:nvGrpSpPr>
        <p:grpSpPr>
          <a:xfrm>
            <a:off x="673732" y="5645423"/>
            <a:ext cx="933450" cy="1058110"/>
            <a:chOff x="422564" y="2777963"/>
            <a:chExt cx="3733800" cy="4232438"/>
          </a:xfrm>
        </p:grpSpPr>
        <p:pic>
          <p:nvPicPr>
            <p:cNvPr id="225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Freeform 225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8" name="Freeform 227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1564802" y="5654306"/>
            <a:ext cx="933450" cy="1058110"/>
            <a:chOff x="422564" y="2777963"/>
            <a:chExt cx="3733800" cy="4232438"/>
          </a:xfrm>
        </p:grpSpPr>
        <p:pic>
          <p:nvPicPr>
            <p:cNvPr id="232" name="Picture 2" descr="http://www.iconhot.com/icon/png/rrze/720/server-multi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3276600"/>
              <a:ext cx="3733800" cy="373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" name="Freeform 232"/>
            <p:cNvSpPr/>
            <p:nvPr/>
          </p:nvSpPr>
          <p:spPr>
            <a:xfrm>
              <a:off x="568037" y="4566355"/>
              <a:ext cx="1080540" cy="1758340"/>
            </a:xfrm>
            <a:custGeom>
              <a:avLst/>
              <a:gdLst>
                <a:gd name="connsiteX0" fmla="*/ 304800 w 1080540"/>
                <a:gd name="connsiteY0" fmla="*/ 1626627 h 1758340"/>
                <a:gd name="connsiteX1" fmla="*/ 0 w 1080540"/>
                <a:gd name="connsiteY1" fmla="*/ 1335681 h 1758340"/>
                <a:gd name="connsiteX2" fmla="*/ 304800 w 1080540"/>
                <a:gd name="connsiteY2" fmla="*/ 1086300 h 1758340"/>
                <a:gd name="connsiteX3" fmla="*/ 13854 w 1080540"/>
                <a:gd name="connsiteY3" fmla="*/ 698372 h 1758340"/>
                <a:gd name="connsiteX4" fmla="*/ 346363 w 1080540"/>
                <a:gd name="connsiteY4" fmla="*/ 518263 h 1758340"/>
                <a:gd name="connsiteX5" fmla="*/ 27709 w 1080540"/>
                <a:gd name="connsiteY5" fmla="*/ 199609 h 1758340"/>
                <a:gd name="connsiteX6" fmla="*/ 332509 w 1080540"/>
                <a:gd name="connsiteY6" fmla="*/ 47209 h 1758340"/>
                <a:gd name="connsiteX7" fmla="*/ 1066800 w 1080540"/>
                <a:gd name="connsiteY7" fmla="*/ 158045 h 1758340"/>
                <a:gd name="connsiteX8" fmla="*/ 775854 w 1080540"/>
                <a:gd name="connsiteY8" fmla="*/ 1640481 h 1758340"/>
                <a:gd name="connsiteX9" fmla="*/ 304800 w 1080540"/>
                <a:gd name="connsiteY9" fmla="*/ 1626627 h 17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40" h="1758340">
                  <a:moveTo>
                    <a:pt x="304800" y="1626627"/>
                  </a:moveTo>
                  <a:cubicBezTo>
                    <a:pt x="175491" y="1575827"/>
                    <a:pt x="0" y="1425735"/>
                    <a:pt x="0" y="1335681"/>
                  </a:cubicBezTo>
                  <a:cubicBezTo>
                    <a:pt x="0" y="1245627"/>
                    <a:pt x="302491" y="1192518"/>
                    <a:pt x="304800" y="1086300"/>
                  </a:cubicBezTo>
                  <a:cubicBezTo>
                    <a:pt x="307109" y="980082"/>
                    <a:pt x="6927" y="793045"/>
                    <a:pt x="13854" y="698372"/>
                  </a:cubicBezTo>
                  <a:cubicBezTo>
                    <a:pt x="20781" y="603699"/>
                    <a:pt x="344054" y="601390"/>
                    <a:pt x="346363" y="518263"/>
                  </a:cubicBezTo>
                  <a:cubicBezTo>
                    <a:pt x="348672" y="435136"/>
                    <a:pt x="30018" y="278118"/>
                    <a:pt x="27709" y="199609"/>
                  </a:cubicBezTo>
                  <a:cubicBezTo>
                    <a:pt x="25400" y="121100"/>
                    <a:pt x="159327" y="54136"/>
                    <a:pt x="332509" y="47209"/>
                  </a:cubicBezTo>
                  <a:cubicBezTo>
                    <a:pt x="505691" y="40282"/>
                    <a:pt x="992909" y="-107500"/>
                    <a:pt x="1066800" y="158045"/>
                  </a:cubicBezTo>
                  <a:cubicBezTo>
                    <a:pt x="1140691" y="423590"/>
                    <a:pt x="898236" y="1393408"/>
                    <a:pt x="775854" y="1640481"/>
                  </a:cubicBezTo>
                  <a:cubicBezTo>
                    <a:pt x="653472" y="1887554"/>
                    <a:pt x="434109" y="1677427"/>
                    <a:pt x="304800" y="1626627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3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4447199"/>
              <a:ext cx="23622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" name="Freeform 234"/>
            <p:cNvSpPr/>
            <p:nvPr/>
          </p:nvSpPr>
          <p:spPr>
            <a:xfrm>
              <a:off x="638978" y="4032173"/>
              <a:ext cx="341523" cy="462724"/>
            </a:xfrm>
            <a:custGeom>
              <a:avLst/>
              <a:gdLst>
                <a:gd name="connsiteX0" fmla="*/ 341523 w 341523"/>
                <a:gd name="connsiteY0" fmla="*/ 0 h 462724"/>
                <a:gd name="connsiteX1" fmla="*/ 66102 w 341523"/>
                <a:gd name="connsiteY1" fmla="*/ 22034 h 462724"/>
                <a:gd name="connsiteX2" fmla="*/ 11017 w 341523"/>
                <a:gd name="connsiteY2" fmla="*/ 110169 h 462724"/>
                <a:gd name="connsiteX3" fmla="*/ 0 w 341523"/>
                <a:gd name="connsiteY3" fmla="*/ 143220 h 462724"/>
                <a:gd name="connsiteX4" fmla="*/ 22034 w 341523"/>
                <a:gd name="connsiteY4" fmla="*/ 253388 h 462724"/>
                <a:gd name="connsiteX5" fmla="*/ 44068 w 341523"/>
                <a:gd name="connsiteY5" fmla="*/ 286439 h 462724"/>
                <a:gd name="connsiteX6" fmla="*/ 55085 w 341523"/>
                <a:gd name="connsiteY6" fmla="*/ 319490 h 462724"/>
                <a:gd name="connsiteX7" fmla="*/ 88135 w 341523"/>
                <a:gd name="connsiteY7" fmla="*/ 341523 h 462724"/>
                <a:gd name="connsiteX8" fmla="*/ 132203 w 341523"/>
                <a:gd name="connsiteY8" fmla="*/ 407625 h 462724"/>
                <a:gd name="connsiteX9" fmla="*/ 231355 w 341523"/>
                <a:gd name="connsiteY9" fmla="*/ 451692 h 462724"/>
                <a:gd name="connsiteX10" fmla="*/ 286439 w 341523"/>
                <a:gd name="connsiteY10" fmla="*/ 462709 h 46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523" h="462724">
                  <a:moveTo>
                    <a:pt x="341523" y="0"/>
                  </a:moveTo>
                  <a:cubicBezTo>
                    <a:pt x="249716" y="7345"/>
                    <a:pt x="157277" y="9009"/>
                    <a:pt x="66102" y="22034"/>
                  </a:cubicBezTo>
                  <a:cubicBezTo>
                    <a:pt x="23329" y="28145"/>
                    <a:pt x="20395" y="82036"/>
                    <a:pt x="11017" y="110169"/>
                  </a:cubicBezTo>
                  <a:lnTo>
                    <a:pt x="0" y="143220"/>
                  </a:lnTo>
                  <a:cubicBezTo>
                    <a:pt x="4060" y="171641"/>
                    <a:pt x="6651" y="222622"/>
                    <a:pt x="22034" y="253388"/>
                  </a:cubicBezTo>
                  <a:cubicBezTo>
                    <a:pt x="27956" y="265231"/>
                    <a:pt x="38147" y="274596"/>
                    <a:pt x="44068" y="286439"/>
                  </a:cubicBezTo>
                  <a:cubicBezTo>
                    <a:pt x="49261" y="296826"/>
                    <a:pt x="47830" y="310422"/>
                    <a:pt x="55085" y="319490"/>
                  </a:cubicBezTo>
                  <a:cubicBezTo>
                    <a:pt x="63356" y="329829"/>
                    <a:pt x="77118" y="334179"/>
                    <a:pt x="88135" y="341523"/>
                  </a:cubicBezTo>
                  <a:cubicBezTo>
                    <a:pt x="102824" y="363557"/>
                    <a:pt x="110169" y="392936"/>
                    <a:pt x="132203" y="407625"/>
                  </a:cubicBezTo>
                  <a:cubicBezTo>
                    <a:pt x="175610" y="436562"/>
                    <a:pt x="168424" y="435959"/>
                    <a:pt x="231355" y="451692"/>
                  </a:cubicBezTo>
                  <a:cubicBezTo>
                    <a:pt x="278985" y="463600"/>
                    <a:pt x="260281" y="462709"/>
                    <a:pt x="286439" y="4627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44" y="2777963"/>
              <a:ext cx="2873039" cy="16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59" y="3886201"/>
              <a:ext cx="2362200" cy="253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0" y="2777963"/>
            <a:ext cx="5076985" cy="384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906" y="3400221"/>
            <a:ext cx="1254252" cy="710184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401" y="2887203"/>
            <a:ext cx="1254252" cy="710184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0327" y="4538269"/>
            <a:ext cx="1254252" cy="710184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112" y="5334460"/>
            <a:ext cx="1254252" cy="710184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1518" y="2655984"/>
            <a:ext cx="1254252" cy="710184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883" y="5878170"/>
            <a:ext cx="1254252" cy="710184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1877" y="4905470"/>
            <a:ext cx="1254252" cy="710184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1080" y="3784713"/>
            <a:ext cx="1254252" cy="710184"/>
          </a:xfrm>
          <a:prstGeom prst="rect">
            <a:avLst/>
          </a:prstGeom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654" y="3610118"/>
            <a:ext cx="1254252" cy="710184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7757" y="5510139"/>
            <a:ext cx="1254252" cy="710184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0054" y="3762518"/>
            <a:ext cx="1254252" cy="710184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665" y="4929211"/>
            <a:ext cx="1254252" cy="710184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8988" y="3646723"/>
            <a:ext cx="1254252" cy="710184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5983" y="2624996"/>
            <a:ext cx="1254252" cy="710184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616" y="3081523"/>
            <a:ext cx="1254252" cy="710184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814" y="4249926"/>
            <a:ext cx="1254252" cy="710184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207" y="5638252"/>
            <a:ext cx="1254252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9357 -0.00417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08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500"/>
                            </p:stCondLst>
                            <p:childTnLst>
                              <p:par>
                                <p:cTn id="3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000"/>
                            </p:stCondLst>
                            <p:childTnLst>
                              <p:par>
                                <p:cTn id="3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500"/>
                            </p:stCondLst>
                            <p:childTnLst>
                              <p:par>
                                <p:cTn id="3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500"/>
                            </p:stCondLst>
                            <p:childTnLst>
                              <p:par>
                                <p:cTn id="4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000"/>
                            </p:stCondLst>
                            <p:childTnLst>
                              <p:par>
                                <p:cTn id="4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6000"/>
                            </p:stCondLst>
                            <p:childTnLst>
                              <p:par>
                                <p:cTn id="4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6500"/>
                            </p:stCondLst>
                            <p:childTnLst>
                              <p:par>
                                <p:cTn id="4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7000"/>
                            </p:stCondLst>
                            <p:childTnLst>
                              <p:par>
                                <p:cTn id="4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7500"/>
                            </p:stCondLst>
                            <p:childTnLst>
                              <p:par>
                                <p:cTn id="5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8000"/>
                            </p:stCondLst>
                            <p:childTnLst>
                              <p:par>
                                <p:cTn id="5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00"/>
                            </p:stCondLst>
                            <p:childTnLst>
                              <p:par>
                                <p:cTn id="5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9000"/>
                            </p:stCondLst>
                            <p:childTnLst>
                              <p:par>
                                <p:cTn id="5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9500"/>
                            </p:stCondLst>
                            <p:childTnLst>
                              <p:par>
                                <p:cTn id="5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79529"/>
            <a:ext cx="9144000" cy="45834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r>
              <a:rPr lang="en-IE" dirty="0" smtClean="0"/>
              <a:t>Avoid: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Bottlenecks</a:t>
            </a:r>
            <a:r>
              <a:rPr lang="en-IE" dirty="0" smtClean="0"/>
              <a:t>: Relying on one part too much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Pair-wise messages</a:t>
            </a:r>
            <a:r>
              <a:rPr lang="en-IE" dirty="0" smtClean="0"/>
              <a:t>: Grows </a:t>
            </a:r>
            <a:r>
              <a:rPr lang="en-IE" dirty="0" err="1" smtClean="0"/>
              <a:t>quadratically</a:t>
            </a:r>
            <a:r>
              <a:rPr lang="en-IE" dirty="0" smtClean="0"/>
              <a:t>:</a:t>
            </a:r>
            <a:endParaRPr lang="en-IE" baseline="30000" dirty="0" smtClean="0"/>
          </a:p>
          <a:p>
            <a:r>
              <a:rPr lang="en-IE" dirty="0"/>
              <a:t>How?</a:t>
            </a:r>
          </a:p>
          <a:p>
            <a:pPr lvl="1"/>
            <a:r>
              <a:rPr lang="en-IE" dirty="0"/>
              <a:t>Employ: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B050"/>
                </a:solidFill>
              </a:rPr>
              <a:t>peer-to-peer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direct communication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distributed indexes</a:t>
            </a:r>
            <a:r>
              <a:rPr lang="en-IE" dirty="0" smtClean="0"/>
              <a:t>, </a:t>
            </a:r>
            <a:r>
              <a:rPr lang="en-IE" dirty="0"/>
              <a:t>etc</a:t>
            </a:r>
            <a:r>
              <a:rPr lang="en-IE" dirty="0" smtClean="0"/>
              <a:t>.</a:t>
            </a:r>
            <a:endParaRPr lang="en-IE" i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3870000"/>
            <a:ext cx="777348" cy="3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Good Distributed System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7500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025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avoids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failure /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keeps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in case of failure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549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9074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Good Distributed System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7500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Flexibility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can add/remove machines quickly and easily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8025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Reliability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avoids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failure /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keeps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in case of failure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5499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Performance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does stuff quickly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90744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Scalability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ensures the infrastructure scales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9144000" cy="55781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81200" y="3224039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Segoe UI Light" panose="020B0502040204020203" pitchFamily="34" charset="0"/>
              </a:rPr>
              <a:t>Why</a:t>
            </a:r>
            <a:r>
              <a:rPr lang="es-CL" sz="2000" dirty="0" smtClean="0">
                <a:latin typeface="Segoe UI Light" panose="020B0502040204020203" pitchFamily="34" charset="0"/>
              </a:rPr>
              <a:t> </a:t>
            </a:r>
            <a:r>
              <a:rPr lang="es-CL" sz="2000" dirty="0" err="1" smtClean="0">
                <a:latin typeface="Segoe UI Light" panose="020B0502040204020203" pitchFamily="34" charset="0"/>
              </a:rPr>
              <a:t>these</a:t>
            </a:r>
            <a:r>
              <a:rPr lang="es-CL" sz="2000" dirty="0" smtClean="0">
                <a:latin typeface="Segoe UI Light" panose="020B0502040204020203" pitchFamily="34" charset="0"/>
              </a:rPr>
              <a:t> </a:t>
            </a:r>
            <a:r>
              <a:rPr lang="es-CL" sz="2000" dirty="0" err="1" smtClean="0">
                <a:latin typeface="Segoe UI Light" panose="020B0502040204020203" pitchFamily="34" charset="0"/>
              </a:rPr>
              <a:t>five</a:t>
            </a:r>
            <a:r>
              <a:rPr lang="es-CL" sz="2000" dirty="0" smtClean="0">
                <a:latin typeface="Segoe UI Light" panose="020B0502040204020203" pitchFamily="34" charset="0"/>
              </a:rPr>
              <a:t> in particular?</a:t>
            </a:r>
            <a:endParaRPr lang="en-GB" sz="2000" dirty="0">
              <a:latin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850263"/>
            <a:ext cx="5295900" cy="40011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Segoe UI Light" panose="020B0502040204020203" pitchFamily="34" charset="0"/>
              </a:rPr>
              <a:t>Good question. ¯\_(</a:t>
            </a:r>
            <a:r>
              <a:rPr lang="ja-JP" altLang="en-US" sz="2000" dirty="0">
                <a:latin typeface="Segoe UI Light" panose="020B0502040204020203" pitchFamily="34" charset="0"/>
              </a:rPr>
              <a:t>ツ</a:t>
            </a:r>
            <a:r>
              <a:rPr lang="en-US" altLang="ja-JP" sz="2000" dirty="0" smtClean="0">
                <a:latin typeface="Segoe UI Light" panose="020B0502040204020203" pitchFamily="34" charset="0"/>
              </a:rPr>
              <a:t>)_/¯</a:t>
            </a:r>
            <a:endParaRPr lang="en-IE" sz="2000" dirty="0" smtClean="0">
              <a:latin typeface="Segoe UI 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853104"/>
            <a:ext cx="3429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22325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Massive data needs </a:t>
            </a:r>
            <a:br>
              <a:rPr lang="en-IE" dirty="0" smtClean="0"/>
            </a:br>
            <a:r>
              <a:rPr lang="en-IE" dirty="0" smtClean="0"/>
              <a:t>DISTRIBUTED SYSTEMS …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98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 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CLIENT–SERVER </a:t>
            </a:r>
            <a:r>
              <a:rPr lang="en-IE" dirty="0" smtClean="0"/>
              <a:t>ARCHITECTURE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19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rgbClr val="7030A0"/>
                </a:solidFill>
              </a:rPr>
              <a:t>Client–Server Model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395"/>
            <a:ext cx="9144000" cy="11811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rgbClr val="0070C0"/>
                </a:solidFill>
              </a:rPr>
              <a:t>Client makes request to server</a:t>
            </a:r>
          </a:p>
          <a:p>
            <a:pPr marL="0" indent="0" algn="ctr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Server acts and responds</a:t>
            </a:r>
          </a:p>
        </p:txBody>
      </p:sp>
      <p:sp>
        <p:nvSpPr>
          <p:cNvPr id="5" name="Freeform 4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430008"/>
            <a:ext cx="27432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Segoe UI Light" panose="020B0502040204020203" pitchFamily="34" charset="0"/>
              </a:rPr>
              <a:t>For</a:t>
            </a:r>
            <a:r>
              <a:rPr lang="es-CL" dirty="0" smtClean="0">
                <a:latin typeface="Segoe UI Light" panose="020B0502040204020203" pitchFamily="34" charset="0"/>
              </a:rPr>
              <a:t> </a:t>
            </a:r>
            <a:r>
              <a:rPr lang="es-CL" dirty="0" err="1" smtClean="0">
                <a:latin typeface="Segoe UI Light" panose="020B0502040204020203" pitchFamily="34" charset="0"/>
              </a:rPr>
              <a:t>example</a:t>
            </a:r>
            <a:r>
              <a:rPr lang="es-CL" dirty="0" smtClean="0">
                <a:latin typeface="Segoe UI Light" panose="020B0502040204020203" pitchFamily="34" charset="0"/>
              </a:rPr>
              <a:t>?</a:t>
            </a:r>
            <a:endParaRPr lang="en-GB" dirty="0">
              <a:latin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9274" y="6427072"/>
            <a:ext cx="3514726" cy="369332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Web, Email, </a:t>
            </a:r>
            <a:r>
              <a:rPr lang="en-IE" dirty="0" err="1" smtClean="0">
                <a:latin typeface="Segoe UI Light" panose="020B0502040204020203" pitchFamily="34" charset="0"/>
              </a:rPr>
              <a:t>DropBox</a:t>
            </a:r>
            <a:r>
              <a:rPr lang="en-IE" dirty="0" smtClean="0">
                <a:latin typeface="Segoe UI Light" panose="020B0502040204020203" pitchFamily="34" charset="0"/>
              </a:rPr>
              <a:t>, 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Client–</a:t>
            </a:r>
            <a:r>
              <a:rPr lang="en-IE" u="sng" dirty="0" smtClean="0">
                <a:solidFill>
                  <a:srgbClr val="7030A0"/>
                </a:solidFill>
              </a:rPr>
              <a:t>Server</a:t>
            </a:r>
            <a:r>
              <a:rPr lang="en-IE" dirty="0" smtClean="0"/>
              <a:t>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395"/>
            <a:ext cx="9144000" cy="11811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rgbClr val="0070C0"/>
                </a:solidFill>
              </a:rPr>
              <a:t>Client makes request to server</a:t>
            </a:r>
          </a:p>
          <a:p>
            <a:pPr marL="0" indent="0" algn="ctr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Server acts and responds</a:t>
            </a:r>
          </a:p>
        </p:txBody>
      </p:sp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430008"/>
            <a:ext cx="27432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Segoe UI Light" panose="020B0502040204020203" pitchFamily="34" charset="0"/>
              </a:rPr>
              <a:t>For</a:t>
            </a:r>
            <a:r>
              <a:rPr lang="es-CL" dirty="0" smtClean="0">
                <a:latin typeface="Segoe UI Light" panose="020B0502040204020203" pitchFamily="34" charset="0"/>
              </a:rPr>
              <a:t> </a:t>
            </a:r>
            <a:r>
              <a:rPr lang="es-CL" dirty="0" err="1" smtClean="0">
                <a:latin typeface="Segoe UI Light" panose="020B0502040204020203" pitchFamily="34" charset="0"/>
              </a:rPr>
              <a:t>example</a:t>
            </a:r>
            <a:r>
              <a:rPr lang="es-CL" dirty="0" smtClean="0">
                <a:latin typeface="Segoe UI Light" panose="020B0502040204020203" pitchFamily="34" charset="0"/>
              </a:rPr>
              <a:t>?</a:t>
            </a:r>
            <a:endParaRPr lang="en-GB" dirty="0">
              <a:latin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9274" y="6427072"/>
            <a:ext cx="3514726" cy="369332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Web, Email, </a:t>
            </a:r>
            <a:r>
              <a:rPr lang="en-IE" dirty="0" err="1" smtClean="0">
                <a:latin typeface="Segoe UI Light" panose="020B0502040204020203" pitchFamily="34" charset="0"/>
              </a:rPr>
              <a:t>DropBox</a:t>
            </a:r>
            <a:r>
              <a:rPr lang="en-IE" dirty="0" smtClean="0">
                <a:latin typeface="Segoe UI Light" panose="020B0502040204020203" pitchFamily="34" charset="0"/>
              </a:rPr>
              <a:t>, 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1143000"/>
            <a:ext cx="9144000" cy="57305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30347" y="1586681"/>
            <a:ext cx="3895725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u="sng" dirty="0" smtClean="0">
                <a:latin typeface="Segoe UI Light" panose="020B0502040204020203" pitchFamily="34" charset="0"/>
              </a:rPr>
              <a:t>Server</a:t>
            </a:r>
            <a:r>
              <a:rPr lang="en-IE" dirty="0" smtClean="0">
                <a:latin typeface="Segoe UI Light" panose="020B0502040204020203" pitchFamily="34" charset="0"/>
              </a:rPr>
              <a:t> can be a distributed system!</a:t>
            </a:r>
          </a:p>
          <a:p>
            <a:endParaRPr lang="en-IE" dirty="0">
              <a:latin typeface="Segoe UI Light" panose="020B0502040204020203" pitchFamily="34" charset="0"/>
            </a:endParaRPr>
          </a:p>
          <a:p>
            <a:pPr algn="ctr"/>
            <a:r>
              <a:rPr lang="en-IE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Server </a:t>
            </a:r>
            <a:r>
              <a:rPr lang="en-GB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≠ Physical Machine</a:t>
            </a:r>
            <a:endParaRPr lang="en-IE" dirty="0" smtClean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710" y="1594114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Client–Server:</a:t>
            </a:r>
            <a:r>
              <a:rPr lang="en-IE" i="1" dirty="0" smtClean="0"/>
              <a:t> </a:t>
            </a:r>
            <a:r>
              <a:rPr lang="en-IE" dirty="0" smtClean="0">
                <a:solidFill>
                  <a:srgbClr val="7030A0"/>
                </a:solidFill>
              </a:rPr>
              <a:t>Thin Client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524000"/>
            <a:ext cx="8229600" cy="426720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Freeform 3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Server does the hard work</a:t>
            </a:r>
          </a:p>
          <a:p>
            <a:pPr marL="0" indent="0" algn="ctr">
              <a:buNone/>
            </a:pPr>
            <a:r>
              <a:rPr lang="en-IE" sz="2800" dirty="0" smtClean="0"/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server sends results </a:t>
            </a:r>
            <a:r>
              <a:rPr lang="en-IE" sz="2800" dirty="0" smtClean="0"/>
              <a:t>| client uses few resources)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30008"/>
            <a:ext cx="27432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Segoe UI Light" panose="020B0502040204020203" pitchFamily="34" charset="0"/>
              </a:rPr>
              <a:t>For</a:t>
            </a:r>
            <a:r>
              <a:rPr lang="es-CL" dirty="0" smtClean="0">
                <a:latin typeface="Segoe UI Light" panose="020B0502040204020203" pitchFamily="34" charset="0"/>
              </a:rPr>
              <a:t> </a:t>
            </a:r>
            <a:r>
              <a:rPr lang="es-CL" dirty="0" err="1" smtClean="0">
                <a:latin typeface="Segoe UI Light" panose="020B0502040204020203" pitchFamily="34" charset="0"/>
              </a:rPr>
              <a:t>example</a:t>
            </a:r>
            <a:r>
              <a:rPr lang="es-CL" dirty="0" smtClean="0">
                <a:latin typeface="Segoe UI Light" panose="020B0502040204020203" pitchFamily="34" charset="0"/>
              </a:rPr>
              <a:t>?</a:t>
            </a:r>
            <a:endParaRPr lang="en-GB" dirty="0">
              <a:latin typeface="Segoe UI Light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29274" y="6427072"/>
            <a:ext cx="3514725" cy="369332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Email, Early Web (PHP, etc.)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5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</a:t>
            </a:r>
            <a:r>
              <a:rPr lang="en-IE" dirty="0"/>
              <a:t>–</a:t>
            </a:r>
            <a:r>
              <a:rPr lang="en-IE" dirty="0" smtClean="0"/>
              <a:t>Server:</a:t>
            </a:r>
            <a:r>
              <a:rPr lang="en-IE" i="1" dirty="0" smtClean="0"/>
              <a:t> </a:t>
            </a:r>
            <a:r>
              <a:rPr lang="en-IE" dirty="0" smtClean="0">
                <a:solidFill>
                  <a:srgbClr val="7030A0"/>
                </a:solidFill>
              </a:rPr>
              <a:t>Fat Client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8037" y="41091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8194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9624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0290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430008"/>
            <a:ext cx="27432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Segoe UI Light" panose="020B0502040204020203" pitchFamily="34" charset="0"/>
              </a:rPr>
              <a:t>For</a:t>
            </a:r>
            <a:r>
              <a:rPr lang="es-CL" dirty="0" smtClean="0">
                <a:latin typeface="Segoe UI Light" panose="020B0502040204020203" pitchFamily="34" charset="0"/>
              </a:rPr>
              <a:t> </a:t>
            </a:r>
            <a:r>
              <a:rPr lang="es-CL" dirty="0" err="1" smtClean="0">
                <a:latin typeface="Segoe UI Light" panose="020B0502040204020203" pitchFamily="34" charset="0"/>
              </a:rPr>
              <a:t>example</a:t>
            </a:r>
            <a:r>
              <a:rPr lang="es-CL" dirty="0" smtClean="0">
                <a:latin typeface="Segoe UI Light" panose="020B0502040204020203" pitchFamily="34" charset="0"/>
              </a:rPr>
              <a:t>?</a:t>
            </a:r>
            <a:endParaRPr lang="en-GB" dirty="0"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6430008"/>
            <a:ext cx="342900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9274" y="6427072"/>
            <a:ext cx="3514725" cy="369332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>
                <a:latin typeface="Segoe UI Light" panose="020B0502040204020203" pitchFamily="34" charset="0"/>
              </a:rPr>
              <a:t>Javascript</a:t>
            </a:r>
            <a:r>
              <a:rPr lang="en-IE" dirty="0" smtClean="0">
                <a:latin typeface="Segoe UI Light" panose="020B0502040204020203" pitchFamily="34" charset="0"/>
              </a:rPr>
              <a:t>, Mobile Apps, Video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6429913"/>
            <a:ext cx="342900" cy="3429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Client does the hard work</a:t>
            </a:r>
          </a:p>
          <a:p>
            <a:pPr marL="0" indent="0" algn="ctr">
              <a:buNone/>
            </a:pPr>
            <a:r>
              <a:rPr lang="en-IE" sz="2800" dirty="0" smtClean="0"/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server sends raw data </a:t>
            </a:r>
            <a:r>
              <a:rPr lang="en-IE" sz="2800" dirty="0" smtClean="0"/>
              <a:t>| client uses more resources)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733800" y="5257800"/>
            <a:ext cx="1828800" cy="0"/>
          </a:xfrm>
          <a:prstGeom prst="straightConnector1">
            <a:avLst/>
          </a:prstGeom>
          <a:ln w="79375">
            <a:solidFill>
              <a:srgbClr val="0070C0"/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4343400"/>
            <a:ext cx="1819275" cy="0"/>
          </a:xfrm>
          <a:prstGeom prst="straightConnector1">
            <a:avLst/>
          </a:prstGeom>
          <a:ln w="79375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</a:t>
            </a:r>
            <a:r>
              <a:rPr lang="en-IE" dirty="0"/>
              <a:t>–</a:t>
            </a:r>
            <a:r>
              <a:rPr lang="en-IE" dirty="0" smtClean="0"/>
              <a:t>Server: </a:t>
            </a:r>
            <a:r>
              <a:rPr lang="en-IE" dirty="0" smtClean="0">
                <a:solidFill>
                  <a:srgbClr val="7030A0"/>
                </a:solidFill>
              </a:rPr>
              <a:t>Mirror Machine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User goes to any machine (replicated/mirror)</a:t>
            </a:r>
            <a:endParaRPr lang="en-I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09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09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691187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1205712" y="3906440"/>
            <a:ext cx="546888" cy="40898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5" idx="3"/>
          </p:cNvCxnSpPr>
          <p:nvPr/>
        </p:nvCxnSpPr>
        <p:spPr>
          <a:xfrm flipH="1">
            <a:off x="2182825" y="4992976"/>
            <a:ext cx="2160575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81400" y="5524500"/>
            <a:ext cx="1066800" cy="49530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5524500"/>
            <a:ext cx="685800" cy="49530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6626"/>
            <a:ext cx="1742066" cy="17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4000500" y="3906440"/>
            <a:ext cx="3314718" cy="817960"/>
          </a:xfrm>
          <a:prstGeom prst="straightConnector1">
            <a:avLst/>
          </a:prstGeom>
          <a:ln w="63500">
            <a:solidFill>
              <a:srgbClr val="0070C0"/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924318" y="5772150"/>
            <a:ext cx="3162282" cy="364331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000500" y="6218038"/>
            <a:ext cx="3467118" cy="335162"/>
          </a:xfrm>
          <a:prstGeom prst="straightConnector1">
            <a:avLst/>
          </a:prstGeom>
          <a:ln w="63500">
            <a:solidFill>
              <a:srgbClr val="0070C0"/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00500" y="3545681"/>
            <a:ext cx="3314718" cy="87341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4119563"/>
            <a:ext cx="914400" cy="681037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56266" y="5520423"/>
            <a:ext cx="981854" cy="697615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Client goes to any mirror machine</a:t>
            </a:r>
          </a:p>
          <a:p>
            <a:pPr marL="0" indent="0" algn="ctr">
              <a:buNone/>
            </a:pPr>
            <a:r>
              <a:rPr lang="en-IE" sz="2800" dirty="0" smtClean="0"/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user-facing services are replicated</a:t>
            </a:r>
            <a:r>
              <a:rPr lang="en-IE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34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Client goes to “proxy” machine</a:t>
            </a:r>
          </a:p>
          <a:p>
            <a:pPr marL="0" indent="0" algn="ctr">
              <a:buNone/>
            </a:pPr>
            <a:r>
              <a:rPr lang="en-IE" sz="2800" dirty="0" smtClean="0"/>
              <a:t>(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proxy machine forwards request and response</a:t>
            </a:r>
            <a:r>
              <a:rPr lang="en-IE" sz="2800" dirty="0" smtClean="0"/>
              <a:t>)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1007046" y="3686838"/>
            <a:ext cx="1" cy="9882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07047" y="4876295"/>
            <a:ext cx="1" cy="9882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</a:t>
            </a:r>
            <a:r>
              <a:rPr lang="en-IE" dirty="0"/>
              <a:t>–</a:t>
            </a:r>
            <a:r>
              <a:rPr lang="en-IE" dirty="0" smtClean="0"/>
              <a:t>Server: </a:t>
            </a:r>
            <a:r>
              <a:rPr lang="en-IE" dirty="0" smtClean="0">
                <a:solidFill>
                  <a:srgbClr val="7030A0"/>
                </a:solidFill>
              </a:rPr>
              <a:t>Proxy Machine</a:t>
            </a:r>
            <a:endParaRPr lang="en-IE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19095"/>
            <a:ext cx="1556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71801"/>
            <a:ext cx="1556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753100"/>
            <a:ext cx="15568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1785494" y="3429002"/>
            <a:ext cx="1948306" cy="106679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3"/>
          </p:cNvCxnSpPr>
          <p:nvPr/>
        </p:nvCxnSpPr>
        <p:spPr>
          <a:xfrm flipH="1">
            <a:off x="1785493" y="4876295"/>
            <a:ext cx="1795907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600200" y="5333495"/>
            <a:ext cx="2286000" cy="83870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6626"/>
            <a:ext cx="1742066" cy="17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5330038" y="5257800"/>
            <a:ext cx="1756562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86400" y="4724400"/>
            <a:ext cx="1682762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12" y="4302413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3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0" y="1155395"/>
            <a:ext cx="9144000" cy="1181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Three Layer Architecture</a:t>
            </a:r>
          </a:p>
          <a:p>
            <a:pPr marL="0" indent="0" algn="ctr">
              <a:buNone/>
            </a:pPr>
            <a:r>
              <a:rPr lang="en-IE" sz="2800" dirty="0" smtClean="0"/>
              <a:t>1. </a:t>
            </a:r>
            <a:r>
              <a:rPr lang="en-IE" sz="2800" dirty="0" smtClean="0">
                <a:solidFill>
                  <a:srgbClr val="C00000"/>
                </a:solidFill>
              </a:rPr>
              <a:t>Data</a:t>
            </a:r>
            <a:r>
              <a:rPr lang="en-IE" sz="2800" dirty="0" smtClean="0"/>
              <a:t> | 2. </a:t>
            </a:r>
            <a:r>
              <a:rPr lang="en-IE" sz="2800" dirty="0" smtClean="0">
                <a:solidFill>
                  <a:srgbClr val="0070C0"/>
                </a:solidFill>
              </a:rPr>
              <a:t>Logic</a:t>
            </a:r>
            <a:r>
              <a:rPr lang="en-IE" sz="2800" dirty="0" smtClean="0"/>
              <a:t> | 3. </a:t>
            </a:r>
            <a:r>
              <a:rPr lang="en-IE" sz="2800" dirty="0" smtClean="0">
                <a:solidFill>
                  <a:srgbClr val="00B050"/>
                </a:solidFill>
              </a:rPr>
              <a:t>Presentation</a:t>
            </a:r>
          </a:p>
        </p:txBody>
      </p:sp>
      <p:sp>
        <p:nvSpPr>
          <p:cNvPr id="7178" name="Rectangle 7177"/>
          <p:cNvSpPr/>
          <p:nvPr/>
        </p:nvSpPr>
        <p:spPr>
          <a:xfrm>
            <a:off x="152400" y="2514600"/>
            <a:ext cx="5486400" cy="403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b="1" dirty="0" smtClean="0">
                <a:solidFill>
                  <a:schemeClr val="tx1"/>
                </a:solidFill>
              </a:rPr>
              <a:t>Server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 Client–Server:</a:t>
            </a:r>
            <a:r>
              <a:rPr lang="en-IE" dirty="0"/>
              <a:t> </a:t>
            </a:r>
            <a:r>
              <a:rPr lang="en-IE" dirty="0" smtClean="0"/>
              <a:t>Three-Tier Server</a:t>
            </a:r>
            <a:endParaRPr lang="en-IE" dirty="0"/>
          </a:p>
        </p:txBody>
      </p:sp>
      <p:pic>
        <p:nvPicPr>
          <p:cNvPr id="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14775"/>
            <a:ext cx="141446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124200"/>
            <a:ext cx="1676400" cy="3276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/>
              <a:t>Data</a:t>
            </a:r>
            <a:endParaRPr lang="en-IE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3124200"/>
            <a:ext cx="1676400" cy="32766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/>
              <a:t>Logic</a:t>
            </a:r>
            <a:endParaRPr lang="en-IE" b="1" dirty="0"/>
          </a:p>
        </p:txBody>
      </p:sp>
      <p:sp>
        <p:nvSpPr>
          <p:cNvPr id="7" name="Rectangle 6"/>
          <p:cNvSpPr/>
          <p:nvPr/>
        </p:nvSpPr>
        <p:spPr>
          <a:xfrm>
            <a:off x="3810000" y="3124200"/>
            <a:ext cx="1676400" cy="3276600"/>
          </a:xfrm>
          <a:prstGeom prst="rect">
            <a:avLst/>
          </a:prstGeom>
          <a:gradFill>
            <a:gsLst>
              <a:gs pos="0">
                <a:srgbClr val="00B050"/>
              </a:gs>
              <a:gs pos="96000">
                <a:srgbClr val="92D050"/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b="1" dirty="0" smtClean="0"/>
              <a:t>Presentation</a:t>
            </a:r>
            <a:endParaRPr lang="en-IE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38800" y="5476964"/>
            <a:ext cx="1524000" cy="650208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581400"/>
            <a:ext cx="1524000" cy="761999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s://cdn1.iconfinder.com/data/icons/database/PNG/512/Databas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4" y="4191000"/>
            <a:ext cx="1524001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3886200" y="6176988"/>
            <a:ext cx="1304926" cy="0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209800" y="6183915"/>
            <a:ext cx="1304926" cy="0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62619" y="3581400"/>
            <a:ext cx="1304925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5737" y="3581400"/>
            <a:ext cx="1304925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123947" y="5715001"/>
            <a:ext cx="815688" cy="468914"/>
          </a:xfrm>
          <a:prstGeom prst="straightConnector1">
            <a:avLst/>
          </a:prstGeom>
          <a:ln w="60325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170" idx="0"/>
          </p:cNvCxnSpPr>
          <p:nvPr/>
        </p:nvCxnSpPr>
        <p:spPr>
          <a:xfrm flipV="1">
            <a:off x="1177635" y="3581400"/>
            <a:ext cx="803565" cy="60960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08964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media.smashingmagazine.com/images/web-design-terms/ht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5" y="3263690"/>
            <a:ext cx="872835" cy="4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1092" y="3727384"/>
            <a:ext cx="571501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56" y="4278992"/>
            <a:ext cx="1448642" cy="14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95945" y="4819471"/>
            <a:ext cx="1371599" cy="1200329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SQL: 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Create query:</a:t>
            </a:r>
          </a:p>
          <a:p>
            <a:pPr algn="ctr"/>
            <a:r>
              <a:rPr lang="en-IE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ll salaries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5945" y="3801070"/>
            <a:ext cx="1371599" cy="646331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Add all the salaries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168" y="4412043"/>
            <a:ext cx="1356446" cy="13564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62402" y="4819471"/>
            <a:ext cx="1371598" cy="1200329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HTTP: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Total salary</a:t>
            </a:r>
          </a:p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of all employees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2401" y="3801069"/>
            <a:ext cx="1371599" cy="646331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Create HTML page</a:t>
            </a:r>
          </a:p>
        </p:txBody>
      </p:sp>
    </p:spTree>
    <p:extLst>
      <p:ext uri="{BB962C8B-B14F-4D97-AF65-F5344CB8AC3E}">
        <p14:creationId xmlns:p14="http://schemas.microsoft.com/office/powerpoint/2010/main" val="22865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34" grpId="0" animBg="1"/>
      <p:bldP spid="1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 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PEER-TO-PEER ARCHITECTURE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5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Client–Server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interacts directly with server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Peer-to-Peer (P2)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Peers interact directly with each other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4572000" cy="556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72000" y="1295400"/>
            <a:ext cx="4572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Monolithic vs. Distributed Systems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IE" dirty="0" smtClean="0"/>
              <a:t>One machine that’s </a:t>
            </a:r>
            <a:r>
              <a:rPr lang="en-IE" i="1" dirty="0" smtClean="0"/>
              <a:t>n</a:t>
            </a:r>
            <a:r>
              <a:rPr lang="en-IE" dirty="0" smtClean="0"/>
              <a:t> times as powerful?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i="1" dirty="0" smtClean="0"/>
              <a:t>n</a:t>
            </a:r>
            <a:r>
              <a:rPr lang="en-IE" dirty="0" smtClean="0"/>
              <a:t> </a:t>
            </a:r>
            <a:r>
              <a:rPr lang="en-IE" dirty="0"/>
              <a:t>machines that are equally as powerful?</a:t>
            </a:r>
          </a:p>
          <a:p>
            <a:endParaRPr lang="en-IE" dirty="0"/>
          </a:p>
        </p:txBody>
      </p:sp>
      <p:pic>
        <p:nvPicPr>
          <p:cNvPr id="13318" name="Picture 6" descr="http://www.wired.com/images_blogs/photos/uncategorized/2008/09/16/cx1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76600"/>
            <a:ext cx="30479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55" y="3276600"/>
            <a:ext cx="314909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Client–Server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interacts directly with server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Peer-to-Peer (P2)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Peers interact directly with each other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Server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83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Client–Server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interacts directly with server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Peer-to-Peer (P2)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Peers interact directly with each other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Server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1143000"/>
            <a:ext cx="4578924" cy="573052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39935" y="1733490"/>
            <a:ext cx="3641993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000" dirty="0" err="1" smtClean="0">
                <a:latin typeface="Segoe UI Light" panose="020B0502040204020203" pitchFamily="34" charset="0"/>
              </a:rPr>
              <a:t>Examples</a:t>
            </a:r>
            <a:r>
              <a:rPr lang="es-CL" sz="2000" dirty="0" smtClean="0">
                <a:latin typeface="Segoe UI Light" panose="020B0502040204020203" pitchFamily="34" charset="0"/>
              </a:rPr>
              <a:t> of P2P </a:t>
            </a:r>
            <a:r>
              <a:rPr lang="es-CL" sz="2000" dirty="0" err="1" smtClean="0">
                <a:latin typeface="Segoe UI Light" panose="020B0502040204020203" pitchFamily="34" charset="0"/>
              </a:rPr>
              <a:t>systems</a:t>
            </a:r>
            <a:r>
              <a:rPr lang="es-CL" sz="2000" dirty="0" smtClean="0">
                <a:latin typeface="Segoe UI Light" panose="020B0502040204020203" pitchFamily="34" charset="0"/>
              </a:rPr>
              <a:t>?</a:t>
            </a:r>
            <a:endParaRPr lang="en-GB" sz="2000" dirty="0">
              <a:latin typeface="Segoe UI Light" panose="020B0502040204020203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919" y="174170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Online Banking: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Clients interact with a central banking server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Cryptocurrencies </a:t>
            </a:r>
            <a:r>
              <a:rPr lang="en-IE" sz="2000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(e.g., </a:t>
            </a:r>
            <a:r>
              <a:rPr lang="en-IE" sz="2000" b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BitCoin</a:t>
            </a:r>
            <a:r>
              <a:rPr lang="en-IE" sz="2000" b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):</a:t>
            </a:r>
            <a:endParaRPr lang="en-IE" sz="2000" b="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Peers act both as the bank and the client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Server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565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File Servers </a:t>
            </a: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b="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DropBox</a:t>
            </a: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Clients interact with a central file server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P2P File Sharing </a:t>
            </a:r>
            <a:r>
              <a:rPr lang="en-IE" sz="2000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(e.g., </a:t>
            </a:r>
            <a:r>
              <a:rPr lang="en-IE" sz="2000" b="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Bittorrent</a:t>
            </a:r>
            <a:r>
              <a:rPr lang="en-IE" sz="2000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Peers act both as the file server and the client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Server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022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0412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143000"/>
            <a:ext cx="4570412" cy="57150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Peer-to-Peer</a:t>
            </a:r>
            <a:r>
              <a:rPr lang="en-IE" dirty="0" smtClean="0"/>
              <a:t> 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P2P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SVN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Clients interact with a central versioning repository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4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3/3f/P2P-network.svg/500px-P2P-networ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44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4570412" y="1219200"/>
            <a:ext cx="4570412" cy="121364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GIT</a:t>
            </a:r>
            <a:endParaRPr lang="en-IE" sz="2000" b="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Peers have their own repositories, which they synch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39194" y="3048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14400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439194" y="5310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971006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19100" y="4179000"/>
            <a:ext cx="990600" cy="762000"/>
          </a:xfrm>
          <a:prstGeom prst="rect">
            <a:avLst/>
          </a:prstGeom>
          <a:solidFill>
            <a:schemeClr val="accent4"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Client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714792" y="4179000"/>
            <a:ext cx="990600" cy="762000"/>
          </a:xfrm>
          <a:prstGeom prst="rect">
            <a:avLst/>
          </a:prstGeom>
          <a:solidFill>
            <a:schemeClr val="bg2">
              <a:lumMod val="10000"/>
              <a:alpha val="7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Server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18420" y="3048000"/>
            <a:ext cx="990600" cy="762000"/>
            <a:chOff x="6285204" y="4198315"/>
            <a:chExt cx="990600" cy="762000"/>
          </a:xfrm>
        </p:grpSpPr>
        <p:sp>
          <p:nvSpPr>
            <p:cNvPr id="25" name="Rectangle 24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87394" y="3048000"/>
            <a:ext cx="990600" cy="762000"/>
            <a:chOff x="6285204" y="4198315"/>
            <a:chExt cx="990600" cy="762000"/>
          </a:xfrm>
        </p:grpSpPr>
        <p:sp>
          <p:nvSpPr>
            <p:cNvPr id="38" name="Rectangle 37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7912" y="4179000"/>
            <a:ext cx="990600" cy="762000"/>
            <a:chOff x="6285204" y="4198315"/>
            <a:chExt cx="990600" cy="762000"/>
          </a:xfrm>
        </p:grpSpPr>
        <p:sp>
          <p:nvSpPr>
            <p:cNvPr id="41" name="Rectangle 40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604" y="4179000"/>
            <a:ext cx="990600" cy="762000"/>
            <a:chOff x="6285204" y="4198315"/>
            <a:chExt cx="990600" cy="762000"/>
          </a:xfrm>
        </p:grpSpPr>
        <p:sp>
          <p:nvSpPr>
            <p:cNvPr id="44" name="Rectangle 43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18420" y="5322000"/>
            <a:ext cx="990600" cy="762000"/>
            <a:chOff x="6285204" y="4198315"/>
            <a:chExt cx="990600" cy="762000"/>
          </a:xfrm>
        </p:grpSpPr>
        <p:sp>
          <p:nvSpPr>
            <p:cNvPr id="47" name="Rectangle 46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5304" y="5310000"/>
            <a:ext cx="990600" cy="762000"/>
            <a:chOff x="6285204" y="4198315"/>
            <a:chExt cx="990600" cy="762000"/>
          </a:xfrm>
        </p:grpSpPr>
        <p:sp>
          <p:nvSpPr>
            <p:cNvPr id="50" name="Rectangle 49"/>
            <p:cNvSpPr/>
            <p:nvPr/>
          </p:nvSpPr>
          <p:spPr>
            <a:xfrm>
              <a:off x="6285204" y="4198315"/>
              <a:ext cx="990600" cy="381000"/>
            </a:xfrm>
            <a:prstGeom prst="rect">
              <a:avLst/>
            </a:prstGeom>
            <a:solidFill>
              <a:schemeClr val="accent4"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/>
                <a:t>Client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204" y="4579315"/>
              <a:ext cx="990600" cy="381000"/>
            </a:xfrm>
            <a:prstGeom prst="rect">
              <a:avLst/>
            </a:prstGeom>
            <a:solidFill>
              <a:schemeClr val="bg2">
                <a:lumMod val="10000"/>
                <a:alpha val="7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Server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991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Peer-to-Peer: 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Unstructured</a:t>
            </a:r>
            <a:r>
              <a:rPr lang="en-IE" sz="3200" dirty="0" smtClean="0"/>
              <a:t> (flooding)</a:t>
            </a:r>
            <a:endParaRPr lang="en-IE" sz="3200" dirty="0"/>
          </a:p>
        </p:txBody>
      </p:sp>
      <p:pic>
        <p:nvPicPr>
          <p:cNvPr id="11266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0018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9" y="5701922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09" y="3173078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4860"/>
            <a:ext cx="782782" cy="7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1689"/>
              <a:gd name="adj2" fmla="val 77365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Ricky Martin’s new album?</a:t>
            </a:r>
            <a:endParaRPr lang="en-I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Rectangle 11271"/>
          <p:cNvSpPr/>
          <p:nvPr/>
        </p:nvSpPr>
        <p:spPr>
          <a:xfrm>
            <a:off x="817418" y="3505200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6159500" y="4914900"/>
            <a:ext cx="889000" cy="603062"/>
          </a:xfrm>
          <a:prstGeom prst="rect">
            <a:avLst/>
          </a:prstGeom>
          <a:solidFill>
            <a:srgbClr val="FF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26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Peer-to-Peer: </a:t>
            </a:r>
            <a:r>
              <a:rPr lang="en-IE" sz="3200" dirty="0">
                <a:solidFill>
                  <a:schemeClr val="accent6">
                    <a:lumMod val="75000"/>
                  </a:schemeClr>
                </a:solidFill>
              </a:rPr>
              <a:t>Unstructured</a:t>
            </a:r>
            <a:r>
              <a:rPr lang="en-IE" sz="3200" dirty="0"/>
              <a:t> (flooding)</a:t>
            </a:r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5632"/>
              <a:gd name="adj2" fmla="val 85498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Pixie’s new album?</a:t>
            </a:r>
            <a:endParaRPr lang="en-I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72400" y="5517962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290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91" y="5615760"/>
            <a:ext cx="787400" cy="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2971800" y="1981200"/>
            <a:ext cx="381000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057400" y="2133600"/>
            <a:ext cx="3810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53128" y="3963642"/>
            <a:ext cx="0" cy="7226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667000" y="3886200"/>
            <a:ext cx="762000" cy="304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533650" y="4038600"/>
            <a:ext cx="1085850" cy="17526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715000" y="3105150"/>
            <a:ext cx="88900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987143" y="4914900"/>
            <a:ext cx="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00800" y="5687786"/>
            <a:ext cx="647700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13336" y="3963642"/>
            <a:ext cx="323850" cy="14465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771900" y="4686300"/>
            <a:ext cx="0" cy="100148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71293" y="4871160"/>
            <a:ext cx="889000" cy="603062"/>
          </a:xfrm>
          <a:prstGeom prst="rect">
            <a:avLst/>
          </a:prstGeom>
          <a:solidFill>
            <a:srgbClr val="FF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4762500" y="3124200"/>
            <a:ext cx="2312762" cy="239376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Peer-to-Peer: 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Unstructured</a:t>
            </a:r>
            <a:r>
              <a:rPr lang="en-IE" sz="3200" dirty="0" smtClean="0"/>
              <a:t> (flooding)</a:t>
            </a:r>
            <a:endParaRPr lang="en-IE" sz="3200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72200" cy="50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089400" y="1219200"/>
            <a:ext cx="2514600" cy="1219200"/>
          </a:xfrm>
          <a:prstGeom prst="cloudCallout">
            <a:avLst>
              <a:gd name="adj1" fmla="val -35632"/>
              <a:gd name="adj2" fmla="val 854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Pixie’s new album?</a:t>
            </a:r>
            <a:endParaRPr lang="en-I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983270"/>
            <a:ext cx="457200" cy="1147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2778919"/>
            <a:ext cx="990600" cy="116681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2500" y="3352800"/>
            <a:ext cx="876300" cy="1066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86200" y="3299910"/>
            <a:ext cx="346364" cy="663732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38400" y="3124200"/>
            <a:ext cx="1620982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72400" y="5517962"/>
            <a:ext cx="935182" cy="961523"/>
          </a:xfrm>
          <a:prstGeom prst="rect">
            <a:avLst/>
          </a:prstGeom>
          <a:noFill/>
          <a:ln w="952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290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91" y="5615760"/>
            <a:ext cx="787400" cy="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2971800" y="1981200"/>
            <a:ext cx="381000" cy="5334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057400" y="2133600"/>
            <a:ext cx="3810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53128" y="3963642"/>
            <a:ext cx="0" cy="7226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667000" y="3886200"/>
            <a:ext cx="762000" cy="304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533650" y="4038600"/>
            <a:ext cx="1085850" cy="17526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715000" y="3105150"/>
            <a:ext cx="88900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987143" y="4914900"/>
            <a:ext cx="0" cy="4953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00800" y="5687786"/>
            <a:ext cx="647700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13336" y="3963642"/>
            <a:ext cx="323850" cy="144655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771900" y="4686300"/>
            <a:ext cx="0" cy="100148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71293" y="4871160"/>
            <a:ext cx="889000" cy="603062"/>
          </a:xfrm>
          <a:prstGeom prst="rect">
            <a:avLst/>
          </a:prstGeom>
          <a:solidFill>
            <a:srgbClr val="FF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4762500" y="3124200"/>
            <a:ext cx="2312762" cy="239376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1371600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Transparency?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2475009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Flexibility?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3580254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Reliability?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4685499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Performance?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5790744"/>
            <a:ext cx="9144000" cy="97586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Scalability?</a:t>
            </a:r>
          </a:p>
        </p:txBody>
      </p:sp>
    </p:spTree>
    <p:extLst>
      <p:ext uri="{BB962C8B-B14F-4D97-AF65-F5344CB8AC3E}">
        <p14:creationId xmlns:p14="http://schemas.microsoft.com/office/powerpoint/2010/main" val="21575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(Central)</a:t>
            </a:r>
            <a:endParaRPr lang="en-IE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In central server, each peer registers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Content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Address</a:t>
            </a:r>
          </a:p>
          <a:p>
            <a:endParaRPr lang="en-IE" dirty="0" smtClean="0">
              <a:solidFill>
                <a:schemeClr val="accent6"/>
              </a:solidFill>
            </a:endParaRP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 requests content from server</a:t>
            </a:r>
          </a:p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Peers connect directly</a:t>
            </a:r>
          </a:p>
          <a:p>
            <a:endParaRPr lang="en-IE" dirty="0"/>
          </a:p>
        </p:txBody>
      </p:sp>
      <p:pic>
        <p:nvPicPr>
          <p:cNvPr id="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574346" y="1371600"/>
            <a:ext cx="2514600" cy="1219200"/>
          </a:xfrm>
          <a:prstGeom prst="cloudCallout">
            <a:avLst>
              <a:gd name="adj1" fmla="val 25732"/>
              <a:gd name="adj2" fmla="val 80030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Ricky Martin’s new album?</a:t>
            </a:r>
            <a:endParaRPr lang="en-IE" dirty="0"/>
          </a:p>
        </p:txBody>
      </p:sp>
      <p:pic>
        <p:nvPicPr>
          <p:cNvPr id="10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42" y="5777169"/>
            <a:ext cx="616779" cy="6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6553200" y="4495800"/>
            <a:ext cx="476250" cy="533400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629400" y="3556104"/>
            <a:ext cx="450021" cy="48249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53200" y="3556104"/>
            <a:ext cx="0" cy="1473096"/>
          </a:xfrm>
          <a:prstGeom prst="line">
            <a:avLst/>
          </a:prstGeom>
          <a:ln w="889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79421" y="3910263"/>
            <a:ext cx="467591" cy="764777"/>
          </a:xfrm>
          <a:prstGeom prst="rect">
            <a:avLst/>
          </a:prstGeom>
          <a:noFill/>
          <a:ln w="952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Segoe UI Light" panose="020B0502040204020203" pitchFamily="34" charset="0"/>
              </a:rPr>
              <a:t>Advantages</a:t>
            </a:r>
            <a:r>
              <a:rPr lang="es-CL" sz="2000" dirty="0">
                <a:latin typeface="Segoe UI Light" panose="020B0502040204020203" pitchFamily="34" charset="0"/>
              </a:rPr>
              <a:t> </a:t>
            </a:r>
            <a:r>
              <a:rPr lang="es-CL" sz="2000" dirty="0" smtClean="0">
                <a:latin typeface="Segoe UI Light" panose="020B0502040204020203" pitchFamily="34" charset="0"/>
              </a:rPr>
              <a:t>/ </a:t>
            </a:r>
            <a:r>
              <a:rPr lang="es-CL" sz="2000" dirty="0" err="1" smtClean="0">
                <a:latin typeface="Segoe UI Light" panose="020B0502040204020203" pitchFamily="34" charset="0"/>
              </a:rPr>
              <a:t>Disadvantages</a:t>
            </a:r>
            <a:r>
              <a:rPr lang="es-CL" sz="2000" dirty="0" smtClean="0">
                <a:latin typeface="Segoe UI Light" panose="020B0502040204020203" pitchFamily="34" charset="0"/>
              </a:rPr>
              <a:t>?</a:t>
            </a:r>
            <a:endParaRPr lang="en-GB" sz="2000" dirty="0">
              <a:latin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(Central)</a:t>
            </a:r>
            <a:endParaRPr lang="en-IE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In central server, each peer registers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Content</a:t>
            </a:r>
          </a:p>
          <a:p>
            <a:pPr lvl="1"/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Address</a:t>
            </a:r>
          </a:p>
          <a:p>
            <a:endParaRPr lang="en-IE" dirty="0" smtClean="0">
              <a:solidFill>
                <a:schemeClr val="accent6"/>
              </a:solidFill>
            </a:endParaRP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Peer requests content from server</a:t>
            </a:r>
          </a:p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Peers connect directly</a:t>
            </a:r>
          </a:p>
          <a:p>
            <a:endParaRPr lang="en-IE" dirty="0"/>
          </a:p>
        </p:txBody>
      </p:sp>
      <p:pic>
        <p:nvPicPr>
          <p:cNvPr id="8" name="Picture 8" descr="http://upload.wikimedia.org/wikipedia/commons/thumb/f/fb/Server-based-network.svg/500px-Server-based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4114800" cy="4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6553200" y="4495800"/>
            <a:ext cx="476250" cy="533400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629400" y="3556104"/>
            <a:ext cx="450021" cy="48249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53200" y="3556104"/>
            <a:ext cx="0" cy="1473096"/>
          </a:xfrm>
          <a:prstGeom prst="line">
            <a:avLst/>
          </a:prstGeom>
          <a:ln w="889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79421" y="3910263"/>
            <a:ext cx="467591" cy="764777"/>
          </a:xfrm>
          <a:prstGeom prst="rect">
            <a:avLst/>
          </a:prstGeom>
          <a:noFill/>
          <a:ln w="952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Segoe UI Light" panose="020B0502040204020203" pitchFamily="34" charset="0"/>
              </a:rPr>
              <a:t>Advantages</a:t>
            </a:r>
            <a:r>
              <a:rPr lang="es-CL" sz="2000" dirty="0">
                <a:latin typeface="Segoe UI Light" panose="020B0502040204020203" pitchFamily="34" charset="0"/>
              </a:rPr>
              <a:t> </a:t>
            </a:r>
            <a:r>
              <a:rPr lang="es-CL" sz="2000" dirty="0" smtClean="0">
                <a:latin typeface="Segoe UI Light" panose="020B0502040204020203" pitchFamily="34" charset="0"/>
              </a:rPr>
              <a:t>/ </a:t>
            </a:r>
            <a:r>
              <a:rPr lang="es-CL" sz="2000" dirty="0" err="1" smtClean="0">
                <a:latin typeface="Segoe UI Light" panose="020B0502040204020203" pitchFamily="34" charset="0"/>
              </a:rPr>
              <a:t>Disadvantages</a:t>
            </a:r>
            <a:r>
              <a:rPr lang="es-CL" sz="2000" dirty="0" smtClean="0">
                <a:latin typeface="Segoe UI Light" panose="020B0502040204020203" pitchFamily="34" charset="0"/>
              </a:rPr>
              <a:t>?</a:t>
            </a:r>
            <a:endParaRPr lang="en-GB" sz="2000" dirty="0">
              <a:latin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295400"/>
            <a:ext cx="4572000" cy="556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72000" y="1295400"/>
            <a:ext cx="4572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934200" y="2779569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Parallel vs. Distributed Systems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Distributed System</a:t>
            </a:r>
          </a:p>
          <a:p>
            <a:pPr marL="457200" lvl="1" indent="0">
              <a:buNone/>
            </a:pPr>
            <a:r>
              <a:rPr lang="en-IE" dirty="0" smtClean="0"/>
              <a:t>often </a:t>
            </a:r>
            <a:r>
              <a:rPr lang="en-IE" i="1" dirty="0" smtClean="0"/>
              <a:t>shared nothing</a:t>
            </a:r>
            <a:endParaRPr lang="en-IE" i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084369"/>
            <a:ext cx="3886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04800" y="4036869"/>
            <a:ext cx="37338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Memory</a:t>
            </a:r>
            <a:endParaRPr lang="en-IE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9" name="Rectangle 8"/>
          <p:cNvSpPr/>
          <p:nvPr/>
        </p:nvSpPr>
        <p:spPr>
          <a:xfrm>
            <a:off x="1600200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10" name="Rectangle 9"/>
          <p:cNvSpPr/>
          <p:nvPr/>
        </p:nvSpPr>
        <p:spPr>
          <a:xfrm>
            <a:off x="2902527" y="3143251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876300" y="3714751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3693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693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86600" y="2824597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16" name="Rectangle 15"/>
          <p:cNvSpPr/>
          <p:nvPr/>
        </p:nvSpPr>
        <p:spPr>
          <a:xfrm>
            <a:off x="7086600" y="3711287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Memory</a:t>
            </a:r>
            <a:endParaRPr lang="en-IE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58100" y="33891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5400" y="3846369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5257800" y="3891397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21" name="Rectangle 20"/>
          <p:cNvSpPr/>
          <p:nvPr/>
        </p:nvSpPr>
        <p:spPr>
          <a:xfrm>
            <a:off x="5257800" y="4778087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Memory</a:t>
            </a:r>
            <a:endParaRPr lang="en-IE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29300" y="4455969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34200" y="4953000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7086600" y="4998028"/>
            <a:ext cx="1143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Processor</a:t>
            </a:r>
            <a:endParaRPr lang="en-IE" b="1" dirty="0"/>
          </a:p>
        </p:txBody>
      </p:sp>
      <p:sp>
        <p:nvSpPr>
          <p:cNvPr id="25" name="Rectangle 24"/>
          <p:cNvSpPr/>
          <p:nvPr/>
        </p:nvSpPr>
        <p:spPr>
          <a:xfrm>
            <a:off x="7086600" y="5884718"/>
            <a:ext cx="1143000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Memory</a:t>
            </a:r>
            <a:endParaRPr lang="en-IE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58100" y="5562600"/>
            <a:ext cx="0" cy="32211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1"/>
          </p:cNvCxnSpPr>
          <p:nvPr/>
        </p:nvCxnSpPr>
        <p:spPr>
          <a:xfrm>
            <a:off x="6553200" y="5446569"/>
            <a:ext cx="381000" cy="306531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7" idx="1"/>
          </p:cNvCxnSpPr>
          <p:nvPr/>
        </p:nvCxnSpPr>
        <p:spPr>
          <a:xfrm flipV="1">
            <a:off x="6553200" y="3579669"/>
            <a:ext cx="381000" cy="26670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2286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/>
              <a:t>Parallel System</a:t>
            </a:r>
          </a:p>
          <a:p>
            <a:pPr marL="457200" lvl="1" indent="0">
              <a:buFont typeface="Arial" pitchFamily="34" charset="0"/>
              <a:buNone/>
            </a:pPr>
            <a:r>
              <a:rPr lang="en-IE" smtClean="0"/>
              <a:t>often </a:t>
            </a:r>
            <a:r>
              <a:rPr lang="en-IE" i="1" smtClean="0"/>
              <a:t>shared memory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952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4438650" y="2500581"/>
            <a:ext cx="533400" cy="6762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67300" y="2376756"/>
            <a:ext cx="114300" cy="8763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(Hierarchical)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00B050"/>
                </a:solidFill>
              </a:rPr>
              <a:t>Super-peers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peers</a:t>
            </a:r>
          </a:p>
          <a:p>
            <a:endParaRPr lang="en-I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IE" dirty="0" smtClean="0">
                <a:solidFill>
                  <a:srgbClr val="00B050"/>
                </a:solidFill>
              </a:rPr>
              <a:t>Super-peers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E" dirty="0" smtClean="0"/>
              <a:t>index and organise the content of local </a:t>
            </a:r>
            <a:r>
              <a:rPr lang="en-IE" dirty="0" smtClean="0">
                <a:solidFill>
                  <a:schemeClr val="accent5">
                    <a:lumMod val="75000"/>
                  </a:schemeClr>
                </a:solidFill>
              </a:rPr>
              <a:t>peers</a:t>
            </a:r>
            <a:endParaRPr lang="en-IE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1600" y="3481656"/>
            <a:ext cx="304800" cy="137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38800" y="4472256"/>
            <a:ext cx="19812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10426" y="2633931"/>
            <a:ext cx="419099" cy="18383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638550" y="26815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4229100" y="2310081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972050" y="2119581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6629400" y="16528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7543800" y="16147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8067675" y="21862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8486775" y="42817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8239125" y="48532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343400" y="506280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4552950" y="55390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5219700" y="57295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5967413" y="5729556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6419850" y="5339031"/>
            <a:ext cx="4191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48100" y="2872056"/>
            <a:ext cx="1276350" cy="4572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486275" y="5043756"/>
            <a:ext cx="1000125" cy="2095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5005656"/>
            <a:ext cx="609600" cy="7143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9250" y="5062806"/>
            <a:ext cx="57150" cy="8572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486400" y="5043756"/>
            <a:ext cx="690563" cy="8763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562600" y="5043756"/>
            <a:ext cx="1066800" cy="5143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7629525" y="4472256"/>
            <a:ext cx="857250" cy="5905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753351" y="4472256"/>
            <a:ext cx="857249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210427" y="2376756"/>
            <a:ext cx="1066798" cy="2571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200900" y="1805256"/>
            <a:ext cx="542927" cy="8286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838950" y="1843356"/>
            <a:ext cx="361950" cy="79057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648200" y="2872056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6781800" y="2252931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7210425" y="4091256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5067300" y="4624656"/>
            <a:ext cx="8382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562600" y="2633931"/>
            <a:ext cx="1647826" cy="23717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Advantages / Disadvantages?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Peer-to-Peer: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 smtClean="0"/>
              <a:t> (Distributed Index)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24401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Often a: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Distributed Hash Table (DHT)</a:t>
            </a:r>
          </a:p>
          <a:p>
            <a:r>
              <a:rPr lang="en-IE" sz="2400" dirty="0" smtClean="0"/>
              <a:t>(</a:t>
            </a:r>
            <a:r>
              <a:rPr lang="en-IE" sz="2400" i="1" dirty="0" err="1" smtClean="0"/>
              <a:t>key</a:t>
            </a:r>
            <a:r>
              <a:rPr lang="en-IE" sz="2400" dirty="0" err="1" smtClean="0"/>
              <a:t>,</a:t>
            </a:r>
            <a:r>
              <a:rPr lang="en-IE" sz="2400" i="1" dirty="0" err="1" smtClean="0"/>
              <a:t>value</a:t>
            </a:r>
            <a:r>
              <a:rPr lang="en-IE" sz="2400" dirty="0" smtClean="0"/>
              <a:t>) pairs</a:t>
            </a:r>
          </a:p>
          <a:p>
            <a:r>
              <a:rPr lang="en-IE" sz="2400" dirty="0" smtClean="0"/>
              <a:t>Hash on</a:t>
            </a:r>
            <a:r>
              <a:rPr lang="en-IE" sz="2400" i="1" dirty="0" smtClean="0"/>
              <a:t> key</a:t>
            </a:r>
            <a:r>
              <a:rPr lang="en-IE" sz="2400" dirty="0" smtClean="0"/>
              <a:t> </a:t>
            </a:r>
          </a:p>
          <a:p>
            <a:r>
              <a:rPr lang="en-IE" sz="2400" dirty="0" smtClean="0"/>
              <a:t>Insert with (</a:t>
            </a:r>
            <a:r>
              <a:rPr lang="en-IE" sz="2400" i="1" dirty="0" err="1" smtClean="0"/>
              <a:t>key</a:t>
            </a:r>
            <a:r>
              <a:rPr lang="en-IE" sz="2400" dirty="0" err="1" smtClean="0"/>
              <a:t>,</a:t>
            </a:r>
            <a:r>
              <a:rPr lang="en-IE" sz="2400" i="1" dirty="0" err="1" smtClean="0"/>
              <a:t>value</a:t>
            </a:r>
            <a:r>
              <a:rPr lang="en-IE" sz="2400" dirty="0" smtClean="0"/>
              <a:t>)</a:t>
            </a:r>
          </a:p>
          <a:p>
            <a:r>
              <a:rPr lang="en-IE" sz="2400" dirty="0" smtClean="0"/>
              <a:t>Peer indexes </a:t>
            </a:r>
            <a:r>
              <a:rPr lang="en-IE" sz="2400" i="1" dirty="0" smtClean="0"/>
              <a:t>key</a:t>
            </a:r>
            <a:r>
              <a:rPr lang="en-IE" sz="2400" dirty="0" smtClean="0"/>
              <a:t> range</a:t>
            </a:r>
          </a:p>
          <a:p>
            <a:endParaRPr lang="en-IE" dirty="0"/>
          </a:p>
        </p:txBody>
      </p:sp>
      <p:pic>
        <p:nvPicPr>
          <p:cNvPr id="13314" name="Picture 2" descr="File:Structured (DHT)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35" y="2195077"/>
            <a:ext cx="4220965" cy="3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le:Musica + Alma + Se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92" y="5430396"/>
            <a:ext cx="546064" cy="5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491" y="5407779"/>
            <a:ext cx="53570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5256" y="506106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Hash: 000</a:t>
            </a:r>
            <a:endParaRPr lang="en-I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17314" y="503844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Hash: 111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092" y="6340648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Advantages / Disadvantages?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092" y="63398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469570" y="2871787"/>
            <a:ext cx="2767296" cy="10644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00541" y="2076451"/>
            <a:ext cx="900952" cy="19640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1600" y="1905000"/>
            <a:ext cx="3200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Peer-to-Peer: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/>
              <a:t> (DHT)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2744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Circular DHT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Only aware of neighbours</a:t>
            </a:r>
          </a:p>
          <a:p>
            <a:pPr lvl="1"/>
            <a:r>
              <a:rPr lang="en-IE" dirty="0" smtClean="0"/>
              <a:t>O(</a:t>
            </a:r>
            <a:r>
              <a:rPr lang="en-IE" i="1" dirty="0" smtClean="0"/>
              <a:t>n</a:t>
            </a:r>
            <a:r>
              <a:rPr lang="en-IE" dirty="0" smtClean="0"/>
              <a:t>)</a:t>
            </a:r>
            <a:r>
              <a:rPr lang="en-IE" i="1" dirty="0" smtClean="0"/>
              <a:t> lookups</a:t>
            </a:r>
            <a:endParaRPr lang="en-IE" i="1" dirty="0"/>
          </a:p>
          <a:p>
            <a:endParaRPr lang="en-IE" dirty="0" smtClean="0"/>
          </a:p>
          <a:p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Shortcuts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Skips ahead</a:t>
            </a:r>
          </a:p>
          <a:p>
            <a:pPr lvl="1"/>
            <a:r>
              <a:rPr lang="en-IE" dirty="0" smtClean="0"/>
              <a:t>Enables binary-search-like behaviour</a:t>
            </a:r>
          </a:p>
          <a:p>
            <a:pPr lvl="1"/>
            <a:r>
              <a:rPr lang="en-IE" dirty="0" smtClean="0"/>
              <a:t>O(log(</a:t>
            </a:r>
            <a:r>
              <a:rPr lang="en-IE" i="1" dirty="0" smtClean="0"/>
              <a:t>n</a:t>
            </a:r>
            <a:r>
              <a:rPr lang="en-IE" dirty="0" smtClean="0"/>
              <a:t>))</a:t>
            </a:r>
            <a:r>
              <a:rPr lang="en-IE" i="1" dirty="0" smtClean="0"/>
              <a:t> lookups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6" y="4419600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4" y="1821656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7" y="3733800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4" y="265161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599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21657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43187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43" y="3681413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5198" y="15832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000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0" y="23619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001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8429625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010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7715261" y="4615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011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4824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100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840920" y="4040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101</a:t>
            </a:r>
            <a:endParaRPr lang="en-IE" dirty="0"/>
          </a:p>
        </p:txBody>
      </p:sp>
      <p:sp>
        <p:nvSpPr>
          <p:cNvPr id="25" name="TextBox 24"/>
          <p:cNvSpPr txBox="1"/>
          <p:nvPr/>
        </p:nvSpPr>
        <p:spPr>
          <a:xfrm>
            <a:off x="4608643" y="25466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110</a:t>
            </a:r>
            <a:endParaRPr lang="en-IE" dirty="0"/>
          </a:p>
        </p:txBody>
      </p:sp>
      <p:sp>
        <p:nvSpPr>
          <p:cNvPr id="26" name="TextBox 25"/>
          <p:cNvSpPr txBox="1"/>
          <p:nvPr/>
        </p:nvSpPr>
        <p:spPr>
          <a:xfrm>
            <a:off x="5438306" y="16369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111</a:t>
            </a:r>
            <a:endParaRPr lang="en-IE" dirty="0"/>
          </a:p>
        </p:txBody>
      </p:sp>
      <p:sp>
        <p:nvSpPr>
          <p:cNvPr id="27" name="Cloud Callout 26"/>
          <p:cNvSpPr/>
          <p:nvPr/>
        </p:nvSpPr>
        <p:spPr>
          <a:xfrm>
            <a:off x="6077898" y="5193744"/>
            <a:ext cx="2514600" cy="1219200"/>
          </a:xfrm>
          <a:prstGeom prst="cloudCallout">
            <a:avLst>
              <a:gd name="adj1" fmla="val 2247"/>
              <a:gd name="adj2" fmla="val -762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Pixie’s new album? </a:t>
            </a:r>
            <a:r>
              <a:rPr lang="en-IE" b="1" dirty="0" smtClean="0"/>
              <a:t>111</a:t>
            </a:r>
            <a:endParaRPr lang="en-IE" b="1" dirty="0"/>
          </a:p>
        </p:txBody>
      </p:sp>
      <p:cxnSp>
        <p:nvCxnSpPr>
          <p:cNvPr id="31" name="Straight Connector 30"/>
          <p:cNvCxnSpPr>
            <a:endCxn id="17" idx="2"/>
          </p:cNvCxnSpPr>
          <p:nvPr/>
        </p:nvCxnSpPr>
        <p:spPr>
          <a:xfrm flipH="1" flipV="1">
            <a:off x="5469570" y="4191000"/>
            <a:ext cx="550229" cy="424934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6" idx="1"/>
          </p:cNvCxnSpPr>
          <p:nvPr/>
        </p:nvCxnSpPr>
        <p:spPr>
          <a:xfrm flipH="1" flipV="1">
            <a:off x="5181600" y="2871787"/>
            <a:ext cx="36643" cy="862013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38306" y="2076451"/>
            <a:ext cx="581493" cy="470177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5" idx="2"/>
          </p:cNvCxnSpPr>
          <p:nvPr/>
        </p:nvCxnSpPr>
        <p:spPr>
          <a:xfrm flipH="1" flipV="1">
            <a:off x="6318757" y="2331244"/>
            <a:ext cx="981784" cy="2078592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upload.wikimedia.org/wikipedia/en/thumb/6/6c/PixiesEP2cover.jpg/220px-PixiesEP2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91" y="1246861"/>
            <a:ext cx="535709" cy="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>
            <a:stCxn id="14" idx="0"/>
            <a:endCxn id="15" idx="2"/>
          </p:cNvCxnSpPr>
          <p:nvPr/>
        </p:nvCxnSpPr>
        <p:spPr>
          <a:xfrm flipH="1" flipV="1">
            <a:off x="6318757" y="2331244"/>
            <a:ext cx="1" cy="20883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617714" y="4768334"/>
            <a:ext cx="578805" cy="32266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5" idx="2"/>
          </p:cNvCxnSpPr>
          <p:nvPr/>
        </p:nvCxnSpPr>
        <p:spPr>
          <a:xfrm flipH="1">
            <a:off x="6318756" y="2331244"/>
            <a:ext cx="1" cy="2072223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Peer-to-Peer: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Structured</a:t>
            </a:r>
            <a:r>
              <a:rPr lang="en-IE" dirty="0"/>
              <a:t> (DHT)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Handle peers leaving </a:t>
            </a:r>
            <a:r>
              <a:rPr lang="en-IE" dirty="0" smtClean="0"/>
              <a:t>(churn)</a:t>
            </a:r>
          </a:p>
          <a:p>
            <a:pPr lvl="1"/>
            <a:r>
              <a:rPr lang="en-IE" dirty="0" smtClean="0"/>
              <a:t>Keep </a:t>
            </a:r>
            <a:r>
              <a:rPr lang="en-IE" i="1" dirty="0" smtClean="0"/>
              <a:t>n</a:t>
            </a:r>
            <a:r>
              <a:rPr lang="en-IE" dirty="0" smtClean="0"/>
              <a:t> successors</a:t>
            </a:r>
          </a:p>
          <a:p>
            <a:pPr lvl="1"/>
            <a:endParaRPr lang="en-IE" dirty="0"/>
          </a:p>
          <a:p>
            <a:r>
              <a:rPr lang="en-IE" dirty="0" smtClean="0"/>
              <a:t>New peers</a:t>
            </a:r>
          </a:p>
          <a:p>
            <a:pPr lvl="1"/>
            <a:r>
              <a:rPr lang="en-IE" dirty="0" smtClean="0"/>
              <a:t>Fill gaps</a:t>
            </a:r>
            <a:endParaRPr lang="en-IE" dirty="0"/>
          </a:p>
          <a:p>
            <a:pPr lvl="1"/>
            <a:r>
              <a:rPr lang="en-IE" dirty="0"/>
              <a:t>Replicate</a:t>
            </a:r>
          </a:p>
          <a:p>
            <a:pPr marL="457200" lvl="1" indent="0">
              <a:buNone/>
            </a:pPr>
            <a:endParaRPr lang="en-IE" dirty="0" smtClean="0"/>
          </a:p>
        </p:txBody>
      </p:sp>
      <p:sp>
        <p:nvSpPr>
          <p:cNvPr id="7" name="Oval 6"/>
          <p:cNvSpPr/>
          <p:nvPr/>
        </p:nvSpPr>
        <p:spPr>
          <a:xfrm>
            <a:off x="5181600" y="1905000"/>
            <a:ext cx="3200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4" y="1821656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7" y="3733800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599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21657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43187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43" y="3681413"/>
            <a:ext cx="502654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35198" y="15832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000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0" y="23619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001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8429625" y="3593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010</a:t>
            </a:r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7715261" y="4615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011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824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100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4840920" y="4040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101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608643" y="25466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110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5438306" y="16369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111</a:t>
            </a:r>
            <a:endParaRPr lang="en-IE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3" y="2502694"/>
            <a:ext cx="51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98" y="1833326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85" y="2396822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56" y="460002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68" y="3933895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23024" y="2902745"/>
            <a:ext cx="1613391" cy="1714498"/>
          </a:xfrm>
          <a:prstGeom prst="rect">
            <a:avLst/>
          </a:prstGeom>
          <a:gradFill>
            <a:gsLst>
              <a:gs pos="0">
                <a:srgbClr val="D2D2D2"/>
              </a:gs>
              <a:gs pos="100000">
                <a:srgbClr val="DFDFD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35198" y="2871788"/>
            <a:ext cx="901668" cy="174414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6" y="4419600"/>
            <a:ext cx="59791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4" y="2651616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92" y="2731294"/>
            <a:ext cx="442665" cy="4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6477000" y="2959895"/>
            <a:ext cx="1600200" cy="153590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2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Comparison of P2P Systems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3867209"/>
            <a:ext cx="4040188" cy="200019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IE" dirty="0" smtClean="0">
              <a:solidFill>
                <a:srgbClr val="FF0000"/>
              </a:solidFill>
            </a:endParaRPr>
          </a:p>
          <a:p>
            <a:r>
              <a:rPr lang="en-IE" sz="1600" b="1" dirty="0" smtClean="0">
                <a:solidFill>
                  <a:srgbClr val="FF0000"/>
                </a:solidFill>
              </a:rPr>
              <a:t>Search requires flooding (</a:t>
            </a:r>
            <a:r>
              <a:rPr lang="en-IE" sz="1600" b="1" i="1" dirty="0" smtClean="0">
                <a:solidFill>
                  <a:srgbClr val="FF0000"/>
                </a:solidFill>
              </a:rPr>
              <a:t>n</a:t>
            </a:r>
            <a:r>
              <a:rPr lang="en-IE" sz="1600" b="1" dirty="0" smtClean="0">
                <a:solidFill>
                  <a:srgbClr val="FF0000"/>
                </a:solidFill>
              </a:rPr>
              <a:t> lookups)</a:t>
            </a:r>
          </a:p>
          <a:p>
            <a:r>
              <a:rPr lang="en-IE" sz="1600" dirty="0" smtClean="0">
                <a:solidFill>
                  <a:srgbClr val="FF0000"/>
                </a:solidFill>
              </a:rPr>
              <a:t>Connections → O(</a:t>
            </a:r>
            <a:r>
              <a:rPr lang="en-IE" sz="1600" i="1" dirty="0" smtClean="0">
                <a:solidFill>
                  <a:srgbClr val="FF0000"/>
                </a:solidFill>
              </a:rPr>
              <a:t>n</a:t>
            </a:r>
            <a:r>
              <a:rPr lang="en-IE" sz="1600" baseline="30000" dirty="0" smtClean="0">
                <a:solidFill>
                  <a:srgbClr val="FF0000"/>
                </a:solidFill>
              </a:rPr>
              <a:t>2</a:t>
            </a:r>
            <a:r>
              <a:rPr lang="en-IE" sz="1600" dirty="0">
                <a:solidFill>
                  <a:srgbClr val="FF0000"/>
                </a:solidFill>
              </a:rPr>
              <a:t>)</a:t>
            </a:r>
            <a:endParaRPr lang="en-IE" sz="1600" baseline="30000" dirty="0" smtClean="0">
              <a:solidFill>
                <a:srgbClr val="FF0000"/>
              </a:solidFill>
            </a:endParaRPr>
          </a:p>
          <a:p>
            <a:r>
              <a:rPr lang="en-IE" sz="1600" dirty="0" smtClean="0">
                <a:solidFill>
                  <a:srgbClr val="00B050"/>
                </a:solidFill>
              </a:rPr>
              <a:t>No central point of failure</a:t>
            </a:r>
          </a:p>
          <a:p>
            <a:r>
              <a:rPr lang="en-IE" sz="1600" dirty="0" smtClean="0">
                <a:solidFill>
                  <a:srgbClr val="00B050"/>
                </a:solidFill>
              </a:rPr>
              <a:t>Peers control their data</a:t>
            </a:r>
          </a:p>
          <a:p>
            <a:r>
              <a:rPr lang="en-IE" sz="1600" dirty="0" smtClean="0">
                <a:solidFill>
                  <a:srgbClr val="00B050"/>
                </a:solidFill>
              </a:rPr>
              <a:t>Peers control neighbours</a:t>
            </a:r>
          </a:p>
          <a:p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3867209"/>
            <a:ext cx="4173977" cy="20001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>
              <a:solidFill>
                <a:srgbClr val="00B050"/>
              </a:solidFill>
            </a:endParaRPr>
          </a:p>
          <a:p>
            <a:r>
              <a:rPr lang="en-IE" sz="1600" dirty="0" smtClean="0">
                <a:solidFill>
                  <a:srgbClr val="00B050"/>
                </a:solidFill>
              </a:rPr>
              <a:t>Search follows structure (log(</a:t>
            </a:r>
            <a:r>
              <a:rPr lang="en-IE" sz="1600" i="1" dirty="0" smtClean="0">
                <a:solidFill>
                  <a:srgbClr val="00B050"/>
                </a:solidFill>
              </a:rPr>
              <a:t>n</a:t>
            </a:r>
            <a:r>
              <a:rPr lang="en-IE" sz="1600" dirty="0" smtClean="0">
                <a:solidFill>
                  <a:srgbClr val="00B050"/>
                </a:solidFill>
              </a:rPr>
              <a:t>) lookups)</a:t>
            </a:r>
          </a:p>
          <a:p>
            <a:r>
              <a:rPr lang="en-IE" sz="1600" dirty="0" smtClean="0">
                <a:solidFill>
                  <a:srgbClr val="00B050"/>
                </a:solidFill>
              </a:rPr>
              <a:t>Connections → O(</a:t>
            </a:r>
            <a:r>
              <a:rPr lang="en-IE" sz="1600" i="1" dirty="0" smtClean="0">
                <a:solidFill>
                  <a:srgbClr val="00B050"/>
                </a:solidFill>
              </a:rPr>
              <a:t>n</a:t>
            </a:r>
            <a:r>
              <a:rPr lang="en-IE" sz="16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IE" sz="1600" dirty="0" smtClean="0">
                <a:solidFill>
                  <a:srgbClr val="00B050"/>
                </a:solidFill>
              </a:rPr>
              <a:t>No central point of failure</a:t>
            </a:r>
          </a:p>
          <a:p>
            <a:r>
              <a:rPr lang="en-IE" sz="1600" b="1" dirty="0" smtClean="0">
                <a:solidFill>
                  <a:srgbClr val="FF0000"/>
                </a:solidFill>
              </a:rPr>
              <a:t>Peers assigned data</a:t>
            </a:r>
          </a:p>
          <a:p>
            <a:r>
              <a:rPr lang="en-IE" sz="1600" dirty="0" smtClean="0">
                <a:solidFill>
                  <a:srgbClr val="FF0000"/>
                </a:solidFill>
              </a:rPr>
              <a:t>Peers assigned neighbours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2672910" y="1529556"/>
            <a:ext cx="4041775" cy="20138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dirty="0" smtClean="0">
              <a:solidFill>
                <a:srgbClr val="00B05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IE" sz="16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Search follows directory (1 lookup)</a:t>
            </a:r>
          </a:p>
          <a:p>
            <a:r>
              <a:rPr lang="en-IE" sz="16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Connections → O(</a:t>
            </a:r>
            <a:r>
              <a:rPr lang="en-IE" sz="1600" i="1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</a:t>
            </a:r>
            <a:r>
              <a:rPr lang="en-IE" sz="16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r>
              <a:rPr lang="en-IE" sz="1600" b="1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Single point of failure (</a:t>
            </a:r>
            <a:r>
              <a:rPr lang="en-IE" sz="1600" b="1" dirty="0" err="1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SPoF</a:t>
            </a:r>
            <a:r>
              <a:rPr lang="en-IE" sz="1600" b="1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r>
              <a:rPr lang="en-IE" sz="16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Peers control their data</a:t>
            </a:r>
          </a:p>
          <a:p>
            <a:r>
              <a:rPr lang="en-IE" sz="16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neighbours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644335" y="12954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1) Central Directory</a:t>
            </a:r>
            <a:endParaRPr lang="en-IE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3695759"/>
            <a:ext cx="4040188" cy="639762"/>
          </a:xfrm>
        </p:spPr>
        <p:txBody>
          <a:bodyPr/>
          <a:lstStyle/>
          <a:p>
            <a:r>
              <a:rPr lang="en-IE" b="0" dirty="0" smtClean="0"/>
              <a:t>2) Unstructured</a:t>
            </a:r>
            <a:endParaRPr lang="en-IE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3695759"/>
            <a:ext cx="4041775" cy="639762"/>
          </a:xfrm>
        </p:spPr>
        <p:txBody>
          <a:bodyPr/>
          <a:lstStyle/>
          <a:p>
            <a:r>
              <a:rPr lang="en-IE" b="0" dirty="0" smtClean="0"/>
              <a:t>3) Structured</a:t>
            </a:r>
            <a:endParaRPr lang="en-IE" b="0" dirty="0"/>
          </a:p>
        </p:txBody>
      </p:sp>
    </p:spTree>
    <p:extLst>
      <p:ext uri="{BB962C8B-B14F-4D97-AF65-F5344CB8AC3E}">
        <p14:creationId xmlns:p14="http://schemas.microsoft.com/office/powerpoint/2010/main" val="20663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2" grpId="0" animBg="1"/>
      <p:bldP spid="11" grpId="0"/>
      <p:bldP spid="5" grpId="0" build="p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Dangers of </a:t>
            </a:r>
            <a:r>
              <a:rPr lang="en-IE" dirty="0" err="1" smtClean="0"/>
              <a:t>SPoF</a:t>
            </a:r>
            <a:r>
              <a:rPr lang="en-IE" dirty="0" smtClean="0"/>
              <a:t>: not just technical</a:t>
            </a:r>
            <a:endParaRPr lang="en-IE" dirty="0"/>
          </a:p>
        </p:txBody>
      </p:sp>
      <p:pic>
        <p:nvPicPr>
          <p:cNvPr id="2050" name="Picture 2" descr="Image result for nap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4287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67" y="3276600"/>
            <a:ext cx="1890713" cy="1890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800" y="366120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Dangers of </a:t>
            </a:r>
            <a:r>
              <a:rPr lang="en-IE" dirty="0" err="1" smtClean="0"/>
              <a:t>SPoF</a:t>
            </a:r>
            <a:r>
              <a:rPr lang="en-IE" dirty="0" smtClean="0"/>
              <a:t>: not just technical</a:t>
            </a:r>
            <a:endParaRPr lang="en-IE" dirty="0"/>
          </a:p>
        </p:txBody>
      </p:sp>
      <p:pic>
        <p:nvPicPr>
          <p:cNvPr id="2050" name="Picture 2" descr="Image result for nap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4287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00" y="3661200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gradFill>
            <a:gsLst>
              <a:gs pos="0">
                <a:srgbClr val="EEFED6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P2P vs. Client–Server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040188" cy="639762"/>
          </a:xfrm>
        </p:spPr>
        <p:txBody>
          <a:bodyPr/>
          <a:lstStyle/>
          <a:p>
            <a:r>
              <a:rPr lang="en-IE" dirty="0" smtClean="0"/>
              <a:t>Client–Server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00B050"/>
                </a:solidFill>
              </a:rPr>
              <a:t>Data lost in failure/deletes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Search easier/faster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Network often faster (to websites on backbones)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Often central host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Data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Remote hosts control data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Bandwidth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Dictatorial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Can be taken off-line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8350"/>
            <a:ext cx="4041775" cy="639762"/>
          </a:xfrm>
        </p:spPr>
        <p:txBody>
          <a:bodyPr/>
          <a:lstStyle/>
          <a:p>
            <a:r>
              <a:rPr lang="en-IE" dirty="0" smtClean="0"/>
              <a:t>Peer-to-Peer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May lose rare data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Search difficult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Network often slower (to conventional users)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Multiple hosts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Data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Users (often) control data</a:t>
            </a:r>
            <a:endParaRPr lang="en-IE" dirty="0">
              <a:solidFill>
                <a:srgbClr val="00B050"/>
              </a:solidFill>
            </a:endParaRP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Bandwidth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Democratic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Difficult to take off-line</a:t>
            </a:r>
            <a:endParaRPr lang="en-I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849438" y="1481509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Segoe UI Light" panose="020B0502040204020203" pitchFamily="34" charset="0"/>
              </a:rPr>
              <a:t>Advantages</a:t>
            </a:r>
            <a:r>
              <a:rPr lang="es-CL" sz="2000" dirty="0">
                <a:latin typeface="Segoe UI Light" panose="020B0502040204020203" pitchFamily="34" charset="0"/>
              </a:rPr>
              <a:t> </a:t>
            </a:r>
            <a:r>
              <a:rPr lang="es-CL" sz="2000" dirty="0" smtClean="0">
                <a:latin typeface="Segoe UI Light" panose="020B0502040204020203" pitchFamily="34" charset="0"/>
              </a:rPr>
              <a:t>/ </a:t>
            </a:r>
            <a:r>
              <a:rPr lang="es-CL" sz="2000" dirty="0" err="1" smtClean="0">
                <a:latin typeface="Segoe UI Light" panose="020B0502040204020203" pitchFamily="34" charset="0"/>
              </a:rPr>
              <a:t>Disadvantages</a:t>
            </a:r>
            <a:r>
              <a:rPr lang="es-CL" sz="2000" dirty="0" smtClean="0">
                <a:latin typeface="Segoe UI Light" panose="020B0502040204020203" pitchFamily="34" charset="0"/>
              </a:rPr>
              <a:t>?</a:t>
            </a:r>
            <a:endParaRPr lang="en-GB" sz="2000" dirty="0">
              <a:latin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38" y="148072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gradFill>
            <a:gsLst>
              <a:gs pos="0">
                <a:srgbClr val="EEFED6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P2P vs. Client–Server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040188" cy="639762"/>
          </a:xfrm>
        </p:spPr>
        <p:txBody>
          <a:bodyPr/>
          <a:lstStyle/>
          <a:p>
            <a:r>
              <a:rPr lang="en-IE" dirty="0" smtClean="0"/>
              <a:t>Client–Server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00B050"/>
                </a:solidFill>
              </a:rPr>
              <a:t>Data lost in failure/deletes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Search easier/faster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Network often faster (to websites on backbones)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Often central host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Data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Remote hosts control data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Bandwidth centralised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Dictatorial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Can be taken off-line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8350"/>
            <a:ext cx="4041775" cy="639762"/>
          </a:xfrm>
        </p:spPr>
        <p:txBody>
          <a:bodyPr/>
          <a:lstStyle/>
          <a:p>
            <a:r>
              <a:rPr lang="en-IE" dirty="0" smtClean="0"/>
              <a:t>Peer-to-Peer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May lose rare data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Search difficult (churn)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Network often slower (to conventional users)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Multiple hosts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Data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Users (often) control data</a:t>
            </a:r>
            <a:endParaRPr lang="en-IE" dirty="0">
              <a:solidFill>
                <a:srgbClr val="00B050"/>
              </a:solidFill>
            </a:endParaRP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Bandwidth decentralised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Democratic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Difficult to take off-line</a:t>
            </a:r>
            <a:endParaRPr lang="en-I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1849438" y="1481509"/>
            <a:ext cx="52959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Segoe UI Light" panose="020B0502040204020203" pitchFamily="34" charset="0"/>
              </a:rPr>
              <a:t>Advantages</a:t>
            </a:r>
            <a:r>
              <a:rPr lang="es-CL" sz="2000" dirty="0">
                <a:latin typeface="Segoe UI Light" panose="020B0502040204020203" pitchFamily="34" charset="0"/>
              </a:rPr>
              <a:t> </a:t>
            </a:r>
            <a:r>
              <a:rPr lang="es-CL" sz="2000" dirty="0" smtClean="0">
                <a:latin typeface="Segoe UI Light" panose="020B0502040204020203" pitchFamily="34" charset="0"/>
              </a:rPr>
              <a:t>/ </a:t>
            </a:r>
            <a:r>
              <a:rPr lang="es-CL" sz="2000" dirty="0" err="1" smtClean="0">
                <a:latin typeface="Segoe UI Light" panose="020B0502040204020203" pitchFamily="34" charset="0"/>
              </a:rPr>
              <a:t>Disadvantages</a:t>
            </a:r>
            <a:r>
              <a:rPr lang="es-CL" sz="2000" dirty="0" smtClean="0">
                <a:latin typeface="Segoe UI Light" panose="020B0502040204020203" pitchFamily="34" charset="0"/>
              </a:rPr>
              <a:t>?</a:t>
            </a:r>
            <a:endParaRPr lang="en-GB" sz="2000" dirty="0">
              <a:latin typeface="Segoe UI Light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38" y="1480725"/>
            <a:ext cx="342900" cy="342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143000"/>
            <a:ext cx="9140824" cy="573052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816866" y="3204130"/>
            <a:ext cx="3895725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Systems can be hybrid!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29" y="3211563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 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HYBRID EXAMPLE (BITTORRENT)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77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731815" y="3531819"/>
            <a:ext cx="5535246" cy="2379817"/>
          </a:xfrm>
          <a:custGeom>
            <a:avLst/>
            <a:gdLst>
              <a:gd name="connsiteX0" fmla="*/ 2189021 w 5535246"/>
              <a:gd name="connsiteY0" fmla="*/ 125781 h 2379817"/>
              <a:gd name="connsiteX1" fmla="*/ 3 w 5535246"/>
              <a:gd name="connsiteY1" fmla="*/ 804654 h 2379817"/>
              <a:gd name="connsiteX2" fmla="*/ 2175167 w 5535246"/>
              <a:gd name="connsiteY2" fmla="*/ 2370217 h 2379817"/>
              <a:gd name="connsiteX3" fmla="*/ 5514112 w 5535246"/>
              <a:gd name="connsiteY3" fmla="*/ 1400399 h 2379817"/>
              <a:gd name="connsiteX4" fmla="*/ 3532912 w 5535246"/>
              <a:gd name="connsiteY4" fmla="*/ 125781 h 2379817"/>
              <a:gd name="connsiteX5" fmla="*/ 2189021 w 5535246"/>
              <a:gd name="connsiteY5" fmla="*/ 125781 h 237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5246" h="2379817">
                <a:moveTo>
                  <a:pt x="2189021" y="125781"/>
                </a:moveTo>
                <a:cubicBezTo>
                  <a:pt x="1600203" y="238926"/>
                  <a:pt x="2312" y="430581"/>
                  <a:pt x="3" y="804654"/>
                </a:cubicBezTo>
                <a:cubicBezTo>
                  <a:pt x="-2306" y="1178727"/>
                  <a:pt x="1256149" y="2270926"/>
                  <a:pt x="2175167" y="2370217"/>
                </a:cubicBezTo>
                <a:cubicBezTo>
                  <a:pt x="3094185" y="2469508"/>
                  <a:pt x="5287821" y="1774472"/>
                  <a:pt x="5514112" y="1400399"/>
                </a:cubicBezTo>
                <a:cubicBezTo>
                  <a:pt x="5740403" y="1026326"/>
                  <a:pt x="4087094" y="340526"/>
                  <a:pt x="3532912" y="125781"/>
                </a:cubicBezTo>
                <a:cubicBezTo>
                  <a:pt x="2978730" y="-88964"/>
                  <a:pt x="2777839" y="12636"/>
                  <a:pt x="2189021" y="12578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 Distributed System?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0" y="1304492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“A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distributed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system is a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system that enables a collection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of </a:t>
            </a:r>
            <a:r>
              <a:rPr lang="en-IE" sz="28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independent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computers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communicate in order to solve a common goal.” 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85692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26720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62371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332725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0010010001011010100</a:t>
            </a:r>
            <a:endParaRPr lang="en-IE" dirty="0"/>
          </a:p>
        </p:txBody>
      </p:sp>
      <p:sp>
        <p:nvSpPr>
          <p:cNvPr id="28" name="TextBox 27"/>
          <p:cNvSpPr txBox="1"/>
          <p:nvPr/>
        </p:nvSpPr>
        <p:spPr>
          <a:xfrm>
            <a:off x="5805054" y="5680363"/>
            <a:ext cx="3110345" cy="37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100101110100010001001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07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24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27" idx="0"/>
          </p:cNvCxnSpPr>
          <p:nvPr/>
        </p:nvCxnSpPr>
        <p:spPr>
          <a:xfrm flipH="1" flipV="1">
            <a:off x="5626095" y="1828800"/>
            <a:ext cx="1" cy="441960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Search Server</a:t>
            </a:r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3733799"/>
            <a:ext cx="1752600" cy="1781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err="1" smtClean="0"/>
              <a:t>BitTorrent</a:t>
            </a:r>
            <a:r>
              <a:rPr lang="en-IE" dirty="0" smtClean="0"/>
              <a:t> Search </a:t>
            </a:r>
          </a:p>
          <a:p>
            <a:pPr algn="ctr"/>
            <a:r>
              <a:rPr lang="en-IE" i="1" dirty="0"/>
              <a:t>(</a:t>
            </a:r>
            <a:r>
              <a:rPr lang="en-IE" i="1" dirty="0" smtClean="0"/>
              <a:t>Server)</a:t>
            </a:r>
            <a:endParaRPr lang="en-IE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Straight Arrow Connector 9"/>
          <p:cNvCxnSpPr>
            <a:stCxn id="14341" idx="3"/>
          </p:cNvCxnSpPr>
          <p:nvPr/>
        </p:nvCxnSpPr>
        <p:spPr>
          <a:xfrm flipV="1">
            <a:off x="3333750" y="4831431"/>
            <a:ext cx="3600450" cy="68354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33800" y="4267200"/>
            <a:ext cx="3200400" cy="29301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68807" y="3897868"/>
            <a:ext cx="214631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“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ricky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martin</a:t>
            </a:r>
            <a:r>
              <a:rPr lang="en-IE" dirty="0" smtClean="0"/>
              <a:t>”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62000" y="2057400"/>
            <a:ext cx="3797282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 flipV="1">
            <a:off x="914400" y="4190999"/>
            <a:ext cx="114300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1" name="Group 30"/>
          <p:cNvGrpSpPr/>
          <p:nvPr/>
        </p:nvGrpSpPr>
        <p:grpSpPr>
          <a:xfrm>
            <a:off x="7477125" y="4638672"/>
            <a:ext cx="666750" cy="666750"/>
            <a:chOff x="2667000" y="5181600"/>
            <a:chExt cx="666750" cy="666750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4800600" y="6248400"/>
            <a:ext cx="16509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Client–Server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Arrow Connector 24"/>
          <p:cNvCxnSpPr/>
          <p:nvPr/>
        </p:nvCxnSpPr>
        <p:spPr>
          <a:xfrm flipH="1" flipV="1">
            <a:off x="3733800" y="4419601"/>
            <a:ext cx="3200400" cy="32384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Tracker</a:t>
            </a:r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254482" y="3543300"/>
            <a:ext cx="666750" cy="666750"/>
            <a:chOff x="2667000" y="5181600"/>
            <a:chExt cx="666750" cy="66675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768707" y="2514600"/>
            <a:ext cx="666750" cy="666750"/>
            <a:chOff x="2667000" y="5181600"/>
            <a:chExt cx="666750" cy="666750"/>
          </a:xfrm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2316161" y="1573881"/>
            <a:ext cx="666750" cy="666750"/>
            <a:chOff x="2667000" y="5181600"/>
            <a:chExt cx="666750" cy="666750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143000" y="2133600"/>
            <a:ext cx="666750" cy="666750"/>
            <a:chOff x="2667000" y="5181600"/>
            <a:chExt cx="666750" cy="666750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530224" y="2938212"/>
            <a:ext cx="666750" cy="666750"/>
            <a:chOff x="2667000" y="5181600"/>
            <a:chExt cx="666750" cy="666750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806449" y="4336131"/>
            <a:ext cx="666750" cy="666750"/>
            <a:chOff x="2667000" y="5181600"/>
            <a:chExt cx="666750" cy="666750"/>
          </a:xfrm>
        </p:grpSpPr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>
            <a:off x="6934200" y="3366838"/>
            <a:ext cx="1752600" cy="2348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dirty="0" err="1" smtClean="0"/>
              <a:t>BitTorrent</a:t>
            </a:r>
            <a:r>
              <a:rPr lang="en-IE" dirty="0" smtClean="0"/>
              <a:t> </a:t>
            </a:r>
          </a:p>
          <a:p>
            <a:pPr algn="ctr"/>
            <a:r>
              <a:rPr lang="en-IE" dirty="0" smtClean="0"/>
              <a:t>Peer Tracker</a:t>
            </a:r>
          </a:p>
          <a:p>
            <a:pPr algn="ctr"/>
            <a:r>
              <a:rPr lang="en-IE" i="1" dirty="0" smtClean="0"/>
              <a:t>(or DHT)</a:t>
            </a:r>
            <a:endParaRPr lang="en-IE" i="1" dirty="0"/>
          </a:p>
        </p:txBody>
      </p:sp>
      <p:sp>
        <p:nvSpPr>
          <p:cNvPr id="49" name="Rectangle 48"/>
          <p:cNvSpPr/>
          <p:nvPr/>
        </p:nvSpPr>
        <p:spPr>
          <a:xfrm>
            <a:off x="3632191" y="3352800"/>
            <a:ext cx="141763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Rectangle 49"/>
          <p:cNvSpPr/>
          <p:nvPr/>
        </p:nvSpPr>
        <p:spPr>
          <a:xfrm flipV="1">
            <a:off x="457200" y="4191000"/>
            <a:ext cx="1527176" cy="789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0" y="4398294"/>
            <a:ext cx="1245019" cy="11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V="1">
            <a:off x="3333750" y="5257800"/>
            <a:ext cx="3600450" cy="2571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298941" y="4486276"/>
            <a:ext cx="2635259" cy="4357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153399" y="478311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371975" y="2938212"/>
            <a:ext cx="2562225" cy="139791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044820" y="2491571"/>
            <a:ext cx="1358883" cy="88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Rectangle 56"/>
          <p:cNvSpPr/>
          <p:nvPr/>
        </p:nvSpPr>
        <p:spPr>
          <a:xfrm>
            <a:off x="7670694" y="440211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7727844" y="2900990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/>
          <p:cNvSpPr/>
          <p:nvPr/>
        </p:nvSpPr>
        <p:spPr>
          <a:xfrm>
            <a:off x="1981200" y="1371600"/>
            <a:ext cx="1111231" cy="129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092431" y="2133600"/>
            <a:ext cx="3841769" cy="1831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001312" y="4533900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ectangle 61"/>
          <p:cNvSpPr/>
          <p:nvPr/>
        </p:nvSpPr>
        <p:spPr>
          <a:xfrm>
            <a:off x="1196975" y="2133600"/>
            <a:ext cx="936626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809750" y="2419350"/>
            <a:ext cx="5124450" cy="169770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315200" y="4524375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Rectangle 65"/>
          <p:cNvSpPr/>
          <p:nvPr/>
        </p:nvSpPr>
        <p:spPr>
          <a:xfrm>
            <a:off x="446089" y="2800350"/>
            <a:ext cx="774700" cy="1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473199" y="3604962"/>
            <a:ext cx="5461001" cy="79715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87990" y="4790197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981200" y="4117056"/>
            <a:ext cx="4953000" cy="739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333934" y="4994234"/>
            <a:ext cx="279609" cy="26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Rectangle 76"/>
          <p:cNvSpPr/>
          <p:nvPr/>
        </p:nvSpPr>
        <p:spPr>
          <a:xfrm>
            <a:off x="7527817" y="5068177"/>
            <a:ext cx="765386" cy="494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9" name="Straight Arrow Connector 78"/>
          <p:cNvCxnSpPr>
            <a:stCxn id="23" idx="3"/>
            <a:endCxn id="48" idx="1"/>
          </p:cNvCxnSpPr>
          <p:nvPr/>
        </p:nvCxnSpPr>
        <p:spPr>
          <a:xfrm>
            <a:off x="4921232" y="3876675"/>
            <a:ext cx="2012968" cy="6642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8499" y="3268202"/>
            <a:ext cx="774700" cy="60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64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4" grpId="0" animBg="1"/>
      <p:bldP spid="56" grpId="0" animBg="1"/>
      <p:bldP spid="57" grpId="0" animBg="1"/>
      <p:bldP spid="59" grpId="0" animBg="1"/>
      <p:bldP spid="61" grpId="0" animBg="1"/>
      <p:bldP spid="62" grpId="0" animBg="1"/>
      <p:bldP spid="65" grpId="0" animBg="1"/>
      <p:bldP spid="66" grpId="0" animBg="1"/>
      <p:bldP spid="70" grpId="0" animBg="1"/>
      <p:bldP spid="76" grpId="0" animBg="1"/>
      <p:bldP spid="77" grpId="0" animBg="1"/>
      <p:bldP spid="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idan\Pictures\torrent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286000"/>
            <a:ext cx="34004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File-Sharing</a:t>
            </a:r>
            <a:endParaRPr lang="en-IE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67000" y="5181600"/>
            <a:ext cx="666750" cy="666750"/>
            <a:chOff x="2667000" y="5181600"/>
            <a:chExt cx="666750" cy="666750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632191" y="4248150"/>
            <a:ext cx="666750" cy="666750"/>
            <a:chOff x="2667000" y="5181600"/>
            <a:chExt cx="666750" cy="66675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4254482" y="3543300"/>
            <a:ext cx="666750" cy="666750"/>
            <a:chOff x="2667000" y="5181600"/>
            <a:chExt cx="666750" cy="66675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768707" y="2514600"/>
            <a:ext cx="666750" cy="666750"/>
            <a:chOff x="2667000" y="5181600"/>
            <a:chExt cx="666750" cy="666750"/>
          </a:xfrm>
        </p:grpSpPr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2316161" y="1573881"/>
            <a:ext cx="666750" cy="666750"/>
            <a:chOff x="2667000" y="5181600"/>
            <a:chExt cx="666750" cy="666750"/>
          </a:xfrm>
        </p:grpSpPr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1143000" y="2133600"/>
            <a:ext cx="666750" cy="666750"/>
            <a:chOff x="2667000" y="5181600"/>
            <a:chExt cx="666750" cy="666750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530224" y="2938212"/>
            <a:ext cx="666750" cy="666750"/>
            <a:chOff x="2667000" y="5181600"/>
            <a:chExt cx="666750" cy="666750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806449" y="4336131"/>
            <a:ext cx="666750" cy="666750"/>
            <a:chOff x="2667000" y="5181600"/>
            <a:chExt cx="666750" cy="666750"/>
          </a:xfrm>
        </p:grpSpPr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81600"/>
              <a:ext cx="66675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6" descr="File:Musica + Alma + Sex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9" y="5331744"/>
              <a:ext cx="273032" cy="27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09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Bittorrent</a:t>
            </a:r>
            <a:r>
              <a:rPr lang="en-IE" dirty="0" smtClean="0"/>
              <a:t>: Hybrid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Uploader</a:t>
            </a:r>
            <a:endParaRPr lang="en-IE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Creates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Uploads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Announces on tracker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Monitors for downloaders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Connects to downloaders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Sends file parts</a:t>
            </a:r>
          </a:p>
          <a:p>
            <a:endParaRPr lang="en-I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/>
              <a:t>Downloader</a:t>
            </a:r>
            <a:endParaRPr lang="en-IE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Searches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Downloads torrent file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Announces to tracker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Monitors for peers/seeds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Connects to peers/seeds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Sends &amp; receives file parts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Watches illegal movie</a:t>
            </a:r>
          </a:p>
          <a:p>
            <a:pPr marL="457200" indent="-457200">
              <a:buFont typeface="+mj-lt"/>
              <a:buAutoNum type="arabicPeriod"/>
            </a:pPr>
            <a:endParaRPr lang="en-IE" dirty="0" smtClean="0"/>
          </a:p>
          <a:p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9156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Local /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</a:rPr>
              <a:t>Client–Server</a:t>
            </a:r>
            <a:r>
              <a:rPr lang="en-IE" sz="2400" dirty="0" smtClean="0"/>
              <a:t> / </a:t>
            </a:r>
            <a:r>
              <a:rPr lang="en-IE" sz="2400" dirty="0" smtClean="0">
                <a:solidFill>
                  <a:srgbClr val="0070C0"/>
                </a:solidFill>
              </a:rPr>
              <a:t>Structured P2P </a:t>
            </a:r>
            <a:r>
              <a:rPr lang="en-IE" sz="2400" dirty="0" smtClean="0"/>
              <a:t>/ </a:t>
            </a:r>
            <a:r>
              <a:rPr lang="en-IE" sz="2400" dirty="0" smtClean="0">
                <a:solidFill>
                  <a:srgbClr val="00B050"/>
                </a:solidFill>
              </a:rPr>
              <a:t>Direct P2P</a:t>
            </a:r>
          </a:p>
        </p:txBody>
      </p:sp>
    </p:spTree>
    <p:extLst>
      <p:ext uri="{BB962C8B-B14F-4D97-AF65-F5344CB8AC3E}">
        <p14:creationId xmlns:p14="http://schemas.microsoft.com/office/powerpoint/2010/main" val="29711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DISTRIBUTED SYSTEMS: 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IN THE REAL WORLD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8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Physical Location: Cluster Computing</a:t>
            </a:r>
            <a:endParaRPr lang="en-IE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(typically) in a central, local location; e.g., a local LAN in a server room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4" y="436194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9" y="2914650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9" y="4361944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9" y="5634037"/>
            <a:ext cx="19542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901171" y="3849290"/>
            <a:ext cx="546888" cy="408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1"/>
            <a:endCxn id="6" idx="3"/>
          </p:cNvCxnSpPr>
          <p:nvPr/>
        </p:nvCxnSpPr>
        <p:spPr>
          <a:xfrm flipH="1">
            <a:off x="3409959" y="4935826"/>
            <a:ext cx="26289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76859" y="5467350"/>
            <a:ext cx="1066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5467350"/>
            <a:ext cx="685800" cy="4953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53059" y="4062413"/>
            <a:ext cx="914400" cy="681037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82097" y="5566082"/>
            <a:ext cx="861212" cy="545811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6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Physical Location: Cluster Computing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76400"/>
            <a:ext cx="6667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2743200" y="2797969"/>
            <a:ext cx="5956334" cy="384661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Physical Location: Cloud Computing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(typically) in a central remote location; e.g., Amazon EC2</a:t>
            </a:r>
            <a:endParaRPr lang="en-I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98" y="4402932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3" y="2955638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73" y="5675025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4289460" y="3657600"/>
            <a:ext cx="861213" cy="74107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3"/>
          </p:cNvCxnSpPr>
          <p:nvPr/>
        </p:nvCxnSpPr>
        <p:spPr>
          <a:xfrm flipH="1">
            <a:off x="4713904" y="4887711"/>
            <a:ext cx="293231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3201" y="5334000"/>
            <a:ext cx="1371599" cy="66963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5372490"/>
            <a:ext cx="762000" cy="63114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1" y="3810000"/>
            <a:ext cx="1142999" cy="845105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>
            <a:off x="4289460" y="5410200"/>
            <a:ext cx="861213" cy="749604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23" y="4440642"/>
            <a:ext cx="1650806" cy="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>
            <a:off x="1837544" y="5105400"/>
            <a:ext cx="1146962" cy="0"/>
          </a:xfrm>
          <a:prstGeom prst="straightConnector1">
            <a:avLst/>
          </a:prstGeom>
          <a:ln w="889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51031" y="4376739"/>
            <a:ext cx="1212067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cons.iconarchive.com/icons/visualpharm/office-space/256/monito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6" y="4046588"/>
            <a:ext cx="134937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Physical Location: Cloud Computing</a:t>
            </a:r>
          </a:p>
        </p:txBody>
      </p:sp>
      <p:pic>
        <p:nvPicPr>
          <p:cNvPr id="6146" name="Picture 2" descr="http://3.bp.blogspot.com/-rUjkfnumI9o/UA6kRI7jAKI/AAAAAAAAAhI/CURjAR6VcgE/s1600/Amazon+Availability+zones+Reg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8686"/>
            <a:ext cx="6921966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Physical Location: Grid Computing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Machines in diverse locations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63800"/>
            <a:ext cx="4998720" cy="40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95400"/>
            <a:ext cx="4572000" cy="556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72000" y="1295400"/>
            <a:ext cx="4572000" cy="556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Dis</a:t>
            </a:r>
            <a:r>
              <a:rPr lang="en-IE" dirty="0" smtClean="0">
                <a:solidFill>
                  <a:srgbClr val="00B050"/>
                </a:solidFill>
              </a:rPr>
              <a:t>advantages</a:t>
            </a:r>
            <a:r>
              <a:rPr lang="en-IE" dirty="0" smtClean="0"/>
              <a:t> of Distributed Systems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120" y="1535113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(Possible) Advantages</a:t>
            </a: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7637" y="2174875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00B050"/>
                </a:solidFill>
              </a:rPr>
              <a:t>Cost</a:t>
            </a:r>
          </a:p>
          <a:p>
            <a:pPr lvl="1"/>
            <a:r>
              <a:rPr lang="en-IE" dirty="0" smtClean="0"/>
              <a:t>Better performance/price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Extensibility</a:t>
            </a:r>
          </a:p>
          <a:p>
            <a:pPr lvl="1"/>
            <a:r>
              <a:rPr lang="en-IE" dirty="0" smtClean="0"/>
              <a:t>Add another machine!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Reliability (ideally)</a:t>
            </a:r>
          </a:p>
          <a:p>
            <a:pPr lvl="1"/>
            <a:r>
              <a:rPr lang="en-IE" dirty="0" smtClean="0"/>
              <a:t>No central point of failure!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Workload</a:t>
            </a:r>
          </a:p>
          <a:p>
            <a:pPr lvl="1"/>
            <a:r>
              <a:rPr lang="en-IE" dirty="0" smtClean="0"/>
              <a:t>Balance work automatically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Sharing</a:t>
            </a:r>
          </a:p>
          <a:p>
            <a:pPr lvl="1"/>
            <a:r>
              <a:rPr lang="en-IE" dirty="0" smtClean="0"/>
              <a:t>Remote access to services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(Possible) Disadvantages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18050" y="2174875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Software</a:t>
            </a:r>
          </a:p>
          <a:p>
            <a:pPr lvl="1"/>
            <a:r>
              <a:rPr lang="en-IE" dirty="0" smtClean="0"/>
              <a:t>Need specialised programs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Networking</a:t>
            </a:r>
          </a:p>
          <a:p>
            <a:pPr lvl="1"/>
            <a:r>
              <a:rPr lang="en-IE" dirty="0" smtClean="0"/>
              <a:t>Can be slow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Maintenance</a:t>
            </a:r>
          </a:p>
          <a:p>
            <a:pPr lvl="1"/>
            <a:r>
              <a:rPr lang="en-IE" dirty="0" smtClean="0"/>
              <a:t>Debugging </a:t>
            </a:r>
            <a:r>
              <a:rPr lang="en-IE" dirty="0" err="1" smtClean="0"/>
              <a:t>sw</a:t>
            </a:r>
            <a:r>
              <a:rPr lang="en-IE" dirty="0" smtClean="0"/>
              <a:t>/</a:t>
            </a:r>
            <a:r>
              <a:rPr lang="en-IE" dirty="0" err="1" smtClean="0"/>
              <a:t>hw</a:t>
            </a:r>
            <a:r>
              <a:rPr lang="en-IE" dirty="0" smtClean="0"/>
              <a:t> a pain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Security</a:t>
            </a:r>
          </a:p>
          <a:p>
            <a:pPr lvl="1"/>
            <a:r>
              <a:rPr lang="en-IE" dirty="0" smtClean="0"/>
              <a:t>Multiple remote users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Parallelisation</a:t>
            </a:r>
          </a:p>
          <a:p>
            <a:pPr lvl="1"/>
            <a:r>
              <a:rPr lang="en-IE" dirty="0" smtClean="0"/>
              <a:t>Not always applicable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33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Physical Location: Grid </a:t>
            </a:r>
            <a:r>
              <a:rPr lang="en-IE" dirty="0" smtClean="0"/>
              <a:t>Computing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File:CPDN-Cl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620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sciencemag.org/content/308/5723/F1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8575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Physical</a:t>
            </a:r>
            <a:r>
              <a:rPr lang="es-CL" dirty="0" smtClean="0"/>
              <a:t> </a:t>
            </a:r>
            <a:r>
              <a:rPr lang="es-CL" dirty="0" err="1" smtClean="0"/>
              <a:t>Location</a:t>
            </a:r>
            <a:r>
              <a:rPr lang="es-CL" dirty="0" smtClean="0"/>
              <a:t>: </a:t>
            </a:r>
            <a:r>
              <a:rPr lang="es-CL" dirty="0" err="1" smtClean="0"/>
              <a:t>Grid</a:t>
            </a:r>
            <a:r>
              <a:rPr lang="es-CL" dirty="0" smtClean="0"/>
              <a:t> Computing</a:t>
            </a:r>
            <a:endParaRPr lang="es-CL" dirty="0"/>
          </a:p>
        </p:txBody>
      </p:sp>
      <p:pic>
        <p:nvPicPr>
          <p:cNvPr id="1026" name="Picture 2" descr="http://i.dailymail.co.uk/i/pix/2016/01/20/10/305F456100000578-3408076-image-a-3_1453285547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38844"/>
            <a:ext cx="60388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me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19800"/>
            <a:ext cx="44577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Digits in largest prime by year 2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0" y="2653063"/>
            <a:ext cx="4736073" cy="29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4/49/GIMPS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400300" cy="15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Physical Locations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Cluster computing:</a:t>
            </a:r>
          </a:p>
          <a:p>
            <a:pPr lvl="1"/>
            <a:r>
              <a:rPr lang="en-IE" i="1" dirty="0" smtClean="0"/>
              <a:t>Typically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local</a:t>
            </a:r>
          </a:p>
          <a:p>
            <a:pPr lvl="1"/>
            <a:endParaRPr lang="en-IE" i="1" dirty="0"/>
          </a:p>
          <a:p>
            <a:r>
              <a:rPr lang="en-IE" dirty="0" smtClean="0"/>
              <a:t>Cloud computing:</a:t>
            </a:r>
          </a:p>
          <a:p>
            <a:pPr lvl="1"/>
            <a:r>
              <a:rPr lang="en-IE" i="1" dirty="0" smtClean="0"/>
              <a:t>Typically</a:t>
            </a:r>
            <a:r>
              <a:rPr lang="en-IE" dirty="0" smtClean="0"/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remote</a:t>
            </a:r>
          </a:p>
          <a:p>
            <a:pPr lvl="1"/>
            <a:endParaRPr lang="en-IE" dirty="0"/>
          </a:p>
          <a:p>
            <a:r>
              <a:rPr lang="en-IE" dirty="0" smtClean="0"/>
              <a:t>Grid computing:</a:t>
            </a:r>
          </a:p>
          <a:p>
            <a:pPr lvl="1"/>
            <a:r>
              <a:rPr lang="en-IE" i="1" dirty="0" smtClean="0"/>
              <a:t>Typically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decentralised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remote</a:t>
            </a:r>
            <a:endParaRPr lang="en-I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LIMITATIONS OF Distributed SYSTEMS: EIGHT FALLACIES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45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Eight Fallacies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By L. Peter Deutsch (1994)</a:t>
            </a:r>
          </a:p>
          <a:p>
            <a:pPr lvl="1"/>
            <a:r>
              <a:rPr lang="en-IE" dirty="0" smtClean="0"/>
              <a:t>James Gosling (1997)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>
                <a:sym typeface="Wingdings" panose="05000000000000000000" pitchFamily="2" charset="2"/>
              </a:rPr>
              <a:t>“</a:t>
            </a:r>
            <a:r>
              <a:rPr lang="en-IE" i="1" dirty="0"/>
              <a:t>Essentially everyone, when they first build a distributed application, makes the following eight assumptions. All prove to be false in the long run and all cause big trouble and painful learning experiences</a:t>
            </a:r>
            <a:r>
              <a:rPr lang="en-IE" i="1" dirty="0" smtClean="0"/>
              <a:t>.</a:t>
            </a:r>
            <a:r>
              <a:rPr lang="en-IE" dirty="0" smtClean="0"/>
              <a:t>” </a:t>
            </a:r>
            <a:r>
              <a:rPr lang="en-IE" b="1" dirty="0" smtClean="0"/>
              <a:t>— </a:t>
            </a:r>
            <a:r>
              <a:rPr lang="en-IE" dirty="0"/>
              <a:t>L. Peter Deutsch </a:t>
            </a:r>
            <a:endParaRPr lang="en-IE" dirty="0" smtClean="0"/>
          </a:p>
          <a:p>
            <a:pPr marL="0" indent="0">
              <a:buNone/>
            </a:pPr>
            <a:endParaRPr lang="en-IE" dirty="0">
              <a:sym typeface="Wingdings" panose="05000000000000000000" pitchFamily="2" charset="2"/>
            </a:endParaRPr>
          </a:p>
          <a:p>
            <a:r>
              <a:rPr lang="en-IE" dirty="0" smtClean="0">
                <a:sym typeface="Wingdings" panose="05000000000000000000" pitchFamily="2" charset="2"/>
              </a:rPr>
              <a:t>Each fallacy is a </a:t>
            </a:r>
            <a:r>
              <a:rPr lang="en-IE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false statement</a:t>
            </a:r>
            <a:r>
              <a:rPr lang="en-IE" dirty="0" smtClean="0">
                <a:sym typeface="Wingdings" panose="05000000000000000000" pitchFamily="2" charset="2"/>
              </a:rPr>
              <a:t>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67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The network is reliable</a:t>
            </a:r>
            <a:endParaRPr lang="en-IE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021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Machines fail, connections fail, firewall eats messages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flexible routing</a:t>
            </a:r>
          </a:p>
          <a:p>
            <a:r>
              <a:rPr lang="en-IE" dirty="0">
                <a:solidFill>
                  <a:srgbClr val="00B050"/>
                </a:solidFill>
              </a:rPr>
              <a:t>retry messages</a:t>
            </a:r>
            <a:endParaRPr lang="en-IE" dirty="0" smtClean="0">
              <a:solidFill>
                <a:srgbClr val="00B050"/>
              </a:solidFill>
            </a:endParaRPr>
          </a:p>
          <a:p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cknowledgements!</a:t>
            </a:r>
          </a:p>
          <a:p>
            <a:pPr lvl="1"/>
            <a:endParaRPr lang="en-IE" dirty="0"/>
          </a:p>
        </p:txBody>
      </p:sp>
      <p:pic>
        <p:nvPicPr>
          <p:cNvPr id="6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67000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5062728" y="3131457"/>
            <a:ext cx="3810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24728" y="3659414"/>
            <a:ext cx="685800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925056" y="4038600"/>
            <a:ext cx="728472" cy="762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8110728" y="5257800"/>
            <a:ext cx="457200" cy="3048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3321957"/>
            <a:ext cx="542544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68" y="5368471"/>
            <a:ext cx="542544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2. Latency is zero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791200" y="3617560"/>
            <a:ext cx="762000" cy="158751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24600" y="4004911"/>
            <a:ext cx="304800" cy="502557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24600" y="4957411"/>
            <a:ext cx="0" cy="800101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>
            <a:off x="6553201" y="2184955"/>
            <a:ext cx="1600200" cy="987425"/>
          </a:xfrm>
          <a:prstGeom prst="cloudCallout">
            <a:avLst>
              <a:gd name="adj1" fmla="val -87139"/>
              <a:gd name="adj2" fmla="val 830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M1:</a:t>
            </a:r>
          </a:p>
          <a:p>
            <a:pPr algn="ctr"/>
            <a:r>
              <a:rPr lang="en-IE" dirty="0" smtClean="0"/>
              <a:t>Store X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M1</a:t>
            </a:r>
            <a:endParaRPr lang="en-IE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181600" y="3769960"/>
            <a:ext cx="152400" cy="234952"/>
          </a:xfrm>
          <a:prstGeom prst="line">
            <a:avLst/>
          </a:prstGeom>
          <a:ln w="889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4381500" y="1447800"/>
            <a:ext cx="1600200" cy="1094468"/>
          </a:xfrm>
          <a:prstGeom prst="cloudCallout">
            <a:avLst>
              <a:gd name="adj1" fmla="val 23519"/>
              <a:gd name="adj2" fmla="val 1324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M2: Copy X from M1</a:t>
            </a:r>
            <a:endParaRPr lang="en-IE" dirty="0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334000" y="4507468"/>
            <a:ext cx="838200" cy="1402444"/>
          </a:xfrm>
          <a:prstGeom prst="line">
            <a:avLst/>
          </a:prstGeom>
          <a:ln w="889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5028" y="41504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M2</a:t>
            </a:r>
            <a:endParaRPr lang="en-IE" b="1" dirty="0"/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40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There are significant communication delays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avoid “races”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local order </a:t>
            </a:r>
            <a:r>
              <a:rPr lang="en-IE" dirty="0">
                <a:solidFill>
                  <a:srgbClr val="00B050"/>
                </a:solidFill>
              </a:rPr>
              <a:t>≠</a:t>
            </a:r>
            <a:r>
              <a:rPr lang="en-IE" dirty="0" smtClean="0">
                <a:solidFill>
                  <a:srgbClr val="00B050"/>
                </a:solidFill>
              </a:rPr>
              <a:t> remote order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acknowledgements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minimise remote calls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batch data!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avoid waiting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m</a:t>
            </a:r>
            <a:r>
              <a:rPr lang="en-IE" dirty="0" smtClean="0">
                <a:solidFill>
                  <a:srgbClr val="00B050"/>
                </a:solidFill>
              </a:rPr>
              <a:t>ultiple-threads</a:t>
            </a:r>
            <a:endParaRPr lang="en-I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3. Bandwidth is infinite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791200" y="3617560"/>
            <a:ext cx="762000" cy="158751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24600" y="4004911"/>
            <a:ext cx="304800" cy="502557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24600" y="4957411"/>
            <a:ext cx="0" cy="800101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>
            <a:off x="6934201" y="1371600"/>
            <a:ext cx="1447799" cy="987425"/>
          </a:xfrm>
          <a:prstGeom prst="cloudCallout">
            <a:avLst>
              <a:gd name="adj1" fmla="val -87139"/>
              <a:gd name="adj2" fmla="val 830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M1:</a:t>
            </a:r>
          </a:p>
          <a:p>
            <a:pPr algn="ctr"/>
            <a:r>
              <a:rPr lang="en-IE" dirty="0" smtClean="0"/>
              <a:t>Copy X (10GB)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M1</a:t>
            </a:r>
            <a:endParaRPr lang="en-IE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15028" y="41504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M2</a:t>
            </a:r>
            <a:endParaRPr lang="en-IE" b="1" dirty="0"/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40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Limited in amount of data that can be transferred</a:t>
            </a:r>
          </a:p>
          <a:p>
            <a:endParaRPr lang="en-IE" dirty="0"/>
          </a:p>
          <a:p>
            <a:r>
              <a:rPr lang="en-IE" dirty="0" smtClean="0">
                <a:solidFill>
                  <a:srgbClr val="00B050"/>
                </a:solidFill>
              </a:rPr>
              <a:t>avoid resending data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avoid bottlenecks</a:t>
            </a:r>
          </a:p>
          <a:p>
            <a:r>
              <a:rPr lang="en-IE" dirty="0">
                <a:solidFill>
                  <a:srgbClr val="00B050"/>
                </a:solidFill>
              </a:rPr>
              <a:t>d</a:t>
            </a:r>
            <a:r>
              <a:rPr lang="en-IE" dirty="0" smtClean="0">
                <a:solidFill>
                  <a:srgbClr val="00B050"/>
                </a:solidFill>
              </a:rPr>
              <a:t>irect connections</a:t>
            </a:r>
          </a:p>
          <a:p>
            <a:r>
              <a:rPr lang="en-IE" dirty="0">
                <a:solidFill>
                  <a:srgbClr val="00B050"/>
                </a:solidFill>
              </a:rPr>
              <a:t>c</a:t>
            </a:r>
            <a:r>
              <a:rPr lang="en-IE" dirty="0" smtClean="0">
                <a:solidFill>
                  <a:srgbClr val="00B050"/>
                </a:solidFill>
              </a:rPr>
              <a:t>aching!!</a:t>
            </a:r>
          </a:p>
          <a:p>
            <a:pPr lvl="1"/>
            <a:endParaRPr lang="en-IE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638800" y="3048000"/>
            <a:ext cx="304800" cy="440356"/>
          </a:xfrm>
          <a:prstGeom prst="line">
            <a:avLst/>
          </a:prstGeom>
          <a:ln w="285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4818743" y="1306738"/>
            <a:ext cx="1353457" cy="987425"/>
          </a:xfrm>
          <a:prstGeom prst="cloudCallout">
            <a:avLst>
              <a:gd name="adj1" fmla="val 33165"/>
              <a:gd name="adj2" fmla="val 8895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M1:</a:t>
            </a:r>
          </a:p>
          <a:p>
            <a:pPr algn="ctr"/>
            <a:r>
              <a:rPr lang="en-IE" dirty="0" smtClean="0"/>
              <a:t>Copy X (10GB)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38800" y="3048000"/>
            <a:ext cx="304800" cy="440356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90671" y="3748838"/>
            <a:ext cx="304800" cy="440356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5228" y="4507468"/>
            <a:ext cx="5443" cy="481052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343071" y="5339834"/>
            <a:ext cx="752930" cy="679966"/>
          </a:xfrm>
          <a:prstGeom prst="line">
            <a:avLst/>
          </a:prstGeom>
          <a:ln w="285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4. The network is secure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6096002" y="1600200"/>
            <a:ext cx="2590798" cy="987425"/>
          </a:xfrm>
          <a:prstGeom prst="cloudCallout">
            <a:avLst>
              <a:gd name="adj1" fmla="val 3568"/>
              <a:gd name="adj2" fmla="val 14628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M1:</a:t>
            </a:r>
          </a:p>
          <a:p>
            <a:pPr algn="ctr"/>
            <a:r>
              <a:rPr lang="en-IE" dirty="0" smtClean="0"/>
              <a:t>Send Medical History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M1</a:t>
            </a:r>
            <a:endParaRPr lang="en-IE" b="1" dirty="0"/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135128" y="1455056"/>
            <a:ext cx="4284472" cy="540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Network is vulnerable to hackers, eavesdropping, viruses, etc.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send sensitive data directly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isolate hacked nodes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hack one node </a:t>
            </a:r>
            <a:r>
              <a:rPr lang="en-IE" dirty="0">
                <a:solidFill>
                  <a:srgbClr val="00B050"/>
                </a:solidFill>
              </a:rPr>
              <a:t>≠</a:t>
            </a:r>
            <a:r>
              <a:rPr lang="en-IE" dirty="0" smtClean="0">
                <a:solidFill>
                  <a:srgbClr val="00B050"/>
                </a:solidFill>
              </a:rPr>
              <a:t> hack all nodes</a:t>
            </a:r>
          </a:p>
          <a:p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uthenticate messages</a:t>
            </a:r>
          </a:p>
          <a:p>
            <a:r>
              <a:rPr lang="en-IE" dirty="0">
                <a:solidFill>
                  <a:srgbClr val="00B050"/>
                </a:solidFill>
              </a:rPr>
              <a:t>secure connections</a:t>
            </a:r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086600" y="3828213"/>
            <a:ext cx="219456" cy="1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24600" y="3980615"/>
            <a:ext cx="304800" cy="539162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226629" y="4988520"/>
            <a:ext cx="97971" cy="89631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4" y="2640873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28" y="258762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57" y="3304630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57" y="398061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28" y="4953133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45" y="5791199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36" y="442674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455642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337101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45395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667613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84" y="5467489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png-2.findicons.com/files/icons/1035/human_o2/128/gnome_panel_force_q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36566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5. Topology doesn’t change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2774916" y="5849683"/>
            <a:ext cx="2514598" cy="973170"/>
          </a:xfrm>
          <a:prstGeom prst="cloudCallout">
            <a:avLst>
              <a:gd name="adj1" fmla="val 40254"/>
              <a:gd name="adj2" fmla="val -9072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Message M5 thru M2, M3, M4</a:t>
            </a:r>
          </a:p>
        </p:txBody>
      </p:sp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031869" cy="5231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How machines are physically connected may change (“churn”)!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avoid fixed routing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next-hop routing?</a:t>
            </a:r>
          </a:p>
          <a:p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bstract physical addresses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flexible content structure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319904" y="3886200"/>
            <a:ext cx="1157096" cy="411218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19803" y="39280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M2</a:t>
            </a:r>
            <a:endParaRPr lang="en-IE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103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M3</a:t>
            </a:r>
            <a:endParaRPr lang="en-IE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540171" y="42974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M4</a:t>
            </a:r>
            <a:endParaRPr lang="en-IE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806871" y="607163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M5</a:t>
            </a:r>
            <a:endParaRPr lang="en-IE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53203" y="551549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M1</a:t>
            </a:r>
            <a:endParaRPr lang="en-IE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238750" y="4519778"/>
            <a:ext cx="0" cy="468742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925056" y="3980615"/>
            <a:ext cx="694944" cy="82324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924800" y="5257800"/>
            <a:ext cx="0" cy="257699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29400" y="5849683"/>
            <a:ext cx="1177471" cy="22195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oi39.tinypic.com/2jdet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70" y="3605830"/>
            <a:ext cx="620940" cy="4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WHAT MAKES A GOOD</a:t>
            </a:r>
            <a:br>
              <a:rPr lang="en-IE" dirty="0" smtClean="0"/>
            </a:br>
            <a:r>
              <a:rPr lang="en-IE" dirty="0" smtClean="0"/>
              <a:t>DISTRIBUTED SYSTEM?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6</a:t>
            </a:r>
            <a:r>
              <a:rPr lang="en-IE" dirty="0" smtClean="0"/>
              <a:t>. There is one administrator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031869" cy="523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Different machines have different policies!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Beware of firewalls!</a:t>
            </a: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Don’t assume most recent version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Backwards </a:t>
            </a:r>
            <a:r>
              <a:rPr lang="en-IE" dirty="0" err="1" smtClean="0">
                <a:solidFill>
                  <a:srgbClr val="00B050"/>
                </a:solidFill>
              </a:rPr>
              <a:t>compat</a:t>
            </a:r>
            <a:r>
              <a:rPr lang="en-IE" dirty="0" smtClean="0">
                <a:solidFill>
                  <a:srgbClr val="00B050"/>
                </a:solidFill>
              </a:rPr>
              <a:t>.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681728" y="2678668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Rectangle 51"/>
          <p:cNvSpPr/>
          <p:nvPr/>
        </p:nvSpPr>
        <p:spPr>
          <a:xfrm>
            <a:off x="5867400" y="2532102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ectangle 53"/>
          <p:cNvSpPr/>
          <p:nvPr/>
        </p:nvSpPr>
        <p:spPr>
          <a:xfrm>
            <a:off x="7391400" y="3406588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Rectangle 54"/>
          <p:cNvSpPr/>
          <p:nvPr/>
        </p:nvSpPr>
        <p:spPr>
          <a:xfrm>
            <a:off x="8305800" y="4008931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Rectangle 55"/>
          <p:cNvSpPr/>
          <p:nvPr/>
        </p:nvSpPr>
        <p:spPr>
          <a:xfrm>
            <a:off x="8686800" y="5486400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Rectangle 56"/>
          <p:cNvSpPr/>
          <p:nvPr/>
        </p:nvSpPr>
        <p:spPr>
          <a:xfrm>
            <a:off x="7743879" y="5486400"/>
            <a:ext cx="42367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6089758" y="5785366"/>
            <a:ext cx="539642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/>
          <p:cNvSpPr/>
          <p:nvPr/>
        </p:nvSpPr>
        <p:spPr>
          <a:xfrm>
            <a:off x="6021250" y="4466771"/>
            <a:ext cx="455749" cy="59793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Rectangle 59"/>
          <p:cNvSpPr/>
          <p:nvPr/>
        </p:nvSpPr>
        <p:spPr>
          <a:xfrm>
            <a:off x="4979196" y="4918137"/>
            <a:ext cx="455749" cy="5979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Rectangle 60"/>
          <p:cNvSpPr/>
          <p:nvPr/>
        </p:nvSpPr>
        <p:spPr>
          <a:xfrm>
            <a:off x="7603236" y="4714154"/>
            <a:ext cx="455749" cy="5979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ectangle 61"/>
          <p:cNvSpPr/>
          <p:nvPr/>
        </p:nvSpPr>
        <p:spPr>
          <a:xfrm>
            <a:off x="6553200" y="3516868"/>
            <a:ext cx="455749" cy="5979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Rectangle 62"/>
          <p:cNvSpPr/>
          <p:nvPr/>
        </p:nvSpPr>
        <p:spPr>
          <a:xfrm>
            <a:off x="4877525" y="4045217"/>
            <a:ext cx="455749" cy="5979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Rectangle 63"/>
          <p:cNvSpPr/>
          <p:nvPr/>
        </p:nvSpPr>
        <p:spPr>
          <a:xfrm>
            <a:off x="5363169" y="3290972"/>
            <a:ext cx="455749" cy="5979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05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7. Transport cost is zero</a:t>
            </a:r>
            <a:endParaRPr lang="en-IE" dirty="0"/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031869" cy="5231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It costs time/money to transport data: not just bandwidth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solidFill>
                  <a:srgbClr val="00B050"/>
                </a:solidFill>
              </a:rPr>
              <a:t>(</a:t>
            </a:r>
            <a:r>
              <a:rPr lang="en-IE" i="1" dirty="0" smtClean="0">
                <a:solidFill>
                  <a:srgbClr val="00B050"/>
                </a:solidFill>
              </a:rPr>
              <a:t>Again</a:t>
            </a:r>
            <a:r>
              <a:rPr lang="en-IE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minimise redundant data transfer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a</a:t>
            </a:r>
            <a:r>
              <a:rPr lang="en-IE" dirty="0" smtClean="0">
                <a:solidFill>
                  <a:srgbClr val="00B050"/>
                </a:solidFill>
              </a:rPr>
              <a:t>void shuffling data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caching</a:t>
            </a:r>
          </a:p>
          <a:p>
            <a:r>
              <a:rPr lang="en-IE" dirty="0">
                <a:solidFill>
                  <a:srgbClr val="00B050"/>
                </a:solidFill>
              </a:rPr>
              <a:t>d</a:t>
            </a:r>
            <a:r>
              <a:rPr lang="en-IE" dirty="0" smtClean="0">
                <a:solidFill>
                  <a:srgbClr val="00B050"/>
                </a:solidFill>
              </a:rPr>
              <a:t>irect connection</a:t>
            </a:r>
          </a:p>
          <a:p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IE" dirty="0" smtClean="0">
                <a:solidFill>
                  <a:schemeClr val="bg1">
                    <a:lumMod val="65000"/>
                  </a:schemeClr>
                </a:solidFill>
              </a:rPr>
              <a:t>ompression?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062728" y="2895600"/>
            <a:ext cx="728472" cy="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2" y="2346725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5638800" y="3048000"/>
            <a:ext cx="304800" cy="381000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35" y="3428999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 flipV="1">
            <a:off x="5638800" y="3810000"/>
            <a:ext cx="457200" cy="69746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74393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V="1">
            <a:off x="6253842" y="4981560"/>
            <a:ext cx="1" cy="897508"/>
          </a:xfrm>
          <a:prstGeom prst="line">
            <a:avLst/>
          </a:prstGeom>
          <a:ln w="889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85" y="6082684"/>
            <a:ext cx="511629" cy="5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8</a:t>
            </a:r>
            <a:r>
              <a:rPr lang="en-IE" dirty="0" smtClean="0"/>
              <a:t>. </a:t>
            </a:r>
            <a:r>
              <a:rPr lang="en-IE" dirty="0"/>
              <a:t>The network is homogeneous</a:t>
            </a:r>
          </a:p>
        </p:txBody>
      </p:sp>
      <p:pic>
        <p:nvPicPr>
          <p:cNvPr id="4" name="Picture 2" descr="File:Unstructured peer-to-peer networ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2678668"/>
            <a:ext cx="4486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7"/>
          <p:cNvSpPr>
            <a:spLocks noGrp="1"/>
          </p:cNvSpPr>
          <p:nvPr>
            <p:ph idx="1"/>
          </p:nvPr>
        </p:nvSpPr>
        <p:spPr>
          <a:xfrm>
            <a:off x="235331" y="1169432"/>
            <a:ext cx="4446397" cy="523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Devices and connections are not uniform</a:t>
            </a: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>
                <a:solidFill>
                  <a:srgbClr val="00B050"/>
                </a:solidFill>
              </a:rPr>
              <a:t>i</a:t>
            </a:r>
            <a:r>
              <a:rPr lang="en-IE" dirty="0" smtClean="0">
                <a:solidFill>
                  <a:srgbClr val="00B050"/>
                </a:solidFill>
              </a:rPr>
              <a:t>nteroperability!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route for speed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n</a:t>
            </a:r>
            <a:r>
              <a:rPr lang="en-IE" dirty="0" smtClean="0">
                <a:solidFill>
                  <a:srgbClr val="00B050"/>
                </a:solidFill>
              </a:rPr>
              <a:t>ot hops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load-balancing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57800" y="3886200"/>
            <a:ext cx="1244528" cy="38683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24600" y="4038600"/>
            <a:ext cx="280308" cy="4688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010400" y="4038600"/>
            <a:ext cx="609600" cy="838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48400" y="5029200"/>
            <a:ext cx="0" cy="762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0200" y="4457700"/>
            <a:ext cx="609600" cy="190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25056" y="3810000"/>
            <a:ext cx="39014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772400" y="3886200"/>
            <a:ext cx="533400" cy="31063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8610600" y="4457700"/>
            <a:ext cx="228600" cy="11049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39100" y="4377480"/>
            <a:ext cx="342900" cy="6517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39100" y="5257800"/>
            <a:ext cx="571500" cy="381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3" y="2594912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49178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43" y="3276600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29214"/>
            <a:ext cx="620486" cy="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71" y="5943600"/>
            <a:ext cx="620486" cy="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535580"/>
            <a:ext cx="620486" cy="6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5379820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5849257"/>
            <a:ext cx="261258" cy="2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57" y="3063957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42" y="3216357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2" y="4439772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28" y="567120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92" y="4876800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3000"/>
            <a:ext cx="9140824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Eight Fallacies (to avoid)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 network is reliable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Laten</a:t>
            </a:r>
            <a:r>
              <a:rPr lang="en-IE" dirty="0">
                <a:solidFill>
                  <a:srgbClr val="C00000"/>
                </a:solidFill>
              </a:rPr>
              <a:t>c</a:t>
            </a:r>
            <a:r>
              <a:rPr lang="en-IE" dirty="0" smtClean="0">
                <a:solidFill>
                  <a:srgbClr val="C00000"/>
                </a:solidFill>
              </a:rPr>
              <a:t>y is zero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Bandwidth is infinite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 network is secure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Topology doesn’t change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There is one administrator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Transport cost is zero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00000"/>
                </a:solidFill>
              </a:rPr>
              <a:t>The network is homogeneous</a:t>
            </a:r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1012" y="1524000"/>
            <a:ext cx="33528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</a:rPr>
              <a:t>Severity of fallacies vary in different scenarios!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1012" y="2535942"/>
            <a:ext cx="33528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Segoe UI Light" panose="020B0502040204020203" pitchFamily="34" charset="0"/>
              </a:rPr>
              <a:t>Within</a:t>
            </a:r>
            <a:r>
              <a:rPr lang="es-CL" sz="2000" dirty="0" smtClean="0">
                <a:latin typeface="Segoe UI Light" panose="020B0502040204020203" pitchFamily="34" charset="0"/>
              </a:rPr>
              <a:t> Twitter?</a:t>
            </a:r>
            <a:endParaRPr lang="en-GB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535942"/>
            <a:ext cx="3429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1012" y="3008957"/>
            <a:ext cx="33528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Segoe UI Light" panose="020B0502040204020203" pitchFamily="34" charset="0"/>
              </a:rPr>
              <a:t>Web?</a:t>
            </a:r>
            <a:endParaRPr lang="en-GB" sz="2000" dirty="0">
              <a:latin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3008957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1012" y="3513490"/>
            <a:ext cx="3352800" cy="40011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Segoe UI Light" panose="020B0502040204020203" pitchFamily="34" charset="0"/>
              </a:rPr>
              <a:t>Bittorrent</a:t>
            </a:r>
            <a:r>
              <a:rPr lang="es-CL" sz="2000" dirty="0" smtClean="0">
                <a:latin typeface="Segoe UI Light" panose="020B0502040204020203" pitchFamily="34" charset="0"/>
              </a:rPr>
              <a:t>?</a:t>
            </a:r>
            <a:endParaRPr lang="en-GB" sz="2000" dirty="0">
              <a:latin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351349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Discussed</a:t>
            </a:r>
            <a:r>
              <a:rPr lang="es-CL" dirty="0" smtClean="0"/>
              <a:t> </a:t>
            </a:r>
            <a:r>
              <a:rPr lang="es-CL" dirty="0" err="1" smtClean="0"/>
              <a:t>later</a:t>
            </a:r>
            <a:r>
              <a:rPr lang="es-CL" dirty="0" smtClean="0"/>
              <a:t>: </a:t>
            </a:r>
            <a:r>
              <a:rPr lang="es-CL" dirty="0" err="1" smtClean="0"/>
              <a:t>Fault</a:t>
            </a:r>
            <a:r>
              <a:rPr lang="es-CL" dirty="0" smtClean="0"/>
              <a:t> </a:t>
            </a:r>
            <a:r>
              <a:rPr lang="es-CL" dirty="0" err="1" smtClean="0"/>
              <a:t>Tolerance</a:t>
            </a:r>
            <a:endParaRPr lang="es-C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8" y="1676400"/>
            <a:ext cx="6061363" cy="378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7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LAB II </a:t>
            </a:r>
            <a:r>
              <a:rPr lang="en-IE" dirty="0" smtClean="0"/>
              <a:t>PREVIEW:</a:t>
            </a:r>
            <a:br>
              <a:rPr lang="en-IE" dirty="0" smtClean="0"/>
            </a:br>
            <a:r>
              <a:rPr lang="en-IE" dirty="0" smtClean="0"/>
              <a:t>JAVA RMI OVERVIEW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85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Why is Java RMI Important?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pPr marL="0" indent="0" algn="ctr">
              <a:buNone/>
            </a:pPr>
            <a:r>
              <a:rPr lang="en-IE" dirty="0" smtClean="0"/>
              <a:t>We can use it to quickly build distributed systems</a:t>
            </a:r>
            <a:r>
              <a:rPr lang="en-IE" dirty="0"/>
              <a:t> </a:t>
            </a:r>
            <a:r>
              <a:rPr lang="en-IE" dirty="0" smtClean="0"/>
              <a:t>using some standard Java skills.</a:t>
            </a:r>
          </a:p>
        </p:txBody>
      </p:sp>
    </p:spTree>
    <p:extLst>
      <p:ext uri="{BB962C8B-B14F-4D97-AF65-F5344CB8AC3E}">
        <p14:creationId xmlns:p14="http://schemas.microsoft.com/office/powerpoint/2010/main" val="11871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Java RMI?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IE" dirty="0" smtClean="0"/>
              <a:t>RMI = Remote Method Invocation</a:t>
            </a:r>
          </a:p>
          <a:p>
            <a:r>
              <a:rPr lang="en-IE" dirty="0" smtClean="0"/>
              <a:t>Remote Procedure Call (RPC) for Java</a:t>
            </a:r>
          </a:p>
          <a:p>
            <a:r>
              <a:rPr lang="en-IE" dirty="0" smtClean="0"/>
              <a:t>Predecessor of CORBA (in Java)</a:t>
            </a:r>
          </a:p>
          <a:p>
            <a:r>
              <a:rPr lang="en-IE" dirty="0" smtClean="0"/>
              <a:t>Stub / Skeleton model (TCP/IP)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42257" y="4299857"/>
            <a:ext cx="2552700" cy="1981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6" name="Rectangle 5"/>
          <p:cNvSpPr/>
          <p:nvPr/>
        </p:nvSpPr>
        <p:spPr>
          <a:xfrm>
            <a:off x="2057400" y="5651500"/>
            <a:ext cx="1447800" cy="74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Stub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709420" y="5524500"/>
            <a:ext cx="1804987" cy="8382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Network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299857"/>
            <a:ext cx="25527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11" name="Rectangle 10"/>
          <p:cNvSpPr/>
          <p:nvPr/>
        </p:nvSpPr>
        <p:spPr>
          <a:xfrm>
            <a:off x="5772150" y="5595257"/>
            <a:ext cx="1447800" cy="767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Skeleton</a:t>
            </a:r>
            <a:endParaRPr lang="en-I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Java RMI?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000" b="1" dirty="0" smtClean="0"/>
              <a:t>Stub (Client):</a:t>
            </a:r>
          </a:p>
          <a:p>
            <a:pPr lvl="1"/>
            <a:r>
              <a:rPr lang="en-IE" sz="2000" dirty="0" smtClean="0"/>
              <a:t>Sends request to skeleton: </a:t>
            </a:r>
            <a:r>
              <a:rPr lang="en-IE" sz="2000" dirty="0" err="1" smtClean="0"/>
              <a:t>marshalls</a:t>
            </a:r>
            <a:r>
              <a:rPr lang="en-IE" sz="2000" dirty="0" smtClean="0"/>
              <a:t>/serialises and transfers arguments</a:t>
            </a:r>
          </a:p>
          <a:p>
            <a:pPr lvl="1"/>
            <a:endParaRPr lang="en-IE" sz="2000" dirty="0" smtClean="0"/>
          </a:p>
          <a:p>
            <a:pPr lvl="1"/>
            <a:endParaRPr lang="en-IE" sz="2000" dirty="0" smtClean="0"/>
          </a:p>
          <a:p>
            <a:pPr lvl="1"/>
            <a:r>
              <a:rPr lang="en-IE" sz="2000" dirty="0" err="1" smtClean="0"/>
              <a:t>Demarshalls</a:t>
            </a:r>
            <a:r>
              <a:rPr lang="en-IE" sz="2000" dirty="0" smtClean="0"/>
              <a:t>/</a:t>
            </a:r>
            <a:r>
              <a:rPr lang="en-IE" sz="2000" dirty="0" err="1" smtClean="0"/>
              <a:t>deserialises</a:t>
            </a:r>
            <a:r>
              <a:rPr lang="en-IE" sz="2000" dirty="0" smtClean="0"/>
              <a:t> response and ends call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000" b="1" dirty="0" smtClean="0"/>
              <a:t>Skeleton (Server):</a:t>
            </a:r>
          </a:p>
          <a:p>
            <a:pPr marL="0" indent="0">
              <a:buNone/>
            </a:pPr>
            <a:endParaRPr lang="en-IE" sz="2000" b="1" dirty="0"/>
          </a:p>
          <a:p>
            <a:pPr lvl="1"/>
            <a:endParaRPr lang="en-IE" sz="2000" dirty="0" smtClean="0"/>
          </a:p>
          <a:p>
            <a:pPr lvl="1"/>
            <a:r>
              <a:rPr lang="en-IE" sz="2000" dirty="0" smtClean="0"/>
              <a:t>Passes call from stub onto the server implementation</a:t>
            </a:r>
          </a:p>
          <a:p>
            <a:pPr lvl="1"/>
            <a:r>
              <a:rPr lang="en-IE" sz="2000" dirty="0" smtClean="0"/>
              <a:t>Passes the response back to the stub</a:t>
            </a:r>
          </a:p>
          <a:p>
            <a:pPr lvl="1"/>
            <a:endParaRPr lang="en-IE" sz="2000" dirty="0"/>
          </a:p>
        </p:txBody>
      </p:sp>
      <p:sp>
        <p:nvSpPr>
          <p:cNvPr id="6" name="Rectangle 5"/>
          <p:cNvSpPr/>
          <p:nvPr/>
        </p:nvSpPr>
        <p:spPr>
          <a:xfrm>
            <a:off x="642257" y="4299857"/>
            <a:ext cx="2552700" cy="1981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7" name="Rectangle 6"/>
          <p:cNvSpPr/>
          <p:nvPr/>
        </p:nvSpPr>
        <p:spPr>
          <a:xfrm>
            <a:off x="2057400" y="5651500"/>
            <a:ext cx="1447800" cy="74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Stub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709420" y="5524500"/>
            <a:ext cx="1804987" cy="8382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Network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299857"/>
            <a:ext cx="25527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10" name="Rectangle 9"/>
          <p:cNvSpPr/>
          <p:nvPr/>
        </p:nvSpPr>
        <p:spPr>
          <a:xfrm>
            <a:off x="5772150" y="5595257"/>
            <a:ext cx="1447800" cy="767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Skeleton</a:t>
            </a:r>
            <a:endParaRPr lang="en-I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Stub/Skeleton Same Interface!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5856"/>
            <a:ext cx="5943600" cy="490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7" name="Rectangle 6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pic>
        <p:nvPicPr>
          <p:cNvPr id="9220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44196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800475" y="51435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75364" y="4566355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75364" y="56388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75364" y="6172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Server Implements Skeleton</a:t>
            </a:r>
            <a:endParaRPr lang="en-I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580062" cy="55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pic>
        <p:nvPicPr>
          <p:cNvPr id="8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3105965"/>
            <a:ext cx="29337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rgbClr val="FF0000"/>
                </a:solidFill>
              </a:rPr>
              <a:t>Synchronisation</a:t>
            </a:r>
            <a:r>
              <a:rPr lang="es-CL" dirty="0" smtClean="0"/>
              <a:t>:</a:t>
            </a:r>
          </a:p>
          <a:p>
            <a:r>
              <a:rPr lang="es-CL" dirty="0" smtClean="0"/>
              <a:t>(</a:t>
            </a:r>
            <a:r>
              <a:rPr lang="es-CL" dirty="0" err="1" smtClean="0"/>
              <a:t>e.g</a:t>
            </a:r>
            <a:r>
              <a:rPr lang="es-CL" dirty="0" smtClean="0"/>
              <a:t>., </a:t>
            </a:r>
            <a:r>
              <a:rPr lang="es-CL" dirty="0" err="1" smtClean="0"/>
              <a:t>should</a:t>
            </a:r>
            <a:r>
              <a:rPr lang="es-CL" dirty="0" smtClean="0"/>
              <a:t> use </a:t>
            </a:r>
            <a:r>
              <a:rPr lang="es-CL" dirty="0" err="1" smtClean="0"/>
              <a:t>ConcurrentHashMap</a:t>
            </a:r>
            <a:r>
              <a:rPr lang="es-CL" dirty="0" smtClean="0"/>
              <a:t>)</a:t>
            </a:r>
          </a:p>
          <a:p>
            <a:pPr algn="r"/>
            <a:r>
              <a:rPr lang="es-CL" sz="1600" dirty="0"/>
              <a:t>[</a:t>
            </a:r>
            <a:r>
              <a:rPr lang="es-CL" sz="1600" dirty="0" err="1" smtClean="0"/>
              <a:t>Thanks</a:t>
            </a:r>
            <a:r>
              <a:rPr lang="es-CL" sz="1600" dirty="0" smtClean="0"/>
              <a:t> to Tomas Vera </a:t>
            </a:r>
            <a:r>
              <a:rPr lang="es-CL" sz="1600" dirty="0" smtClean="0">
                <a:sym typeface="Wingdings" panose="05000000000000000000" pitchFamily="2" charset="2"/>
              </a:rPr>
              <a:t></a:t>
            </a:r>
            <a:r>
              <a:rPr lang="es-CL" sz="1600" dirty="0" smtClean="0"/>
              <a:t>]</a:t>
            </a:r>
            <a:endParaRPr lang="es-C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651644"/>
            <a:ext cx="29337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Problem?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30095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2781300"/>
            <a:ext cx="2552700" cy="376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11" name="Rectangle 10"/>
          <p:cNvSpPr/>
          <p:nvPr/>
        </p:nvSpPr>
        <p:spPr>
          <a:xfrm>
            <a:off x="5514407" y="4229100"/>
            <a:ext cx="2562793" cy="2400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solidFill>
                  <a:schemeClr val="tx1"/>
                </a:solidFill>
              </a:rPr>
              <a:t>Registry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Server Registry</a:t>
            </a:r>
            <a:endParaRPr lang="en-I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Server (typically) has a Registry: a Map</a:t>
            </a:r>
          </a:p>
          <a:p>
            <a:r>
              <a:rPr lang="en-IE" sz="2800" dirty="0" smtClean="0"/>
              <a:t>Adds skeleton </a:t>
            </a:r>
            <a:r>
              <a:rPr lang="en-IE" sz="2800" i="1" u="sng" dirty="0" smtClean="0"/>
              <a:t>implementations</a:t>
            </a:r>
            <a:r>
              <a:rPr lang="en-IE" sz="2800" i="1" dirty="0" smtClean="0"/>
              <a:t> </a:t>
            </a:r>
            <a:r>
              <a:rPr lang="en-IE" sz="2800" dirty="0" smtClean="0"/>
              <a:t>with key (a string)</a:t>
            </a:r>
            <a:endParaRPr lang="en-IE" sz="2800" dirty="0"/>
          </a:p>
        </p:txBody>
      </p:sp>
      <p:sp>
        <p:nvSpPr>
          <p:cNvPr id="9" name="Rectangle 8"/>
          <p:cNvSpPr/>
          <p:nvPr/>
        </p:nvSpPr>
        <p:spPr>
          <a:xfrm>
            <a:off x="6400800" y="60579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SkelImpl1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407" y="6057899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“sk1”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4406" y="5410201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“sk2”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799" y="54102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4407" y="4762500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“sk3”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799" y="47625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SkelImpl3</a:t>
            </a:r>
            <a:endParaRPr lang="en-I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Server Creates/Connects to Registry</a:t>
            </a:r>
            <a:endParaRPr lang="en-I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43" y="2396443"/>
            <a:ext cx="6077857" cy="5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3124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i="1" u="sng" dirty="0" smtClean="0"/>
              <a:t>OR</a:t>
            </a:r>
            <a:endParaRPr lang="en-IE" sz="4000" b="1" i="1" u="sng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43" y="4191000"/>
            <a:ext cx="6684813" cy="56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pic>
        <p:nvPicPr>
          <p:cNvPr id="11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Server Registers Skeleton </a:t>
            </a:r>
            <a:br>
              <a:rPr lang="en-IE" dirty="0" smtClean="0"/>
            </a:br>
            <a:r>
              <a:rPr lang="en-IE" dirty="0" smtClean="0"/>
              <a:t>Implementation As a Stub</a:t>
            </a:r>
            <a:endParaRPr lang="en-IE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752300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67600" y="6111759"/>
            <a:ext cx="1409700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pic>
        <p:nvPicPr>
          <p:cNvPr id="9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2781300"/>
            <a:ext cx="2552700" cy="376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11" name="Rectangle 10"/>
          <p:cNvSpPr/>
          <p:nvPr/>
        </p:nvSpPr>
        <p:spPr>
          <a:xfrm>
            <a:off x="5514407" y="4229100"/>
            <a:ext cx="2562793" cy="2400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>
                <a:solidFill>
                  <a:schemeClr val="tx1"/>
                </a:solidFill>
              </a:rPr>
              <a:t>Registry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 Connecting to Registry</a:t>
            </a:r>
            <a:endParaRPr lang="en-I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Client connects to registry (port, hostname/IP)!</a:t>
            </a:r>
          </a:p>
          <a:p>
            <a:r>
              <a:rPr lang="en-IE" sz="2800" dirty="0" smtClean="0"/>
              <a:t>Retrieves skeleton/stub with key</a:t>
            </a:r>
            <a:endParaRPr lang="en-IE" sz="2800" dirty="0"/>
          </a:p>
        </p:txBody>
      </p:sp>
      <p:sp>
        <p:nvSpPr>
          <p:cNvPr id="5" name="Rectangle 4"/>
          <p:cNvSpPr/>
          <p:nvPr/>
        </p:nvSpPr>
        <p:spPr>
          <a:xfrm>
            <a:off x="324757" y="4305300"/>
            <a:ext cx="2552700" cy="2225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7" name="Left-Right Arrow 6"/>
          <p:cNvSpPr/>
          <p:nvPr/>
        </p:nvSpPr>
        <p:spPr>
          <a:xfrm>
            <a:off x="3277620" y="2971800"/>
            <a:ext cx="1804987" cy="70122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Network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0579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SkelImpl1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4407" y="6057899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“sk1”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4406" y="5410201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“sk2”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799" y="54102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4407" y="4762500"/>
            <a:ext cx="886393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“sk3”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799" y="47625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SkelImpl3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13743" y="4331153"/>
            <a:ext cx="2532743" cy="850447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“sk2”</a:t>
            </a:r>
            <a:endParaRPr lang="en-IE" sz="2400" dirty="0"/>
          </a:p>
        </p:txBody>
      </p:sp>
      <p:sp>
        <p:nvSpPr>
          <p:cNvPr id="14" name="Left Arrow 13"/>
          <p:cNvSpPr/>
          <p:nvPr/>
        </p:nvSpPr>
        <p:spPr>
          <a:xfrm>
            <a:off x="3124200" y="5181600"/>
            <a:ext cx="2322286" cy="13489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3917835" y="5562600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8257" y="6057899"/>
            <a:ext cx="144780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Stub2</a:t>
            </a:r>
            <a:endParaRPr lang="en-I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4" grpId="0" animBg="1"/>
      <p:bldP spid="20" grpId="0" animBg="1"/>
      <p:bldP spid="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 Connecting to Registry</a:t>
            </a:r>
            <a:endParaRPr lang="en-I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09372"/>
            <a:ext cx="72101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pic>
        <p:nvPicPr>
          <p:cNvPr id="6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4305300"/>
            <a:ext cx="2552700" cy="224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IE" sz="2800" dirty="0" smtClean="0"/>
              <a:t>Server</a:t>
            </a:r>
            <a:endParaRPr lang="en-IE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 Calls Remote Methods</a:t>
            </a:r>
            <a:endParaRPr lang="en-I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1600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Client has stub, calls method, serialises arguments</a:t>
            </a:r>
          </a:p>
          <a:p>
            <a:r>
              <a:rPr lang="en-IE" sz="2800" dirty="0" smtClean="0"/>
              <a:t>Server does processing</a:t>
            </a:r>
          </a:p>
          <a:p>
            <a:r>
              <a:rPr lang="en-IE" sz="2800" dirty="0" smtClean="0"/>
              <a:t>Server returns answer; client </a:t>
            </a:r>
            <a:r>
              <a:rPr lang="en-IE" sz="2800" dirty="0" err="1" smtClean="0"/>
              <a:t>deserialises</a:t>
            </a:r>
            <a:r>
              <a:rPr lang="en-IE" sz="2800" dirty="0" smtClean="0"/>
              <a:t> result</a:t>
            </a:r>
            <a:endParaRPr lang="en-IE" sz="2800" dirty="0"/>
          </a:p>
        </p:txBody>
      </p:sp>
      <p:sp>
        <p:nvSpPr>
          <p:cNvPr id="5" name="Rectangle 4"/>
          <p:cNvSpPr/>
          <p:nvPr/>
        </p:nvSpPr>
        <p:spPr>
          <a:xfrm>
            <a:off x="324757" y="4305300"/>
            <a:ext cx="2552700" cy="2225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  <p:sp>
        <p:nvSpPr>
          <p:cNvPr id="7" name="Left-Right Arrow 6"/>
          <p:cNvSpPr/>
          <p:nvPr/>
        </p:nvSpPr>
        <p:spPr>
          <a:xfrm>
            <a:off x="3536836" y="3733800"/>
            <a:ext cx="1804987" cy="92211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Network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0569" y="4953000"/>
            <a:ext cx="1447800" cy="1676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SkelImpl2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8257" y="4953000"/>
            <a:ext cx="1447800" cy="1676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Stub2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27826" y="4915352"/>
            <a:ext cx="2532743" cy="952048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err="1" smtClean="0"/>
              <a:t>concat</a:t>
            </a:r>
            <a:r>
              <a:rPr lang="en-IE" sz="2400" dirty="0" smtClean="0"/>
              <a:t> (“</a:t>
            </a:r>
            <a:r>
              <a:rPr lang="en-IE" sz="2400" dirty="0" err="1" smtClean="0"/>
              <a:t>a”,”b</a:t>
            </a:r>
            <a:r>
              <a:rPr lang="en-IE" sz="2400" dirty="0" smtClean="0"/>
              <a:t>”)</a:t>
            </a:r>
            <a:endParaRPr lang="en-IE" sz="2400" dirty="0"/>
          </a:p>
        </p:txBody>
      </p:sp>
      <p:sp>
        <p:nvSpPr>
          <p:cNvPr id="22" name="Left Arrow 21"/>
          <p:cNvSpPr/>
          <p:nvPr/>
        </p:nvSpPr>
        <p:spPr>
          <a:xfrm>
            <a:off x="3124199" y="5791199"/>
            <a:ext cx="2438401" cy="9144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“ab”</a:t>
            </a:r>
            <a:endParaRPr lang="en-IE" sz="2400" dirty="0"/>
          </a:p>
        </p:txBody>
      </p:sp>
      <p:pic>
        <p:nvPicPr>
          <p:cNvPr id="14338" name="Picture 2" descr="http://www.sassouthampton.co.uk/images/cog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69" y="4662258"/>
            <a:ext cx="893619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Client Calls Remote Methods</a:t>
            </a:r>
            <a:endParaRPr lang="en-IE" dirty="0"/>
          </a:p>
        </p:txBody>
      </p:sp>
      <p:pic>
        <p:nvPicPr>
          <p:cNvPr id="4" name="Picture 4" descr="http://icdn.pro/images/en/e/c/eclipse-icone-6690-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1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68108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307" y="6111759"/>
            <a:ext cx="1352550" cy="5987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2800" dirty="0" smtClean="0"/>
              <a:t>Client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158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Java RMI: Remember …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Remote calls are pass-by-value, not pass-by-reference (objects not modified directly)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Everything passed and returned must be </a:t>
            </a:r>
            <a:r>
              <a:rPr lang="en-IE" dirty="0" err="1" smtClean="0"/>
              <a:t>Serialisable</a:t>
            </a:r>
            <a:r>
              <a:rPr lang="en-IE" dirty="0" smtClean="0"/>
              <a:t> (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Every stub/</a:t>
            </a:r>
            <a:r>
              <a:rPr lang="en-IE" dirty="0" err="1" smtClean="0"/>
              <a:t>skel</a:t>
            </a:r>
            <a:r>
              <a:rPr lang="en-IE" dirty="0" smtClean="0"/>
              <a:t> method </a:t>
            </a:r>
            <a:r>
              <a:rPr lang="en-IE" i="1" dirty="0" smtClean="0"/>
              <a:t>must </a:t>
            </a:r>
            <a:r>
              <a:rPr lang="en-IE" dirty="0" smtClean="0"/>
              <a:t>throw a remote exception (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RemoteException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Server implementation can only throw </a:t>
            </a:r>
            <a:r>
              <a:rPr lang="en-IE" sz="2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RemoteException</a:t>
            </a:r>
            <a:endParaRPr lang="en-IE" sz="2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34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93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68037" y="4566355"/>
            <a:ext cx="1080540" cy="1758340"/>
          </a:xfrm>
          <a:custGeom>
            <a:avLst/>
            <a:gdLst>
              <a:gd name="connsiteX0" fmla="*/ 304800 w 1080540"/>
              <a:gd name="connsiteY0" fmla="*/ 1626627 h 1758340"/>
              <a:gd name="connsiteX1" fmla="*/ 0 w 1080540"/>
              <a:gd name="connsiteY1" fmla="*/ 1335681 h 1758340"/>
              <a:gd name="connsiteX2" fmla="*/ 304800 w 1080540"/>
              <a:gd name="connsiteY2" fmla="*/ 1086300 h 1758340"/>
              <a:gd name="connsiteX3" fmla="*/ 13854 w 1080540"/>
              <a:gd name="connsiteY3" fmla="*/ 698372 h 1758340"/>
              <a:gd name="connsiteX4" fmla="*/ 346363 w 1080540"/>
              <a:gd name="connsiteY4" fmla="*/ 518263 h 1758340"/>
              <a:gd name="connsiteX5" fmla="*/ 27709 w 1080540"/>
              <a:gd name="connsiteY5" fmla="*/ 199609 h 1758340"/>
              <a:gd name="connsiteX6" fmla="*/ 332509 w 1080540"/>
              <a:gd name="connsiteY6" fmla="*/ 47209 h 1758340"/>
              <a:gd name="connsiteX7" fmla="*/ 1066800 w 1080540"/>
              <a:gd name="connsiteY7" fmla="*/ 158045 h 1758340"/>
              <a:gd name="connsiteX8" fmla="*/ 775854 w 1080540"/>
              <a:gd name="connsiteY8" fmla="*/ 1640481 h 1758340"/>
              <a:gd name="connsiteX9" fmla="*/ 304800 w 1080540"/>
              <a:gd name="connsiteY9" fmla="*/ 1626627 h 17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40" h="1758340">
                <a:moveTo>
                  <a:pt x="304800" y="1626627"/>
                </a:moveTo>
                <a:cubicBezTo>
                  <a:pt x="175491" y="1575827"/>
                  <a:pt x="0" y="1425735"/>
                  <a:pt x="0" y="1335681"/>
                </a:cubicBezTo>
                <a:cubicBezTo>
                  <a:pt x="0" y="1245627"/>
                  <a:pt x="302491" y="1192518"/>
                  <a:pt x="304800" y="1086300"/>
                </a:cubicBezTo>
                <a:cubicBezTo>
                  <a:pt x="307109" y="980082"/>
                  <a:pt x="6927" y="793045"/>
                  <a:pt x="13854" y="698372"/>
                </a:cubicBezTo>
                <a:cubicBezTo>
                  <a:pt x="20781" y="603699"/>
                  <a:pt x="344054" y="601390"/>
                  <a:pt x="346363" y="518263"/>
                </a:cubicBezTo>
                <a:cubicBezTo>
                  <a:pt x="348672" y="435136"/>
                  <a:pt x="30018" y="278118"/>
                  <a:pt x="27709" y="199609"/>
                </a:cubicBezTo>
                <a:cubicBezTo>
                  <a:pt x="25400" y="121100"/>
                  <a:pt x="159327" y="54136"/>
                  <a:pt x="332509" y="47209"/>
                </a:cubicBezTo>
                <a:cubicBezTo>
                  <a:pt x="505691" y="40282"/>
                  <a:pt x="992909" y="-107500"/>
                  <a:pt x="1066800" y="158045"/>
                </a:cubicBezTo>
                <a:cubicBezTo>
                  <a:pt x="1140691" y="423590"/>
                  <a:pt x="898236" y="1393408"/>
                  <a:pt x="775854" y="1640481"/>
                </a:cubicBezTo>
                <a:cubicBezTo>
                  <a:pt x="653472" y="1887554"/>
                  <a:pt x="434109" y="1677427"/>
                  <a:pt x="304800" y="162662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32766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Good Distributed System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4419600"/>
            <a:ext cx="23622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486245"/>
            <a:ext cx="28289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775364" y="5410200"/>
            <a:ext cx="175260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304492"/>
            <a:ext cx="9144000" cy="975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u="sng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Transparency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 looks like </a:t>
            </a:r>
            <a:r>
              <a:rPr lang="en-IE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one </a:t>
            </a:r>
            <a:r>
              <a:rPr lang="en-IE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system</a:t>
            </a:r>
            <a:endParaRPr lang="en-IE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280356"/>
            <a:ext cx="9144000" cy="459316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Abstract/hide: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Access</a:t>
            </a:r>
            <a:r>
              <a:rPr lang="en-IE" dirty="0" smtClean="0"/>
              <a:t>: How different machines are accessed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Location</a:t>
            </a:r>
            <a:r>
              <a:rPr lang="en-IE" dirty="0" smtClean="0"/>
              <a:t>: Where the machines are physically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Heterogeneity</a:t>
            </a:r>
            <a:r>
              <a:rPr lang="en-IE" dirty="0" smtClean="0"/>
              <a:t>: Different software/hardware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Concurrency</a:t>
            </a:r>
            <a:r>
              <a:rPr lang="en-IE" dirty="0" smtClean="0"/>
              <a:t>: Access by several users</a:t>
            </a:r>
          </a:p>
          <a:p>
            <a:pPr lvl="1"/>
            <a:r>
              <a:rPr lang="en-IE" dirty="0" smtClean="0"/>
              <a:t>Etc.</a:t>
            </a:r>
          </a:p>
          <a:p>
            <a:r>
              <a:rPr lang="en-IE" dirty="0" smtClean="0"/>
              <a:t>How?</a:t>
            </a:r>
          </a:p>
          <a:p>
            <a:pPr lvl="1"/>
            <a:r>
              <a:rPr lang="en-IE" dirty="0" smtClean="0"/>
              <a:t>Employ </a:t>
            </a:r>
            <a:r>
              <a:rPr lang="en-IE" dirty="0" smtClean="0">
                <a:solidFill>
                  <a:srgbClr val="00B050"/>
                </a:solidFill>
              </a:rPr>
              <a:t>abstract addresses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B050"/>
                </a:solidFill>
              </a:rPr>
              <a:t>APIs</a:t>
            </a:r>
            <a:r>
              <a:rPr lang="en-IE" dirty="0" smtClean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7671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Topics Covered (Lab)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External Merge Sorting</a:t>
            </a:r>
          </a:p>
          <a:p>
            <a:pPr lvl="1"/>
            <a:r>
              <a:rPr lang="en-IE" dirty="0" smtClean="0"/>
              <a:t>When it doesn’t fit in memory, use the disk!</a:t>
            </a:r>
          </a:p>
          <a:p>
            <a:pPr lvl="1"/>
            <a:r>
              <a:rPr lang="en-IE" dirty="0" smtClean="0"/>
              <a:t>Split data into batches</a:t>
            </a:r>
          </a:p>
          <a:p>
            <a:pPr lvl="1"/>
            <a:r>
              <a:rPr lang="en-IE" dirty="0" smtClean="0"/>
              <a:t>Sort batches in memory</a:t>
            </a:r>
          </a:p>
          <a:p>
            <a:pPr lvl="1"/>
            <a:r>
              <a:rPr lang="en-IE" dirty="0" smtClean="0"/>
              <a:t>Write batches to disk</a:t>
            </a:r>
          </a:p>
          <a:p>
            <a:pPr lvl="1"/>
            <a:r>
              <a:rPr lang="en-IE" dirty="0" smtClean="0"/>
              <a:t>Merge sorted batches into final output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4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Topics Covered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/>
              <a:t>What is a (good) Distributed System?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Client–Server model</a:t>
            </a:r>
          </a:p>
          <a:p>
            <a:pPr lvl="1"/>
            <a:r>
              <a:rPr lang="en-IE" dirty="0" smtClean="0"/>
              <a:t>Fat/thin client</a:t>
            </a:r>
          </a:p>
          <a:p>
            <a:pPr lvl="1"/>
            <a:r>
              <a:rPr lang="en-IE" dirty="0" smtClean="0"/>
              <a:t>Mirror/proxy servers</a:t>
            </a:r>
          </a:p>
          <a:p>
            <a:pPr lvl="1"/>
            <a:r>
              <a:rPr lang="en-IE" dirty="0" smtClean="0"/>
              <a:t>Three-tier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/>
              <a:t>Peer-to-Peer (P2P) model</a:t>
            </a:r>
          </a:p>
          <a:p>
            <a:pPr lvl="1"/>
            <a:r>
              <a:rPr lang="en-IE" dirty="0" smtClean="0"/>
              <a:t>Central directory</a:t>
            </a:r>
          </a:p>
          <a:p>
            <a:pPr lvl="1"/>
            <a:r>
              <a:rPr lang="en-IE" dirty="0" smtClean="0"/>
              <a:t>Unstructured</a:t>
            </a:r>
          </a:p>
          <a:p>
            <a:pPr lvl="1"/>
            <a:r>
              <a:rPr lang="en-IE" dirty="0" smtClean="0"/>
              <a:t>Structured (Hierarchical/DHT)</a:t>
            </a:r>
          </a:p>
          <a:p>
            <a:pPr lvl="1"/>
            <a:r>
              <a:rPr lang="en-IE" dirty="0" err="1" smtClean="0"/>
              <a:t>BitTorrent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42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Topics Covered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Physical locations:</a:t>
            </a:r>
          </a:p>
          <a:p>
            <a:pPr lvl="1"/>
            <a:r>
              <a:rPr lang="en-IE" dirty="0" smtClean="0"/>
              <a:t>Cluster (local, centralised) vs. </a:t>
            </a:r>
          </a:p>
          <a:p>
            <a:pPr lvl="1"/>
            <a:r>
              <a:rPr lang="en-IE" dirty="0" smtClean="0"/>
              <a:t>Cloud (remote, centralised) vs.</a:t>
            </a:r>
          </a:p>
          <a:p>
            <a:pPr lvl="1"/>
            <a:r>
              <a:rPr lang="en-IE" dirty="0" smtClean="0"/>
              <a:t>Grid (remote, decentralised)</a:t>
            </a:r>
          </a:p>
          <a:p>
            <a:r>
              <a:rPr lang="en-IE" dirty="0" smtClean="0"/>
              <a:t>8 fallacies</a:t>
            </a:r>
          </a:p>
          <a:p>
            <a:pPr lvl="1"/>
            <a:r>
              <a:rPr lang="en-IE" dirty="0" smtClean="0"/>
              <a:t>Network isn’t reliable</a:t>
            </a:r>
          </a:p>
          <a:p>
            <a:pPr lvl="1"/>
            <a:r>
              <a:rPr lang="en-IE" dirty="0" smtClean="0"/>
              <a:t>Latency is not zero</a:t>
            </a:r>
          </a:p>
          <a:p>
            <a:pPr lvl="1"/>
            <a:r>
              <a:rPr lang="en-IE" dirty="0" smtClean="0"/>
              <a:t>Bandwidth not infinite,</a:t>
            </a:r>
          </a:p>
          <a:p>
            <a:pPr lvl="1"/>
            <a:r>
              <a:rPr lang="en-IE" dirty="0" smtClean="0"/>
              <a:t>etc.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65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Java: Remote Method Invocation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Java RMI:</a:t>
            </a:r>
          </a:p>
          <a:p>
            <a:pPr lvl="1"/>
            <a:r>
              <a:rPr lang="en-IE" dirty="0" smtClean="0"/>
              <a:t>Remote Method Invocation</a:t>
            </a:r>
          </a:p>
          <a:p>
            <a:pPr lvl="1"/>
            <a:r>
              <a:rPr lang="en-IE" dirty="0" smtClean="0"/>
              <a:t>Stub on Client Side</a:t>
            </a:r>
          </a:p>
          <a:p>
            <a:pPr lvl="1"/>
            <a:r>
              <a:rPr lang="en-IE" dirty="0" smtClean="0"/>
              <a:t>Skeleton on Server Side</a:t>
            </a:r>
          </a:p>
          <a:p>
            <a:pPr lvl="1"/>
            <a:r>
              <a:rPr lang="en-IE" dirty="0" smtClean="0"/>
              <a:t>Registry maps names to skeletons/servers</a:t>
            </a:r>
          </a:p>
          <a:p>
            <a:pPr lvl="1"/>
            <a:r>
              <a:rPr lang="en-IE" dirty="0" smtClean="0"/>
              <a:t>Server registers skeleton with key</a:t>
            </a:r>
          </a:p>
          <a:p>
            <a:pPr lvl="1"/>
            <a:r>
              <a:rPr lang="en-IE" dirty="0" smtClean="0"/>
              <a:t>Client finds skeleton with key, casts to stub</a:t>
            </a:r>
          </a:p>
          <a:p>
            <a:pPr lvl="1"/>
            <a:r>
              <a:rPr lang="en-IE" dirty="0" smtClean="0"/>
              <a:t>Client calls method on stub</a:t>
            </a:r>
          </a:p>
          <a:p>
            <a:pPr lvl="1"/>
            <a:r>
              <a:rPr lang="en-IE" dirty="0" smtClean="0"/>
              <a:t>Server runs method and serialises result to client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9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687"/>
  <p:tag name="ORIGINALWIDTH" val="306,04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$(n^2)$&#10;\end{document}&#10;"/>
  <p:tag name="IGUANATEXSIZE" val="25"/>
  <p:tag name="IGUANATEXCURSOR" val="233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8906</TotalTime>
  <Words>2514</Words>
  <Application>Microsoft Office PowerPoint</Application>
  <PresentationFormat>On-screen Show (4:3)</PresentationFormat>
  <Paragraphs>757</Paragraphs>
  <Slides>94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2" baseType="lpstr">
      <vt:lpstr>ＭＳ Ｐゴシック</vt:lpstr>
      <vt:lpstr>Arial</vt:lpstr>
      <vt:lpstr>Calibri</vt:lpstr>
      <vt:lpstr>Courier New</vt:lpstr>
      <vt:lpstr>Segoe UI Light</vt:lpstr>
      <vt:lpstr>Segoe UI Semilight</vt:lpstr>
      <vt:lpstr>Wingdings</vt:lpstr>
      <vt:lpstr>Office Theme</vt:lpstr>
      <vt:lpstr>CC5212-1 Procesamiento Masivo de Datos Otoño 2017  Lecture 2: Introduction to Distributed Systems</vt:lpstr>
      <vt:lpstr>Massive data needs  DISTRIBUTED SYSTEMS …</vt:lpstr>
      <vt:lpstr>Monolithic vs. Distributed Systems</vt:lpstr>
      <vt:lpstr>Parallel vs. Distributed Systems</vt:lpstr>
      <vt:lpstr>What is a Distributed System?</vt:lpstr>
      <vt:lpstr>Disadvantages of Distributed Systems</vt:lpstr>
      <vt:lpstr>WHAT MAKES A GOOD DISTRIBUTED SYSTEM?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A Good Distributed System …</vt:lpstr>
      <vt:lpstr>DISTRIBUTED SYSTEMS:  CLIENT–SERVER ARCHITECTURE</vt:lpstr>
      <vt:lpstr>Client–Server Model</vt:lpstr>
      <vt:lpstr>Client–Server Model</vt:lpstr>
      <vt:lpstr>Client–Server: Thin Client</vt:lpstr>
      <vt:lpstr>Client–Server: Fat Client</vt:lpstr>
      <vt:lpstr>Client–Server: Mirror Machine</vt:lpstr>
      <vt:lpstr>Client–Server: Proxy Machine</vt:lpstr>
      <vt:lpstr> Client–Server: Three-Tier Server</vt:lpstr>
      <vt:lpstr>DISTRIBUTED SYSTEMS:  PEER-TO-PEER ARCHITECTURE</vt:lpstr>
      <vt:lpstr>Peer-to-Peer (P2P)</vt:lpstr>
      <vt:lpstr>Peer-to-Peer (P2P)</vt:lpstr>
      <vt:lpstr>Peer-to-Peer (P2P)</vt:lpstr>
      <vt:lpstr>Peer-to-Peer (P2P)</vt:lpstr>
      <vt:lpstr>Peer-to-Peer (P2P)</vt:lpstr>
      <vt:lpstr>Peer-to-Peer (P2P)</vt:lpstr>
      <vt:lpstr>Peer-to-Peer: Unstructured (flooding)</vt:lpstr>
      <vt:lpstr>Peer-to-Peer: Unstructured (flooding)</vt:lpstr>
      <vt:lpstr>Peer-to-Peer: Unstructured (flooding)</vt:lpstr>
      <vt:lpstr>Peer-to-Peer: Structured (Central)</vt:lpstr>
      <vt:lpstr>Peer-to-Peer: Structured (Central)</vt:lpstr>
      <vt:lpstr>Peer-to-Peer: Structured (Hierarchical)</vt:lpstr>
      <vt:lpstr>Peer-to-Peer: Structured (Distributed Index)</vt:lpstr>
      <vt:lpstr>Peer-to-Peer: Structured (DHT)</vt:lpstr>
      <vt:lpstr>Peer-to-Peer: Structured (DHT)</vt:lpstr>
      <vt:lpstr>Comparison of P2P Systems</vt:lpstr>
      <vt:lpstr>Dangers of SPoF: not just technical</vt:lpstr>
      <vt:lpstr>Dangers of SPoF: not just technical</vt:lpstr>
      <vt:lpstr>P2P vs. Client–Server</vt:lpstr>
      <vt:lpstr>P2P vs. Client–Server</vt:lpstr>
      <vt:lpstr>DISTRIBUTED SYSTEMS:  HYBRID EXAMPLE (BITTORRENT)</vt:lpstr>
      <vt:lpstr>Bittorrent: Search Server</vt:lpstr>
      <vt:lpstr>Bittorrent: Tracker</vt:lpstr>
      <vt:lpstr>Bittorrent: File-Sharing</vt:lpstr>
      <vt:lpstr>Bittorrent: Hybrid</vt:lpstr>
      <vt:lpstr>DISTRIBUTED SYSTEMS:  IN THE REAL WORLD</vt:lpstr>
      <vt:lpstr>Physical Location: Cluster Computing</vt:lpstr>
      <vt:lpstr>Physical Location: Cluster Computing</vt:lpstr>
      <vt:lpstr>Physical Location: Cloud Computing</vt:lpstr>
      <vt:lpstr>Physical Location: Cloud Computing</vt:lpstr>
      <vt:lpstr>Physical Location: Grid Computing</vt:lpstr>
      <vt:lpstr>Physical Location: Grid Computing</vt:lpstr>
      <vt:lpstr>Physical Location: Grid Computing</vt:lpstr>
      <vt:lpstr>Physical Locations</vt:lpstr>
      <vt:lpstr>LIMITATIONS OF Distributed SYSTEMS: EIGHT FALLACIES</vt:lpstr>
      <vt:lpstr>Eight Fallacies</vt:lpstr>
      <vt:lpstr>1. The network is reliable</vt:lpstr>
      <vt:lpstr>2. Latency is zero</vt:lpstr>
      <vt:lpstr>3. Bandwidth is infinite</vt:lpstr>
      <vt:lpstr>4. The network is secure</vt:lpstr>
      <vt:lpstr>5. Topology doesn’t change</vt:lpstr>
      <vt:lpstr>6. There is one administrator</vt:lpstr>
      <vt:lpstr>7. Transport cost is zero</vt:lpstr>
      <vt:lpstr>8. The network is homogeneous</vt:lpstr>
      <vt:lpstr>Eight Fallacies (to avoid)</vt:lpstr>
      <vt:lpstr>Discussed later: Fault Tolerance</vt:lpstr>
      <vt:lpstr>LAB II PREVIEW: JAVA RMI OVERVIEW</vt:lpstr>
      <vt:lpstr>Why is Java RMI Important?</vt:lpstr>
      <vt:lpstr>What is Java RMI?</vt:lpstr>
      <vt:lpstr>What is Java RMI?</vt:lpstr>
      <vt:lpstr>Stub/Skeleton Same Interface!</vt:lpstr>
      <vt:lpstr>Server Implements Skeleton</vt:lpstr>
      <vt:lpstr>Server Registry</vt:lpstr>
      <vt:lpstr>Server Creates/Connects to Registry</vt:lpstr>
      <vt:lpstr>Server Registers Skeleton  Implementation As a Stub</vt:lpstr>
      <vt:lpstr>Client Connecting to Registry</vt:lpstr>
      <vt:lpstr>Client Connecting to Registry</vt:lpstr>
      <vt:lpstr>Client Calls Remote Methods</vt:lpstr>
      <vt:lpstr>Client Calls Remote Methods</vt:lpstr>
      <vt:lpstr>Java RMI: Remember …</vt:lpstr>
      <vt:lpstr>RECAP</vt:lpstr>
      <vt:lpstr>Topics Covered (Lab)</vt:lpstr>
      <vt:lpstr>Topics Covered</vt:lpstr>
      <vt:lpstr>Topics Covered</vt:lpstr>
      <vt:lpstr>Java: Remote Method Invocation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2017</dc:title>
  <dc:creator>Aidan Hogan</dc:creator>
  <cp:lastModifiedBy>ahogan</cp:lastModifiedBy>
  <cp:revision>537</cp:revision>
  <dcterms:created xsi:type="dcterms:W3CDTF">2006-08-16T00:00:00Z</dcterms:created>
  <dcterms:modified xsi:type="dcterms:W3CDTF">2017-03-21T16:54:23Z</dcterms:modified>
</cp:coreProperties>
</file>