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528" r:id="rId2"/>
    <p:sldId id="462" r:id="rId3"/>
    <p:sldId id="463" r:id="rId4"/>
    <p:sldId id="464" r:id="rId5"/>
    <p:sldId id="530" r:id="rId6"/>
    <p:sldId id="467" r:id="rId7"/>
    <p:sldId id="466" r:id="rId8"/>
    <p:sldId id="468" r:id="rId9"/>
    <p:sldId id="531" r:id="rId10"/>
    <p:sldId id="532" r:id="rId11"/>
    <p:sldId id="533" r:id="rId12"/>
    <p:sldId id="536" r:id="rId13"/>
    <p:sldId id="472" r:id="rId14"/>
    <p:sldId id="473" r:id="rId15"/>
    <p:sldId id="535" r:id="rId16"/>
    <p:sldId id="474" r:id="rId17"/>
    <p:sldId id="534" r:id="rId18"/>
    <p:sldId id="475" r:id="rId19"/>
    <p:sldId id="476" r:id="rId20"/>
    <p:sldId id="477" r:id="rId21"/>
    <p:sldId id="478" r:id="rId22"/>
    <p:sldId id="479" r:id="rId23"/>
    <p:sldId id="258" r:id="rId24"/>
    <p:sldId id="260" r:id="rId25"/>
    <p:sldId id="538" r:id="rId26"/>
    <p:sldId id="539" r:id="rId27"/>
    <p:sldId id="541" r:id="rId28"/>
    <p:sldId id="540" r:id="rId29"/>
    <p:sldId id="544" r:id="rId30"/>
    <p:sldId id="542" r:id="rId31"/>
    <p:sldId id="545" r:id="rId32"/>
    <p:sldId id="547" r:id="rId33"/>
    <p:sldId id="269" r:id="rId34"/>
    <p:sldId id="270" r:id="rId35"/>
    <p:sldId id="482" r:id="rId36"/>
    <p:sldId id="490" r:id="rId37"/>
    <p:sldId id="548" r:id="rId38"/>
    <p:sldId id="492" r:id="rId39"/>
    <p:sldId id="494" r:id="rId40"/>
    <p:sldId id="495" r:id="rId41"/>
    <p:sldId id="496" r:id="rId42"/>
    <p:sldId id="497" r:id="rId43"/>
    <p:sldId id="550" r:id="rId44"/>
    <p:sldId id="498" r:id="rId45"/>
    <p:sldId id="499" r:id="rId46"/>
    <p:sldId id="500" r:id="rId47"/>
    <p:sldId id="501" r:id="rId48"/>
    <p:sldId id="502" r:id="rId49"/>
    <p:sldId id="503" r:id="rId50"/>
    <p:sldId id="504" r:id="rId51"/>
    <p:sldId id="505" r:id="rId52"/>
    <p:sldId id="506" r:id="rId53"/>
    <p:sldId id="507" r:id="rId54"/>
    <p:sldId id="508" r:id="rId55"/>
    <p:sldId id="509" r:id="rId56"/>
    <p:sldId id="510" r:id="rId57"/>
    <p:sldId id="511" r:id="rId58"/>
    <p:sldId id="512" r:id="rId59"/>
    <p:sldId id="448" r:id="rId60"/>
    <p:sldId id="449" r:id="rId61"/>
    <p:sldId id="450" r:id="rId62"/>
    <p:sldId id="451" r:id="rId63"/>
    <p:sldId id="453" r:id="rId64"/>
    <p:sldId id="452" r:id="rId65"/>
    <p:sldId id="454" r:id="rId66"/>
    <p:sldId id="455" r:id="rId67"/>
    <p:sldId id="456" r:id="rId68"/>
    <p:sldId id="513" r:id="rId69"/>
    <p:sldId id="514" r:id="rId70"/>
    <p:sldId id="515" r:id="rId71"/>
    <p:sldId id="516" r:id="rId72"/>
    <p:sldId id="517" r:id="rId73"/>
    <p:sldId id="518" r:id="rId74"/>
    <p:sldId id="549" r:id="rId75"/>
    <p:sldId id="520" r:id="rId76"/>
    <p:sldId id="522" r:id="rId77"/>
    <p:sldId id="523" r:id="rId78"/>
    <p:sldId id="526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C2E49C"/>
    <a:srgbClr val="6D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8" autoAdjust="0"/>
    <p:restoredTop sz="94660"/>
  </p:normalViewPr>
  <p:slideViewPr>
    <p:cSldViewPr>
      <p:cViewPr varScale="1">
        <p:scale>
          <a:sx n="87" d="100"/>
          <a:sy n="87" d="100"/>
        </p:scale>
        <p:origin x="163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00012-02A5-4B9A-BBBE-ECC937BD1D5A}" type="datetimeFigureOut">
              <a:rPr lang="en-IE" smtClean="0"/>
              <a:t>21/03/2017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E58D3-AE56-4AF7-BFDD-CAD04963A4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>
              <a:lumMod val="50000"/>
            </a:schemeClr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aidanhogan.com/teaching/cc5212-1-2017/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CC5212-1</a:t>
            </a:r>
            <a:br>
              <a:rPr lang="es-ES" b="1" dirty="0" smtClean="0"/>
            </a:br>
            <a:r>
              <a:rPr lang="en-IE" cap="small" dirty="0" err="1" smtClean="0"/>
              <a:t>Procesamiento</a:t>
            </a:r>
            <a:r>
              <a:rPr lang="en-IE" cap="small" dirty="0" smtClean="0"/>
              <a:t> </a:t>
            </a:r>
            <a:r>
              <a:rPr lang="en-IE" cap="small" dirty="0" err="1" smtClean="0"/>
              <a:t>Masivo</a:t>
            </a:r>
            <a:r>
              <a:rPr lang="en-IE" cap="small" dirty="0" smtClean="0"/>
              <a:t>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err="1" smtClean="0"/>
              <a:t>Otoño</a:t>
            </a:r>
            <a:r>
              <a:rPr lang="en-IE" cap="small" dirty="0" smtClean="0"/>
              <a:t> </a:t>
            </a:r>
            <a:r>
              <a:rPr lang="es-ES" dirty="0" smtClean="0"/>
              <a:t>2017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dirty="0" err="1" smtClean="0"/>
              <a:t>Lecture</a:t>
            </a:r>
            <a:r>
              <a:rPr lang="es-ES" dirty="0" smtClean="0"/>
              <a:t> 1: </a:t>
            </a:r>
            <a:r>
              <a:rPr lang="es-ES" dirty="0" err="1" smtClean="0"/>
              <a:t>Introduction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400" dirty="0" smtClean="0"/>
              <a:t>Aidan Hogan</a:t>
            </a:r>
          </a:p>
          <a:p>
            <a:r>
              <a:rPr lang="en-IE" sz="2400" dirty="0" smtClean="0"/>
              <a:t>aidhog@gmail.com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s://d262ilb51hltx0.cloudfront.net/max/800/1*KuXC-tuWZRCX2LwBWJIVaw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295400"/>
            <a:ext cx="7162798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The Survey of Soho</a:t>
            </a:r>
            <a:endParaRPr lang="en-IE" sz="3200" dirty="0"/>
          </a:p>
        </p:txBody>
      </p:sp>
      <p:sp>
        <p:nvSpPr>
          <p:cNvPr id="7" name="Rectangle 6"/>
          <p:cNvSpPr/>
          <p:nvPr/>
        </p:nvSpPr>
        <p:spPr>
          <a:xfrm>
            <a:off x="914401" y="1295399"/>
            <a:ext cx="7162799" cy="455295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2405064"/>
            <a:ext cx="5715000" cy="344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s://d262ilb51hltx0.cloudfront.net/max/800/1*KuXC-tuWZRCX2LwBWJIVaw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295400"/>
            <a:ext cx="7162798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The Survey of Soho</a:t>
            </a:r>
            <a:endParaRPr lang="en-IE" sz="3200" dirty="0"/>
          </a:p>
        </p:txBody>
      </p:sp>
      <p:sp>
        <p:nvSpPr>
          <p:cNvPr id="7" name="Rectangle 6"/>
          <p:cNvSpPr/>
          <p:nvPr/>
        </p:nvSpPr>
        <p:spPr>
          <a:xfrm>
            <a:off x="914401" y="1295399"/>
            <a:ext cx="7162799" cy="455295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30" y="2784252"/>
            <a:ext cx="6755270" cy="312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2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s://d262ilb51hltx0.cloudfront.net/max/800/1*KuXC-tuWZRCX2LwBWJIVaw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295400"/>
            <a:ext cx="7162798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What the data showed …</a:t>
            </a:r>
            <a:endParaRPr lang="en-IE" sz="3200" dirty="0"/>
          </a:p>
        </p:txBody>
      </p:sp>
      <p:sp>
        <p:nvSpPr>
          <p:cNvPr id="7" name="Rectangle 6"/>
          <p:cNvSpPr/>
          <p:nvPr/>
        </p:nvSpPr>
        <p:spPr>
          <a:xfrm>
            <a:off x="914401" y="1295399"/>
            <a:ext cx="7162799" cy="4552951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30" y="2784252"/>
            <a:ext cx="6755270" cy="3124108"/>
          </a:xfrm>
          <a:prstGeom prst="rect">
            <a:avLst/>
          </a:prstGeom>
        </p:spPr>
      </p:pic>
      <p:pic>
        <p:nvPicPr>
          <p:cNvPr id="6" name="Picture 4" descr="http://nmss.edu.au/img/sno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23974"/>
            <a:ext cx="4496728" cy="452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debategraph.org/Handler.ashx?path=ROOT/u23/Choler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252" y="1752600"/>
            <a:ext cx="293014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985252" y="1905000"/>
            <a:ext cx="2930148" cy="365760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2243570" y="3810000"/>
            <a:ext cx="609600" cy="45720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Freeform 11"/>
          <p:cNvSpPr/>
          <p:nvPr/>
        </p:nvSpPr>
        <p:spPr>
          <a:xfrm>
            <a:off x="2839316" y="1905000"/>
            <a:ext cx="3158836" cy="3657600"/>
          </a:xfrm>
          <a:custGeom>
            <a:avLst/>
            <a:gdLst>
              <a:gd name="connsiteX0" fmla="*/ 0 w 3158836"/>
              <a:gd name="connsiteY0" fmla="*/ 1911927 h 3657600"/>
              <a:gd name="connsiteX1" fmla="*/ 3144982 w 3158836"/>
              <a:gd name="connsiteY1" fmla="*/ 0 h 3657600"/>
              <a:gd name="connsiteX2" fmla="*/ 3158836 w 3158836"/>
              <a:gd name="connsiteY2" fmla="*/ 3657600 h 3657600"/>
              <a:gd name="connsiteX3" fmla="*/ 13854 w 3158836"/>
              <a:gd name="connsiteY3" fmla="*/ 2369127 h 3657600"/>
              <a:gd name="connsiteX4" fmla="*/ 0 w 3158836"/>
              <a:gd name="connsiteY4" fmla="*/ 1911927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8836" h="3657600">
                <a:moveTo>
                  <a:pt x="0" y="1911927"/>
                </a:moveTo>
                <a:lnTo>
                  <a:pt x="3144982" y="0"/>
                </a:lnTo>
                <a:lnTo>
                  <a:pt x="3158836" y="3657600"/>
                </a:lnTo>
                <a:lnTo>
                  <a:pt x="13854" y="2369127"/>
                </a:lnTo>
                <a:lnTo>
                  <a:pt x="0" y="1911927"/>
                </a:lnTo>
                <a:close/>
              </a:path>
            </a:pathLst>
          </a:cu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2590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What the data showed …</a:t>
            </a:r>
            <a:endParaRPr lang="en-IE" sz="3200" dirty="0"/>
          </a:p>
        </p:txBody>
      </p:sp>
      <p:pic>
        <p:nvPicPr>
          <p:cNvPr id="5" name="Picture 2" descr="http://blog.rtwilson.com/wp-content/uploads/2012/01/SnowMap_Point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84" y="1295400"/>
            <a:ext cx="7673631" cy="486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83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http://toilet-guru.com/pictures/cholera-pump-dscf5006-t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17378"/>
            <a:ext cx="3305175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8202" y="2362200"/>
            <a:ext cx="3279774" cy="2933190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616 deaths, 8 days later …</a:t>
            </a:r>
            <a:endParaRPr lang="en-IE" sz="3200" dirty="0"/>
          </a:p>
        </p:txBody>
      </p:sp>
      <p:pic>
        <p:nvPicPr>
          <p:cNvPr id="13318" name="Picture 6" descr="http://4.bp.blogspot.com/_ZGrx2SwpQ4Q/S4RRztY_PEI/AAAAAAAABSU/4Kxeb5cD2oU/s400/jsn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17378"/>
            <a:ext cx="3305175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0" y="2362200"/>
            <a:ext cx="3305175" cy="293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59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Cholera: What we knew in 1855</a:t>
            </a:r>
            <a:endParaRPr lang="en-I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086600" cy="45495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90600" y="2590800"/>
            <a:ext cx="7086600" cy="18288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550994"/>
            <a:ext cx="7086600" cy="18686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44200" y="3780000"/>
            <a:ext cx="576000" cy="180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5715000" y="3780000"/>
            <a:ext cx="1633200" cy="180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372200" y="3962400"/>
            <a:ext cx="1800000" cy="180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360200" y="3780000"/>
            <a:ext cx="1354800" cy="180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95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Cholera boil notice ca. 1866 </a:t>
            </a:r>
            <a:endParaRPr lang="en-IE" sz="3200" dirty="0"/>
          </a:p>
        </p:txBody>
      </p:sp>
      <p:pic>
        <p:nvPicPr>
          <p:cNvPr id="5" name="Picture 2" descr="http://www.westendextra.com/sites/all/files/nj_westend/imagecache/main_img/images/news/john%20snow%2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398"/>
            <a:ext cx="7391400" cy="476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66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Cholera boil notice ca. 1866 </a:t>
            </a:r>
            <a:endParaRPr lang="en-IE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01" y="1295398"/>
            <a:ext cx="7385699" cy="4765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901" y="2286000"/>
            <a:ext cx="2514600" cy="25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Thirty years before discovery of </a:t>
            </a:r>
            <a:r>
              <a:rPr lang="en-IE" i="1" dirty="0" smtClean="0"/>
              <a:t>V. </a:t>
            </a:r>
            <a:r>
              <a:rPr lang="en-IE" i="1" dirty="0" err="1"/>
              <a:t>cholerae</a:t>
            </a:r>
            <a:endParaRPr lang="en-IE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086600" cy="454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7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John Snow: Father of Epidemiology</a:t>
            </a:r>
            <a:endParaRPr lang="en-IE" sz="3200" dirty="0"/>
          </a:p>
        </p:txBody>
      </p:sp>
      <p:pic>
        <p:nvPicPr>
          <p:cNvPr id="6" name="Picture 2" descr="http://media.historyofvaccines.org/images/001009_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07" y="1394027"/>
            <a:ext cx="7070785" cy="454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www.loc.gov/exhibits/whitman/images/0006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555" y="4340429"/>
            <a:ext cx="2211137" cy="156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29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VALUE OF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64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Epidemiology’s Success Stories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7412" name="Picture 4" descr="http://www.diseasedetectives.org/files/timeline/timeline_images/smallpox/smallpox_is_de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528798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bioedonline.org/BioEd/assets/Image/hot-topics/Polio-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399"/>
            <a:ext cx="5791200" cy="293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www.thehindu.com/multimedia/dynamic/01577/08THFOGGING_1577148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683" y="3352800"/>
            <a:ext cx="4448717" cy="329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://photos.the-scientist.com/legacyArticleImages/2012/06/06122012_choler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34537"/>
            <a:ext cx="3920030" cy="220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2401" y="1295399"/>
            <a:ext cx="8763000" cy="5339414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4" name="Picture 2" descr="http://flickminute.com/wp-content/uploads/2011/09/Contagion-Movie-Poster-Matt-Dam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256" y="1295399"/>
            <a:ext cx="3671487" cy="535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27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Value of data: Not just epidemiology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4" descr="http://notizie.tiscali.it/media/14/07/dna-d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599"/>
            <a:ext cx="7388225" cy="407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www.weathergraphics.com/tim/af447/NASA_Lightning_Climatolog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7254875" cy="38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" y="2060864"/>
            <a:ext cx="76200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 descr="http://www.theblaze.com/wp-content/uploads/2012/07/Higgs-Boson_CERN-620x2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4261138"/>
            <a:ext cx="590550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28586" y="1143000"/>
            <a:ext cx="8768341" cy="261507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428" y="1295389"/>
            <a:ext cx="8531500" cy="2438411"/>
          </a:xfrm>
          <a:prstGeom prst="rect">
            <a:avLst/>
          </a:prstGeom>
        </p:spPr>
      </p:pic>
      <p:pic>
        <p:nvPicPr>
          <p:cNvPr id="18447" name="Picture 15" descr="http://upload.wikimedia.org/wikipedia/commons/thumb/d/d8/Leading_presidential_candidate_2012_by_state_Obama_Romney.svg/1024px-Leading_presidential_candidate_2012_by_state_Obama_Romney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90" y="2859160"/>
            <a:ext cx="5340837" cy="316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5" name="Picture 13" descr="http://talkingbiznews.com/wp-content/uploads/2013/10/economic-dat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" y="1164726"/>
            <a:ext cx="390525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74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(Paper) Notebooks no longer good enough</a:t>
            </a:r>
            <a:endParaRPr lang="en-IE" sz="3200" dirty="0"/>
          </a:p>
        </p:txBody>
      </p:sp>
      <p:pic>
        <p:nvPicPr>
          <p:cNvPr id="4" name="Picture 2" descr="http://www.loc.gov/exhibits/whitman/images/0006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3352800" cy="237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cryptomuseum.com/crypto/bombe/img/us_bombe_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19200"/>
            <a:ext cx="3098041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punchcardreader.com/images/punch_card.75dpi.rg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224" y="4114800"/>
            <a:ext cx="509321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thumbs.dreamstime.com/z/reel-to-reel-tape-recorder-s-stereo-valve-based-amplifiers-covered-wooden-cabinet-coffee-coloured-bakelite-cover-bakelite-330132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576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37" y="1447800"/>
            <a:ext cx="5334327" cy="462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0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GROWTH OF DATA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5973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7106" name="Picture 2" descr="http://cache.ohinternet.com/images/6/63/Wikipedia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07165"/>
            <a:ext cx="3703366" cy="453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803900" y="6237783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1 </a:t>
            </a:r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Wiki = 1 Wikipedia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324100" y="23622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English Wikipedia</a:t>
            </a:r>
          </a:p>
          <a:p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≈ 51 GB of data </a:t>
            </a:r>
          </a:p>
          <a:p>
            <a:pPr algn="ctr"/>
            <a:r>
              <a:rPr lang="en-IE" sz="2400" i="1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(2015 </a:t>
            </a:r>
            <a:r>
              <a:rPr lang="en-IE" sz="2400" i="1" dirty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dump)</a:t>
            </a:r>
          </a:p>
          <a:p>
            <a:pPr algn="ctr"/>
            <a:r>
              <a:rPr lang="en-IE" sz="2400" i="1" dirty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(Text; No edit history)</a:t>
            </a:r>
            <a:endParaRPr lang="en-IE" sz="24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sz="2400" i="1" dirty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(XML, uncompressed</a:t>
            </a:r>
            <a:r>
              <a:rPr lang="en-IE" sz="2400" i="1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  <a:endParaRPr lang="en-IE" sz="2400" i="1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0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47800"/>
            <a:ext cx="4724400" cy="4724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Wikimedia Commons</a:t>
            </a:r>
          </a:p>
          <a:p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≈ 24 TB of data </a:t>
            </a:r>
          </a:p>
          <a:p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≈ 470.6 Wiki</a:t>
            </a:r>
          </a:p>
          <a:p>
            <a:pPr algn="ctr"/>
            <a:r>
              <a:rPr lang="en-IE" sz="2400" i="1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(2014 </a:t>
            </a:r>
            <a:r>
              <a:rPr lang="en-IE" sz="2400" i="1" dirty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dump)</a:t>
            </a:r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15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 descr="http://www.sdss.org/wp-content/uploads/2014/06/orangep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475103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Sloan Digital Sky Survey</a:t>
            </a:r>
            <a:endParaRPr lang="en-IE" sz="24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200 GB / day</a:t>
            </a:r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4 Wiki / day</a:t>
            </a:r>
          </a:p>
          <a:p>
            <a:pPr algn="ctr"/>
            <a:r>
              <a:rPr lang="en-IE" sz="2400" i="1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(2013, generated by SDSS)</a:t>
            </a:r>
            <a:endParaRPr lang="en-IE" sz="2400" i="1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2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26696"/>
            <a:ext cx="4724400" cy="4724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Twitter</a:t>
            </a:r>
            <a:endParaRPr lang="en-IE" sz="24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8 TB / day</a:t>
            </a:r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157 Wiki / day</a:t>
            </a:r>
          </a:p>
          <a:p>
            <a:pPr algn="ctr"/>
            <a:r>
              <a:rPr lang="en-IE" sz="2400" i="1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(2013, generated)</a:t>
            </a:r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3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4724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Large Hadron Collider</a:t>
            </a:r>
            <a:endParaRPr lang="en-IE" sz="24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68 TB / day</a:t>
            </a:r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≈ 1,370 </a:t>
            </a:r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Wiki /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day</a:t>
            </a:r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sz="2400" i="1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(2012, collision data generated)</a:t>
            </a:r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72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2" descr="Image result for 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115" y="1447801"/>
            <a:ext cx="472439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Facebook</a:t>
            </a:r>
            <a:endParaRPr lang="en-IE" sz="24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≈ 6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00 </a:t>
            </a:r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 / day</a:t>
            </a:r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11,764 Wiki / day</a:t>
            </a:r>
          </a:p>
          <a:p>
            <a:pPr algn="ctr"/>
            <a:r>
              <a:rPr lang="en-IE" sz="2400" i="1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(2014, incoming Hive data)</a:t>
            </a:r>
            <a:endParaRPr lang="en-IE" sz="2400" i="1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96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Soho, London, 1854</a:t>
            </a:r>
            <a:endParaRPr lang="en-IE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95400"/>
            <a:ext cx="7100069" cy="45495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977079"/>
            <a:ext cx="7086600" cy="34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9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447800"/>
            <a:ext cx="4724400" cy="4724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NSA Surveillance</a:t>
            </a:r>
            <a:endParaRPr lang="en-IE" sz="24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29 PB / day</a:t>
            </a:r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≈ 568,627 </a:t>
            </a:r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Wiki /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day</a:t>
            </a:r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sz="2400" i="1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(2013, processed)</a:t>
            </a:r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Picture 2" descr="http://images.dailytech.com/nimage/Yes_We_Scan_Deal_With_It_Wid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626833"/>
            <a:ext cx="3086100" cy="223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99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447801"/>
            <a:ext cx="5023130" cy="4724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Google</a:t>
            </a:r>
            <a:endParaRPr lang="en-IE" sz="24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100 PB / day</a:t>
            </a:r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2,000,000 Wiki / day</a:t>
            </a:r>
          </a:p>
          <a:p>
            <a:pPr algn="ctr"/>
            <a:r>
              <a:rPr lang="en-IE" sz="2400" i="1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(2014, processed)</a:t>
            </a:r>
            <a:endParaRPr lang="en-IE" sz="2400" i="1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66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 descr="http://media.rhizome.org/blog/9583/Contra-Internet-Botto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693" y="1447801"/>
            <a:ext cx="6253707" cy="469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“Big Data”</a:t>
            </a:r>
            <a:endParaRPr lang="en-IE" sz="3200" dirty="0"/>
          </a:p>
        </p:txBody>
      </p:sp>
      <p:sp>
        <p:nvSpPr>
          <p:cNvPr id="8" name="Rectangle 7"/>
          <p:cNvSpPr/>
          <p:nvPr/>
        </p:nvSpPr>
        <p:spPr>
          <a:xfrm>
            <a:off x="6934200" y="990600"/>
            <a:ext cx="22098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0" y="990600"/>
            <a:ext cx="2362200" cy="586740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0" y="2362200"/>
            <a:ext cx="9144000" cy="19812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324100" y="2362200"/>
            <a:ext cx="449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Internet Traffic</a:t>
            </a:r>
            <a:endParaRPr lang="en-IE" sz="24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2,417 PB / day</a:t>
            </a:r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IE" sz="2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≈ </a:t>
            </a:r>
            <a:r>
              <a:rPr lang="en-IE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47,000,000 Wiki / day</a:t>
            </a:r>
          </a:p>
          <a:p>
            <a:pPr algn="ctr"/>
            <a:r>
              <a:rPr lang="en-IE" sz="2400" i="1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(2014, Cisco estimates)</a:t>
            </a:r>
            <a:endParaRPr lang="en-IE" sz="2400" i="1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IE" sz="2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83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1905000"/>
            <a:ext cx="9124950" cy="3810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/>
              <a:t>Data: A Modern-day Bottleneck?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89140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/>
              <a:t>The ‘</a:t>
            </a:r>
            <a:r>
              <a:rPr lang="en-IE" sz="3200" dirty="0" smtClean="0"/>
              <a:t>V’s of “Big Data”</a:t>
            </a:r>
            <a:endParaRPr lang="en-IE" sz="3200" dirty="0"/>
          </a:p>
        </p:txBody>
      </p:sp>
      <p:pic>
        <p:nvPicPr>
          <p:cNvPr id="27652" name="Picture 4" descr="https://www.thecareermuse.co.in/wp-content/uploads/2016/05/How-does-Big-Data-Relate-To-Recruiti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93" y="1537496"/>
            <a:ext cx="7956014" cy="477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54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“BIG DATA” IN ACTION …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1073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377156"/>
            <a:ext cx="300990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Getting Home (Waze)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286000"/>
            <a:ext cx="8305800" cy="2209800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 smtClean="0"/>
              <a:t>“</a:t>
            </a:r>
            <a:r>
              <a:rPr lang="en-IE" i="1" dirty="0" smtClean="0"/>
              <a:t>What’s the fastest route to get home right now?</a:t>
            </a:r>
            <a:r>
              <a:rPr lang="en-IE" dirty="0" smtClean="0"/>
              <a:t>”</a:t>
            </a:r>
          </a:p>
          <a:p>
            <a:pPr marL="0" indent="0">
              <a:buNone/>
            </a:pPr>
            <a:endParaRPr lang="en-IE" dirty="0" smtClean="0"/>
          </a:p>
          <a:p>
            <a:r>
              <a:rPr lang="en-IE" dirty="0" smtClean="0"/>
              <a:t>Processes journeys as background knowledge</a:t>
            </a:r>
          </a:p>
          <a:p>
            <a:r>
              <a:rPr lang="en-IE" dirty="0" smtClean="0"/>
              <a:t>“Participatory Sensing”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7558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Predicting Pre-crime (</a:t>
            </a:r>
            <a:r>
              <a:rPr lang="en-IE" dirty="0" err="1" smtClean="0"/>
              <a:t>PredPol</a:t>
            </a:r>
            <a:r>
              <a:rPr lang="en-IE" dirty="0" smtClean="0"/>
              <a:t>)</a:t>
            </a:r>
            <a:endParaRPr lang="en-IE" dirty="0"/>
          </a:p>
        </p:txBody>
      </p:sp>
      <p:pic>
        <p:nvPicPr>
          <p:cNvPr id="4098" name="Picture 2" descr="http://projectholladay.com/predpol/wp-content/uploads/2012/03/f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92" y="2942358"/>
            <a:ext cx="3861089" cy="292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predpol.com/wp-content/uploads/2012/03/predpol_hero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472" y="1697250"/>
            <a:ext cx="4197928" cy="121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286000"/>
            <a:ext cx="8305800" cy="2590800"/>
          </a:xfrm>
          <a:solidFill>
            <a:schemeClr val="bg1">
              <a:alpha val="85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IE" dirty="0"/>
              <a:t>“</a:t>
            </a:r>
            <a:r>
              <a:rPr lang="en-IE" i="1" dirty="0"/>
              <a:t>What areas of the city are most need of police patrol at 13:55 on Mondays?”</a:t>
            </a:r>
            <a:endParaRPr lang="en-IE" dirty="0"/>
          </a:p>
          <a:p>
            <a:pPr marL="0" indent="0">
              <a:lnSpc>
                <a:spcPct val="120000"/>
              </a:lnSpc>
              <a:buNone/>
            </a:pPr>
            <a:endParaRPr lang="en-IE" dirty="0"/>
          </a:p>
          <a:p>
            <a:pPr>
              <a:lnSpc>
                <a:spcPct val="120000"/>
              </a:lnSpc>
            </a:pPr>
            <a:r>
              <a:rPr lang="en-IE" dirty="0" err="1"/>
              <a:t>PredPol</a:t>
            </a:r>
            <a:r>
              <a:rPr lang="en-IE" dirty="0"/>
              <a:t> system used by Santa Cruz (US) police </a:t>
            </a:r>
            <a:r>
              <a:rPr lang="en-IE" dirty="0" smtClean="0"/>
              <a:t>patrols</a:t>
            </a:r>
          </a:p>
          <a:p>
            <a:pPr>
              <a:lnSpc>
                <a:spcPct val="120000"/>
              </a:lnSpc>
            </a:pPr>
            <a:r>
              <a:rPr lang="en-IE" dirty="0" smtClean="0"/>
              <a:t>Predictions based on 8 years of historical crime data 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9170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Getting Elected President (Narwhal)</a:t>
            </a:r>
            <a:endParaRPr lang="en-IE" dirty="0"/>
          </a:p>
        </p:txBody>
      </p:sp>
      <p:pic>
        <p:nvPicPr>
          <p:cNvPr id="5122" name="Picture 2" descr="Obama campaign headquar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3238890"/>
            <a:ext cx="4232564" cy="257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3.bp.blogspot.com/-LrhjipW5vs0/UJfLcz9b_TI/AAAAAAAACUI/IUR2XhsupKo/s640/obama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75" y="1524000"/>
            <a:ext cx="2281450" cy="171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286000"/>
            <a:ext cx="8305800" cy="2590800"/>
          </a:xfrm>
          <a:solidFill>
            <a:schemeClr val="bg1">
              <a:alpha val="85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IE" dirty="0" smtClean="0"/>
              <a:t>“</a:t>
            </a:r>
            <a:r>
              <a:rPr lang="en-IE" i="1" dirty="0"/>
              <a:t>Who are the undecided voters and how can I convince them to vote for me</a:t>
            </a:r>
            <a:r>
              <a:rPr lang="en-IE" i="1" dirty="0" smtClean="0"/>
              <a:t>?”</a:t>
            </a:r>
            <a:endParaRPr lang="en-IE" dirty="0"/>
          </a:p>
          <a:p>
            <a:pPr marL="0" indent="0">
              <a:lnSpc>
                <a:spcPct val="120000"/>
              </a:lnSpc>
              <a:buNone/>
            </a:pPr>
            <a:endParaRPr lang="en-IE" dirty="0"/>
          </a:p>
          <a:p>
            <a:r>
              <a:rPr lang="en-IE" dirty="0"/>
              <a:t>User profiles built and integrated from online sources</a:t>
            </a:r>
          </a:p>
          <a:p>
            <a:r>
              <a:rPr lang="en-IE" dirty="0"/>
              <a:t>Targeted </a:t>
            </a:r>
            <a:r>
              <a:rPr lang="en-IE" dirty="0" smtClean="0"/>
              <a:t>messages sent </a:t>
            </a:r>
            <a:r>
              <a:rPr lang="en-IE" dirty="0"/>
              <a:t>to voters based on profile</a:t>
            </a:r>
          </a:p>
        </p:txBody>
      </p:sp>
    </p:spTree>
    <p:extLst>
      <p:ext uri="{BB962C8B-B14F-4D97-AF65-F5344CB8AC3E}">
        <p14:creationId xmlns:p14="http://schemas.microsoft.com/office/powerpoint/2010/main" val="178057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Winning Jeopardy (IBM Watson)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676400"/>
            <a:ext cx="6350213" cy="3581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676400"/>
            <a:ext cx="6350213" cy="35814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286000"/>
            <a:ext cx="8305800" cy="2590800"/>
          </a:xfrm>
          <a:solidFill>
            <a:schemeClr val="bg1">
              <a:alpha val="85000"/>
            </a:schemeClr>
          </a:solidFill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IE" dirty="0" smtClean="0"/>
              <a:t>“</a:t>
            </a:r>
            <a:r>
              <a:rPr lang="en-IE" i="1" dirty="0" smtClean="0"/>
              <a:t>Can a computer beat human experts at Jeopardy?”</a:t>
            </a:r>
            <a:endParaRPr lang="en-IE" dirty="0"/>
          </a:p>
          <a:p>
            <a:pPr marL="0" indent="0">
              <a:lnSpc>
                <a:spcPct val="120000"/>
              </a:lnSpc>
              <a:buNone/>
            </a:pPr>
            <a:endParaRPr lang="en-IE" dirty="0"/>
          </a:p>
          <a:p>
            <a:r>
              <a:rPr lang="en-IE" dirty="0"/>
              <a:t>Indexed 200 million pages of </a:t>
            </a:r>
            <a:r>
              <a:rPr lang="en-IE" dirty="0" smtClean="0"/>
              <a:t>content</a:t>
            </a:r>
            <a:endParaRPr lang="en-IE" dirty="0"/>
          </a:p>
          <a:p>
            <a:r>
              <a:rPr lang="en-IE" dirty="0"/>
              <a:t>An ensemble of 100 </a:t>
            </a:r>
            <a:r>
              <a:rPr lang="en-IE" dirty="0" smtClean="0"/>
              <a:t>processing techniques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4096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086600" cy="45495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Cholera: What we know now … </a:t>
            </a:r>
            <a:endParaRPr lang="en-IE" sz="3200" dirty="0"/>
          </a:p>
        </p:txBody>
      </p:sp>
      <p:sp>
        <p:nvSpPr>
          <p:cNvPr id="7" name="Rectangle 6"/>
          <p:cNvSpPr/>
          <p:nvPr/>
        </p:nvSpPr>
        <p:spPr>
          <a:xfrm>
            <a:off x="990600" y="2590800"/>
            <a:ext cx="7086600" cy="18288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550994"/>
            <a:ext cx="7086600" cy="18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9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“BIG DATA” needs </a:t>
            </a:r>
            <a:br>
              <a:rPr lang="en-IE" dirty="0" smtClean="0"/>
            </a:br>
            <a:r>
              <a:rPr lang="en-IE" dirty="0" smtClean="0"/>
              <a:t>“MASSIVE DATA PROCESSING” …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485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Every Application is Different …</a:t>
            </a:r>
            <a:endParaRPr lang="en-IE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b="1" dirty="0" smtClean="0"/>
              <a:t>Data</a:t>
            </a:r>
            <a:r>
              <a:rPr lang="en-IE" dirty="0" smtClean="0"/>
              <a:t> can be</a:t>
            </a:r>
          </a:p>
          <a:p>
            <a:pPr lvl="1"/>
            <a:r>
              <a:rPr lang="en-IE" dirty="0" smtClean="0"/>
              <a:t>(Semi-)Structured data </a:t>
            </a:r>
          </a:p>
          <a:p>
            <a:pPr lvl="2"/>
            <a:r>
              <a:rPr lang="en-IE" dirty="0" smtClean="0"/>
              <a:t>(</a:t>
            </a:r>
            <a:r>
              <a:rPr lang="en-IE" dirty="0">
                <a:solidFill>
                  <a:srgbClr val="0070C0"/>
                </a:solidFill>
              </a:rPr>
              <a:t>Relational DBs, JSON</a:t>
            </a:r>
            <a:r>
              <a:rPr lang="en-IE" dirty="0" smtClean="0">
                <a:solidFill>
                  <a:srgbClr val="0070C0"/>
                </a:solidFill>
              </a:rPr>
              <a:t>, XML, CSV, HTML form data</a:t>
            </a:r>
            <a:r>
              <a:rPr lang="en-IE" dirty="0" smtClean="0"/>
              <a:t>) </a:t>
            </a:r>
            <a:endParaRPr lang="en-IE" dirty="0"/>
          </a:p>
          <a:p>
            <a:pPr lvl="1"/>
            <a:r>
              <a:rPr lang="en-IE" dirty="0"/>
              <a:t>U</a:t>
            </a:r>
            <a:r>
              <a:rPr lang="en-IE" dirty="0" smtClean="0"/>
              <a:t>nstructured data </a:t>
            </a:r>
          </a:p>
          <a:p>
            <a:pPr lvl="2"/>
            <a:r>
              <a:rPr lang="en-IE" dirty="0" smtClean="0"/>
              <a:t>(</a:t>
            </a:r>
            <a:r>
              <a:rPr lang="en-IE" dirty="0" smtClean="0">
                <a:solidFill>
                  <a:srgbClr val="0070C0"/>
                </a:solidFill>
              </a:rPr>
              <a:t>text document, comments, tweets</a:t>
            </a:r>
            <a:r>
              <a:rPr lang="en-IE" dirty="0" smtClean="0"/>
              <a:t>)</a:t>
            </a:r>
          </a:p>
          <a:p>
            <a:pPr lvl="1"/>
            <a:r>
              <a:rPr lang="en-IE" dirty="0" smtClean="0"/>
              <a:t>And everything in-between!</a:t>
            </a:r>
          </a:p>
          <a:p>
            <a:pPr marL="0" indent="0">
              <a:buNone/>
            </a:pPr>
            <a:endParaRPr lang="en-IE" dirty="0" smtClean="0"/>
          </a:p>
        </p:txBody>
      </p:sp>
    </p:spTree>
    <p:extLst>
      <p:ext uri="{BB962C8B-B14F-4D97-AF65-F5344CB8AC3E}">
        <p14:creationId xmlns:p14="http://schemas.microsoft.com/office/powerpoint/2010/main" val="143401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Every Application is Different …</a:t>
            </a:r>
            <a:endParaRPr lang="en-IE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b="1" dirty="0" smtClean="0"/>
              <a:t>Processing</a:t>
            </a:r>
            <a:r>
              <a:rPr lang="en-IE" dirty="0" smtClean="0"/>
              <a:t> can involve:</a:t>
            </a:r>
          </a:p>
          <a:p>
            <a:pPr lvl="1"/>
            <a:r>
              <a:rPr lang="en-IE" dirty="0" smtClean="0"/>
              <a:t>Database Management/Analytics</a:t>
            </a:r>
            <a:endParaRPr lang="en-IE" dirty="0"/>
          </a:p>
          <a:p>
            <a:pPr lvl="2"/>
            <a:r>
              <a:rPr lang="en-IE" dirty="0" smtClean="0"/>
              <a:t>(</a:t>
            </a:r>
            <a:r>
              <a:rPr lang="en-IE" u="sng" dirty="0" smtClean="0">
                <a:solidFill>
                  <a:srgbClr val="0070C0"/>
                </a:solidFill>
              </a:rPr>
              <a:t>indexing, querying</a:t>
            </a:r>
            <a:r>
              <a:rPr lang="en-IE" dirty="0" smtClean="0">
                <a:solidFill>
                  <a:srgbClr val="0070C0"/>
                </a:solidFill>
              </a:rPr>
              <a:t>,</a:t>
            </a:r>
            <a:r>
              <a:rPr lang="en-IE" dirty="0" smtClean="0"/>
              <a:t> </a:t>
            </a:r>
            <a:r>
              <a:rPr lang="en-IE" u="sng" dirty="0">
                <a:solidFill>
                  <a:srgbClr val="0070C0"/>
                </a:solidFill>
              </a:rPr>
              <a:t>joins</a:t>
            </a:r>
            <a:r>
              <a:rPr lang="en-IE" dirty="0">
                <a:solidFill>
                  <a:srgbClr val="0070C0"/>
                </a:solidFill>
              </a:rPr>
              <a:t>, </a:t>
            </a:r>
            <a:r>
              <a:rPr lang="en-IE" u="sng" dirty="0" smtClean="0">
                <a:solidFill>
                  <a:srgbClr val="0070C0"/>
                </a:solidFill>
              </a:rPr>
              <a:t>aggregation</a:t>
            </a:r>
            <a:r>
              <a:rPr lang="en-IE" dirty="0" smtClean="0"/>
              <a:t>)</a:t>
            </a:r>
          </a:p>
          <a:p>
            <a:pPr lvl="1"/>
            <a:r>
              <a:rPr lang="en-IE" dirty="0" smtClean="0"/>
              <a:t>Natural Language Processing </a:t>
            </a:r>
          </a:p>
          <a:p>
            <a:pPr lvl="2"/>
            <a:r>
              <a:rPr lang="en-IE" dirty="0" smtClean="0"/>
              <a:t>(</a:t>
            </a:r>
            <a:r>
              <a:rPr lang="en-IE" u="sng" dirty="0" smtClean="0">
                <a:solidFill>
                  <a:srgbClr val="0070C0"/>
                </a:solidFill>
              </a:rPr>
              <a:t>keyword search</a:t>
            </a:r>
            <a:r>
              <a:rPr lang="en-IE" dirty="0" smtClean="0">
                <a:solidFill>
                  <a:srgbClr val="0070C0"/>
                </a:solidFill>
              </a:rPr>
              <a:t>, topic extraction, entity recognition, machine translation, sentiment analysis, etc.</a:t>
            </a:r>
            <a:r>
              <a:rPr lang="en-IE" dirty="0" smtClean="0"/>
              <a:t>) </a:t>
            </a:r>
            <a:endParaRPr lang="en-IE" dirty="0"/>
          </a:p>
          <a:p>
            <a:pPr lvl="1"/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Data Mining and Statistics </a:t>
            </a:r>
          </a:p>
          <a:p>
            <a:pPr lvl="2"/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IE" dirty="0" smtClean="0">
                <a:solidFill>
                  <a:srgbClr val="6DC0FF"/>
                </a:solidFill>
              </a:rPr>
              <a:t>pattern recognition, classification, event detection, recommendations, etc.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IE" dirty="0" smtClean="0"/>
              <a:t>Or something else / A mix</a:t>
            </a:r>
            <a:endParaRPr lang="en-IE" b="1" dirty="0" smtClean="0"/>
          </a:p>
          <a:p>
            <a:pPr marL="0" indent="0">
              <a:buNone/>
            </a:pPr>
            <a:endParaRPr lang="en-IE" dirty="0" smtClean="0"/>
          </a:p>
        </p:txBody>
      </p:sp>
    </p:spTree>
    <p:extLst>
      <p:ext uri="{BB962C8B-B14F-4D97-AF65-F5344CB8AC3E}">
        <p14:creationId xmlns:p14="http://schemas.microsoft.com/office/powerpoint/2010/main" val="24376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where to start?</a:t>
            </a:r>
            <a:endParaRPr lang="en-US" dirty="0"/>
          </a:p>
        </p:txBody>
      </p:sp>
      <p:pic>
        <p:nvPicPr>
          <p:cNvPr id="7170" name="Picture 2" descr="https://docs.gimp.org/nl/images/filters/examples/render-taj-ma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478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14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435" y="1669276"/>
            <a:ext cx="405245" cy="40524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763127"/>
            <a:ext cx="5575826" cy="4442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Scale is a Common Factor …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 smtClean="0"/>
          </a:p>
          <a:p>
            <a:endParaRPr lang="en-IE" dirty="0"/>
          </a:p>
          <a:p>
            <a:pPr lvl="1"/>
            <a:endParaRPr lang="en-IE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111462" y="1671547"/>
            <a:ext cx="2646218" cy="2862322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Segoe UI Light" panose="020B0502040204020203" pitchFamily="34" charset="0"/>
              </a:rPr>
              <a:t>I have an algorithm.</a:t>
            </a:r>
          </a:p>
          <a:p>
            <a:endParaRPr lang="en-IE" dirty="0" smtClean="0">
              <a:latin typeface="Segoe UI Light" panose="020B0502040204020203" pitchFamily="34" charset="0"/>
            </a:endParaRPr>
          </a:p>
          <a:p>
            <a:r>
              <a:rPr lang="en-IE" dirty="0" smtClean="0">
                <a:latin typeface="Segoe UI Light" panose="020B0502040204020203" pitchFamily="34" charset="0"/>
              </a:rPr>
              <a:t>I have a machine that can process 1,000</a:t>
            </a:r>
            <a:r>
              <a:rPr lang="en-IE" dirty="0">
                <a:solidFill>
                  <a:srgbClr val="00B050"/>
                </a:solidFill>
                <a:latin typeface="Segoe UI Light" panose="020B0502040204020203" pitchFamily="34" charset="0"/>
              </a:rPr>
              <a:t> </a:t>
            </a:r>
            <a:r>
              <a:rPr lang="en-IE" dirty="0" smtClean="0">
                <a:latin typeface="Segoe UI Light" panose="020B0502040204020203" pitchFamily="34" charset="0"/>
              </a:rPr>
              <a:t>input items in an hour.</a:t>
            </a:r>
          </a:p>
          <a:p>
            <a:endParaRPr lang="en-IE" dirty="0">
              <a:latin typeface="Segoe UI Light" panose="020B0502040204020203" pitchFamily="34" charset="0"/>
            </a:endParaRPr>
          </a:p>
          <a:p>
            <a:r>
              <a:rPr lang="en-IE" dirty="0" smtClean="0">
                <a:latin typeface="Segoe UI Light" panose="020B0502040204020203" pitchFamily="34" charset="0"/>
              </a:rPr>
              <a:t>If I buy a machine that is </a:t>
            </a:r>
            <a:r>
              <a:rPr lang="en-IE" i="1" u="sng" dirty="0" smtClean="0">
                <a:latin typeface="Segoe UI Light" panose="020B0502040204020203" pitchFamily="34" charset="0"/>
              </a:rPr>
              <a:t>n</a:t>
            </a:r>
            <a:r>
              <a:rPr lang="en-IE" dirty="0" smtClean="0">
                <a:latin typeface="Segoe UI Light" panose="020B0502040204020203" pitchFamily="34" charset="0"/>
              </a:rPr>
              <a:t> times as powerful, how many input items can I process in an hour?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86345" y="5688795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Note: Not the </a:t>
            </a:r>
          </a:p>
          <a:p>
            <a:pPr algn="ctr"/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same machine!</a:t>
            </a:r>
            <a:endParaRPr lang="en-IE" dirty="0">
              <a:solidFill>
                <a:schemeClr val="accent6">
                  <a:lumMod val="7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505200" y="5192127"/>
            <a:ext cx="914400" cy="6096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29400" y="3287127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Quadratic O(n</a:t>
            </a:r>
            <a:r>
              <a:rPr lang="en-IE" baseline="30000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</a:t>
            </a:r>
            <a:r>
              <a:rPr lang="en-IE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) </a:t>
            </a:r>
          </a:p>
          <a:p>
            <a:pPr algn="ctr"/>
            <a:r>
              <a:rPr lang="en-IE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often too much</a:t>
            </a:r>
            <a:endParaRPr lang="en-IE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 flipH="1">
            <a:off x="7460674" y="3933458"/>
            <a:ext cx="311726" cy="5728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445" y="4537284"/>
            <a:ext cx="342900" cy="342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1462" y="4533869"/>
            <a:ext cx="2646218" cy="646331"/>
          </a:xfrm>
          <a:prstGeom prst="rect">
            <a:avLst/>
          </a:prstGeom>
          <a:solidFill>
            <a:srgbClr val="C2E49C">
              <a:alpha val="90000"/>
            </a:srgbClr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Segoe UI Light" panose="020B0502040204020203" pitchFamily="34" charset="0"/>
              </a:rPr>
              <a:t>Depends on what the algorithm is!!</a:t>
            </a:r>
          </a:p>
        </p:txBody>
      </p:sp>
    </p:spTree>
    <p:extLst>
      <p:ext uri="{BB962C8B-B14F-4D97-AF65-F5344CB8AC3E}">
        <p14:creationId xmlns:p14="http://schemas.microsoft.com/office/powerpoint/2010/main" val="9290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Scale is a Common Factor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E" dirty="0" smtClean="0"/>
              <a:t>One machine that’s </a:t>
            </a:r>
            <a:r>
              <a:rPr lang="en-IE" i="1" dirty="0" smtClean="0"/>
              <a:t>n</a:t>
            </a:r>
            <a:r>
              <a:rPr lang="en-IE" dirty="0" smtClean="0"/>
              <a:t> times as powerful?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E" i="1" dirty="0" smtClean="0"/>
              <a:t>n</a:t>
            </a:r>
            <a:r>
              <a:rPr lang="en-IE" dirty="0" smtClean="0"/>
              <a:t> </a:t>
            </a:r>
            <a:r>
              <a:rPr lang="en-IE" dirty="0"/>
              <a:t>machines that are equally as powerful?</a:t>
            </a:r>
          </a:p>
          <a:p>
            <a:endParaRPr lang="en-IE" dirty="0"/>
          </a:p>
        </p:txBody>
      </p:sp>
      <p:pic>
        <p:nvPicPr>
          <p:cNvPr id="13318" name="Picture 6" descr="http://www.wired.com/images_blogs/photos/uncategorized/2008/09/16/cx1_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76600"/>
            <a:ext cx="3047999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276600"/>
            <a:ext cx="3104358" cy="240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07873" y="1752600"/>
            <a:ext cx="76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000" i="1" dirty="0" smtClean="0">
                <a:solidFill>
                  <a:srgbClr val="FF0000"/>
                </a:solidFill>
              </a:rPr>
              <a:t>vs.</a:t>
            </a:r>
            <a:endParaRPr lang="en-IE" sz="4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4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Scale is a Common Factor …</a:t>
            </a:r>
            <a:endParaRPr lang="en-IE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IE" dirty="0" smtClean="0"/>
              <a:t>Data-intensive (our focus!)</a:t>
            </a:r>
          </a:p>
          <a:p>
            <a:pPr lvl="1"/>
            <a:r>
              <a:rPr lang="en-IE" dirty="0" smtClean="0"/>
              <a:t>Inexpensive algorithms / Large inputs</a:t>
            </a:r>
          </a:p>
          <a:p>
            <a:pPr lvl="1"/>
            <a:r>
              <a:rPr lang="en-IE" dirty="0">
                <a:solidFill>
                  <a:srgbClr val="0070C0"/>
                </a:solidFill>
              </a:rPr>
              <a:t>e</a:t>
            </a:r>
            <a:r>
              <a:rPr lang="en-IE" dirty="0" smtClean="0">
                <a:solidFill>
                  <a:srgbClr val="0070C0"/>
                </a:solidFill>
              </a:rPr>
              <a:t>.g., Google, Facebook, Twitter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Compute-intensive (not our focus!)</a:t>
            </a:r>
          </a:p>
          <a:p>
            <a:pPr lvl="1"/>
            <a:r>
              <a:rPr lang="en-IE" dirty="0" smtClean="0">
                <a:solidFill>
                  <a:schemeClr val="bg1">
                    <a:lumMod val="65000"/>
                  </a:schemeClr>
                </a:solidFill>
              </a:rPr>
              <a:t>More expensive algorithms / Smaller inputs</a:t>
            </a:r>
          </a:p>
          <a:p>
            <a:pPr lvl="1"/>
            <a:r>
              <a:rPr lang="en-IE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e.g., climate simulations, chess games, </a:t>
            </a:r>
            <a:r>
              <a:rPr lang="en-IE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combinatorials</a:t>
            </a:r>
            <a:endParaRPr lang="en-IE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IE" dirty="0">
              <a:solidFill>
                <a:srgbClr val="0070C0"/>
              </a:solidFill>
            </a:endParaRPr>
          </a:p>
          <a:p>
            <a:r>
              <a:rPr lang="en-IE" dirty="0" smtClean="0"/>
              <a:t>No black and white!</a:t>
            </a:r>
          </a:p>
          <a:p>
            <a:pPr marL="0" indent="0">
              <a:buNone/>
            </a:pPr>
            <a:endParaRPr lang="en-IE" b="1" dirty="0" smtClean="0"/>
          </a:p>
          <a:p>
            <a:pPr lvl="1"/>
            <a:endParaRPr lang="en-IE" dirty="0" smtClean="0"/>
          </a:p>
          <a:p>
            <a:pPr lvl="1"/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5961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“MASSIVE DATA PROCESSING” NEEDS “DISTRIBUTED COMPUTING” …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106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Distributed Computing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Need more than one machine!</a:t>
            </a:r>
          </a:p>
          <a:p>
            <a:pPr marL="0" indent="0">
              <a:buNone/>
            </a:pPr>
            <a:endParaRPr lang="en-IE" sz="2000" dirty="0" smtClean="0"/>
          </a:p>
          <a:p>
            <a:r>
              <a:rPr lang="en-IE" sz="2000" dirty="0" smtClean="0"/>
              <a:t>Google ca. 1998:</a:t>
            </a:r>
          </a:p>
          <a:p>
            <a:pPr marL="0" indent="0">
              <a:buNone/>
            </a:pPr>
            <a:endParaRPr lang="en-IE" sz="2000" dirty="0"/>
          </a:p>
        </p:txBody>
      </p:sp>
      <p:pic>
        <p:nvPicPr>
          <p:cNvPr id="7172" name="Picture 4" descr="http://farm4.static.flickr.com/3565/3322767346_c97552f7b9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2886074"/>
            <a:ext cx="55245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activerain.com/image_store/uploads/2/4/4/3/0/ar1278864413034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21162"/>
            <a:ext cx="2228850" cy="190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831" y="2359168"/>
            <a:ext cx="388143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72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/>
              <a:t>Distributed </a:t>
            </a:r>
            <a:r>
              <a:rPr lang="en-IE" sz="3200" dirty="0" smtClean="0"/>
              <a:t>Computing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Need more than one machine!</a:t>
            </a:r>
          </a:p>
          <a:p>
            <a:pPr marL="0" indent="0">
              <a:buNone/>
            </a:pPr>
            <a:endParaRPr lang="en-IE" sz="2000" dirty="0" smtClean="0"/>
          </a:p>
          <a:p>
            <a:r>
              <a:rPr lang="en-IE" sz="2000" dirty="0" smtClean="0"/>
              <a:t>Google ca. 2014:</a:t>
            </a:r>
          </a:p>
          <a:p>
            <a:pPr marL="0" indent="0">
              <a:buNone/>
            </a:pPr>
            <a:endParaRPr lang="en-IE" sz="2000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19400"/>
            <a:ext cx="5482484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 descr="http://upload.wikimedia.org/wikipedia/commons/thumb/5/51/Google.png/800px-Goog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720" y="2819400"/>
            <a:ext cx="5105400" cy="185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03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Cholera: What we knew in 1854</a:t>
            </a:r>
            <a:endParaRPr lang="en-I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086600" cy="45495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90600" y="2590800"/>
            <a:ext cx="7086600" cy="18288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550994"/>
            <a:ext cx="7086600" cy="18686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44200" y="3780000"/>
            <a:ext cx="576000" cy="180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360200" y="3780000"/>
            <a:ext cx="2988000" cy="180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372200" y="3962400"/>
            <a:ext cx="1800000" cy="180000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13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Data Transport Costs</a:t>
            </a:r>
            <a:endParaRPr lang="en-IE" sz="3200" dirty="0"/>
          </a:p>
        </p:txBody>
      </p:sp>
      <p:sp>
        <p:nvSpPr>
          <p:cNvPr id="4" name="Flowchart: Process 3"/>
          <p:cNvSpPr/>
          <p:nvPr/>
        </p:nvSpPr>
        <p:spPr>
          <a:xfrm>
            <a:off x="228600" y="3581400"/>
            <a:ext cx="1981200" cy="1600200"/>
          </a:xfrm>
          <a:prstGeom prst="flowChart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dirty="0" smtClean="0"/>
              <a:t>Main</a:t>
            </a:r>
          </a:p>
          <a:p>
            <a:pPr algn="ctr"/>
            <a:r>
              <a:rPr lang="en-IE" sz="3200" dirty="0" smtClean="0"/>
              <a:t>Memory</a:t>
            </a:r>
            <a:endParaRPr lang="en-IE" sz="3200" dirty="0"/>
          </a:p>
        </p:txBody>
      </p:sp>
      <p:sp>
        <p:nvSpPr>
          <p:cNvPr id="5" name="Flowchart: Process 4"/>
          <p:cNvSpPr/>
          <p:nvPr/>
        </p:nvSpPr>
        <p:spPr>
          <a:xfrm>
            <a:off x="4772891" y="3581400"/>
            <a:ext cx="1981200" cy="1600200"/>
          </a:xfrm>
          <a:prstGeom prst="flowChartProcess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dirty="0" smtClean="0"/>
              <a:t>Hard-disk</a:t>
            </a:r>
            <a:endParaRPr lang="en-IE" sz="3200" dirty="0"/>
          </a:p>
        </p:txBody>
      </p:sp>
      <p:sp>
        <p:nvSpPr>
          <p:cNvPr id="6" name="Flowchart: Process 5"/>
          <p:cNvSpPr/>
          <p:nvPr/>
        </p:nvSpPr>
        <p:spPr>
          <a:xfrm>
            <a:off x="2514600" y="3581400"/>
            <a:ext cx="1981200" cy="1600200"/>
          </a:xfrm>
          <a:prstGeom prst="flowChartProcess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dirty="0" smtClean="0"/>
              <a:t>Solid-state</a:t>
            </a:r>
          </a:p>
          <a:p>
            <a:pPr algn="ctr"/>
            <a:r>
              <a:rPr lang="en-IE" sz="3200" dirty="0" smtClean="0"/>
              <a:t>Disk</a:t>
            </a:r>
            <a:endParaRPr lang="en-IE" sz="3200" dirty="0"/>
          </a:p>
        </p:txBody>
      </p:sp>
      <p:sp>
        <p:nvSpPr>
          <p:cNvPr id="7" name="Flowchart: Process 6"/>
          <p:cNvSpPr/>
          <p:nvPr/>
        </p:nvSpPr>
        <p:spPr>
          <a:xfrm>
            <a:off x="6975764" y="3581400"/>
            <a:ext cx="1981200" cy="1600200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dirty="0" smtClean="0"/>
              <a:t>Network</a:t>
            </a:r>
            <a:endParaRPr lang="en-IE" sz="32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Need to divide tasks over many machines</a:t>
            </a:r>
          </a:p>
          <a:p>
            <a:pPr lvl="1"/>
            <a:r>
              <a:rPr lang="en-IE" dirty="0"/>
              <a:t>Machines need to communicate</a:t>
            </a:r>
          </a:p>
          <a:p>
            <a:pPr marL="914400" lvl="2" indent="0">
              <a:buNone/>
            </a:pPr>
            <a:r>
              <a:rPr lang="en-IE" dirty="0">
                <a:solidFill>
                  <a:srgbClr val="FF0000"/>
                </a:solidFill>
              </a:rPr>
              <a:t>… but not too much!</a:t>
            </a:r>
          </a:p>
          <a:p>
            <a:pPr lvl="1"/>
            <a:r>
              <a:rPr lang="en-IE" dirty="0"/>
              <a:t>Data transport costs (</a:t>
            </a:r>
            <a:r>
              <a:rPr lang="en-IE" i="1" dirty="0"/>
              <a:t>simplified</a:t>
            </a:r>
            <a:r>
              <a:rPr lang="en-IE" dirty="0"/>
              <a:t>):</a:t>
            </a:r>
          </a:p>
          <a:p>
            <a:pPr lvl="1"/>
            <a:endParaRPr lang="en-IE" dirty="0"/>
          </a:p>
          <a:p>
            <a:pPr lvl="1"/>
            <a:endParaRPr lang="en-IE" dirty="0"/>
          </a:p>
          <a:p>
            <a:pPr lvl="1"/>
            <a:endParaRPr lang="en-IE" dirty="0"/>
          </a:p>
          <a:p>
            <a:pPr lvl="1"/>
            <a:endParaRPr lang="en-IE" dirty="0"/>
          </a:p>
          <a:p>
            <a:pPr marL="0" indent="0" algn="ctr">
              <a:buNone/>
            </a:pPr>
            <a:r>
              <a:rPr lang="en-IE" u="sng" dirty="0">
                <a:solidFill>
                  <a:srgbClr val="FF0000"/>
                </a:solidFill>
              </a:rPr>
              <a:t>Need to minimise network costs!</a:t>
            </a:r>
          </a:p>
          <a:p>
            <a:endParaRPr lang="en-GB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19200"/>
            <a:ext cx="82296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Font typeface="Arial" pitchFamily="34" charset="0"/>
              <a:buNone/>
            </a:pPr>
            <a:endParaRPr lang="en-IE" dirty="0" smtClean="0"/>
          </a:p>
          <a:p>
            <a:pPr marL="914400" lvl="2" indent="0">
              <a:buFont typeface="Arial" pitchFamily="34" charset="0"/>
              <a:buNone/>
            </a:pPr>
            <a:endParaRPr lang="en-IE" dirty="0" smtClean="0"/>
          </a:p>
          <a:p>
            <a:pPr lvl="2"/>
            <a:endParaRPr lang="en-IE" dirty="0" smtClean="0"/>
          </a:p>
          <a:p>
            <a:pPr lvl="1"/>
            <a:endParaRPr lang="en-IE" dirty="0" smtClean="0"/>
          </a:p>
          <a:p>
            <a:endParaRPr lang="en-IE" dirty="0" smtClean="0"/>
          </a:p>
        </p:txBody>
      </p:sp>
    </p:spTree>
    <p:extLst>
      <p:ext uri="{BB962C8B-B14F-4D97-AF65-F5344CB8AC3E}">
        <p14:creationId xmlns:p14="http://schemas.microsoft.com/office/powerpoint/2010/main" val="258020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Data Placement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Need to think carefully about where to put what data!</a:t>
            </a:r>
            <a:endParaRPr lang="en-IE" dirty="0"/>
          </a:p>
        </p:txBody>
      </p:sp>
      <p:pic>
        <p:nvPicPr>
          <p:cNvPr id="14338" name="Picture 2" descr="http://www.iconhot.com/icon/png/rrze/720/server-multi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055" y="2885209"/>
            <a:ext cx="3733800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2577375"/>
            <a:ext cx="342900" cy="342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2577374"/>
            <a:ext cx="3352800" cy="2308324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Segoe UI Light" panose="020B0502040204020203" pitchFamily="34" charset="0"/>
              </a:rPr>
              <a:t>I have four machines to run a</a:t>
            </a:r>
            <a:r>
              <a:rPr lang="en-GB" dirty="0" smtClean="0">
                <a:latin typeface="Segoe UI Light" panose="020B0502040204020203" pitchFamily="34" charset="0"/>
              </a:rPr>
              <a:t> </a:t>
            </a:r>
            <a:r>
              <a:rPr lang="en-GB" dirty="0">
                <a:latin typeface="Segoe UI Light" panose="020B0502040204020203" pitchFamily="34" charset="0"/>
              </a:rPr>
              <a:t>website. I have 10 million users.</a:t>
            </a:r>
          </a:p>
          <a:p>
            <a:endParaRPr lang="en-GB" dirty="0">
              <a:latin typeface="Segoe UI Light" panose="020B0502040204020203" pitchFamily="34" charset="0"/>
            </a:endParaRPr>
          </a:p>
          <a:p>
            <a:r>
              <a:rPr lang="en-GB" dirty="0">
                <a:latin typeface="Segoe UI Light" panose="020B0502040204020203" pitchFamily="34" charset="0"/>
              </a:rPr>
              <a:t>Each user has personal profile data, photos, friends and games.</a:t>
            </a:r>
          </a:p>
          <a:p>
            <a:endParaRPr lang="en-GB" dirty="0">
              <a:latin typeface="Segoe UI Light" panose="020B0502040204020203" pitchFamily="34" charset="0"/>
            </a:endParaRPr>
          </a:p>
          <a:p>
            <a:r>
              <a:rPr lang="en-GB" dirty="0">
                <a:latin typeface="Segoe UI Light" panose="020B0502040204020203" pitchFamily="34" charset="0"/>
              </a:rPr>
              <a:t>How should I split the data up over the machines?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859599"/>
            <a:ext cx="342900" cy="342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200" y="4859599"/>
            <a:ext cx="3352800" cy="1200329"/>
          </a:xfrm>
          <a:prstGeom prst="rect">
            <a:avLst/>
          </a:prstGeom>
          <a:solidFill>
            <a:srgbClr val="C2E49C">
              <a:alpha val="67000"/>
            </a:srgbClr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Segoe UI Light" panose="020B0502040204020203" pitchFamily="34" charset="0"/>
              </a:rPr>
              <a:t>Depends on the application!</a:t>
            </a:r>
          </a:p>
          <a:p>
            <a:endParaRPr lang="en-IE" dirty="0">
              <a:latin typeface="Segoe UI Light" panose="020B0502040204020203" pitchFamily="34" charset="0"/>
            </a:endParaRPr>
          </a:p>
          <a:p>
            <a:r>
              <a:rPr lang="en-IE" dirty="0" smtClean="0">
                <a:latin typeface="Segoe UI Light" panose="020B0502040204020203" pitchFamily="34" charset="0"/>
              </a:rPr>
              <a:t>But some general principles and design choices apply.</a:t>
            </a:r>
          </a:p>
        </p:txBody>
      </p:sp>
    </p:spTree>
    <p:extLst>
      <p:ext uri="{BB962C8B-B14F-4D97-AF65-F5344CB8AC3E}">
        <p14:creationId xmlns:p14="http://schemas.microsoft.com/office/powerpoint/2010/main" val="184608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Network/Node Failures</a:t>
            </a:r>
            <a:endParaRPr lang="en-IE" sz="3200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037" y="2194778"/>
            <a:ext cx="5638800" cy="352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Need to think about failures</a:t>
            </a:r>
            <a:r>
              <a:rPr lang="en-IE" dirty="0" smtClean="0"/>
              <a:t>!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6976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Network/Node Failures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Need to think (</a:t>
            </a:r>
            <a:r>
              <a:rPr lang="en-IE" dirty="0" smtClean="0">
                <a:solidFill>
                  <a:srgbClr val="FF0000"/>
                </a:solidFill>
              </a:rPr>
              <a:t>even more!</a:t>
            </a:r>
            <a:r>
              <a:rPr lang="en-IE" dirty="0" smtClean="0"/>
              <a:t>) carefully about where to put what data!</a:t>
            </a:r>
            <a:endParaRPr lang="en-IE" dirty="0"/>
          </a:p>
        </p:txBody>
      </p:sp>
      <p:pic>
        <p:nvPicPr>
          <p:cNvPr id="14338" name="Picture 2" descr="http://www.iconhot.com/icon/png/rrze/720/server-multi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055" y="3190008"/>
            <a:ext cx="3733800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056" y="3190008"/>
            <a:ext cx="3733800" cy="373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2577375"/>
            <a:ext cx="342900" cy="342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19200" y="2577374"/>
            <a:ext cx="3352800" cy="2308324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Segoe UI Light" panose="020B0502040204020203" pitchFamily="34" charset="0"/>
              </a:rPr>
              <a:t>I have four machines to run </a:t>
            </a:r>
            <a:r>
              <a:rPr lang="en-GB" dirty="0" smtClean="0">
                <a:latin typeface="Segoe UI Light" panose="020B0502040204020203" pitchFamily="34" charset="0"/>
              </a:rPr>
              <a:t>a </a:t>
            </a:r>
            <a:r>
              <a:rPr lang="en-GB" dirty="0">
                <a:latin typeface="Segoe UI Light" panose="020B0502040204020203" pitchFamily="34" charset="0"/>
              </a:rPr>
              <a:t>website. I have 10 million users.</a:t>
            </a:r>
          </a:p>
          <a:p>
            <a:endParaRPr lang="en-GB" dirty="0">
              <a:latin typeface="Segoe UI Light" panose="020B0502040204020203" pitchFamily="34" charset="0"/>
            </a:endParaRPr>
          </a:p>
          <a:p>
            <a:r>
              <a:rPr lang="en-GB" dirty="0">
                <a:latin typeface="Segoe UI Light" panose="020B0502040204020203" pitchFamily="34" charset="0"/>
              </a:rPr>
              <a:t>Each user has personal profile data, photos, friends and games.</a:t>
            </a:r>
          </a:p>
          <a:p>
            <a:endParaRPr lang="en-GB" dirty="0">
              <a:latin typeface="Segoe UI Light" panose="020B0502040204020203" pitchFamily="34" charset="0"/>
            </a:endParaRPr>
          </a:p>
          <a:p>
            <a:r>
              <a:rPr lang="en-GB" dirty="0">
                <a:latin typeface="Segoe UI Light" panose="020B0502040204020203" pitchFamily="34" charset="0"/>
              </a:rPr>
              <a:t>How should I split the data up over the machines?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9100" y="4859599"/>
            <a:ext cx="342900" cy="342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19200" y="4859599"/>
            <a:ext cx="3352800" cy="1754326"/>
          </a:xfrm>
          <a:prstGeom prst="rect">
            <a:avLst/>
          </a:prstGeom>
          <a:solidFill>
            <a:srgbClr val="C2E49C">
              <a:alpha val="67000"/>
            </a:srgbClr>
          </a:solidFill>
        </p:spPr>
        <p:txBody>
          <a:bodyPr wrap="square" rtlCol="0">
            <a:spAutoFit/>
          </a:bodyPr>
          <a:lstStyle/>
          <a:p>
            <a:r>
              <a:rPr lang="en-IE" dirty="0" smtClean="0">
                <a:latin typeface="Segoe UI Light" panose="020B0502040204020203" pitchFamily="34" charset="0"/>
              </a:rPr>
              <a:t>(Again) </a:t>
            </a:r>
          </a:p>
          <a:p>
            <a:endParaRPr lang="en-IE" dirty="0">
              <a:latin typeface="Segoe UI Light" panose="020B0502040204020203" pitchFamily="34" charset="0"/>
            </a:endParaRPr>
          </a:p>
          <a:p>
            <a:r>
              <a:rPr lang="en-IE" dirty="0" smtClean="0">
                <a:latin typeface="Segoe UI Light" panose="020B0502040204020203" pitchFamily="34" charset="0"/>
              </a:rPr>
              <a:t>Depends on the application!</a:t>
            </a:r>
          </a:p>
          <a:p>
            <a:endParaRPr lang="en-IE" dirty="0">
              <a:latin typeface="Segoe UI Light" panose="020B0502040204020203" pitchFamily="34" charset="0"/>
            </a:endParaRPr>
          </a:p>
          <a:p>
            <a:r>
              <a:rPr lang="en-IE" dirty="0" smtClean="0">
                <a:latin typeface="Segoe UI Light" panose="020B0502040204020203" pitchFamily="34" charset="0"/>
              </a:rPr>
              <a:t>But some general principles and design choices apply.</a:t>
            </a:r>
          </a:p>
        </p:txBody>
      </p:sp>
    </p:spTree>
    <p:extLst>
      <p:ext uri="{BB962C8B-B14F-4D97-AF65-F5344CB8AC3E}">
        <p14:creationId xmlns:p14="http://schemas.microsoft.com/office/powerpoint/2010/main" val="343483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Human Distributed Computation</a:t>
            </a:r>
            <a:endParaRPr lang="en-IE" sz="3200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200900" cy="480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3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“DISTRIBUTED COMPUTING” </a:t>
            </a:r>
            <a:br>
              <a:rPr lang="en-IE" dirty="0" smtClean="0"/>
            </a:br>
            <a:r>
              <a:rPr lang="en-IE" dirty="0" smtClean="0"/>
              <a:t>LIMITS &amp; CHALLENGES …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8889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Distribution Not Always Applicable!</a:t>
            </a:r>
            <a:endParaRPr lang="en-IE" sz="32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95400"/>
            <a:ext cx="6515100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50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Distributed Development Difficult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IE" dirty="0" smtClean="0"/>
              <a:t>Distributed systems can be complex</a:t>
            </a:r>
          </a:p>
          <a:p>
            <a:pPr marL="0" indent="0">
              <a:buNone/>
            </a:pPr>
            <a:endParaRPr lang="en-IE" dirty="0" smtClean="0"/>
          </a:p>
          <a:p>
            <a:r>
              <a:rPr lang="en-IE" smtClean="0"/>
              <a:t>Multiple machines; need </a:t>
            </a:r>
            <a:r>
              <a:rPr lang="en-IE" dirty="0" smtClean="0"/>
              <a:t>to take care of</a:t>
            </a:r>
          </a:p>
          <a:p>
            <a:pPr lvl="1"/>
            <a:r>
              <a:rPr lang="en-IE" dirty="0" smtClean="0"/>
              <a:t>Data in different locations</a:t>
            </a:r>
          </a:p>
          <a:p>
            <a:pPr lvl="1"/>
            <a:r>
              <a:rPr lang="en-IE" dirty="0" smtClean="0"/>
              <a:t>Logs and messages in different places</a:t>
            </a:r>
          </a:p>
          <a:p>
            <a:pPr lvl="1"/>
            <a:r>
              <a:rPr lang="en-IE" dirty="0" smtClean="0"/>
              <a:t>Different users with different priorities</a:t>
            </a:r>
          </a:p>
          <a:p>
            <a:pPr lvl="1"/>
            <a:r>
              <a:rPr lang="en-IE" dirty="0" smtClean="0"/>
              <a:t>Different network capabilities</a:t>
            </a:r>
          </a:p>
          <a:p>
            <a:pPr lvl="1"/>
            <a:r>
              <a:rPr lang="en-IE" dirty="0"/>
              <a:t>Need to balance load</a:t>
            </a:r>
            <a:r>
              <a:rPr lang="en-IE" dirty="0" smtClean="0"/>
              <a:t>!</a:t>
            </a:r>
          </a:p>
          <a:p>
            <a:pPr lvl="1"/>
            <a:r>
              <a:rPr lang="en-IE" dirty="0" smtClean="0"/>
              <a:t>Need to handle failures!</a:t>
            </a:r>
          </a:p>
          <a:p>
            <a:endParaRPr lang="en-IE" dirty="0" smtClean="0"/>
          </a:p>
          <a:p>
            <a:r>
              <a:rPr lang="en-IE" dirty="0"/>
              <a:t>Tasks may take a long time!</a:t>
            </a:r>
          </a:p>
          <a:p>
            <a:pPr lvl="1"/>
            <a:r>
              <a:rPr lang="en-IE" dirty="0"/>
              <a:t>Bugs may not become apparent for hours</a:t>
            </a:r>
          </a:p>
          <a:p>
            <a:pPr lvl="1"/>
            <a:r>
              <a:rPr lang="en-IE" dirty="0"/>
              <a:t>Lots of data = lots of counter-examples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1727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Frameworks/Abstractions can Help</a:t>
            </a:r>
            <a:endParaRPr lang="en-IE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12740" y="1600200"/>
            <a:ext cx="4038600" cy="4525963"/>
          </a:xfrm>
        </p:spPr>
        <p:txBody>
          <a:bodyPr/>
          <a:lstStyle/>
          <a:p>
            <a:r>
              <a:rPr lang="en-IE" dirty="0" smtClean="0"/>
              <a:t>For </a:t>
            </a:r>
            <a:r>
              <a:rPr lang="en-IE" dirty="0" err="1" smtClean="0"/>
              <a:t>Distrib</a:t>
            </a:r>
            <a:r>
              <a:rPr lang="en-IE" dirty="0" smtClean="0"/>
              <a:t>. Processing</a:t>
            </a:r>
            <a:endParaRPr lang="en-IE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28692" y="1600200"/>
            <a:ext cx="4038600" cy="4525963"/>
          </a:xfrm>
        </p:spPr>
        <p:txBody>
          <a:bodyPr/>
          <a:lstStyle/>
          <a:p>
            <a:r>
              <a:rPr lang="en-IE" dirty="0" smtClean="0"/>
              <a:t>For </a:t>
            </a:r>
            <a:r>
              <a:rPr lang="en-IE" dirty="0" err="1" smtClean="0"/>
              <a:t>Distrib</a:t>
            </a:r>
            <a:r>
              <a:rPr lang="en-IE" dirty="0" smtClean="0"/>
              <a:t>. Storage</a:t>
            </a:r>
            <a:endParaRPr lang="en-IE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2819400"/>
            <a:ext cx="3200400" cy="75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http://www.bigsql.org/se/images/p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9011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 descr="data:image/jpeg;base64,/9j/4AAQSkZJRgABAQAAAQABAAD/2wCEAAkGBxQTEhUUExQWFhUXGR4aGRgYGR8gIBwfHx4cIR8gJRsgHygiIRwlHBwaIzEiJSkrLi4uHB8zODMsNygtLisBCgoKDg0OGxAQGywkICQyLDQ0NC80LDc0LCw0LCwsNCwsLy8sLCwsNCwsLCwsLCwsLCwsLCwsLCwsLCwsLCwsLP/AABEIAPcAzAMBIgACEQEDEQH/xAAcAAACAwEBAQEAAAAAAAAAAAAFBgADBAcBAgj/xABNEAACAQIDBQUEBwUECAMJAAABAgMEEQASIQUGMUFREyJhcYEHMpGhFCNCUrHB8DNystHhFTRi8SQ1Q1NzgqLCFkSSF2N0g5OUs9Li/8QAGAEBAQEBAQAAAAAAAAAAAAAAAQIAAwT/xAAqEQACAgICAQQBBAIDAAAAAAAAAQIREiEDMUETIlFhMgRxkfBiwSOB0f/aAAwDAQACEQMRAD8A7jiYorqjs43kIJCKzWHE2BNh46Y4PPvLVO5f6RKLkmwdgBfkBfhiZSouMMjv+Jjl/s83qqpKhYJGaZGBNyBdLC9y33eWvMjDlvXvRFRIC3eka+RBz8SeS+PwxlJNWDg06D2Erb/tFhgZ440aSRSVN+6oI01J1Nj0HrjnlbvZVSTioMhDp7gX3VHMZeYPO974cN6abZ7NHLWNJFPLErsIgbHTj7ra8vQYnO+i1Cns93Y3vqauSoUlFIgdogq6BhwOtyeI46YTqzfCtlFmqHA6LZfmoBw5bo0NDEZqqmmnkEEbZ1cAXBBP3F17uANLTbKnkW0k9OSwuslih11GYXtfXUnEu67LVW9BNaqSi2WJTI/0mqdSpLEkKDcceWUX/wCe2D+5W+61REMoyz20I917cSOhty+HTCp7VIZu3Riv+jhAsRX3eGo8Gv8AEAYHezj/AFhD/wA/8DY1tSoMU42dWrd4EQlVBYg26D44zybak7FZQFHfKkcrWwvTPdiepJ+eDQo2NGLKSc2a3O3DhjzLlnNv9hcIqjbSbxRto4KH4j44JVFYqxmS91AvprfphMoacMxzHKigs7Hko44BDf4tWC+lGfq8lvsnTP8Avc/LTjrjrxcs5R2TLjV6Ogw7wxHjmXzH8sEIK2N/ddT4A6/DCRVwFHZTyPHqOR9RjTsenDOXb3Ixmb8hiIfqJ3i0L441aNG2PaBTQSPEVlZ0NjlAtfzJGANT7Vf93TerSfkF/PBSqpKSsJFREEkPCVND4XPX964wLHszZKiNllDwhwWDCzWBvbTQ3tblxx3U3LcWFRXY3rvLDGsa1UscUzIrshJAF+Vz8NemCFLtSCT9nNE/7rqfwOOH74VLSVtQzcRIyjyQ5R8gPjgdRUbzSLHGpd2NgB+tB44fUY+kqs/RuJjnW1zJs7ZkP0aa7dr35FswJIa4FwRYEAemMm6/tEmaaOKpCMjsFzgZSCdATbS17chi810zng2rR0PaW14IBeaVE8GYXPkOJ9MLez/aDBNVLAiNlc5VkOl2/d42PC/HwxzTe+kaKtqFa9zIWBPMMcw9LG3pjDsuUpNEw4rIhHowxDm7Oi41R+isTCtWb7RQVT09QpQLlyyDUEEA6gajjx1HlhnRwQCCCDqCOBGOiaZxaaKNo1kcMbSSkLGo7xIv4cBx8scxk3Ipqi7UNYjX1Ebnh4XHeA81ONftc2ubx0q3At2j+PJR421J9MKW5lE8tbBkXNkkV28FVgSScc5O3R1hFqN2G9obSTZsbUlMb1B/bz24H7q36A8eXnw+qOUbUpuwcj6ZACYmP+1UcVJ68PgD97BTe/dAVUzT0ksTM3vx5xxAtcEX10FwbczfAzd/YP0F1q69uyCNaOMd5nYgi/dv3QCT6fEp39Daq/Jig9ntWReUxQA/7xxf/puL+uDntJ3enlkSeFRJEsQSyG7CxY3tzFiOF+GA/tGp3eRapZO2ppQOzYG6obarblwJ+PMYXdkbWmpnDQOym/ujg3gV4HA6Wilb2Me7c3Z7L2g3C5RP/V3f+7CrQUjzSLHGMzubAfrkOJ8sdK333ialEaRxQrNMoknBQML6AdLm4Iufu4F7F9o0gkRZooQhYBmRSpUHS9rnhxwtLqwTdWkENo7xQ7Pjjocgqgi2mzHQE62FwevDkLYq3Zr9lGpSSJJYJibKpuVJbTSxYDj4YT97dnGCslTUgtmU8bh9RrzOtr9QcMmyKKLZsQqqpQ1S4+phPFf8R6Hx5cOJxrdmaVfuN3Yw057x7WQcFtoPP9emB8m0JC+fMQ3hy8LdMadm7ThrKZaiZTG+YxkprqB+FuvDHo2bG3uVCf8AMLfnjy8kZJ1GqFNeT62wJaugljhUdsxUNay3GYE6nTVQRbzxzt9xa8f+XPmHjP8A33w0+0SuamggghZlLkuzoSL20tmHifkMIqbfqhwqqj/6r/hmx6PCy7NG/B2PaDQwpGkiiWRUVfgLXJ8cU01Sk0bQqgjYi4y8GI5YwbSm7WOnm/3sKt62BP44u2MqoHqJDaOJSb+n8vmRji5N8uP9omko2VU2xpX+zlHMtp8uOKd9t6ZaKppwlmTsyXQ8GBNhryIsbeeEbb++VVU5lMhSIk2RdNOQJGp09ME/aOcy0L/epx/2n88dYRUE8RabayGv+w6Dai/SEzK50cqbMCOTKbi/jbXqcKG8O1YaXPS0ClNSs0xvna2hQE6gX42tw06kJu3tySjmEqEkcHTky9PPoeR9cN2/e67zOtXSIZElUMyrxuQLNl53Fr25jxxd2tGqnT6F/dyoMsE9Edc69pCOkid4qP3lB+HjhejUkgLckkAAcSTwt43wd2TsOtjmjkSmmujhh3SOBva5tx4YbZZdl0dezNnaTPfheOFjx06310va/K2Cr7Kyp6Pd79p08HYCppkqKrsl7Qk2AtfnY3Ja/L8sA6DeymWRSdnU6jMNRxXXjqupHHlizffYFRLNJVxgTQyWKtEc1lCgcOPLlfGKi2FFTqJtoMVvqlMv7R/Fvur+tOBW3ZKSo+PaMD/aE1+eUjyyLb88dR3FpZI6GFZfey3seQJJUeikYA7NrKDa0iB4WWaJc1jwKggWzD3luRobcT44fMXFbs5zlpIw7Y2RDUx9nMgYcjzU9QeIOEHecJsum+j0wfPPfPMRrl6BgLZraWHAXPE46DtTaMdPE0srZUUa+PQAcyeQxzD/ANoImaRKuBXpnOij3kHLXmefI3vY8saVGgn/ANCVR0pkkSNR3nYKPMm2Gr2oTuawRtfLHGoS40Nxckeun/Lhnpt36ahcSR5pZT3oy50QG44C1za+p+WCEcqVZWKqiSUH3TaxBt1HD0tjhnFPHydbv3eBH9nc7vK1KY+2p5R9YnJbcH8NbDrwtqBhkg9naQVAnM14Iz2gQr3rrqATexF7a214W5431DR0+aGmjESg94rxYjqeNsW0dSxp5kJJtlI9Tr+AwerG8fgHb2gfvLsKHaB7SJuzqQLAOdHA4DwPiPUHCvs72eVb3MmSBRxZyD8APzIwxYM1dUzUiZiSS5Fz0F/6YiHNaeSFprSJTxRBF7JUmqoIgkbyC2bKOWpsePx42xyDadbLNK0kxJkJ1vytytyA4W5Y6QjkEEGxGoONO190qSZhUztJE8gBZEKgFuZsVJudOeKhy5rfg1KLBW6Kn+zdedQ1v/SB+IONWCdFUU8cK04ibsl4Et3rkkknhrqcajHTxKkmV5M9yoa3Lr+jjlOKm7TRk68AfbWxXq6AqiEyRPmj5ZgfeAJ9T5gYUabcKufjEEHV3XT0BJw+vth3kQk5VDDujha/z0x8beBEzgkkaEXPUYv1IqOt1oyyujdNVCkSKnRA3ZxquZh0AFx521xRV1kdXE1PUDIr8GU2sRqD6G3HTEoJe3Qwv7wF42PHTliqj2MzAtJ9Wg4luPw/M/PGzm3cen/dk1Fd9nMt4N3paSURuMwb9myg2fpb/Fw7vHXxGHbblRSwU1HHXQNJMsQGRWsV0AN7MOJHyOGH+2I1ZEVA0aHQsLt5i/A6n+mOY780LxVkmZmcSd9HJvdTw1/w+76Y6xnF3RW21Zvi2tssmzUMgHUSk/LMMEfaVtaSKeKGGR41jiBsjEcSQOB1sFGEOFSWUDUkgD1OHb2mbJmNX2iRSOhjXvKhYAi4IuBpy+OKvRmkpIC7I3kqhNFeomK9olwXJBGYXGp4Wx7v9Fl2hUDqwPxRT+N8Ztj7DqZJUyQSkBlJJQgCxH2jYYf97NzVmqWqJZxEjBQAELEkC3Hlw8cbxszaUhb9lte61ixBj2bq10voSBcG3XTjhW2lMXmldiSzOxJPmcdN2BsWhpJVlV5pJFvYtoBcEHugDkTxvgBtvcKUyhqUiWKRveJAyE6nN4eIF+Vr8RNNUnZrWVg72cTldoQgfbDKfLKT+KjHbschbasGzQ8NMvaVYusk7gWU8wo6A/1vwx0fdTapqaWKZrZmFmtwzAkHTlwx0h8HPk3sRvbAZe0gBJ7EqbDlnB1J8cpW3r44QqOikmbJEjOx5KL/AOQ8TjuW+UFO1K7VSkxpZu6bNcHQA3GpvbiOOOeVm/axxmKgp1p1P2zbN52Gl/Ek4mSV7KhJ1SQ2V9HKI4C6HMIkRra2YcRpfGzZ8C0w7WbRiLKnP/P8Mc13W3rnp5lzSM0TOO0Vjm0J1YX1B1vpx54e9uoRM1ze+oJ6H8hwx5+RKLzXZVP8WbasQ1DZlfs3PEOND68L4vodjMokRmS7rYWN+fG2mmBuyqYd6Zx3I9bfebkP14YzmtftO1v3r3/p5csRnH8pLbNT6TNctNTxkhnd2HJRYfE4IQCCdBGudQl2tpfx1164FbajAlzDg4Dj1/rfGjYoEf1zmy+6AOLX4+gwxdTxpV/oGtWRK2nj1jjLNyZz+X9Bj6rKgz0+c2zxtrbof0PhjPNs0MC0LdovMfaHpzxp2FF3JTJpEVsT4j88CybxfT/gzrsC4KVetLCejMPjf+WPGelB0WVvG4GCMNci07NGmisBZ9dTbXBCC3bXQyfWhbwybR2W0xRgyqSguCdfh64xrvDID7iW6W/O+JvCA/ZzLwdbeRH6PwwxUFF+evozu14LqfZawurPOoII0/RxTvLK/a5Se7YFRy8/jfAcDDGMqwRyTxsWQ5QD8r35aDGi1KLitGap29gqi2TLLqFsv3m0H8zi/bOyKaeFaeaUdonuSKPdJ5dCORB+Rtj4rttSSaDuL0X8zjzYVOGlBPup3j6cPn+GNCUYyqG/3M7q2D6DdunoWBYGeoFiC2iKeRC9fO/pgim3Jg2YtcfdsLY1VDpVe73JRwB4OOWvXAaeFkJVgQehxuScruL19Gik++w7vFtCRXCoxClQdPEnnxxm2PUZwYJLlW90/dP6/WuKtvteUfuLj3YfdZ5TwjQn1Og/PC5N8v8AegpYFUmyJgxGQmx4jgcbtj0kkTGRwyIqknXjYdL+vpgU1bISTna510Y427InmaVbM7KD3gWJFud7m2J43DNVYyujkFTOZHeQ8XYsfNiSfxx2L2X0pShUkW7R2ceRsB8Qt/XFNH7OKVZWd8zqWJWM6KoJuBpqQOGp9MOKIAAAAABYAcAOlse6EWnbOc5pqkL++Ap5VjpJ3KtO1oyOTLqCfC9hbmTbHP6v2b1aE5TEy/ezZfiCNPngHvBtySpqWnJKkHuD7gU90eYOvnfDL7RqtpqehmJNpIyWF9M1kJ04XvfEtp2yknGkBX2BBF/eK2IEcUgBlbyuLAHzw5b4bxNRx0qQCOUNFftJVzEqAoUixGpvc45lSUryuEjRnc8FUXP+XjjoG8G61Q2z6VcmeaDMHVSCQrXIHiQAgsPS+BdOipVasp2J7QM31VZGrIx0aMWK6/dHEX5jXwOGHbyUlKR207Lm1CBczEen4nHOdkbvVLTR3ppgudcxaNgAMwvqRbhgn7Umb6c2YEKEUKSNCLXNjz1JxLimrkjV7qQ47M3loayRIbSIw7qBhbMLcLgnpwNsfG1Kku5BGUL3VXoB+eETdbd+qlljlijIVHV+0furoQeJ48OV8dV2vNDG/fhzMRe+ljiOWNxvoNJ0ti5DMUYMpsRzww7bjklijZR3bZmUcbnW9ufPHmzK6OSQIIEW99dDwF+mBku0JEndw2uYjXgQDoLdMclUY92mLtswopJAAuTwAwYaWCALTTvZ5TfTgh4Lc+Y/QxshqA0ck8EN5wLZeAJ89B58zwxzDaLSGRjNm7Qm7ZhY/DpjlyS9FJrd/wAUer9Nweu3bpL+bHOvoXiazDTk3I/rpgrs+AfRm7e4jzBl6+nn+ZwO3er5UoA5cktIVTNrZQLW18QcbKHaPahopmuH91uh5Y68eF2vK8nn5YuLcfhnyNsJHpDEq/4m1P69ce0e1WkJjm7yvpoNQTw4eOBzUTiTs8pz9Pz8vHG/OlNws83M/ZT+ZwRnO9ukv7VEtLwYq2heN8pBPQgcfL+WCIp2ipXJBDSEA+C+Pz+OLotpSfRWfN3w+W9h4fzxiptuyr7xDjo38x/XD/xxfna/g3uYOijLEBRcngBhgrNo9kiRuFlcDvZuA8OGpx6lTEIpJoUCuAAQeVzy5fDphd1Y8ySfUk/ngv01p7Zvy7DWeKqIXKY5LWBGosOvDGKq2rSUvaUs8rq7BWLCNrW5AEA34HFG8e0Rs+m7p/0mYWX/AADmfT5m3TCttyrNfSLU2+vpyEmsPeRvde3IXvfpduWPRGGrkth3+wZm3woIv2cclQ3It3V+ev8A0nBLZu+5ejqagwrH2VlQA3uzcL6DgSPnjkox0fZ27MzbKeEALPI4m7NjZsoIA05XC8+vLFQ10jSivJl3S9oTxWjqyZI+UnFl8/vD5jxx1OnmV1V0IZWAZSOBB1BHhbH51rKV4nKSoyMOIYWP+Xjwx3Tcsn6DTXBBEaixFuGmOkG+ieSKW0c525uRUtVzmNFWHOWEjsFUBu91vpcjhywapNgw1lJDTCrRmpWYuYwT3WubC/8AFYjTA72uVMn0lI87dmYgclzlzZnubcCbW+GBPs3qSlfEBwcMrDqMpP4gHE6UqK242aKreyOBDDs6PslOjTOLyN8eHr6AYybj7UdK+Ji7HtGyvck5swsL3496x9MEdrbvULzOYq+OO7G6SD3TfUA3Gl8fez9z4Q6Ou0aclWVtLciD9/BTsbjRj3o3lrEqp4/pDhVkYKFstlv3RoBytqcGPZztqWomeCobtk7MuokAaxUqNCfP5DFm9m6KvUy1EtVDDG5BF9WPdAOmnMcr4xbu12zaOfOs08jZSufJZLHjp73Lxw7T2Tpx0Lu2956mqP1khCckTuqPQan1Jw/7t17bQpVB/bwkKxPBgRob9SBr4g9cK+0tyGZO2oZBUwnkD3x4W5kdND4YPbt0b01AoZWR5nLtcEEAd1Qel7Xt44iek8uinWqD2z6ZYJQ0kqXF9Bc8uZtpimfY0rSEqAVYkhgRaxN/PApVJNgLk8hhl2UpjXspXyl/cXiVv48vLHnhjP2taNK1sH7Qq+zyxQsQE95h9puf6/li2ldalWWpRXVFvntYr6jW/l0xTU7MiQkNOLjkFufkcX1IVKUiJs4LDO3Dy05ch/nhWVu+vj/VGTqq7+Tx4YnpljpwfqjfIfetrc+OpvgLbW3Ppi+gjdpFEdw19D08fLDH/aMfbCMgFhp2lh736+eJUVybevBm2n8lsCy9hbTtsthfjbl6/nhSljKkhgQRxBxfLUSLKzFjnBIJ8vy8MG6CoWqBSWPvKL5h/PiD4cMU65aj00CuOwdT60ko6OD+AwLwxJUwwN2KguGNpCToOX+eKZ5oYHZRDmYHixvyvzv1wSgqVvrQqX0V7KnSOCokmv2YUFvEa6Dx5eowP2Zvhs3OpAeNuRcEgfAkDzxtrJDWwzUzAAut47aWZbED4gfPHG2FjY6EaEHkcdoY4qthjbdjJ7QUm+mM8pDK4vEy+6Y+VvLn4m/MY2bjzNSRT1r/ALML2SKf9o5IIHkOZ8T0OPN00+lxminD5PehlCk9k3MX4ZGHI6X89PfaG1p4qOFSI4EAVACSWbUnxNreubrjp/kP+IS3U3pWerjjelpkLk2dE1DZSRr4kW9cKO1doVC1ckjyMJ1cgsDa2U2sOi6cOFsGNgbpVavHUMFgSNlctM2XQEHhqfDW3HBne7dkVjGsoXSXN76KdSRpceNgLg2688O2guKYU3F2udoBhVRRu8GUrIVF7m/K1gdOVh4YesIu70lNsmIRVMyieU5nCgtl00GgOg6niSbYdaWpSRA8bBkYXDA3Bx0j0cp966EP2l7t1FRIksKZwqZWAPe4k6A8ePLXAD2bbIl+mF2Rl7FWJDAjvMCqix8Mx9Mdgwke1qUrSR5bi8w1HLutz5YmUUvcVGTaxOZbW2TUQEmeJ0ueJHduf8Q0PxwOYaYYtk751cGnadqnNJe8CPM6j44bqt9mmmjrZ6UI73yxDTORccBYFedyOBHUX50mdXJrtC17Q9Zqd/v0sZ/i/nhVvjpX/iOCopGqHooZJKdlQxkCyxsbKQSp0GgtbkeGF6r33l0FNFFSgf7tFLHzJFreQwtLsIt1VDB7NKGSnjnqJQ6KQFVGBGY8b2PHiAD+9g7Bt+Qe/Z1PEEfn/PAzd7bT1lE4kbNLA4LHQZlN7EgADTvD/lx8Y8/NySi0kZRTuxjnqo44xNDGAzm1/unnp+QwEp5j2quTc5gST54LyTCCCNCisz95gw/WvAehx7s6rjbOY4VWRULA8Rp+HHGksmldfQLSKN46NhIz5TlNtR5W16Yp2DIC5jb3ZBY+fI48g21MD72a/Jhf+uCO260wkJEFUkXYga6/5HB7W3yI26xKKtRSoUU3kf7VrWXw8f10wEBtrg3s/aAmtFOMwJ7rcwfT8cfNTtNImKwRqtiRnIudOn9cE1GStOkKbWq2fG3aY92YDR1BbwNvzx9vL9HhCDSWQXY/dHIef9cZqfbUqm7HOp4q3P8AljdtTYzu5dCDm1sxsR4eWHu5Q7DqlIAYIbbHfVvvIp+Vvyx7/Yk1wMnHncfzwar5KUECSzMoy6XNrctMTHjeLvXXYuStVsCbA/vEfr/CcBNsb8RQzTJBRRBlkdWkawzMGIJsq3Nzc3Jw3UVbSiRciEE6BvPTrjmW9O61VHPK5iZ0d2YPGCwszE6gXI48/njvxLGOnYacthfYW9ldWVcMXaBFLXYIgHdXVtTc6gW488Gl3+Ra+SKRV7ENkWXmpFgb/wCEtfy/AHuJTPTQ1dYyMGRMkYKm5Y6nS3C+T54R5EYe8COtwfzx1yaRsU2xl9oM1T9KeOeQsg70YGi5TwIUaX4gnjcHGfcOZ1roAjMuZrMAfeABJBHMaYPx0kMmz6c7QnMZzHsGAu/ZWFgRYkrcXvyGXBXc7ZOz0m7SmneeZEYhDYcrEgZRrrbjzxq3ZsqjRzzeM/6ZVf8AHl//ACNh/wDZ7sGRqQOZ5Yw7sVVGIFtBe3UkH5YA7Q2zsyeUySUs6ljdirga8yVzcfLHVNhyRNTxGD9lkGTyAsBrrceOGCVhOTom2tqx00LSymyrwHNjyA8Tjmez9+u2eSKuUNTzG1gP2fS1tSBob8b6jph33+2R9Jo3Ci7p9YgHEleIHiVuPO2OYbs7sTzVMavFIiBgzs6Moyg3IuQNTw9cM270TBRq2Fq72ednIM1VAkTN3e0bKxW4voRYsAf8sDvaHnFXkKlYo0VIRyyADUHnrf5Yp372x9Jq3I9yP6tB4DifVrnytht3NpRU0DfT8rU8Z+qZiQyhfe74IIUHQa8iOFsTSekXbSTYpbkWeoaAnu1ETxHztmU+YK/PHuztyK2X/Y9mObSELb0975YLxbybPp5k+j0QKqw+udzmGurC4Y2trqR5DDZvC8glZWYleIF9LHw8745zkoxvsbdmfcbdtaR5A06SvIliijQAHrz49Bjc9TTh2V4LZWIup6HppgXQzZJEbow+HP5Y17YpyahwoJJIIAHUDHF8rlG0vJsd7NO3IO0+ujbOlrG32beHTHm7VOxcuR3MpBJ4G9tMWbJpHhcF3VA2mQm5a/h+eMe25pO0ZG0VT3VHC3LTyxnSfqNb+A79qL6XYsiypcAqGBLA6aa+eKdqK0tQ4QFiDYW8NPxvjDTVLRkMhII+B8xhl2zNJ2YaJbBhd2HEafH1wRUZQdXoztMx0NNFTurSyDPyUahbjnjLtfZhQmRTmjY3uOV/y8cC8G9jT9lC8jXKk5VXkTz0/XA4IuMvbVIWmtlGw6LM3aPpGmpJ5kfq+MdfVGSRnPPh4DkME6XbhY5JQvZtobC1r+vDA7aNGYnKnhxU9RglWCx68ivy2bt39oMriMklW0t0PhgXURlXZTxBI+eDOy6ZYR282n3F5+duuPiSaGoOoMUh4NxB8/HFOLcEm9he20YtjRZp4x43+Gv5YIUe2Ss7BjdGc+mtgfLri/ZGyJI5GLW90hSDzNvXAR9nyg2MbX8ifmMZKfHFUvJvbJgDeveTaFLVSRduQt8yfVx+4eGuTlw9DjPs/wBo9UjDtezlS/eutjbnYrYX9MNW9m7bVlPC5ZIpIgQzS3AK+J5cAfU9cJ8GwKKE3qq1HA/2cF2J8Mw4fLzx6t9gsa2j32nqfpxNyQ0aMvQCxGnhcE+pwO3IqGSupynEvlI6q2h+A19MM1fUUO1MiIzU9QgEcXacGUe6twSOfW9zzxIdlNsinkqJAr1Lns4ityqX+1cgamx+Q5nDW7NftoXd9NiSU9TMcjCJnLI9jl72tr8NL2t4YefZk0/0PQAp2jZM3TS9vDNm+eEjZ++1XELNIJkPFZhmB9ePzx2+GJVUKgCqBYBRYAeAGGCTdonkbSpn3jhdbvjVtM0izugzHKgPdAvoMvA6dcd0xwnfPY5p6yRAO6xzp4qx4ehuPTDyWHFV7DdDFHtcMGCw1qi+dR3ZQLC7L94aC/ly0Gjf6hqUSKmhikNLEi6opOZuZa3jr5m/l87hbBmhEta8T3SNuxSxzOxHHLxtbQdb+GE+l2xURMSk0iNclgGI1vrdeF7+GI8bLS3rwFNhbnzzODKjQwjV3cFdOYAOpJx1GKaKqORlKlfcN9SBy/phf2LtOWq2f2kr5mSUqTYC4sLXA04nHtLNkdW+6Qf5/LHDk5MZKPgacgs+0IoSVihBYG2ZvD5/hi2HajvTym/1ikagcify1wO21DlncDmbj11/G+CO79A4z51IRltrp8uPC+CLm5uK+waVWAWYk3JJPU8fjg9VPE8cXbsVkK3DAX05X8+OM8dBAh+snVh91fzIvirb6ntc32SBkI4WA5YhJwi2xdNo20tDFGjTBu2y8BawB8R1wMbaspfPnIPQcPK3C2NexDeOePqlx8D/AEwLghZ2CqLk8BjSeo46/wDTJbdhdKMVS51ARw1n6Hx88UbeYB1iXRYwB6nUn9eOAG829opkNLSNeS/1sw5HmF8eV+Xnwu3U3p+mstNUpmkIOSZBroCe8OWg4jQ9Mdnx3GvLDa34LcMmxT2sRzoHMX7Mnnpwv4WHywP2ZBSTSGNKkSOLkquhsDY/oYq2jX5yFQZY090DT1PjjlGL4tyF+7SKa+aRnJkvm6Hl4AdMebPp+0kVOROvkNT8sXxVwcBZu8OT/aX15jwON6UfYRyyZg11Cow6Nz8/5YlRyeXa8i3Sow7V2gXkupIVdFsbadfXGmsr5GhjcOwIJRrEi54g6eGAwwd2fsx2gdW7uYqUzdR4eWNBym39mkkqMlDtElskzF4nBVgxuLHTW/LHO9893/oU+QG8bDNGT0vwPiP5Y6Iuw5s4UrYfe4j9eGBW+G9/0aZYYo4pHhUAySqSVY20Go5BTe/4Y78WVNSC9+0F+zzdeR5kqZVKRR95cwsXNtLD7o438BjPBv1IZJVqFE9NIzXjbiqk6ZT4C2h6aWwa3S9oDyTdlVlAsmisBYKeh14HryPyR95NktS1EkTcAbqeqn3T8NPMHHV6WgSt+4K1+50jsrUQM8EuqMLXXqr34Efl1x2qNbADoLYTPZTs946Vne4ErZlU/dAtmt/i+YAw646QWrOU5W6B+3dsR0kRllJyg2AAuSTwAwiU/tMd6iNRAixM6qbklgCwBN+FwDe1vXBD2n7LqqgQiCMvGuYsFIvm0A0JudM3DqccyqKCeEgvFIhBuMyEcPG1sTOTTLhGLWxj372zMNoyFJHTssqLlJGmUE+d2J+WC+xKWHa0TtUL2c8Vs00dlzg3tcG4vYG+nlppj63z3OmqZxUUwVllVS12AsQoF9eRUDhzvgnsvYD0dDkNi7vmlKm4A4AX6Cw9b4mTcbbG1Srs17LNJSIYIld42N2LG9zYC/Lpyti+p2ZT5RIJSiNwuL+dhx/HAWKMsQo1JNhjfttwGWJeES5fXn+WPL6mUW5JFY09MIbar2jKiML3lFpLXJHn+uOBNFXskocknXvXPEc8X031sDJxaPvr5faH54og2XK/BD5nT8cE5SlJNGSSVM+tsUvZykD3T3l8j/LHtBXhRkkGeI8uniMHKyjTsE7c5SgtdfhbhrwGBCzUyHSN5P3jYfAfmMMoYSu0gUrRtyQ031isXzjuL4G3E9MU0jRTRywqDA8ilQ6sb6jqefhzx8bc76xSqLIVy2+6QeH66YEXwy5MJaWhUbRz3bWyJaWQxzLY8j9lh1B5j8MGN1pOwpqqrHvZRBEf8T2LHzC2OHTfHeX6LDCjJHLO3eIkW4VddSPvcvQ4D028q7SjailjSJ3F4mT3c66gEHhe1uJx6UkFtroR9k7QenlSWP3kN7dRzB8CLjHUdoFHCTxaxzDMPA8x53/PpjksqFWKMLMpII5gjQj446T7NqWaSGWGVHWG4eNyLWY+8BcagjX49cc5QzVFS1suGDyVRpoEUjMzksVbkvl+ueMc1csd1hTKRoXbVv6Yv2mRNCsw95e6/wCvM/PHCHtvF7B7q+jVTbTDo/ZRqsqi40Go524a+GAFRUs5u7Fj4/y5Y+qKpMbq45H4jn8sadtUgR8y+44zL68sEpOcb+BSSZsmrHjpocrEMxJv4Dz5ajAXbuzF2gnALVIO43AOBrkP5Hl8cEtvGzRx/cjA9f1bFOxoWaZCOANyeQA8cXnJTxX0gSVWINHuVXSGwgZRwu5Cj5m59AcPG2GjoqSmNbGtVUJdUJGnG+pPJRlFyCSR44S96N656id2SV0jUkRqjFRYczYi5PHXBJS9dsoi7PNSSX1uWZGv6mwP/Rj1Kt0DTdWWbE9oNU1UgkyGOR1XIFtlBNu6eOl+ZOOtY477Od3nlqVldGEUXfBIIDN9kC/Gx106eOOxYuF1s58lXoVfaRtKSCkzROUcyKuYcbak/hjnmzN9q1XUGYupYAh1U6E662v88PftCmo3RYaipMRVg2VBmbgQLqATbW+EiDd2jcjstpRg30EkRX5lh+GJld6KhWOz79pNZJ9OkTO4QKmVQxy2yg+7e3G+LvZptWoSbsY0aWFtXXkl/t3Og8Rz88F99d1J6qtjaIDs3jUNJfura9yefAi3XBFDHTRfRqbRR7783PM36f5cMROWDtlLcaQfo6aEO7QspexyqTop52HTAKp2XMpJZCfEa/hi3dw/Xr5H8MUy7QlDNaR+J+0euPNKUZQTarvoUmmbdixNFnmdSFVbC+lySP164x1e1ZZDqxA6KbD+vrghBXOKcvJ9ZmcKA+otz/P4Yojip5jZbxOeA4qT+vLC/wAVGLBd2zyouaOM3J+sN/8AqwLjQsQALk6AYOVe0DT5Yordwd4kcSdcW0daJRJJkVZUQkMOeh5enzwOEZOr2KbSuj4+mJTr2JXtL6ya6AnlbFUVLBcT9oEiUguHNsp5C50sTbAUm+px7t2lf+zKgqpOYpwH2VZST5Wv88PHLOVNaRnGgXvTuzVVdTJPE0MyG2UJKCQoFgNbAdePEnGXdvdSSGUz1oMEMFnJJF2YHugFT16eA56Ja6G40PIj+eGtpJG2QzSO7XqlC5mJsAnK/jfHptPZmmlQQqPaU/aMyU8WW+mYHNbxINs1sat797aqmryEe8S5WEZAswKi4JtfrryxzpuGG32nQ5KpL84I7+YLD8sbJ0bFWN5mjqo/pNP7p/aJzRudx+uuNe7oYuVy5o2Fn6Dp6/zxyrd/bclLKJIzccHU8HXofyPLHWKzafaQRvTWEDDUroQeanpbHFwSeZnf4ntVsaNWP16qOjWuPnjaIY1ph2j50Vrqyjx4fG4wr4M1LWooh1Y/i39Mc4TjtpeAknrZtDwzF3RM0tr5H528L2OMMG33VtVXJwKAW/RwNpKgxurjiD8eo+GCu2dns7CSJSyuLm3Xy8f54VOUllHv6Nik6Yt7e3b2cn+kvLJHFIbCNF+1qSBobDThwHXFm5G2KJKpYaWCYGUFTJI/HKrN7tyPsn44F+02bKaan/3cZdvNz/8Ayfjiv2c7IPa/TJG7OCDMcx+0cpBHkATc+nl6Yt2jNe3bPjbW+dWlZIVkKrHIVEWhWym1joL3tf1x1DYO3YqqFZUIF9GUnVWHEH9cLY59W0NFtN2emk7GpYkmOTQSeI8Tx0v4jngvuXukUhdamBM/aG2ax0strHXS98XG7Jko0Xe0XdNqkCeEXlRcrL99eIt/iFz53xyWVCpKsCpGhBFiPMHhj9JYzS7PiZxI0aFxoGKgketr4ZQsI8lKhD9m0FZ2UkcistOyns2fQqT90HXKRc9OnHBifd2Vfdyt5Gx+f88NuJiJcMZLYeo7tC7u9sx1cu6lbCwB5k/lb8cXzbtoSSHYX11sfyGDeJjLggo4sHN3YtbfpTHDEo1VSbnx/V8DtiLeeMeN/gCfyw6kX44rSmQG4RQeoAxEv09zUk/gVyaoA7T2HI8rMpWx11Ph5Ys2TseSNyWK5SpU2PX0wfxMX6EMsg9R1QpyNBASoUyyDiW90Hy/XnipduTZwxII+7bT9eOGiqoI5PfQE9eB+I1x5S7Pjj91AD14n4nHP0Z3p0is41tCLtb2fLUuJqduwD6vGynQ9VGnHU24eWGrZ+7EEdKtKyiWNSSc4BuxJN/A66dBg1iY9CikQ5tiuNwaISJIsbKVYNYMSDbXUG+mGci/HHuJhSSBtvsH1Ww6aT34Im80X+WPrZmyIacMsMYQMbkC9ieHAnpjdiY1Gtgir3fjdrglOoFrfDlivamxyYkWM3yX0PO/j1wbxMc3wwd67HNidHsZwC8oKIouxGpsONlFzfCTvFvxLKwSmLQQpooU2ZvFj+Xxvy7PgFtfdCkqGzyRAPzZCVJ87cfXEx4VBe0tclv3CLuc0m0c0FVH28agkTnR4zyAfnfp+WmD2/Owql4I4KRF+joNUU2YkcONgQOPG5OuG3ZOzI6aIRRLlQX8SSeJJ5nGzHRR1TJc92j84VVM8TZZEZGHJgQfnj9A7CB+jQZiS3ZJck3JOUXJPXF1ZRRyi0saOOjKD+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/wDzF6Ya8CYtUTExMTCBRV1iRLmkYKL2F+Z6AcSfAYz022IXYIHIY8FdWQnyDAX9MZ6JQ9XOzatFkRB91WUMxHizGxP+AdMFiMAnuJiYmECYrgnVwSpvYlT5g2I9DizADZFTIolCws47eXvBlH225E3wDQb7dc+S/etmt4Xtf44swGppnar78ZT6k2uQb98dCcGcJmTExMTGAGjbkJvZmNiRcRuRcGx1C20IIwRBwvbv1UghssDMO0lsQ6C/1r8ib4YsCFqjJW0faNGSe6jZytveI93XoD3vML0xbWUyyRtG3uupU+v54tZrC50AwvPvYrkilgmqbGxaMAJfpnYgH0vjOjK2HaZGCKHbMwABa1rnmba2vi3C029Lx61FFURLzcBZAPPISR8MHqKrSWNZIzmRxdTrqD4HXGTM0y/GOWivPHNm9xHTLbjnMZve/LJwtz8MbMD9vbVWlged1ZlQAkLa5uQOZA54WZBDExBiYwExkq6PtHiYnuxktltxa1lN78Bdja3HKdLa5t4NtClWNjG8hkkESqlr5iGI94gfZt64xPvHIur0FUF5kCNreiyE4G0KTDNfSiWN420DAi44joR4g6jxGLYFYKoYhmAFyBYE8za5t5Xxm2VtOKojEkLZlOnQgjiCDqCOhxswgTExMTGMD63Z5LiWJ+zlAyklcysvEBluCbG5BBBFzrqcSnhqMwMkseUfZjjIJ82Z208AAfHFFBvBFLUzUy+/EASeTfet+6SAfPBfAO0TExMTCBMZdn0nZBhe+aR34WtmYtb0vxwIk3mbtpYoqWaUxMFZkMYFyLj3nB4Yi71KrKtRDNTZjZWkUFCemdGYA+dsForFhc0n13a3+xktbxBvf0xqxMTCSTEwPq9rLHUQwFWLTByCLWGQXN9b/DBDGMB6LZ9REpRJYsuZ2GaJie8zNa4lHC9uGC6+PHFG0asQxSSkEiNSxA4kAX+OJs+qEsUcoBAdFcA8QGAPx1wCLu9bNPPBQglUkBkmINiY1+zfox0OGangWNQiKFVRYKBYAeWFnaR7LatPI2iywvCDyzBg4HmeAw1Yy7YvpEx4igCwAA8MCdqQ1he8E0KJbg8ZY356hhpw5Y+dz9pPUUkcsuXOxcHKLDuyMo0ueQGNe6CtWGcLPtI/1bUeQ/iXDNhZ9pH+rajyH8S40umMe0Mox7jwY9wkixvz/wCS/wDjYv4ZMMzMALk2A4k4VfaFCHWjRvdasjBsSNCsnMajHm1NwqaSMqmdH4qS7uL8rqzEEYndsvVKybmEPUV00f7CSRezI4MygiRh4Eka87YbMBN1No9pEY2RY5oD2csaiwUjgVH3GGo/pg3hj0EuyYHbw7TFNTyS2uQLKPvMdFHqSMEcJ28Ess9ZHFBGsq0tpZFZ8ql2ByC+U6qLta3PGbCKtmeq2S1FT09SO9LAS9QRxdZf23nY2I/dw7xyBgGBuCLg9QcL81TXMpVqOAqwIINSdQeI/ZYp3FndI3pJhaWmIFr3vGwuhvpewuvDkMC0yntWNGJiYmKIFndf+97R/wCKn8Axdv5NGtDOJLd5CqjmXPu2HXNY+mBGy9jpPWV5dpVyyoB2crp9gccpF/XB6i3Xpo3EgQu6+60js5HlnJsfLEK6LdJ2bdjRutPCsnviNA37wUX+eNmJiYsgWNtf6zoP3Z/4MM+E/emiWbaFDG+bKVmvlZlOig+8pBHxwQ/8G0v/AL7/AO4m/wD3xKu2W6pGzen+51P/AAX/AITj63Z/udN/wY/4BgDvBupTpSzuva3WJyLzykXCnkXsfI4Pbtf3Om/4Mf8AAMbyD6PvbeyUqYjHJcagqy6MrDgwPIjAb+06ylGWohFQg4TRMqk/vRsR3utjbExMLXkyfg+Y96Jphano3YnnJJGqj4MSfhgnunst6aljhkKl1zElb27zs3PpmtiYmBfJpa0F8L+/tK8tBOkYzMwFhcC/eHMkDExML6BOmHxj3ExMIC9vhSPJ9EyLfJVxu2oFlCvc6nxHDXDDiYmAb0Le36N4p46yBcxFo50uBnjJ0OpAzIdR14YYwcTExjN6K6qXIjMBmKgmw52HDXTXAjdDZ7RwZ5f20zGWXzbgL9FWw9MTExvJr0HML226V0qqeqiF/wDYzC4F0bUNqfsNrbjriYmMzIYcTExMIC/u7SulTXMwsryIVNxqAgHI6a9cMGJiYELZMTExMIC9takdtoUcgF0RZsxuNLrYaXv8MMOJiYELYO3iiL0s6qLs0TgDqSptxx9bAiKUsCsLMsSAjoQovwxMTG8mv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0" name="AutoShape 10" descr="data:image/jpeg;base64,/9j/4AAQSkZJRgABAQAAAQABAAD/2wCEAAkGBxQTEhUUExQWFhUXGR4aGRgYGR8gIBwfHx4cIR8gJRsgHygiIRwlHBwaIzEiJSkrLi4uHB8zODMsNygtLisBCgoKDg0OGxAQGywkICQyLDQ0NC80LDc0LCw0LCwsNCwsLy8sLCwsNCwsLCwsLCwsLCwsLCwsLCwsLCwsLCwsLP/AABEIAPcAzAMBIgACEQEDEQH/xAAcAAACAwEBAQEAAAAAAAAAAAAFBgADBAcBAgj/xABNEAACAQIDBQUEBwUECAMJAAABAgMEEQASIQUGMUFREyJhcYEHMpGhFCNCUrHB8DNystHhFTRi8SQ1Q1NzgqLCFkSSF2N0g5OUs9Li/8QAGAEBAQEBAQAAAAAAAAAAAAAAAQIAAwT/xAAqEQACAgICAQQBBAIDAAAAAAAAAQIREiEDMUETIlFhMgRxkfBiwSOB0f/aAAwDAQACEQMRAD8A7jiYorqjs43kIJCKzWHE2BNh46Y4PPvLVO5f6RKLkmwdgBfkBfhiZSouMMjv+Jjl/s83qqpKhYJGaZGBNyBdLC9y33eWvMjDlvXvRFRIC3eka+RBz8SeS+PwxlJNWDg06D2Erb/tFhgZ440aSRSVN+6oI01J1Nj0HrjnlbvZVSTioMhDp7gX3VHMZeYPO974cN6abZ7NHLWNJFPLErsIgbHTj7ra8vQYnO+i1Cns93Y3vqauSoUlFIgdogq6BhwOtyeI46YTqzfCtlFmqHA6LZfmoBw5bo0NDEZqqmmnkEEbZ1cAXBBP3F17uANLTbKnkW0k9OSwuslih11GYXtfXUnEu67LVW9BNaqSi2WJTI/0mqdSpLEkKDcceWUX/wCe2D+5W+61REMoyz20I917cSOhty+HTCp7VIZu3Riv+jhAsRX3eGo8Gv8AEAYHezj/AFhD/wA/8DY1tSoMU42dWrd4EQlVBYg26D44zybak7FZQFHfKkcrWwvTPdiepJ+eDQo2NGLKSc2a3O3DhjzLlnNv9hcIqjbSbxRto4KH4j44JVFYqxmS91AvprfphMoacMxzHKigs7Hko44BDf4tWC+lGfq8lvsnTP8Avc/LTjrjrxcs5R2TLjV6Ogw7wxHjmXzH8sEIK2N/ddT4A6/DCRVwFHZTyPHqOR9RjTsenDOXb3Ixmb8hiIfqJ3i0L441aNG2PaBTQSPEVlZ0NjlAtfzJGANT7Vf93TerSfkF/PBSqpKSsJFREEkPCVND4XPX964wLHszZKiNllDwhwWDCzWBvbTQ3tblxx3U3LcWFRXY3rvLDGsa1UscUzIrshJAF+Vz8NemCFLtSCT9nNE/7rqfwOOH74VLSVtQzcRIyjyQ5R8gPjgdRUbzSLHGpd2NgB+tB44fUY+kqs/RuJjnW1zJs7ZkP0aa7dr35FswJIa4FwRYEAemMm6/tEmaaOKpCMjsFzgZSCdATbS17chi810zng2rR0PaW14IBeaVE8GYXPkOJ9MLez/aDBNVLAiNlc5VkOl2/d42PC/HwxzTe+kaKtqFa9zIWBPMMcw9LG3pjDsuUpNEw4rIhHowxDm7Oi41R+isTCtWb7RQVT09QpQLlyyDUEEA6gajjx1HlhnRwQCCCDqCOBGOiaZxaaKNo1kcMbSSkLGo7xIv4cBx8scxk3Ipqi7UNYjX1Ebnh4XHeA81ONftc2ubx0q3At2j+PJR421J9MKW5lE8tbBkXNkkV28FVgSScc5O3R1hFqN2G9obSTZsbUlMb1B/bz24H7q36A8eXnw+qOUbUpuwcj6ZACYmP+1UcVJ68PgD97BTe/dAVUzT0ksTM3vx5xxAtcEX10FwbczfAzd/YP0F1q69uyCNaOMd5nYgi/dv3QCT6fEp39Daq/Jig9ntWReUxQA/7xxf/puL+uDntJ3enlkSeFRJEsQSyG7CxY3tzFiOF+GA/tGp3eRapZO2ppQOzYG6obarblwJ+PMYXdkbWmpnDQOym/ujg3gV4HA6Wilb2Me7c3Z7L2g3C5RP/V3f+7CrQUjzSLHGMzubAfrkOJ8sdK333ialEaRxQrNMoknBQML6AdLm4Iufu4F7F9o0gkRZooQhYBmRSpUHS9rnhxwtLqwTdWkENo7xQ7Pjjocgqgi2mzHQE62FwevDkLYq3Zr9lGpSSJJYJibKpuVJbTSxYDj4YT97dnGCslTUgtmU8bh9RrzOtr9QcMmyKKLZsQqqpQ1S4+phPFf8R6Hx5cOJxrdmaVfuN3Yw057x7WQcFtoPP9emB8m0JC+fMQ3hy8LdMadm7ThrKZaiZTG+YxkprqB+FuvDHo2bG3uVCf8AMLfnjy8kZJ1GqFNeT62wJaugljhUdsxUNay3GYE6nTVQRbzxzt9xa8f+XPmHjP8A33w0+0SuamggghZlLkuzoSL20tmHifkMIqbfqhwqqj/6r/hmx6PCy7NG/B2PaDQwpGkiiWRUVfgLXJ8cU01Sk0bQqgjYi4y8GI5YwbSm7WOnm/3sKt62BP44u2MqoHqJDaOJSb+n8vmRji5N8uP9omko2VU2xpX+zlHMtp8uOKd9t6ZaKppwlmTsyXQ8GBNhryIsbeeEbb++VVU5lMhSIk2RdNOQJGp09ME/aOcy0L/epx/2n88dYRUE8RabayGv+w6Dai/SEzK50cqbMCOTKbi/jbXqcKG8O1YaXPS0ClNSs0xvna2hQE6gX42tw06kJu3tySjmEqEkcHTky9PPoeR9cN2/e67zOtXSIZElUMyrxuQLNl53Fr25jxxd2tGqnT6F/dyoMsE9Edc69pCOkid4qP3lB+HjhejUkgLckkAAcSTwt43wd2TsOtjmjkSmmujhh3SOBva5tx4YbZZdl0dezNnaTPfheOFjx06310va/K2Cr7Kyp6Pd79p08HYCppkqKrsl7Qk2AtfnY3Ja/L8sA6DeymWRSdnU6jMNRxXXjqupHHlizffYFRLNJVxgTQyWKtEc1lCgcOPLlfGKi2FFTqJtoMVvqlMv7R/Fvur+tOBW3ZKSo+PaMD/aE1+eUjyyLb88dR3FpZI6GFZfey3seQJJUeikYA7NrKDa0iB4WWaJc1jwKggWzD3luRobcT44fMXFbs5zlpIw7Y2RDUx9nMgYcjzU9QeIOEHecJsum+j0wfPPfPMRrl6BgLZraWHAXPE46DtTaMdPE0srZUUa+PQAcyeQxzD/ANoImaRKuBXpnOij3kHLXmefI3vY8saVGgn/ANCVR0pkkSNR3nYKPMm2Gr2oTuawRtfLHGoS40Nxckeun/Lhnpt36ahcSR5pZT3oy50QG44C1za+p+WCEcqVZWKqiSUH3TaxBt1HD0tjhnFPHydbv3eBH9nc7vK1KY+2p5R9YnJbcH8NbDrwtqBhkg9naQVAnM14Iz2gQr3rrqATexF7a214W5431DR0+aGmjESg94rxYjqeNsW0dSxp5kJJtlI9Tr+AwerG8fgHb2gfvLsKHaB7SJuzqQLAOdHA4DwPiPUHCvs72eVb3MmSBRxZyD8APzIwxYM1dUzUiZiSS5Fz0F/6YiHNaeSFprSJTxRBF7JUmqoIgkbyC2bKOWpsePx42xyDadbLNK0kxJkJ1vytytyA4W5Y6QjkEEGxGoONO190qSZhUztJE8gBZEKgFuZsVJudOeKhy5rfg1KLBW6Kn+zdedQ1v/SB+IONWCdFUU8cK04ibsl4Et3rkkknhrqcajHTxKkmV5M9yoa3Lr+jjlOKm7TRk68AfbWxXq6AqiEyRPmj5ZgfeAJ9T5gYUabcKufjEEHV3XT0BJw+vth3kQk5VDDujha/z0x8beBEzgkkaEXPUYv1IqOt1oyyujdNVCkSKnRA3ZxquZh0AFx521xRV1kdXE1PUDIr8GU2sRqD6G3HTEoJe3Qwv7wF42PHTliqj2MzAtJ9Wg4luPw/M/PGzm3cen/dk1Fd9nMt4N3paSURuMwb9myg2fpb/Fw7vHXxGHbblRSwU1HHXQNJMsQGRWsV0AN7MOJHyOGH+2I1ZEVA0aHQsLt5i/A6n+mOY780LxVkmZmcSd9HJvdTw1/w+76Y6xnF3RW21Zvi2tssmzUMgHUSk/LMMEfaVtaSKeKGGR41jiBsjEcSQOB1sFGEOFSWUDUkgD1OHb2mbJmNX2iRSOhjXvKhYAi4IuBpy+OKvRmkpIC7I3kqhNFeomK9olwXJBGYXGp4Wx7v9Fl2hUDqwPxRT+N8Ztj7DqZJUyQSkBlJJQgCxH2jYYf97NzVmqWqJZxEjBQAELEkC3Hlw8cbxszaUhb9lte61ixBj2bq10voSBcG3XTjhW2lMXmldiSzOxJPmcdN2BsWhpJVlV5pJFvYtoBcEHugDkTxvgBtvcKUyhqUiWKRveJAyE6nN4eIF+Vr8RNNUnZrWVg72cTldoQgfbDKfLKT+KjHbschbasGzQ8NMvaVYusk7gWU8wo6A/1vwx0fdTapqaWKZrZmFmtwzAkHTlwx0h8HPk3sRvbAZe0gBJ7EqbDlnB1J8cpW3r44QqOikmbJEjOx5KL/AOQ8TjuW+UFO1K7VSkxpZu6bNcHQA3GpvbiOOOeVm/axxmKgp1p1P2zbN52Gl/Ek4mSV7KhJ1SQ2V9HKI4C6HMIkRra2YcRpfGzZ8C0w7WbRiLKnP/P8Mc13W3rnp5lzSM0TOO0Vjm0J1YX1B1vpx54e9uoRM1ze+oJ6H8hwx5+RKLzXZVP8WbasQ1DZlfs3PEOND68L4vodjMokRmS7rYWN+fG2mmBuyqYd6Zx3I9bfebkP14YzmtftO1v3r3/p5csRnH8pLbNT6TNctNTxkhnd2HJRYfE4IQCCdBGudQl2tpfx1164FbajAlzDg4Dj1/rfGjYoEf1zmy+6AOLX4+gwxdTxpV/oGtWRK2nj1jjLNyZz+X9Bj6rKgz0+c2zxtrbof0PhjPNs0MC0LdovMfaHpzxp2FF3JTJpEVsT4j88CybxfT/gzrsC4KVetLCejMPjf+WPGelB0WVvG4GCMNci07NGmisBZ9dTbXBCC3bXQyfWhbwybR2W0xRgyqSguCdfh64xrvDID7iW6W/O+JvCA/ZzLwdbeRH6PwwxUFF+evozu14LqfZawurPOoII0/RxTvLK/a5Se7YFRy8/jfAcDDGMqwRyTxsWQ5QD8r35aDGi1KLitGap29gqi2TLLqFsv3m0H8zi/bOyKaeFaeaUdonuSKPdJ5dCORB+Rtj4rttSSaDuL0X8zjzYVOGlBPup3j6cPn+GNCUYyqG/3M7q2D6DdunoWBYGeoFiC2iKeRC9fO/pgim3Jg2YtcfdsLY1VDpVe73JRwB4OOWvXAaeFkJVgQehxuScruL19Gik++w7vFtCRXCoxClQdPEnnxxm2PUZwYJLlW90/dP6/WuKtvteUfuLj3YfdZ5TwjQn1Og/PC5N8v8AegpYFUmyJgxGQmx4jgcbtj0kkTGRwyIqknXjYdL+vpgU1bISTna510Y427InmaVbM7KD3gWJFud7m2J43DNVYyujkFTOZHeQ8XYsfNiSfxx2L2X0pShUkW7R2ceRsB8Qt/XFNH7OKVZWd8zqWJWM6KoJuBpqQOGp9MOKIAAAAABYAcAOlse6EWnbOc5pqkL++Ap5VjpJ3KtO1oyOTLqCfC9hbmTbHP6v2b1aE5TEy/ezZfiCNPngHvBtySpqWnJKkHuD7gU90eYOvnfDL7RqtpqehmJNpIyWF9M1kJ04XvfEtp2yknGkBX2BBF/eK2IEcUgBlbyuLAHzw5b4bxNRx0qQCOUNFftJVzEqAoUixGpvc45lSUryuEjRnc8FUXP+XjjoG8G61Q2z6VcmeaDMHVSCQrXIHiQAgsPS+BdOipVasp2J7QM31VZGrIx0aMWK6/dHEX5jXwOGHbyUlKR207Lm1CBczEen4nHOdkbvVLTR3ppgudcxaNgAMwvqRbhgn7Umb6c2YEKEUKSNCLXNjz1JxLimrkjV7qQ47M3loayRIbSIw7qBhbMLcLgnpwNsfG1Kku5BGUL3VXoB+eETdbd+qlljlijIVHV+0furoQeJ48OV8dV2vNDG/fhzMRe+ljiOWNxvoNJ0ti5DMUYMpsRzww7bjklijZR3bZmUcbnW9ufPHmzK6OSQIIEW99dDwF+mBku0JEndw2uYjXgQDoLdMclUY92mLtswopJAAuTwAwYaWCALTTvZ5TfTgh4Lc+Y/QxshqA0ck8EN5wLZeAJ89B58zwxzDaLSGRjNm7Qm7ZhY/DpjlyS9FJrd/wAUer9Nweu3bpL+bHOvoXiazDTk3I/rpgrs+AfRm7e4jzBl6+nn+ZwO3er5UoA5cktIVTNrZQLW18QcbKHaPahopmuH91uh5Y68eF2vK8nn5YuLcfhnyNsJHpDEq/4m1P69ce0e1WkJjm7yvpoNQTw4eOBzUTiTs8pz9Pz8vHG/OlNws83M/ZT+ZwRnO9ukv7VEtLwYq2heN8pBPQgcfL+WCIp2ipXJBDSEA+C+Pz+OLotpSfRWfN3w+W9h4fzxiptuyr7xDjo38x/XD/xxfna/g3uYOijLEBRcngBhgrNo9kiRuFlcDvZuA8OGpx6lTEIpJoUCuAAQeVzy5fDphd1Y8ySfUk/ngv01p7Zvy7DWeKqIXKY5LWBGosOvDGKq2rSUvaUs8rq7BWLCNrW5AEA34HFG8e0Rs+m7p/0mYWX/AADmfT5m3TCttyrNfSLU2+vpyEmsPeRvde3IXvfpduWPRGGrkth3+wZm3woIv2cclQ3It3V+ev8A0nBLZu+5ejqagwrH2VlQA3uzcL6DgSPnjkox0fZ27MzbKeEALPI4m7NjZsoIA05XC8+vLFQ10jSivJl3S9oTxWjqyZI+UnFl8/vD5jxx1OnmV1V0IZWAZSOBB1BHhbH51rKV4nKSoyMOIYWP+Xjwx3Tcsn6DTXBBEaixFuGmOkG+ieSKW0c525uRUtVzmNFWHOWEjsFUBu91vpcjhywapNgw1lJDTCrRmpWYuYwT3WubC/8AFYjTA72uVMn0lI87dmYgclzlzZnubcCbW+GBPs3qSlfEBwcMrDqMpP4gHE6UqK242aKreyOBDDs6PslOjTOLyN8eHr6AYybj7UdK+Ji7HtGyvck5swsL3496x9MEdrbvULzOYq+OO7G6SD3TfUA3Gl8fez9z4Q6Ou0aclWVtLciD9/BTsbjRj3o3lrEqp4/pDhVkYKFstlv3RoBytqcGPZztqWomeCobtk7MuokAaxUqNCfP5DFm9m6KvUy1EtVDDG5BF9WPdAOmnMcr4xbu12zaOfOs08jZSufJZLHjp73Lxw7T2Tpx0Lu2956mqP1khCckTuqPQan1Jw/7t17bQpVB/bwkKxPBgRob9SBr4g9cK+0tyGZO2oZBUwnkD3x4W5kdND4YPbt0b01AoZWR5nLtcEEAd1Qel7Xt44iek8uinWqD2z6ZYJQ0kqXF9Bc8uZtpimfY0rSEqAVYkhgRaxN/PApVJNgLk8hhl2UpjXspXyl/cXiVv48vLHnhjP2taNK1sH7Qq+zyxQsQE95h9puf6/li2ldalWWpRXVFvntYr6jW/l0xTU7MiQkNOLjkFufkcX1IVKUiJs4LDO3Dy05ch/nhWVu+vj/VGTqq7+Tx4YnpljpwfqjfIfetrc+OpvgLbW3Ppi+gjdpFEdw19D08fLDH/aMfbCMgFhp2lh736+eJUVybevBm2n8lsCy9hbTtsthfjbl6/nhSljKkhgQRxBxfLUSLKzFjnBIJ8vy8MG6CoWqBSWPvKL5h/PiD4cMU65aj00CuOwdT60ko6OD+AwLwxJUwwN2KguGNpCToOX+eKZ5oYHZRDmYHixvyvzv1wSgqVvrQqX0V7KnSOCokmv2YUFvEa6Dx5eowP2Zvhs3OpAeNuRcEgfAkDzxtrJDWwzUzAAut47aWZbED4gfPHG2FjY6EaEHkcdoY4qthjbdjJ7QUm+mM8pDK4vEy+6Y+VvLn4m/MY2bjzNSRT1r/ALML2SKf9o5IIHkOZ8T0OPN00+lxminD5PehlCk9k3MX4ZGHI6X89PfaG1p4qOFSI4EAVACSWbUnxNreubrjp/kP+IS3U3pWerjjelpkLk2dE1DZSRr4kW9cKO1doVC1ckjyMJ1cgsDa2U2sOi6cOFsGNgbpVavHUMFgSNlctM2XQEHhqfDW3HBne7dkVjGsoXSXN76KdSRpceNgLg2688O2guKYU3F2udoBhVRRu8GUrIVF7m/K1gdOVh4YesIu70lNsmIRVMyieU5nCgtl00GgOg6niSbYdaWpSRA8bBkYXDA3Bx0j0cp966EP2l7t1FRIksKZwqZWAPe4k6A8ePLXAD2bbIl+mF2Rl7FWJDAjvMCqix8Mx9Mdgwke1qUrSR5bi8w1HLutz5YmUUvcVGTaxOZbW2TUQEmeJ0ueJHduf8Q0PxwOYaYYtk751cGnadqnNJe8CPM6j44bqt9mmmjrZ6UI73yxDTORccBYFedyOBHUX50mdXJrtC17Q9Zqd/v0sZ/i/nhVvjpX/iOCopGqHooZJKdlQxkCyxsbKQSp0GgtbkeGF6r33l0FNFFSgf7tFLHzJFreQwtLsIt1VDB7NKGSnjnqJQ6KQFVGBGY8b2PHiAD+9g7Bt+Qe/Z1PEEfn/PAzd7bT1lE4kbNLA4LHQZlN7EgADTvD/lx8Y8/NySi0kZRTuxjnqo44xNDGAzm1/unnp+QwEp5j2quTc5gST54LyTCCCNCisz95gw/WvAehx7s6rjbOY4VWRULA8Rp+HHGksmldfQLSKN46NhIz5TlNtR5W16Yp2DIC5jb3ZBY+fI48g21MD72a/Jhf+uCO260wkJEFUkXYga6/5HB7W3yI26xKKtRSoUU3kf7VrWXw8f10wEBtrg3s/aAmtFOMwJ7rcwfT8cfNTtNImKwRqtiRnIudOn9cE1GStOkKbWq2fG3aY92YDR1BbwNvzx9vL9HhCDSWQXY/dHIef9cZqfbUqm7HOp4q3P8AljdtTYzu5dCDm1sxsR4eWHu5Q7DqlIAYIbbHfVvvIp+Vvyx7/Yk1wMnHncfzwar5KUECSzMoy6XNrctMTHjeLvXXYuStVsCbA/vEfr/CcBNsb8RQzTJBRRBlkdWkawzMGIJsq3Nzc3Jw3UVbSiRciEE6BvPTrjmW9O61VHPK5iZ0d2YPGCwszE6gXI48/njvxLGOnYacthfYW9ldWVcMXaBFLXYIgHdXVtTc6gW488Gl3+Ra+SKRV7ENkWXmpFgb/wCEtfy/AHuJTPTQ1dYyMGRMkYKm5Y6nS3C+T54R5EYe8COtwfzx1yaRsU2xl9oM1T9KeOeQsg70YGi5TwIUaX4gnjcHGfcOZ1roAjMuZrMAfeABJBHMaYPx0kMmz6c7QnMZzHsGAu/ZWFgRYkrcXvyGXBXc7ZOz0m7SmneeZEYhDYcrEgZRrrbjzxq3ZsqjRzzeM/6ZVf8AHl//ACNh/wDZ7sGRqQOZ5Yw7sVVGIFtBe3UkH5YA7Q2zsyeUySUs6ljdirga8yVzcfLHVNhyRNTxGD9lkGTyAsBrrceOGCVhOTom2tqx00LSymyrwHNjyA8Tjmez9+u2eSKuUNTzG1gP2fS1tSBob8b6jph33+2R9Jo3Ci7p9YgHEleIHiVuPO2OYbs7sTzVMavFIiBgzs6Moyg3IuQNTw9cM270TBRq2Fq72ednIM1VAkTN3e0bKxW4voRYsAf8sDvaHnFXkKlYo0VIRyyADUHnrf5Yp372x9Jq3I9yP6tB4DifVrnytht3NpRU0DfT8rU8Z+qZiQyhfe74IIUHQa8iOFsTSekXbSTYpbkWeoaAnu1ETxHztmU+YK/PHuztyK2X/Y9mObSELb0975YLxbybPp5k+j0QKqw+udzmGurC4Y2trqR5DDZvC8glZWYleIF9LHw8745zkoxvsbdmfcbdtaR5A06SvIliijQAHrz49Bjc9TTh2V4LZWIup6HppgXQzZJEbow+HP5Y17YpyahwoJJIIAHUDHF8rlG0vJsd7NO3IO0+ujbOlrG32beHTHm7VOxcuR3MpBJ4G9tMWbJpHhcF3VA2mQm5a/h+eMe25pO0ZG0VT3VHC3LTyxnSfqNb+A79qL6XYsiypcAqGBLA6aa+eKdqK0tQ4QFiDYW8NPxvjDTVLRkMhII+B8xhl2zNJ2YaJbBhd2HEafH1wRUZQdXoztMx0NNFTurSyDPyUahbjnjLtfZhQmRTmjY3uOV/y8cC8G9jT9lC8jXKk5VXkTz0/XA4IuMvbVIWmtlGw6LM3aPpGmpJ5kfq+MdfVGSRnPPh4DkME6XbhY5JQvZtobC1r+vDA7aNGYnKnhxU9RglWCx68ivy2bt39oMriMklW0t0PhgXURlXZTxBI+eDOy6ZYR282n3F5+duuPiSaGoOoMUh4NxB8/HFOLcEm9he20YtjRZp4x43+Gv5YIUe2Ss7BjdGc+mtgfLri/ZGyJI5GLW90hSDzNvXAR9nyg2MbX8ifmMZKfHFUvJvbJgDeveTaFLVSRduQt8yfVx+4eGuTlw9DjPs/wBo9UjDtezlS/eutjbnYrYX9MNW9m7bVlPC5ZIpIgQzS3AK+J5cAfU9cJ8GwKKE3qq1HA/2cF2J8Mw4fLzx6t9gsa2j32nqfpxNyQ0aMvQCxGnhcE+pwO3IqGSupynEvlI6q2h+A19MM1fUUO1MiIzU9QgEcXacGUe6twSOfW9zzxIdlNsinkqJAr1Lns4ityqX+1cgamx+Q5nDW7NftoXd9NiSU9TMcjCJnLI9jl72tr8NL2t4YefZk0/0PQAp2jZM3TS9vDNm+eEjZ++1XELNIJkPFZhmB9ePzx2+GJVUKgCqBYBRYAeAGGCTdonkbSpn3jhdbvjVtM0izugzHKgPdAvoMvA6dcd0xwnfPY5p6yRAO6xzp4qx4ehuPTDyWHFV7DdDFHtcMGCw1qi+dR3ZQLC7L94aC/ly0Gjf6hqUSKmhikNLEi6opOZuZa3jr5m/l87hbBmhEta8T3SNuxSxzOxHHLxtbQdb+GE+l2xURMSk0iNclgGI1vrdeF7+GI8bLS3rwFNhbnzzODKjQwjV3cFdOYAOpJx1GKaKqORlKlfcN9SBy/phf2LtOWq2f2kr5mSUqTYC4sLXA04nHtLNkdW+6Qf5/LHDk5MZKPgacgs+0IoSVihBYG2ZvD5/hi2HajvTym/1ikagcify1wO21DlncDmbj11/G+CO79A4z51IRltrp8uPC+CLm5uK+waVWAWYk3JJPU8fjg9VPE8cXbsVkK3DAX05X8+OM8dBAh+snVh91fzIvirb6ntc32SBkI4WA5YhJwi2xdNo20tDFGjTBu2y8BawB8R1wMbaspfPnIPQcPK3C2NexDeOePqlx8D/AEwLghZ2CqLk8BjSeo46/wDTJbdhdKMVS51ARw1n6Hx88UbeYB1iXRYwB6nUn9eOAG829opkNLSNeS/1sw5HmF8eV+Xnwu3U3p+mstNUpmkIOSZBroCe8OWg4jQ9Mdnx3GvLDa34LcMmxT2sRzoHMX7Mnnpwv4WHywP2ZBSTSGNKkSOLkquhsDY/oYq2jX5yFQZY090DT1PjjlGL4tyF+7SKa+aRnJkvm6Hl4AdMebPp+0kVOROvkNT8sXxVwcBZu8OT/aX15jwON6UfYRyyZg11Cow6Nz8/5YlRyeXa8i3Sow7V2gXkupIVdFsbadfXGmsr5GhjcOwIJRrEi54g6eGAwwd2fsx2gdW7uYqUzdR4eWNBym39mkkqMlDtElskzF4nBVgxuLHTW/LHO9893/oU+QG8bDNGT0vwPiP5Y6Iuw5s4UrYfe4j9eGBW+G9/0aZYYo4pHhUAySqSVY20Go5BTe/4Y78WVNSC9+0F+zzdeR5kqZVKRR95cwsXNtLD7o438BjPBv1IZJVqFE9NIzXjbiqk6ZT4C2h6aWwa3S9oDyTdlVlAsmisBYKeh14HryPyR95NktS1EkTcAbqeqn3T8NPMHHV6WgSt+4K1+50jsrUQM8EuqMLXXqr34Efl1x2qNbADoLYTPZTs946Vne4ErZlU/dAtmt/i+YAw646QWrOU5W6B+3dsR0kRllJyg2AAuSTwAwiU/tMd6iNRAixM6qbklgCwBN+FwDe1vXBD2n7LqqgQiCMvGuYsFIvm0A0JudM3DqccyqKCeEgvFIhBuMyEcPG1sTOTTLhGLWxj372zMNoyFJHTssqLlJGmUE+d2J+WC+xKWHa0TtUL2c8Vs00dlzg3tcG4vYG+nlppj63z3OmqZxUUwVllVS12AsQoF9eRUDhzvgnsvYD0dDkNi7vmlKm4A4AX6Cw9b4mTcbbG1Srs17LNJSIYIld42N2LG9zYC/Lpyti+p2ZT5RIJSiNwuL+dhx/HAWKMsQo1JNhjfttwGWJeES5fXn+WPL6mUW5JFY09MIbar2jKiML3lFpLXJHn+uOBNFXskocknXvXPEc8X031sDJxaPvr5faH54og2XK/BD5nT8cE5SlJNGSSVM+tsUvZykD3T3l8j/LHtBXhRkkGeI8uniMHKyjTsE7c5SgtdfhbhrwGBCzUyHSN5P3jYfAfmMMoYSu0gUrRtyQ031isXzjuL4G3E9MU0jRTRywqDA8ilQ6sb6jqefhzx8bc76xSqLIVy2+6QeH66YEXwy5MJaWhUbRz3bWyJaWQxzLY8j9lh1B5j8MGN1pOwpqqrHvZRBEf8T2LHzC2OHTfHeX6LDCjJHLO3eIkW4VddSPvcvQ4D028q7SjailjSJ3F4mT3c66gEHhe1uJx6UkFtroR9k7QenlSWP3kN7dRzB8CLjHUdoFHCTxaxzDMPA8x53/PpjksqFWKMLMpII5gjQj446T7NqWaSGWGVHWG4eNyLWY+8BcagjX49cc5QzVFS1suGDyVRpoEUjMzksVbkvl+ueMc1csd1hTKRoXbVv6Yv2mRNCsw95e6/wCvM/PHCHtvF7B7q+jVTbTDo/ZRqsqi40Go524a+GAFRUs5u7Fj4/y5Y+qKpMbq45H4jn8sadtUgR8y+44zL68sEpOcb+BSSZsmrHjpocrEMxJv4Dz5ajAXbuzF2gnALVIO43AOBrkP5Hl8cEtvGzRx/cjA9f1bFOxoWaZCOANyeQA8cXnJTxX0gSVWINHuVXSGwgZRwu5Cj5m59AcPG2GjoqSmNbGtVUJdUJGnG+pPJRlFyCSR44S96N656id2SV0jUkRqjFRYczYi5PHXBJS9dsoi7PNSSX1uWZGv6mwP/Rj1Kt0DTdWWbE9oNU1UgkyGOR1XIFtlBNu6eOl+ZOOtY477Od3nlqVldGEUXfBIIDN9kC/Gx106eOOxYuF1s58lXoVfaRtKSCkzROUcyKuYcbak/hjnmzN9q1XUGYupYAh1U6E662v88PftCmo3RYaipMRVg2VBmbgQLqATbW+EiDd2jcjstpRg30EkRX5lh+GJld6KhWOz79pNZJ9OkTO4QKmVQxy2yg+7e3G+LvZptWoSbsY0aWFtXXkl/t3Og8Rz88F99d1J6qtjaIDs3jUNJfura9yefAi3XBFDHTRfRqbRR7783PM36f5cMROWDtlLcaQfo6aEO7QspexyqTop52HTAKp2XMpJZCfEa/hi3dw/Xr5H8MUy7QlDNaR+J+0euPNKUZQTarvoUmmbdixNFnmdSFVbC+lySP164x1e1ZZDqxA6KbD+vrghBXOKcvJ9ZmcKA+otz/P4Yojip5jZbxOeA4qT+vLC/wAVGLBd2zyouaOM3J+sN/8AqwLjQsQALk6AYOVe0DT5Yordwd4kcSdcW0daJRJJkVZUQkMOeh5enzwOEZOr2KbSuj4+mJTr2JXtL6ya6AnlbFUVLBcT9oEiUguHNsp5C50sTbAUm+px7t2lf+zKgqpOYpwH2VZST5Wv88PHLOVNaRnGgXvTuzVVdTJPE0MyG2UJKCQoFgNbAdePEnGXdvdSSGUz1oMEMFnJJF2YHugFT16eA56Ja6G40PIj+eGtpJG2QzSO7XqlC5mJsAnK/jfHptPZmmlQQqPaU/aMyU8WW+mYHNbxINs1sat797aqmryEe8S5WEZAswKi4JtfrryxzpuGG32nQ5KpL84I7+YLD8sbJ0bFWN5mjqo/pNP7p/aJzRudx+uuNe7oYuVy5o2Fn6Dp6/zxyrd/bclLKJIzccHU8HXofyPLHWKzafaQRvTWEDDUroQeanpbHFwSeZnf4ntVsaNWP16qOjWuPnjaIY1ph2j50Vrqyjx4fG4wr4M1LWooh1Y/i39Mc4TjtpeAknrZtDwzF3RM0tr5H528L2OMMG33VtVXJwKAW/RwNpKgxurjiD8eo+GCu2dns7CSJSyuLm3Xy8f54VOUllHv6Nik6Yt7e3b2cn+kvLJHFIbCNF+1qSBobDThwHXFm5G2KJKpYaWCYGUFTJI/HKrN7tyPsn44F+02bKaan/3cZdvNz/8Ayfjiv2c7IPa/TJG7OCDMcx+0cpBHkATc+nl6Yt2jNe3bPjbW+dWlZIVkKrHIVEWhWym1joL3tf1x1DYO3YqqFZUIF9GUnVWHEH9cLY59W0NFtN2emk7GpYkmOTQSeI8Tx0v4jngvuXukUhdamBM/aG2ax0strHXS98XG7Jko0Xe0XdNqkCeEXlRcrL99eIt/iFz53xyWVCpKsCpGhBFiPMHhj9JYzS7PiZxI0aFxoGKgketr4ZQsI8lKhD9m0FZ2UkcistOyns2fQqT90HXKRc9OnHBifd2Vfdyt5Gx+f88NuJiJcMZLYeo7tC7u9sx1cu6lbCwB5k/lb8cXzbtoSSHYX11sfyGDeJjLggo4sHN3YtbfpTHDEo1VSbnx/V8DtiLeeMeN/gCfyw6kX44rSmQG4RQeoAxEv09zUk/gVyaoA7T2HI8rMpWx11Ph5Ys2TseSNyWK5SpU2PX0wfxMX6EMsg9R1QpyNBASoUyyDiW90Hy/XnipduTZwxII+7bT9eOGiqoI5PfQE9eB+I1x5S7Pjj91AD14n4nHP0Z3p0is41tCLtb2fLUuJqduwD6vGynQ9VGnHU24eWGrZ+7EEdKtKyiWNSSc4BuxJN/A66dBg1iY9CikQ5tiuNwaISJIsbKVYNYMSDbXUG+mGci/HHuJhSSBtvsH1Ww6aT34Im80X+WPrZmyIacMsMYQMbkC9ieHAnpjdiY1Gtgir3fjdrglOoFrfDlivamxyYkWM3yX0PO/j1wbxMc3wwd67HNidHsZwC8oKIouxGpsONlFzfCTvFvxLKwSmLQQpooU2ZvFj+Xxvy7PgFtfdCkqGzyRAPzZCVJ87cfXEx4VBe0tclv3CLuc0m0c0FVH28agkTnR4zyAfnfp+WmD2/Owql4I4KRF+joNUU2YkcONgQOPG5OuG3ZOzI6aIRRLlQX8SSeJJ5nGzHRR1TJc92j84VVM8TZZEZGHJgQfnj9A7CB+jQZiS3ZJck3JOUXJPXF1ZRRyi0saOOjKD+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/wDzF6Ya8CYtUTExMTCBRV1iRLmkYKL2F+Z6AcSfAYz022IXYIHIY8FdWQnyDAX9MZ6JQ9XOzatFkRB91WUMxHizGxP+AdMFiMAnuJiYmECYrgnVwSpvYlT5g2I9DizADZFTIolCws47eXvBlH225E3wDQb7dc+S/etmt4Xtf44swGppnar78ZT6k2uQb98dCcGcJmTExMTGAGjbkJvZmNiRcRuRcGx1C20IIwRBwvbv1UghssDMO0lsQ6C/1r8ib4YsCFqjJW0faNGSe6jZytveI93XoD3vML0xbWUyyRtG3uupU+v54tZrC50AwvPvYrkilgmqbGxaMAJfpnYgH0vjOjK2HaZGCKHbMwABa1rnmba2vi3C029Lx61FFURLzcBZAPPISR8MHqKrSWNZIzmRxdTrqD4HXGTM0y/GOWivPHNm9xHTLbjnMZve/LJwtz8MbMD9vbVWlged1ZlQAkLa5uQOZA54WZBDExBiYwExkq6PtHiYnuxktltxa1lN78Bdja3HKdLa5t4NtClWNjG8hkkESqlr5iGI94gfZt64xPvHIur0FUF5kCNreiyE4G0KTDNfSiWN420DAi44joR4g6jxGLYFYKoYhmAFyBYE8za5t5Xxm2VtOKojEkLZlOnQgjiCDqCOhxswgTExMTGMD63Z5LiWJ+zlAyklcysvEBluCbG5BBBFzrqcSnhqMwMkseUfZjjIJ82Z208AAfHFFBvBFLUzUy+/EASeTfet+6SAfPBfAO0TExMTCBMZdn0nZBhe+aR34WtmYtb0vxwIk3mbtpYoqWaUxMFZkMYFyLj3nB4Yi71KrKtRDNTZjZWkUFCemdGYA+dsForFhc0n13a3+xktbxBvf0xqxMTCSTEwPq9rLHUQwFWLTByCLWGQXN9b/DBDGMB6LZ9REpRJYsuZ2GaJie8zNa4lHC9uGC6+PHFG0asQxSSkEiNSxA4kAX+OJs+qEsUcoBAdFcA8QGAPx1wCLu9bNPPBQglUkBkmINiY1+zfox0OGangWNQiKFVRYKBYAeWFnaR7LatPI2iywvCDyzBg4HmeAw1Yy7YvpEx4igCwAA8MCdqQ1he8E0KJbg8ZY356hhpw5Y+dz9pPUUkcsuXOxcHKLDuyMo0ueQGNe6CtWGcLPtI/1bUeQ/iXDNhZ9pH+rajyH8S40umMe0Mox7jwY9wkixvz/wCS/wDjYv4ZMMzMALk2A4k4VfaFCHWjRvdasjBsSNCsnMajHm1NwqaSMqmdH4qS7uL8rqzEEYndsvVKybmEPUV00f7CSRezI4MygiRh4Eka87YbMBN1No9pEY2RY5oD2csaiwUjgVH3GGo/pg3hj0EuyYHbw7TFNTyS2uQLKPvMdFHqSMEcJ28Ess9ZHFBGsq0tpZFZ8ql2ByC+U6qLta3PGbCKtmeq2S1FT09SO9LAS9QRxdZf23nY2I/dw7xyBgGBuCLg9QcL81TXMpVqOAqwIINSdQeI/ZYp3FndI3pJhaWmIFr3vGwuhvpewuvDkMC0yntWNGJiYmKIFndf+97R/wCKn8Axdv5NGtDOJLd5CqjmXPu2HXNY+mBGy9jpPWV5dpVyyoB2crp9gccpF/XB6i3Xpo3EgQu6+60js5HlnJsfLEK6LdJ2bdjRutPCsnviNA37wUX+eNmJiYsgWNtf6zoP3Z/4MM+E/emiWbaFDG+bKVmvlZlOig+8pBHxwQ/8G0v/AL7/AO4m/wD3xKu2W6pGzen+51P/AAX/AITj63Z/udN/wY/4BgDvBupTpSzuva3WJyLzykXCnkXsfI4Pbtf3Om/4Mf8AAMbyD6PvbeyUqYjHJcagqy6MrDgwPIjAb+06ylGWohFQg4TRMqk/vRsR3utjbExMLXkyfg+Y96Jphano3YnnJJGqj4MSfhgnunst6aljhkKl1zElb27zs3PpmtiYmBfJpa0F8L+/tK8tBOkYzMwFhcC/eHMkDExML6BOmHxj3ExMIC9vhSPJ9EyLfJVxu2oFlCvc6nxHDXDDiYmAb0Le36N4p46yBcxFo50uBnjJ0OpAzIdR14YYwcTExjN6K6qXIjMBmKgmw52HDXTXAjdDZ7RwZ5f20zGWXzbgL9FWw9MTExvJr0HML226V0qqeqiF/wDYzC4F0bUNqfsNrbjriYmMzIYcTExMIC/u7SulTXMwsryIVNxqAgHI6a9cMGJiYELZMTExMIC9takdtoUcgF0RZsxuNLrYaXv8MMOJiYELYO3iiL0s6qLs0TgDqSptxx9bAiKUsCsLMsSAjoQovwxMTG8mvR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1" name="AutoShape 12" descr="data:image/jpeg;base64,/9j/4AAQSkZJRgABAQAAAQABAAD/2wCEAAkGBxQTEhUUExQWFhUXGR4aGRgYGR8gIBwfHx4cIR8gJRsgHygiIRwlHBwaIzEiJSkrLi4uHB8zODMsNygtLisBCgoKDg0OGxAQGywkICQyLDQ0NC80LDc0LCw0LCwsNCwsLy8sLCwsNCwsLCwsLCwsLCwsLCwsLCwsLCwsLCwsLP/AABEIAPcAzAMBIgACEQEDEQH/xAAcAAACAwEBAQEAAAAAAAAAAAAFBgADBAcBAgj/xABNEAACAQIDBQUEBwUECAMJAAABAgMEEQASIQUGMUFREyJhcYEHMpGhFCNCUrHB8DNystHhFTRi8SQ1Q1NzgqLCFkSSF2N0g5OUs9Li/8QAGAEBAQEBAQAAAAAAAAAAAAAAAQIAAwT/xAAqEQACAgICAQQBBAIDAAAAAAAAAQIREiEDMUETIlFhMgRxkfBiwSOB0f/aAAwDAQACEQMRAD8A7jiYorqjs43kIJCKzWHE2BNh46Y4PPvLVO5f6RKLkmwdgBfkBfhiZSouMMjv+Jjl/s83qqpKhYJGaZGBNyBdLC9y33eWvMjDlvXvRFRIC3eka+RBz8SeS+PwxlJNWDg06D2Erb/tFhgZ440aSRSVN+6oI01J1Nj0HrjnlbvZVSTioMhDp7gX3VHMZeYPO974cN6abZ7NHLWNJFPLErsIgbHTj7ra8vQYnO+i1Cns93Y3vqauSoUlFIgdogq6BhwOtyeI46YTqzfCtlFmqHA6LZfmoBw5bo0NDEZqqmmnkEEbZ1cAXBBP3F17uANLTbKnkW0k9OSwuslih11GYXtfXUnEu67LVW9BNaqSi2WJTI/0mqdSpLEkKDcceWUX/wCe2D+5W+61REMoyz20I917cSOhty+HTCp7VIZu3Riv+jhAsRX3eGo8Gv8AEAYHezj/AFhD/wA/8DY1tSoMU42dWrd4EQlVBYg26D44zybak7FZQFHfKkcrWwvTPdiepJ+eDQo2NGLKSc2a3O3DhjzLlnNv9hcIqjbSbxRto4KH4j44JVFYqxmS91AvprfphMoacMxzHKigs7Hko44BDf4tWC+lGfq8lvsnTP8Avc/LTjrjrxcs5R2TLjV6Ogw7wxHjmXzH8sEIK2N/ddT4A6/DCRVwFHZTyPHqOR9RjTsenDOXb3Ixmb8hiIfqJ3i0L441aNG2PaBTQSPEVlZ0NjlAtfzJGANT7Vf93TerSfkF/PBSqpKSsJFREEkPCVND4XPX964wLHszZKiNllDwhwWDCzWBvbTQ3tblxx3U3LcWFRXY3rvLDGsa1UscUzIrshJAF+Vz8NemCFLtSCT9nNE/7rqfwOOH74VLSVtQzcRIyjyQ5R8gPjgdRUbzSLHGpd2NgB+tB44fUY+kqs/RuJjnW1zJs7ZkP0aa7dr35FswJIa4FwRYEAemMm6/tEmaaOKpCMjsFzgZSCdATbS17chi810zng2rR0PaW14IBeaVE8GYXPkOJ9MLez/aDBNVLAiNlc5VkOl2/d42PC/HwxzTe+kaKtqFa9zIWBPMMcw9LG3pjDsuUpNEw4rIhHowxDm7Oi41R+isTCtWb7RQVT09QpQLlyyDUEEA6gajjx1HlhnRwQCCCDqCOBGOiaZxaaKNo1kcMbSSkLGo7xIv4cBx8scxk3Ipqi7UNYjX1Ebnh4XHeA81ONftc2ubx0q3At2j+PJR421J9MKW5lE8tbBkXNkkV28FVgSScc5O3R1hFqN2G9obSTZsbUlMb1B/bz24H7q36A8eXnw+qOUbUpuwcj6ZACYmP+1UcVJ68PgD97BTe/dAVUzT0ksTM3vx5xxAtcEX10FwbczfAzd/YP0F1q69uyCNaOMd5nYgi/dv3QCT6fEp39Daq/Jig9ntWReUxQA/7xxf/puL+uDntJ3enlkSeFRJEsQSyG7CxY3tzFiOF+GA/tGp3eRapZO2ppQOzYG6obarblwJ+PMYXdkbWmpnDQOym/ujg3gV4HA6Wilb2Me7c3Z7L2g3C5RP/V3f+7CrQUjzSLHGMzubAfrkOJ8sdK333ialEaRxQrNMoknBQML6AdLm4Iufu4F7F9o0gkRZooQhYBmRSpUHS9rnhxwtLqwTdWkENo7xQ7Pjjocgqgi2mzHQE62FwevDkLYq3Zr9lGpSSJJYJibKpuVJbTSxYDj4YT97dnGCslTUgtmU8bh9RrzOtr9QcMmyKKLZsQqqpQ1S4+phPFf8R6Hx5cOJxrdmaVfuN3Yw057x7WQcFtoPP9emB8m0JC+fMQ3hy8LdMadm7ThrKZaiZTG+YxkprqB+FuvDHo2bG3uVCf8AMLfnjy8kZJ1GqFNeT62wJaugljhUdsxUNay3GYE6nTVQRbzxzt9xa8f+XPmHjP8A33w0+0SuamggghZlLkuzoSL20tmHifkMIqbfqhwqqj/6r/hmx6PCy7NG/B2PaDQwpGkiiWRUVfgLXJ8cU01Sk0bQqgjYi4y8GI5YwbSm7WOnm/3sKt62BP44u2MqoHqJDaOJSb+n8vmRji5N8uP9omko2VU2xpX+zlHMtp8uOKd9t6ZaKppwlmTsyXQ8GBNhryIsbeeEbb++VVU5lMhSIk2RdNOQJGp09ME/aOcy0L/epx/2n88dYRUE8RabayGv+w6Dai/SEzK50cqbMCOTKbi/jbXqcKG8O1YaXPS0ClNSs0xvna2hQE6gX42tw06kJu3tySjmEqEkcHTky9PPoeR9cN2/e67zOtXSIZElUMyrxuQLNl53Fr25jxxd2tGqnT6F/dyoMsE9Edc69pCOkid4qP3lB+HjhejUkgLckkAAcSTwt43wd2TsOtjmjkSmmujhh3SOBva5tx4YbZZdl0dezNnaTPfheOFjx06310va/K2Cr7Kyp6Pd79p08HYCppkqKrsl7Qk2AtfnY3Ja/L8sA6DeymWRSdnU6jMNRxXXjqupHHlizffYFRLNJVxgTQyWKtEc1lCgcOPLlfGKi2FFTqJtoMVvqlMv7R/Fvur+tOBW3ZKSo+PaMD/aE1+eUjyyLb88dR3FpZI6GFZfey3seQJJUeikYA7NrKDa0iB4WWaJc1jwKggWzD3luRobcT44fMXFbs5zlpIw7Y2RDUx9nMgYcjzU9QeIOEHecJsum+j0wfPPfPMRrl6BgLZraWHAXPE46DtTaMdPE0srZUUa+PQAcyeQxzD/ANoImaRKuBXpnOij3kHLXmefI3vY8saVGgn/ANCVR0pkkSNR3nYKPMm2Gr2oTuawRtfLHGoS40Nxckeun/Lhnpt36ahcSR5pZT3oy50QG44C1za+p+WCEcqVZWKqiSUH3TaxBt1HD0tjhnFPHydbv3eBH9nc7vK1KY+2p5R9YnJbcH8NbDrwtqBhkg9naQVAnM14Iz2gQr3rrqATexF7a214W5431DR0+aGmjESg94rxYjqeNsW0dSxp5kJJtlI9Tr+AwerG8fgHb2gfvLsKHaB7SJuzqQLAOdHA4DwPiPUHCvs72eVb3MmSBRxZyD8APzIwxYM1dUzUiZiSS5Fz0F/6YiHNaeSFprSJTxRBF7JUmqoIgkbyC2bKOWpsePx42xyDadbLNK0kxJkJ1vytytyA4W5Y6QjkEEGxGoONO190qSZhUztJE8gBZEKgFuZsVJudOeKhy5rfg1KLBW6Kn+zdedQ1v/SB+IONWCdFUU8cK04ibsl4Et3rkkknhrqcajHTxKkmV5M9yoa3Lr+jjlOKm7TRk68AfbWxXq6AqiEyRPmj5ZgfeAJ9T5gYUabcKufjEEHV3XT0BJw+vth3kQk5VDDujha/z0x8beBEzgkkaEXPUYv1IqOt1oyyujdNVCkSKnRA3ZxquZh0AFx521xRV1kdXE1PUDIr8GU2sRqD6G3HTEoJe3Qwv7wF42PHTliqj2MzAtJ9Wg4luPw/M/PGzm3cen/dk1Fd9nMt4N3paSURuMwb9myg2fpb/Fw7vHXxGHbblRSwU1HHXQNJMsQGRWsV0AN7MOJHyOGH+2I1ZEVA0aHQsLt5i/A6n+mOY780LxVkmZmcSd9HJvdTw1/w+76Y6xnF3RW21Zvi2tssmzUMgHUSk/LMMEfaVtaSKeKGGR41jiBsjEcSQOB1sFGEOFSWUDUkgD1OHb2mbJmNX2iRSOhjXvKhYAi4IuBpy+OKvRmkpIC7I3kqhNFeomK9olwXJBGYXGp4Wx7v9Fl2hUDqwPxRT+N8Ztj7DqZJUyQSkBlJJQgCxH2jYYf97NzVmqWqJZxEjBQAELEkC3Hlw8cbxszaUhb9lte61ixBj2bq10voSBcG3XTjhW2lMXmldiSzOxJPmcdN2BsWhpJVlV5pJFvYtoBcEHugDkTxvgBtvcKUyhqUiWKRveJAyE6nN4eIF+Vr8RNNUnZrWVg72cTldoQgfbDKfLKT+KjHbschbasGzQ8NMvaVYusk7gWU8wo6A/1vwx0fdTapqaWKZrZmFmtwzAkHTlwx0h8HPk3sRvbAZe0gBJ7EqbDlnB1J8cpW3r44QqOikmbJEjOx5KL/AOQ8TjuW+UFO1K7VSkxpZu6bNcHQA3GpvbiOOOeVm/axxmKgp1p1P2zbN52Gl/Ek4mSV7KhJ1SQ2V9HKI4C6HMIkRra2YcRpfGzZ8C0w7WbRiLKnP/P8Mc13W3rnp5lzSM0TOO0Vjm0J1YX1B1vpx54e9uoRM1ze+oJ6H8hwx5+RKLzXZVP8WbasQ1DZlfs3PEOND68L4vodjMokRmS7rYWN+fG2mmBuyqYd6Zx3I9bfebkP14YzmtftO1v3r3/p5csRnH8pLbNT6TNctNTxkhnd2HJRYfE4IQCCdBGudQl2tpfx1164FbajAlzDg4Dj1/rfGjYoEf1zmy+6AOLX4+gwxdTxpV/oGtWRK2nj1jjLNyZz+X9Bj6rKgz0+c2zxtrbof0PhjPNs0MC0LdovMfaHpzxp2FF3JTJpEVsT4j88CybxfT/gzrsC4KVetLCejMPjf+WPGelB0WVvG4GCMNci07NGmisBZ9dTbXBCC3bXQyfWhbwybR2W0xRgyqSguCdfh64xrvDID7iW6W/O+JvCA/ZzLwdbeRH6PwwxUFF+evozu14LqfZawurPOoII0/RxTvLK/a5Se7YFRy8/jfAcDDGMqwRyTxsWQ5QD8r35aDGi1KLitGap29gqi2TLLqFsv3m0H8zi/bOyKaeFaeaUdonuSKPdJ5dCORB+Rtj4rttSSaDuL0X8zjzYVOGlBPup3j6cPn+GNCUYyqG/3M7q2D6DdunoWBYGeoFiC2iKeRC9fO/pgim3Jg2YtcfdsLY1VDpVe73JRwB4OOWvXAaeFkJVgQehxuScruL19Gik++w7vFtCRXCoxClQdPEnnxxm2PUZwYJLlW90/dP6/WuKtvteUfuLj3YfdZ5TwjQn1Og/PC5N8v8AegpYFUmyJgxGQmx4jgcbtj0kkTGRwyIqknXjYdL+vpgU1bISTna510Y427InmaVbM7KD3gWJFud7m2J43DNVYyujkFTOZHeQ8XYsfNiSfxx2L2X0pShUkW7R2ceRsB8Qt/XFNH7OKVZWd8zqWJWM6KoJuBpqQOGp9MOKIAAAAABYAcAOlse6EWnbOc5pqkL++Ap5VjpJ3KtO1oyOTLqCfC9hbmTbHP6v2b1aE5TEy/ezZfiCNPngHvBtySpqWnJKkHuD7gU90eYOvnfDL7RqtpqehmJNpIyWF9M1kJ04XvfEtp2yknGkBX2BBF/eK2IEcUgBlbyuLAHzw5b4bxNRx0qQCOUNFftJVzEqAoUixGpvc45lSUryuEjRnc8FUXP+XjjoG8G61Q2z6VcmeaDMHVSCQrXIHiQAgsPS+BdOipVasp2J7QM31VZGrIx0aMWK6/dHEX5jXwOGHbyUlKR207Lm1CBczEen4nHOdkbvVLTR3ppgudcxaNgAMwvqRbhgn7Umb6c2YEKEUKSNCLXNjz1JxLimrkjV7qQ47M3loayRIbSIw7qBhbMLcLgnpwNsfG1Kku5BGUL3VXoB+eETdbd+qlljlijIVHV+0furoQeJ48OV8dV2vNDG/fhzMRe+ljiOWNxvoNJ0ti5DMUYMpsRzww7bjklijZR3bZmUcbnW9ufPHmzK6OSQIIEW99dDwF+mBku0JEndw2uYjXgQDoLdMclUY92mLtswopJAAuTwAwYaWCALTTvZ5TfTgh4Lc+Y/QxshqA0ck8EN5wLZeAJ89B58zwxzDaLSGRjNm7Qm7ZhY/DpjlyS9FJrd/wAUer9Nweu3bpL+bHOvoXiazDTk3I/rpgrs+AfRm7e4jzBl6+nn+ZwO3er5UoA5cktIVTNrZQLW18QcbKHaPahopmuH91uh5Y68eF2vK8nn5YuLcfhnyNsJHpDEq/4m1P69ce0e1WkJjm7yvpoNQTw4eOBzUTiTs8pz9Pz8vHG/OlNws83M/ZT+ZwRnO9ukv7VEtLwYq2heN8pBPQgcfL+WCIp2ipXJBDSEA+C+Pz+OLotpSfRWfN3w+W9h4fzxiptuyr7xDjo38x/XD/xxfna/g3uYOijLEBRcngBhgrNo9kiRuFlcDvZuA8OGpx6lTEIpJoUCuAAQeVzy5fDphd1Y8ySfUk/ngv01p7Zvy7DWeKqIXKY5LWBGosOvDGKq2rSUvaUs8rq7BWLCNrW5AEA34HFG8e0Rs+m7p/0mYWX/AADmfT5m3TCttyrNfSLU2+vpyEmsPeRvde3IXvfpduWPRGGrkth3+wZm3woIv2cclQ3It3V+ev8A0nBLZu+5ejqagwrH2VlQA3uzcL6DgSPnjkox0fZ27MzbKeEALPI4m7NjZsoIA05XC8+vLFQ10jSivJl3S9oTxWjqyZI+UnFl8/vD5jxx1OnmV1V0IZWAZSOBB1BHhbH51rKV4nKSoyMOIYWP+Xjwx3Tcsn6DTXBBEaixFuGmOkG+ieSKW0c525uRUtVzmNFWHOWEjsFUBu91vpcjhywapNgw1lJDTCrRmpWYuYwT3WubC/8AFYjTA72uVMn0lI87dmYgclzlzZnubcCbW+GBPs3qSlfEBwcMrDqMpP4gHE6UqK242aKreyOBDDs6PslOjTOLyN8eHr6AYybj7UdK+Ji7HtGyvck5swsL3496x9MEdrbvULzOYq+OO7G6SD3TfUA3Gl8fez9z4Q6Ou0aclWVtLciD9/BTsbjRj3o3lrEqp4/pDhVkYKFstlv3RoBytqcGPZztqWomeCobtk7MuokAaxUqNCfP5DFm9m6KvUy1EtVDDG5BF9WPdAOmnMcr4xbu12zaOfOs08jZSufJZLHjp73Lxw7T2Tpx0Lu2956mqP1khCckTuqPQan1Jw/7t17bQpVB/bwkKxPBgRob9SBr4g9cK+0tyGZO2oZBUwnkD3x4W5kdND4YPbt0b01AoZWR5nLtcEEAd1Qel7Xt44iek8uinWqD2z6ZYJQ0kqXF9Bc8uZtpimfY0rSEqAVYkhgRaxN/PApVJNgLk8hhl2UpjXspXyl/cXiVv48vLHnhjP2taNK1sH7Qq+zyxQsQE95h9puf6/li2ldalWWpRXVFvntYr6jW/l0xTU7MiQkNOLjkFufkcX1IVKUiJs4LDO3Dy05ch/nhWVu+vj/VGTqq7+Tx4YnpljpwfqjfIfetrc+OpvgLbW3Ppi+gjdpFEdw19D08fLDH/aMfbCMgFhp2lh736+eJUVybevBm2n8lsCy9hbTtsthfjbl6/nhSljKkhgQRxBxfLUSLKzFjnBIJ8vy8MG6CoWqBSWPvKL5h/PiD4cMU65aj00CuOwdT60ko6OD+AwLwxJUwwN2KguGNpCToOX+eKZ5oYHZRDmYHixvyvzv1wSgqVvrQqX0V7KnSOCokmv2YUFvEa6Dx5eowP2Zvhs3OpAeNuRcEgfAkDzxtrJDWwzUzAAut47aWZbED4gfPHG2FjY6EaEHkcdoY4qthjbdjJ7QUm+mM8pDK4vEy+6Y+VvLn4m/MY2bjzNSRT1r/ALML2SKf9o5IIHkOZ8T0OPN00+lxminD5PehlCk9k3MX4ZGHI6X89PfaG1p4qOFSI4EAVACSWbUnxNreubrjp/kP+IS3U3pWerjjelpkLk2dE1DZSRr4kW9cKO1doVC1ckjyMJ1cgsDa2U2sOi6cOFsGNgbpVavHUMFgSNlctM2XQEHhqfDW3HBne7dkVjGsoXSXN76KdSRpceNgLg2688O2guKYU3F2udoBhVRRu8GUrIVF7m/K1gdOVh4YesIu70lNsmIRVMyieU5nCgtl00GgOg6niSbYdaWpSRA8bBkYXDA3Bx0j0cp966EP2l7t1FRIksKZwqZWAPe4k6A8ePLXAD2bbIl+mF2Rl7FWJDAjvMCqix8Mx9Mdgwke1qUrSR5bi8w1HLutz5YmUUvcVGTaxOZbW2TUQEmeJ0ueJHduf8Q0PxwOYaYYtk751cGnadqnNJe8CPM6j44bqt9mmmjrZ6UI73yxDTORccBYFedyOBHUX50mdXJrtC17Q9Zqd/v0sZ/i/nhVvjpX/iOCopGqHooZJKdlQxkCyxsbKQSp0GgtbkeGF6r33l0FNFFSgf7tFLHzJFreQwtLsIt1VDB7NKGSnjnqJQ6KQFVGBGY8b2PHiAD+9g7Bt+Qe/Z1PEEfn/PAzd7bT1lE4kbNLA4LHQZlN7EgADTvD/lx8Y8/NySi0kZRTuxjnqo44xNDGAzm1/unnp+QwEp5j2quTc5gST54LyTCCCNCisz95gw/WvAehx7s6rjbOY4VWRULA8Rp+HHGksmldfQLSKN46NhIz5TlNtR5W16Yp2DIC5jb3ZBY+fI48g21MD72a/Jhf+uCO260wkJEFUkXYga6/5HB7W3yI26xKKtRSoUU3kf7VrWXw8f10wEBtrg3s/aAmtFOMwJ7rcwfT8cfNTtNImKwRqtiRnIudOn9cE1GStOkKbWq2fG3aY92YDR1BbwNvzx9vL9HhCDSWQXY/dHIef9cZqfbUqm7HOp4q3P8AljdtTYzu5dCDm1sxsR4eWHu5Q7DqlIAYIbbHfVvvIp+Vvyx7/Yk1wMnHncfzwar5KUECSzMoy6XNrctMTHjeLvXXYuStVsCbA/vEfr/CcBNsb8RQzTJBRRBlkdWkawzMGIJsq3Nzc3Jw3UVbSiRciEE6BvPTrjmW9O61VHPK5iZ0d2YPGCwszE6gXI48/njvxLGOnYacthfYW9ldWVcMXaBFLXYIgHdXVtTc6gW488Gl3+Ra+SKRV7ENkWXmpFgb/wCEtfy/AHuJTPTQ1dYyMGRMkYKm5Y6nS3C+T54R5EYe8COtwfzx1yaRsU2xl9oM1T9KeOeQsg70YGi5TwIUaX4gnjcHGfcOZ1roAjMuZrMAfeABJBHMaYPx0kMmz6c7QnMZzHsGAu/ZWFgRYkrcXvyGXBXc7ZOz0m7SmneeZEYhDYcrEgZRrrbjzxq3ZsqjRzzeM/6ZVf8AHl//ACNh/wDZ7sGRqQOZ5Yw7sVVGIFtBe3UkH5YA7Q2zsyeUySUs6ljdirga8yVzcfLHVNhyRNTxGD9lkGTyAsBrrceOGCVhOTom2tqx00LSymyrwHNjyA8Tjmez9+u2eSKuUNTzG1gP2fS1tSBob8b6jph33+2R9Jo3Ci7p9YgHEleIHiVuPO2OYbs7sTzVMavFIiBgzs6Moyg3IuQNTw9cM270TBRq2Fq72ednIM1VAkTN3e0bKxW4voRYsAf8sDvaHnFXkKlYo0VIRyyADUHnrf5Yp372x9Jq3I9yP6tB4DifVrnytht3NpRU0DfT8rU8Z+qZiQyhfe74IIUHQa8iOFsTSekXbSTYpbkWeoaAnu1ETxHztmU+YK/PHuztyK2X/Y9mObSELb0975YLxbybPp5k+j0QKqw+udzmGurC4Y2trqR5DDZvC8glZWYleIF9LHw8745zkoxvsbdmfcbdtaR5A06SvIliijQAHrz49Bjc9TTh2V4LZWIup6HppgXQzZJEbow+HP5Y17YpyahwoJJIIAHUDHF8rlG0vJsd7NO3IO0+ujbOlrG32beHTHm7VOxcuR3MpBJ4G9tMWbJpHhcF3VA2mQm5a/h+eMe25pO0ZG0VT3VHC3LTyxnSfqNb+A79qL6XYsiypcAqGBLA6aa+eKdqK0tQ4QFiDYW8NPxvjDTVLRkMhII+B8xhl2zNJ2YaJbBhd2HEafH1wRUZQdXoztMx0NNFTurSyDPyUahbjnjLtfZhQmRTmjY3uOV/y8cC8G9jT9lC8jXKk5VXkTz0/XA4IuMvbVIWmtlGw6LM3aPpGmpJ5kfq+MdfVGSRnPPh4DkME6XbhY5JQvZtobC1r+vDA7aNGYnKnhxU9RglWCx68ivy2bt39oMriMklW0t0PhgXURlXZTxBI+eDOy6ZYR282n3F5+duuPiSaGoOoMUh4NxB8/HFOLcEm9he20YtjRZp4x43+Gv5YIUe2Ss7BjdGc+mtgfLri/ZGyJI5GLW90hSDzNvXAR9nyg2MbX8ifmMZKfHFUvJvbJgDeveTaFLVSRduQt8yfVx+4eGuTlw9DjPs/wBo9UjDtezlS/eutjbnYrYX9MNW9m7bVlPC5ZIpIgQzS3AK+J5cAfU9cJ8GwKKE3qq1HA/2cF2J8Mw4fLzx6t9gsa2j32nqfpxNyQ0aMvQCxGnhcE+pwO3IqGSupynEvlI6q2h+A19MM1fUUO1MiIzU9QgEcXacGUe6twSOfW9zzxIdlNsinkqJAr1Lns4ityqX+1cgamx+Q5nDW7NftoXd9NiSU9TMcjCJnLI9jl72tr8NL2t4YefZk0/0PQAp2jZM3TS9vDNm+eEjZ++1XELNIJkPFZhmB9ePzx2+GJVUKgCqBYBRYAeAGGCTdonkbSpn3jhdbvjVtM0izugzHKgPdAvoMvA6dcd0xwnfPY5p6yRAO6xzp4qx4ehuPTDyWHFV7DdDFHtcMGCw1qi+dR3ZQLC7L94aC/ly0Gjf6hqUSKmhikNLEi6opOZuZa3jr5m/l87hbBmhEta8T3SNuxSxzOxHHLxtbQdb+GE+l2xURMSk0iNclgGI1vrdeF7+GI8bLS3rwFNhbnzzODKjQwjV3cFdOYAOpJx1GKaKqORlKlfcN9SBy/phf2LtOWq2f2kr5mSUqTYC4sLXA04nHtLNkdW+6Qf5/LHDk5MZKPgacgs+0IoSVihBYG2ZvD5/hi2HajvTym/1ikagcify1wO21DlncDmbj11/G+CO79A4z51IRltrp8uPC+CLm5uK+waVWAWYk3JJPU8fjg9VPE8cXbsVkK3DAX05X8+OM8dBAh+snVh91fzIvirb6ntc32SBkI4WA5YhJwi2xdNo20tDFGjTBu2y8BawB8R1wMbaspfPnIPQcPK3C2NexDeOePqlx8D/AEwLghZ2CqLk8BjSeo46/wDTJbdhdKMVS51ARw1n6Hx88UbeYB1iXRYwB6nUn9eOAG829opkNLSNeS/1sw5HmF8eV+Xnwu3U3p+mstNUpmkIOSZBroCe8OWg4jQ9Mdnx3GvLDa34LcMmxT2sRzoHMX7Mnnpwv4WHywP2ZBSTSGNKkSOLkquhsDY/oYq2jX5yFQZY090DT1PjjlGL4tyF+7SKa+aRnJkvm6Hl4AdMebPp+0kVOROvkNT8sXxVwcBZu8OT/aX15jwON6UfYRyyZg11Cow6Nz8/5YlRyeXa8i3Sow7V2gXkupIVdFsbadfXGmsr5GhjcOwIJRrEi54g6eGAwwd2fsx2gdW7uYqUzdR4eWNBym39mkkqMlDtElskzF4nBVgxuLHTW/LHO9893/oU+QG8bDNGT0vwPiP5Y6Iuw5s4UrYfe4j9eGBW+G9/0aZYYo4pHhUAySqSVY20Go5BTe/4Y78WVNSC9+0F+zzdeR5kqZVKRR95cwsXNtLD7o438BjPBv1IZJVqFE9NIzXjbiqk6ZT4C2h6aWwa3S9oDyTdlVlAsmisBYKeh14HryPyR95NktS1EkTcAbqeqn3T8NPMHHV6WgSt+4K1+50jsrUQM8EuqMLXXqr34Efl1x2qNbADoLYTPZTs946Vne4ErZlU/dAtmt/i+YAw646QWrOU5W6B+3dsR0kRllJyg2AAuSTwAwiU/tMd6iNRAixM6qbklgCwBN+FwDe1vXBD2n7LqqgQiCMvGuYsFIvm0A0JudM3DqccyqKCeEgvFIhBuMyEcPG1sTOTTLhGLWxj372zMNoyFJHTssqLlJGmUE+d2J+WC+xKWHa0TtUL2c8Vs00dlzg3tcG4vYG+nlppj63z3OmqZxUUwVllVS12AsQoF9eRUDhzvgnsvYD0dDkNi7vmlKm4A4AX6Cw9b4mTcbbG1Srs17LNJSIYIld42N2LG9zYC/Lpyti+p2ZT5RIJSiNwuL+dhx/HAWKMsQo1JNhjfttwGWJeES5fXn+WPL6mUW5JFY09MIbar2jKiML3lFpLXJHn+uOBNFXskocknXvXPEc8X031sDJxaPvr5faH54og2XK/BD5nT8cE5SlJNGSSVM+tsUvZykD3T3l8j/LHtBXhRkkGeI8uniMHKyjTsE7c5SgtdfhbhrwGBCzUyHSN5P3jYfAfmMMoYSu0gUrRtyQ031isXzjuL4G3E9MU0jRTRywqDA8ilQ6sb6jqefhzx8bc76xSqLIVy2+6QeH66YEXwy5MJaWhUbRz3bWyJaWQxzLY8j9lh1B5j8MGN1pOwpqqrHvZRBEf8T2LHzC2OHTfHeX6LDCjJHLO3eIkW4VddSPvcvQ4D028q7SjailjSJ3F4mT3c66gEHhe1uJx6UkFtroR9k7QenlSWP3kN7dRzB8CLjHUdoFHCTxaxzDMPA8x53/PpjksqFWKMLMpII5gjQj446T7NqWaSGWGVHWG4eNyLWY+8BcagjX49cc5QzVFS1suGDyVRpoEUjMzksVbkvl+ueMc1csd1hTKRoXbVv6Yv2mRNCsw95e6/wCvM/PHCHtvF7B7q+jVTbTDo/ZRqsqi40Go524a+GAFRUs5u7Fj4/y5Y+qKpMbq45H4jn8sadtUgR8y+44zL68sEpOcb+BSSZsmrHjpocrEMxJv4Dz5ajAXbuzF2gnALVIO43AOBrkP5Hl8cEtvGzRx/cjA9f1bFOxoWaZCOANyeQA8cXnJTxX0gSVWINHuVXSGwgZRwu5Cj5m59AcPG2GjoqSmNbGtVUJdUJGnG+pPJRlFyCSR44S96N656id2SV0jUkRqjFRYczYi5PHXBJS9dsoi7PNSSX1uWZGv6mwP/Rj1Kt0DTdWWbE9oNU1UgkyGOR1XIFtlBNu6eOl+ZOOtY477Od3nlqVldGEUXfBIIDN9kC/Gx106eOOxYuF1s58lXoVfaRtKSCkzROUcyKuYcbak/hjnmzN9q1XUGYupYAh1U6E662v88PftCmo3RYaipMRVg2VBmbgQLqATbW+EiDd2jcjstpRg30EkRX5lh+GJld6KhWOz79pNZJ9OkTO4QKmVQxy2yg+7e3G+LvZptWoSbsY0aWFtXXkl/t3Og8Rz88F99d1J6qtjaIDs3jUNJfura9yefAi3XBFDHTRfRqbRR7783PM36f5cMROWDtlLcaQfo6aEO7QspexyqTop52HTAKp2XMpJZCfEa/hi3dw/Xr5H8MUy7QlDNaR+J+0euPNKUZQTarvoUmmbdixNFnmdSFVbC+lySP164x1e1ZZDqxA6KbD+vrghBXOKcvJ9ZmcKA+otz/P4Yojip5jZbxOeA4qT+vLC/wAVGLBd2zyouaOM3J+sN/8AqwLjQsQALk6AYOVe0DT5Yordwd4kcSdcW0daJRJJkVZUQkMOeh5enzwOEZOr2KbSuj4+mJTr2JXtL6ya6AnlbFUVLBcT9oEiUguHNsp5C50sTbAUm+px7t2lf+zKgqpOYpwH2VZST5Wv88PHLOVNaRnGgXvTuzVVdTJPE0MyG2UJKCQoFgNbAdePEnGXdvdSSGUz1oMEMFnJJF2YHugFT16eA56Ja6G40PIj+eGtpJG2QzSO7XqlC5mJsAnK/jfHptPZmmlQQqPaU/aMyU8WW+mYHNbxINs1sat797aqmryEe8S5WEZAswKi4JtfrryxzpuGG32nQ5KpL84I7+YLD8sbJ0bFWN5mjqo/pNP7p/aJzRudx+uuNe7oYuVy5o2Fn6Dp6/zxyrd/bclLKJIzccHU8HXofyPLHWKzafaQRvTWEDDUroQeanpbHFwSeZnf4ntVsaNWP16qOjWuPnjaIY1ph2j50Vrqyjx4fG4wr4M1LWooh1Y/i39Mc4TjtpeAknrZtDwzF3RM0tr5H528L2OMMG33VtVXJwKAW/RwNpKgxurjiD8eo+GCu2dns7CSJSyuLm3Xy8f54VOUllHv6Nik6Yt7e3b2cn+kvLJHFIbCNF+1qSBobDThwHXFm5G2KJKpYaWCYGUFTJI/HKrN7tyPsn44F+02bKaan/3cZdvNz/8Ayfjiv2c7IPa/TJG7OCDMcx+0cpBHkATc+nl6Yt2jNe3bPjbW+dWlZIVkKrHIVEWhWym1joL3tf1x1DYO3YqqFZUIF9GUnVWHEH9cLY59W0NFtN2emk7GpYkmOTQSeI8Tx0v4jngvuXukUhdamBM/aG2ax0strHXS98XG7Jko0Xe0XdNqkCeEXlRcrL99eIt/iFz53xyWVCpKsCpGhBFiPMHhj9JYzS7PiZxI0aFxoGKgketr4ZQsI8lKhD9m0FZ2UkcistOyns2fQqT90HXKRc9OnHBifd2Vfdyt5Gx+f88NuJiJcMZLYeo7tC7u9sx1cu6lbCwB5k/lb8cXzbtoSSHYX11sfyGDeJjLggo4sHN3YtbfpTHDEo1VSbnx/V8DtiLeeMeN/gCfyw6kX44rSmQG4RQeoAxEv09zUk/gVyaoA7T2HI8rMpWx11Ph5Ys2TseSNyWK5SpU2PX0wfxMX6EMsg9R1QpyNBASoUyyDiW90Hy/XnipduTZwxII+7bT9eOGiqoI5PfQE9eB+I1x5S7Pjj91AD14n4nHP0Z3p0is41tCLtb2fLUuJqduwD6vGynQ9VGnHU24eWGrZ+7EEdKtKyiWNSSc4BuxJN/A66dBg1iY9CikQ5tiuNwaISJIsbKVYNYMSDbXUG+mGci/HHuJhSSBtvsH1Ww6aT34Im80X+WPrZmyIacMsMYQMbkC9ieHAnpjdiY1Gtgir3fjdrglOoFrfDlivamxyYkWM3yX0PO/j1wbxMc3wwd67HNidHsZwC8oKIouxGpsONlFzfCTvFvxLKwSmLQQpooU2ZvFj+Xxvy7PgFtfdCkqGzyRAPzZCVJ87cfXEx4VBe0tclv3CLuc0m0c0FVH28agkTnR4zyAfnfp+WmD2/Owql4I4KRF+joNUU2YkcONgQOPG5OuG3ZOzI6aIRRLlQX8SSeJJ5nGzHRR1TJc92j84VVM8TZZEZGHJgQfnj9A7CB+jQZiS3ZJck3JOUXJPXF1ZRRyi0saOOjKD+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/wDzF6Ya8CYtUTExMTCBRV1iRLmkYKL2F+Z6AcSfAYz022IXYIHIY8FdWQnyDAX9MZ6JQ9XOzatFkRB91WUMxHizGxP+AdMFiMAnuJiYmECYrgnVwSpvYlT5g2I9DizADZFTIolCws47eXvBlH225E3wDQb7dc+S/etmt4Xtf44swGppnar78ZT6k2uQb98dCcGcJmTExMTGAGjbkJvZmNiRcRuRcGx1C20IIwRBwvbv1UghssDMO0lsQ6C/1r8ib4YsCFqjJW0faNGSe6jZytveI93XoD3vML0xbWUyyRtG3uupU+v54tZrC50AwvPvYrkilgmqbGxaMAJfpnYgH0vjOjK2HaZGCKHbMwABa1rnmba2vi3C029Lx61FFURLzcBZAPPISR8MHqKrSWNZIzmRxdTrqD4HXGTM0y/GOWivPHNm9xHTLbjnMZve/LJwtz8MbMD9vbVWlged1ZlQAkLa5uQOZA54WZBDExBiYwExkq6PtHiYnuxktltxa1lN78Bdja3HKdLa5t4NtClWNjG8hkkESqlr5iGI94gfZt64xPvHIur0FUF5kCNreiyE4G0KTDNfSiWN420DAi44joR4g6jxGLYFYKoYhmAFyBYE8za5t5Xxm2VtOKojEkLZlOnQgjiCDqCOhxswgTExMTGMD63Z5LiWJ+zlAyklcysvEBluCbG5BBBFzrqcSnhqMwMkseUfZjjIJ82Z208AAfHFFBvBFLUzUy+/EASeTfet+6SAfPBfAO0TExMTCBMZdn0nZBhe+aR34WtmYtb0vxwIk3mbtpYoqWaUxMFZkMYFyLj3nB4Yi71KrKtRDNTZjZWkUFCemdGYA+dsForFhc0n13a3+xktbxBvf0xqxMTCSTEwPq9rLHUQwFWLTByCLWGQXN9b/DBDGMB6LZ9REpRJYsuZ2GaJie8zNa4lHC9uGC6+PHFG0asQxSSkEiNSxA4kAX+OJs+qEsUcoBAdFcA8QGAPx1wCLu9bNPPBQglUkBkmINiY1+zfox0OGangWNQiKFVRYKBYAeWFnaR7LatPI2iywvCDyzBg4HmeAw1Yy7YvpEx4igCwAA8MCdqQ1he8E0KJbg8ZY356hhpw5Y+dz9pPUUkcsuXOxcHKLDuyMo0ueQGNe6CtWGcLPtI/1bUeQ/iXDNhZ9pH+rajyH8S40umMe0Mox7jwY9wkixvz/wCS/wDjYv4ZMMzMALk2A4k4VfaFCHWjRvdasjBsSNCsnMajHm1NwqaSMqmdH4qS7uL8rqzEEYndsvVKybmEPUV00f7CSRezI4MygiRh4Eka87YbMBN1No9pEY2RY5oD2csaiwUjgVH3GGo/pg3hj0EuyYHbw7TFNTyS2uQLKPvMdFHqSMEcJ28Ess9ZHFBGsq0tpZFZ8ql2ByC+U6qLta3PGbCKtmeq2S1FT09SO9LAS9QRxdZf23nY2I/dw7xyBgGBuCLg9QcL81TXMpVqOAqwIINSdQeI/ZYp3FndI3pJhaWmIFr3vGwuhvpewuvDkMC0yntWNGJiYmKIFndf+97R/wCKn8Axdv5NGtDOJLd5CqjmXPu2HXNY+mBGy9jpPWV5dpVyyoB2crp9gccpF/XB6i3Xpo3EgQu6+60js5HlnJsfLEK6LdJ2bdjRutPCsnviNA37wUX+eNmJiYsgWNtf6zoP3Z/4MM+E/emiWbaFDG+bKVmvlZlOig+8pBHxwQ/8G0v/AL7/AO4m/wD3xKu2W6pGzen+51P/AAX/AITj63Z/udN/wY/4BgDvBupTpSzuva3WJyLzykXCnkXsfI4Pbtf3Om/4Mf8AAMbyD6PvbeyUqYjHJcagqy6MrDgwPIjAb+06ylGWohFQg4TRMqk/vRsR3utjbExMLXkyfg+Y96Jphano3YnnJJGqj4MSfhgnunst6aljhkKl1zElb27zs3PpmtiYmBfJpa0F8L+/tK8tBOkYzMwFhcC/eHMkDExML6BOmHxj3ExMIC9vhSPJ9EyLfJVxu2oFlCvc6nxHDXDDiYmAb0Le36N4p46yBcxFo50uBnjJ0OpAzIdR14YYwcTExjN6K6qXIjMBmKgmw52HDXTXAjdDZ7RwZ5f20zGWXzbgL9FWw9MTExvJr0HML226V0qqeqiF/wDYzC4F0bUNqfsNrbjriYmMzIYcTExMIC/u7SulTXMwsryIVNxqAgHI6a9cMGJiYELZMTExMIC9takdtoUcgF0RZsxuNLrYaXv8MMOJiYELYO3iiL0s6qLs0TgDqSptxx9bAiKUsCsLMsSAjoQovwxMTG8mvR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12" name="AutoShape 14" descr="data:image/jpeg;base64,/9j/4AAQSkZJRgABAQAAAQABAAD/2wCEAAkGBxQTEhUUExQWFhUXGR4aGRgYGR8gIBwfHx4cIR8gJRsgHygiIRwlHBwaIzEiJSkrLi4uHB8zODMsNygtLisBCgoKDg0OGxAQGywkICQyLDQ0NC80LDc0LCw0LCwsNCwsLy8sLCwsNCwsLCwsLCwsLCwsLCwsLCwsLCwsLCwsLP/AABEIAPcAzAMBIgACEQEDEQH/xAAcAAACAwEBAQEAAAAAAAAAAAAFBgADBAcBAgj/xABNEAACAQIDBQUEBwUECAMJAAABAgMEEQASIQUGMUFREyJhcYEHMpGhFCNCUrHB8DNystHhFTRi8SQ1Q1NzgqLCFkSSF2N0g5OUs9Li/8QAGAEBAQEBAQAAAAAAAAAAAAAAAQIAAwT/xAAqEQACAgICAQQBBAIDAAAAAAAAAQIREiEDMUETIlFhMgRxkfBiwSOB0f/aAAwDAQACEQMRAD8A7jiYorqjs43kIJCKzWHE2BNh46Y4PPvLVO5f6RKLkmwdgBfkBfhiZSouMMjv+Jjl/s83qqpKhYJGaZGBNyBdLC9y33eWvMjDlvXvRFRIC3eka+RBz8SeS+PwxlJNWDg06D2Erb/tFhgZ440aSRSVN+6oI01J1Nj0HrjnlbvZVSTioMhDp7gX3VHMZeYPO974cN6abZ7NHLWNJFPLErsIgbHTj7ra8vQYnO+i1Cns93Y3vqauSoUlFIgdogq6BhwOtyeI46YTqzfCtlFmqHA6LZfmoBw5bo0NDEZqqmmnkEEbZ1cAXBBP3F17uANLTbKnkW0k9OSwuslih11GYXtfXUnEu67LVW9BNaqSi2WJTI/0mqdSpLEkKDcceWUX/wCe2D+5W+61REMoyz20I917cSOhty+HTCp7VIZu3Riv+jhAsRX3eGo8Gv8AEAYHezj/AFhD/wA/8DY1tSoMU42dWrd4EQlVBYg26D44zybak7FZQFHfKkcrWwvTPdiepJ+eDQo2NGLKSc2a3O3DhjzLlnNv9hcIqjbSbxRto4KH4j44JVFYqxmS91AvprfphMoacMxzHKigs7Hko44BDf4tWC+lGfq8lvsnTP8Avc/LTjrjrxcs5R2TLjV6Ogw7wxHjmXzH8sEIK2N/ddT4A6/DCRVwFHZTyPHqOR9RjTsenDOXb3Ixmb8hiIfqJ3i0L441aNG2PaBTQSPEVlZ0NjlAtfzJGANT7Vf93TerSfkF/PBSqpKSsJFREEkPCVND4XPX964wLHszZKiNllDwhwWDCzWBvbTQ3tblxx3U3LcWFRXY3rvLDGsa1UscUzIrshJAF+Vz8NemCFLtSCT9nNE/7rqfwOOH74VLSVtQzcRIyjyQ5R8gPjgdRUbzSLHGpd2NgB+tB44fUY+kqs/RuJjnW1zJs7ZkP0aa7dr35FswJIa4FwRYEAemMm6/tEmaaOKpCMjsFzgZSCdATbS17chi810zng2rR0PaW14IBeaVE8GYXPkOJ9MLez/aDBNVLAiNlc5VkOl2/d42PC/HwxzTe+kaKtqFa9zIWBPMMcw9LG3pjDsuUpNEw4rIhHowxDm7Oi41R+isTCtWb7RQVT09QpQLlyyDUEEA6gajjx1HlhnRwQCCCDqCOBGOiaZxaaKNo1kcMbSSkLGo7xIv4cBx8scxk3Ipqi7UNYjX1Ebnh4XHeA81ONftc2ubx0q3At2j+PJR421J9MKW5lE8tbBkXNkkV28FVgSScc5O3R1hFqN2G9obSTZsbUlMb1B/bz24H7q36A8eXnw+qOUbUpuwcj6ZACYmP+1UcVJ68PgD97BTe/dAVUzT0ksTM3vx5xxAtcEX10FwbczfAzd/YP0F1q69uyCNaOMd5nYgi/dv3QCT6fEp39Daq/Jig9ntWReUxQA/7xxf/puL+uDntJ3enlkSeFRJEsQSyG7CxY3tzFiOF+GA/tGp3eRapZO2ppQOzYG6obarblwJ+PMYXdkbWmpnDQOym/ujg3gV4HA6Wilb2Me7c3Z7L2g3C5RP/V3f+7CrQUjzSLHGMzubAfrkOJ8sdK333ialEaRxQrNMoknBQML6AdLm4Iufu4F7F9o0gkRZooQhYBmRSpUHS9rnhxwtLqwTdWkENo7xQ7Pjjocgqgi2mzHQE62FwevDkLYq3Zr9lGpSSJJYJibKpuVJbTSxYDj4YT97dnGCslTUgtmU8bh9RrzOtr9QcMmyKKLZsQqqpQ1S4+phPFf8R6Hx5cOJxrdmaVfuN3Yw057x7WQcFtoPP9emB8m0JC+fMQ3hy8LdMadm7ThrKZaiZTG+YxkprqB+FuvDHo2bG3uVCf8AMLfnjy8kZJ1GqFNeT62wJaugljhUdsxUNay3GYE6nTVQRbzxzt9xa8f+XPmHjP8A33w0+0SuamggghZlLkuzoSL20tmHifkMIqbfqhwqqj/6r/hmx6PCy7NG/B2PaDQwpGkiiWRUVfgLXJ8cU01Sk0bQqgjYi4y8GI5YwbSm7WOnm/3sKt62BP44u2MqoHqJDaOJSb+n8vmRji5N8uP9omko2VU2xpX+zlHMtp8uOKd9t6ZaKppwlmTsyXQ8GBNhryIsbeeEbb++VVU5lMhSIk2RdNOQJGp09ME/aOcy0L/epx/2n88dYRUE8RabayGv+w6Dai/SEzK50cqbMCOTKbi/jbXqcKG8O1YaXPS0ClNSs0xvna2hQE6gX42tw06kJu3tySjmEqEkcHTky9PPoeR9cN2/e67zOtXSIZElUMyrxuQLNl53Fr25jxxd2tGqnT6F/dyoMsE9Edc69pCOkid4qP3lB+HjhejUkgLckkAAcSTwt43wd2TsOtjmjkSmmujhh3SOBva5tx4YbZZdl0dezNnaTPfheOFjx06310va/K2Cr7Kyp6Pd79p08HYCppkqKrsl7Qk2AtfnY3Ja/L8sA6DeymWRSdnU6jMNRxXXjqupHHlizffYFRLNJVxgTQyWKtEc1lCgcOPLlfGKi2FFTqJtoMVvqlMv7R/Fvur+tOBW3ZKSo+PaMD/aE1+eUjyyLb88dR3FpZI6GFZfey3seQJJUeikYA7NrKDa0iB4WWaJc1jwKggWzD3luRobcT44fMXFbs5zlpIw7Y2RDUx9nMgYcjzU9QeIOEHecJsum+j0wfPPfPMRrl6BgLZraWHAXPE46DtTaMdPE0srZUUa+PQAcyeQxzD/ANoImaRKuBXpnOij3kHLXmefI3vY8saVGgn/ANCVR0pkkSNR3nYKPMm2Gr2oTuawRtfLHGoS40Nxckeun/Lhnpt36ahcSR5pZT3oy50QG44C1za+p+WCEcqVZWKqiSUH3TaxBt1HD0tjhnFPHydbv3eBH9nc7vK1KY+2p5R9YnJbcH8NbDrwtqBhkg9naQVAnM14Iz2gQr3rrqATexF7a214W5431DR0+aGmjESg94rxYjqeNsW0dSxp5kJJtlI9Tr+AwerG8fgHb2gfvLsKHaB7SJuzqQLAOdHA4DwPiPUHCvs72eVb3MmSBRxZyD8APzIwxYM1dUzUiZiSS5Fz0F/6YiHNaeSFprSJTxRBF7JUmqoIgkbyC2bKOWpsePx42xyDadbLNK0kxJkJ1vytytyA4W5Y6QjkEEGxGoONO190qSZhUztJE8gBZEKgFuZsVJudOeKhy5rfg1KLBW6Kn+zdedQ1v/SB+IONWCdFUU8cK04ibsl4Et3rkkknhrqcajHTxKkmV5M9yoa3Lr+jjlOKm7TRk68AfbWxXq6AqiEyRPmj5ZgfeAJ9T5gYUabcKufjEEHV3XT0BJw+vth3kQk5VDDujha/z0x8beBEzgkkaEXPUYv1IqOt1oyyujdNVCkSKnRA3ZxquZh0AFx521xRV1kdXE1PUDIr8GU2sRqD6G3HTEoJe3Qwv7wF42PHTliqj2MzAtJ9Wg4luPw/M/PGzm3cen/dk1Fd9nMt4N3paSURuMwb9myg2fpb/Fw7vHXxGHbblRSwU1HHXQNJMsQGRWsV0AN7MOJHyOGH+2I1ZEVA0aHQsLt5i/A6n+mOY780LxVkmZmcSd9HJvdTw1/w+76Y6xnF3RW21Zvi2tssmzUMgHUSk/LMMEfaVtaSKeKGGR41jiBsjEcSQOB1sFGEOFSWUDUkgD1OHb2mbJmNX2iRSOhjXvKhYAi4IuBpy+OKvRmkpIC7I3kqhNFeomK9olwXJBGYXGp4Wx7v9Fl2hUDqwPxRT+N8Ztj7DqZJUyQSkBlJJQgCxH2jYYf97NzVmqWqJZxEjBQAELEkC3Hlw8cbxszaUhb9lte61ixBj2bq10voSBcG3XTjhW2lMXmldiSzOxJPmcdN2BsWhpJVlV5pJFvYtoBcEHugDkTxvgBtvcKUyhqUiWKRveJAyE6nN4eIF+Vr8RNNUnZrWVg72cTldoQgfbDKfLKT+KjHbschbasGzQ8NMvaVYusk7gWU8wo6A/1vwx0fdTapqaWKZrZmFmtwzAkHTlwx0h8HPk3sRvbAZe0gBJ7EqbDlnB1J8cpW3r44QqOikmbJEjOx5KL/AOQ8TjuW+UFO1K7VSkxpZu6bNcHQA3GpvbiOOOeVm/axxmKgp1p1P2zbN52Gl/Ek4mSV7KhJ1SQ2V9HKI4C6HMIkRra2YcRpfGzZ8C0w7WbRiLKnP/P8Mc13W3rnp5lzSM0TOO0Vjm0J1YX1B1vpx54e9uoRM1ze+oJ6H8hwx5+RKLzXZVP8WbasQ1DZlfs3PEOND68L4vodjMokRmS7rYWN+fG2mmBuyqYd6Zx3I9bfebkP14YzmtftO1v3r3/p5csRnH8pLbNT6TNctNTxkhnd2HJRYfE4IQCCdBGudQl2tpfx1164FbajAlzDg4Dj1/rfGjYoEf1zmy+6AOLX4+gwxdTxpV/oGtWRK2nj1jjLNyZz+X9Bj6rKgz0+c2zxtrbof0PhjPNs0MC0LdovMfaHpzxp2FF3JTJpEVsT4j88CybxfT/gzrsC4KVetLCejMPjf+WPGelB0WVvG4GCMNci07NGmisBZ9dTbXBCC3bXQyfWhbwybR2W0xRgyqSguCdfh64xrvDID7iW6W/O+JvCA/ZzLwdbeRH6PwwxUFF+evozu14LqfZawurPOoII0/RxTvLK/a5Se7YFRy8/jfAcDDGMqwRyTxsWQ5QD8r35aDGi1KLitGap29gqi2TLLqFsv3m0H8zi/bOyKaeFaeaUdonuSKPdJ5dCORB+Rtj4rttSSaDuL0X8zjzYVOGlBPup3j6cPn+GNCUYyqG/3M7q2D6DdunoWBYGeoFiC2iKeRC9fO/pgim3Jg2YtcfdsLY1VDpVe73JRwB4OOWvXAaeFkJVgQehxuScruL19Gik++w7vFtCRXCoxClQdPEnnxxm2PUZwYJLlW90/dP6/WuKtvteUfuLj3YfdZ5TwjQn1Og/PC5N8v8AegpYFUmyJgxGQmx4jgcbtj0kkTGRwyIqknXjYdL+vpgU1bISTna510Y427InmaVbM7KD3gWJFud7m2J43DNVYyujkFTOZHeQ8XYsfNiSfxx2L2X0pShUkW7R2ceRsB8Qt/XFNH7OKVZWd8zqWJWM6KoJuBpqQOGp9MOKIAAAAABYAcAOlse6EWnbOc5pqkL++Ap5VjpJ3KtO1oyOTLqCfC9hbmTbHP6v2b1aE5TEy/ezZfiCNPngHvBtySpqWnJKkHuD7gU90eYOvnfDL7RqtpqehmJNpIyWF9M1kJ04XvfEtp2yknGkBX2BBF/eK2IEcUgBlbyuLAHzw5b4bxNRx0qQCOUNFftJVzEqAoUixGpvc45lSUryuEjRnc8FUXP+XjjoG8G61Q2z6VcmeaDMHVSCQrXIHiQAgsPS+BdOipVasp2J7QM31VZGrIx0aMWK6/dHEX5jXwOGHbyUlKR207Lm1CBczEen4nHOdkbvVLTR3ppgudcxaNgAMwvqRbhgn7Umb6c2YEKEUKSNCLXNjz1JxLimrkjV7qQ47M3loayRIbSIw7qBhbMLcLgnpwNsfG1Kku5BGUL3VXoB+eETdbd+qlljlijIVHV+0furoQeJ48OV8dV2vNDG/fhzMRe+ljiOWNxvoNJ0ti5DMUYMpsRzww7bjklijZR3bZmUcbnW9ufPHmzK6OSQIIEW99dDwF+mBku0JEndw2uYjXgQDoLdMclUY92mLtswopJAAuTwAwYaWCALTTvZ5TfTgh4Lc+Y/QxshqA0ck8EN5wLZeAJ89B58zwxzDaLSGRjNm7Qm7ZhY/DpjlyS9FJrd/wAUer9Nweu3bpL+bHOvoXiazDTk3I/rpgrs+AfRm7e4jzBl6+nn+ZwO3er5UoA5cktIVTNrZQLW18QcbKHaPahopmuH91uh5Y68eF2vK8nn5YuLcfhnyNsJHpDEq/4m1P69ce0e1WkJjm7yvpoNQTw4eOBzUTiTs8pz9Pz8vHG/OlNws83M/ZT+ZwRnO9ukv7VEtLwYq2heN8pBPQgcfL+WCIp2ipXJBDSEA+C+Pz+OLotpSfRWfN3w+W9h4fzxiptuyr7xDjo38x/XD/xxfna/g3uYOijLEBRcngBhgrNo9kiRuFlcDvZuA8OGpx6lTEIpJoUCuAAQeVzy5fDphd1Y8ySfUk/ngv01p7Zvy7DWeKqIXKY5LWBGosOvDGKq2rSUvaUs8rq7BWLCNrW5AEA34HFG8e0Rs+m7p/0mYWX/AADmfT5m3TCttyrNfSLU2+vpyEmsPeRvde3IXvfpduWPRGGrkth3+wZm3woIv2cclQ3It3V+ev8A0nBLZu+5ejqagwrH2VlQA3uzcL6DgSPnjkox0fZ27MzbKeEALPI4m7NjZsoIA05XC8+vLFQ10jSivJl3S9oTxWjqyZI+UnFl8/vD5jxx1OnmV1V0IZWAZSOBB1BHhbH51rKV4nKSoyMOIYWP+Xjwx3Tcsn6DTXBBEaixFuGmOkG+ieSKW0c525uRUtVzmNFWHOWEjsFUBu91vpcjhywapNgw1lJDTCrRmpWYuYwT3WubC/8AFYjTA72uVMn0lI87dmYgclzlzZnubcCbW+GBPs3qSlfEBwcMrDqMpP4gHE6UqK242aKreyOBDDs6PslOjTOLyN8eHr6AYybj7UdK+Ji7HtGyvck5swsL3496x9MEdrbvULzOYq+OO7G6SD3TfUA3Gl8fez9z4Q6Ou0aclWVtLciD9/BTsbjRj3o3lrEqp4/pDhVkYKFstlv3RoBytqcGPZztqWomeCobtk7MuokAaxUqNCfP5DFm9m6KvUy1EtVDDG5BF9WPdAOmnMcr4xbu12zaOfOs08jZSufJZLHjp73Lxw7T2Tpx0Lu2956mqP1khCckTuqPQan1Jw/7t17bQpVB/bwkKxPBgRob9SBr4g9cK+0tyGZO2oZBUwnkD3x4W5kdND4YPbt0b01AoZWR5nLtcEEAd1Qel7Xt44iek8uinWqD2z6ZYJQ0kqXF9Bc8uZtpimfY0rSEqAVYkhgRaxN/PApVJNgLk8hhl2UpjXspXyl/cXiVv48vLHnhjP2taNK1sH7Qq+zyxQsQE95h9puf6/li2ldalWWpRXVFvntYr6jW/l0xTU7MiQkNOLjkFufkcX1IVKUiJs4LDO3Dy05ch/nhWVu+vj/VGTqq7+Tx4YnpljpwfqjfIfetrc+OpvgLbW3Ppi+gjdpFEdw19D08fLDH/aMfbCMgFhp2lh736+eJUVybevBm2n8lsCy9hbTtsthfjbl6/nhSljKkhgQRxBxfLUSLKzFjnBIJ8vy8MG6CoWqBSWPvKL5h/PiD4cMU65aj00CuOwdT60ko6OD+AwLwxJUwwN2KguGNpCToOX+eKZ5oYHZRDmYHixvyvzv1wSgqVvrQqX0V7KnSOCokmv2YUFvEa6Dx5eowP2Zvhs3OpAeNuRcEgfAkDzxtrJDWwzUzAAut47aWZbED4gfPHG2FjY6EaEHkcdoY4qthjbdjJ7QUm+mM8pDK4vEy+6Y+VvLn4m/MY2bjzNSRT1r/ALML2SKf9o5IIHkOZ8T0OPN00+lxminD5PehlCk9k3MX4ZGHI6X89PfaG1p4qOFSI4EAVACSWbUnxNreubrjp/kP+IS3U3pWerjjelpkLk2dE1DZSRr4kW9cKO1doVC1ckjyMJ1cgsDa2U2sOi6cOFsGNgbpVavHUMFgSNlctM2XQEHhqfDW3HBne7dkVjGsoXSXN76KdSRpceNgLg2688O2guKYU3F2udoBhVRRu8GUrIVF7m/K1gdOVh4YesIu70lNsmIRVMyieU5nCgtl00GgOg6niSbYdaWpSRA8bBkYXDA3Bx0j0cp966EP2l7t1FRIksKZwqZWAPe4k6A8ePLXAD2bbIl+mF2Rl7FWJDAjvMCqix8Mx9Mdgwke1qUrSR5bi8w1HLutz5YmUUvcVGTaxOZbW2TUQEmeJ0ueJHduf8Q0PxwOYaYYtk751cGnadqnNJe8CPM6j44bqt9mmmjrZ6UI73yxDTORccBYFedyOBHUX50mdXJrtC17Q9Zqd/v0sZ/i/nhVvjpX/iOCopGqHooZJKdlQxkCyxsbKQSp0GgtbkeGF6r33l0FNFFSgf7tFLHzJFreQwtLsIt1VDB7NKGSnjnqJQ6KQFVGBGY8b2PHiAD+9g7Bt+Qe/Z1PEEfn/PAzd7bT1lE4kbNLA4LHQZlN7EgADTvD/lx8Y8/NySi0kZRTuxjnqo44xNDGAzm1/unnp+QwEp5j2quTc5gST54LyTCCCNCisz95gw/WvAehx7s6rjbOY4VWRULA8Rp+HHGksmldfQLSKN46NhIz5TlNtR5W16Yp2DIC5jb3ZBY+fI48g21MD72a/Jhf+uCO260wkJEFUkXYga6/5HB7W3yI26xKKtRSoUU3kf7VrWXw8f10wEBtrg3s/aAmtFOMwJ7rcwfT8cfNTtNImKwRqtiRnIudOn9cE1GStOkKbWq2fG3aY92YDR1BbwNvzx9vL9HhCDSWQXY/dHIef9cZqfbUqm7HOp4q3P8AljdtTYzu5dCDm1sxsR4eWHu5Q7DqlIAYIbbHfVvvIp+Vvyx7/Yk1wMnHncfzwar5KUECSzMoy6XNrctMTHjeLvXXYuStVsCbA/vEfr/CcBNsb8RQzTJBRRBlkdWkawzMGIJsq3Nzc3Jw3UVbSiRciEE6BvPTrjmW9O61VHPK5iZ0d2YPGCwszE6gXI48/njvxLGOnYacthfYW9ldWVcMXaBFLXYIgHdXVtTc6gW488Gl3+Ra+SKRV7ENkWXmpFgb/wCEtfy/AHuJTPTQ1dYyMGRMkYKm5Y6nS3C+T54R5EYe8COtwfzx1yaRsU2xl9oM1T9KeOeQsg70YGi5TwIUaX4gnjcHGfcOZ1roAjMuZrMAfeABJBHMaYPx0kMmz6c7QnMZzHsGAu/ZWFgRYkrcXvyGXBXc7ZOz0m7SmneeZEYhDYcrEgZRrrbjzxq3ZsqjRzzeM/6ZVf8AHl//ACNh/wDZ7sGRqQOZ5Yw7sVVGIFtBe3UkH5YA7Q2zsyeUySUs6ljdirga8yVzcfLHVNhyRNTxGD9lkGTyAsBrrceOGCVhOTom2tqx00LSymyrwHNjyA8Tjmez9+u2eSKuUNTzG1gP2fS1tSBob8b6jph33+2R9Jo3Ci7p9YgHEleIHiVuPO2OYbs7sTzVMavFIiBgzs6Moyg3IuQNTw9cM270TBRq2Fq72ednIM1VAkTN3e0bKxW4voRYsAf8sDvaHnFXkKlYo0VIRyyADUHnrf5Yp372x9Jq3I9yP6tB4DifVrnytht3NpRU0DfT8rU8Z+qZiQyhfe74IIUHQa8iOFsTSekXbSTYpbkWeoaAnu1ETxHztmU+YK/PHuztyK2X/Y9mObSELb0975YLxbybPp5k+j0QKqw+udzmGurC4Y2trqR5DDZvC8glZWYleIF9LHw8745zkoxvsbdmfcbdtaR5A06SvIliijQAHrz49Bjc9TTh2V4LZWIup6HppgXQzZJEbow+HP5Y17YpyahwoJJIIAHUDHF8rlG0vJsd7NO3IO0+ujbOlrG32beHTHm7VOxcuR3MpBJ4G9tMWbJpHhcF3VA2mQm5a/h+eMe25pO0ZG0VT3VHC3LTyxnSfqNb+A79qL6XYsiypcAqGBLA6aa+eKdqK0tQ4QFiDYW8NPxvjDTVLRkMhII+B8xhl2zNJ2YaJbBhd2HEafH1wRUZQdXoztMx0NNFTurSyDPyUahbjnjLtfZhQmRTmjY3uOV/y8cC8G9jT9lC8jXKk5VXkTz0/XA4IuMvbVIWmtlGw6LM3aPpGmpJ5kfq+MdfVGSRnPPh4DkME6XbhY5JQvZtobC1r+vDA7aNGYnKnhxU9RglWCx68ivy2bt39oMriMklW0t0PhgXURlXZTxBI+eDOy6ZYR282n3F5+duuPiSaGoOoMUh4NxB8/HFOLcEm9he20YtjRZp4x43+Gv5YIUe2Ss7BjdGc+mtgfLri/ZGyJI5GLW90hSDzNvXAR9nyg2MbX8ifmMZKfHFUvJvbJgDeveTaFLVSRduQt8yfVx+4eGuTlw9DjPs/wBo9UjDtezlS/eutjbnYrYX9MNW9m7bVlPC5ZIpIgQzS3AK+J5cAfU9cJ8GwKKE3qq1HA/2cF2J8Mw4fLzx6t9gsa2j32nqfpxNyQ0aMvQCxGnhcE+pwO3IqGSupynEvlI6q2h+A19MM1fUUO1MiIzU9QgEcXacGUe6twSOfW9zzxIdlNsinkqJAr1Lns4ityqX+1cgamx+Q5nDW7NftoXd9NiSU9TMcjCJnLI9jl72tr8NL2t4YefZk0/0PQAp2jZM3TS9vDNm+eEjZ++1XELNIJkPFZhmB9ePzx2+GJVUKgCqBYBRYAeAGGCTdonkbSpn3jhdbvjVtM0izugzHKgPdAvoMvA6dcd0xwnfPY5p6yRAO6xzp4qx4ehuPTDyWHFV7DdDFHtcMGCw1qi+dR3ZQLC7L94aC/ly0Gjf6hqUSKmhikNLEi6opOZuZa3jr5m/l87hbBmhEta8T3SNuxSxzOxHHLxtbQdb+GE+l2xURMSk0iNclgGI1vrdeF7+GI8bLS3rwFNhbnzzODKjQwjV3cFdOYAOpJx1GKaKqORlKlfcN9SBy/phf2LtOWq2f2kr5mSUqTYC4sLXA04nHtLNkdW+6Qf5/LHDk5MZKPgacgs+0IoSVihBYG2ZvD5/hi2HajvTym/1ikagcify1wO21DlncDmbj11/G+CO79A4z51IRltrp8uPC+CLm5uK+waVWAWYk3JJPU8fjg9VPE8cXbsVkK3DAX05X8+OM8dBAh+snVh91fzIvirb6ntc32SBkI4WA5YhJwi2xdNo20tDFGjTBu2y8BawB8R1wMbaspfPnIPQcPK3C2NexDeOePqlx8D/AEwLghZ2CqLk8BjSeo46/wDTJbdhdKMVS51ARw1n6Hx88UbeYB1iXRYwB6nUn9eOAG829opkNLSNeS/1sw5HmF8eV+Xnwu3U3p+mstNUpmkIOSZBroCe8OWg4jQ9Mdnx3GvLDa34LcMmxT2sRzoHMX7Mnnpwv4WHywP2ZBSTSGNKkSOLkquhsDY/oYq2jX5yFQZY090DT1PjjlGL4tyF+7SKa+aRnJkvm6Hl4AdMebPp+0kVOROvkNT8sXxVwcBZu8OT/aX15jwON6UfYRyyZg11Cow6Nz8/5YlRyeXa8i3Sow7V2gXkupIVdFsbadfXGmsr5GhjcOwIJRrEi54g6eGAwwd2fsx2gdW7uYqUzdR4eWNBym39mkkqMlDtElskzF4nBVgxuLHTW/LHO9893/oU+QG8bDNGT0vwPiP5Y6Iuw5s4UrYfe4j9eGBW+G9/0aZYYo4pHhUAySqSVY20Go5BTe/4Y78WVNSC9+0F+zzdeR5kqZVKRR95cwsXNtLD7o438BjPBv1IZJVqFE9NIzXjbiqk6ZT4C2h6aWwa3S9oDyTdlVlAsmisBYKeh14HryPyR95NktS1EkTcAbqeqn3T8NPMHHV6WgSt+4K1+50jsrUQM8EuqMLXXqr34Efl1x2qNbADoLYTPZTs946Vne4ErZlU/dAtmt/i+YAw646QWrOU5W6B+3dsR0kRllJyg2AAuSTwAwiU/tMd6iNRAixM6qbklgCwBN+FwDe1vXBD2n7LqqgQiCMvGuYsFIvm0A0JudM3DqccyqKCeEgvFIhBuMyEcPG1sTOTTLhGLWxj372zMNoyFJHTssqLlJGmUE+d2J+WC+xKWHa0TtUL2c8Vs00dlzg3tcG4vYG+nlppj63z3OmqZxUUwVllVS12AsQoF9eRUDhzvgnsvYD0dDkNi7vmlKm4A4AX6Cw9b4mTcbbG1Srs17LNJSIYIld42N2LG9zYC/Lpyti+p2ZT5RIJSiNwuL+dhx/HAWKMsQo1JNhjfttwGWJeES5fXn+WPL6mUW5JFY09MIbar2jKiML3lFpLXJHn+uOBNFXskocknXvXPEc8X031sDJxaPvr5faH54og2XK/BD5nT8cE5SlJNGSSVM+tsUvZykD3T3l8j/LHtBXhRkkGeI8uniMHKyjTsE7c5SgtdfhbhrwGBCzUyHSN5P3jYfAfmMMoYSu0gUrRtyQ031isXzjuL4G3E9MU0jRTRywqDA8ilQ6sb6jqefhzx8bc76xSqLIVy2+6QeH66YEXwy5MJaWhUbRz3bWyJaWQxzLY8j9lh1B5j8MGN1pOwpqqrHvZRBEf8T2LHzC2OHTfHeX6LDCjJHLO3eIkW4VddSPvcvQ4D028q7SjailjSJ3F4mT3c66gEHhe1uJx6UkFtroR9k7QenlSWP3kN7dRzB8CLjHUdoFHCTxaxzDMPA8x53/PpjksqFWKMLMpII5gjQj446T7NqWaSGWGVHWG4eNyLWY+8BcagjX49cc5QzVFS1suGDyVRpoEUjMzksVbkvl+ueMc1csd1hTKRoXbVv6Yv2mRNCsw95e6/wCvM/PHCHtvF7B7q+jVTbTDo/ZRqsqi40Go524a+GAFRUs5u7Fj4/y5Y+qKpMbq45H4jn8sadtUgR8y+44zL68sEpOcb+BSSZsmrHjpocrEMxJv4Dz5ajAXbuzF2gnALVIO43AOBrkP5Hl8cEtvGzRx/cjA9f1bFOxoWaZCOANyeQA8cXnJTxX0gSVWINHuVXSGwgZRwu5Cj5m59AcPG2GjoqSmNbGtVUJdUJGnG+pPJRlFyCSR44S96N656id2SV0jUkRqjFRYczYi5PHXBJS9dsoi7PNSSX1uWZGv6mwP/Rj1Kt0DTdWWbE9oNU1UgkyGOR1XIFtlBNu6eOl+ZOOtY477Od3nlqVldGEUXfBIIDN9kC/Gx106eOOxYuF1s58lXoVfaRtKSCkzROUcyKuYcbak/hjnmzN9q1XUGYupYAh1U6E662v88PftCmo3RYaipMRVg2VBmbgQLqATbW+EiDd2jcjstpRg30EkRX5lh+GJld6KhWOz79pNZJ9OkTO4QKmVQxy2yg+7e3G+LvZptWoSbsY0aWFtXXkl/t3Og8Rz88F99d1J6qtjaIDs3jUNJfura9yefAi3XBFDHTRfRqbRR7783PM36f5cMROWDtlLcaQfo6aEO7QspexyqTop52HTAKp2XMpJZCfEa/hi3dw/Xr5H8MUy7QlDNaR+J+0euPNKUZQTarvoUmmbdixNFnmdSFVbC+lySP164x1e1ZZDqxA6KbD+vrghBXOKcvJ9ZmcKA+otz/P4Yojip5jZbxOeA4qT+vLC/wAVGLBd2zyouaOM3J+sN/8AqwLjQsQALk6AYOVe0DT5Yordwd4kcSdcW0daJRJJkVZUQkMOeh5enzwOEZOr2KbSuj4+mJTr2JXtL6ya6AnlbFUVLBcT9oEiUguHNsp5C50sTbAUm+px7t2lf+zKgqpOYpwH2VZST5Wv88PHLOVNaRnGgXvTuzVVdTJPE0MyG2UJKCQoFgNbAdePEnGXdvdSSGUz1oMEMFnJJF2YHugFT16eA56Ja6G40PIj+eGtpJG2QzSO7XqlC5mJsAnK/jfHptPZmmlQQqPaU/aMyU8WW+mYHNbxINs1sat797aqmryEe8S5WEZAswKi4JtfrryxzpuGG32nQ5KpL84I7+YLD8sbJ0bFWN5mjqo/pNP7p/aJzRudx+uuNe7oYuVy5o2Fn6Dp6/zxyrd/bclLKJIzccHU8HXofyPLHWKzafaQRvTWEDDUroQeanpbHFwSeZnf4ntVsaNWP16qOjWuPnjaIY1ph2j50Vrqyjx4fG4wr4M1LWooh1Y/i39Mc4TjtpeAknrZtDwzF3RM0tr5H528L2OMMG33VtVXJwKAW/RwNpKgxurjiD8eo+GCu2dns7CSJSyuLm3Xy8f54VOUllHv6Nik6Yt7e3b2cn+kvLJHFIbCNF+1qSBobDThwHXFm5G2KJKpYaWCYGUFTJI/HKrN7tyPsn44F+02bKaan/3cZdvNz/8Ayfjiv2c7IPa/TJG7OCDMcx+0cpBHkATc+nl6Yt2jNe3bPjbW+dWlZIVkKrHIVEWhWym1joL3tf1x1DYO3YqqFZUIF9GUnVWHEH9cLY59W0NFtN2emk7GpYkmOTQSeI8Tx0v4jngvuXukUhdamBM/aG2ax0strHXS98XG7Jko0Xe0XdNqkCeEXlRcrL99eIt/iFz53xyWVCpKsCpGhBFiPMHhj9JYzS7PiZxI0aFxoGKgketr4ZQsI8lKhD9m0FZ2UkcistOyns2fQqT90HXKRc9OnHBifd2Vfdyt5Gx+f88NuJiJcMZLYeo7tC7u9sx1cu6lbCwB5k/lb8cXzbtoSSHYX11sfyGDeJjLggo4sHN3YtbfpTHDEo1VSbnx/V8DtiLeeMeN/gCfyw6kX44rSmQG4RQeoAxEv09zUk/gVyaoA7T2HI8rMpWx11Ph5Ys2TseSNyWK5SpU2PX0wfxMX6EMsg9R1QpyNBASoUyyDiW90Hy/XnipduTZwxII+7bT9eOGiqoI5PfQE9eB+I1x5S7Pjj91AD14n4nHP0Z3p0is41tCLtb2fLUuJqduwD6vGynQ9VGnHU24eWGrZ+7EEdKtKyiWNSSc4BuxJN/A66dBg1iY9CikQ5tiuNwaISJIsbKVYNYMSDbXUG+mGci/HHuJhSSBtvsH1Ww6aT34Im80X+WPrZmyIacMsMYQMbkC9ieHAnpjdiY1Gtgir3fjdrglOoFrfDlivamxyYkWM3yX0PO/j1wbxMc3wwd67HNidHsZwC8oKIouxGpsONlFzfCTvFvxLKwSmLQQpooU2ZvFj+Xxvy7PgFtfdCkqGzyRAPzZCVJ87cfXEx4VBe0tclv3CLuc0m0c0FVH28agkTnR4zyAfnfp+WmD2/Owql4I4KRF+joNUU2YkcONgQOPG5OuG3ZOzI6aIRRLlQX8SSeJJ5nGzHRR1TJc92j84VVM8TZZEZGHJgQfnj9A7CB+jQZiS3ZJck3JOUXJPXF1ZRRyi0saOOjKD+OL1FtBoMaMaGc8j3FMNUjM6qwLRkBwPskgEX9CDivadaIYnlbUIpNhxJ5AeJNgPE4XaKojheF812k7k5ysAWclla5HASEqL8n8MU2QkNmJiYmECYyVm0Y4mVXJDMCQArMSBa5soOguPjjXgHtOVlrICqFz2M2gKj7UGveIGBigpR1qSgmNg1jY9QehB1BsRocaMC9nUsnbSzyKEzqiBAb6IXOYkaZiXtYX0Ua9CmFGZMTExk2tXCGF5CL5RoPvHgqjxJsPXGAtgqkcuqsCUbKwHI2BsfQjF2FTZ88cEkJDljIOzmORhmcksr6i3vs6/wDzF6Ya8CYtUTExMTCBRV1iRLmkYKL2F+Z6AcSfAYz022IXYIHIY8FdWQnyDAX9MZ6JQ9XOzatFkRB91WUMxHizGxP+AdMFiMAnuJiYmECYrgnVwSpvYlT5g2I9DizADZFTIolCws47eXvBlH225E3wDQb7dc+S/etmt4Xtf44swGppnar78ZT6k2uQb98dCcGcJmTExMTGAGjbkJvZmNiRcRuRcGx1C20IIwRBwvbv1UghssDMO0lsQ6C/1r8ib4YsCFqjJW0faNGSe6jZytveI93XoD3vML0xbWUyyRtG3uupU+v54tZrC50AwvPvYrkilgmqbGxaMAJfpnYgH0vjOjK2HaZGCKHbMwABa1rnmba2vi3C029Lx61FFURLzcBZAPPISR8MHqKrSWNZIzmRxdTrqD4HXGTM0y/GOWivPHNm9xHTLbjnMZve/LJwtz8MbMD9vbVWlged1ZlQAkLa5uQOZA54WZBDExBiYwExkq6PtHiYnuxktltxa1lN78Bdja3HKdLa5t4NtClWNjG8hkkESqlr5iGI94gfZt64xPvHIur0FUF5kCNreiyE4G0KTDNfSiWN420DAi44joR4g6jxGLYFYKoYhmAFyBYE8za5t5Xxm2VtOKojEkLZlOnQgjiCDqCOhxswgTExMTGMD63Z5LiWJ+zlAyklcysvEBluCbG5BBBFzrqcSnhqMwMkseUfZjjIJ82Z208AAfHFFBvBFLUzUy+/EASeTfet+6SAfPBfAO0TExMTCBMZdn0nZBhe+aR34WtmYtb0vxwIk3mbtpYoqWaUxMFZkMYFyLj3nB4Yi71KrKtRDNTZjZWkUFCemdGYA+dsForFhc0n13a3+xktbxBvf0xqxMTCSTEwPq9rLHUQwFWLTByCLWGQXN9b/DBDGMB6LZ9REpRJYsuZ2GaJie8zNa4lHC9uGC6+PHFG0asQxSSkEiNSxA4kAX+OJs+qEsUcoBAdFcA8QGAPx1wCLu9bNPPBQglUkBkmINiY1+zfox0OGangWNQiKFVRYKBYAeWFnaR7LatPI2iywvCDyzBg4HmeAw1Yy7YvpEx4igCwAA8MCdqQ1he8E0KJbg8ZY356hhpw5Y+dz9pPUUkcsuXOxcHKLDuyMo0ueQGNe6CtWGcLPtI/1bUeQ/iXDNhZ9pH+rajyH8S40umMe0Mox7jwY9wkixvz/wCS/wDjYv4ZMMzMALk2A4k4VfaFCHWjRvdasjBsSNCsnMajHm1NwqaSMqmdH4qS7uL8rqzEEYndsvVKybmEPUV00f7CSRezI4MygiRh4Eka87YbMBN1No9pEY2RY5oD2csaiwUjgVH3GGo/pg3hj0EuyYHbw7TFNTyS2uQLKPvMdFHqSMEcJ28Ess9ZHFBGsq0tpZFZ8ql2ByC+U6qLta3PGbCKtmeq2S1FT09SO9LAS9QRxdZf23nY2I/dw7xyBgGBuCLg9QcL81TXMpVqOAqwIINSdQeI/ZYp3FndI3pJhaWmIFr3vGwuhvpewuvDkMC0yntWNGJiYmKIFndf+97R/wCKn8Axdv5NGtDOJLd5CqjmXPu2HXNY+mBGy9jpPWV5dpVyyoB2crp9gccpF/XB6i3Xpo3EgQu6+60js5HlnJsfLEK6LdJ2bdjRutPCsnviNA37wUX+eNmJiYsgWNtf6zoP3Z/4MM+E/emiWbaFDG+bKVmvlZlOig+8pBHxwQ/8G0v/AL7/AO4m/wD3xKu2W6pGzen+51P/AAX/AITj63Z/udN/wY/4BgDvBupTpSzuva3WJyLzykXCnkXsfI4Pbtf3Om/4Mf8AAMbyD6PvbeyUqYjHJcagqy6MrDgwPIjAb+06ylGWohFQg4TRMqk/vRsR3utjbExMLXkyfg+Y96Jphano3YnnJJGqj4MSfhgnunst6aljhkKl1zElb27zs3PpmtiYmBfJpa0F8L+/tK8tBOkYzMwFhcC/eHMkDExML6BOmHxj3ExMIC9vhSPJ9EyLfJVxu2oFlCvc6nxHDXDDiYmAb0Le36N4p46yBcxFo50uBnjJ0OpAzIdR14YYwcTExjN6K6qXIjMBmKgmw52HDXTXAjdDZ7RwZ5f20zGWXzbgL9FWw9MTExvJr0HML226V0qqeqiF/wDYzC4F0bUNqfsNrbjriYmMzIYcTExMIC/u7SulTXMwsryIVNxqAgHI6a9cMGJiYELZMTExMIC9takdtoUcgF0RZsxuNLrYaXv8MMOJiYELYO3iiL0s6qLs0TgDqSptxx9bAiKUsCsLMsSAjoQovwxMTG8mvR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742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976255"/>
            <a:ext cx="1600200" cy="188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5" name="Picture 17" descr="https://www.ibm.com/developerworks/mydeveloperworks/blogs/iic-san-mateo/resource/BLOGS_UPLOADED_IMAGES/couchd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430" y="2998880"/>
            <a:ext cx="1639888" cy="137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7" name="Picture 19" descr="Solr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846" y="3873426"/>
            <a:ext cx="1632240" cy="90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9" name="Picture 21" descr="MongoDB 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430" y="4857749"/>
            <a:ext cx="2143125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1" name="Picture 23" descr="Cassandra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380" y="2299971"/>
            <a:ext cx="1689705" cy="112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3" name="Picture 25" descr="HBase 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430" y="2370229"/>
            <a:ext cx="866775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5" name="Picture 27" descr="Accumulo 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216" y="5486400"/>
            <a:ext cx="20955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4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HOW DOES TWITTER WORK?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8130" name="Picture 2" descr="http://jonbennallick.co.uk/wp-content/uploads/2012/11/Twitter-Logo-Icon-by-Jon-Bennallick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382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22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1"/>
            <a:ext cx="7086600" cy="449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1854: Galen’s miasma theory of cholera</a:t>
            </a: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39041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Based on 2013 slides by Twitter lead</a:t>
            </a:r>
            <a:br>
              <a:rPr lang="en-IE" dirty="0" smtClean="0"/>
            </a:br>
            <a:r>
              <a:rPr lang="en-IE" dirty="0" smtClean="0"/>
              <a:t>architect: </a:t>
            </a:r>
            <a:r>
              <a:rPr lang="en-IE" dirty="0" err="1"/>
              <a:t>Raffi</a:t>
            </a:r>
            <a:r>
              <a:rPr lang="en-IE" dirty="0"/>
              <a:t> </a:t>
            </a:r>
            <a:r>
              <a:rPr lang="en-IE" dirty="0" err="1"/>
              <a:t>Krikorian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>
            <a:normAutofit lnSpcReduction="10000"/>
          </a:bodyPr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 algn="ctr">
              <a:buNone/>
            </a:pPr>
            <a:r>
              <a:rPr lang="en-IE" dirty="0" smtClean="0"/>
              <a:t>“Twitter Timelines at Scale”</a:t>
            </a:r>
            <a:endParaRPr lang="en-IE" dirty="0"/>
          </a:p>
        </p:txBody>
      </p:sp>
      <p:pic>
        <p:nvPicPr>
          <p:cNvPr id="49154" name="Picture 2" descr="http://i.ytimg.com/vi/VttXHNveuwI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81112"/>
            <a:ext cx="8153400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66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jonbennallick.co.uk/wp-content/uploads/2012/11/Twitter-Logo-Icon-by-Jon-Bennallick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367469"/>
            <a:ext cx="4343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1" y="1295399"/>
            <a:ext cx="8763000" cy="5339414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E" dirty="0" smtClean="0"/>
              <a:t>150 million active worldwide users</a:t>
            </a:r>
          </a:p>
          <a:p>
            <a:endParaRPr lang="en-IE" dirty="0" smtClean="0"/>
          </a:p>
          <a:p>
            <a:r>
              <a:rPr lang="en-IE" dirty="0" smtClean="0"/>
              <a:t>400 million tweets per day</a:t>
            </a:r>
          </a:p>
          <a:p>
            <a:pPr lvl="1"/>
            <a:r>
              <a:rPr lang="en-IE" dirty="0"/>
              <a:t>m</a:t>
            </a:r>
            <a:r>
              <a:rPr lang="en-IE" dirty="0" smtClean="0"/>
              <a:t>ean: 4,600 tweets/second</a:t>
            </a:r>
          </a:p>
          <a:p>
            <a:pPr lvl="1"/>
            <a:r>
              <a:rPr lang="en-IE" dirty="0" smtClean="0"/>
              <a:t>max: 150,000 tweets/second</a:t>
            </a:r>
          </a:p>
          <a:p>
            <a:pPr lvl="1"/>
            <a:endParaRPr lang="en-IE" dirty="0" smtClean="0"/>
          </a:p>
          <a:p>
            <a:r>
              <a:rPr lang="en-IE" dirty="0" smtClean="0"/>
              <a:t>300,000 queries/second for user timelines</a:t>
            </a:r>
          </a:p>
          <a:p>
            <a:endParaRPr lang="en-IE" dirty="0" smtClean="0"/>
          </a:p>
          <a:p>
            <a:r>
              <a:rPr lang="en-IE" dirty="0" smtClean="0"/>
              <a:t>6,000 queries/second for custom search</a:t>
            </a:r>
            <a:endParaRPr lang="en-I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Big Data at Twitter</a:t>
            </a:r>
            <a:endParaRPr lang="en-IE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855" y="6012352"/>
            <a:ext cx="405245" cy="405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8800" y="6012352"/>
            <a:ext cx="2781300" cy="646331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Segoe UI Light" panose="020B0502040204020203" pitchFamily="34" charset="0"/>
              </a:rPr>
              <a:t>Which aspect is most </a:t>
            </a:r>
          </a:p>
          <a:p>
            <a:r>
              <a:rPr lang="en-GB" dirty="0" smtClean="0">
                <a:latin typeface="Segoe UI Light" panose="020B0502040204020203" pitchFamily="34" charset="0"/>
              </a:rPr>
              <a:t>important to optimise?</a:t>
            </a:r>
            <a:endParaRPr lang="en-GB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27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Supporting timelines: write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m</a:t>
            </a:r>
            <a:r>
              <a:rPr lang="en-IE" dirty="0" smtClean="0"/>
              <a:t>ean: 4,000 tweets/second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2133600"/>
            <a:ext cx="2828925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2874818"/>
            <a:ext cx="306705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Callout 3"/>
          <p:cNvSpPr/>
          <p:nvPr/>
        </p:nvSpPr>
        <p:spPr>
          <a:xfrm>
            <a:off x="1047750" y="4724400"/>
            <a:ext cx="4038600" cy="1417493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37876"/>
            </a:avLst>
          </a:prstGeom>
          <a:solidFill>
            <a:schemeClr val="accent1">
              <a:alpha val="2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3824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High-</a:t>
            </a:r>
            <a:r>
              <a:rPr lang="en-IE" sz="3200" dirty="0" err="1" smtClean="0"/>
              <a:t>fanout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7658100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04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Supporting timelines: read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300,000 queries/second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37509"/>
            <a:ext cx="4048125" cy="378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37509"/>
            <a:ext cx="306705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34200" y="5780782"/>
            <a:ext cx="2733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dirty="0" smtClean="0">
                <a:solidFill>
                  <a:srgbClr val="00B050"/>
                </a:solidFill>
                <a:latin typeface="Segoe UI Light" panose="020B0502040204020203" pitchFamily="34" charset="0"/>
              </a:rPr>
              <a:t>1ms @p50</a:t>
            </a:r>
          </a:p>
          <a:p>
            <a:r>
              <a:rPr lang="en-IE" sz="3200" dirty="0" smtClean="0">
                <a:solidFill>
                  <a:srgbClr val="00B050"/>
                </a:solidFill>
                <a:latin typeface="Segoe UI Light" panose="020B0502040204020203" pitchFamily="34" charset="0"/>
              </a:rPr>
              <a:t>4ms @p99</a:t>
            </a:r>
            <a:endParaRPr lang="en-IE" sz="3200" dirty="0">
              <a:solidFill>
                <a:srgbClr val="00B050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65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Supporting text search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Information retrieval</a:t>
            </a:r>
          </a:p>
          <a:p>
            <a:pPr lvl="1"/>
            <a:r>
              <a:rPr lang="en-IE" dirty="0" err="1" smtClean="0"/>
              <a:t>Earlybird</a:t>
            </a:r>
            <a:r>
              <a:rPr lang="en-IE" dirty="0" smtClean="0"/>
              <a:t>: </a:t>
            </a:r>
            <a:r>
              <a:rPr lang="en-IE" dirty="0" err="1" smtClean="0"/>
              <a:t>Lucene</a:t>
            </a:r>
            <a:r>
              <a:rPr lang="en-IE" dirty="0" smtClean="0"/>
              <a:t> clone</a:t>
            </a:r>
          </a:p>
          <a:p>
            <a:pPr lvl="1"/>
            <a:r>
              <a:rPr lang="en-IE" dirty="0" smtClean="0"/>
              <a:t>Write once</a:t>
            </a:r>
          </a:p>
          <a:p>
            <a:pPr lvl="1"/>
            <a:r>
              <a:rPr lang="en-IE" dirty="0" smtClean="0"/>
              <a:t>Query many</a:t>
            </a:r>
            <a:endParaRPr lang="en-IE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3048000" cy="547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22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>
                <a:solidFill>
                  <a:srgbClr val="0070C0"/>
                </a:solidFill>
              </a:rPr>
              <a:t>Timeline</a:t>
            </a:r>
            <a:r>
              <a:rPr lang="en-IE" sz="3200" dirty="0" smtClean="0"/>
              <a:t> vs. </a:t>
            </a:r>
            <a:r>
              <a:rPr lang="en-IE" sz="3200" dirty="0" smtClean="0">
                <a:solidFill>
                  <a:schemeClr val="accent6">
                    <a:lumMod val="75000"/>
                  </a:schemeClr>
                </a:solidFill>
              </a:rPr>
              <a:t>Search</a:t>
            </a:r>
            <a:endParaRPr lang="en-I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4906963"/>
          </a:xfrm>
        </p:spPr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589693" cy="537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39790" y="1126941"/>
            <a:ext cx="2292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i="1" dirty="0" smtClean="0">
                <a:latin typeface="Segoe UI Light" panose="020B0502040204020203" pitchFamily="34" charset="0"/>
              </a:rPr>
              <a:t>300,000 requests/sec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6331068"/>
            <a:ext cx="2292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i="1" dirty="0" smtClean="0">
                <a:latin typeface="Segoe UI Light" panose="020B0502040204020203" pitchFamily="34" charset="0"/>
              </a:rPr>
              <a:t>4,600 requests/sec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39788" y="6331068"/>
            <a:ext cx="2292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i="1" dirty="0" smtClean="0">
                <a:latin typeface="Segoe UI Light" panose="020B0502040204020203" pitchFamily="34" charset="0"/>
              </a:rPr>
              <a:t>6,000 requests/sec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1154668"/>
            <a:ext cx="2292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i="1" dirty="0" smtClean="0">
                <a:latin typeface="Segoe UI Light" panose="020B0502040204020203" pitchFamily="34" charset="0"/>
              </a:rPr>
              <a:t>4,600 requests/sec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" y="990600"/>
            <a:ext cx="8839200" cy="2838767"/>
          </a:xfrm>
          <a:prstGeom prst="rect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/>
          <p:cNvSpPr/>
          <p:nvPr/>
        </p:nvSpPr>
        <p:spPr>
          <a:xfrm>
            <a:off x="152400" y="3829367"/>
            <a:ext cx="8839200" cy="2838767"/>
          </a:xfrm>
          <a:prstGeom prst="rect">
            <a:avLst/>
          </a:prstGeom>
          <a:solidFill>
            <a:schemeClr val="accent6">
              <a:lumMod val="75000"/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453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Twitter: Full Architecture</a:t>
            </a:r>
            <a:endParaRPr lang="en-IE" sz="3200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28700"/>
            <a:ext cx="7685088" cy="5772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05400" y="2438400"/>
            <a:ext cx="1447800" cy="44196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22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“</a:t>
            </a:r>
            <a:r>
              <a:rPr lang="en-IE" cap="small" dirty="0" err="1"/>
              <a:t>Procesamiento</a:t>
            </a:r>
            <a:r>
              <a:rPr lang="en-IE" cap="small" dirty="0"/>
              <a:t> </a:t>
            </a:r>
            <a:r>
              <a:rPr lang="en-IE" cap="small" dirty="0" err="1"/>
              <a:t>Masivo</a:t>
            </a:r>
            <a:r>
              <a:rPr lang="en-IE" cap="small" dirty="0"/>
              <a:t> de </a:t>
            </a:r>
            <a:r>
              <a:rPr lang="en-IE" cap="small" dirty="0" err="1" smtClean="0"/>
              <a:t>Datos</a:t>
            </a:r>
            <a:r>
              <a:rPr lang="en-IE" dirty="0" smtClean="0"/>
              <a:t>” </a:t>
            </a:r>
            <a:br>
              <a:rPr lang="en-IE" dirty="0" smtClean="0"/>
            </a:br>
            <a:r>
              <a:rPr lang="en-IE" dirty="0" smtClean="0"/>
              <a:t>About the course …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0010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What the Course Is/</a:t>
            </a:r>
            <a:r>
              <a:rPr lang="en-IE" sz="3200" dirty="0" smtClean="0">
                <a:solidFill>
                  <a:schemeClr val="bg1">
                    <a:lumMod val="75000"/>
                  </a:schemeClr>
                </a:solidFill>
              </a:rPr>
              <a:t>Is Not</a:t>
            </a:r>
            <a:endParaRPr lang="en-IE" sz="3200" i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4906963"/>
          </a:xfrm>
        </p:spPr>
        <p:txBody>
          <a:bodyPr>
            <a:normAutofit fontScale="92500" lnSpcReduction="10000"/>
          </a:bodyPr>
          <a:lstStyle/>
          <a:p>
            <a:r>
              <a:rPr lang="en-IE" dirty="0" smtClean="0"/>
              <a:t>Data-intensive </a:t>
            </a:r>
            <a:r>
              <a:rPr lang="en-IE" dirty="0" smtClean="0">
                <a:solidFill>
                  <a:schemeClr val="bg1">
                    <a:lumMod val="75000"/>
                  </a:schemeClr>
                </a:solidFill>
              </a:rPr>
              <a:t>not compute-intensive</a:t>
            </a:r>
          </a:p>
          <a:p>
            <a:endParaRPr lang="en-IE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IE" dirty="0" smtClean="0"/>
              <a:t>Distributed tasks </a:t>
            </a:r>
            <a:r>
              <a:rPr lang="en-IE" dirty="0" smtClean="0">
                <a:solidFill>
                  <a:schemeClr val="bg1">
                    <a:lumMod val="75000"/>
                  </a:schemeClr>
                </a:solidFill>
              </a:rPr>
              <a:t>not networking</a:t>
            </a:r>
          </a:p>
          <a:p>
            <a:endParaRPr lang="en-IE" dirty="0" smtClean="0"/>
          </a:p>
          <a:p>
            <a:r>
              <a:rPr lang="en-IE" dirty="0" smtClean="0"/>
              <a:t>Commodity hardware </a:t>
            </a:r>
            <a:r>
              <a:rPr lang="en-IE" dirty="0" smtClean="0">
                <a:solidFill>
                  <a:schemeClr val="bg1">
                    <a:lumMod val="75000"/>
                  </a:schemeClr>
                </a:solidFill>
              </a:rPr>
              <a:t>not supercomputers</a:t>
            </a:r>
          </a:p>
          <a:p>
            <a:endParaRPr lang="en-IE" dirty="0" smtClean="0"/>
          </a:p>
          <a:p>
            <a:r>
              <a:rPr lang="en-IE" dirty="0" smtClean="0"/>
              <a:t>General methods </a:t>
            </a:r>
            <a:r>
              <a:rPr lang="en-IE" dirty="0" smtClean="0">
                <a:solidFill>
                  <a:schemeClr val="bg1">
                    <a:lumMod val="75000"/>
                  </a:schemeClr>
                </a:solidFill>
              </a:rPr>
              <a:t>not specific algorithms</a:t>
            </a:r>
          </a:p>
          <a:p>
            <a:endParaRPr lang="en-IE" dirty="0" smtClean="0"/>
          </a:p>
          <a:p>
            <a:r>
              <a:rPr lang="en-IE" dirty="0" smtClean="0"/>
              <a:t>Practical methods </a:t>
            </a:r>
            <a:r>
              <a:rPr lang="en-IE" dirty="0" smtClean="0">
                <a:solidFill>
                  <a:schemeClr val="bg1">
                    <a:lumMod val="75000"/>
                  </a:schemeClr>
                </a:solidFill>
              </a:rPr>
              <a:t>with a little theory</a:t>
            </a:r>
          </a:p>
          <a:p>
            <a:pPr marL="0" indent="0">
              <a:buNone/>
            </a:pP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9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95400"/>
            <a:ext cx="7086600" cy="45495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1854: The hunt for the invisible cholera</a:t>
            </a: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273641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What the Course Is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E" dirty="0" smtClean="0">
                <a:solidFill>
                  <a:srgbClr val="FF0000"/>
                </a:solidFill>
              </a:rPr>
              <a:t>Principles of Distributed Computing </a:t>
            </a:r>
            <a:r>
              <a:rPr lang="en-IE" sz="2600" dirty="0" smtClean="0">
                <a:solidFill>
                  <a:srgbClr val="FF0000"/>
                </a:solidFill>
              </a:rPr>
              <a:t>[</a:t>
            </a:r>
            <a:r>
              <a:rPr lang="en-IE" sz="2600" dirty="0">
                <a:solidFill>
                  <a:srgbClr val="FF0000"/>
                </a:solidFill>
              </a:rPr>
              <a:t>1</a:t>
            </a:r>
            <a:r>
              <a:rPr lang="en-IE" sz="2600" dirty="0" smtClean="0">
                <a:solidFill>
                  <a:srgbClr val="FF0000"/>
                </a:solidFill>
              </a:rPr>
              <a:t> week]</a:t>
            </a:r>
          </a:p>
          <a:p>
            <a:pPr>
              <a:lnSpc>
                <a:spcPct val="150000"/>
              </a:lnSpc>
            </a:pPr>
            <a:r>
              <a:rPr lang="en-IE" dirty="0" smtClean="0">
                <a:solidFill>
                  <a:srgbClr val="00B050"/>
                </a:solidFill>
              </a:rPr>
              <a:t>Distributed Processing Frameworks </a:t>
            </a:r>
            <a:r>
              <a:rPr lang="en-IE" sz="2600" dirty="0" smtClean="0">
                <a:solidFill>
                  <a:srgbClr val="00B050"/>
                </a:solidFill>
              </a:rPr>
              <a:t>[4 weeks]</a:t>
            </a:r>
          </a:p>
          <a:p>
            <a:pPr>
              <a:lnSpc>
                <a:spcPct val="150000"/>
              </a:lnSpc>
            </a:pPr>
            <a:r>
              <a:rPr lang="en-IE" dirty="0">
                <a:solidFill>
                  <a:srgbClr val="00B050"/>
                </a:solidFill>
              </a:rPr>
              <a:t>Information Retrieval </a:t>
            </a:r>
            <a:r>
              <a:rPr lang="en-IE" sz="2400" dirty="0" smtClean="0">
                <a:solidFill>
                  <a:srgbClr val="00B050"/>
                </a:solidFill>
              </a:rPr>
              <a:t>[</a:t>
            </a:r>
            <a:r>
              <a:rPr lang="en-IE" sz="2400" dirty="0">
                <a:solidFill>
                  <a:srgbClr val="00B050"/>
                </a:solidFill>
              </a:rPr>
              <a:t>3 weeks</a:t>
            </a:r>
            <a:r>
              <a:rPr lang="en-IE" sz="2400" dirty="0" smtClean="0">
                <a:solidFill>
                  <a:srgbClr val="00B050"/>
                </a:solidFill>
              </a:rPr>
              <a:t>]</a:t>
            </a:r>
          </a:p>
          <a:p>
            <a:pPr>
              <a:lnSpc>
                <a:spcPct val="150000"/>
              </a:lnSpc>
            </a:pP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Principles of Distributed Databases </a:t>
            </a:r>
            <a:r>
              <a:rPr lang="en-IE" sz="2400" dirty="0" smtClean="0">
                <a:solidFill>
                  <a:schemeClr val="accent6">
                    <a:lumMod val="75000"/>
                  </a:schemeClr>
                </a:solidFill>
              </a:rPr>
              <a:t>[3 weeks]</a:t>
            </a:r>
            <a:endParaRPr lang="en-IE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IE" dirty="0" smtClean="0"/>
              <a:t>Projects </a:t>
            </a:r>
            <a:r>
              <a:rPr lang="en-IE" sz="2400" dirty="0" smtClean="0"/>
              <a:t>[1</a:t>
            </a:r>
            <a:r>
              <a:rPr lang="en-GB" sz="2400" dirty="0"/>
              <a:t>–</a:t>
            </a:r>
            <a:r>
              <a:rPr lang="en-IE" sz="2400" dirty="0" smtClean="0"/>
              <a:t>2 weeks]</a:t>
            </a:r>
          </a:p>
        </p:txBody>
      </p:sp>
    </p:spTree>
    <p:extLst>
      <p:ext uri="{BB962C8B-B14F-4D97-AF65-F5344CB8AC3E}">
        <p14:creationId xmlns:p14="http://schemas.microsoft.com/office/powerpoint/2010/main" val="22255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Course Structure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81600"/>
          </a:xfrm>
        </p:spPr>
        <p:txBody>
          <a:bodyPr/>
          <a:lstStyle/>
          <a:p>
            <a:r>
              <a:rPr lang="en-IE" dirty="0" smtClean="0"/>
              <a:t>~1.5 hours of lectures per week </a:t>
            </a:r>
            <a:r>
              <a:rPr lang="en-IE" sz="2400" dirty="0" smtClean="0"/>
              <a:t>[Monday]</a:t>
            </a:r>
          </a:p>
          <a:p>
            <a:pPr marL="0" indent="0">
              <a:buNone/>
            </a:pPr>
            <a:endParaRPr lang="en-IE" dirty="0" smtClean="0"/>
          </a:p>
          <a:p>
            <a:r>
              <a:rPr lang="en-IE" dirty="0" smtClean="0"/>
              <a:t>1.5 hours of labs per week </a:t>
            </a:r>
            <a:r>
              <a:rPr lang="en-IE" sz="2400" dirty="0" smtClean="0"/>
              <a:t>[Wednesday]</a:t>
            </a:r>
          </a:p>
          <a:p>
            <a:pPr lvl="1"/>
            <a:r>
              <a:rPr lang="en-IE" dirty="0" smtClean="0"/>
              <a:t>To be turned in by next Monday evening</a:t>
            </a:r>
          </a:p>
          <a:p>
            <a:pPr lvl="1"/>
            <a:r>
              <a:rPr lang="en-IE" dirty="0" smtClean="0"/>
              <a:t>Mostly Java</a:t>
            </a:r>
          </a:p>
          <a:p>
            <a:pPr lvl="1"/>
            <a:r>
              <a:rPr lang="en-IE" dirty="0" smtClean="0"/>
              <a:t>In B08; on laptops</a:t>
            </a:r>
            <a:endParaRPr lang="en-IE" dirty="0"/>
          </a:p>
          <a:p>
            <a:endParaRPr lang="en-IE" sz="2800" dirty="0"/>
          </a:p>
          <a:p>
            <a:pPr marL="0" indent="0" algn="ctr">
              <a:buNone/>
            </a:pPr>
            <a:r>
              <a:rPr lang="en-IE" sz="2800" dirty="0">
                <a:hlinkClick r:id="rId2"/>
              </a:rPr>
              <a:t>http://</a:t>
            </a:r>
            <a:r>
              <a:rPr lang="en-IE" sz="2800" dirty="0" smtClean="0">
                <a:hlinkClick r:id="rId2"/>
              </a:rPr>
              <a:t>aidanhogan.com/teaching/cc5212-1-2017/</a:t>
            </a:r>
            <a:endParaRPr lang="en-IE" sz="2800" dirty="0" smtClean="0"/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1601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Course Marking</a:t>
            </a:r>
            <a:endParaRPr lang="en-IE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sz="2800" smtClean="0"/>
          </a:p>
          <a:p>
            <a:r>
              <a:rPr lang="en-IE" sz="2800" smtClean="0"/>
              <a:t>50</a:t>
            </a:r>
            <a:r>
              <a:rPr lang="en-IE" sz="2800" dirty="0" smtClean="0"/>
              <a:t>% </a:t>
            </a:r>
            <a:r>
              <a:rPr lang="en-IE" sz="2800" dirty="0"/>
              <a:t>for Weekly Labs </a:t>
            </a:r>
            <a:r>
              <a:rPr lang="en-IE" sz="2800" dirty="0" smtClean="0"/>
              <a:t>(~5% </a:t>
            </a:r>
            <a:r>
              <a:rPr lang="en-IE" sz="2800" dirty="0"/>
              <a:t>a lab</a:t>
            </a:r>
            <a:r>
              <a:rPr lang="en-IE" sz="2800" dirty="0" smtClean="0"/>
              <a:t>!)</a:t>
            </a:r>
          </a:p>
          <a:p>
            <a:r>
              <a:rPr lang="en-IE" sz="2800" dirty="0" smtClean="0"/>
              <a:t>15% </a:t>
            </a:r>
            <a:r>
              <a:rPr lang="en-IE" sz="2800" dirty="0"/>
              <a:t>for Small Class </a:t>
            </a:r>
            <a:r>
              <a:rPr lang="en-IE" sz="2800" dirty="0" smtClean="0"/>
              <a:t>Project</a:t>
            </a:r>
            <a:endParaRPr lang="en-IE" sz="2800" dirty="0"/>
          </a:p>
          <a:p>
            <a:r>
              <a:rPr lang="en-IE" sz="2800" dirty="0"/>
              <a:t>35% for Exam(s</a:t>
            </a:r>
            <a:r>
              <a:rPr lang="en-IE" sz="2800" dirty="0" smtClean="0"/>
              <a:t>)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7100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Outcomes!</a:t>
            </a:r>
            <a:endParaRPr lang="en-IE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1828800"/>
            <a:ext cx="8191500" cy="397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Outcomes!</a:t>
            </a:r>
            <a:endParaRPr lang="en-IE" sz="3200" dirty="0"/>
          </a:p>
        </p:txBody>
      </p:sp>
      <p:pic>
        <p:nvPicPr>
          <p:cNvPr id="20482" name="Picture 2" descr="http://www.cpusage.com/blog/wp-content/uploads/2013/11/distributed-computi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6286500" cy="47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67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Outcomes!</a:t>
            </a:r>
            <a:endParaRPr lang="en-IE" sz="3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828800"/>
            <a:ext cx="6477000" cy="40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65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Outcomes!</a:t>
            </a:r>
            <a:endParaRPr lang="en-IE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35" y="1851204"/>
            <a:ext cx="3200400" cy="75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www.bigsql.org/se/images/p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" y="337647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013775"/>
            <a:ext cx="1600200" cy="188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7" descr="https://www.ibm.com/developerworks/mydeveloperworks/blogs/iic-san-mateo/resource/BLOGS_UPLOADED_IMAGES/couchd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35" y="2453655"/>
            <a:ext cx="1639888" cy="137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9" descr="Solr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181" y="3376470"/>
            <a:ext cx="1632240" cy="90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1" descr="MongoDB 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535" y="4328971"/>
            <a:ext cx="2143125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3" descr="Cassandra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699" y="1851204"/>
            <a:ext cx="1689705" cy="1129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5" descr="HBase 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00200"/>
            <a:ext cx="866775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7" descr="Accumulo 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551" y="5222601"/>
            <a:ext cx="20955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18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Outcomes!</a:t>
            </a:r>
            <a:endParaRPr lang="en-IE" sz="3200" dirty="0"/>
          </a:p>
        </p:txBody>
      </p:sp>
      <p:pic>
        <p:nvPicPr>
          <p:cNvPr id="6146" name="Picture 2" descr="http://www.vectorfree.com/media/vectors/popular-web-20-log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83" y="1219200"/>
            <a:ext cx="6780434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60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5600" y="5410200"/>
            <a:ext cx="2209800" cy="1241425"/>
          </a:xfrm>
          <a:solidFill>
            <a:schemeClr val="bg1">
              <a:alpha val="73000"/>
            </a:schemeClr>
          </a:solidFill>
        </p:spPr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4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edia.historyofvaccines.org/images/001009_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295400"/>
            <a:ext cx="7086599" cy="454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John Snow: 1813–1858</a:t>
            </a: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274357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://media.historyofvaccines.org/images/001009_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295400"/>
            <a:ext cx="7086599" cy="454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2" y="1295400"/>
            <a:ext cx="7162798" cy="45495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Jo</a:t>
            </a:r>
            <a:r>
              <a:rPr lang="en-IE" sz="3200" b="1" u="sng" dirty="0" smtClean="0">
                <a:solidFill>
                  <a:srgbClr val="C00000"/>
                </a:solidFill>
              </a:rPr>
              <a:t>h</a:t>
            </a:r>
            <a:r>
              <a:rPr lang="en-IE" sz="3200" dirty="0" smtClean="0"/>
              <a:t>n Snow: 1813–1858</a:t>
            </a:r>
            <a:endParaRPr lang="en-IE" sz="3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051" y="1382319"/>
            <a:ext cx="4381500" cy="437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4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7176</TotalTime>
  <Words>1312</Words>
  <Application>Microsoft Office PowerPoint</Application>
  <PresentationFormat>On-screen Show (4:3)</PresentationFormat>
  <Paragraphs>297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3" baseType="lpstr">
      <vt:lpstr>Arial</vt:lpstr>
      <vt:lpstr>Calibri</vt:lpstr>
      <vt:lpstr>Segoe UI Light</vt:lpstr>
      <vt:lpstr>Segoe UI Semilight</vt:lpstr>
      <vt:lpstr>Office Theme</vt:lpstr>
      <vt:lpstr>CC5212-1 Procesamiento Masivo de Datos Otoño 2017  Lecture 1: Introduction</vt:lpstr>
      <vt:lpstr>THE VALUE OF DATA</vt:lpstr>
      <vt:lpstr>Soho, London, 1854</vt:lpstr>
      <vt:lpstr>Cholera: What we know now … </vt:lpstr>
      <vt:lpstr>Cholera: What we knew in 1854</vt:lpstr>
      <vt:lpstr>1854: Galen’s miasma theory of cholera</vt:lpstr>
      <vt:lpstr>1854: The hunt for the invisible cholera</vt:lpstr>
      <vt:lpstr>John Snow: 1813–1858</vt:lpstr>
      <vt:lpstr>John Snow: 1813–1858</vt:lpstr>
      <vt:lpstr>The Survey of Soho</vt:lpstr>
      <vt:lpstr>The Survey of Soho</vt:lpstr>
      <vt:lpstr>What the data showed …</vt:lpstr>
      <vt:lpstr>What the data showed …</vt:lpstr>
      <vt:lpstr>616 deaths, 8 days later …</vt:lpstr>
      <vt:lpstr>Cholera: What we knew in 1855</vt:lpstr>
      <vt:lpstr>Cholera boil notice ca. 1866 </vt:lpstr>
      <vt:lpstr>Cholera boil notice ca. 1866 </vt:lpstr>
      <vt:lpstr>Thirty years before discovery of V. cholerae</vt:lpstr>
      <vt:lpstr>John Snow: Father of Epidemiology</vt:lpstr>
      <vt:lpstr>Epidemiology’s Success Stories</vt:lpstr>
      <vt:lpstr>Value of data: Not just epidemiology</vt:lpstr>
      <vt:lpstr>(Paper) Notebooks no longer good enough</vt:lpstr>
      <vt:lpstr>THE GROWTH OF DATA</vt:lpstr>
      <vt:lpstr>“Big Data”</vt:lpstr>
      <vt:lpstr>“Big Data”</vt:lpstr>
      <vt:lpstr>“Big Data”</vt:lpstr>
      <vt:lpstr>“Big Data”</vt:lpstr>
      <vt:lpstr>“Big Data”</vt:lpstr>
      <vt:lpstr>“Big Data”</vt:lpstr>
      <vt:lpstr>“Big Data”</vt:lpstr>
      <vt:lpstr>“Big Data”</vt:lpstr>
      <vt:lpstr>“Big Data”</vt:lpstr>
      <vt:lpstr>Data: A Modern-day Bottleneck?</vt:lpstr>
      <vt:lpstr>The ‘V’s of “Big Data”</vt:lpstr>
      <vt:lpstr>“BIG DATA” IN ACTION …</vt:lpstr>
      <vt:lpstr>Getting Home (Waze)</vt:lpstr>
      <vt:lpstr>Predicting Pre-crime (PredPol)</vt:lpstr>
      <vt:lpstr>Getting Elected President (Narwhal)</vt:lpstr>
      <vt:lpstr>Winning Jeopardy (IBM Watson)</vt:lpstr>
      <vt:lpstr>“BIG DATA” needs  “MASSIVE DATA PROCESSING” …</vt:lpstr>
      <vt:lpstr>Every Application is Different …</vt:lpstr>
      <vt:lpstr>Every Application is Different …</vt:lpstr>
      <vt:lpstr>So where to start?</vt:lpstr>
      <vt:lpstr>Scale is a Common Factor …</vt:lpstr>
      <vt:lpstr>Scale is a Common Factor …</vt:lpstr>
      <vt:lpstr>Scale is a Common Factor …</vt:lpstr>
      <vt:lpstr>“MASSIVE DATA PROCESSING” NEEDS “DISTRIBUTED COMPUTING” …</vt:lpstr>
      <vt:lpstr>Distributed Computing</vt:lpstr>
      <vt:lpstr>Distributed Computing</vt:lpstr>
      <vt:lpstr>Data Transport Costs</vt:lpstr>
      <vt:lpstr>Data Placement</vt:lpstr>
      <vt:lpstr>Network/Node Failures</vt:lpstr>
      <vt:lpstr>Network/Node Failures</vt:lpstr>
      <vt:lpstr>Human Distributed Computation</vt:lpstr>
      <vt:lpstr>“DISTRIBUTED COMPUTING”  LIMITS &amp; CHALLENGES …</vt:lpstr>
      <vt:lpstr>Distribution Not Always Applicable!</vt:lpstr>
      <vt:lpstr>Distributed Development Difficult</vt:lpstr>
      <vt:lpstr>Frameworks/Abstractions can Help</vt:lpstr>
      <vt:lpstr>HOW DOES TWITTER WORK?</vt:lpstr>
      <vt:lpstr>Based on 2013 slides by Twitter lead architect: Raffi Krikorian</vt:lpstr>
      <vt:lpstr>Big Data at Twitter</vt:lpstr>
      <vt:lpstr>Supporting timelines: write</vt:lpstr>
      <vt:lpstr>High-fanout</vt:lpstr>
      <vt:lpstr>Supporting timelines: read</vt:lpstr>
      <vt:lpstr>Supporting text search</vt:lpstr>
      <vt:lpstr>Timeline vs. Search</vt:lpstr>
      <vt:lpstr>Twitter: Full Architecture</vt:lpstr>
      <vt:lpstr>“Procesamiento Masivo de Datos”  About the course …</vt:lpstr>
      <vt:lpstr>What the Course Is/Is Not</vt:lpstr>
      <vt:lpstr>What the Course Is</vt:lpstr>
      <vt:lpstr>Course Structure</vt:lpstr>
      <vt:lpstr>Course Marking</vt:lpstr>
      <vt:lpstr>Outcomes!</vt:lpstr>
      <vt:lpstr>Outcomes!</vt:lpstr>
      <vt:lpstr>Outcomes!</vt:lpstr>
      <vt:lpstr>Outcomes!</vt:lpstr>
      <vt:lpstr>Outcomes!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CC5212-1 Procesamiento Masivo de Datos 2017</dc:title>
  <dc:creator>Aidan Hogan</dc:creator>
  <cp:lastModifiedBy>ahogan</cp:lastModifiedBy>
  <cp:revision>348</cp:revision>
  <dcterms:created xsi:type="dcterms:W3CDTF">2006-08-16T00:00:00Z</dcterms:created>
  <dcterms:modified xsi:type="dcterms:W3CDTF">2017-03-21T16:55:08Z</dcterms:modified>
</cp:coreProperties>
</file>