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528" r:id="rId2"/>
    <p:sldId id="592" r:id="rId3"/>
    <p:sldId id="593" r:id="rId4"/>
    <p:sldId id="594" r:id="rId5"/>
    <p:sldId id="595" r:id="rId6"/>
    <p:sldId id="596" r:id="rId7"/>
    <p:sldId id="597" r:id="rId8"/>
    <p:sldId id="598" r:id="rId9"/>
    <p:sldId id="599" r:id="rId10"/>
    <p:sldId id="600" r:id="rId11"/>
    <p:sldId id="601" r:id="rId12"/>
    <p:sldId id="602" r:id="rId13"/>
    <p:sldId id="603" r:id="rId14"/>
    <p:sldId id="604" r:id="rId15"/>
    <p:sldId id="605" r:id="rId16"/>
    <p:sldId id="606" r:id="rId17"/>
    <p:sldId id="607" r:id="rId18"/>
    <p:sldId id="667" r:id="rId19"/>
    <p:sldId id="608" r:id="rId20"/>
    <p:sldId id="609" r:id="rId21"/>
    <p:sldId id="610" r:id="rId22"/>
    <p:sldId id="611" r:id="rId23"/>
    <p:sldId id="612" r:id="rId24"/>
    <p:sldId id="674" r:id="rId25"/>
    <p:sldId id="613" r:id="rId26"/>
    <p:sldId id="614" r:id="rId27"/>
    <p:sldId id="615" r:id="rId28"/>
    <p:sldId id="616" r:id="rId29"/>
    <p:sldId id="617" r:id="rId30"/>
    <p:sldId id="618" r:id="rId31"/>
    <p:sldId id="619" r:id="rId32"/>
    <p:sldId id="620" r:id="rId33"/>
    <p:sldId id="621" r:id="rId34"/>
    <p:sldId id="622" r:id="rId35"/>
    <p:sldId id="673" r:id="rId36"/>
    <p:sldId id="623" r:id="rId37"/>
    <p:sldId id="624" r:id="rId38"/>
    <p:sldId id="625" r:id="rId39"/>
    <p:sldId id="668" r:id="rId40"/>
    <p:sldId id="669" r:id="rId41"/>
    <p:sldId id="670" r:id="rId42"/>
    <p:sldId id="626" r:id="rId43"/>
    <p:sldId id="675" r:id="rId44"/>
    <p:sldId id="627" r:id="rId45"/>
    <p:sldId id="628" r:id="rId46"/>
    <p:sldId id="629" r:id="rId47"/>
    <p:sldId id="630" r:id="rId48"/>
    <p:sldId id="631" r:id="rId49"/>
    <p:sldId id="681" r:id="rId50"/>
    <p:sldId id="680" r:id="rId51"/>
    <p:sldId id="632" r:id="rId52"/>
    <p:sldId id="633" r:id="rId53"/>
    <p:sldId id="634" r:id="rId54"/>
    <p:sldId id="635" r:id="rId55"/>
    <p:sldId id="642" r:id="rId56"/>
    <p:sldId id="636" r:id="rId57"/>
    <p:sldId id="637" r:id="rId58"/>
    <p:sldId id="638" r:id="rId59"/>
    <p:sldId id="639" r:id="rId60"/>
    <p:sldId id="640" r:id="rId61"/>
    <p:sldId id="641" r:id="rId62"/>
    <p:sldId id="676" r:id="rId63"/>
    <p:sldId id="677" r:id="rId64"/>
    <p:sldId id="678" r:id="rId65"/>
    <p:sldId id="643" r:id="rId66"/>
    <p:sldId id="644" r:id="rId67"/>
    <p:sldId id="645" r:id="rId68"/>
    <p:sldId id="660" r:id="rId69"/>
    <p:sldId id="661" r:id="rId70"/>
    <p:sldId id="662" r:id="rId71"/>
    <p:sldId id="663" r:id="rId72"/>
    <p:sldId id="664" r:id="rId73"/>
    <p:sldId id="671" r:id="rId74"/>
    <p:sldId id="679" r:id="rId75"/>
    <p:sldId id="666" r:id="rId7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0" autoAdjust="0"/>
    <p:restoredTop sz="94660"/>
  </p:normalViewPr>
  <p:slideViewPr>
    <p:cSldViewPr>
      <p:cViewPr varScale="1">
        <p:scale>
          <a:sx n="85" d="100"/>
          <a:sy n="85" d="100"/>
        </p:scale>
        <p:origin x="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E300012-02A5-4B9A-BBBE-ECC937BD1D5A}" type="datetimeFigureOut">
              <a:rPr lang="en-IE" smtClean="0"/>
              <a:t>30/05/2016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04E58D3-AE56-4AF7-BFDD-CAD04963A4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neo4j.com/docs/developer-manual/current/#cypher-query-lang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CC5212-1</a:t>
            </a:r>
            <a:br>
              <a:rPr lang="es-ES" b="1" dirty="0" smtClean="0"/>
            </a:br>
            <a:r>
              <a:rPr lang="en-IE" b="1" cap="small" dirty="0" err="1"/>
              <a:t>Procesamiento</a:t>
            </a:r>
            <a:r>
              <a:rPr lang="en-IE" b="1" cap="small" dirty="0"/>
              <a:t> </a:t>
            </a:r>
            <a:r>
              <a:rPr lang="en-IE" b="1" cap="small" dirty="0" err="1"/>
              <a:t>Masivo</a:t>
            </a:r>
            <a:r>
              <a:rPr lang="en-IE" b="1" cap="small" dirty="0"/>
              <a:t> de </a:t>
            </a:r>
            <a:r>
              <a:rPr lang="en-IE" b="1" cap="small" dirty="0" err="1"/>
              <a:t>Datos</a:t>
            </a:r>
            <a:r>
              <a:rPr lang="en-IE" b="1" cap="small" dirty="0"/>
              <a:t/>
            </a:r>
            <a:br>
              <a:rPr lang="en-IE" b="1" cap="small" dirty="0"/>
            </a:br>
            <a:r>
              <a:rPr lang="en-IE" b="1" cap="small" dirty="0" err="1" smtClean="0"/>
              <a:t>Otoño</a:t>
            </a:r>
            <a:r>
              <a:rPr lang="en-IE" b="1" cap="small" dirty="0" smtClean="0"/>
              <a:t> </a:t>
            </a:r>
            <a:r>
              <a:rPr lang="es-ES" b="1" dirty="0" smtClean="0"/>
              <a:t>2016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err="1" smtClean="0"/>
              <a:t>Lecture</a:t>
            </a:r>
            <a:r>
              <a:rPr lang="es-ES" b="1" dirty="0" smtClean="0"/>
              <a:t> </a:t>
            </a:r>
            <a:r>
              <a:rPr lang="es-ES" b="1" dirty="0" smtClean="0"/>
              <a:t>11: </a:t>
            </a:r>
            <a:r>
              <a:rPr lang="es-ES" b="1" dirty="0" err="1" smtClean="0"/>
              <a:t>NoSQL</a:t>
            </a:r>
            <a:r>
              <a:rPr lang="es-ES" b="1" dirty="0" smtClean="0"/>
              <a:t> II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/>
          <a:lstStyle/>
          <a:p>
            <a:r>
              <a:rPr lang="en-IE" dirty="0" smtClean="0"/>
              <a:t>Aidan Hogan</a:t>
            </a:r>
          </a:p>
          <a:p>
            <a:r>
              <a:rPr lang="en-IE" dirty="0" smtClean="0"/>
              <a:t>aidhog@gmail.com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</a:t>
            </a:r>
            <a:r>
              <a:rPr lang="en-IE" dirty="0"/>
              <a:t>Key–Value </a:t>
            </a:r>
            <a:r>
              <a:rPr lang="en-IE" dirty="0" smtClean="0"/>
              <a:t>Stores</a:t>
            </a:r>
            <a:endParaRPr lang="en-IE" dirty="0"/>
          </a:p>
        </p:txBody>
      </p:sp>
      <p:sp>
        <p:nvSpPr>
          <p:cNvPr id="4" name="AutoShape 2" descr="data:image/jpeg;base64,/9j/4AAQSkZJRgABAQAAAQABAAD/2wCEAAkGBxMHEhUSExIWExUWGRQXFxcXFxoYGBcbFBMYFxsZGhQYHSggGRslHBYYIT0tJSkrLjouFyAzODMsNygtLiwBCgoKDQ0OGhAQFywcFB0sLC8sLCsxNzctLCwyLCwsKys3LzcrNzcsNys3NysrKy4sKyszNywsKyssNy4sKy4rLP/AABEIAHkBQAMBIgACEQEDEQH/xAAcAAEAAgMBAQEAAAAAAAAAAAAABgcEBQgDAgH/xABBEAABAwICBgQKCAYDAQAAAAABAAIDBBEFBgcSITFBUTRhcZETInJzgZKhsbLBFTJCUlRis9EUFiNDgvAz4fFT/8QAFwEBAQEBAAAAAAAAAAAAAAAAAAECBP/EABoRAQEBAQEBAQAAAAAAAAAAAAABEQIEQTH/2gAMAwEAAhEDEQA/ALxREQEREBERAREQEREBERAREQEREBEXy94ZvIHag+kREBERAREQEREBERAREQEREBERAREQEREBERAREQEREBERAREQEREBERAREQEREGjzjjv0BTGQAF5IYwHdrEE3PYAT6FSNfWSYi8vleZHHi437uQ7Fa2lWidVUjXtF/BPDneSWlt/QSFUSsSpDlLNMmASNBcXQkgPYTcAfeaOBG/ZvV3g620LnKCB1U4MYNZziGtA4k7AuiaWLwDGsvfVa1t+dhZKR6oiKKIiICIiAiIgIiIKs0iY3UUFYWRTvY3UYbNNhc3UY/mis/FS+stvpR6cfNx/NRFaRd+Qat9dRRvkeXuJfdx37HkKRKL6NegR9snxlShZUREQEREBERAREQERYk2JwwO1HSta7kT7+XpWeu+eZvVxrnnrr8msteVVUso2OkkcGMaLlxNgAvVaDPGFSYxSPji+vdrgL21tU3tcrTL3wfM9LjLiyGUOcNuqQWkjmAd63CqXImWKqOrZLJE+JkZJJeNW92kaoB37+xW0gIsLEcVgwsAzSsjvu1nAE9g3lZNPO2qaHscHtO0OaQQewhB6IixcVeY4JXA2IjkII4EMNigykVBjMtZ+Jl9ZSXJGaZIHTyVMz3sZFcBxvdxe0AAczeyuJq1ibL5ZM1+5wPYQVReP5nqMdcS95azhG0kNA6/vHrPsWvwmmfUzRxxEte9waC3YRc77jkNvoTDXQsjBICCAQRYg7iDwsoPiWjOnqHF0Ur4Qfs2D2jyb2IHpKkeZHuoqKYscQ5kZ1XX8bYN9+apr+Zaz8TL6yQWxlrJlPgB1xrSSfffbZ5LRsHtPWpIqcydj1TVVsDH1EjmucQWl1wfEcdquNKoiLT5kzHDl5mtIbuN9Rg+s63uHWoNwvN8zY97gO0gKlcazrV4qT/U8EzgyO473byf8AbKOPPhDc7TzO095VxNdHskD9xB7DdfS5yp530puxzmHm0lvuUyy7pEnoiG1H9aP739xvXfc707etMNW2iqbPWZZHTtdTVLhG6NpGo6wvc3uOBUc/mWs/Ey+smGr8RRrR7VvraJj5Hl7i6S7nG52PICkqiqc0o9OPm4/moipdpR6cfNx/NRFaiLp0a9Aj7ZPjKlCi+jXoEfbJ8ZUoWVEWhzdmVmXYr7HSuv4NnO3E/lCqOTNFZISTUybSTsNht5AbgrgvpFQseYq2QhraiZxJsACSSTwAG8q3Mo4ZPQRa1TM+SV9iQ512sH3R18ymDfIiKAiIgKuMSw2aOVwLHuJc4ghpOtc7xZWOi4vb4ufTJLcx1eX1Xz22TdVRR6R56E+DdEyRjfFF9Zj7DZtJuL+gKTYfpGpKiwk14T+Ztx3tv7lhaRcrCcGrhaNdu2VvB7R9qw4jjbh2LQU2EujhbVUrRVQH/lp5AHOYRvA4m3MbdxsV288znmSfHN11bbb9WrRVsde3WikbI3m1wI9iyFV+D4LS41eSgqJKSYbXRFxNuzbct9J9C2X09iOWjash/iIv/rHvHaRs7wO0q4jS6UMMndVCXUc+NzWhpaCQ0je023bdvpUp0ZYfNQUpEoLdZ5cxrthDS0Dcd1yCf/VucEzJTY2P6MoLuLDseP8AE7+0XC2yAsPGejzebk+ArMWHjPR5vNyfAVBzyF9XsvkL6DS/YBcnYBzJ3LTLcYDlipx65iYNUbC951W35A2uT2KZZFydPhVW6SdgAY3xCHBwc52zZx2AHeBvCnWE0DcLhZCzcxoHaeJ9J2rMU1Wnzf0Ko8273KhlfOb+hVHm3e5UMkK3uRun0/ln4HK9FReRun0/ln4HK9EpGDjeKMwaF8z9zRsHFxO4DtKofFcSkxaV00pu53cBwaBwAU40uYkXPipwdgBkcOZOxvcA7vVeKwos/DcFqMV/4YXyDmBZvrmzR3reZByuMfkc+QHwMdr8Ndx26t+Vtp7RzVxwwtgaGtaGtGwACwHoCWikZsk18QuaYnyXMce4OufQtHPA6mcWva5jhva4FpHoK6NWnzJl6HH4y14s4X1Hj6zT8x1KaYoZFkYhRPw6R8Ugs5hIPo4jqO/0rHVRc2jHoDPKl/UKlaimjHoDPKl/UKlay0pzSj04+bj+aiKl2lHpx83H81EVqIunRr0CPtk+MrZ5jx2PAIjI83J2MZxe7kOrrUeydiseDYWyWU2aDJYcXHXNmgcSVW+YMbkx6UyydjWjcxvIfupg8MWxOTF5XSyuu53cBwaBwAWGisrR5k/U1aqobt2GJh4fncOfLvVGdo/yf9GAVE7f6pHiNP8AbB4n8x9inKIsqIiIC/HuDASdgG0+hfq/HDW2HcgrV+lE+F2QAw35nXI58ger2qx4JhUNa9pu1wDgeYIuFAJNFzDLcTkRX+rbxgOQff22VgQxiFoa0WDQAByAFgFR9EXUAwYfyniT6bdBU+NHya7bYD2t9VWAodpOw8zUzahmySncHtcN4BIv3ENP+Kg9M05R/iz/ABNKfA1LdoLdgf28AevvXvlDM302HQzN8HUR7HsItrW2EgH2j91usIrhiUEcw+21ruwkbR33UWz1gj4iK+l8WeLa+322jiRxsO8dgVGXjmRqfED4SK9PKNofHsBPW35ixUbq82V+VXGnqBHO6wLHk7bXIubb93Gx6yp5l7F2Y5AyZmy+xw+64bwtTnHJ7cxlrw/wcjRq3tcOF72I6jfvQeuTM0DMrH3ZqSRlusAbizr2IP8Aie5bfGejzebk+ArWZRyyzLbHAOL3vIL3br6t7ADgBc962eM9Hm83J8BUHPIWxy/H4Wqpxzli9jwVrgtrlbplP51nxLSL9REWVafN/QqjzbvcqGV85v6FUebd7lQysSt7kbp9P5Z+ByvRUXkbp9P5Z+ByvRKRSekaXwtfL+UMb3NB+ajSkukWIxV8v5tR3e0D5KNKi7tH1KKWght9oF57XE/9KRqO6P6kVNBDb7ILD2tJCkSyoiIgqTSxTCGrY8fbjF+1riPdZQlTfSzUiWqYwfYjF+1zifdZQhaiLm0Y9AZ5Uv6hUrUU0Y9AZ5Uv6hUrWVU5pR6cfNx/NRFS7Sj04+bj+aiK1EZE1a+ZjI3OJZHrajeA1jcntKx1v35ZfJRMrI7uHjiRvFuq4gOHMc1oEE60dZUGJH+JmAMbTZjN+s4cXDkOXHs32uqLynmSTLsusLujdbwjOfWOTgrsw+tjxGNssbg5jhcEfMcCpSMhERRRERAREQF+XX6qFx/Eqh9TI6SR7ZGvcLaxGpZ2wNtuFrIL6WNidIK6GSI/ba5veLLwy/NJPTQulFpCxpdfYb23kc1sEEN0V1Znoyw74nuaQeF7OHvI9CmJF1BdHY8BVYjFwbKCB2vlHuDVO0or/CB/KWJPpr6tPU+NHfc122w6uLfVVgKotKs0jqtrXXDGsBj5bfrEHncDuClui+pmqaQ+FJc0PIjLt5bqjid4BuqiYLDxno83m5PgKzFh4z0ebzcnwFRXPIW1yt0yn86z4lqgtrlbplP51nxLSL9REWVafN/QqjzbvcqGV85v6FUebd7lQysSt7kbp9P5Z+ByvRUXkbp9P5Z+ByvRKRWWlzDS18VSBsIMbzyI2t7wXdyrtdCYzhjMYhfC/c4b+IPAjrBVEYvhcmDyuhlFnN48HDg4HkVYVIdH2aBgUjo5TaGQgk79Rw2a1hwIsD2BXDHIJQHNIIO0EG4PYVzgtphWYarCNkMzmD7uxzfVcCB6EwX6tXmDHYsBjMkjtv2WD6zzyA+aqmbP1fILeGDetsbL+0FR6rq5K12vI90jjxcST7VMNfeJVz8SlfNIbueSTyHIDqA2ehYyIqi5tGPQGeVL+oVK1FNGPQGeVL+oVK1lpTmlHpx83H81EVLtKPTj5uP5qIrURdGjYXw+MdcnxlQ3P2Tvoomogb/RP1mj+2Ty/IfYpno16BH2yfGVJpGCUFrgCCLEEXBB4EKK5wUjybml+XZLG7oXHx28vzN6/f3LKz1lE4G7wsQJgce3wZ+6erke/riSqOjKWpZWMbIxwc1wBBG4gr1VMZIza7AH+DkJdA47RvMZ+80cuYVyQytnaHNIc0gEEbQQeIKyr7REQEREBYc+FwVDxI+GNzxue5jS4f5EXWYiAo7n3EJcNo3vhJDrtbrDe0ONiR/vFSJfEsTZ2lrmhzSLEEXBHIg70FOaO8RlirmhpLhNcS323ABdrE8wfermWuwzAqbCiXQwsjJ3kDbblc7gtilGPWUMVcAJY2SAbQHtDgPQQvaOMRANaAANgAFgOwL6RAWJizS+CUAXJjkAA4ksKy0Qc/DAqr8PL6h/ZbLLeDVEVXA50EgAkYSSwgAA7yVd6K6mCIiitVmqJ01HO1oLnGNwAG0nsCpP6Cqvw8vqH9l0CiuimMmYRUU9dA50EjWhxuS0gDxHbyrnRFAWozHl2HMDNWQWcL6jx9Zt+XMdS26IKQxzJdVhBJ1DKzg+MX7272n/AG6jrvFNjsPI7+5dIrwlo45/rRsd2tB94V1Mc7RtMps0Fx5AXPcFLcu5BqMTIdKDBFzd9d3kt4dp9qt6GmZB9VjW9jQPcvVNMVBnjLbqWdrKaneY2xtF2tJubm5J4lR36Cqfw8vqH9l0CiaYjOjqnfS0LGvaWODpNjhY7XngVJkRRVT6SMLmq60ujhe9uowXa0kbL8Qot9BVP4eX1D+y6BRXUxG9HtO+loY2vaWOBfcOFjteeBUkRFFedTA2qaWPaHNcCCDuIKp3NWSpsKl/osfLE65aWguLfyut7+KuZEHP30FU/h5fUP7KZ5DxOqwd3gZoJjA47DqOPgyeO76p/wC+as5FdQREUU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9460" name="Picture 4" descr="http://upload.wikimedia.org/wikipedia/en/archive/5/53/20131205141155!Riak_produc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4" y="1447800"/>
            <a:ext cx="4264025" cy="162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robertianhawdon.me.uk/blog/wp-content/uploads/2014/02/redis-300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81400"/>
            <a:ext cx="4645025" cy="154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94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RECAP: DOCUMENT STORES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110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Key–Value Stores: Values are Documents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92500"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Document-type depends on store</a:t>
            </a:r>
          </a:p>
          <a:p>
            <a:pPr lvl="1"/>
            <a:r>
              <a:rPr lang="en-IE" dirty="0" smtClean="0"/>
              <a:t>XML, JSON, Blobs, Natural language</a:t>
            </a:r>
            <a:endParaRPr lang="en-IE" dirty="0"/>
          </a:p>
          <a:p>
            <a:r>
              <a:rPr lang="en-IE" dirty="0"/>
              <a:t>Operators for documents</a:t>
            </a:r>
          </a:p>
          <a:p>
            <a:pPr lvl="1"/>
            <a:r>
              <a:rPr lang="en-IE" dirty="0" smtClean="0"/>
              <a:t>e.g., filtering, inv. indexing, XML/JSON querying, etc.</a:t>
            </a:r>
            <a:endParaRPr lang="en-IE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02496"/>
              </p:ext>
            </p:extLst>
          </p:nvPr>
        </p:nvGraphicFramePr>
        <p:xfrm>
          <a:off x="381000" y="1219200"/>
          <a:ext cx="8458200" cy="302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58674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Key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Value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country:Afghanistan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&lt;country&gt;</a:t>
                      </a:r>
                    </a:p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  &lt;capital&gt;</a:t>
                      </a:r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city:Kabul</a:t>
                      </a:r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&lt;/capital&gt;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&lt;</a:t>
                      </a:r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continent&gt;Asia&lt;/continent&gt;</a:t>
                      </a:r>
                    </a:p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  &lt;population&gt;</a:t>
                      </a:r>
                    </a:p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     &lt;value&gt;31108077&lt;/value&gt;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   &lt;year&gt;</a:t>
                      </a:r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2011&lt;/year&gt;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&lt;/population&gt;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&lt;/country&gt;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0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MongoDB</a:t>
            </a:r>
            <a:r>
              <a:rPr lang="en-IE" dirty="0" smtClean="0"/>
              <a:t>: JSON Based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lnSpcReduction="10000"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pPr marL="0" indent="0">
              <a:buNone/>
            </a:pPr>
            <a:r>
              <a:rPr lang="en-IE" dirty="0" smtClean="0"/>
              <a:t>o</a:t>
            </a:r>
          </a:p>
          <a:p>
            <a:endParaRPr lang="en-IE" dirty="0"/>
          </a:p>
          <a:p>
            <a:r>
              <a:rPr lang="en-IE" dirty="0" smtClean="0"/>
              <a:t>Can invoke </a:t>
            </a:r>
            <a:r>
              <a:rPr lang="en-IE" dirty="0" err="1" smtClean="0"/>
              <a:t>Javascript</a:t>
            </a:r>
            <a:r>
              <a:rPr lang="en-IE" dirty="0" smtClean="0"/>
              <a:t> over the JSON objects</a:t>
            </a:r>
          </a:p>
          <a:p>
            <a:r>
              <a:rPr lang="en-IE" dirty="0" smtClean="0"/>
              <a:t>Document fields can be indexed</a:t>
            </a:r>
          </a:p>
          <a:p>
            <a:pPr marL="457200" lvl="1" indent="0">
              <a:buNone/>
            </a:pPr>
            <a:r>
              <a:rPr lang="en-IE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db.inventory.find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({ continent: </a:t>
            </a:r>
            <a:r>
              <a:rPr lang="en-I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 $in: [ </a:t>
            </a:r>
            <a:r>
              <a:rPr lang="en-I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‘Asia’, ‘Europe’ ]}})</a:t>
            </a:r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4960"/>
              </p:ext>
            </p:extLst>
          </p:nvPr>
        </p:nvGraphicFramePr>
        <p:xfrm>
          <a:off x="381000" y="1066800"/>
          <a:ext cx="8458200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58674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Key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Value (Document)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6ads786a5a9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{</a:t>
                      </a:r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 “_id” : </a:t>
                      </a:r>
                      <a:r>
                        <a:rPr lang="en-IE" b="1" u="none" strike="noStrike" baseline="0" dirty="0" err="1" smtClean="0">
                          <a:solidFill>
                            <a:srgbClr val="0B0080"/>
                          </a:solidFill>
                          <a:effectLst/>
                        </a:rPr>
                        <a:t>ObjectId</a:t>
                      </a:r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(“6ads786a5a9”) ,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 “name” : “Afghanistan” ,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 “</a:t>
                      </a:r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capital”: “Kabul” ,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 “continent” : “</a:t>
                      </a:r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Asia” ,</a:t>
                      </a:r>
                    </a:p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   “population”</a:t>
                      </a:r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: {</a:t>
                      </a:r>
                      <a:endParaRPr lang="en-IE" u="none" strike="noStrike" dirty="0" smtClean="0">
                        <a:solidFill>
                          <a:srgbClr val="0B0080"/>
                        </a:solidFill>
                        <a:effectLst/>
                      </a:endParaRPr>
                    </a:p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     “value”</a:t>
                      </a:r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: </a:t>
                      </a:r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31108077,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   “year” : </a:t>
                      </a:r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2011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   }</a:t>
                      </a:r>
                    </a:p>
                    <a:p>
                      <a:r>
                        <a:rPr lang="en-IE" u="none" strike="noStrike" baseline="0" dirty="0" smtClean="0">
                          <a:solidFill>
                            <a:srgbClr val="0B0080"/>
                          </a:solidFill>
                          <a:effectLst/>
                        </a:rPr>
                        <a:t>}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8674" name="Picture 2" descr="http://jeffsayre.com/wp-content/uploads/2012/02/mongoDB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4003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7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Document Stores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31746" name="Picture 2" descr="http://upload.wikimedia.org/wikipedia/en/archive/6/67/20130321214116!Couchbase,_Inc._official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71600"/>
            <a:ext cx="4800600" cy="234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4.bp.blogspot.com/-Y27tjnq3BLw/TxPvSHvtMPI/AAAAAAAAEkM/timXKQrA-ks/s1600/couchD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http://ww1.prweb.com/prfiles/2013/11/08/11316449/mongod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67200"/>
            <a:ext cx="30956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9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TABLULAR / COLUMN FAMILY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73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Key–Value = a Distributed Map</a:t>
            </a:r>
            <a:endParaRPr lang="en-IE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637413"/>
              </p:ext>
            </p:extLst>
          </p:nvPr>
        </p:nvGraphicFramePr>
        <p:xfrm>
          <a:off x="456643" y="15240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Countries</a:t>
                      </a:r>
                      <a:endParaRPr lang="en-IE" dirty="0"/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capital:Kabul,continent:Asia,pop:31108077#2011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Albania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capital:Tirana,continent:Europe,pop:3011405#2013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  <p:sp>
        <p:nvSpPr>
          <p:cNvPr id="7" name="Title 3"/>
          <p:cNvSpPr txBox="1">
            <a:spLocks/>
          </p:cNvSpPr>
          <p:nvPr/>
        </p:nvSpPr>
        <p:spPr>
          <a:xfrm>
            <a:off x="609600" y="3505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/>
              <a:t>Tabular = Multi-dimensional Maps </a:t>
            </a:r>
            <a:endParaRPr lang="en-IE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109749"/>
              </p:ext>
            </p:extLst>
          </p:nvPr>
        </p:nvGraphicFramePr>
        <p:xfrm>
          <a:off x="533400" y="4686300"/>
          <a:ext cx="8229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600200"/>
                <a:gridCol w="1600200"/>
                <a:gridCol w="1676400"/>
                <a:gridCol w="1828799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Countries</a:t>
                      </a:r>
                      <a:endParaRPr lang="en-IE" dirty="0"/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capital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continent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pop-value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pop-year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Kabul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Asia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31108077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2011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Albania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Tirana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Europe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3011405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2013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7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The Original Whitepaper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" y="1066800"/>
            <a:ext cx="7724775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9to5google.files.wordpress.com/2013/09/new-google-logo-knockoff.png?w=704&amp;h=2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648200"/>
            <a:ext cx="6288088" cy="2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2971800"/>
            <a:ext cx="8382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3581400" y="2971800"/>
            <a:ext cx="12192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457200" y="2590800"/>
            <a:ext cx="1447800" cy="646331"/>
          </a:xfrm>
          <a:prstGeom prst="rect">
            <a:avLst/>
          </a:prstGeom>
          <a:noFill/>
          <a:ln w="317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dirty="0" err="1" smtClean="0">
                <a:solidFill>
                  <a:srgbClr val="002060"/>
                </a:solidFill>
              </a:rPr>
              <a:t>MapReduce</a:t>
            </a:r>
            <a:endParaRPr lang="en-IE" dirty="0" smtClean="0">
              <a:solidFill>
                <a:srgbClr val="002060"/>
              </a:solidFill>
            </a:endParaRPr>
          </a:p>
          <a:p>
            <a:pPr algn="ctr"/>
            <a:r>
              <a:rPr lang="en-IE" dirty="0" smtClean="0">
                <a:solidFill>
                  <a:srgbClr val="002060"/>
                </a:solidFill>
              </a:rPr>
              <a:t>authors</a:t>
            </a:r>
            <a:endParaRPr lang="en-IE" dirty="0">
              <a:solidFill>
                <a:srgbClr val="002060"/>
              </a:solidFill>
            </a:endParaRPr>
          </a:p>
        </p:txBody>
      </p:sp>
      <p:cxnSp>
        <p:nvCxnSpPr>
          <p:cNvPr id="8" name="Straight Connector 7"/>
          <p:cNvCxnSpPr>
            <a:stCxn id="4" idx="1"/>
            <a:endCxn id="5" idx="3"/>
          </p:cNvCxnSpPr>
          <p:nvPr/>
        </p:nvCxnSpPr>
        <p:spPr>
          <a:xfrm flipH="1" flipV="1">
            <a:off x="1905000" y="2913966"/>
            <a:ext cx="838200" cy="13403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26404" y="1219200"/>
            <a:ext cx="68580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Why did they write another paper?</a:t>
            </a:r>
          </a:p>
          <a:p>
            <a:pPr algn="ctr"/>
            <a:r>
              <a:rPr lang="en-IE" sz="2400" dirty="0" err="1" smtClean="0"/>
              <a:t>MapReduce</a:t>
            </a:r>
            <a:r>
              <a:rPr lang="en-IE" sz="2400" dirty="0" smtClean="0"/>
              <a:t> solves everything, right?</a:t>
            </a:r>
          </a:p>
        </p:txBody>
      </p:sp>
    </p:spTree>
    <p:extLst>
      <p:ext uri="{BB962C8B-B14F-4D97-AF65-F5344CB8AC3E}">
        <p14:creationId xmlns:p14="http://schemas.microsoft.com/office/powerpoint/2010/main" val="298802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 used for …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 descr="http://stonemaiergames.com/wp-content/uploads/2015/05/Google-Analyt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4438"/>
            <a:ext cx="32385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ack.1.mshcdn.com/media/ZgkyMDEzLzA1LzA5LzdmL2dvb2dsZV9lYXJ0LjJhMGYxLmpwZwpwCXRodW1iCTk1MHg1MzQjCmUJanBn/49002403/a5a/google_ear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4438"/>
            <a:ext cx="4397285" cy="247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quantumbooks.com/wp-content/uploads/2015/06/google-fina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67552"/>
            <a:ext cx="3899045" cy="320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orkut.google.com/imgs/orkut-byGoogle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61" y="5867400"/>
            <a:ext cx="4352523" cy="79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webmonkey.com/wp-content/uploads/2012/01/gpersonalresult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55692"/>
            <a:ext cx="552450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97722" y="5888182"/>
            <a:ext cx="2549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dirty="0" smtClean="0"/>
              <a:t>…</a:t>
            </a:r>
            <a:endParaRPr lang="en-IE" sz="5400" dirty="0"/>
          </a:p>
        </p:txBody>
      </p:sp>
    </p:spTree>
    <p:extLst>
      <p:ext uri="{BB962C8B-B14F-4D97-AF65-F5344CB8AC3E}">
        <p14:creationId xmlns:p14="http://schemas.microsoft.com/office/powerpoint/2010/main" val="296076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Data Model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“</a:t>
            </a:r>
            <a:r>
              <a:rPr lang="en-IE" i="1" dirty="0" smtClean="0"/>
              <a:t>a </a:t>
            </a:r>
            <a:r>
              <a:rPr lang="en-IE" i="1" dirty="0" smtClean="0">
                <a:solidFill>
                  <a:srgbClr val="0070C0"/>
                </a:solidFill>
              </a:rPr>
              <a:t>sparse</a:t>
            </a:r>
            <a:r>
              <a:rPr lang="en-IE" i="1" dirty="0" smtClean="0"/>
              <a:t>, </a:t>
            </a:r>
            <a:r>
              <a:rPr lang="en-IE" i="1" dirty="0" smtClean="0">
                <a:solidFill>
                  <a:srgbClr val="0070C0"/>
                </a:solidFill>
              </a:rPr>
              <a:t>distributed</a:t>
            </a:r>
            <a:r>
              <a:rPr lang="en-IE" i="1" dirty="0" smtClean="0"/>
              <a:t>, </a:t>
            </a:r>
            <a:r>
              <a:rPr lang="en-IE" i="1" dirty="0" smtClean="0">
                <a:solidFill>
                  <a:srgbClr val="0070C0"/>
                </a:solidFill>
              </a:rPr>
              <a:t>persistent,</a:t>
            </a:r>
            <a:r>
              <a:rPr lang="en-IE" i="1" dirty="0" smtClean="0"/>
              <a:t> </a:t>
            </a:r>
            <a:r>
              <a:rPr lang="en-IE" i="1" dirty="0" smtClean="0">
                <a:solidFill>
                  <a:srgbClr val="0070C0"/>
                </a:solidFill>
              </a:rPr>
              <a:t>multi-dimensional</a:t>
            </a:r>
            <a:r>
              <a:rPr lang="en-IE" i="1" dirty="0" smtClean="0"/>
              <a:t>, </a:t>
            </a:r>
            <a:r>
              <a:rPr lang="en-IE" i="1" dirty="0" smtClean="0">
                <a:solidFill>
                  <a:srgbClr val="0070C0"/>
                </a:solidFill>
              </a:rPr>
              <a:t>sorted</a:t>
            </a:r>
            <a:r>
              <a:rPr lang="en-IE" i="1" dirty="0" smtClean="0"/>
              <a:t> </a:t>
            </a:r>
            <a:r>
              <a:rPr lang="en-IE" i="1" dirty="0" smtClean="0">
                <a:solidFill>
                  <a:srgbClr val="0070C0"/>
                </a:solidFill>
              </a:rPr>
              <a:t>map</a:t>
            </a:r>
            <a:r>
              <a:rPr lang="en-IE" dirty="0" smtClean="0"/>
              <a:t>.”</a:t>
            </a:r>
          </a:p>
          <a:p>
            <a:r>
              <a:rPr lang="en-IE" i="1" dirty="0" smtClean="0">
                <a:solidFill>
                  <a:srgbClr val="0070C0"/>
                </a:solidFill>
              </a:rPr>
              <a:t>sparse</a:t>
            </a:r>
            <a:r>
              <a:rPr lang="en-IE" dirty="0" smtClean="0"/>
              <a:t>: not all values form a dense square</a:t>
            </a:r>
          </a:p>
          <a:p>
            <a:r>
              <a:rPr lang="en-IE" i="1" dirty="0" smtClean="0">
                <a:solidFill>
                  <a:srgbClr val="0070C0"/>
                </a:solidFill>
              </a:rPr>
              <a:t>distributed</a:t>
            </a:r>
            <a:r>
              <a:rPr lang="en-IE" dirty="0" smtClean="0"/>
              <a:t>: lots of machines</a:t>
            </a:r>
          </a:p>
          <a:p>
            <a:r>
              <a:rPr lang="en-IE" i="1" dirty="0" smtClean="0">
                <a:solidFill>
                  <a:srgbClr val="0070C0"/>
                </a:solidFill>
              </a:rPr>
              <a:t>persistent</a:t>
            </a:r>
            <a:r>
              <a:rPr lang="en-IE" dirty="0" smtClean="0"/>
              <a:t>: disk storage (GFS)</a:t>
            </a:r>
          </a:p>
          <a:p>
            <a:r>
              <a:rPr lang="en-IE" i="1" dirty="0" smtClean="0">
                <a:solidFill>
                  <a:srgbClr val="0070C0"/>
                </a:solidFill>
              </a:rPr>
              <a:t>multi-dimensional</a:t>
            </a:r>
            <a:r>
              <a:rPr lang="en-IE" dirty="0" smtClean="0"/>
              <a:t>: values with columns</a:t>
            </a:r>
          </a:p>
          <a:p>
            <a:r>
              <a:rPr lang="en-IE" i="1" dirty="0" smtClean="0">
                <a:solidFill>
                  <a:srgbClr val="0070C0"/>
                </a:solidFill>
              </a:rPr>
              <a:t>sorted</a:t>
            </a:r>
            <a:r>
              <a:rPr lang="en-IE" dirty="0" smtClean="0"/>
              <a:t>: sorting lexicographically by row key</a:t>
            </a:r>
          </a:p>
          <a:p>
            <a:r>
              <a:rPr lang="en-IE" i="1" dirty="0" smtClean="0">
                <a:solidFill>
                  <a:srgbClr val="0070C0"/>
                </a:solidFill>
              </a:rPr>
              <a:t>map</a:t>
            </a:r>
            <a:r>
              <a:rPr lang="en-IE" dirty="0" smtClean="0"/>
              <a:t>: look up a key, get a value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49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RECAP: NoSQL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460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in a nutshell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 smtClean="0"/>
              <a:t>(</a:t>
            </a:r>
            <a:r>
              <a:rPr lang="en-IE" dirty="0" smtClean="0">
                <a:solidFill>
                  <a:srgbClr val="00B050"/>
                </a:solidFill>
              </a:rPr>
              <a:t>row</a:t>
            </a:r>
            <a:r>
              <a:rPr lang="en-IE" dirty="0" smtClean="0"/>
              <a:t>, </a:t>
            </a:r>
            <a:r>
              <a:rPr lang="en-IE" dirty="0" smtClean="0">
                <a:solidFill>
                  <a:srgbClr val="7030A0"/>
                </a:solidFill>
              </a:rPr>
              <a:t>column</a:t>
            </a:r>
            <a:r>
              <a:rPr lang="en-IE" dirty="0" smtClean="0"/>
              <a:t>,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en-IE" dirty="0" smtClean="0"/>
              <a:t>) → value</a:t>
            </a:r>
          </a:p>
          <a:p>
            <a:pPr marL="0" indent="0">
              <a:buNone/>
            </a:pPr>
            <a:endParaRPr lang="en-IE" dirty="0"/>
          </a:p>
          <a:p>
            <a:r>
              <a:rPr lang="en-IE" dirty="0" smtClean="0">
                <a:solidFill>
                  <a:srgbClr val="00B050"/>
                </a:solidFill>
              </a:rPr>
              <a:t>row</a:t>
            </a:r>
            <a:r>
              <a:rPr lang="en-IE" dirty="0" smtClean="0"/>
              <a:t>: a row id string </a:t>
            </a:r>
          </a:p>
          <a:p>
            <a:pPr lvl="1"/>
            <a:r>
              <a:rPr lang="en-IE" dirty="0" smtClean="0"/>
              <a:t>e.g., “</a:t>
            </a:r>
            <a:r>
              <a:rPr lang="en-I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Afganistan</a:t>
            </a:r>
            <a:r>
              <a:rPr lang="en-IE" dirty="0" smtClean="0"/>
              <a:t>”</a:t>
            </a:r>
          </a:p>
          <a:p>
            <a:r>
              <a:rPr lang="en-IE" dirty="0" smtClean="0">
                <a:solidFill>
                  <a:srgbClr val="7030A0"/>
                </a:solidFill>
              </a:rPr>
              <a:t>column</a:t>
            </a:r>
            <a:r>
              <a:rPr lang="en-IE" dirty="0" smtClean="0"/>
              <a:t>: a column name string </a:t>
            </a:r>
          </a:p>
          <a:p>
            <a:pPr lvl="1"/>
            <a:r>
              <a:rPr lang="en-IE" dirty="0" smtClean="0"/>
              <a:t>e.g., “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pop-value</a:t>
            </a:r>
            <a:r>
              <a:rPr lang="en-IE" dirty="0" smtClean="0"/>
              <a:t>”</a:t>
            </a:r>
          </a:p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en-IE" dirty="0" smtClean="0"/>
              <a:t>: an integer (64-bit) version time-stamp</a:t>
            </a:r>
          </a:p>
          <a:p>
            <a:pPr lvl="1"/>
            <a:r>
              <a:rPr lang="en-IE" dirty="0" smtClean="0"/>
              <a:t>e.g., 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18545664</a:t>
            </a:r>
          </a:p>
          <a:p>
            <a:r>
              <a:rPr lang="en-IE" dirty="0" smtClean="0"/>
              <a:t>value: the element of the cell</a:t>
            </a:r>
          </a:p>
          <a:p>
            <a:pPr lvl="1"/>
            <a:r>
              <a:rPr lang="en-IE" dirty="0" smtClean="0"/>
              <a:t>e.g., “</a:t>
            </a:r>
            <a:r>
              <a:rPr lang="en-I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31120978</a:t>
            </a:r>
            <a:r>
              <a:rPr lang="en-IE" dirty="0" smtClean="0"/>
              <a:t>”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9149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in a nutshell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3000" dirty="0" smtClean="0"/>
              <a:t>(</a:t>
            </a:r>
            <a:r>
              <a:rPr lang="en-IE" sz="3000" dirty="0" smtClean="0">
                <a:solidFill>
                  <a:srgbClr val="00B050"/>
                </a:solidFill>
              </a:rPr>
              <a:t>row</a:t>
            </a:r>
            <a:r>
              <a:rPr lang="en-IE" sz="3000" dirty="0" smtClean="0"/>
              <a:t>, </a:t>
            </a:r>
            <a:r>
              <a:rPr lang="en-IE" sz="3000" dirty="0" smtClean="0">
                <a:solidFill>
                  <a:srgbClr val="7030A0"/>
                </a:solidFill>
              </a:rPr>
              <a:t>column</a:t>
            </a:r>
            <a:r>
              <a:rPr lang="en-IE" sz="3000" dirty="0" smtClean="0"/>
              <a:t>, </a:t>
            </a:r>
            <a:r>
              <a:rPr lang="en-IE" sz="3000" dirty="0" smtClean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en-IE" sz="3000" dirty="0" smtClean="0"/>
              <a:t>) → value</a:t>
            </a:r>
          </a:p>
          <a:p>
            <a:pPr marL="0" indent="0">
              <a:buNone/>
            </a:pPr>
            <a:r>
              <a:rPr lang="en-IE" sz="3000" dirty="0" smtClean="0"/>
              <a:t>(</a:t>
            </a:r>
            <a:r>
              <a:rPr lang="en-IE" sz="2800" b="1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Afganistan</a:t>
            </a:r>
            <a:r>
              <a:rPr lang="en-IE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IE" sz="28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pop-value</a:t>
            </a:r>
            <a:r>
              <a:rPr lang="en-IE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IE" sz="28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IE" sz="2800" b="1" baseline="-250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IE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IE" sz="2800" dirty="0" smtClean="0"/>
              <a:t>→</a:t>
            </a:r>
            <a:endParaRPr lang="en-IE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75604"/>
              </p:ext>
            </p:extLst>
          </p:nvPr>
        </p:nvGraphicFramePr>
        <p:xfrm>
          <a:off x="533400" y="3220720"/>
          <a:ext cx="8229600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800100"/>
                <a:gridCol w="800100"/>
                <a:gridCol w="800100"/>
                <a:gridCol w="876300"/>
                <a:gridCol w="762000"/>
                <a:gridCol w="1295400"/>
                <a:gridCol w="4572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capital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continent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pop-value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pop-year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Kabul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Asia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E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31143292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2009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31120978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31108077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2011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Albania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Tirana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Europe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2912380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2010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3011405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2013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 gridSpan="2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" y="3571240"/>
            <a:ext cx="8229600" cy="1143000"/>
          </a:xfrm>
          <a:prstGeom prst="rect">
            <a:avLst/>
          </a:prstGeom>
          <a:noFill/>
          <a:ln w="508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5334000" y="3190240"/>
            <a:ext cx="2057400" cy="2590800"/>
          </a:xfrm>
          <a:prstGeom prst="rect">
            <a:avLst/>
          </a:prstGeom>
          <a:noFill/>
          <a:ln w="508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5334000" y="4333240"/>
            <a:ext cx="3429000" cy="381000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TextBox 10"/>
          <p:cNvSpPr txBox="1"/>
          <p:nvPr/>
        </p:nvSpPr>
        <p:spPr>
          <a:xfrm>
            <a:off x="6400800" y="1853625"/>
            <a:ext cx="255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31108077</a:t>
            </a:r>
            <a:endParaRPr lang="en-IE" sz="3600" b="1" dirty="0"/>
          </a:p>
        </p:txBody>
      </p:sp>
    </p:spTree>
    <p:extLst>
      <p:ext uri="{BB962C8B-B14F-4D97-AF65-F5344CB8AC3E}">
        <p14:creationId xmlns:p14="http://schemas.microsoft.com/office/powerpoint/2010/main" val="331291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Sorted Keys</a:t>
            </a:r>
            <a:endParaRPr lang="en-IE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582456"/>
              </p:ext>
            </p:extLst>
          </p:nvPr>
        </p:nvGraphicFramePr>
        <p:xfrm>
          <a:off x="838199" y="1447800"/>
          <a:ext cx="8001001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697"/>
                <a:gridCol w="976867"/>
                <a:gridCol w="976867"/>
                <a:gridCol w="930349"/>
                <a:gridCol w="1581593"/>
                <a:gridCol w="558210"/>
                <a:gridCol w="11164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capital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pop-value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pop-year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Asia:Afghanistan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Kabul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E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31143292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2009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31120978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31108077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2011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002060"/>
                          </a:solidFill>
                          <a:effectLst/>
                        </a:rPr>
                        <a:t>Asia:Azerbaijan</a:t>
                      </a:r>
                      <a:endParaRPr lang="en-IE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Europe:Albania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Tirana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2912380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2010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3011405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2013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Europe:Andorra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>
            <a:off x="152400" y="1905000"/>
            <a:ext cx="685800" cy="3276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S</a:t>
            </a:r>
          </a:p>
          <a:p>
            <a:pPr algn="ctr"/>
            <a:r>
              <a:rPr lang="en-IE" sz="2400" b="1" dirty="0" smtClean="0"/>
              <a:t>O</a:t>
            </a:r>
          </a:p>
          <a:p>
            <a:pPr algn="ctr"/>
            <a:r>
              <a:rPr lang="en-IE" sz="2400" b="1" dirty="0" smtClean="0"/>
              <a:t>R</a:t>
            </a:r>
          </a:p>
          <a:p>
            <a:pPr algn="ctr"/>
            <a:r>
              <a:rPr lang="en-IE" sz="2400" b="1" dirty="0" smtClean="0"/>
              <a:t>T</a:t>
            </a:r>
          </a:p>
          <a:p>
            <a:pPr algn="ctr"/>
            <a:r>
              <a:rPr lang="en-IE" sz="2400" b="1" dirty="0" smtClean="0"/>
              <a:t>E</a:t>
            </a:r>
          </a:p>
          <a:p>
            <a:pPr algn="ctr"/>
            <a:r>
              <a:rPr lang="en-IE" sz="2400" b="1" dirty="0"/>
              <a:t>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5562599"/>
            <a:ext cx="34290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Benefits of sorted keys vs. hashed keys?</a:t>
            </a:r>
          </a:p>
        </p:txBody>
      </p:sp>
    </p:spTree>
    <p:extLst>
      <p:ext uri="{BB962C8B-B14F-4D97-AF65-F5344CB8AC3E}">
        <p14:creationId xmlns:p14="http://schemas.microsoft.com/office/powerpoint/2010/main" val="194100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Tablets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 algn="ctr">
              <a:buNone/>
            </a:pPr>
            <a:r>
              <a:rPr lang="en-IE" i="1" dirty="0" smtClean="0"/>
              <a:t>Take advantage of locality of processing!</a:t>
            </a:r>
            <a:endParaRPr lang="en-IE" i="1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064449"/>
              </p:ext>
            </p:extLst>
          </p:nvPr>
        </p:nvGraphicFramePr>
        <p:xfrm>
          <a:off x="838199" y="1447800"/>
          <a:ext cx="8001001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697"/>
                <a:gridCol w="976867"/>
                <a:gridCol w="976867"/>
                <a:gridCol w="930349"/>
                <a:gridCol w="1581593"/>
                <a:gridCol w="558210"/>
                <a:gridCol w="11164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capital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pop-value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pop-year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Asia:Afghanistan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Kabul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E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31143292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2009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31120978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31108077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2011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002060"/>
                          </a:solidFill>
                          <a:effectLst/>
                        </a:rPr>
                        <a:t>Asia:Azerbaijan</a:t>
                      </a:r>
                      <a:endParaRPr lang="en-IE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Europe:Albania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Tirana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2912380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2010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3011405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2013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Europe:Andorra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Up-Down Arrow 6"/>
          <p:cNvSpPr/>
          <p:nvPr/>
        </p:nvSpPr>
        <p:spPr>
          <a:xfrm>
            <a:off x="228600" y="1828800"/>
            <a:ext cx="533400" cy="1828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A</a:t>
            </a:r>
          </a:p>
          <a:p>
            <a:pPr algn="ctr"/>
            <a:r>
              <a:rPr lang="en-IE" b="1" dirty="0" smtClean="0"/>
              <a:t>S</a:t>
            </a:r>
          </a:p>
          <a:p>
            <a:pPr algn="ctr"/>
            <a:r>
              <a:rPr lang="en-IE" b="1" dirty="0" smtClean="0"/>
              <a:t>I</a:t>
            </a:r>
          </a:p>
          <a:p>
            <a:pPr algn="ctr"/>
            <a:r>
              <a:rPr lang="en-IE" b="1" dirty="0"/>
              <a:t>A</a:t>
            </a:r>
          </a:p>
        </p:txBody>
      </p:sp>
      <p:sp>
        <p:nvSpPr>
          <p:cNvPr id="8" name="Up-Down Arrow 7"/>
          <p:cNvSpPr/>
          <p:nvPr/>
        </p:nvSpPr>
        <p:spPr>
          <a:xfrm>
            <a:off x="228600" y="3657600"/>
            <a:ext cx="533400" cy="1828800"/>
          </a:xfrm>
          <a:prstGeom prst="up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E</a:t>
            </a:r>
          </a:p>
          <a:p>
            <a:pPr algn="ctr"/>
            <a:r>
              <a:rPr lang="en-IE" b="1" dirty="0" smtClean="0"/>
              <a:t>U</a:t>
            </a:r>
          </a:p>
          <a:p>
            <a:pPr algn="ctr"/>
            <a:r>
              <a:rPr lang="en-IE" b="1" dirty="0" smtClean="0"/>
              <a:t>R</a:t>
            </a:r>
          </a:p>
          <a:p>
            <a:pPr algn="ctr"/>
            <a:r>
              <a:rPr lang="en-IE" b="1" dirty="0" smtClean="0"/>
              <a:t>O</a:t>
            </a:r>
          </a:p>
          <a:p>
            <a:pPr algn="ctr"/>
            <a:r>
              <a:rPr lang="en-IE" b="1" dirty="0" smtClean="0"/>
              <a:t>P</a:t>
            </a:r>
          </a:p>
          <a:p>
            <a:pPr algn="ctr"/>
            <a:r>
              <a:rPr lang="en-IE" b="1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25306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 real-</a:t>
            </a:r>
            <a:r>
              <a:rPr lang="es-CL" dirty="0" err="1" smtClean="0"/>
              <a:t>world</a:t>
            </a:r>
            <a:r>
              <a:rPr lang="es-CL" dirty="0" smtClean="0"/>
              <a:t> </a:t>
            </a:r>
            <a:r>
              <a:rPr lang="es-CL" dirty="0" err="1" smtClean="0"/>
              <a:t>example</a:t>
            </a:r>
            <a:r>
              <a:rPr lang="es-CL" dirty="0" smtClean="0"/>
              <a:t> of </a:t>
            </a:r>
            <a:r>
              <a:rPr lang="es-CL" dirty="0" err="1" smtClean="0"/>
              <a:t>locality</a:t>
            </a:r>
            <a:r>
              <a:rPr lang="es-CL" dirty="0" smtClean="0"/>
              <a:t>/</a:t>
            </a:r>
            <a:r>
              <a:rPr lang="es-CL" dirty="0" err="1" smtClean="0"/>
              <a:t>sorting</a:t>
            </a:r>
            <a:endParaRPr lang="es-CL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521254"/>
              </p:ext>
            </p:extLst>
          </p:nvPr>
        </p:nvGraphicFramePr>
        <p:xfrm>
          <a:off x="838199" y="1447800"/>
          <a:ext cx="8001001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1"/>
                <a:gridCol w="609600"/>
                <a:gridCol w="685800"/>
                <a:gridCol w="381000"/>
                <a:gridCol w="2286000"/>
                <a:gridCol w="457200"/>
                <a:gridCol w="838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language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title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links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com.imdb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IE" dirty="0" err="1" smtClean="0">
                          <a:effectLst/>
                        </a:rPr>
                        <a:t>en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E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IMDb</a:t>
                      </a:r>
                      <a:r>
                        <a:rPr lang="en-I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Home</a:t>
                      </a:r>
                      <a:endParaRPr lang="en-IE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IMDB</a:t>
                      </a:r>
                      <a:r>
                        <a:rPr lang="en-I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 - Movies</a:t>
                      </a:r>
                      <a:endParaRPr lang="en-IE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IMDb</a:t>
                      </a:r>
                      <a:endParaRPr lang="en-IE" dirty="0" smtClean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002060"/>
                          </a:solidFill>
                          <a:effectLst/>
                        </a:rPr>
                        <a:t>com.imdb</a:t>
                      </a:r>
                      <a:r>
                        <a:rPr lang="en-IE" dirty="0" smtClean="0">
                          <a:solidFill>
                            <a:srgbClr val="002060"/>
                          </a:solidFill>
                          <a:effectLst/>
                        </a:rPr>
                        <a:t>/title/tt2724064/</a:t>
                      </a:r>
                      <a:endParaRPr lang="en-IE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IE" baseline="-250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Sharknado</a:t>
                      </a:r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IE" baseline="-250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err="1" smtClean="0">
                          <a:solidFill>
                            <a:srgbClr val="002060"/>
                          </a:solidFill>
                          <a:effectLst/>
                        </a:rPr>
                        <a:t>com.imdb</a:t>
                      </a:r>
                      <a:r>
                        <a:rPr lang="en-IE" dirty="0" smtClean="0">
                          <a:solidFill>
                            <a:srgbClr val="002060"/>
                          </a:solidFill>
                          <a:effectLst/>
                        </a:rPr>
                        <a:t>/title/tt3062074/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Sharknado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  <a:effectLst/>
                        </a:rPr>
                        <a:t> II</a:t>
                      </a:r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org.wikipedia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multi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Wikipedia</a:t>
                      </a:r>
                      <a:endParaRPr lang="en-IE" dirty="0" smtClean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Wikipedia Home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 smtClean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org.wikipedia.ace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ace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 </a:t>
                      </a:r>
                      <a:r>
                        <a:rPr lang="en-IE" dirty="0" err="1" smtClean="0"/>
                        <a:t>Wikipèdia</a:t>
                      </a:r>
                      <a:r>
                        <a:rPr lang="en-IE" dirty="0" smtClean="0"/>
                        <a:t> </a:t>
                      </a:r>
                      <a:r>
                        <a:rPr lang="en-IE" dirty="0" err="1" smtClean="0"/>
                        <a:t>bahsa</a:t>
                      </a:r>
                      <a:r>
                        <a:rPr lang="en-IE" dirty="0" smtClean="0"/>
                        <a:t> </a:t>
                      </a:r>
                      <a:r>
                        <a:rPr lang="en-IE" dirty="0" err="1" smtClean="0"/>
                        <a:t>Acèh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8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Distribution</a:t>
            </a:r>
            <a:endParaRPr lang="en-IE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40584" y="5069938"/>
            <a:ext cx="61553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77" y="4581882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7" y="4581884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77" y="4581884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4581883"/>
            <a:ext cx="1661966" cy="97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Elbow Connector 11"/>
          <p:cNvCxnSpPr>
            <a:endCxn id="11" idx="0"/>
          </p:cNvCxnSpPr>
          <p:nvPr/>
        </p:nvCxnSpPr>
        <p:spPr>
          <a:xfrm rot="5400000">
            <a:off x="2113189" y="2173466"/>
            <a:ext cx="1735813" cy="3081021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endCxn id="8" idx="0"/>
          </p:cNvCxnSpPr>
          <p:nvPr/>
        </p:nvCxnSpPr>
        <p:spPr>
          <a:xfrm rot="5400000">
            <a:off x="3115077" y="3175354"/>
            <a:ext cx="1735812" cy="107724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9" idx="0"/>
          </p:cNvCxnSpPr>
          <p:nvPr/>
        </p:nvCxnSpPr>
        <p:spPr>
          <a:xfrm rot="16200000" flipH="1">
            <a:off x="4105675" y="3261999"/>
            <a:ext cx="1735814" cy="903955"/>
          </a:xfrm>
          <a:prstGeom prst="bentConnector3">
            <a:avLst>
              <a:gd name="adj1" fmla="val 340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endCxn id="10" idx="0"/>
          </p:cNvCxnSpPr>
          <p:nvPr/>
        </p:nvCxnSpPr>
        <p:spPr>
          <a:xfrm>
            <a:off x="4594579" y="3433944"/>
            <a:ext cx="2812181" cy="114794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657601" y="174300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74" y="1143000"/>
            <a:ext cx="3495675" cy="78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73" y="2124005"/>
            <a:ext cx="3495675" cy="6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657601" y="2983468"/>
            <a:ext cx="17679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Split by tablet</a:t>
            </a:r>
            <a:endParaRPr lang="en-IE" b="1" dirty="0"/>
          </a:p>
        </p:txBody>
      </p:sp>
      <p:pic>
        <p:nvPicPr>
          <p:cNvPr id="1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165" y="2889572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79777" y="1600200"/>
            <a:ext cx="8229600" cy="4876800"/>
          </a:xfrm>
        </p:spPr>
        <p:txBody>
          <a:bodyPr/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 algn="ctr">
              <a:buNone/>
            </a:pPr>
            <a:r>
              <a:rPr lang="en-IE" b="1" i="1" dirty="0" smtClean="0"/>
              <a:t>Horizontal</a:t>
            </a:r>
            <a:r>
              <a:rPr lang="en-IE" i="1" dirty="0" smtClean="0"/>
              <a:t> range partitioning</a:t>
            </a:r>
            <a:endParaRPr lang="en-IE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6705600" y="1314271"/>
            <a:ext cx="2293257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Pros and cons versus hash partitioning?</a:t>
            </a:r>
          </a:p>
        </p:txBody>
      </p:sp>
    </p:spTree>
    <p:extLst>
      <p:ext uri="{BB962C8B-B14F-4D97-AF65-F5344CB8AC3E}">
        <p14:creationId xmlns:p14="http://schemas.microsoft.com/office/powerpoint/2010/main" val="176142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78035E-7 L 0.01268 0.27052 L 0.11441 0.28116 L 0.11441 0.48833 " pathEditMode="relative" ptsTypes="AAAA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5549E-6 L 0.00156 0.14612 L -0.32379 0.14404 L -0.3224 0.35121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11" y="1754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</a:t>
            </a:r>
            <a:r>
              <a:rPr lang="en-IE" dirty="0" smtClean="0">
                <a:solidFill>
                  <a:srgbClr val="35CA1C"/>
                </a:solidFill>
              </a:rPr>
              <a:t>Column Families</a:t>
            </a:r>
            <a:endParaRPr lang="en-IE" dirty="0">
              <a:solidFill>
                <a:srgbClr val="35CA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10000"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endParaRPr lang="en-IE" sz="2800" dirty="0" smtClean="0"/>
          </a:p>
          <a:p>
            <a:r>
              <a:rPr lang="en-IE" sz="2800" dirty="0" smtClean="0"/>
              <a:t>Group logically similar columns together</a:t>
            </a:r>
          </a:p>
          <a:p>
            <a:pPr lvl="1"/>
            <a:r>
              <a:rPr lang="en-IE" sz="2400" dirty="0" smtClean="0"/>
              <a:t>Accessed efficiently together</a:t>
            </a:r>
          </a:p>
          <a:p>
            <a:pPr lvl="1"/>
            <a:r>
              <a:rPr lang="en-IE" sz="2400" dirty="0" smtClean="0"/>
              <a:t>Access-control and storage: column family level</a:t>
            </a:r>
          </a:p>
          <a:p>
            <a:pPr lvl="1"/>
            <a:r>
              <a:rPr lang="en-IE" sz="2400" dirty="0" smtClean="0"/>
              <a:t>If of same type, can be compressed</a:t>
            </a:r>
            <a:endParaRPr lang="en-IE" sz="2400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400694"/>
              </p:ext>
            </p:extLst>
          </p:nvPr>
        </p:nvGraphicFramePr>
        <p:xfrm>
          <a:off x="685800" y="1143000"/>
          <a:ext cx="8001001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697"/>
                <a:gridCol w="976867"/>
                <a:gridCol w="976867"/>
                <a:gridCol w="930349"/>
                <a:gridCol w="1581593"/>
                <a:gridCol w="558210"/>
                <a:gridCol w="11164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err="1" smtClean="0">
                          <a:solidFill>
                            <a:srgbClr val="35CA1C"/>
                          </a:solidFill>
                        </a:rPr>
                        <a:t>pol:</a:t>
                      </a:r>
                      <a:r>
                        <a:rPr lang="en-IE" b="1" dirty="0" err="1" smtClean="0">
                          <a:solidFill>
                            <a:schemeClr val="bg1"/>
                          </a:solidFill>
                        </a:rPr>
                        <a:t>capital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err="1" smtClean="0">
                          <a:solidFill>
                            <a:srgbClr val="35CA1C"/>
                          </a:solidFill>
                        </a:rPr>
                        <a:t>demo:</a:t>
                      </a:r>
                      <a:r>
                        <a:rPr lang="en-IE" b="1" dirty="0" err="1" smtClean="0">
                          <a:solidFill>
                            <a:schemeClr val="bg1"/>
                          </a:solidFill>
                        </a:rPr>
                        <a:t>pop-value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err="1" smtClean="0">
                          <a:solidFill>
                            <a:srgbClr val="35CA1C"/>
                          </a:solidFill>
                        </a:rPr>
                        <a:t>demo:</a:t>
                      </a:r>
                      <a:r>
                        <a:rPr lang="en-IE" b="1" dirty="0" err="1" smtClean="0">
                          <a:solidFill>
                            <a:schemeClr val="bg1"/>
                          </a:solidFill>
                        </a:rPr>
                        <a:t>pop-year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Asia:Afghanistan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Kabul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E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31143292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2009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31120978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31108077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2011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002060"/>
                          </a:solidFill>
                          <a:effectLst/>
                        </a:rPr>
                        <a:t>Asia:Azerbaijan</a:t>
                      </a:r>
                      <a:endParaRPr lang="en-IE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Europe:Albania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Tirana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2912380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2010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3011405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2013</a:t>
                      </a:r>
                    </a:p>
                  </a:txBody>
                  <a:tcPr marL="88969" marR="8896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Europe:Andorra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66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Versioning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876800"/>
          </a:xfrm>
        </p:spPr>
        <p:txBody>
          <a:bodyPr/>
          <a:lstStyle/>
          <a:p>
            <a:r>
              <a:rPr lang="en-IE" dirty="0" smtClean="0"/>
              <a:t>Similar to Apache </a:t>
            </a:r>
            <a:r>
              <a:rPr lang="en-IE" dirty="0" smtClean="0"/>
              <a:t>Dynamo</a:t>
            </a:r>
            <a:endParaRPr lang="en-IE" dirty="0" smtClean="0"/>
          </a:p>
          <a:p>
            <a:pPr lvl="1"/>
            <a:r>
              <a:rPr lang="en-IE" dirty="0" smtClean="0"/>
              <a:t>Cell-level</a:t>
            </a:r>
          </a:p>
          <a:p>
            <a:pPr lvl="1"/>
            <a:r>
              <a:rPr lang="en-IE" dirty="0" smtClean="0"/>
              <a:t>64-bit integer time stamps</a:t>
            </a:r>
          </a:p>
          <a:p>
            <a:pPr lvl="1"/>
            <a:r>
              <a:rPr lang="en-IE" dirty="0" smtClean="0"/>
              <a:t>Inserts push down current version</a:t>
            </a:r>
          </a:p>
          <a:p>
            <a:pPr lvl="1"/>
            <a:r>
              <a:rPr lang="en-IE" dirty="0" smtClean="0"/>
              <a:t>Lazy deletions / periodic garbage collection</a:t>
            </a:r>
          </a:p>
          <a:p>
            <a:pPr lvl="1"/>
            <a:r>
              <a:rPr lang="en-IE" dirty="0" smtClean="0"/>
              <a:t>Two options:</a:t>
            </a:r>
          </a:p>
          <a:p>
            <a:pPr lvl="2"/>
            <a:r>
              <a:rPr lang="en-IE" dirty="0" smtClean="0"/>
              <a:t>keep last </a:t>
            </a:r>
            <a:r>
              <a:rPr lang="en-IE" i="1" dirty="0" smtClean="0"/>
              <a:t>n</a:t>
            </a:r>
            <a:r>
              <a:rPr lang="en-IE" dirty="0" smtClean="0"/>
              <a:t> versions</a:t>
            </a:r>
          </a:p>
          <a:p>
            <a:pPr lvl="2"/>
            <a:r>
              <a:rPr lang="en-IE" dirty="0" smtClean="0"/>
              <a:t>keep versions newer than </a:t>
            </a:r>
            <a:r>
              <a:rPr lang="en-IE" i="1" dirty="0" smtClean="0"/>
              <a:t>t</a:t>
            </a:r>
            <a:r>
              <a:rPr lang="en-IE" dirty="0" smtClean="0"/>
              <a:t> time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9892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</a:t>
            </a:r>
            <a:r>
              <a:rPr lang="en-IE" dirty="0" err="1" smtClean="0"/>
              <a:t>SSTable</a:t>
            </a:r>
            <a:r>
              <a:rPr lang="en-IE" dirty="0" smtClean="0"/>
              <a:t> Map Implementation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64k blocks (default) with index in footer (GFS)</a:t>
            </a:r>
          </a:p>
          <a:p>
            <a:r>
              <a:rPr lang="en-IE" sz="2400" dirty="0" smtClean="0"/>
              <a:t>Index loaded into memory, allows for seeks</a:t>
            </a:r>
          </a:p>
          <a:p>
            <a:r>
              <a:rPr lang="en-IE" sz="2400" dirty="0" smtClean="0"/>
              <a:t>Can be split or merged, as needed</a:t>
            </a:r>
            <a:endParaRPr lang="en-IE" sz="2400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295892"/>
              </p:ext>
            </p:extLst>
          </p:nvPr>
        </p:nvGraphicFramePr>
        <p:xfrm>
          <a:off x="914399" y="2651760"/>
          <a:ext cx="8001001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697"/>
                <a:gridCol w="976867"/>
                <a:gridCol w="976867"/>
                <a:gridCol w="930349"/>
                <a:gridCol w="1581593"/>
                <a:gridCol w="558210"/>
                <a:gridCol w="11164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err="1" smtClean="0">
                          <a:solidFill>
                            <a:srgbClr val="35CA1C"/>
                          </a:solidFill>
                        </a:rPr>
                        <a:t>pol:</a:t>
                      </a:r>
                      <a:r>
                        <a:rPr lang="en-IE" b="1" dirty="0" err="1" smtClean="0">
                          <a:solidFill>
                            <a:schemeClr val="bg1"/>
                          </a:solidFill>
                        </a:rPr>
                        <a:t>capital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err="1" smtClean="0">
                          <a:solidFill>
                            <a:srgbClr val="35CA1C"/>
                          </a:solidFill>
                        </a:rPr>
                        <a:t>demo:</a:t>
                      </a:r>
                      <a:r>
                        <a:rPr lang="en-IE" b="1" dirty="0" err="1" smtClean="0">
                          <a:solidFill>
                            <a:schemeClr val="bg1"/>
                          </a:solidFill>
                        </a:rPr>
                        <a:t>pop-value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E" b="1" dirty="0" err="1" smtClean="0">
                          <a:solidFill>
                            <a:srgbClr val="35CA1C"/>
                          </a:solidFill>
                        </a:rPr>
                        <a:t>demo:</a:t>
                      </a:r>
                      <a:r>
                        <a:rPr lang="en-IE" b="1" dirty="0" err="1" smtClean="0">
                          <a:solidFill>
                            <a:schemeClr val="bg1"/>
                          </a:solidFill>
                        </a:rPr>
                        <a:t>pop-year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123613">
                <a:tc rowSpan="3"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Asia:Afghanistan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Kabul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en-IE" baseline="-25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31143292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2009</a:t>
                      </a:r>
                      <a:endParaRPr lang="en-I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2147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31120978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effectLst/>
                      </a:endParaRPr>
                    </a:p>
                  </a:txBody>
                  <a:tcPr marL="88969" marR="88969" anchor="ctr"/>
                </a:tc>
                <a:tc vMerge="1">
                  <a:txBody>
                    <a:bodyPr/>
                    <a:lstStyle/>
                    <a:p>
                      <a:pPr algn="r"/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1236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31108077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effectLst/>
                        </a:rPr>
                        <a:t>t</a:t>
                      </a:r>
                      <a:r>
                        <a:rPr lang="en-IE" baseline="-25000" dirty="0" smtClean="0">
                          <a:effectLst/>
                        </a:rPr>
                        <a:t>4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effectLst/>
                        </a:rPr>
                        <a:t>2011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002060"/>
                          </a:solidFill>
                          <a:effectLst/>
                        </a:rPr>
                        <a:t>Asia:Azerbaijan</a:t>
                      </a:r>
                      <a:endParaRPr lang="en-IE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002060"/>
                          </a:solidFill>
                          <a:effectLst/>
                        </a:rPr>
                        <a:t>Asia:Japan</a:t>
                      </a:r>
                      <a:endParaRPr lang="en-IE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002060"/>
                          </a:solidFill>
                          <a:effectLst/>
                        </a:rPr>
                        <a:t>Asia:Jordan</a:t>
                      </a:r>
                      <a:endParaRPr lang="en-IE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 smtClean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370840">
                <a:tc gridSpan="7"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7030A0"/>
                          </a:solidFill>
                          <a:effectLst/>
                        </a:rPr>
                        <a:t>Block</a:t>
                      </a:r>
                      <a:r>
                        <a:rPr lang="en-IE" b="1" baseline="0" dirty="0" smtClean="0">
                          <a:solidFill>
                            <a:srgbClr val="7030A0"/>
                          </a:solidFill>
                          <a:effectLst/>
                        </a:rPr>
                        <a:t> 0 / Offset 0 / </a:t>
                      </a:r>
                      <a:r>
                        <a:rPr lang="en-IE" b="1" baseline="0" dirty="0" err="1" smtClean="0">
                          <a:solidFill>
                            <a:srgbClr val="7030A0"/>
                          </a:solidFill>
                          <a:effectLst/>
                        </a:rPr>
                        <a:t>Asia:Afghanistan</a:t>
                      </a:r>
                      <a:endParaRPr lang="en-IE" b="1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baseline="-250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I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/>
                    </a:solidFill>
                  </a:tcPr>
                </a:tc>
              </a:tr>
              <a:tr h="370840">
                <a:tc gridSpan="7">
                  <a:txBody>
                    <a:bodyPr/>
                    <a:lstStyle/>
                    <a:p>
                      <a:r>
                        <a:rPr lang="en-IE" b="1" dirty="0" smtClean="0">
                          <a:solidFill>
                            <a:srgbClr val="008000"/>
                          </a:solidFill>
                          <a:effectLst/>
                        </a:rPr>
                        <a:t>Block 1 / Offset</a:t>
                      </a:r>
                      <a:r>
                        <a:rPr lang="en-IE" b="1" baseline="0" dirty="0" smtClean="0">
                          <a:solidFill>
                            <a:srgbClr val="008000"/>
                          </a:solidFill>
                          <a:effectLst/>
                        </a:rPr>
                        <a:t> 65536 / Asia: Japan</a:t>
                      </a:r>
                      <a:endParaRPr lang="en-IE" b="1" dirty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88969" marR="8896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14399" y="3032760"/>
            <a:ext cx="8001000" cy="1828800"/>
          </a:xfrm>
          <a:prstGeom prst="rect">
            <a:avLst/>
          </a:prstGeom>
          <a:noFill/>
          <a:ln w="508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914399" y="4873171"/>
            <a:ext cx="8001000" cy="1143000"/>
          </a:xfrm>
          <a:prstGeom prst="rect">
            <a:avLst/>
          </a:prstGeom>
          <a:noFill/>
          <a:ln w="508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457200" y="303276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7030A0"/>
                </a:solidFill>
              </a:rPr>
              <a:t>0</a:t>
            </a:r>
            <a:endParaRPr lang="en-IE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86156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008000"/>
                </a:solidFill>
              </a:rPr>
              <a:t>65536</a:t>
            </a:r>
            <a:endParaRPr lang="en-IE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6096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1">
                    <a:lumMod val="50000"/>
                  </a:schemeClr>
                </a:solidFill>
              </a:rPr>
              <a:t>Index:</a:t>
            </a:r>
            <a:endParaRPr lang="en-I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1143000"/>
            <a:ext cx="2064657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How to handle writes?</a:t>
            </a:r>
          </a:p>
        </p:txBody>
      </p:sp>
    </p:spTree>
    <p:extLst>
      <p:ext uri="{BB962C8B-B14F-4D97-AF65-F5344CB8AC3E}">
        <p14:creationId xmlns:p14="http://schemas.microsoft.com/office/powerpoint/2010/main" val="69875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Buffered/Batched Writes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4038600"/>
            <a:ext cx="7620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" y="4114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GFS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593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In-memory</a:t>
            </a:r>
            <a:endParaRPr lang="en-IE" dirty="0"/>
          </a:p>
        </p:txBody>
      </p:sp>
      <p:sp>
        <p:nvSpPr>
          <p:cNvPr id="12" name="Folded Corner 11"/>
          <p:cNvSpPr/>
          <p:nvPr/>
        </p:nvSpPr>
        <p:spPr>
          <a:xfrm>
            <a:off x="2057400" y="4495800"/>
            <a:ext cx="1600200" cy="76200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Tablet log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271728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Memtable</a:t>
            </a:r>
            <a:endParaRPr lang="en-IE" dirty="0"/>
          </a:p>
        </p:txBody>
      </p:sp>
      <p:cxnSp>
        <p:nvCxnSpPr>
          <p:cNvPr id="16" name="Elbow Connector 15"/>
          <p:cNvCxnSpPr>
            <a:endCxn id="12" idx="2"/>
          </p:cNvCxnSpPr>
          <p:nvPr/>
        </p:nvCxnSpPr>
        <p:spPr>
          <a:xfrm flipV="1">
            <a:off x="1600200" y="5257800"/>
            <a:ext cx="1257300" cy="609600"/>
          </a:xfrm>
          <a:prstGeom prst="bentConnector2">
            <a:avLst/>
          </a:prstGeom>
          <a:ln w="41275">
            <a:solidFill>
              <a:schemeClr val="accent3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0"/>
          </p:cNvCxnSpPr>
          <p:nvPr/>
        </p:nvCxnSpPr>
        <p:spPr>
          <a:xfrm flipV="1">
            <a:off x="2857500" y="3784084"/>
            <a:ext cx="0" cy="711716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066800" y="5562600"/>
            <a:ext cx="1162050" cy="533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WRITE</a:t>
            </a:r>
            <a:endParaRPr lang="en-IE" b="1" dirty="0"/>
          </a:p>
        </p:txBody>
      </p:sp>
      <p:sp>
        <p:nvSpPr>
          <p:cNvPr id="27" name="Oval 26"/>
          <p:cNvSpPr/>
          <p:nvPr/>
        </p:nvSpPr>
        <p:spPr>
          <a:xfrm>
            <a:off x="7271659" y="2548493"/>
            <a:ext cx="1162050" cy="533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READ</a:t>
            </a:r>
            <a:endParaRPr lang="en-IE" b="1" dirty="0"/>
          </a:p>
        </p:txBody>
      </p:sp>
      <p:cxnSp>
        <p:nvCxnSpPr>
          <p:cNvPr id="29" name="Straight Arrow Connector 28"/>
          <p:cNvCxnSpPr>
            <a:endCxn id="27" idx="2"/>
          </p:cNvCxnSpPr>
          <p:nvPr/>
        </p:nvCxnSpPr>
        <p:spPr>
          <a:xfrm flipV="1">
            <a:off x="3657600" y="2815193"/>
            <a:ext cx="3614059" cy="435491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2126458" y="5048250"/>
            <a:ext cx="388142" cy="1333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2" name="Oval 41"/>
          <p:cNvSpPr/>
          <p:nvPr/>
        </p:nvSpPr>
        <p:spPr>
          <a:xfrm>
            <a:off x="2126458" y="3574018"/>
            <a:ext cx="388142" cy="1333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45" name="Rectangle 44"/>
          <p:cNvSpPr/>
          <p:nvPr/>
        </p:nvSpPr>
        <p:spPr>
          <a:xfrm>
            <a:off x="4724400" y="4305300"/>
            <a:ext cx="38862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r>
              <a:rPr lang="en-IE" dirty="0" smtClean="0"/>
              <a:t>Tablet</a:t>
            </a:r>
            <a:endParaRPr lang="en-IE" dirty="0"/>
          </a:p>
        </p:txBody>
      </p:sp>
      <p:sp>
        <p:nvSpPr>
          <p:cNvPr id="46" name="Rectangle 45"/>
          <p:cNvSpPr/>
          <p:nvPr/>
        </p:nvSpPr>
        <p:spPr>
          <a:xfrm>
            <a:off x="4865917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SSTable1</a:t>
            </a:r>
            <a:endParaRPr lang="en-IE" dirty="0"/>
          </a:p>
        </p:txBody>
      </p:sp>
      <p:sp>
        <p:nvSpPr>
          <p:cNvPr id="47" name="Rectangle 46"/>
          <p:cNvSpPr/>
          <p:nvPr/>
        </p:nvSpPr>
        <p:spPr>
          <a:xfrm>
            <a:off x="6144988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SSTable2</a:t>
            </a:r>
            <a:endParaRPr lang="en-IE" dirty="0"/>
          </a:p>
        </p:txBody>
      </p:sp>
      <p:sp>
        <p:nvSpPr>
          <p:cNvPr id="48" name="Rectangle 47"/>
          <p:cNvSpPr/>
          <p:nvPr/>
        </p:nvSpPr>
        <p:spPr>
          <a:xfrm>
            <a:off x="7407729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SSTable3</a:t>
            </a:r>
            <a:endParaRPr lang="en-IE" dirty="0"/>
          </a:p>
        </p:txBody>
      </p:sp>
      <p:cxnSp>
        <p:nvCxnSpPr>
          <p:cNvPr id="30" name="Straight Arrow Connector 29"/>
          <p:cNvCxnSpPr>
            <a:endCxn id="27" idx="3"/>
          </p:cNvCxnSpPr>
          <p:nvPr/>
        </p:nvCxnSpPr>
        <p:spPr>
          <a:xfrm flipV="1">
            <a:off x="5429253" y="3003778"/>
            <a:ext cx="2012584" cy="1308779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667500" y="3032938"/>
            <a:ext cx="952500" cy="1272363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7" idx="4"/>
          </p:cNvCxnSpPr>
          <p:nvPr/>
        </p:nvCxnSpPr>
        <p:spPr>
          <a:xfrm flipH="1" flipV="1">
            <a:off x="7852684" y="3081893"/>
            <a:ext cx="118381" cy="1230664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564" y="218766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7112363" y="1992868"/>
            <a:ext cx="126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Merge-sort</a:t>
            </a:r>
            <a:endParaRPr lang="en-IE" dirty="0"/>
          </a:p>
        </p:txBody>
      </p:sp>
      <p:sp>
        <p:nvSpPr>
          <p:cNvPr id="26" name="TextBox 25"/>
          <p:cNvSpPr txBox="1"/>
          <p:nvPr/>
        </p:nvSpPr>
        <p:spPr>
          <a:xfrm>
            <a:off x="449943" y="1168798"/>
            <a:ext cx="343625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What’s the danger here?</a:t>
            </a:r>
          </a:p>
        </p:txBody>
      </p:sp>
    </p:spTree>
    <p:extLst>
      <p:ext uri="{BB962C8B-B14F-4D97-AF65-F5344CB8AC3E}">
        <p14:creationId xmlns:p14="http://schemas.microsoft.com/office/powerpoint/2010/main" val="42711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4" grpId="0" animBg="1"/>
      <p:bldP spid="25" grpId="0" animBg="1"/>
      <p:bldP spid="27" grpId="0" animBg="1"/>
      <p:bldP spid="41" grpId="0" animBg="1"/>
      <p:bldP spid="42" grpId="0" animBg="1"/>
      <p:bldP spid="50" grpId="0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NoSQL</a:t>
            </a:r>
            <a:endParaRPr lang="en-IE" dirty="0"/>
          </a:p>
        </p:txBody>
      </p:sp>
      <p:pic>
        <p:nvPicPr>
          <p:cNvPr id="3074" name="Picture 2" descr="http://t1.gstatic.com/images?q=tbn:ANd9GcSq5FOVat3VL2H3uAAS1WSiNELKHHeDkawWsdP-frDfO8KMqo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49" y="1411045"/>
            <a:ext cx="2898419" cy="266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ppdynamics.com/blog/wp-content/uploads/2011/05/nosql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9525"/>
            <a:ext cx="617220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clker.com/cliparts/6/9/4/X/4/Y/correct-tick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19600"/>
            <a:ext cx="1676400" cy="174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clker.com/cliparts/P/L/t/c/6/F/x-wrong-cross-no-h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4182">
            <a:off x="3235515" y="1376900"/>
            <a:ext cx="2772066" cy="245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3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Redo Log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If machine fails, </a:t>
            </a:r>
            <a:r>
              <a:rPr lang="en-IE" dirty="0" err="1" smtClean="0"/>
              <a:t>Memtable</a:t>
            </a:r>
            <a:r>
              <a:rPr lang="en-IE" dirty="0" smtClean="0"/>
              <a:t> redone from log</a:t>
            </a:r>
            <a:endParaRPr lang="en-IE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4038600"/>
            <a:ext cx="7620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2000" y="4114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GFS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593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In-memory</a:t>
            </a:r>
            <a:endParaRPr lang="en-IE" dirty="0"/>
          </a:p>
        </p:txBody>
      </p:sp>
      <p:sp>
        <p:nvSpPr>
          <p:cNvPr id="8" name="Rectangle 7"/>
          <p:cNvSpPr/>
          <p:nvPr/>
        </p:nvSpPr>
        <p:spPr>
          <a:xfrm>
            <a:off x="4724400" y="4305300"/>
            <a:ext cx="38862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r>
              <a:rPr lang="en-IE" dirty="0" smtClean="0"/>
              <a:t>Tablet</a:t>
            </a: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4865917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SSTable1</a:t>
            </a:r>
            <a:endParaRPr lang="en-IE" dirty="0"/>
          </a:p>
        </p:txBody>
      </p:sp>
      <p:sp>
        <p:nvSpPr>
          <p:cNvPr id="10" name="Rectangle 9"/>
          <p:cNvSpPr/>
          <p:nvPr/>
        </p:nvSpPr>
        <p:spPr>
          <a:xfrm>
            <a:off x="6144988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SSTable2</a:t>
            </a:r>
            <a:endParaRPr lang="en-IE" dirty="0"/>
          </a:p>
        </p:txBody>
      </p:sp>
      <p:sp>
        <p:nvSpPr>
          <p:cNvPr id="11" name="Rectangle 10"/>
          <p:cNvSpPr/>
          <p:nvPr/>
        </p:nvSpPr>
        <p:spPr>
          <a:xfrm>
            <a:off x="7407729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SSTable3</a:t>
            </a:r>
            <a:endParaRPr lang="en-IE" dirty="0"/>
          </a:p>
        </p:txBody>
      </p:sp>
      <p:sp>
        <p:nvSpPr>
          <p:cNvPr id="12" name="Folded Corner 11"/>
          <p:cNvSpPr/>
          <p:nvPr/>
        </p:nvSpPr>
        <p:spPr>
          <a:xfrm>
            <a:off x="2057400" y="4495800"/>
            <a:ext cx="1600200" cy="76200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Tablet log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271728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Memtable</a:t>
            </a:r>
            <a:endParaRPr lang="en-IE" dirty="0"/>
          </a:p>
        </p:txBody>
      </p:sp>
      <p:sp>
        <p:nvSpPr>
          <p:cNvPr id="21" name="Oval 20"/>
          <p:cNvSpPr/>
          <p:nvPr/>
        </p:nvSpPr>
        <p:spPr>
          <a:xfrm>
            <a:off x="2126458" y="5048250"/>
            <a:ext cx="388142" cy="1333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22" name="Oval 21"/>
          <p:cNvSpPr/>
          <p:nvPr/>
        </p:nvSpPr>
        <p:spPr>
          <a:xfrm>
            <a:off x="2126458" y="3574018"/>
            <a:ext cx="388142" cy="13335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23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4963086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78" y="3574018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87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22" grpId="0" animBg="1"/>
      <p:bldP spid="22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</a:t>
            </a:r>
            <a:r>
              <a:rPr lang="en-IE" b="1" dirty="0" smtClean="0">
                <a:solidFill>
                  <a:srgbClr val="0070C0"/>
                </a:solidFill>
              </a:rPr>
              <a:t>Minor</a:t>
            </a:r>
            <a:r>
              <a:rPr lang="en-IE" dirty="0" smtClean="0"/>
              <a:t> Compaction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When full, </a:t>
            </a:r>
            <a:r>
              <a:rPr lang="en-IE" dirty="0" smtClean="0">
                <a:solidFill>
                  <a:srgbClr val="0070C0"/>
                </a:solidFill>
              </a:rPr>
              <a:t>write </a:t>
            </a:r>
            <a:r>
              <a:rPr lang="en-IE" dirty="0" err="1" smtClean="0">
                <a:solidFill>
                  <a:srgbClr val="0070C0"/>
                </a:solidFill>
              </a:rPr>
              <a:t>Memtable</a:t>
            </a:r>
            <a:r>
              <a:rPr lang="en-IE" dirty="0" smtClean="0">
                <a:solidFill>
                  <a:srgbClr val="0070C0"/>
                </a:solidFill>
              </a:rPr>
              <a:t> as </a:t>
            </a:r>
            <a:r>
              <a:rPr lang="en-IE" dirty="0" err="1" smtClean="0">
                <a:solidFill>
                  <a:srgbClr val="0070C0"/>
                </a:solidFill>
              </a:rPr>
              <a:t>SSTable</a:t>
            </a:r>
            <a:endParaRPr lang="en-IE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4038600"/>
            <a:ext cx="7620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" y="4114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GFS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593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In-memory</a:t>
            </a:r>
            <a:endParaRPr lang="en-IE" dirty="0"/>
          </a:p>
        </p:txBody>
      </p:sp>
      <p:sp>
        <p:nvSpPr>
          <p:cNvPr id="11" name="Folded Corner 10"/>
          <p:cNvSpPr/>
          <p:nvPr/>
        </p:nvSpPr>
        <p:spPr>
          <a:xfrm>
            <a:off x="2057400" y="4495800"/>
            <a:ext cx="1600200" cy="76200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Tablet log</a:t>
            </a: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15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4963086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724400" y="4305300"/>
            <a:ext cx="38862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r>
              <a:rPr lang="en-IE" dirty="0" smtClean="0"/>
              <a:t>Tablet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4865917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SSTable1</a:t>
            </a:r>
            <a:endParaRPr lang="en-IE" dirty="0"/>
          </a:p>
        </p:txBody>
      </p:sp>
      <p:sp>
        <p:nvSpPr>
          <p:cNvPr id="19" name="Rectangle 18"/>
          <p:cNvSpPr/>
          <p:nvPr/>
        </p:nvSpPr>
        <p:spPr>
          <a:xfrm>
            <a:off x="6144988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SSTable2</a:t>
            </a:r>
            <a:endParaRPr lang="en-IE" dirty="0"/>
          </a:p>
        </p:txBody>
      </p:sp>
      <p:sp>
        <p:nvSpPr>
          <p:cNvPr id="20" name="Rectangle 19"/>
          <p:cNvSpPr/>
          <p:nvPr/>
        </p:nvSpPr>
        <p:spPr>
          <a:xfrm>
            <a:off x="7407729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SSTable3</a:t>
            </a:r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2057400" y="271728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Memtable</a:t>
            </a:r>
            <a:endParaRPr lang="en-IE" dirty="0"/>
          </a:p>
        </p:txBody>
      </p:sp>
      <p:sp>
        <p:nvSpPr>
          <p:cNvPr id="21" name="Rectangle 20"/>
          <p:cNvSpPr/>
          <p:nvPr/>
        </p:nvSpPr>
        <p:spPr>
          <a:xfrm>
            <a:off x="4865917" y="53793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SSTable4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2057400" y="271093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Memtable</a:t>
            </a:r>
            <a:endParaRPr lang="en-IE" dirty="0"/>
          </a:p>
        </p:txBody>
      </p:sp>
      <p:pic>
        <p:nvPicPr>
          <p:cNvPr id="16" name="Picture 2" descr="http://www.netanimations.net/large%20gears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78" y="3574018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59611" y="2028736"/>
            <a:ext cx="395998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What’s the </a:t>
            </a:r>
            <a:r>
              <a:rPr lang="en-IE" sz="2400" dirty="0" smtClean="0"/>
              <a:t>problem here?</a:t>
            </a:r>
            <a:endParaRPr lang="en-IE" sz="2400" dirty="0" smtClean="0"/>
          </a:p>
        </p:txBody>
      </p:sp>
    </p:spTree>
    <p:extLst>
      <p:ext uri="{BB962C8B-B14F-4D97-AF65-F5344CB8AC3E}">
        <p14:creationId xmlns:p14="http://schemas.microsoft.com/office/powerpoint/2010/main" val="7865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112E-17 -4.07407E-6 L 0.27917 0.37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85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21" grpId="0" animBg="1"/>
      <p:bldP spid="22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</a:t>
            </a:r>
            <a:r>
              <a:rPr lang="en-IE" b="1" dirty="0" smtClean="0">
                <a:solidFill>
                  <a:srgbClr val="0070C0"/>
                </a:solidFill>
              </a:rPr>
              <a:t>Merge</a:t>
            </a:r>
            <a:r>
              <a:rPr lang="en-IE" dirty="0" smtClean="0"/>
              <a:t> Compaction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Merge </a:t>
            </a:r>
            <a:r>
              <a:rPr lang="en-IE" dirty="0" smtClean="0">
                <a:solidFill>
                  <a:srgbClr val="0070C0"/>
                </a:solidFill>
              </a:rPr>
              <a:t>some of </a:t>
            </a:r>
            <a:r>
              <a:rPr lang="en-IE" dirty="0" smtClean="0"/>
              <a:t>the </a:t>
            </a:r>
            <a:r>
              <a:rPr lang="en-IE" dirty="0" err="1" smtClean="0"/>
              <a:t>SSTables</a:t>
            </a:r>
            <a:r>
              <a:rPr lang="en-IE" dirty="0" smtClean="0"/>
              <a:t> </a:t>
            </a:r>
            <a:r>
              <a:rPr lang="en-IE" sz="2000" dirty="0" smtClean="0"/>
              <a:t>(and the </a:t>
            </a:r>
            <a:r>
              <a:rPr lang="en-IE" sz="2000" dirty="0" err="1" smtClean="0"/>
              <a:t>Memtable</a:t>
            </a:r>
            <a:r>
              <a:rPr lang="en-IE" sz="2000" dirty="0" smtClean="0"/>
              <a:t>)</a:t>
            </a:r>
            <a:endParaRPr lang="en-IE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4038600"/>
            <a:ext cx="7620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" y="4114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GFS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593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In-memory</a:t>
            </a:r>
            <a:endParaRPr lang="en-IE" dirty="0"/>
          </a:p>
        </p:txBody>
      </p:sp>
      <p:sp>
        <p:nvSpPr>
          <p:cNvPr id="11" name="Folded Corner 10"/>
          <p:cNvSpPr/>
          <p:nvPr/>
        </p:nvSpPr>
        <p:spPr>
          <a:xfrm>
            <a:off x="2057400" y="4495800"/>
            <a:ext cx="1600200" cy="76200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Tablet log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4305300"/>
            <a:ext cx="38862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r>
              <a:rPr lang="en-IE" dirty="0" smtClean="0"/>
              <a:t>Tablet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4865917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SSTable1</a:t>
            </a:r>
            <a:endParaRPr lang="en-IE" dirty="0"/>
          </a:p>
        </p:txBody>
      </p:sp>
      <p:sp>
        <p:nvSpPr>
          <p:cNvPr id="19" name="Rectangle 18"/>
          <p:cNvSpPr/>
          <p:nvPr/>
        </p:nvSpPr>
        <p:spPr>
          <a:xfrm>
            <a:off x="6144988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SSTable2</a:t>
            </a:r>
            <a:endParaRPr lang="en-IE" dirty="0"/>
          </a:p>
        </p:txBody>
      </p:sp>
      <p:sp>
        <p:nvSpPr>
          <p:cNvPr id="20" name="Rectangle 19"/>
          <p:cNvSpPr/>
          <p:nvPr/>
        </p:nvSpPr>
        <p:spPr>
          <a:xfrm>
            <a:off x="7407729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SSTable3</a:t>
            </a:r>
            <a:endParaRPr lang="en-IE" dirty="0"/>
          </a:p>
        </p:txBody>
      </p:sp>
      <p:sp>
        <p:nvSpPr>
          <p:cNvPr id="12" name="Rectangle 11"/>
          <p:cNvSpPr/>
          <p:nvPr/>
        </p:nvSpPr>
        <p:spPr>
          <a:xfrm>
            <a:off x="2057400" y="271728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Memtable</a:t>
            </a:r>
            <a:endParaRPr lang="en-IE" dirty="0"/>
          </a:p>
        </p:txBody>
      </p:sp>
      <p:sp>
        <p:nvSpPr>
          <p:cNvPr id="21" name="Rectangle 20"/>
          <p:cNvSpPr/>
          <p:nvPr/>
        </p:nvSpPr>
        <p:spPr>
          <a:xfrm>
            <a:off x="4865917" y="53793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SSTable4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2057400" y="271093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Memtable</a:t>
            </a:r>
            <a:endParaRPr lang="en-IE" dirty="0"/>
          </a:p>
        </p:txBody>
      </p:sp>
      <p:sp>
        <p:nvSpPr>
          <p:cNvPr id="23" name="Rectangle 22"/>
          <p:cNvSpPr/>
          <p:nvPr/>
        </p:nvSpPr>
        <p:spPr>
          <a:xfrm>
            <a:off x="4865916" y="4388757"/>
            <a:ext cx="1126671" cy="18596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SSTable1</a:t>
            </a:r>
            <a:endParaRPr lang="en-IE" dirty="0"/>
          </a:p>
        </p:txBody>
      </p:sp>
      <p:sp>
        <p:nvSpPr>
          <p:cNvPr id="24" name="Oval 23"/>
          <p:cNvSpPr/>
          <p:nvPr/>
        </p:nvSpPr>
        <p:spPr>
          <a:xfrm>
            <a:off x="7271659" y="2548493"/>
            <a:ext cx="1162050" cy="533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READ</a:t>
            </a:r>
            <a:endParaRPr lang="en-IE" b="1" dirty="0"/>
          </a:p>
        </p:txBody>
      </p:sp>
      <p:cxnSp>
        <p:nvCxnSpPr>
          <p:cNvPr id="25" name="Straight Arrow Connector 24"/>
          <p:cNvCxnSpPr>
            <a:endCxn id="24" idx="2"/>
          </p:cNvCxnSpPr>
          <p:nvPr/>
        </p:nvCxnSpPr>
        <p:spPr>
          <a:xfrm flipV="1">
            <a:off x="3657600" y="2815193"/>
            <a:ext cx="3614059" cy="435491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4" idx="3"/>
          </p:cNvCxnSpPr>
          <p:nvPr/>
        </p:nvCxnSpPr>
        <p:spPr>
          <a:xfrm flipV="1">
            <a:off x="5429253" y="3003778"/>
            <a:ext cx="2012584" cy="1308779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667500" y="3032938"/>
            <a:ext cx="952500" cy="1272363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4" idx="4"/>
          </p:cNvCxnSpPr>
          <p:nvPr/>
        </p:nvCxnSpPr>
        <p:spPr>
          <a:xfrm flipH="1" flipV="1">
            <a:off x="7852684" y="3081893"/>
            <a:ext cx="118381" cy="1230664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90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</a:t>
            </a:r>
            <a:r>
              <a:rPr lang="en-IE" b="1" dirty="0" smtClean="0">
                <a:solidFill>
                  <a:srgbClr val="0070C0"/>
                </a:solidFill>
              </a:rPr>
              <a:t>Major</a:t>
            </a:r>
            <a:r>
              <a:rPr lang="en-IE" dirty="0" smtClean="0"/>
              <a:t> Compaction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Merge </a:t>
            </a:r>
            <a:r>
              <a:rPr lang="en-IE" dirty="0" smtClean="0">
                <a:solidFill>
                  <a:srgbClr val="0070C0"/>
                </a:solidFill>
              </a:rPr>
              <a:t>all</a:t>
            </a:r>
            <a:r>
              <a:rPr lang="en-IE" dirty="0" smtClean="0"/>
              <a:t> </a:t>
            </a:r>
            <a:r>
              <a:rPr lang="en-IE" dirty="0" err="1" smtClean="0"/>
              <a:t>SSTables</a:t>
            </a:r>
            <a:r>
              <a:rPr lang="en-IE" sz="2000" dirty="0"/>
              <a:t> (and the </a:t>
            </a:r>
            <a:r>
              <a:rPr lang="en-IE" sz="2000" dirty="0" err="1"/>
              <a:t>Memtable</a:t>
            </a:r>
            <a:r>
              <a:rPr lang="en-IE" sz="2000" dirty="0" smtClean="0"/>
              <a:t>)</a:t>
            </a:r>
          </a:p>
          <a:p>
            <a:r>
              <a:rPr lang="en-IE" dirty="0" smtClean="0"/>
              <a:t>Makes reads more efficient!</a:t>
            </a:r>
            <a:endParaRPr lang="en-IE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4038600"/>
            <a:ext cx="7620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0" y="4114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GFS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5930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In-memory</a:t>
            </a:r>
            <a:endParaRPr lang="en-IE" dirty="0"/>
          </a:p>
        </p:txBody>
      </p:sp>
      <p:sp>
        <p:nvSpPr>
          <p:cNvPr id="11" name="Folded Corner 10"/>
          <p:cNvSpPr/>
          <p:nvPr/>
        </p:nvSpPr>
        <p:spPr>
          <a:xfrm>
            <a:off x="2057400" y="4495800"/>
            <a:ext cx="1600200" cy="76200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Tablet log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4305300"/>
            <a:ext cx="3886200" cy="2400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endParaRPr lang="en-IE" dirty="0"/>
          </a:p>
          <a:p>
            <a:pPr algn="ctr"/>
            <a:endParaRPr lang="en-IE" dirty="0" smtClean="0"/>
          </a:p>
          <a:p>
            <a:pPr algn="ctr"/>
            <a:r>
              <a:rPr lang="en-IE" dirty="0" smtClean="0"/>
              <a:t>Tablet</a:t>
            </a:r>
            <a:endParaRPr lang="en-IE" dirty="0"/>
          </a:p>
        </p:txBody>
      </p:sp>
      <p:sp>
        <p:nvSpPr>
          <p:cNvPr id="18" name="Rectangle 17"/>
          <p:cNvSpPr/>
          <p:nvPr/>
        </p:nvSpPr>
        <p:spPr>
          <a:xfrm>
            <a:off x="4865917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SSTable1</a:t>
            </a:r>
            <a:endParaRPr lang="en-IE" dirty="0"/>
          </a:p>
        </p:txBody>
      </p:sp>
      <p:sp>
        <p:nvSpPr>
          <p:cNvPr id="19" name="Rectangle 18"/>
          <p:cNvSpPr/>
          <p:nvPr/>
        </p:nvSpPr>
        <p:spPr>
          <a:xfrm>
            <a:off x="6144988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SSTable2</a:t>
            </a:r>
            <a:endParaRPr lang="en-IE" dirty="0"/>
          </a:p>
        </p:txBody>
      </p:sp>
      <p:sp>
        <p:nvSpPr>
          <p:cNvPr id="20" name="Rectangle 19"/>
          <p:cNvSpPr/>
          <p:nvPr/>
        </p:nvSpPr>
        <p:spPr>
          <a:xfrm>
            <a:off x="7407729" y="43887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SSTable3</a:t>
            </a:r>
            <a:endParaRPr lang="en-IE" dirty="0"/>
          </a:p>
        </p:txBody>
      </p:sp>
      <p:sp>
        <p:nvSpPr>
          <p:cNvPr id="21" name="Rectangle 20"/>
          <p:cNvSpPr/>
          <p:nvPr/>
        </p:nvSpPr>
        <p:spPr>
          <a:xfrm>
            <a:off x="4865917" y="5379357"/>
            <a:ext cx="1126671" cy="8690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SSTable4</a:t>
            </a:r>
            <a:endParaRPr lang="en-IE" dirty="0"/>
          </a:p>
        </p:txBody>
      </p:sp>
      <p:sp>
        <p:nvSpPr>
          <p:cNvPr id="23" name="Rectangle 22"/>
          <p:cNvSpPr/>
          <p:nvPr/>
        </p:nvSpPr>
        <p:spPr>
          <a:xfrm>
            <a:off x="4865916" y="4388757"/>
            <a:ext cx="1126671" cy="18596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SSTable1</a:t>
            </a:r>
            <a:endParaRPr lang="en-IE" dirty="0"/>
          </a:p>
        </p:txBody>
      </p:sp>
      <p:sp>
        <p:nvSpPr>
          <p:cNvPr id="24" name="Oval 23"/>
          <p:cNvSpPr/>
          <p:nvPr/>
        </p:nvSpPr>
        <p:spPr>
          <a:xfrm>
            <a:off x="7271659" y="2548493"/>
            <a:ext cx="1162050" cy="5334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READ</a:t>
            </a:r>
            <a:endParaRPr lang="en-IE" b="1" dirty="0"/>
          </a:p>
        </p:txBody>
      </p:sp>
      <p:cxnSp>
        <p:nvCxnSpPr>
          <p:cNvPr id="25" name="Straight Arrow Connector 24"/>
          <p:cNvCxnSpPr>
            <a:endCxn id="24" idx="2"/>
          </p:cNvCxnSpPr>
          <p:nvPr/>
        </p:nvCxnSpPr>
        <p:spPr>
          <a:xfrm flipV="1">
            <a:off x="3657600" y="2815193"/>
            <a:ext cx="3614059" cy="435491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4" idx="3"/>
          </p:cNvCxnSpPr>
          <p:nvPr/>
        </p:nvCxnSpPr>
        <p:spPr>
          <a:xfrm flipV="1">
            <a:off x="5429253" y="3003778"/>
            <a:ext cx="2012584" cy="1308779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667500" y="3032938"/>
            <a:ext cx="952500" cy="1272363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4" idx="4"/>
          </p:cNvCxnSpPr>
          <p:nvPr/>
        </p:nvCxnSpPr>
        <p:spPr>
          <a:xfrm flipH="1" flipV="1">
            <a:off x="7852684" y="3081893"/>
            <a:ext cx="118381" cy="1230664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865917" y="4388758"/>
            <a:ext cx="3668483" cy="18727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SSTable1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2057400" y="2710934"/>
            <a:ext cx="1600200" cy="1066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err="1" smtClean="0"/>
              <a:t>Memtable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1911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85185E-6 L 0.4125 0.26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130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2" grpId="0" animBg="1"/>
      <p:bldP spid="2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Hierarchical Structure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066800"/>
            <a:ext cx="8377237" cy="450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3103478"/>
            <a:ext cx="1524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angle 5"/>
          <p:cNvSpPr/>
          <p:nvPr/>
        </p:nvSpPr>
        <p:spPr>
          <a:xfrm>
            <a:off x="990600" y="3662448"/>
            <a:ext cx="1524000" cy="452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TextBox 7"/>
          <p:cNvSpPr txBox="1"/>
          <p:nvPr/>
        </p:nvSpPr>
        <p:spPr>
          <a:xfrm>
            <a:off x="838200" y="5615845"/>
            <a:ext cx="746759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How do we choose the location of the Root tablet?</a:t>
            </a:r>
            <a:endParaRPr lang="en-IE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09563" y="1161200"/>
            <a:ext cx="3741057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We’re not using hashing, so how do we know which tablet went where?</a:t>
            </a:r>
            <a:endParaRPr lang="en-IE" sz="2400" dirty="0" smtClean="0"/>
          </a:p>
        </p:txBody>
      </p:sp>
    </p:spTree>
    <p:extLst>
      <p:ext uri="{BB962C8B-B14F-4D97-AF65-F5344CB8AC3E}">
        <p14:creationId xmlns:p14="http://schemas.microsoft.com/office/powerpoint/2010/main" val="428679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Hierarchical Structure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066800"/>
            <a:ext cx="8377237" cy="450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67000"/>
            <a:ext cx="7734300" cy="5962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Consistency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0070C0"/>
                </a:solidFill>
              </a:rPr>
              <a:t>CHUBBY: </a:t>
            </a:r>
            <a:r>
              <a:rPr lang="en-IE" sz="2800" dirty="0" smtClean="0"/>
              <a:t>Distributed consensus tool based on </a:t>
            </a:r>
            <a:r>
              <a:rPr lang="en-IE" sz="2800" b="1" dirty="0" smtClean="0">
                <a:solidFill>
                  <a:schemeClr val="accent6">
                    <a:lumMod val="75000"/>
                  </a:schemeClr>
                </a:solidFill>
              </a:rPr>
              <a:t>PAXOS</a:t>
            </a:r>
          </a:p>
          <a:p>
            <a:pPr lvl="1"/>
            <a:r>
              <a:rPr lang="en-IE" sz="2400" dirty="0" smtClean="0"/>
              <a:t>Quorum of five</a:t>
            </a:r>
            <a:r>
              <a:rPr lang="en-IE" sz="2400" dirty="0" smtClean="0"/>
              <a:t>: </a:t>
            </a:r>
          </a:p>
          <a:p>
            <a:pPr lvl="2"/>
            <a:r>
              <a:rPr lang="en-IE" dirty="0" smtClean="0"/>
              <a:t>one master (chosen automatically) </a:t>
            </a:r>
            <a:r>
              <a:rPr lang="en-IE" dirty="0" smtClean="0"/>
              <a:t>and four slaves</a:t>
            </a:r>
          </a:p>
          <a:p>
            <a:pPr lvl="1"/>
            <a:r>
              <a:rPr lang="en-IE" sz="2400" dirty="0" smtClean="0"/>
              <a:t>Co-ordinates distributed locks</a:t>
            </a:r>
          </a:p>
          <a:p>
            <a:pPr lvl="1"/>
            <a:r>
              <a:rPr lang="en-IE" sz="2400" dirty="0" smtClean="0"/>
              <a:t>Stores location of main “root tablet</a:t>
            </a:r>
            <a:r>
              <a:rPr lang="en-IE" sz="2400" dirty="0" smtClean="0"/>
              <a:t>”</a:t>
            </a:r>
          </a:p>
          <a:p>
            <a:pPr lvl="1"/>
            <a:r>
              <a:rPr lang="en-IE" sz="2400" dirty="0" smtClean="0"/>
              <a:t>Holds other global state information (e.g., active servers)</a:t>
            </a:r>
            <a:endParaRPr lang="en-IE" sz="2400" dirty="0"/>
          </a:p>
        </p:txBody>
      </p:sp>
      <p:pic>
        <p:nvPicPr>
          <p:cNvPr id="9" name="Picture 4" descr="http://9to5google.files.wordpress.com/2013/09/new-google-logo-knockoff.png?w=704&amp;h=2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706" y="4495800"/>
            <a:ext cx="6288088" cy="2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34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A Bunch of Other Things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Locality groups</a:t>
            </a:r>
            <a:r>
              <a:rPr lang="en-IE" dirty="0" smtClean="0"/>
              <a:t>: Group multiple column families together; assigned a separate </a:t>
            </a:r>
            <a:r>
              <a:rPr lang="en-IE" dirty="0" err="1" smtClean="0"/>
              <a:t>SSTable</a:t>
            </a:r>
            <a:endParaRPr lang="en-IE" dirty="0" smtClean="0"/>
          </a:p>
          <a:p>
            <a:r>
              <a:rPr lang="en-IE" dirty="0" smtClean="0">
                <a:solidFill>
                  <a:srgbClr val="0070C0"/>
                </a:solidFill>
              </a:rPr>
              <a:t>Select storage</a:t>
            </a:r>
            <a:r>
              <a:rPr lang="en-IE" dirty="0" smtClean="0"/>
              <a:t>: </a:t>
            </a:r>
            <a:r>
              <a:rPr lang="en-IE" dirty="0" err="1" smtClean="0"/>
              <a:t>SSTables</a:t>
            </a:r>
            <a:r>
              <a:rPr lang="en-IE" dirty="0" smtClean="0"/>
              <a:t> can be persistent or in-memory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Compression</a:t>
            </a:r>
            <a:r>
              <a:rPr lang="en-IE" dirty="0" smtClean="0"/>
              <a:t>: Applied on </a:t>
            </a:r>
            <a:r>
              <a:rPr lang="en-IE" dirty="0" err="1" smtClean="0"/>
              <a:t>SSTable</a:t>
            </a:r>
            <a:r>
              <a:rPr lang="en-IE" dirty="0" smtClean="0"/>
              <a:t> blocks; custom compression can be chosen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Caches</a:t>
            </a:r>
            <a:r>
              <a:rPr lang="en-IE" dirty="0" smtClean="0"/>
              <a:t>: </a:t>
            </a:r>
            <a:r>
              <a:rPr lang="en-IE" dirty="0" err="1" smtClean="0"/>
              <a:t>SSTable</a:t>
            </a:r>
            <a:r>
              <a:rPr lang="en-IE" dirty="0" smtClean="0"/>
              <a:t>-level and block-level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Bloom filters</a:t>
            </a:r>
            <a:r>
              <a:rPr lang="en-IE" dirty="0" smtClean="0"/>
              <a:t>: Find negatives cheaply …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806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Aside: Bloom Filter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Create a bit array of length </a:t>
            </a:r>
            <a:r>
              <a:rPr lang="en-IE" sz="2400" i="1" dirty="0" smtClean="0"/>
              <a:t>m </a:t>
            </a:r>
            <a:r>
              <a:rPr lang="en-IE" sz="2400" dirty="0" smtClean="0"/>
              <a:t>(</a:t>
            </a:r>
            <a:r>
              <a:rPr lang="en-IE" sz="2400" dirty="0" err="1" smtClean="0"/>
              <a:t>init</a:t>
            </a:r>
            <a:r>
              <a:rPr lang="en-IE" sz="2400" dirty="0" smtClean="0"/>
              <a:t> to 0’s)</a:t>
            </a:r>
          </a:p>
          <a:p>
            <a:r>
              <a:rPr lang="en-IE" sz="2400" dirty="0" smtClean="0"/>
              <a:t>Create </a:t>
            </a:r>
            <a:r>
              <a:rPr lang="en-IE" sz="2400" i="1" dirty="0" smtClean="0"/>
              <a:t>k</a:t>
            </a:r>
            <a:r>
              <a:rPr lang="en-IE" sz="2400" dirty="0" smtClean="0"/>
              <a:t> hash functions that map an object to an index of </a:t>
            </a:r>
            <a:r>
              <a:rPr lang="en-IE" sz="2400" i="1" dirty="0" smtClean="0"/>
              <a:t>m </a:t>
            </a:r>
            <a:r>
              <a:rPr lang="en-IE" sz="2400" dirty="0" smtClean="0"/>
              <a:t>(even distribution)</a:t>
            </a:r>
          </a:p>
          <a:p>
            <a:r>
              <a:rPr lang="en-IE" sz="2400" dirty="0" smtClean="0">
                <a:solidFill>
                  <a:srgbClr val="0070C0"/>
                </a:solidFill>
              </a:rPr>
              <a:t>Index </a:t>
            </a:r>
            <a:r>
              <a:rPr lang="en-IE" sz="2400" i="1" dirty="0" smtClean="0"/>
              <a:t>o</a:t>
            </a:r>
            <a:r>
              <a:rPr lang="en-IE" sz="2400" dirty="0" smtClean="0"/>
              <a:t>: set </a:t>
            </a:r>
            <a:r>
              <a:rPr lang="en-IE" sz="2400" i="1" dirty="0" smtClean="0"/>
              <a:t>m</a:t>
            </a:r>
            <a:r>
              <a:rPr lang="en-IE" sz="2400" dirty="0" smtClean="0"/>
              <a:t>[hash</a:t>
            </a:r>
            <a:r>
              <a:rPr lang="en-IE" sz="2400" baseline="-25000" dirty="0" smtClean="0"/>
              <a:t>1</a:t>
            </a:r>
            <a:r>
              <a:rPr lang="en-IE" sz="2400" dirty="0" smtClean="0"/>
              <a:t>(</a:t>
            </a:r>
            <a:r>
              <a:rPr lang="en-IE" sz="2400" i="1" dirty="0" smtClean="0"/>
              <a:t>o</a:t>
            </a:r>
            <a:r>
              <a:rPr lang="en-IE" sz="2400" dirty="0" smtClean="0"/>
              <a:t>)], …, </a:t>
            </a:r>
            <a:r>
              <a:rPr lang="en-IE" sz="2400" i="1" dirty="0" smtClean="0"/>
              <a:t>m</a:t>
            </a:r>
            <a:r>
              <a:rPr lang="en-IE" sz="2400" dirty="0" smtClean="0"/>
              <a:t>[</a:t>
            </a:r>
            <a:r>
              <a:rPr lang="en-IE" sz="2400" dirty="0" err="1" smtClean="0"/>
              <a:t>hash</a:t>
            </a:r>
            <a:r>
              <a:rPr lang="en-IE" sz="2400" i="1" baseline="-25000" dirty="0" err="1" smtClean="0"/>
              <a:t>k</a:t>
            </a:r>
            <a:r>
              <a:rPr lang="en-IE" sz="2400" dirty="0" smtClean="0"/>
              <a:t>(</a:t>
            </a:r>
            <a:r>
              <a:rPr lang="en-IE" sz="2400" i="1" dirty="0" smtClean="0"/>
              <a:t>o</a:t>
            </a:r>
            <a:r>
              <a:rPr lang="en-IE" sz="2400" dirty="0" smtClean="0"/>
              <a:t>)] to 1</a:t>
            </a:r>
          </a:p>
          <a:p>
            <a:r>
              <a:rPr lang="en-IE" sz="2400" dirty="0" smtClean="0">
                <a:solidFill>
                  <a:srgbClr val="0070C0"/>
                </a:solidFill>
              </a:rPr>
              <a:t>Query</a:t>
            </a:r>
            <a:r>
              <a:rPr lang="en-IE" sz="2400" dirty="0" smtClean="0"/>
              <a:t> </a:t>
            </a:r>
            <a:r>
              <a:rPr lang="en-IE" sz="2400" i="1" dirty="0" smtClean="0"/>
              <a:t>o</a:t>
            </a:r>
            <a:r>
              <a:rPr lang="en-IE" sz="2400" dirty="0" smtClean="0"/>
              <a:t>: </a:t>
            </a:r>
          </a:p>
          <a:p>
            <a:pPr lvl="1"/>
            <a:r>
              <a:rPr lang="en-IE" sz="1800" b="1" dirty="0" smtClean="0"/>
              <a:t>any</a:t>
            </a:r>
            <a:r>
              <a:rPr lang="en-IE" sz="1800" dirty="0" smtClean="0"/>
              <a:t> </a:t>
            </a:r>
            <a:r>
              <a:rPr lang="en-IE" sz="1800" i="1" dirty="0"/>
              <a:t>m</a:t>
            </a:r>
            <a:r>
              <a:rPr lang="en-IE" sz="1800" dirty="0"/>
              <a:t>[hash</a:t>
            </a:r>
            <a:r>
              <a:rPr lang="en-IE" sz="1800" baseline="-25000" dirty="0"/>
              <a:t>1</a:t>
            </a:r>
            <a:r>
              <a:rPr lang="en-IE" sz="1800" dirty="0"/>
              <a:t>(</a:t>
            </a:r>
            <a:r>
              <a:rPr lang="en-IE" sz="1800" i="1" dirty="0"/>
              <a:t>o</a:t>
            </a:r>
            <a:r>
              <a:rPr lang="en-IE" sz="1800" dirty="0"/>
              <a:t>)], …, </a:t>
            </a:r>
            <a:r>
              <a:rPr lang="en-IE" sz="1800" i="1" dirty="0"/>
              <a:t>m</a:t>
            </a:r>
            <a:r>
              <a:rPr lang="en-IE" sz="1800" dirty="0"/>
              <a:t>[</a:t>
            </a:r>
            <a:r>
              <a:rPr lang="en-IE" sz="1800" dirty="0" err="1"/>
              <a:t>hash</a:t>
            </a:r>
            <a:r>
              <a:rPr lang="en-IE" sz="1800" i="1" baseline="-25000" dirty="0" err="1"/>
              <a:t>k</a:t>
            </a:r>
            <a:r>
              <a:rPr lang="en-IE" sz="1800" dirty="0"/>
              <a:t>(</a:t>
            </a:r>
            <a:r>
              <a:rPr lang="en-IE" sz="1800" i="1" dirty="0"/>
              <a:t>o</a:t>
            </a:r>
            <a:r>
              <a:rPr lang="en-IE" sz="1800" dirty="0"/>
              <a:t>)] </a:t>
            </a:r>
            <a:r>
              <a:rPr lang="en-IE" sz="1800" dirty="0" smtClean="0"/>
              <a:t>set to </a:t>
            </a:r>
            <a:r>
              <a:rPr lang="en-IE" sz="1800" b="1" dirty="0" smtClean="0"/>
              <a:t>0</a:t>
            </a:r>
            <a:r>
              <a:rPr lang="en-IE" sz="1800" dirty="0" smtClean="0"/>
              <a:t> = not indexed</a:t>
            </a:r>
          </a:p>
          <a:p>
            <a:pPr lvl="1"/>
            <a:r>
              <a:rPr lang="en-IE" sz="1800" b="1" dirty="0" smtClean="0"/>
              <a:t>all</a:t>
            </a:r>
            <a:r>
              <a:rPr lang="en-IE" sz="1800" dirty="0" smtClean="0"/>
              <a:t> </a:t>
            </a:r>
            <a:r>
              <a:rPr lang="en-IE" sz="1800" i="1" dirty="0"/>
              <a:t>m</a:t>
            </a:r>
            <a:r>
              <a:rPr lang="en-IE" sz="1800" dirty="0"/>
              <a:t>[hash</a:t>
            </a:r>
            <a:r>
              <a:rPr lang="en-IE" sz="1800" baseline="-25000" dirty="0"/>
              <a:t>1</a:t>
            </a:r>
            <a:r>
              <a:rPr lang="en-IE" sz="1800" dirty="0"/>
              <a:t>(</a:t>
            </a:r>
            <a:r>
              <a:rPr lang="en-IE" sz="1800" i="1" dirty="0"/>
              <a:t>o</a:t>
            </a:r>
            <a:r>
              <a:rPr lang="en-IE" sz="1800" dirty="0"/>
              <a:t>)], …, </a:t>
            </a:r>
            <a:r>
              <a:rPr lang="en-IE" sz="1800" i="1" dirty="0"/>
              <a:t>m</a:t>
            </a:r>
            <a:r>
              <a:rPr lang="en-IE" sz="1800" dirty="0"/>
              <a:t>[</a:t>
            </a:r>
            <a:r>
              <a:rPr lang="en-IE" sz="1800" dirty="0" err="1"/>
              <a:t>hash</a:t>
            </a:r>
            <a:r>
              <a:rPr lang="en-IE" sz="1800" i="1" baseline="-25000" dirty="0" err="1"/>
              <a:t>k</a:t>
            </a:r>
            <a:r>
              <a:rPr lang="en-IE" sz="1800" dirty="0"/>
              <a:t>(</a:t>
            </a:r>
            <a:r>
              <a:rPr lang="en-IE" sz="1800" i="1" dirty="0"/>
              <a:t>o</a:t>
            </a:r>
            <a:r>
              <a:rPr lang="en-IE" sz="1800" dirty="0"/>
              <a:t>)] set to </a:t>
            </a:r>
            <a:r>
              <a:rPr lang="en-IE" sz="1800" b="1" dirty="0" smtClean="0"/>
              <a:t>1</a:t>
            </a:r>
            <a:r>
              <a:rPr lang="en-IE" sz="1800" dirty="0" smtClean="0"/>
              <a:t> = </a:t>
            </a:r>
            <a:r>
              <a:rPr lang="en-IE" sz="1800" b="1" dirty="0" smtClean="0"/>
              <a:t>might</a:t>
            </a:r>
            <a:r>
              <a:rPr lang="en-IE" sz="1800" dirty="0" smtClean="0"/>
              <a:t> be indexed</a:t>
            </a:r>
            <a:endParaRPr lang="en-IE" sz="1800" dirty="0"/>
          </a:p>
        </p:txBody>
      </p:sp>
      <p:pic>
        <p:nvPicPr>
          <p:cNvPr id="4100" name="Picture 4" descr="File:Bloom filter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5" y="4053114"/>
            <a:ext cx="78531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0427" y="5715000"/>
            <a:ext cx="6096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6891527" y="2286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solidFill>
                  <a:srgbClr val="35CA1C"/>
                </a:solidFill>
              </a:rPr>
              <a:t>Reject “empty” queries using very little memory!</a:t>
            </a:r>
            <a:endParaRPr lang="en-IE" sz="2000" b="1" dirty="0">
              <a:solidFill>
                <a:srgbClr val="35CA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9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an idea of </a:t>
            </a:r>
            <a:r>
              <a:rPr lang="en-IE" dirty="0" smtClean="0"/>
              <a:t>performance [2006]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Values are 1 </a:t>
            </a:r>
            <a:r>
              <a:rPr lang="en-IE" dirty="0"/>
              <a:t>K</a:t>
            </a:r>
            <a:r>
              <a:rPr lang="en-IE" dirty="0" smtClean="0"/>
              <a:t>b </a:t>
            </a:r>
            <a:r>
              <a:rPr lang="en-IE" dirty="0" smtClean="0"/>
              <a:t>in </a:t>
            </a:r>
            <a:r>
              <a:rPr lang="en-IE" dirty="0" smtClean="0"/>
              <a:t>size</a:t>
            </a:r>
            <a:r>
              <a:rPr lang="en-IE" dirty="0"/>
              <a:t> </a:t>
            </a:r>
            <a:r>
              <a:rPr lang="en-IE" dirty="0" smtClean="0"/>
              <a:t>(blocks 64 Kb)</a:t>
            </a:r>
          </a:p>
          <a:p>
            <a:r>
              <a:rPr lang="en-IE" dirty="0" smtClean="0"/>
              <a:t>Values are aggregate over all machines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07698"/>
            <a:ext cx="611505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4199" y="3200400"/>
            <a:ext cx="2064657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Why are random (disk) reads so slow?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3200" y="5105400"/>
            <a:ext cx="2445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The read sizes are 1 kb, but a different 64 kb block must be sent over the network (almost) every time</a:t>
            </a:r>
            <a:endParaRPr lang="en-I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3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NoSQL vs. Relational Databases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621340"/>
            <a:ext cx="7467599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What are the big differences between relational databases and NoSQL systems?</a:t>
            </a:r>
          </a:p>
          <a:p>
            <a:endParaRPr lang="en-IE" sz="2400" dirty="0"/>
          </a:p>
          <a:p>
            <a:r>
              <a:rPr lang="en-IE" sz="2400" dirty="0" smtClean="0"/>
              <a:t>What are the trade-offs?</a:t>
            </a:r>
          </a:p>
        </p:txBody>
      </p:sp>
    </p:spTree>
    <p:extLst>
      <p:ext uri="{BB962C8B-B14F-4D97-AF65-F5344CB8AC3E}">
        <p14:creationId xmlns:p14="http://schemas.microsoft.com/office/powerpoint/2010/main" val="183915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an idea of </a:t>
            </a:r>
            <a:r>
              <a:rPr lang="en-IE" dirty="0" smtClean="0"/>
              <a:t>performance [2006]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IE" dirty="0"/>
              <a:t>Values are 1 Kb in size (blocks 64 Kb)</a:t>
            </a:r>
          </a:p>
          <a:p>
            <a:r>
              <a:rPr lang="en-IE" dirty="0" smtClean="0"/>
              <a:t>Average </a:t>
            </a:r>
            <a:r>
              <a:rPr lang="en-IE" dirty="0" smtClean="0"/>
              <a:t>values/second per server: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r>
              <a:rPr lang="en-IE" dirty="0" smtClean="0"/>
              <a:t>Adding more machines does add a cost!</a:t>
            </a:r>
          </a:p>
          <a:p>
            <a:r>
              <a:rPr lang="en-IE" dirty="0" smtClean="0"/>
              <a:t>But overall performance does increase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985" y="2438400"/>
            <a:ext cx="499168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4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examples in Google </a:t>
            </a:r>
            <a:r>
              <a:rPr lang="en-IE" dirty="0" smtClean="0"/>
              <a:t>[2006</a:t>
            </a:r>
            <a:r>
              <a:rPr lang="en-IE" dirty="0"/>
              <a:t>]</a:t>
            </a:r>
            <a:endParaRPr lang="en-I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2216727"/>
            <a:ext cx="869432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83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r>
              <a:rPr lang="en-IE" dirty="0" smtClean="0"/>
              <a:t>: Apache </a:t>
            </a:r>
            <a:r>
              <a:rPr lang="en-IE" dirty="0" err="1" smtClean="0"/>
              <a:t>HBase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pPr marL="0" indent="0" algn="ctr">
              <a:buNone/>
            </a:pPr>
            <a:endParaRPr lang="en-IE" i="1" dirty="0"/>
          </a:p>
          <a:p>
            <a:pPr marL="0" indent="0" algn="ctr">
              <a:buNone/>
            </a:pPr>
            <a:endParaRPr lang="en-IE" i="1" dirty="0" smtClean="0"/>
          </a:p>
          <a:p>
            <a:pPr marL="0" indent="0" algn="ctr">
              <a:buNone/>
            </a:pPr>
            <a:endParaRPr lang="en-IE" i="1" dirty="0" smtClean="0"/>
          </a:p>
          <a:p>
            <a:pPr marL="0" indent="0" algn="ctr">
              <a:buNone/>
            </a:pPr>
            <a:r>
              <a:rPr lang="en-IE" i="1" dirty="0" smtClean="0"/>
              <a:t>Open-source implementation of </a:t>
            </a:r>
            <a:r>
              <a:rPr lang="en-IE" i="1" dirty="0" err="1" smtClean="0"/>
              <a:t>Bigtable</a:t>
            </a:r>
            <a:r>
              <a:rPr lang="en-IE" i="1" dirty="0" smtClean="0"/>
              <a:t> ideas</a:t>
            </a:r>
            <a:endParaRPr lang="en-IE" i="1" dirty="0"/>
          </a:p>
        </p:txBody>
      </p:sp>
      <p:pic>
        <p:nvPicPr>
          <p:cNvPr id="5124" name="Picture 4" descr="http://news.softpedia.com/images/news2/MapR-Technologies-Announces-Big-Data-Platform-for-Hbas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26918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83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Similar ideas in </a:t>
            </a:r>
            <a:r>
              <a:rPr lang="es-CL" dirty="0" err="1" smtClean="0"/>
              <a:t>Cassandra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61" y="1219200"/>
            <a:ext cx="6590677" cy="442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s-Aslett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7181"/>
            <a:ext cx="5486400" cy="426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Database Landscape</a:t>
            </a: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4876800" y="25726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/>
          <p:cNvSpPr txBox="1"/>
          <p:nvPr/>
        </p:nvSpPr>
        <p:spPr>
          <a:xfrm>
            <a:off x="6096000" y="1385067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Using the relational model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12" name="Straight Arrow Connector 11"/>
          <p:cNvCxnSpPr>
            <a:stCxn id="10" idx="2"/>
            <a:endCxn id="9" idx="0"/>
          </p:cNvCxnSpPr>
          <p:nvPr/>
        </p:nvCxnSpPr>
        <p:spPr>
          <a:xfrm flipH="1">
            <a:off x="5257800" y="1692844"/>
            <a:ext cx="2324100" cy="87982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93769" y="3401839"/>
            <a:ext cx="18716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Relational Databases</a:t>
            </a:r>
          </a:p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with focus on scalability to compete with NoSQL</a:t>
            </a:r>
          </a:p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while maintaining ACID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0" y="40204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9" name="Straight Arrow Connector 18"/>
          <p:cNvCxnSpPr>
            <a:stCxn id="17" idx="1"/>
            <a:endCxn id="18" idx="3"/>
          </p:cNvCxnSpPr>
          <p:nvPr/>
        </p:nvCxnSpPr>
        <p:spPr>
          <a:xfrm flipH="1">
            <a:off x="5562600" y="3986615"/>
            <a:ext cx="1731169" cy="14815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29000" y="28012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6" name="Straight Arrow Connector 25"/>
          <p:cNvCxnSpPr>
            <a:stCxn id="29" idx="2"/>
            <a:endCxn id="25" idx="0"/>
          </p:cNvCxnSpPr>
          <p:nvPr/>
        </p:nvCxnSpPr>
        <p:spPr>
          <a:xfrm flipH="1">
            <a:off x="3810000" y="1385067"/>
            <a:ext cx="1914525" cy="1416198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38625" y="107729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Batch analysis of data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81200" y="2821230"/>
            <a:ext cx="10668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TextBox 33"/>
          <p:cNvSpPr txBox="1"/>
          <p:nvPr/>
        </p:nvSpPr>
        <p:spPr>
          <a:xfrm>
            <a:off x="838200" y="1214582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Not using the relational model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35" name="Straight Arrow Connector 34"/>
          <p:cNvCxnSpPr>
            <a:stCxn id="34" idx="2"/>
            <a:endCxn id="33" idx="0"/>
          </p:cNvCxnSpPr>
          <p:nvPr/>
        </p:nvCxnSpPr>
        <p:spPr>
          <a:xfrm>
            <a:off x="2324100" y="1522359"/>
            <a:ext cx="190500" cy="129887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209800" y="3352800"/>
            <a:ext cx="8763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39" name="Straight Arrow Connector 38"/>
          <p:cNvCxnSpPr>
            <a:stCxn id="41" idx="2"/>
            <a:endCxn id="38" idx="1"/>
          </p:cNvCxnSpPr>
          <p:nvPr/>
        </p:nvCxnSpPr>
        <p:spPr>
          <a:xfrm>
            <a:off x="800100" y="2171794"/>
            <a:ext cx="1409700" cy="1295306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3850" y="1864017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Real-time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05100" y="3714750"/>
            <a:ext cx="876300" cy="17145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45" name="Straight Arrow Connector 44"/>
          <p:cNvCxnSpPr>
            <a:stCxn id="53" idx="3"/>
            <a:endCxn id="44" idx="1"/>
          </p:cNvCxnSpPr>
          <p:nvPr/>
        </p:nvCxnSpPr>
        <p:spPr>
          <a:xfrm>
            <a:off x="1552575" y="3470158"/>
            <a:ext cx="1152525" cy="330317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675" y="3100826"/>
            <a:ext cx="1485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Stores documents (semi-structured values)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171700" y="4049040"/>
            <a:ext cx="533400" cy="17145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2" name="TextBox 61"/>
          <p:cNvSpPr txBox="1"/>
          <p:nvPr/>
        </p:nvSpPr>
        <p:spPr>
          <a:xfrm>
            <a:off x="0" y="3986614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Not only SQL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63" name="Straight Arrow Connector 62"/>
          <p:cNvCxnSpPr>
            <a:stCxn id="62" idx="3"/>
          </p:cNvCxnSpPr>
          <p:nvPr/>
        </p:nvCxnSpPr>
        <p:spPr>
          <a:xfrm>
            <a:off x="1143000" y="4140503"/>
            <a:ext cx="962025" cy="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14300" y="4417501"/>
            <a:ext cx="87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Maps </a:t>
            </a:r>
            <a:r>
              <a:rPr lang="en-IE" sz="1400" dirty="0" smtClean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68" name="Straight Arrow Connector 67"/>
          <p:cNvCxnSpPr>
            <a:stCxn id="67" idx="3"/>
            <a:endCxn id="71" idx="1"/>
          </p:cNvCxnSpPr>
          <p:nvPr/>
        </p:nvCxnSpPr>
        <p:spPr>
          <a:xfrm flipV="1">
            <a:off x="990600" y="4489988"/>
            <a:ext cx="1123950" cy="81402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114550" y="4331776"/>
            <a:ext cx="533400" cy="316424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3" name="TextBox 72"/>
          <p:cNvSpPr txBox="1"/>
          <p:nvPr/>
        </p:nvSpPr>
        <p:spPr>
          <a:xfrm>
            <a:off x="66675" y="4888468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Column Oriented</a:t>
            </a:r>
          </a:p>
        </p:txBody>
      </p:sp>
      <p:cxnSp>
        <p:nvCxnSpPr>
          <p:cNvPr id="74" name="Straight Arrow Connector 73"/>
          <p:cNvCxnSpPr>
            <a:stCxn id="73" idx="3"/>
          </p:cNvCxnSpPr>
          <p:nvPr/>
        </p:nvCxnSpPr>
        <p:spPr>
          <a:xfrm flipV="1">
            <a:off x="942975" y="5029200"/>
            <a:ext cx="1762125" cy="120878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705100" y="4906907"/>
            <a:ext cx="723900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8" name="TextBox 77"/>
          <p:cNvSpPr txBox="1"/>
          <p:nvPr/>
        </p:nvSpPr>
        <p:spPr>
          <a:xfrm>
            <a:off x="-61913" y="5546526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Graph-structured data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752850" y="5021207"/>
            <a:ext cx="485775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80" name="Straight Arrow Connector 79"/>
          <p:cNvCxnSpPr>
            <a:stCxn id="78" idx="3"/>
            <a:endCxn id="79" idx="1"/>
          </p:cNvCxnSpPr>
          <p:nvPr/>
        </p:nvCxnSpPr>
        <p:spPr>
          <a:xfrm flipV="1">
            <a:off x="1843087" y="5139504"/>
            <a:ext cx="1909763" cy="56091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95250" y="6257924"/>
            <a:ext cx="1104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In-Memory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824037" y="6130103"/>
            <a:ext cx="1147763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85" name="Straight Arrow Connector 84"/>
          <p:cNvCxnSpPr>
            <a:stCxn id="83" idx="3"/>
            <a:endCxn id="84" idx="1"/>
          </p:cNvCxnSpPr>
          <p:nvPr/>
        </p:nvCxnSpPr>
        <p:spPr>
          <a:xfrm flipV="1">
            <a:off x="1200149" y="6248400"/>
            <a:ext cx="623888" cy="163413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581900" y="5419959"/>
            <a:ext cx="125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Cloud storage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705225" y="4253395"/>
            <a:ext cx="866775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92" name="Straight Arrow Connector 91"/>
          <p:cNvCxnSpPr>
            <a:stCxn id="90" idx="1"/>
            <a:endCxn id="91" idx="2"/>
          </p:cNvCxnSpPr>
          <p:nvPr/>
        </p:nvCxnSpPr>
        <p:spPr>
          <a:xfrm flipH="1" flipV="1">
            <a:off x="4138613" y="4489988"/>
            <a:ext cx="3443287" cy="108386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5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7" grpId="0" animBg="1"/>
      <p:bldP spid="78" grpId="0"/>
      <p:bldP spid="7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GRAPH DATABASES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93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098" name="Picture 2" descr="http://www.touchgraph.com/assets/images/TouchGraph%20Hashable%20SXS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862" y="0"/>
            <a:ext cx="9729787" cy="670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81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066801"/>
            <a:ext cx="9774486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0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074" name="Picture 2" descr="https://s-media-cache-ak0.pinimg.com/736x/be/5f/00/be5f00428dccc1e15572040da1d83b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638"/>
            <a:ext cx="7467600" cy="614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97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 descr="http://www.joeskitchen.com/chile/blog/wp-content/uploads/2012/05/plano-metro-red-servici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467600" cy="784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91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s-Aslett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7181"/>
            <a:ext cx="5486400" cy="426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The Database Landscape</a:t>
            </a: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4876800" y="25726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TextBox 9"/>
          <p:cNvSpPr txBox="1"/>
          <p:nvPr/>
        </p:nvSpPr>
        <p:spPr>
          <a:xfrm>
            <a:off x="6096000" y="1385067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Using the relational model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12" name="Straight Arrow Connector 11"/>
          <p:cNvCxnSpPr>
            <a:stCxn id="10" idx="2"/>
            <a:endCxn id="9" idx="0"/>
          </p:cNvCxnSpPr>
          <p:nvPr/>
        </p:nvCxnSpPr>
        <p:spPr>
          <a:xfrm flipH="1">
            <a:off x="5257800" y="1692844"/>
            <a:ext cx="2324100" cy="87982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93769" y="3401839"/>
            <a:ext cx="18716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Relational Databases</a:t>
            </a:r>
          </a:p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with focus on scalability to compete with NoSQL</a:t>
            </a:r>
          </a:p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while maintaining ACID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0600" y="40204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9" name="Straight Arrow Connector 18"/>
          <p:cNvCxnSpPr>
            <a:stCxn id="17" idx="1"/>
            <a:endCxn id="18" idx="3"/>
          </p:cNvCxnSpPr>
          <p:nvPr/>
        </p:nvCxnSpPr>
        <p:spPr>
          <a:xfrm flipH="1">
            <a:off x="5562600" y="3986615"/>
            <a:ext cx="1731169" cy="14815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29000" y="2801265"/>
            <a:ext cx="7620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26" name="Straight Arrow Connector 25"/>
          <p:cNvCxnSpPr>
            <a:stCxn id="29" idx="2"/>
            <a:endCxn id="25" idx="0"/>
          </p:cNvCxnSpPr>
          <p:nvPr/>
        </p:nvCxnSpPr>
        <p:spPr>
          <a:xfrm flipH="1">
            <a:off x="3810000" y="1385067"/>
            <a:ext cx="1914525" cy="1416198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38625" y="107729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Batch analysis of data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81200" y="2821230"/>
            <a:ext cx="10668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TextBox 33"/>
          <p:cNvSpPr txBox="1"/>
          <p:nvPr/>
        </p:nvSpPr>
        <p:spPr>
          <a:xfrm>
            <a:off x="838200" y="1214582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Not using the relational model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35" name="Straight Arrow Connector 34"/>
          <p:cNvCxnSpPr>
            <a:stCxn id="34" idx="2"/>
            <a:endCxn id="33" idx="0"/>
          </p:cNvCxnSpPr>
          <p:nvPr/>
        </p:nvCxnSpPr>
        <p:spPr>
          <a:xfrm>
            <a:off x="2324100" y="1522359"/>
            <a:ext cx="190500" cy="129887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209800" y="3352800"/>
            <a:ext cx="876300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39" name="Straight Arrow Connector 38"/>
          <p:cNvCxnSpPr>
            <a:stCxn id="41" idx="2"/>
            <a:endCxn id="38" idx="1"/>
          </p:cNvCxnSpPr>
          <p:nvPr/>
        </p:nvCxnSpPr>
        <p:spPr>
          <a:xfrm>
            <a:off x="800100" y="2171794"/>
            <a:ext cx="1409700" cy="1295306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3850" y="1864017"/>
            <a:ext cx="95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Real-time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05100" y="3714750"/>
            <a:ext cx="876300" cy="17145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45" name="Straight Arrow Connector 44"/>
          <p:cNvCxnSpPr>
            <a:stCxn id="53" idx="3"/>
            <a:endCxn id="44" idx="1"/>
          </p:cNvCxnSpPr>
          <p:nvPr/>
        </p:nvCxnSpPr>
        <p:spPr>
          <a:xfrm>
            <a:off x="1552575" y="3470158"/>
            <a:ext cx="1152525" cy="330317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675" y="3100826"/>
            <a:ext cx="1485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Stores documents (semi-structured values)</a:t>
            </a:r>
            <a:endParaRPr lang="en-IE" sz="1400" dirty="0">
              <a:solidFill>
                <a:srgbClr val="008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171700" y="4049040"/>
            <a:ext cx="533400" cy="17145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2" name="TextBox 61"/>
          <p:cNvSpPr txBox="1"/>
          <p:nvPr/>
        </p:nvSpPr>
        <p:spPr>
          <a:xfrm>
            <a:off x="0" y="3986614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Not only SQL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63" name="Straight Arrow Connector 62"/>
          <p:cNvCxnSpPr>
            <a:stCxn id="62" idx="3"/>
          </p:cNvCxnSpPr>
          <p:nvPr/>
        </p:nvCxnSpPr>
        <p:spPr>
          <a:xfrm>
            <a:off x="1143000" y="4140503"/>
            <a:ext cx="962025" cy="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14300" y="4417501"/>
            <a:ext cx="876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Maps </a:t>
            </a:r>
            <a:r>
              <a:rPr lang="en-IE" sz="1400" dirty="0" smtClean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endParaRPr lang="en-IE" sz="1400" dirty="0">
              <a:solidFill>
                <a:srgbClr val="008000"/>
              </a:solidFill>
            </a:endParaRPr>
          </a:p>
        </p:txBody>
      </p:sp>
      <p:cxnSp>
        <p:nvCxnSpPr>
          <p:cNvPr id="68" name="Straight Arrow Connector 67"/>
          <p:cNvCxnSpPr>
            <a:stCxn id="67" idx="3"/>
            <a:endCxn id="71" idx="1"/>
          </p:cNvCxnSpPr>
          <p:nvPr/>
        </p:nvCxnSpPr>
        <p:spPr>
          <a:xfrm flipV="1">
            <a:off x="990600" y="4489988"/>
            <a:ext cx="1123950" cy="81402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114550" y="4331776"/>
            <a:ext cx="533400" cy="316424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3" name="TextBox 72"/>
          <p:cNvSpPr txBox="1"/>
          <p:nvPr/>
        </p:nvSpPr>
        <p:spPr>
          <a:xfrm>
            <a:off x="66675" y="4888468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Column Oriented</a:t>
            </a:r>
          </a:p>
        </p:txBody>
      </p:sp>
      <p:cxnSp>
        <p:nvCxnSpPr>
          <p:cNvPr id="74" name="Straight Arrow Connector 73"/>
          <p:cNvCxnSpPr>
            <a:stCxn id="73" idx="3"/>
          </p:cNvCxnSpPr>
          <p:nvPr/>
        </p:nvCxnSpPr>
        <p:spPr>
          <a:xfrm flipV="1">
            <a:off x="942975" y="5029200"/>
            <a:ext cx="1762125" cy="120878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705100" y="4906907"/>
            <a:ext cx="723900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8" name="TextBox 77"/>
          <p:cNvSpPr txBox="1"/>
          <p:nvPr/>
        </p:nvSpPr>
        <p:spPr>
          <a:xfrm>
            <a:off x="-61913" y="5546526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Graph-structured data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752850" y="5021207"/>
            <a:ext cx="485775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80" name="Straight Arrow Connector 79"/>
          <p:cNvCxnSpPr>
            <a:stCxn id="78" idx="3"/>
            <a:endCxn id="79" idx="1"/>
          </p:cNvCxnSpPr>
          <p:nvPr/>
        </p:nvCxnSpPr>
        <p:spPr>
          <a:xfrm flipV="1">
            <a:off x="1843087" y="5139504"/>
            <a:ext cx="1909763" cy="560911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95250" y="6257924"/>
            <a:ext cx="1104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In-Memory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824037" y="6130103"/>
            <a:ext cx="1147763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85" name="Straight Arrow Connector 84"/>
          <p:cNvCxnSpPr>
            <a:stCxn id="83" idx="3"/>
            <a:endCxn id="84" idx="1"/>
          </p:cNvCxnSpPr>
          <p:nvPr/>
        </p:nvCxnSpPr>
        <p:spPr>
          <a:xfrm flipV="1">
            <a:off x="1200149" y="6248400"/>
            <a:ext cx="623888" cy="163413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581900" y="5419959"/>
            <a:ext cx="125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400" dirty="0" smtClean="0">
                <a:solidFill>
                  <a:srgbClr val="008000"/>
                </a:solidFill>
              </a:rPr>
              <a:t>Cloud storage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705225" y="4253395"/>
            <a:ext cx="866775" cy="236593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cxnSp>
        <p:nvCxnSpPr>
          <p:cNvPr id="92" name="Straight Arrow Connector 91"/>
          <p:cNvCxnSpPr>
            <a:stCxn id="90" idx="1"/>
            <a:endCxn id="91" idx="2"/>
          </p:cNvCxnSpPr>
          <p:nvPr/>
        </p:nvCxnSpPr>
        <p:spPr>
          <a:xfrm flipH="1" flipV="1">
            <a:off x="4138613" y="4489988"/>
            <a:ext cx="3443287" cy="1083860"/>
          </a:xfrm>
          <a:prstGeom prst="straightConnector1">
            <a:avLst/>
          </a:prstGeom>
          <a:ln>
            <a:solidFill>
              <a:srgbClr val="35CA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44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3" grpId="0"/>
      <p:bldP spid="67" grpId="0"/>
      <p:bldP spid="71" grpId="0" animBg="1"/>
      <p:bldP spid="73" grpId="0"/>
      <p:bldP spid="77" grpId="0" animBg="1"/>
      <p:bldP spid="78" grpId="0"/>
      <p:bldP spid="7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122" name="Picture 2" descr="http://sabiosciences.com/images/mTOR_Pathway_68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-381000"/>
            <a:ext cx="6477000" cy="764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7170" name="Picture 2" descr="http://www.whatsnextblog.com/wp/wp-content/uploads/2013/04/Google-knowledge-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6314" y="76200"/>
            <a:ext cx="10829925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9to5google.files.wordpress.com/2013/09/new-google-logo-knockoff.png?w=704&amp;h=2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726"/>
            <a:ext cx="6288088" cy="2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78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8194" name="Picture 2" descr="http://milicicvuk.com/blog/wp-content/uploads/2011/08/rdf_graph_ex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" y="1600200"/>
            <a:ext cx="88392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Data = Graph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Any data can be represented as a directed labelled graph (not always neatly)]</a:t>
            </a:r>
          </a:p>
          <a:p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961977"/>
            <a:ext cx="6858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When is it a good idea to consider data as a graph?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3962400"/>
            <a:ext cx="6858000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When you want to answer questions like: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/>
              <a:t>How many social hops is this user away?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/>
              <a:t>What is my </a:t>
            </a:r>
            <a:r>
              <a:rPr lang="hu-HU" sz="2400" dirty="0" smtClean="0"/>
              <a:t>Erdős</a:t>
            </a:r>
            <a:r>
              <a:rPr lang="en-IE" sz="2400" dirty="0" smtClean="0"/>
              <a:t> number?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/>
              <a:t>What connections are needed to fly to Perth?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/>
              <a:t>How are Einstein and </a:t>
            </a:r>
            <a:r>
              <a:rPr lang="en-IE" sz="2400" dirty="0" err="1" smtClean="0"/>
              <a:t>Godel</a:t>
            </a:r>
            <a:r>
              <a:rPr lang="en-IE" sz="2400" dirty="0" smtClean="0"/>
              <a:t> related?</a:t>
            </a:r>
          </a:p>
        </p:txBody>
      </p:sp>
    </p:spTree>
    <p:extLst>
      <p:ext uri="{BB962C8B-B14F-4D97-AF65-F5344CB8AC3E}">
        <p14:creationId xmlns:p14="http://schemas.microsoft.com/office/powerpoint/2010/main" val="345880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RelFinder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1443037"/>
            <a:ext cx="93726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33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Leading Graph Database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1266" name="Picture 2" descr="http://www.neotechnology.com/wp-content/uploads/2013/04/neo4j_notag_whiteb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2209800"/>
            <a:ext cx="508635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51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Graph Databases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895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dirty="0" smtClean="0"/>
              <a:t>(</a:t>
            </a:r>
            <a:r>
              <a:rPr lang="en-IE" dirty="0" err="1" smtClean="0"/>
              <a:t>Fred,IS_FRIEND_OF,Jim</a:t>
            </a:r>
            <a:r>
              <a:rPr lang="en-IE" dirty="0" smtClean="0"/>
              <a:t>)</a:t>
            </a:r>
          </a:p>
          <a:p>
            <a:pPr marL="0" indent="0">
              <a:buNone/>
            </a:pPr>
            <a:r>
              <a:rPr lang="en-IE" dirty="0" smtClean="0"/>
              <a:t>(</a:t>
            </a:r>
            <a:r>
              <a:rPr lang="en-IE" dirty="0" err="1" smtClean="0"/>
              <a:t>Fred,IS_FRIEND_OF,Ted</a:t>
            </a:r>
            <a:r>
              <a:rPr lang="en-IE" dirty="0" smtClean="0"/>
              <a:t>)</a:t>
            </a:r>
          </a:p>
          <a:p>
            <a:pPr marL="0" indent="0">
              <a:buNone/>
            </a:pPr>
            <a:r>
              <a:rPr lang="en-IE" dirty="0" smtClean="0"/>
              <a:t>(</a:t>
            </a:r>
            <a:r>
              <a:rPr lang="en-IE" dirty="0" err="1" smtClean="0"/>
              <a:t>Ted,LIKES,Zushi_Zam</a:t>
            </a:r>
            <a:r>
              <a:rPr lang="en-IE" dirty="0" smtClean="0"/>
              <a:t>)</a:t>
            </a:r>
          </a:p>
          <a:p>
            <a:pPr marL="0" indent="0">
              <a:buNone/>
            </a:pPr>
            <a:r>
              <a:rPr lang="en-IE" dirty="0" smtClean="0"/>
              <a:t>(</a:t>
            </a:r>
            <a:r>
              <a:rPr lang="en-IE" dirty="0" err="1" smtClean="0"/>
              <a:t>Zuzhi_Zam,SERVES,Sushi</a:t>
            </a:r>
            <a:r>
              <a:rPr lang="en-IE" dirty="0" smtClean="0"/>
              <a:t>)</a:t>
            </a:r>
          </a:p>
          <a:p>
            <a:pPr marL="0" indent="0">
              <a:buNone/>
            </a:pPr>
            <a:r>
              <a:rPr lang="en-IE" dirty="0" smtClean="0"/>
              <a:t>…</a:t>
            </a:r>
            <a:endParaRPr lang="en-IE" dirty="0"/>
          </a:p>
        </p:txBody>
      </p:sp>
      <p:pic>
        <p:nvPicPr>
          <p:cNvPr id="10242" name="Picture 2" descr="http://www.neotechnology.com/wp-content/uploads/2013/01/blog0116_graphcit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4400"/>
            <a:ext cx="624382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Graph Databases</a:t>
            </a:r>
            <a:r>
              <a:rPr lang="en-IE" smtClean="0"/>
              <a:t>: Index </a:t>
            </a:r>
            <a:r>
              <a:rPr lang="en-IE" dirty="0" smtClean="0"/>
              <a:t>Nodes</a:t>
            </a:r>
            <a:endParaRPr lang="en-IE" dirty="0"/>
          </a:p>
        </p:txBody>
      </p:sp>
      <p:pic>
        <p:nvPicPr>
          <p:cNvPr id="4" name="Picture 2" descr="http://www.neotechnology.com/wp-content/uploads/2013/01/blog0116_graphcit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4400"/>
            <a:ext cx="624382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828800" y="4991100"/>
            <a:ext cx="4724400" cy="1104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dirty="0" smtClean="0"/>
              <a:t>(</a:t>
            </a:r>
            <a:r>
              <a:rPr lang="en-IE" dirty="0" err="1" smtClean="0"/>
              <a:t>Fred,IS_FRIEND_OF,Jim</a:t>
            </a:r>
            <a:r>
              <a:rPr lang="en-IE" dirty="0" smtClean="0"/>
              <a:t>)</a:t>
            </a:r>
          </a:p>
          <a:p>
            <a:pPr marL="0" indent="0">
              <a:buNone/>
            </a:pPr>
            <a:r>
              <a:rPr lang="en-IE" dirty="0"/>
              <a:t>(</a:t>
            </a:r>
            <a:r>
              <a:rPr lang="en-IE" dirty="0" err="1" smtClean="0"/>
              <a:t>Fred,IS_FRIEND_OF,Ted</a:t>
            </a:r>
            <a:r>
              <a:rPr lang="en-IE" dirty="0" smtClean="0"/>
              <a:t>)</a:t>
            </a:r>
            <a:endParaRPr lang="en-IE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5143500"/>
            <a:ext cx="4724400" cy="110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dirty="0" smtClean="0"/>
              <a:t>Fred -&gt;</a:t>
            </a:r>
          </a:p>
        </p:txBody>
      </p:sp>
    </p:spTree>
    <p:extLst>
      <p:ext uri="{BB962C8B-B14F-4D97-AF65-F5344CB8AC3E}">
        <p14:creationId xmlns:p14="http://schemas.microsoft.com/office/powerpoint/2010/main" val="296934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Graph Databases: Index Relations</a:t>
            </a:r>
            <a:endParaRPr lang="en-IE" dirty="0"/>
          </a:p>
        </p:txBody>
      </p:sp>
      <p:pic>
        <p:nvPicPr>
          <p:cNvPr id="4" name="Picture 2" descr="http://www.neotechnology.com/wp-content/uploads/2013/01/blog0116_graphcit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4400"/>
            <a:ext cx="624382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828800" y="4991100"/>
            <a:ext cx="4724400" cy="1104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dirty="0" smtClean="0"/>
              <a:t>(</a:t>
            </a:r>
            <a:r>
              <a:rPr lang="en-IE" dirty="0" err="1" smtClean="0"/>
              <a:t>Ted,LIKES,Zushi_Zam</a:t>
            </a:r>
            <a:r>
              <a:rPr lang="en-IE" dirty="0" smtClean="0"/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IE" dirty="0" smtClean="0"/>
              <a:t>(</a:t>
            </a:r>
            <a:r>
              <a:rPr lang="en-IE" dirty="0" err="1" smtClean="0"/>
              <a:t>Jim,LIKES,iSushi</a:t>
            </a:r>
            <a:r>
              <a:rPr lang="en-IE" dirty="0" smtClean="0"/>
              <a:t>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5143500"/>
            <a:ext cx="4724400" cy="110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dirty="0" smtClean="0"/>
              <a:t>LIKES -&gt;</a:t>
            </a:r>
          </a:p>
        </p:txBody>
      </p:sp>
    </p:spTree>
    <p:extLst>
      <p:ext uri="{BB962C8B-B14F-4D97-AF65-F5344CB8AC3E}">
        <p14:creationId xmlns:p14="http://schemas.microsoft.com/office/powerpoint/2010/main" val="18853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Graph Databases: Graph Queries</a:t>
            </a:r>
            <a:endParaRPr lang="en-IE" dirty="0"/>
          </a:p>
        </p:txBody>
      </p:sp>
      <p:pic>
        <p:nvPicPr>
          <p:cNvPr id="4" name="Picture 2" descr="http://www.neotechnology.com/wp-content/uploads/2013/01/blog0116_graphcit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4400"/>
            <a:ext cx="624382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191000"/>
            <a:ext cx="6553200" cy="2424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IE" dirty="0" smtClean="0"/>
              <a:t>(</a:t>
            </a:r>
            <a:r>
              <a:rPr lang="en-IE" dirty="0" err="1" smtClean="0"/>
              <a:t>Fred,IS_FRIEND</a:t>
            </a:r>
            <a:r>
              <a:rPr lang="en-IE" dirty="0" err="1"/>
              <a:t>,</a:t>
            </a:r>
            <a:r>
              <a:rPr lang="en-IE" dirty="0" err="1" smtClean="0"/>
              <a:t>?friend</a:t>
            </a:r>
            <a:r>
              <a:rPr lang="en-IE" dirty="0" smtClean="0"/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IE" dirty="0" smtClean="0"/>
              <a:t>(?</a:t>
            </a:r>
            <a:r>
              <a:rPr lang="en-IE" dirty="0" err="1" smtClean="0"/>
              <a:t>friend,LIKES,?place</a:t>
            </a:r>
            <a:r>
              <a:rPr lang="en-IE" dirty="0" smtClean="0"/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IE" dirty="0" smtClean="0"/>
              <a:t>(?</a:t>
            </a:r>
            <a:r>
              <a:rPr lang="en-IE" dirty="0" err="1" smtClean="0"/>
              <a:t>place,SERVES,?sushi</a:t>
            </a:r>
            <a:r>
              <a:rPr lang="en-IE" dirty="0" smtClean="0"/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IE" dirty="0" smtClean="0"/>
              <a:t>(?</a:t>
            </a:r>
            <a:r>
              <a:rPr lang="en-IE" dirty="0" err="1" smtClean="0"/>
              <a:t>place,LOCATED_IN,New_York</a:t>
            </a:r>
            <a:r>
              <a:rPr lang="en-IE" dirty="0" smtClean="0"/>
              <a:t>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5105400"/>
            <a:ext cx="4724400" cy="110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376100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RECAP: KEY–VALUE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65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Graph Databases: Path Queries</a:t>
            </a:r>
            <a:endParaRPr lang="en-IE" dirty="0"/>
          </a:p>
        </p:txBody>
      </p:sp>
      <p:pic>
        <p:nvPicPr>
          <p:cNvPr id="4" name="Picture 2" descr="http://www.neotechnology.com/wp-content/uploads/2013/01/blog0116_graphcit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14400"/>
            <a:ext cx="624382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191000"/>
            <a:ext cx="6553200" cy="2424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IE" dirty="0" smtClean="0"/>
          </a:p>
          <a:p>
            <a:pPr marL="0" indent="0">
              <a:buFont typeface="Arial" pitchFamily="34" charset="0"/>
              <a:buNone/>
            </a:pPr>
            <a:endParaRPr lang="en-IE" dirty="0"/>
          </a:p>
          <a:p>
            <a:pPr marL="0" indent="0">
              <a:buFont typeface="Arial" pitchFamily="34" charset="0"/>
              <a:buNone/>
            </a:pPr>
            <a:r>
              <a:rPr lang="en-IE" dirty="0" smtClean="0"/>
              <a:t>(</a:t>
            </a:r>
            <a:r>
              <a:rPr lang="en-IE" dirty="0" err="1" smtClean="0"/>
              <a:t>Fred,IS_FRIEND</a:t>
            </a:r>
            <a:r>
              <a:rPr lang="en-IE" dirty="0" smtClean="0">
                <a:solidFill>
                  <a:srgbClr val="0070C0"/>
                </a:solidFill>
              </a:rPr>
              <a:t>*</a:t>
            </a:r>
            <a:r>
              <a:rPr lang="en-IE" dirty="0" smtClean="0"/>
              <a:t>,</a:t>
            </a:r>
            <a:r>
              <a:rPr lang="en-IE" dirty="0" smtClean="0">
                <a:solidFill>
                  <a:srgbClr val="0070C0"/>
                </a:solidFill>
              </a:rPr>
              <a:t>?</a:t>
            </a:r>
            <a:r>
              <a:rPr lang="en-IE" dirty="0" err="1" smtClean="0">
                <a:solidFill>
                  <a:srgbClr val="0070C0"/>
                </a:solidFill>
              </a:rPr>
              <a:t>friend_of_friend</a:t>
            </a:r>
            <a:r>
              <a:rPr lang="en-IE" dirty="0" smtClean="0"/>
              <a:t>)</a:t>
            </a:r>
          </a:p>
          <a:p>
            <a:pPr marL="0" indent="0">
              <a:buNone/>
            </a:pPr>
            <a:r>
              <a:rPr lang="en-IE" dirty="0" smtClean="0"/>
              <a:t>(</a:t>
            </a:r>
            <a:r>
              <a:rPr lang="en-IE" dirty="0" smtClean="0">
                <a:solidFill>
                  <a:srgbClr val="0070C0"/>
                </a:solidFill>
              </a:rPr>
              <a:t>?</a:t>
            </a:r>
            <a:r>
              <a:rPr lang="en-IE" dirty="0" err="1">
                <a:solidFill>
                  <a:srgbClr val="0070C0"/>
                </a:solidFill>
              </a:rPr>
              <a:t>friend_of_friend</a:t>
            </a:r>
            <a:r>
              <a:rPr lang="en-IE" dirty="0" err="1" smtClean="0"/>
              <a:t>,LIKES,Zushi_Zam</a:t>
            </a:r>
            <a:r>
              <a:rPr lang="en-IE" dirty="0" smtClean="0"/>
              <a:t>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5105400"/>
            <a:ext cx="4724400" cy="110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IE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38200" y="3043076"/>
            <a:ext cx="2293257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What about scalability?</a:t>
            </a:r>
          </a:p>
        </p:txBody>
      </p:sp>
    </p:spTree>
    <p:extLst>
      <p:ext uri="{BB962C8B-B14F-4D97-AF65-F5344CB8AC3E}">
        <p14:creationId xmlns:p14="http://schemas.microsoft.com/office/powerpoint/2010/main" val="244591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Graph Database: Index-free Adjacency</a:t>
            </a:r>
            <a:endParaRPr lang="en-I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236570"/>
              </p:ext>
            </p:extLst>
          </p:nvPr>
        </p:nvGraphicFramePr>
        <p:xfrm>
          <a:off x="228600" y="3093720"/>
          <a:ext cx="4800600" cy="731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00200"/>
                <a:gridCol w="1600200"/>
                <a:gridCol w="1600200"/>
              </a:tblGrid>
              <a:tr h="355600">
                <a:tc>
                  <a:txBody>
                    <a:bodyPr/>
                    <a:lstStyle/>
                    <a:p>
                      <a:r>
                        <a:rPr lang="en-IE" b="1" dirty="0" smtClean="0"/>
                        <a:t>Fred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/>
                        <a:t>IS_FRIEND_OF</a:t>
                      </a:r>
                      <a:endParaRPr lang="en-I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/>
                        <a:t>Ted</a:t>
                      </a:r>
                      <a:endParaRPr lang="en-IE" b="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IE" b="1" dirty="0" smtClean="0"/>
                        <a:t>Fred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IS_FRIEND_OF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Jim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256458"/>
              </p:ext>
            </p:extLst>
          </p:nvPr>
        </p:nvGraphicFramePr>
        <p:xfrm>
          <a:off x="3733800" y="4160520"/>
          <a:ext cx="4800600" cy="731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00200"/>
                <a:gridCol w="1600200"/>
                <a:gridCol w="1600200"/>
              </a:tblGrid>
              <a:tr h="355600">
                <a:tc>
                  <a:txBody>
                    <a:bodyPr/>
                    <a:lstStyle/>
                    <a:p>
                      <a:r>
                        <a:rPr lang="en-IE" b="1" dirty="0" smtClean="0"/>
                        <a:t>Jim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/>
                        <a:t>LIKES</a:t>
                      </a:r>
                      <a:endParaRPr lang="en-I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err="1" smtClean="0"/>
                        <a:t>iSushi</a:t>
                      </a:r>
                      <a:endParaRPr lang="en-IE" b="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IE" dirty="0" smtClean="0"/>
                        <a:t>Fred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IS_FRIEND_OF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1" dirty="0" smtClean="0"/>
                        <a:t>Jim</a:t>
                      </a:r>
                      <a:endParaRPr lang="en-IE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541351"/>
              </p:ext>
            </p:extLst>
          </p:nvPr>
        </p:nvGraphicFramePr>
        <p:xfrm>
          <a:off x="3657600" y="1874520"/>
          <a:ext cx="4800600" cy="731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00200"/>
                <a:gridCol w="1600200"/>
                <a:gridCol w="1600200"/>
              </a:tblGrid>
              <a:tr h="355600">
                <a:tc>
                  <a:txBody>
                    <a:bodyPr/>
                    <a:lstStyle/>
                    <a:p>
                      <a:r>
                        <a:rPr lang="en-IE" b="1" dirty="0" smtClean="0"/>
                        <a:t>Ted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/>
                        <a:t>LIKES</a:t>
                      </a:r>
                      <a:endParaRPr lang="en-I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err="1" smtClean="0"/>
                        <a:t>Zushi</a:t>
                      </a:r>
                      <a:r>
                        <a:rPr lang="en-IE" b="0" dirty="0" smtClean="0"/>
                        <a:t> </a:t>
                      </a:r>
                      <a:r>
                        <a:rPr lang="en-IE" b="0" dirty="0" err="1" smtClean="0"/>
                        <a:t>Zam</a:t>
                      </a:r>
                      <a:endParaRPr lang="en-IE" b="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IE" dirty="0" smtClean="0"/>
                        <a:t>Fred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IS_FRIEND_OF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1" dirty="0" smtClean="0"/>
                        <a:t>Ted</a:t>
                      </a:r>
                      <a:endParaRPr lang="en-IE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3641124"/>
              </p:ext>
            </p:extLst>
          </p:nvPr>
        </p:nvGraphicFramePr>
        <p:xfrm>
          <a:off x="2057400" y="5379720"/>
          <a:ext cx="4800600" cy="1097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00200"/>
                <a:gridCol w="1600200"/>
                <a:gridCol w="1600200"/>
              </a:tblGrid>
              <a:tr h="355600">
                <a:tc>
                  <a:txBody>
                    <a:bodyPr/>
                    <a:lstStyle/>
                    <a:p>
                      <a:r>
                        <a:rPr lang="en-IE" b="1" dirty="0" err="1" smtClean="0"/>
                        <a:t>iSushi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/>
                        <a:t>SERVES</a:t>
                      </a:r>
                      <a:endParaRPr lang="en-I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b="0" dirty="0" smtClean="0"/>
                        <a:t>Sushi</a:t>
                      </a:r>
                      <a:endParaRPr lang="en-IE" b="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IE" b="1" dirty="0" err="1" smtClean="0"/>
                        <a:t>iSushi</a:t>
                      </a:r>
                      <a:endParaRPr lang="en-IE" b="1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b="0" dirty="0" smtClean="0"/>
                        <a:t>LOCATED_IN</a:t>
                      </a:r>
                      <a:endParaRPr lang="en-IE" b="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b="0" dirty="0" smtClean="0"/>
                        <a:t>New York</a:t>
                      </a:r>
                      <a:endParaRPr lang="en-IE" b="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r>
                        <a:rPr lang="en-IE" b="0" dirty="0" smtClean="0"/>
                        <a:t>Jim</a:t>
                      </a:r>
                      <a:endParaRPr lang="en-IE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b="0" dirty="0" smtClean="0"/>
                        <a:t>LIKES</a:t>
                      </a:r>
                      <a:endParaRPr lang="en-IE" b="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b="1" dirty="0" err="1" smtClean="0"/>
                        <a:t>iSushi</a:t>
                      </a:r>
                      <a:endParaRPr lang="en-IE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1" name="Curved Connector 10"/>
          <p:cNvCxnSpPr>
            <a:endCxn id="8" idx="2"/>
          </p:cNvCxnSpPr>
          <p:nvPr/>
        </p:nvCxnSpPr>
        <p:spPr>
          <a:xfrm flipV="1">
            <a:off x="5029200" y="2606040"/>
            <a:ext cx="1028700" cy="67056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endCxn id="6" idx="0"/>
          </p:cNvCxnSpPr>
          <p:nvPr/>
        </p:nvCxnSpPr>
        <p:spPr>
          <a:xfrm>
            <a:off x="5029200" y="3657600"/>
            <a:ext cx="1104900" cy="50292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endCxn id="5" idx="2"/>
          </p:cNvCxnSpPr>
          <p:nvPr/>
        </p:nvCxnSpPr>
        <p:spPr>
          <a:xfrm rot="10800000">
            <a:off x="2628900" y="3825240"/>
            <a:ext cx="1104900" cy="97536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0800000" flipV="1">
            <a:off x="6858000" y="4312920"/>
            <a:ext cx="1676400" cy="1097280"/>
          </a:xfrm>
          <a:prstGeom prst="curvedConnector3">
            <a:avLst>
              <a:gd name="adj1" fmla="val -2585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>
            <a:off x="6858000" y="5928360"/>
            <a:ext cx="2667000" cy="12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endCxn id="6" idx="1"/>
          </p:cNvCxnSpPr>
          <p:nvPr/>
        </p:nvCxnSpPr>
        <p:spPr>
          <a:xfrm rot="5400000" flipH="1" flipV="1">
            <a:off x="1996440" y="4587240"/>
            <a:ext cx="1798320" cy="16764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endCxn id="5" idx="0"/>
          </p:cNvCxnSpPr>
          <p:nvPr/>
        </p:nvCxnSpPr>
        <p:spPr>
          <a:xfrm rot="10800000" flipV="1">
            <a:off x="2628900" y="2438400"/>
            <a:ext cx="1028700" cy="65532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 flipV="1">
            <a:off x="8486775" y="1143000"/>
            <a:ext cx="1038225" cy="914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34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Property</a:t>
            </a:r>
            <a:r>
              <a:rPr lang="es-CL" dirty="0" smtClean="0"/>
              <a:t> </a:t>
            </a:r>
            <a:r>
              <a:rPr lang="es-CL" dirty="0" err="1" smtClean="0"/>
              <a:t>Graph</a:t>
            </a:r>
            <a:r>
              <a:rPr lang="es-CL" dirty="0" smtClean="0"/>
              <a:t> </a:t>
            </a:r>
            <a:r>
              <a:rPr lang="es-CL" dirty="0" err="1" smtClean="0"/>
              <a:t>Model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 smtClean="0"/>
              <a:t>Graph</a:t>
            </a:r>
            <a:r>
              <a:rPr lang="es-CL" dirty="0" smtClean="0"/>
              <a:t> </a:t>
            </a:r>
            <a:r>
              <a:rPr lang="es-CL" dirty="0" err="1" smtClean="0"/>
              <a:t>nodes</a:t>
            </a:r>
            <a:r>
              <a:rPr lang="es-CL" dirty="0" smtClean="0"/>
              <a:t> and </a:t>
            </a:r>
            <a:r>
              <a:rPr lang="es-CL" dirty="0" err="1" smtClean="0"/>
              <a:t>edges</a:t>
            </a:r>
            <a:r>
              <a:rPr lang="es-CL" dirty="0" smtClean="0"/>
              <a:t> can </a:t>
            </a:r>
            <a:r>
              <a:rPr lang="es-CL" dirty="0" err="1" smtClean="0"/>
              <a:t>have</a:t>
            </a:r>
            <a:r>
              <a:rPr lang="es-CL" dirty="0" smtClean="0"/>
              <a:t> </a:t>
            </a:r>
          </a:p>
          <a:p>
            <a:pPr lvl="1"/>
            <a:r>
              <a:rPr lang="es-CL" dirty="0" err="1" smtClean="0"/>
              <a:t>Multiple</a:t>
            </a:r>
            <a:r>
              <a:rPr lang="es-CL" dirty="0" smtClean="0"/>
              <a:t> </a:t>
            </a:r>
            <a:r>
              <a:rPr lang="es-CL" dirty="0" err="1"/>
              <a:t>a</a:t>
            </a:r>
            <a:r>
              <a:rPr lang="es-CL" dirty="0" err="1" smtClean="0"/>
              <a:t>ttributes</a:t>
            </a:r>
            <a:r>
              <a:rPr lang="es-CL" dirty="0" smtClean="0"/>
              <a:t> </a:t>
            </a:r>
            <a:r>
              <a:rPr lang="es-CL" dirty="0" err="1" smtClean="0"/>
              <a:t>like</a:t>
            </a:r>
            <a:r>
              <a:rPr lang="es-CL" dirty="0" smtClean="0"/>
              <a:t> </a:t>
            </a:r>
            <a:r>
              <a:rPr lang="es-CL" dirty="0" err="1" smtClean="0"/>
              <a:t>name</a:t>
            </a:r>
            <a:r>
              <a:rPr lang="es-CL" dirty="0" smtClean="0"/>
              <a:t>, </a:t>
            </a:r>
            <a:r>
              <a:rPr lang="es-CL" dirty="0" err="1" smtClean="0"/>
              <a:t>born</a:t>
            </a:r>
            <a:r>
              <a:rPr lang="es-CL" dirty="0" smtClean="0"/>
              <a:t>, roles</a:t>
            </a:r>
          </a:p>
          <a:p>
            <a:pPr lvl="1"/>
            <a:r>
              <a:rPr lang="es-CL" dirty="0" err="1" smtClean="0"/>
              <a:t>Multiple</a:t>
            </a:r>
            <a:r>
              <a:rPr lang="es-CL" dirty="0" smtClean="0"/>
              <a:t> </a:t>
            </a:r>
            <a:r>
              <a:rPr lang="es-CL" dirty="0" err="1" smtClean="0"/>
              <a:t>labels</a:t>
            </a:r>
            <a:r>
              <a:rPr lang="es-CL" dirty="0" smtClean="0"/>
              <a:t> </a:t>
            </a:r>
            <a:r>
              <a:rPr lang="es-CL" dirty="0" err="1" smtClean="0"/>
              <a:t>like</a:t>
            </a:r>
            <a:r>
              <a:rPr lang="es-CL" dirty="0" smtClean="0"/>
              <a:t> </a:t>
            </a:r>
            <a:r>
              <a:rPr lang="es-CL" dirty="0" err="1" smtClean="0"/>
              <a:t>Person</a:t>
            </a:r>
            <a:r>
              <a:rPr lang="es-CL" dirty="0" smtClean="0"/>
              <a:t>, Actor, </a:t>
            </a:r>
            <a:r>
              <a:rPr lang="es-CL" dirty="0" err="1" smtClean="0"/>
              <a:t>Movie</a:t>
            </a:r>
            <a:endParaRPr lang="es-C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66988"/>
            <a:ext cx="6015038" cy="328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Query</a:t>
            </a:r>
            <a:r>
              <a:rPr lang="es-CL" dirty="0" smtClean="0"/>
              <a:t> </a:t>
            </a:r>
            <a:r>
              <a:rPr lang="es-CL" dirty="0" err="1"/>
              <a:t>L</a:t>
            </a:r>
            <a:r>
              <a:rPr lang="es-CL" dirty="0" err="1" smtClean="0"/>
              <a:t>anguage</a:t>
            </a:r>
            <a:r>
              <a:rPr lang="es-CL" dirty="0" smtClean="0"/>
              <a:t>: </a:t>
            </a:r>
            <a:r>
              <a:rPr lang="es-CL" dirty="0" err="1" smtClean="0"/>
              <a:t>Cypher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689" y="990600"/>
            <a:ext cx="4352074" cy="2378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562350"/>
            <a:ext cx="5829300" cy="781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5031866"/>
            <a:ext cx="5829300" cy="1552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4495800"/>
            <a:ext cx="3810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What </a:t>
            </a:r>
            <a:r>
              <a:rPr lang="en-IE" sz="2400" dirty="0" smtClean="0"/>
              <a:t>will this return?</a:t>
            </a:r>
            <a:endParaRPr lang="en-IE" sz="2400" dirty="0" smtClean="0"/>
          </a:p>
        </p:txBody>
      </p:sp>
    </p:spTree>
    <p:extLst>
      <p:ext uri="{BB962C8B-B14F-4D97-AF65-F5344CB8AC3E}">
        <p14:creationId xmlns:p14="http://schemas.microsoft.com/office/powerpoint/2010/main" val="248645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Query</a:t>
            </a:r>
            <a:r>
              <a:rPr lang="es-CL" dirty="0" smtClean="0"/>
              <a:t> </a:t>
            </a:r>
            <a:r>
              <a:rPr lang="es-CL" dirty="0" err="1" smtClean="0"/>
              <a:t>Language</a:t>
            </a:r>
            <a:r>
              <a:rPr lang="es-CL" dirty="0" smtClean="0"/>
              <a:t>: </a:t>
            </a:r>
            <a:r>
              <a:rPr lang="es-CL" dirty="0" err="1" smtClean="0"/>
              <a:t>Cypher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 smtClean="0"/>
              <a:t>Relational</a:t>
            </a:r>
            <a:r>
              <a:rPr lang="es-CL" dirty="0" smtClean="0"/>
              <a:t> </a:t>
            </a:r>
            <a:r>
              <a:rPr lang="es-CL" dirty="0" err="1" smtClean="0"/>
              <a:t>query</a:t>
            </a:r>
            <a:r>
              <a:rPr lang="es-CL" dirty="0" smtClean="0"/>
              <a:t> </a:t>
            </a:r>
            <a:r>
              <a:rPr lang="es-CL" dirty="0" err="1" smtClean="0"/>
              <a:t>features</a:t>
            </a:r>
            <a:r>
              <a:rPr lang="es-CL" dirty="0" smtClean="0"/>
              <a:t> (UNION, FILTER, ORDER BY, GROUP BY, COUNT, etc.)</a:t>
            </a:r>
          </a:p>
          <a:p>
            <a:r>
              <a:rPr lang="es-CL" dirty="0" err="1" smtClean="0"/>
              <a:t>Path</a:t>
            </a:r>
            <a:r>
              <a:rPr lang="es-CL" dirty="0" smtClean="0"/>
              <a:t> </a:t>
            </a:r>
            <a:r>
              <a:rPr lang="es-CL" dirty="0" err="1" smtClean="0"/>
              <a:t>query</a:t>
            </a:r>
            <a:r>
              <a:rPr lang="es-CL" dirty="0" smtClean="0"/>
              <a:t> </a:t>
            </a:r>
            <a:r>
              <a:rPr lang="es-CL" dirty="0" err="1" smtClean="0"/>
              <a:t>features</a:t>
            </a:r>
            <a:r>
              <a:rPr lang="es-CL" dirty="0" smtClean="0"/>
              <a:t> (*, 1..5, etc.)</a:t>
            </a:r>
          </a:p>
          <a:p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782412"/>
            <a:ext cx="8148637" cy="30755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3221203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 smtClean="0">
                <a:hlinkClick r:id="rId3"/>
              </a:rPr>
              <a:t>http</a:t>
            </a:r>
            <a:r>
              <a:rPr lang="es-CL" dirty="0">
                <a:hlinkClick r:id="rId3"/>
              </a:rPr>
              <a:t>://neo4j.com/docs/developer-manual/current/#</a:t>
            </a:r>
            <a:r>
              <a:rPr lang="es-CL" dirty="0" smtClean="0">
                <a:hlinkClick r:id="rId3"/>
              </a:rPr>
              <a:t>cypher-query-lang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6051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6488668"/>
            <a:ext cx="693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http://db-engines.com/en/ranking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15" y="352425"/>
            <a:ext cx="7191182" cy="58959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82477" y="5181601"/>
            <a:ext cx="7134224" cy="228600"/>
          </a:xfrm>
          <a:prstGeom prst="rect">
            <a:avLst/>
          </a:prstGeom>
          <a:noFill/>
          <a:ln>
            <a:solidFill>
              <a:srgbClr val="35CA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76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SPARQL</a:t>
            </a:r>
            <a:endParaRPr lang="en-IE" dirty="0"/>
          </a:p>
        </p:txBody>
      </p:sp>
      <p:pic>
        <p:nvPicPr>
          <p:cNvPr id="17410" name="Picture 2" descr="http://www.dajobe.org/talks/201105-sparql-11/sparql-11-graph-sto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9817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8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15" y="352425"/>
            <a:ext cx="7191182" cy="5895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6488668"/>
            <a:ext cx="693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http://db-engines.com/en/ranking</a:t>
            </a:r>
          </a:p>
        </p:txBody>
      </p:sp>
      <p:pic>
        <p:nvPicPr>
          <p:cNvPr id="18434" name="Picture 2" descr="http://4.bp.blogspot.com/-ivmWLSXLjwk/Tf96oso90NI/AAAAAAAAFiE/jN9eS4YtbTs/s1600/sad_face-600x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429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90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86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Relational Databases don’t solve everything</a:t>
            </a:r>
          </a:p>
          <a:p>
            <a:pPr lvl="1"/>
            <a:r>
              <a:rPr lang="en-IE" dirty="0" smtClean="0"/>
              <a:t>SQL and ACID add overhead</a:t>
            </a:r>
          </a:p>
          <a:p>
            <a:pPr lvl="1"/>
            <a:r>
              <a:rPr lang="en-IE" dirty="0" smtClean="0"/>
              <a:t>Distribution not so easy</a:t>
            </a:r>
          </a:p>
          <a:p>
            <a:pPr lvl="1"/>
            <a:endParaRPr lang="en-IE" dirty="0"/>
          </a:p>
          <a:p>
            <a:r>
              <a:rPr lang="en-IE" dirty="0" smtClean="0"/>
              <a:t>NoSQL: what if you don’t need SQL or ACID?</a:t>
            </a:r>
          </a:p>
          <a:p>
            <a:pPr lvl="1"/>
            <a:r>
              <a:rPr lang="en-IE" dirty="0" smtClean="0"/>
              <a:t>Something simpler</a:t>
            </a:r>
          </a:p>
          <a:p>
            <a:pPr lvl="1"/>
            <a:r>
              <a:rPr lang="en-IE" dirty="0" smtClean="0"/>
              <a:t>Something more scalable</a:t>
            </a:r>
          </a:p>
          <a:p>
            <a:pPr lvl="1"/>
            <a:r>
              <a:rPr lang="en-IE" dirty="0" smtClean="0"/>
              <a:t>Trade efficiency against guarantees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8842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Key–Value = a Distributed Map</a:t>
            </a:r>
            <a:endParaRPr lang="en-IE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193049"/>
              </p:ext>
            </p:extLst>
          </p:nvPr>
        </p:nvGraphicFramePr>
        <p:xfrm>
          <a:off x="457200" y="1828800"/>
          <a:ext cx="8458200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5867400"/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Key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Value</a:t>
                      </a:r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country:Afghanistan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capital@city:Kabul,continent:Asia,pop:31108077#2011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rgbClr val="0B0080"/>
                          </a:solidFill>
                          <a:effectLst/>
                        </a:rPr>
                        <a:t>country:Albania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capital@city:Tirana,continent:Europe,pop:3011405#2013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city:Kabul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country:Afghanistan,pop:3476000#2013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city:Tirana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country:Albania,pop:3011405#2013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user:10239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dirty="0" err="1" smtClean="0">
                          <a:effectLst/>
                        </a:rPr>
                        <a:t>basedIn@city:Tirana,post</a:t>
                      </a:r>
                      <a:r>
                        <a:rPr lang="en-IE" dirty="0" smtClean="0">
                          <a:effectLst/>
                        </a:rPr>
                        <a:t>:{103,10430,201}</a:t>
                      </a:r>
                    </a:p>
                  </a:txBody>
                  <a:tcPr anchor="ctr"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effectLst/>
                        </a:rPr>
                        <a:t>…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171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NoSQL: Trade-offs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b="1" dirty="0" smtClean="0">
                <a:solidFill>
                  <a:srgbClr val="0070C0"/>
                </a:solidFill>
              </a:rPr>
              <a:t>Simplified transactions</a:t>
            </a:r>
            <a:r>
              <a:rPr lang="en-IE" b="1" dirty="0" smtClean="0"/>
              <a:t> </a:t>
            </a:r>
            <a:r>
              <a:rPr lang="en-IE" dirty="0" smtClean="0"/>
              <a:t>(no ACID)</a:t>
            </a:r>
            <a:endParaRPr lang="en-IE" dirty="0"/>
          </a:p>
          <a:p>
            <a:r>
              <a:rPr lang="en-IE" b="1" dirty="0" smtClean="0">
                <a:solidFill>
                  <a:srgbClr val="0070C0"/>
                </a:solidFill>
              </a:rPr>
              <a:t>Simplified</a:t>
            </a:r>
            <a:r>
              <a:rPr lang="en-IE" dirty="0" smtClean="0"/>
              <a:t> (or no) </a:t>
            </a:r>
            <a:r>
              <a:rPr lang="en-IE" b="1" dirty="0" smtClean="0">
                <a:solidFill>
                  <a:srgbClr val="0070C0"/>
                </a:solidFill>
              </a:rPr>
              <a:t>query language</a:t>
            </a:r>
          </a:p>
          <a:p>
            <a:pPr lvl="1"/>
            <a:r>
              <a:rPr lang="en-IE" dirty="0" smtClean="0"/>
              <a:t>Procedural </a:t>
            </a:r>
            <a:r>
              <a:rPr lang="en-IE" i="1" dirty="0" smtClean="0"/>
              <a:t>or</a:t>
            </a:r>
            <a:r>
              <a:rPr lang="en-IE" dirty="0" smtClean="0"/>
              <a:t> a subset of SQL</a:t>
            </a:r>
          </a:p>
          <a:p>
            <a:r>
              <a:rPr lang="en-IE" b="1" dirty="0" smtClean="0">
                <a:solidFill>
                  <a:srgbClr val="0070C0"/>
                </a:solidFill>
              </a:rPr>
              <a:t>Simplified query </a:t>
            </a:r>
            <a:r>
              <a:rPr lang="en-IE" b="1" dirty="0" err="1" smtClean="0">
                <a:solidFill>
                  <a:srgbClr val="0070C0"/>
                </a:solidFill>
              </a:rPr>
              <a:t>alegbra</a:t>
            </a:r>
            <a:endParaRPr lang="en-IE" b="1" dirty="0" smtClean="0">
              <a:solidFill>
                <a:srgbClr val="0070C0"/>
              </a:solidFill>
            </a:endParaRPr>
          </a:p>
          <a:p>
            <a:pPr lvl="1"/>
            <a:r>
              <a:rPr lang="en-IE" dirty="0" smtClean="0"/>
              <a:t>Often no joins</a:t>
            </a:r>
          </a:p>
          <a:p>
            <a:r>
              <a:rPr lang="en-IE" b="1" dirty="0" smtClean="0">
                <a:solidFill>
                  <a:srgbClr val="0070C0"/>
                </a:solidFill>
              </a:rPr>
              <a:t>Simplified data model</a:t>
            </a:r>
          </a:p>
          <a:p>
            <a:pPr lvl="1"/>
            <a:r>
              <a:rPr lang="en-IE" dirty="0" smtClean="0"/>
              <a:t>Often map-based</a:t>
            </a:r>
          </a:p>
          <a:p>
            <a:r>
              <a:rPr lang="en-IE" b="1" dirty="0" smtClean="0">
                <a:solidFill>
                  <a:srgbClr val="0070C0"/>
                </a:solidFill>
              </a:rPr>
              <a:t>Simplified replication</a:t>
            </a:r>
          </a:p>
          <a:p>
            <a:pPr lvl="1"/>
            <a:r>
              <a:rPr lang="en-IE" dirty="0" smtClean="0"/>
              <a:t>Consistency vs. Availability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3505200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smtClean="0">
                <a:solidFill>
                  <a:schemeClr val="bg1">
                    <a:lumMod val="50000"/>
                  </a:schemeClr>
                </a:solidFill>
                <a:latin typeface="Bell MT" panose="02020503060305020303" pitchFamily="18" charset="0"/>
              </a:rPr>
              <a:t>Simplifications enable scale to thousands of machines. But a lot of relational database features are lost!</a:t>
            </a:r>
            <a:endParaRPr lang="en-IE" sz="2800" dirty="0">
              <a:solidFill>
                <a:schemeClr val="bg1">
                  <a:lumMod val="50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72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NoSQL Overview Map</a:t>
            </a:r>
            <a:endParaRPr lang="en-IE" dirty="0"/>
          </a:p>
        </p:txBody>
      </p:sp>
      <p:pic>
        <p:nvPicPr>
          <p:cNvPr id="4" name="Picture 2" descr="Figures-Aslett_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486400" cy="426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6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Types of NoSQL Store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85000" lnSpcReduction="20000"/>
          </a:bodyPr>
          <a:lstStyle/>
          <a:p>
            <a:r>
              <a:rPr lang="en-IE" sz="2800" b="1" dirty="0" smtClean="0">
                <a:solidFill>
                  <a:srgbClr val="0070C0"/>
                </a:solidFill>
              </a:rPr>
              <a:t>Key–Value Stores</a:t>
            </a:r>
            <a:r>
              <a:rPr lang="en-IE" sz="2800" b="1" dirty="0" smtClean="0"/>
              <a:t> </a:t>
            </a:r>
            <a:r>
              <a:rPr lang="en-IE" sz="2800" dirty="0" smtClean="0"/>
              <a:t>(e.g., Dynamo): </a:t>
            </a:r>
          </a:p>
          <a:p>
            <a:pPr lvl="1"/>
            <a:r>
              <a:rPr lang="en-IE" sz="2400" dirty="0" smtClean="0"/>
              <a:t>Distributed unsorted maps</a:t>
            </a:r>
          </a:p>
          <a:p>
            <a:pPr lvl="1"/>
            <a:r>
              <a:rPr lang="en-IE" sz="2400" dirty="0" smtClean="0"/>
              <a:t>Some have secondary indexes</a:t>
            </a:r>
          </a:p>
          <a:p>
            <a:r>
              <a:rPr lang="en-IE" sz="2800" b="1" dirty="0" smtClean="0">
                <a:solidFill>
                  <a:srgbClr val="0070C0"/>
                </a:solidFill>
              </a:rPr>
              <a:t>Document Stores</a:t>
            </a:r>
            <a:r>
              <a:rPr lang="en-IE" sz="2800" b="1" dirty="0" smtClean="0"/>
              <a:t> </a:t>
            </a:r>
            <a:r>
              <a:rPr lang="en-IE" sz="2800" dirty="0" smtClean="0"/>
              <a:t>(e.g., </a:t>
            </a:r>
            <a:r>
              <a:rPr lang="en-IE" sz="2800" dirty="0" err="1" smtClean="0"/>
              <a:t>MongoDB</a:t>
            </a:r>
            <a:r>
              <a:rPr lang="en-IE" sz="2800" dirty="0" smtClean="0"/>
              <a:t>):</a:t>
            </a:r>
          </a:p>
          <a:p>
            <a:pPr lvl="1"/>
            <a:r>
              <a:rPr lang="en-IE" sz="2400" dirty="0" smtClean="0"/>
              <a:t>Map values are documents (e.g., JSON, XML)</a:t>
            </a:r>
          </a:p>
          <a:p>
            <a:pPr lvl="1"/>
            <a:r>
              <a:rPr lang="en-IE" sz="2400" dirty="0" smtClean="0"/>
              <a:t>Built-in document functions/</a:t>
            </a:r>
            <a:r>
              <a:rPr lang="en-IE" sz="2400" dirty="0" err="1" smtClean="0"/>
              <a:t>indexable</a:t>
            </a:r>
            <a:r>
              <a:rPr lang="en-IE" sz="2400" dirty="0" smtClean="0"/>
              <a:t> fields</a:t>
            </a:r>
          </a:p>
          <a:p>
            <a:r>
              <a:rPr lang="en-IE" sz="2800" b="1" dirty="0" smtClean="0">
                <a:solidFill>
                  <a:srgbClr val="0070C0"/>
                </a:solidFill>
              </a:rPr>
              <a:t>Table/Column-Based Stores</a:t>
            </a:r>
            <a:r>
              <a:rPr lang="en-IE" sz="2800" b="1" dirty="0" smtClean="0"/>
              <a:t> </a:t>
            </a:r>
            <a:r>
              <a:rPr lang="en-IE" sz="2800" dirty="0" smtClean="0"/>
              <a:t>(e.g., </a:t>
            </a:r>
            <a:r>
              <a:rPr lang="en-IE" sz="2800" dirty="0" err="1" smtClean="0"/>
              <a:t>Bigtable</a:t>
            </a:r>
            <a:r>
              <a:rPr lang="en-IE" sz="2800" dirty="0" smtClean="0"/>
              <a:t>):</a:t>
            </a:r>
          </a:p>
          <a:p>
            <a:pPr lvl="1"/>
            <a:r>
              <a:rPr lang="en-IE" sz="2400" dirty="0" smtClean="0"/>
              <a:t>Distributed multi-dimensional sorted maps</a:t>
            </a:r>
          </a:p>
          <a:p>
            <a:pPr lvl="1"/>
            <a:r>
              <a:rPr lang="en-IE" sz="2400" dirty="0" smtClean="0"/>
              <a:t>Distribution by Tablets/Column-families</a:t>
            </a:r>
          </a:p>
          <a:p>
            <a:r>
              <a:rPr lang="en-IE" sz="2800" b="1" dirty="0" smtClean="0">
                <a:solidFill>
                  <a:srgbClr val="0070C0"/>
                </a:solidFill>
              </a:rPr>
              <a:t>Graph Stores </a:t>
            </a:r>
            <a:r>
              <a:rPr lang="en-IE" sz="2800" dirty="0" smtClean="0"/>
              <a:t>(e.g., Neo4J)</a:t>
            </a:r>
          </a:p>
          <a:p>
            <a:pPr lvl="1"/>
            <a:r>
              <a:rPr lang="en-IE" sz="2400" dirty="0" smtClean="0"/>
              <a:t>Stores vertices and relations: Index-free adjacency</a:t>
            </a:r>
          </a:p>
          <a:p>
            <a:pPr lvl="1"/>
            <a:r>
              <a:rPr lang="en-IE" sz="2400" dirty="0" smtClean="0"/>
              <a:t>Query languages for paths, reachability, etc.</a:t>
            </a:r>
          </a:p>
          <a:p>
            <a:r>
              <a:rPr lang="en-IE" sz="2800" b="1" dirty="0" smtClean="0">
                <a:solidFill>
                  <a:srgbClr val="0070C0"/>
                </a:solidFill>
              </a:rPr>
              <a:t>Hybrid/mix/other</a:t>
            </a:r>
          </a:p>
          <a:p>
            <a:endParaRPr lang="en-IE" sz="2800" dirty="0"/>
          </a:p>
          <a:p>
            <a:pPr marL="0" indent="0">
              <a:buNone/>
            </a:pPr>
            <a:r>
              <a:rPr lang="en-IE" sz="2800" b="1" dirty="0" smtClean="0"/>
              <a:t>Categories are far from </a:t>
            </a:r>
            <a:r>
              <a:rPr lang="en-IE" sz="2800" b="1" dirty="0" smtClean="0"/>
              <a:t>clean</a:t>
            </a:r>
            <a:r>
              <a:rPr lang="en-IE" sz="2800" dirty="0" smtClean="0"/>
              <a:t>. </a:t>
            </a:r>
            <a:r>
              <a:rPr lang="en-IE" sz="2800" dirty="0" smtClean="0"/>
              <a:t>But </a:t>
            </a:r>
            <a:r>
              <a:rPr lang="en-IE" sz="2800" dirty="0" smtClean="0"/>
              <a:t>aside </a:t>
            </a:r>
            <a:r>
              <a:rPr lang="en-IE" sz="2800" dirty="0" smtClean="0"/>
              <a:t>from graph stores, most NoSQL stores are just fancy </a:t>
            </a:r>
            <a:r>
              <a:rPr lang="en-IE" sz="2800" dirty="0" smtClean="0"/>
              <a:t>(distributed) </a:t>
            </a:r>
            <a:r>
              <a:rPr lang="en-IE" sz="2800" dirty="0" smtClean="0"/>
              <a:t>maps. </a:t>
            </a:r>
            <a:r>
              <a:rPr lang="en-IE" sz="2800" dirty="0" smtClean="0">
                <a:sym typeface="Wingdings" panose="05000000000000000000" pitchFamily="2" charset="2"/>
              </a:rPr>
              <a:t></a:t>
            </a:r>
            <a:endParaRPr lang="en-IE" sz="2800" dirty="0" smtClean="0"/>
          </a:p>
          <a:p>
            <a:pPr lvl="1"/>
            <a:endParaRPr lang="en-IE" dirty="0" smtClean="0"/>
          </a:p>
          <a:p>
            <a:pPr lvl="1"/>
            <a:endParaRPr lang="en-IE" sz="2400" dirty="0" smtClean="0"/>
          </a:p>
          <a:p>
            <a:pPr lvl="1"/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77900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Bigtable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dirty="0" smtClean="0">
                <a:solidFill>
                  <a:srgbClr val="00B0F0"/>
                </a:solidFill>
              </a:rPr>
              <a:t>Column family store</a:t>
            </a:r>
            <a:r>
              <a:rPr lang="en-IE" dirty="0" smtClean="0"/>
              <a:t>: </a:t>
            </a:r>
            <a:r>
              <a:rPr lang="en-IE" sz="2800" dirty="0"/>
              <a:t>(</a:t>
            </a:r>
            <a:r>
              <a:rPr lang="en-IE" sz="2800" dirty="0">
                <a:solidFill>
                  <a:srgbClr val="00B050"/>
                </a:solidFill>
              </a:rPr>
              <a:t>row</a:t>
            </a:r>
            <a:r>
              <a:rPr lang="en-IE" sz="2800" dirty="0"/>
              <a:t>, </a:t>
            </a:r>
            <a:r>
              <a:rPr lang="en-IE" sz="2800" dirty="0">
                <a:solidFill>
                  <a:srgbClr val="7030A0"/>
                </a:solidFill>
              </a:rPr>
              <a:t>column</a:t>
            </a:r>
            <a:r>
              <a:rPr lang="en-IE" sz="2800" dirty="0"/>
              <a:t>, </a:t>
            </a:r>
            <a:r>
              <a:rPr lang="en-IE" sz="2800" dirty="0">
                <a:solidFill>
                  <a:schemeClr val="accent6">
                    <a:lumMod val="75000"/>
                  </a:schemeClr>
                </a:solidFill>
              </a:rPr>
              <a:t>time</a:t>
            </a:r>
            <a:r>
              <a:rPr lang="en-IE" sz="2800" dirty="0"/>
              <a:t>) → value</a:t>
            </a:r>
          </a:p>
          <a:p>
            <a:r>
              <a:rPr lang="en-IE" dirty="0" smtClean="0">
                <a:solidFill>
                  <a:srgbClr val="00B0F0"/>
                </a:solidFill>
              </a:rPr>
              <a:t>Sorted map, range partitioned</a:t>
            </a:r>
          </a:p>
          <a:p>
            <a:r>
              <a:rPr lang="en-IE" dirty="0">
                <a:solidFill>
                  <a:srgbClr val="00B0F0"/>
                </a:solidFill>
              </a:rPr>
              <a:t>PAXOS for locks, </a:t>
            </a:r>
            <a:r>
              <a:rPr lang="en-IE" dirty="0" smtClean="0">
                <a:solidFill>
                  <a:srgbClr val="00B0F0"/>
                </a:solidFill>
              </a:rPr>
              <a:t>root table</a:t>
            </a:r>
          </a:p>
          <a:p>
            <a:r>
              <a:rPr lang="en-IE" dirty="0" smtClean="0">
                <a:solidFill>
                  <a:srgbClr val="00B0F0"/>
                </a:solidFill>
              </a:rPr>
              <a:t>Tablets</a:t>
            </a:r>
            <a:r>
              <a:rPr lang="en-IE" dirty="0" smtClean="0"/>
              <a:t>: horizontal table splits</a:t>
            </a:r>
          </a:p>
          <a:p>
            <a:r>
              <a:rPr lang="en-IE" dirty="0" smtClean="0">
                <a:solidFill>
                  <a:srgbClr val="00B0F0"/>
                </a:solidFill>
              </a:rPr>
              <a:t>Column family</a:t>
            </a:r>
            <a:r>
              <a:rPr lang="en-IE" dirty="0" smtClean="0"/>
              <a:t>: logical grouping of columns stored close together</a:t>
            </a:r>
          </a:p>
          <a:p>
            <a:r>
              <a:rPr lang="en-IE" dirty="0" smtClean="0">
                <a:solidFill>
                  <a:srgbClr val="00B0F0"/>
                </a:solidFill>
              </a:rPr>
              <a:t>Locality groups</a:t>
            </a:r>
            <a:r>
              <a:rPr lang="en-IE" dirty="0" smtClean="0"/>
              <a:t>: grouping of column families</a:t>
            </a:r>
          </a:p>
          <a:p>
            <a:r>
              <a:rPr lang="en-IE" dirty="0" err="1" smtClean="0">
                <a:solidFill>
                  <a:srgbClr val="00B0F0"/>
                </a:solidFill>
              </a:rPr>
              <a:t>SSTable</a:t>
            </a:r>
            <a:r>
              <a:rPr lang="en-IE" dirty="0" smtClean="0"/>
              <a:t>: sequence of 64k blocks</a:t>
            </a:r>
          </a:p>
          <a:p>
            <a:r>
              <a:rPr lang="en-IE" dirty="0" smtClean="0">
                <a:solidFill>
                  <a:srgbClr val="00B0F0"/>
                </a:solidFill>
              </a:rPr>
              <a:t>Batch writes</a:t>
            </a:r>
            <a:endParaRPr lang="en-IE" dirty="0"/>
          </a:p>
          <a:p>
            <a:r>
              <a:rPr lang="en-IE" dirty="0" smtClean="0">
                <a:solidFill>
                  <a:srgbClr val="00B0F0"/>
                </a:solidFill>
              </a:rPr>
              <a:t>Compactions</a:t>
            </a:r>
            <a:r>
              <a:rPr lang="en-IE" dirty="0" smtClean="0"/>
              <a:t>: merge </a:t>
            </a:r>
            <a:r>
              <a:rPr lang="en-IE" dirty="0" err="1" smtClean="0"/>
              <a:t>SSTables</a:t>
            </a:r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7305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Graph</a:t>
            </a:r>
            <a:r>
              <a:rPr lang="es-CL" dirty="0" smtClean="0"/>
              <a:t> </a:t>
            </a:r>
            <a:r>
              <a:rPr lang="es-CL" dirty="0" err="1" smtClean="0"/>
              <a:t>stores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Indexes </a:t>
            </a:r>
            <a:r>
              <a:rPr lang="es-CL" dirty="0" err="1" smtClean="0"/>
              <a:t>on</a:t>
            </a:r>
            <a:r>
              <a:rPr lang="es-CL" dirty="0" smtClean="0"/>
              <a:t> </a:t>
            </a:r>
            <a:r>
              <a:rPr lang="es-CL" dirty="0" err="1" smtClean="0"/>
              <a:t>nodes</a:t>
            </a:r>
            <a:r>
              <a:rPr lang="es-CL" dirty="0" smtClean="0"/>
              <a:t>, </a:t>
            </a:r>
            <a:r>
              <a:rPr lang="es-CL" dirty="0" err="1" smtClean="0"/>
              <a:t>relations</a:t>
            </a:r>
            <a:r>
              <a:rPr lang="es-CL" dirty="0" smtClean="0"/>
              <a:t>, (</a:t>
            </a:r>
            <a:r>
              <a:rPr lang="es-CL" dirty="0" err="1" smtClean="0"/>
              <a:t>attributes</a:t>
            </a:r>
            <a:r>
              <a:rPr lang="es-CL" dirty="0" smtClean="0"/>
              <a:t>)</a:t>
            </a:r>
          </a:p>
          <a:p>
            <a:r>
              <a:rPr lang="es-CL" dirty="0" err="1" smtClean="0"/>
              <a:t>Relational-style</a:t>
            </a:r>
            <a:r>
              <a:rPr lang="es-CL" dirty="0" smtClean="0"/>
              <a:t> </a:t>
            </a:r>
            <a:r>
              <a:rPr lang="es-CL" dirty="0" err="1" smtClean="0"/>
              <a:t>queries</a:t>
            </a:r>
            <a:endParaRPr lang="es-CL" dirty="0" smtClean="0"/>
          </a:p>
          <a:p>
            <a:r>
              <a:rPr lang="es-CL" dirty="0" err="1" smtClean="0"/>
              <a:t>Path-style</a:t>
            </a:r>
            <a:r>
              <a:rPr lang="es-CL" dirty="0" smtClean="0"/>
              <a:t> </a:t>
            </a:r>
            <a:r>
              <a:rPr lang="es-CL" dirty="0" err="1" smtClean="0"/>
              <a:t>queries</a:t>
            </a:r>
            <a:endParaRPr lang="es-CL" dirty="0" smtClean="0"/>
          </a:p>
          <a:p>
            <a:r>
              <a:rPr lang="es-CL" dirty="0" err="1" smtClean="0"/>
              <a:t>Index</a:t>
            </a:r>
            <a:r>
              <a:rPr lang="es-CL" dirty="0" smtClean="0"/>
              <a:t>-free </a:t>
            </a:r>
            <a:r>
              <a:rPr lang="es-CL" dirty="0" err="1" smtClean="0"/>
              <a:t>adjacency</a:t>
            </a:r>
            <a:endParaRPr lang="es-CL" dirty="0" smtClean="0"/>
          </a:p>
          <a:p>
            <a:r>
              <a:rPr lang="es-CL" dirty="0" smtClean="0">
                <a:solidFill>
                  <a:srgbClr val="00B0F0"/>
                </a:solidFill>
              </a:rPr>
              <a:t>Neo4J:</a:t>
            </a:r>
          </a:p>
          <a:p>
            <a:pPr lvl="1"/>
            <a:r>
              <a:rPr lang="es-CL" dirty="0" err="1" smtClean="0">
                <a:solidFill>
                  <a:srgbClr val="00B0F0"/>
                </a:solidFill>
              </a:rPr>
              <a:t>Property</a:t>
            </a:r>
            <a:r>
              <a:rPr lang="es-CL" dirty="0" smtClean="0">
                <a:solidFill>
                  <a:srgbClr val="00B0F0"/>
                </a:solidFill>
              </a:rPr>
              <a:t> </a:t>
            </a:r>
            <a:r>
              <a:rPr lang="es-CL" dirty="0" err="1" smtClean="0">
                <a:solidFill>
                  <a:srgbClr val="00B0F0"/>
                </a:solidFill>
              </a:rPr>
              <a:t>graph</a:t>
            </a:r>
            <a:r>
              <a:rPr lang="es-CL" dirty="0" smtClean="0">
                <a:solidFill>
                  <a:srgbClr val="00B0F0"/>
                </a:solidFill>
              </a:rPr>
              <a:t> </a:t>
            </a:r>
            <a:r>
              <a:rPr lang="es-CL" dirty="0" smtClean="0"/>
              <a:t>data </a:t>
            </a:r>
            <a:r>
              <a:rPr lang="es-CL" dirty="0" err="1" smtClean="0"/>
              <a:t>model</a:t>
            </a:r>
            <a:endParaRPr lang="es-CL" dirty="0" smtClean="0"/>
          </a:p>
          <a:p>
            <a:pPr lvl="1"/>
            <a:r>
              <a:rPr lang="es-CL" dirty="0" err="1" smtClean="0">
                <a:solidFill>
                  <a:srgbClr val="00B0F0"/>
                </a:solidFill>
              </a:rPr>
              <a:t>Cypher</a:t>
            </a:r>
            <a:r>
              <a:rPr lang="es-CL" dirty="0" smtClean="0">
                <a:solidFill>
                  <a:srgbClr val="00B0F0"/>
                </a:solidFill>
              </a:rPr>
              <a:t> </a:t>
            </a:r>
            <a:r>
              <a:rPr lang="es-CL" dirty="0" err="1" smtClean="0"/>
              <a:t>query</a:t>
            </a:r>
            <a:r>
              <a:rPr lang="es-CL" dirty="0" smtClean="0"/>
              <a:t> </a:t>
            </a:r>
            <a:r>
              <a:rPr lang="es-CL" dirty="0" err="1" smtClean="0"/>
              <a:t>language</a:t>
            </a:r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3214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3503074" y="671691"/>
            <a:ext cx="2537874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3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517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Amazon Dynamo(DB): </a:t>
            </a:r>
            <a:r>
              <a:rPr lang="en-IE" dirty="0" smtClean="0"/>
              <a:t>Model</a:t>
            </a:r>
            <a:endParaRPr lang="en-IE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131129"/>
              </p:ext>
            </p:extLst>
          </p:nvPr>
        </p:nvGraphicFramePr>
        <p:xfrm>
          <a:off x="456643" y="25781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/>
                <a:gridCol w="570882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Countries</a:t>
                      </a:r>
                      <a:endParaRPr lang="en-IE" dirty="0"/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Afghanistan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capital:Kabul,continent:Asia,pop:31108077#2011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Albania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capital:Tirana,continent:Europe,pop:3011405#2013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n-IE" dirty="0">
                        <a:effectLst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  <p:sp>
        <p:nvSpPr>
          <p:cNvPr id="6" name="Content Placeholder 67"/>
          <p:cNvSpPr txBox="1">
            <a:spLocks/>
          </p:cNvSpPr>
          <p:nvPr/>
        </p:nvSpPr>
        <p:spPr>
          <a:xfrm>
            <a:off x="456643" y="1066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dirty="0" smtClean="0"/>
              <a:t>Named table with primary key and a value</a:t>
            </a: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041830"/>
              </p:ext>
            </p:extLst>
          </p:nvPr>
        </p:nvGraphicFramePr>
        <p:xfrm>
          <a:off x="456643" y="4724400"/>
          <a:ext cx="822960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0778"/>
                <a:gridCol w="570882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Cities</a:t>
                      </a:r>
                      <a:endParaRPr lang="en-IE" dirty="0"/>
                    </a:p>
                  </a:txBody>
                  <a:tcPr marL="88969" marR="88969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Primary Key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b="1" dirty="0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Kabul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country:Afghanistan,pop:3476000#2013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Tirana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country:Albania,pop:3011405#2013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r>
                        <a:rPr lang="en-IE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…</a:t>
                      </a:r>
                      <a:endParaRPr lang="en-I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88969" marR="8896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Amazon Dynamo(DB): Object Versioning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Object Versioning (per bucket)</a:t>
            </a:r>
          </a:p>
          <a:p>
            <a:pPr lvl="1"/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PUT</a:t>
            </a:r>
            <a:r>
              <a:rPr lang="en-IE" dirty="0" smtClean="0"/>
              <a:t> doesn’t overwrite: pushes version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GET</a:t>
            </a:r>
            <a:r>
              <a:rPr lang="en-IE" dirty="0" smtClean="0"/>
              <a:t> returns most recent version</a:t>
            </a:r>
          </a:p>
        </p:txBody>
      </p:sp>
      <p:pic>
        <p:nvPicPr>
          <p:cNvPr id="10244" name="Picture 4" descr="http://docs.aws.amazon.com/AmazonS3/latest/dev/images/versioning_PUT_versionEnable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14886"/>
            <a:ext cx="3521075" cy="275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3533774"/>
            <a:ext cx="1643062" cy="23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 descr="http://docs.aws.amazon.com/AmazonS3/latest/dev/images/versioning_objec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62571"/>
            <a:ext cx="2057400" cy="112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44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10970</TotalTime>
  <Words>2135</Words>
  <Application>Microsoft Office PowerPoint</Application>
  <PresentationFormat>On-screen Show (4:3)</PresentationFormat>
  <Paragraphs>873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Arial</vt:lpstr>
      <vt:lpstr>Bell MT</vt:lpstr>
      <vt:lpstr>Calibri</vt:lpstr>
      <vt:lpstr>Courier New</vt:lpstr>
      <vt:lpstr>Wingdings</vt:lpstr>
      <vt:lpstr>Office Theme</vt:lpstr>
      <vt:lpstr>CC5212-1 Procesamiento Masivo de Datos Otoño 2016  Lecture 11: NoSQL II</vt:lpstr>
      <vt:lpstr>RECAP: NoSQL</vt:lpstr>
      <vt:lpstr>NoSQL</vt:lpstr>
      <vt:lpstr>NoSQL vs. Relational Databases</vt:lpstr>
      <vt:lpstr>The Database Landscape</vt:lpstr>
      <vt:lpstr>RECAP: KEY–VALUE</vt:lpstr>
      <vt:lpstr>Key–Value = a Distributed Map</vt:lpstr>
      <vt:lpstr>Amazon Dynamo(DB): Model</vt:lpstr>
      <vt:lpstr>Amazon Dynamo(DB): Object Versioning</vt:lpstr>
      <vt:lpstr>Other Key–Value Stores</vt:lpstr>
      <vt:lpstr>RECAP: DOCUMENT STORES</vt:lpstr>
      <vt:lpstr>Key–Value Stores: Values are Documents</vt:lpstr>
      <vt:lpstr>MongoDB: JSON Based</vt:lpstr>
      <vt:lpstr>Document Stores</vt:lpstr>
      <vt:lpstr>TABLULAR / COLUMN FAMILY</vt:lpstr>
      <vt:lpstr>Key–Value = a Distributed Map</vt:lpstr>
      <vt:lpstr>Bigtable: The Original Whitepaper</vt:lpstr>
      <vt:lpstr>Bigtable used for …</vt:lpstr>
      <vt:lpstr>Bigtable: Data Model</vt:lpstr>
      <vt:lpstr>Bigtable: in a nutshell</vt:lpstr>
      <vt:lpstr>Bigtable: in a nutshell</vt:lpstr>
      <vt:lpstr>Bigtable: Sorted Keys</vt:lpstr>
      <vt:lpstr>Bigtable: Tablets</vt:lpstr>
      <vt:lpstr>A real-world example of locality/sorting</vt:lpstr>
      <vt:lpstr>Bigtable: Distribution</vt:lpstr>
      <vt:lpstr>Bigtable: Column Families</vt:lpstr>
      <vt:lpstr>Bigtable: Versioning</vt:lpstr>
      <vt:lpstr>Bigtable: SSTable Map Implementation</vt:lpstr>
      <vt:lpstr>Bigtable: Buffered/Batched Writes</vt:lpstr>
      <vt:lpstr>Bigtable: Redo Log</vt:lpstr>
      <vt:lpstr>Bigtable: Minor Compaction</vt:lpstr>
      <vt:lpstr>Bigtable: Merge Compaction</vt:lpstr>
      <vt:lpstr>Bigtable: Major Compaction</vt:lpstr>
      <vt:lpstr>Bigtable: Hierarchical Structure</vt:lpstr>
      <vt:lpstr>Bigtable: Hierarchical Structure</vt:lpstr>
      <vt:lpstr>Bigtable: Consistency</vt:lpstr>
      <vt:lpstr>Bigtable: A Bunch of Other Things</vt:lpstr>
      <vt:lpstr>Aside: Bloom Filter</vt:lpstr>
      <vt:lpstr>Bigtable: an idea of performance [2006]</vt:lpstr>
      <vt:lpstr>Bigtable: an idea of performance [2006]</vt:lpstr>
      <vt:lpstr>Bigtable: examples in Google [2006]</vt:lpstr>
      <vt:lpstr>Bigtable: Apache HBase</vt:lpstr>
      <vt:lpstr>Similar ideas in Cassandra</vt:lpstr>
      <vt:lpstr>The Database Landscape</vt:lpstr>
      <vt:lpstr>GRAPH DATABASES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= Graph</vt:lpstr>
      <vt:lpstr>RelFinder</vt:lpstr>
      <vt:lpstr>Leading Graph Database</vt:lpstr>
      <vt:lpstr>Graph Databases</vt:lpstr>
      <vt:lpstr>Graph Databases: Index Nodes</vt:lpstr>
      <vt:lpstr>Graph Databases: Index Relations</vt:lpstr>
      <vt:lpstr>Graph Databases: Graph Queries</vt:lpstr>
      <vt:lpstr>Graph Databases: Path Queries</vt:lpstr>
      <vt:lpstr>Graph Database: Index-free Adjacency</vt:lpstr>
      <vt:lpstr>Property Graph Model</vt:lpstr>
      <vt:lpstr>Query Language: Cypher</vt:lpstr>
      <vt:lpstr>Query Language: Cypher</vt:lpstr>
      <vt:lpstr>PowerPoint Presentation</vt:lpstr>
      <vt:lpstr>SPARQL</vt:lpstr>
      <vt:lpstr>PowerPoint Presentation</vt:lpstr>
      <vt:lpstr>RECAP</vt:lpstr>
      <vt:lpstr>Recap</vt:lpstr>
      <vt:lpstr>NoSQL: Trade-offs</vt:lpstr>
      <vt:lpstr>NoSQL Overview Map</vt:lpstr>
      <vt:lpstr>Types of NoSQL Store</vt:lpstr>
      <vt:lpstr>Bigtable</vt:lpstr>
      <vt:lpstr>Graph stores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CC5212-1 Procesamiento Masivo de Datos 2014</dc:title>
  <dc:creator>Aidan Hogan</dc:creator>
  <cp:lastModifiedBy>ahogan</cp:lastModifiedBy>
  <cp:revision>614</cp:revision>
  <cp:lastPrinted>2016-05-30T22:12:32Z</cp:lastPrinted>
  <dcterms:created xsi:type="dcterms:W3CDTF">2006-08-16T00:00:00Z</dcterms:created>
  <dcterms:modified xsi:type="dcterms:W3CDTF">2016-05-31T17:28:46Z</dcterms:modified>
</cp:coreProperties>
</file>